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7" r:id="rId5"/>
  </p:sldMasterIdLst>
  <p:notesMasterIdLst>
    <p:notesMasterId r:id="rId32"/>
  </p:notesMasterIdLst>
  <p:handoutMasterIdLst>
    <p:handoutMasterId r:id="rId33"/>
  </p:handoutMasterIdLst>
  <p:sldIdLst>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57" r:id="rId30"/>
    <p:sldId id="282"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8608"/>
    <a:srgbClr val="F9A03E"/>
    <a:srgbClr val="E39E48"/>
    <a:srgbClr val="6E8B2D"/>
    <a:srgbClr val="87AB37"/>
    <a:srgbClr val="9FC54D"/>
    <a:srgbClr val="505050"/>
    <a:srgbClr val="785393"/>
    <a:srgbClr val="80599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562" autoAdjust="0"/>
    <p:restoredTop sz="95232" autoAdjust="0"/>
  </p:normalViewPr>
  <p:slideViewPr>
    <p:cSldViewPr snapToObjects="1">
      <p:cViewPr varScale="1">
        <p:scale>
          <a:sx n="130" d="100"/>
          <a:sy n="130" d="100"/>
        </p:scale>
        <p:origin x="516" y="120"/>
      </p:cViewPr>
      <p:guideLst/>
    </p:cSldViewPr>
  </p:slideViewPr>
  <p:outlineViewPr>
    <p:cViewPr>
      <p:scale>
        <a:sx n="33" d="100"/>
        <a:sy n="33" d="100"/>
      </p:scale>
      <p:origin x="0" y="-21634"/>
    </p:cViewPr>
  </p:outlineViewPr>
  <p:notesTextViewPr>
    <p:cViewPr>
      <p:scale>
        <a:sx n="100" d="100"/>
        <a:sy n="100" d="100"/>
      </p:scale>
      <p:origin x="0" y="0"/>
    </p:cViewPr>
  </p:notesTextViewPr>
  <p:sorterViewPr>
    <p:cViewPr>
      <p:scale>
        <a:sx n="50" d="100"/>
        <a:sy n="50" d="100"/>
      </p:scale>
      <p:origin x="0" y="0"/>
    </p:cViewPr>
  </p:sorterViewPr>
  <p:notesViewPr>
    <p:cSldViewPr snapToObjects="1" showGuides="1">
      <p:cViewPr varScale="1">
        <p:scale>
          <a:sx n="63" d="100"/>
          <a:sy n="63" d="100"/>
        </p:scale>
        <p:origin x="3134" y="53"/>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cap="none" spc="-100" baseline="0">
                <a:gradFill>
                  <a:gsLst>
                    <a:gs pos="0">
                      <a:schemeClr val="tx1"/>
                    </a:gs>
                    <a:gs pos="100000">
                      <a:schemeClr val="tx1"/>
                    </a:gs>
                  </a:gsLst>
                  <a:lin ang="5400000" scaled="1"/>
                </a:gradFill>
                <a:latin typeface="+mj-lt"/>
                <a:ea typeface="+mn-ea"/>
                <a:cs typeface="+mn-cs"/>
              </a:defRPr>
            </a:pPr>
            <a:r>
              <a:rPr lang="en-US" sz="2800" dirty="0" smtClean="0">
                <a:gradFill>
                  <a:gsLst>
                    <a:gs pos="0">
                      <a:schemeClr val="tx1"/>
                    </a:gs>
                    <a:gs pos="100000">
                      <a:schemeClr val="tx1"/>
                    </a:gs>
                  </a:gsLst>
                  <a:lin ang="5400000" scaled="1"/>
                </a:gradFill>
              </a:rPr>
              <a:t>Other numbers are totally fake.</a:t>
            </a:r>
            <a:endParaRPr lang="en-US" sz="2800" dirty="0">
              <a:gradFill>
                <a:gsLst>
                  <a:gs pos="0">
                    <a:schemeClr val="tx1"/>
                  </a:gs>
                  <a:gs pos="100000">
                    <a:schemeClr val="tx1"/>
                  </a:gs>
                </a:gsLst>
                <a:lin ang="5400000" scaled="1"/>
              </a:gradFill>
            </a:endParaRPr>
          </a:p>
        </c:rich>
      </c:tx>
      <c:layout>
        <c:manualLayout>
          <c:xMode val="edge"/>
          <c:yMode val="edge"/>
          <c:x val="0.40663350243513224"/>
          <c:y val="8.7204027727447592E-3"/>
        </c:manualLayout>
      </c:layout>
      <c:overlay val="0"/>
      <c:spPr>
        <a:noFill/>
        <a:ln>
          <a:noFill/>
        </a:ln>
        <a:effectLst/>
      </c:spPr>
      <c:txPr>
        <a:bodyPr rot="0" spcFirstLastPara="1" vertOverflow="ellipsis" vert="horz" wrap="square" anchor="ctr" anchorCtr="1"/>
        <a:lstStyle/>
        <a:p>
          <a:pPr>
            <a:defRPr sz="2400" b="0" i="0" u="none" strike="noStrike" kern="1200" cap="none" spc="-100" baseline="0">
              <a:gradFill>
                <a:gsLst>
                  <a:gs pos="0">
                    <a:schemeClr val="tx1"/>
                  </a:gs>
                  <a:gs pos="100000">
                    <a:schemeClr val="tx1"/>
                  </a:gs>
                </a:gsLst>
                <a:lin ang="5400000" scaled="1"/>
              </a:gradFill>
              <a:latin typeface="+mj-lt"/>
              <a:ea typeface="+mn-ea"/>
              <a:cs typeface="+mn-cs"/>
            </a:defRPr>
          </a:pPr>
          <a:endParaRPr lang="en-US"/>
        </a:p>
      </c:txPr>
    </c:title>
    <c:autoTitleDeleted val="0"/>
    <c:plotArea>
      <c:layout>
        <c:manualLayout>
          <c:layoutTarget val="inner"/>
          <c:xMode val="edge"/>
          <c:yMode val="edge"/>
          <c:x val="0.26843069036861322"/>
          <c:y val="0.14346590348265076"/>
          <c:w val="0.50092702911572951"/>
          <c:h val="0.75139058666852976"/>
        </c:manualLayout>
      </c:layout>
      <c:doughnutChart>
        <c:varyColors val="1"/>
        <c:ser>
          <c:idx val="0"/>
          <c:order val="0"/>
          <c:spPr>
            <a:ln>
              <a:noFill/>
            </a:ln>
          </c:spPr>
          <c:dPt>
            <c:idx val="0"/>
            <c:bubble3D val="0"/>
            <c:spPr>
              <a:solidFill>
                <a:schemeClr val="accent1"/>
              </a:solidFill>
              <a:ln>
                <a:noFill/>
              </a:ln>
              <a:effectLst/>
              <a:scene3d>
                <a:camera prst="orthographicFront"/>
                <a:lightRig rig="threePt" dir="t"/>
              </a:scene3d>
              <a:sp3d prstMaterial="matte">
                <a:contourClr>
                  <a:srgbClr val="000000"/>
                </a:contourClr>
              </a:sp3d>
            </c:spPr>
          </c:dPt>
          <c:dPt>
            <c:idx val="1"/>
            <c:bubble3D val="0"/>
            <c:spPr>
              <a:solidFill>
                <a:schemeClr val="accent6"/>
              </a:solidFill>
              <a:ln>
                <a:noFill/>
              </a:ln>
              <a:effectLst/>
              <a:scene3d>
                <a:camera prst="orthographicFront"/>
                <a:lightRig rig="threePt" dir="t"/>
              </a:scene3d>
              <a:sp3d prstMaterial="matte">
                <a:contourClr>
                  <a:srgbClr val="000000"/>
                </a:contourClr>
              </a:sp3d>
            </c:spPr>
          </c:dPt>
          <c:dPt>
            <c:idx val="2"/>
            <c:bubble3D val="0"/>
            <c:spPr>
              <a:solidFill>
                <a:schemeClr val="accent2"/>
              </a:solidFill>
              <a:ln>
                <a:noFill/>
              </a:ln>
              <a:effectLst/>
              <a:scene3d>
                <a:camera prst="orthographicFront"/>
                <a:lightRig rig="threePt" dir="t"/>
              </a:scene3d>
              <a:sp3d prstMaterial="matte">
                <a:contourClr>
                  <a:srgbClr val="000000"/>
                </a:contourClr>
              </a:sp3d>
            </c:spPr>
          </c:dPt>
          <c:dPt>
            <c:idx val="3"/>
            <c:bubble3D val="0"/>
            <c:spPr>
              <a:solidFill>
                <a:schemeClr val="accent4"/>
              </a:solidFill>
              <a:ln>
                <a:noFill/>
              </a:ln>
              <a:effectLst/>
              <a:scene3d>
                <a:camera prst="orthographicFront"/>
                <a:lightRig rig="threePt" dir="t"/>
              </a:scene3d>
              <a:sp3d prstMaterial="matte">
                <a:contourClr>
                  <a:srgbClr val="000000"/>
                </a:contourClr>
              </a:sp3d>
            </c:spPr>
          </c:dPt>
          <c:dLbls>
            <c:dLbl>
              <c:idx val="0"/>
              <c:spPr>
                <a:noFill/>
                <a:ln>
                  <a:noFill/>
                </a:ln>
                <a:effectLst/>
              </c:spPr>
              <c:txPr>
                <a:bodyPr rot="0" spcFirstLastPara="1" vertOverflow="ellipsis" vert="horz" wrap="square" lIns="38100" tIns="19050" rIns="38100" bIns="19050" anchor="ctr" anchorCtr="1">
                  <a:spAutoFit/>
                </a:bodyPr>
                <a:lstStyle/>
                <a:p>
                  <a:pPr>
                    <a:defRPr sz="3600" b="0" i="0" u="none" strike="noStrike" kern="1200" baseline="0">
                      <a:gradFill>
                        <a:gsLst>
                          <a:gs pos="0">
                            <a:srgbClr val="FFFFFF"/>
                          </a:gs>
                          <a:gs pos="100000">
                            <a:srgbClr val="FFFFFF"/>
                          </a:gs>
                        </a:gsLst>
                        <a:lin ang="5400000" scaled="1"/>
                      </a:gradFill>
                      <a:latin typeface="+mj-lt"/>
                      <a:ea typeface="+mn-ea"/>
                      <a:cs typeface="+mn-cs"/>
                    </a:defRPr>
                  </a:pPr>
                  <a:endParaRPr lang="en-US"/>
                </a:p>
              </c:txPr>
              <c:showLegendKey val="0"/>
              <c:showVal val="0"/>
              <c:showCatName val="0"/>
              <c:showSerName val="0"/>
              <c:showPercent val="1"/>
              <c:showBubbleSize val="0"/>
            </c:dLbl>
            <c:dLbl>
              <c:idx val="2"/>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gradFill>
                        <a:gsLst>
                          <a:gs pos="1299">
                            <a:srgbClr val="505050"/>
                          </a:gs>
                          <a:gs pos="100000">
                            <a:srgbClr val="505050"/>
                          </a:gs>
                        </a:gsLst>
                        <a:lin ang="5400000" scaled="1"/>
                      </a:gradFill>
                      <a:latin typeface="+mj-lt"/>
                      <a:ea typeface="+mn-ea"/>
                      <a:cs typeface="+mn-cs"/>
                    </a:defRPr>
                  </a:pPr>
                  <a:endParaRPr lang="en-US"/>
                </a:p>
              </c:txPr>
              <c:showLegendKey val="0"/>
              <c:showVal val="0"/>
              <c:showCatName val="0"/>
              <c:showSerName val="0"/>
              <c:showPercent val="1"/>
              <c:showBubbleSize val="0"/>
            </c:dLbl>
            <c:dLbl>
              <c:idx val="3"/>
              <c:layout>
                <c:manualLayout>
                  <c:x val="-1.5317845905607249E-3"/>
                  <c:y val="6.8930306575227781E-3"/>
                </c:manualLayout>
              </c:layout>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gradFill>
                        <a:gsLst>
                          <a:gs pos="0">
                            <a:srgbClr val="FFFFFF"/>
                          </a:gs>
                          <a:gs pos="100000">
                            <a:srgbClr val="FFFFFF"/>
                          </a:gs>
                        </a:gsLst>
                        <a:lin ang="5400000" scaled="1"/>
                      </a:gradFill>
                      <a:latin typeface="+mj-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gradFill>
                      <a:gsLst>
                        <a:gs pos="0">
                          <a:schemeClr val="accent1">
                            <a:lumMod val="5000"/>
                            <a:lumOff val="95000"/>
                          </a:schemeClr>
                        </a:gs>
                        <a:gs pos="100000">
                          <a:srgbClr val="FFFFFF"/>
                        </a:gs>
                      </a:gsLst>
                      <a:lin ang="5400000" scaled="1"/>
                    </a:gradFill>
                    <a:latin typeface="+mj-lt"/>
                    <a:ea typeface="+mn-ea"/>
                    <a:cs typeface="+mn-cs"/>
                  </a:defRPr>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val>
            <c:numRef>
              <c:f>Sheet1!$B$2:$B$5</c:f>
              <c:numCache>
                <c:formatCode>0%</c:formatCode>
                <c:ptCount val="4"/>
                <c:pt idx="0">
                  <c:v>0.73</c:v>
                </c:pt>
                <c:pt idx="1">
                  <c:v>0.13</c:v>
                </c:pt>
                <c:pt idx="2">
                  <c:v>0.09</c:v>
                </c:pt>
                <c:pt idx="3">
                  <c:v>0.05</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Sample Data</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A</c:v>
                      </c:pt>
                      <c:pt idx="1">
                        <c:v>B</c:v>
                      </c:pt>
                      <c:pt idx="2">
                        <c:v>C</c:v>
                      </c:pt>
                      <c:pt idx="3">
                        <c:v>D</c:v>
                      </c:pt>
                    </c:strCache>
                  </c:strRef>
                </c15:cat>
              </c15:filteredCategoryTitle>
            </c:ext>
          </c:extLst>
        </c:ser>
        <c:dLbls>
          <c:showLegendKey val="0"/>
          <c:showVal val="0"/>
          <c:showCatName val="1"/>
          <c:showSerName val="0"/>
          <c:showPercent val="1"/>
          <c:showBubbleSize val="0"/>
          <c:showLeaderLines val="0"/>
        </c:dLbls>
        <c:firstSliceAng val="32"/>
        <c:holeSize val="51"/>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400" b="0" i="0" u="none" strike="noStrike" kern="1200" cap="none" spc="-100" baseline="0">
                <a:gradFill>
                  <a:gsLst>
                    <a:gs pos="0">
                      <a:schemeClr val="tx1"/>
                    </a:gs>
                    <a:gs pos="100000">
                      <a:schemeClr val="tx1"/>
                    </a:gs>
                  </a:gsLst>
                  <a:lin ang="5400000" scaled="1"/>
                </a:gradFill>
                <a:latin typeface="+mj-lt"/>
                <a:ea typeface="+mn-ea"/>
                <a:cs typeface="+mn-cs"/>
              </a:defRPr>
            </a:pPr>
            <a:r>
              <a:rPr lang="en-US" sz="2800" dirty="0" smtClean="0">
                <a:gradFill>
                  <a:gsLst>
                    <a:gs pos="0">
                      <a:schemeClr val="tx1"/>
                    </a:gs>
                    <a:gs pos="100000">
                      <a:schemeClr val="tx1"/>
                    </a:gs>
                  </a:gsLst>
                  <a:lin ang="5400000" scaled="1"/>
                </a:gradFill>
              </a:rPr>
              <a:t>Reactive cases.</a:t>
            </a:r>
            <a:endParaRPr lang="en-US" sz="2800" dirty="0">
              <a:gradFill>
                <a:gsLst>
                  <a:gs pos="0">
                    <a:schemeClr val="tx1"/>
                  </a:gs>
                  <a:gs pos="100000">
                    <a:schemeClr val="tx1"/>
                  </a:gs>
                </a:gsLst>
                <a:lin ang="5400000" scaled="1"/>
              </a:gradFill>
            </a:endParaRPr>
          </a:p>
        </c:rich>
      </c:tx>
      <c:layout>
        <c:manualLayout>
          <c:xMode val="edge"/>
          <c:yMode val="edge"/>
          <c:x val="0.40663350243513224"/>
          <c:y val="8.7204027727447592E-3"/>
        </c:manualLayout>
      </c:layout>
      <c:overlay val="0"/>
      <c:spPr>
        <a:noFill/>
        <a:ln>
          <a:noFill/>
        </a:ln>
        <a:effectLst/>
      </c:spPr>
      <c:txPr>
        <a:bodyPr rot="0" spcFirstLastPara="1" vertOverflow="ellipsis" vert="horz" wrap="square" anchor="ctr" anchorCtr="1"/>
        <a:lstStyle/>
        <a:p>
          <a:pPr>
            <a:defRPr sz="2400" b="0" i="0" u="none" strike="noStrike" kern="1200" cap="none" spc="-100" baseline="0">
              <a:gradFill>
                <a:gsLst>
                  <a:gs pos="0">
                    <a:schemeClr val="tx1"/>
                  </a:gs>
                  <a:gs pos="100000">
                    <a:schemeClr val="tx1"/>
                  </a:gs>
                </a:gsLst>
                <a:lin ang="5400000" scaled="1"/>
              </a:gradFill>
              <a:latin typeface="+mj-lt"/>
              <a:ea typeface="+mn-ea"/>
              <a:cs typeface="+mn-cs"/>
            </a:defRPr>
          </a:pPr>
          <a:endParaRPr lang="en-US"/>
        </a:p>
      </c:txPr>
    </c:title>
    <c:autoTitleDeleted val="0"/>
    <c:plotArea>
      <c:layout>
        <c:manualLayout>
          <c:layoutTarget val="inner"/>
          <c:xMode val="edge"/>
          <c:yMode val="edge"/>
          <c:x val="0.26843069036861322"/>
          <c:y val="0.14346590348265076"/>
          <c:w val="0.50092702911572951"/>
          <c:h val="0.75139058666852976"/>
        </c:manualLayout>
      </c:layout>
      <c:doughnutChart>
        <c:varyColors val="1"/>
        <c:ser>
          <c:idx val="0"/>
          <c:order val="0"/>
          <c:spPr>
            <a:ln>
              <a:noFill/>
            </a:ln>
          </c:spPr>
          <c:dPt>
            <c:idx val="0"/>
            <c:bubble3D val="0"/>
            <c:spPr>
              <a:solidFill>
                <a:schemeClr val="accent1"/>
              </a:solidFill>
              <a:ln>
                <a:noFill/>
              </a:ln>
              <a:effectLst/>
              <a:scene3d>
                <a:camera prst="orthographicFront"/>
                <a:lightRig rig="threePt" dir="t"/>
              </a:scene3d>
              <a:sp3d prstMaterial="matte">
                <a:contourClr>
                  <a:srgbClr val="000000"/>
                </a:contourClr>
              </a:sp3d>
            </c:spPr>
          </c:dPt>
          <c:dPt>
            <c:idx val="1"/>
            <c:bubble3D val="0"/>
            <c:spPr>
              <a:solidFill>
                <a:schemeClr val="accent6"/>
              </a:solidFill>
              <a:ln>
                <a:noFill/>
              </a:ln>
              <a:effectLst/>
              <a:scene3d>
                <a:camera prst="orthographicFront"/>
                <a:lightRig rig="threePt" dir="t"/>
              </a:scene3d>
              <a:sp3d prstMaterial="matte">
                <a:contourClr>
                  <a:srgbClr val="000000"/>
                </a:contourClr>
              </a:sp3d>
            </c:spPr>
          </c:dPt>
          <c:dPt>
            <c:idx val="2"/>
            <c:bubble3D val="0"/>
            <c:spPr>
              <a:solidFill>
                <a:schemeClr val="accent2"/>
              </a:solidFill>
              <a:ln>
                <a:noFill/>
              </a:ln>
              <a:effectLst/>
              <a:scene3d>
                <a:camera prst="orthographicFront"/>
                <a:lightRig rig="threePt" dir="t"/>
              </a:scene3d>
              <a:sp3d prstMaterial="matte">
                <a:contourClr>
                  <a:srgbClr val="000000"/>
                </a:contourClr>
              </a:sp3d>
            </c:spPr>
          </c:dPt>
          <c:dPt>
            <c:idx val="3"/>
            <c:bubble3D val="0"/>
            <c:spPr>
              <a:solidFill>
                <a:schemeClr val="accent4"/>
              </a:solidFill>
              <a:ln>
                <a:noFill/>
              </a:ln>
              <a:effectLst/>
              <a:scene3d>
                <a:camera prst="orthographicFront"/>
                <a:lightRig rig="threePt" dir="t"/>
              </a:scene3d>
              <a:sp3d prstMaterial="matte">
                <a:contourClr>
                  <a:srgbClr val="000000"/>
                </a:contourClr>
              </a:sp3d>
            </c:spPr>
          </c:dPt>
          <c:dLbls>
            <c:dLbl>
              <c:idx val="0"/>
              <c:spPr>
                <a:noFill/>
                <a:ln>
                  <a:noFill/>
                </a:ln>
                <a:effectLst/>
              </c:spPr>
              <c:txPr>
                <a:bodyPr rot="0" spcFirstLastPara="1" vertOverflow="ellipsis" vert="horz" wrap="square" lIns="38100" tIns="19050" rIns="38100" bIns="19050" anchor="ctr" anchorCtr="1">
                  <a:spAutoFit/>
                </a:bodyPr>
                <a:lstStyle/>
                <a:p>
                  <a:pPr>
                    <a:defRPr sz="3600" b="0" i="0" u="none" strike="noStrike" kern="1200" baseline="0">
                      <a:gradFill>
                        <a:gsLst>
                          <a:gs pos="0">
                            <a:srgbClr val="FFFFFF"/>
                          </a:gs>
                          <a:gs pos="100000">
                            <a:srgbClr val="FFFFFF"/>
                          </a:gs>
                        </a:gsLst>
                        <a:lin ang="5400000" scaled="1"/>
                      </a:gradFill>
                      <a:latin typeface="+mj-lt"/>
                      <a:ea typeface="+mn-ea"/>
                      <a:cs typeface="+mn-cs"/>
                    </a:defRPr>
                  </a:pPr>
                  <a:endParaRPr lang="en-US"/>
                </a:p>
              </c:txPr>
              <c:showLegendKey val="0"/>
              <c:showVal val="0"/>
              <c:showCatName val="0"/>
              <c:showSerName val="0"/>
              <c:showPercent val="1"/>
              <c:showBubbleSize val="0"/>
            </c:dLbl>
            <c:dLbl>
              <c:idx val="2"/>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gradFill>
                        <a:gsLst>
                          <a:gs pos="1299">
                            <a:srgbClr val="505050"/>
                          </a:gs>
                          <a:gs pos="100000">
                            <a:srgbClr val="505050"/>
                          </a:gs>
                        </a:gsLst>
                        <a:lin ang="5400000" scaled="1"/>
                      </a:gradFill>
                      <a:latin typeface="+mj-lt"/>
                      <a:ea typeface="+mn-ea"/>
                      <a:cs typeface="+mn-cs"/>
                    </a:defRPr>
                  </a:pPr>
                  <a:endParaRPr lang="en-US"/>
                </a:p>
              </c:txPr>
              <c:showLegendKey val="0"/>
              <c:showVal val="0"/>
              <c:showCatName val="0"/>
              <c:showSerName val="0"/>
              <c:showPercent val="1"/>
              <c:showBubbleSize val="0"/>
            </c:dLbl>
            <c:dLbl>
              <c:idx val="3"/>
              <c:layout>
                <c:manualLayout>
                  <c:x val="-1.5317845905607249E-3"/>
                  <c:y val="6.8930306575227781E-3"/>
                </c:manualLayout>
              </c:layout>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gradFill>
                        <a:gsLst>
                          <a:gs pos="0">
                            <a:srgbClr val="FFFFFF"/>
                          </a:gs>
                          <a:gs pos="100000">
                            <a:srgbClr val="FFFFFF"/>
                          </a:gs>
                        </a:gsLst>
                        <a:lin ang="5400000" scaled="1"/>
                      </a:gradFill>
                      <a:latin typeface="+mj-lt"/>
                      <a:ea typeface="+mn-ea"/>
                      <a:cs typeface="+mn-cs"/>
                    </a:defRPr>
                  </a:pPr>
                  <a:endParaRPr lang="en-US"/>
                </a:p>
              </c:txPr>
              <c:showLegendKey val="0"/>
              <c:showVal val="0"/>
              <c:showCatName val="0"/>
              <c:showSerName val="0"/>
              <c:showPercent val="1"/>
              <c:showBubbleSize val="0"/>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2800" b="0" i="0" u="none" strike="noStrike" kern="1200" baseline="0">
                    <a:gradFill>
                      <a:gsLst>
                        <a:gs pos="0">
                          <a:schemeClr val="accent1">
                            <a:lumMod val="5000"/>
                            <a:lumOff val="95000"/>
                          </a:schemeClr>
                        </a:gs>
                        <a:gs pos="100000">
                          <a:srgbClr val="FFFFFF"/>
                        </a:gs>
                      </a:gsLst>
                      <a:lin ang="5400000" scaled="1"/>
                    </a:gradFill>
                    <a:latin typeface="+mj-lt"/>
                    <a:ea typeface="+mn-ea"/>
                    <a:cs typeface="+mn-cs"/>
                  </a:defRPr>
                </a:pPr>
                <a:endParaRPr lang="en-US"/>
              </a:p>
            </c:txPr>
            <c:showLegendKey val="0"/>
            <c:showVal val="0"/>
            <c:showCatName val="0"/>
            <c:showSerName val="0"/>
            <c:showPercent val="1"/>
            <c:showBubbleSize val="0"/>
            <c:showLeaderLines val="0"/>
            <c:extLst>
              <c:ext xmlns:c15="http://schemas.microsoft.com/office/drawing/2012/chart" uri="{CE6537A1-D6FC-4f65-9D91-7224C49458BB}"/>
            </c:extLst>
          </c:dLbls>
          <c:val>
            <c:numRef>
              <c:f>Sheet1!$B$2:$B$5</c:f>
              <c:numCache>
                <c:formatCode>0%</c:formatCode>
                <c:ptCount val="4"/>
                <c:pt idx="0">
                  <c:v>0.9</c:v>
                </c:pt>
                <c:pt idx="1">
                  <c:v>0.05</c:v>
                </c:pt>
                <c:pt idx="2">
                  <c:v>0.03</c:v>
                </c:pt>
                <c:pt idx="3">
                  <c:v>0.02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Sample Data</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A</c:v>
                      </c:pt>
                      <c:pt idx="1">
                        <c:v>B</c:v>
                      </c:pt>
                      <c:pt idx="2">
                        <c:v>C</c:v>
                      </c:pt>
                      <c:pt idx="3">
                        <c:v>D</c:v>
                      </c:pt>
                    </c:strCache>
                  </c:strRef>
                </c15:cat>
              </c15:filteredCategoryTitle>
            </c:ext>
          </c:extLst>
        </c:ser>
        <c:dLbls>
          <c:showLegendKey val="0"/>
          <c:showVal val="0"/>
          <c:showCatName val="1"/>
          <c:showSerName val="0"/>
          <c:showPercent val="1"/>
          <c:showBubbleSize val="0"/>
          <c:showLeaderLines val="0"/>
        </c:dLbls>
        <c:firstSliceAng val="32"/>
        <c:holeSize val="51"/>
      </c:doughnut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8">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1"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scene3d>
        <a:camera prst="orthographicFront"/>
        <a:lightRig rig="brightRoom" dir="t"/>
      </a:scene3d>
      <a:sp3d prstMaterial="flat">
        <a:bevelT w="50800" h="101600" prst="angle"/>
        <a:contourClr>
          <a:srgbClr val="000000"/>
        </a:contourClr>
      </a:sp3d>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1" i="0" kern="1200" cap="all" spc="5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3/4/2014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SharePoint Conference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3/4/2014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54988308-DA46-4504-956E-21F7DECBE5F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502188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3F938CB1-DBAF-4074-B400-994678688B52}"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72547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8DCB9518-E088-4E9F-B3D4-F476B5E368B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2191266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097E157-E0D5-46B4-9986-DBFE9E7E9A3F}"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986162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8377204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15</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921198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16</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887852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500565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21AEA4E-C8DD-4389-8732-D0D2DA46074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18</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139197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19</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019913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20</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29356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06A1D164-B33D-4403-8B09-EB3C0309BC7D}"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9939841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22</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7196324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212534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24</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3961934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25</a:t>
            </a:fld>
            <a:endParaRPr lang="en-US" dirty="0"/>
          </a:p>
        </p:txBody>
      </p:sp>
      <p:sp>
        <p:nvSpPr>
          <p:cNvPr id="10" name="Date Placeholder 9"/>
          <p:cNvSpPr>
            <a:spLocks noGrp="1"/>
          </p:cNvSpPr>
          <p:nvPr>
            <p:ph type="dt" idx="13"/>
          </p:nvPr>
        </p:nvSpPr>
        <p:spPr/>
        <p:txBody>
          <a:bodyPr/>
          <a:lstStyle/>
          <a:p>
            <a:fld id="{F6D0C1E9-C76A-461C-8E91-17FFC972AC04}" type="datetime1">
              <a:rPr lang="en-US" smtClean="0"/>
              <a:t>3/4/2014</a:t>
            </a:fld>
            <a:endParaRPr lang="en-US" dirty="0"/>
          </a:p>
        </p:txBody>
      </p:sp>
      <p:sp>
        <p:nvSpPr>
          <p:cNvPr id="7" name="Footer Placeholder 6"/>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6247266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35064676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fld id="{DC87056A-E8F5-428F-AC0C-A0612B013C53}" type="datetime1">
              <a:rPr lang="en-US" smtClean="0">
                <a:solidFill>
                  <a:prstClr val="black"/>
                </a:solidFill>
              </a:rPr>
              <a:pPr/>
              <a:t>3/4/2014</a:t>
            </a:fld>
            <a:endParaRPr lang="en-US" dirty="0">
              <a:solidFill>
                <a:prstClr val="black"/>
              </a:solidFill>
            </a:endParaRPr>
          </a:p>
        </p:txBody>
      </p:sp>
      <p:sp>
        <p:nvSpPr>
          <p:cNvPr id="5" name="Slide Number Placeholder 4"/>
          <p:cNvSpPr>
            <a:spLocks noGrp="1"/>
          </p:cNvSpPr>
          <p:nvPr>
            <p:ph type="sldNum" sz="quarter" idx="11"/>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
        <p:nvSpPr>
          <p:cNvPr id="7" name="Footer Placeholder 6"/>
          <p:cNvSpPr>
            <a:spLocks noGrp="1"/>
          </p:cNvSpPr>
          <p:nvPr>
            <p:ph type="ftr" sz="quarter" idx="12"/>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6867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CB9AB204-7D86-4363-947A-E892579E27F0}"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4085630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211D4B0C-B40C-4B38-86E4-2AFA7E194751}"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5</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1726639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D21AEA4E-C8DD-4389-8732-D0D2DA460746}"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6</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65522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7</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298518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8B263312-38AA-4E1E-B2B5-0F8F122B24FE}" type="slidenum">
              <a:rPr lang="en-US" smtClean="0">
                <a:solidFill>
                  <a:prstClr val="black"/>
                </a:solidFill>
              </a:rPr>
              <a:pPr/>
              <a:t>8</a:t>
            </a:fld>
            <a:endParaRPr lang="en-US" dirty="0">
              <a:solidFill>
                <a:prstClr val="black"/>
              </a:solidFill>
            </a:endParaRPr>
          </a:p>
        </p:txBody>
      </p:sp>
      <p:sp>
        <p:nvSpPr>
          <p:cNvPr id="10" name="Slide Image Placeholder 9"/>
          <p:cNvSpPr>
            <a:spLocks noGrp="1" noRot="1" noChangeAspect="1"/>
          </p:cNvSpPr>
          <p:nvPr>
            <p:ph type="sldImg"/>
          </p:nvPr>
        </p:nvSpPr>
        <p:spPr/>
      </p:sp>
      <p:sp>
        <p:nvSpPr>
          <p:cNvPr id="11" name="Notes Placeholder 10"/>
          <p:cNvSpPr>
            <a:spLocks noGrp="1"/>
          </p:cNvSpPr>
          <p:nvPr>
            <p:ph type="body" idx="1"/>
          </p:nvPr>
        </p:nvSpPr>
        <p:spPr/>
        <p:txBody>
          <a:bodyPr/>
          <a:lstStyle/>
          <a:p>
            <a:endParaRPr lang="en-US"/>
          </a:p>
        </p:txBody>
      </p:sp>
      <p:sp>
        <p:nvSpPr>
          <p:cNvPr id="16" name="Date Placeholder 15"/>
          <p:cNvSpPr>
            <a:spLocks noGrp="1"/>
          </p:cNvSpPr>
          <p:nvPr>
            <p:ph type="dt" idx="13"/>
          </p:nvPr>
        </p:nvSpPr>
        <p:spPr/>
        <p:txBody>
          <a:bodyPr/>
          <a:lstStyle/>
          <a:p>
            <a:fld id="{8453B4A1-23F0-4EA8-922A-C21006FB5AB3}" type="datetime1">
              <a:rPr lang="en-US" smtClean="0">
                <a:solidFill>
                  <a:prstClr val="black"/>
                </a:solidFill>
              </a:rPr>
              <a:pPr/>
              <a:t>3/4/2014</a:t>
            </a:fld>
            <a:endParaRPr lang="en-US" dirty="0">
              <a:solidFill>
                <a:prstClr val="black"/>
              </a:solidFill>
            </a:endParaRPr>
          </a:p>
        </p:txBody>
      </p:sp>
      <p:sp>
        <p:nvSpPr>
          <p:cNvPr id="4" name="Footer Placeholder 3"/>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8617854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Date Placeholder 5"/>
          <p:cNvSpPr>
            <a:spLocks noGrp="1"/>
          </p:cNvSpPr>
          <p:nvPr>
            <p:ph type="dt" idx="12"/>
          </p:nvPr>
        </p:nvSpPr>
        <p:spPr/>
        <p:txBody>
          <a:bodyPr/>
          <a:lstStyle/>
          <a:p>
            <a:fld id="{3F938CB1-DBAF-4074-B400-994678688B52}" type="datetime1">
              <a:rPr lang="en-US" smtClean="0">
                <a:solidFill>
                  <a:prstClr val="black"/>
                </a:solidFill>
              </a:rPr>
              <a:pPr/>
              <a:t>3/4/2014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10</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01944804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83850819"/>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4724281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
        <p:nvSpPr>
          <p:cNvPr id="15" name="Text Placeholder 4"/>
          <p:cNvSpPr>
            <a:spLocks noGrp="1"/>
          </p:cNvSpPr>
          <p:nvPr>
            <p:ph type="body" sz="quarter" idx="15" hasCustomPrompt="1"/>
          </p:nvPr>
        </p:nvSpPr>
        <p:spPr>
          <a:xfrm>
            <a:off x="8800211" y="1590086"/>
            <a:ext cx="1600200" cy="433965"/>
          </a:xfrm>
        </p:spPr>
        <p:txBody>
          <a:bodyPr/>
          <a:lstStyle>
            <a:lvl1pPr marL="0" indent="0" algn="r">
              <a:buNone/>
              <a:defRPr sz="1800" baseline="0"/>
            </a:lvl1pPr>
          </a:lstStyle>
          <a:p>
            <a:pPr lvl="0"/>
            <a:r>
              <a:rPr lang="en-US" dirty="0" smtClean="0"/>
              <a:t>Session Code</a:t>
            </a:r>
            <a:endParaRPr lang="en-US" dirty="0"/>
          </a:p>
        </p:txBody>
      </p:sp>
    </p:spTree>
    <p:extLst>
      <p:ext uri="{BB962C8B-B14F-4D97-AF65-F5344CB8AC3E}">
        <p14:creationId xmlns:p14="http://schemas.microsoft.com/office/powerpoint/2010/main" val="109382862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gray">
          <a:xfrm>
            <a:off x="458332" y="6184086"/>
            <a:ext cx="1552931" cy="331014"/>
          </a:xfrm>
          <a:prstGeom prst="rect">
            <a:avLst/>
          </a:prstGeom>
        </p:spPr>
      </p:pic>
      <p:sp>
        <p:nvSpPr>
          <p:cNvPr id="3" name="Rectangle 2"/>
          <p:cNvSpPr/>
          <p:nvPr userDrawn="1"/>
        </p:nvSpPr>
        <p:spPr bwMode="gray">
          <a:xfrm>
            <a:off x="1082040" y="2626736"/>
            <a:ext cx="8220456" cy="68084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4" name="Rectangle 3"/>
          <p:cNvSpPr/>
          <p:nvPr userDrawn="1"/>
        </p:nvSpPr>
        <p:spPr bwMode="gray">
          <a:xfrm>
            <a:off x="0" y="2895599"/>
            <a:ext cx="8071104"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5" name="Rectangle 4"/>
          <p:cNvSpPr/>
          <p:nvPr userDrawn="1"/>
        </p:nvSpPr>
        <p:spPr bwMode="gray">
          <a:xfrm>
            <a:off x="274638" y="3497263"/>
            <a:ext cx="8191182" cy="67481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9" name="Picture 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037124" y="3100829"/>
            <a:ext cx="3681991" cy="633985"/>
          </a:xfrm>
          <a:prstGeom prst="rect">
            <a:avLst/>
          </a:prstGeom>
        </p:spPr>
      </p:pic>
    </p:spTree>
    <p:extLst>
      <p:ext uri="{BB962C8B-B14F-4D97-AF65-F5344CB8AC3E}">
        <p14:creationId xmlns:p14="http://schemas.microsoft.com/office/powerpoint/2010/main" val="336820560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50" fill="hold"/>
                                        <p:tgtEl>
                                          <p:spTgt spid="3"/>
                                        </p:tgtEl>
                                        <p:attrNameLst>
                                          <p:attrName>ppt_x</p:attrName>
                                        </p:attrNameLst>
                                      </p:cBhvr>
                                      <p:tavLst>
                                        <p:tav tm="0">
                                          <p:val>
                                            <p:strVal val="0-#ppt_w/2"/>
                                          </p:val>
                                        </p:tav>
                                        <p:tav tm="100000">
                                          <p:val>
                                            <p:strVal val="#ppt_x"/>
                                          </p:val>
                                        </p:tav>
                                      </p:tavLst>
                                    </p:anim>
                                    <p:anim calcmode="lin" valueType="num">
                                      <p:cBhvr additive="base">
                                        <p:cTn id="8" dur="85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850" fill="hold"/>
                                        <p:tgtEl>
                                          <p:spTgt spid="4"/>
                                        </p:tgtEl>
                                        <p:attrNameLst>
                                          <p:attrName>ppt_x</p:attrName>
                                        </p:attrNameLst>
                                      </p:cBhvr>
                                      <p:tavLst>
                                        <p:tav tm="0">
                                          <p:val>
                                            <p:strVal val="1+#ppt_w/2"/>
                                          </p:val>
                                        </p:tav>
                                        <p:tav tm="100000">
                                          <p:val>
                                            <p:strVal val="#ppt_x"/>
                                          </p:val>
                                        </p:tav>
                                      </p:tavLst>
                                    </p:anim>
                                    <p:anim calcmode="lin" valueType="num">
                                      <p:cBhvr additive="base">
                                        <p:cTn id="12" dur="85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850" fill="hold"/>
                                        <p:tgtEl>
                                          <p:spTgt spid="5"/>
                                        </p:tgtEl>
                                        <p:attrNameLst>
                                          <p:attrName>ppt_x</p:attrName>
                                        </p:attrNameLst>
                                      </p:cBhvr>
                                      <p:tavLst>
                                        <p:tav tm="0">
                                          <p:val>
                                            <p:strVal val="0-#ppt_w/2"/>
                                          </p:val>
                                        </p:tav>
                                        <p:tav tm="100000">
                                          <p:val>
                                            <p:strVal val="#ppt_x"/>
                                          </p:val>
                                        </p:tav>
                                      </p:tavLst>
                                    </p:anim>
                                    <p:anim calcmode="lin" valueType="num">
                                      <p:cBhvr additive="base">
                                        <p:cTn id="16" dur="850" fill="hold"/>
                                        <p:tgtEl>
                                          <p:spTgt spid="5"/>
                                        </p:tgtEl>
                                        <p:attrNameLst>
                                          <p:attrName>ppt_y</p:attrName>
                                        </p:attrNameLst>
                                      </p:cBhvr>
                                      <p:tavLst>
                                        <p:tav tm="0">
                                          <p:val>
                                            <p:strVal val="#ppt_y"/>
                                          </p:val>
                                        </p:tav>
                                        <p:tav tm="100000">
                                          <p:val>
                                            <p:strVal val="#ppt_y"/>
                                          </p:val>
                                        </p:tav>
                                      </p:tavLst>
                                    </p:anim>
                                  </p:childTnLst>
                                </p:cTn>
                              </p:par>
                              <p:par>
                                <p:cTn id="17" presetID="10" presetClass="entr" presetSubtype="0" fill="hold" nodeType="withEffect">
                                  <p:stCondLst>
                                    <p:cond delay="58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750"/>
                                        <p:tgtEl>
                                          <p:spTgt spid="9"/>
                                        </p:tgtEl>
                                      </p:cBhvr>
                                    </p:animEffect>
                                  </p:childTnLst>
                                </p:cTn>
                              </p:par>
                              <p:par>
                                <p:cTn id="20" presetID="63" presetClass="path" presetSubtype="0" decel="100000" fill="hold" nodeType="withEffect">
                                  <p:stCondLst>
                                    <p:cond delay="580"/>
                                  </p:stCondLst>
                                  <p:childTnLst>
                                    <p:animMotion origin="layout" path="M -0.02412 2.94598E-6 L -4.48813E-6 2.94598E-6 " pathEditMode="relative" rAng="0" ptsTypes="AA">
                                      <p:cBhvr>
                                        <p:cTn id="21" dur="500" fill="hold"/>
                                        <p:tgtEl>
                                          <p:spTgt spid="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92386190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ho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gray">
          <a:xfrm>
            <a:off x="1554848" y="479425"/>
            <a:ext cx="4960252"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1" name="Rectangle 10"/>
          <p:cNvSpPr/>
          <p:nvPr userDrawn="1"/>
        </p:nvSpPr>
        <p:spPr bwMode="gray">
          <a:xfrm>
            <a:off x="452526" y="665740"/>
            <a:ext cx="4943439" cy="930275"/>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2" name="Rectangle 11"/>
          <p:cNvSpPr/>
          <p:nvPr userDrawn="1"/>
        </p:nvSpPr>
        <p:spPr bwMode="gray">
          <a:xfrm>
            <a:off x="7035836" y="3771579"/>
            <a:ext cx="4943439" cy="64007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a:off x="7198360" y="3937000"/>
            <a:ext cx="4963478" cy="954397"/>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a:off x="7035836" y="4791456"/>
            <a:ext cx="4943439" cy="1639824"/>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49757" y="600046"/>
            <a:ext cx="10285898" cy="6532600"/>
          </a:xfrm>
          <a:prstGeom prst="rect">
            <a:avLst/>
          </a:prstGeom>
          <a:effectLst>
            <a:outerShdw blurRad="127000" sx="101000" sy="101000" algn="ctr" rotWithShape="0">
              <a:prstClr val="black">
                <a:alpha val="20000"/>
              </a:prstClr>
            </a:outerShdw>
          </a:effectLst>
        </p:spPr>
      </p:pic>
      <p:sp>
        <p:nvSpPr>
          <p:cNvPr id="9" name="Title 1"/>
          <p:cNvSpPr>
            <a:spLocks noGrp="1"/>
          </p:cNvSpPr>
          <p:nvPr>
            <p:ph type="title" hasCustomPrompt="1"/>
          </p:nvPr>
        </p:nvSpPr>
        <p:spPr bwMode="ltGray">
          <a:xfrm>
            <a:off x="1931886" y="3060901"/>
            <a:ext cx="8214225" cy="1371600"/>
          </a:xfrm>
          <a:noFill/>
        </p:spPr>
        <p:txBody>
          <a:bodyPr vert="horz" wrap="square" lIns="146304" tIns="91440" rIns="146304" bIns="91440" rtlCol="0" anchor="t" anchorCtr="0">
            <a:noAutofit/>
          </a:bodyPr>
          <a:lstStyle>
            <a:lvl1pPr>
              <a:defRPr lang="en-US" sz="4400" spc="-100" baseline="0" dirty="0">
                <a:gradFill>
                  <a:gsLst>
                    <a:gs pos="0">
                      <a:schemeClr val="bg2">
                        <a:lumMod val="10000"/>
                      </a:schemeClr>
                    </a:gs>
                    <a:gs pos="100000">
                      <a:schemeClr val="bg2">
                        <a:lumMod val="10000"/>
                      </a:schemeClr>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1931886" y="4457379"/>
            <a:ext cx="8214226" cy="1371600"/>
          </a:xfrm>
        </p:spPr>
        <p:txBody>
          <a:bodyPr tIns="109728" bIns="109728">
            <a:noAutofit/>
          </a:bodyPr>
          <a:lstStyle>
            <a:lvl1pPr marL="0" indent="0">
              <a:spcBef>
                <a:spcPts val="0"/>
              </a:spcBef>
              <a:buNone/>
              <a:defRPr lang="en-US" sz="3200" b="0" kern="1200" cap="none" spc="-100" baseline="0" dirty="0">
                <a:ln w="3175">
                  <a:noFill/>
                </a:ln>
                <a:gradFill>
                  <a:gsLst>
                    <a:gs pos="0">
                      <a:schemeClr val="bg2">
                        <a:lumMod val="10000"/>
                      </a:schemeClr>
                    </a:gs>
                    <a:gs pos="100000">
                      <a:schemeClr val="bg2">
                        <a:lumMod val="10000"/>
                      </a:schemeClr>
                    </a:gs>
                  </a:gsLst>
                  <a:lin ang="5400000" scaled="0"/>
                </a:gradFill>
                <a:effectLst/>
                <a:latin typeface="+mj-lt"/>
                <a:ea typeface="+mn-ea"/>
                <a:cs typeface="Segoe UI" pitchFamily="34" charset="0"/>
              </a:defRPr>
            </a:lvl1pPr>
          </a:lstStyle>
          <a:p>
            <a:pPr lvl="0" algn="l" defTabSz="932742" rtl="0" eaLnBrk="1" latinLnBrk="0" hangingPunct="1">
              <a:lnSpc>
                <a:spcPct val="90000"/>
              </a:lnSpc>
              <a:spcBef>
                <a:spcPct val="0"/>
              </a:spcBef>
              <a:buNone/>
            </a:pPr>
            <a:r>
              <a:rPr lang="en-US" dirty="0" smtClean="0"/>
              <a:t>Speaker Name</a:t>
            </a:r>
            <a:endParaRPr lang="en-US" dirty="0"/>
          </a:p>
        </p:txBody>
      </p:sp>
      <p:pic>
        <p:nvPicPr>
          <p:cNvPr id="17" name="Picture 1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gray">
          <a:xfrm>
            <a:off x="11247438" y="479426"/>
            <a:ext cx="731837" cy="155994"/>
          </a:xfrm>
          <a:prstGeom prst="rect">
            <a:avLst/>
          </a:prstGeom>
        </p:spPr>
      </p:pic>
    </p:spTree>
    <p:extLst>
      <p:ext uri="{BB962C8B-B14F-4D97-AF65-F5344CB8AC3E}">
        <p14:creationId xmlns:p14="http://schemas.microsoft.com/office/powerpoint/2010/main" val="206422535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0-#ppt_w/2"/>
                                          </p:val>
                                        </p:tav>
                                        <p:tav tm="100000">
                                          <p:val>
                                            <p:strVal val="#ppt_x"/>
                                          </p:val>
                                        </p:tav>
                                      </p:tavLst>
                                    </p:anim>
                                    <p:anim calcmode="lin" valueType="num">
                                      <p:cBhvr additive="base">
                                        <p:cTn id="12" dur="750" fill="hold"/>
                                        <p:tgtEl>
                                          <p:spTgt spid="11"/>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750" fill="hold"/>
                                        <p:tgtEl>
                                          <p:spTgt spid="12"/>
                                        </p:tgtEl>
                                        <p:attrNameLst>
                                          <p:attrName>ppt_x</p:attrName>
                                        </p:attrNameLst>
                                      </p:cBhvr>
                                      <p:tavLst>
                                        <p:tav tm="0">
                                          <p:val>
                                            <p:strVal val="1+#ppt_w/2"/>
                                          </p:val>
                                        </p:tav>
                                        <p:tav tm="100000">
                                          <p:val>
                                            <p:strVal val="#ppt_x"/>
                                          </p:val>
                                        </p:tav>
                                      </p:tavLst>
                                    </p:anim>
                                    <p:anim calcmode="lin" valueType="num">
                                      <p:cBhvr additive="base">
                                        <p:cTn id="16" dur="750" fill="hold"/>
                                        <p:tgtEl>
                                          <p:spTgt spid="12"/>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7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750" fill="hold"/>
                                        <p:tgtEl>
                                          <p:spTgt spid="14"/>
                                        </p:tgtEl>
                                        <p:attrNameLst>
                                          <p:attrName>ppt_x</p:attrName>
                                        </p:attrNameLst>
                                      </p:cBhvr>
                                      <p:tavLst>
                                        <p:tav tm="0">
                                          <p:val>
                                            <p:strVal val="1+#ppt_w/2"/>
                                          </p:val>
                                        </p:tav>
                                        <p:tav tm="100000">
                                          <p:val>
                                            <p:strVal val="#ppt_x"/>
                                          </p:val>
                                        </p:tav>
                                      </p:tavLst>
                                    </p:anim>
                                    <p:anim calcmode="lin" valueType="num">
                                      <p:cBhvr additive="base">
                                        <p:cTn id="20" dur="75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10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par>
                                <p:cTn id="25" presetID="10" presetClass="entr" presetSubtype="0" fill="hold" grpId="0" nodeType="withEffect">
                                  <p:stCondLst>
                                    <p:cond delay="58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750"/>
                                        <p:tgtEl>
                                          <p:spTgt spid="9"/>
                                        </p:tgtEl>
                                      </p:cBhvr>
                                    </p:animEffect>
                                  </p:childTnLst>
                                </p:cTn>
                              </p:par>
                              <p:par>
                                <p:cTn id="28" presetID="63" presetClass="path" presetSubtype="0" decel="100000" fill="hold" grpId="1" nodeType="withEffect">
                                  <p:stCondLst>
                                    <p:cond delay="580"/>
                                  </p:stCondLst>
                                  <p:childTnLst>
                                    <p:animMotion origin="layout" path="M -0.02413 -3.22742E-6 L 4.30431E-6 -3.22742E-6 " pathEditMode="relative" rAng="0" ptsTypes="AA">
                                      <p:cBhvr>
                                        <p:cTn id="29" dur="500" fill="hold"/>
                                        <p:tgtEl>
                                          <p:spTgt spid="9"/>
                                        </p:tgtEl>
                                        <p:attrNameLst>
                                          <p:attrName>ppt_x</p:attrName>
                                          <p:attrName>ppt_y</p:attrName>
                                        </p:attrNameLst>
                                      </p:cBhvr>
                                      <p:rCtr x="1200" y="0"/>
                                    </p:animMotion>
                                  </p:childTnLst>
                                </p:cTn>
                              </p:par>
                              <p:par>
                                <p:cTn id="30" presetID="10" presetClass="entr" presetSubtype="0" fill="hold" grpId="0" nodeType="withEffect">
                                  <p:stCondLst>
                                    <p:cond delay="68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750"/>
                                        <p:tgtEl>
                                          <p:spTgt spid="3"/>
                                        </p:tgtEl>
                                      </p:cBhvr>
                                    </p:animEffect>
                                  </p:childTnLst>
                                </p:cTn>
                              </p:par>
                              <p:par>
                                <p:cTn id="33" presetID="63" presetClass="path" presetSubtype="0" decel="100000" fill="hold" grpId="1" nodeType="withEffect">
                                  <p:stCondLst>
                                    <p:cond delay="680"/>
                                  </p:stCondLst>
                                  <p:childTnLst>
                                    <p:animMotion origin="layout" path="M -0.02413 -8.71539E-7 L 4.30431E-6 -8.71539E-7 " pathEditMode="relative" rAng="0" ptsTypes="AA">
                                      <p:cBhvr>
                                        <p:cTn id="34" dur="5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9" grpId="0"/>
      <p:bldP spid="9" grpId="1"/>
      <p:bldP spid="3" grpId="0">
        <p:tmplLst>
          <p:tmpl>
            <p:tnLst>
              <p:par>
                <p:cTn presetID="10" presetClass="entr" presetSubtype="0" fill="hold" nodeType="withEffect">
                  <p:stCondLst>
                    <p:cond delay="680"/>
                  </p:stCondLst>
                  <p:childTnLst>
                    <p:set>
                      <p:cBhvr>
                        <p:cTn dur="1" fill="hold">
                          <p:stCondLst>
                            <p:cond delay="0"/>
                          </p:stCondLst>
                        </p:cTn>
                        <p:tgtEl>
                          <p:spTgt spid="3"/>
                        </p:tgtEl>
                        <p:attrNameLst>
                          <p:attrName>style.visibility</p:attrName>
                        </p:attrNameLst>
                      </p:cBhvr>
                      <p:to>
                        <p:strVal val="visible"/>
                      </p:to>
                    </p:set>
                    <p:animEffect transition="in" filter="fade">
                      <p:cBhvr>
                        <p:cTn dur="750"/>
                        <p:tgtEl>
                          <p:spTgt spid="3"/>
                        </p:tgtEl>
                      </p:cBhvr>
                    </p:animEffect>
                  </p:childTnLst>
                </p:cTn>
              </p:par>
            </p:tnLst>
          </p:tmpl>
        </p:tmplLst>
      </p:bldP>
      <p:bldP spid="3" grpId="1">
        <p:tmplLst>
          <p:tmpl>
            <p:tnLst>
              <p:par>
                <p:cTn presetID="63" presetClass="path" presetSubtype="0" decel="100000" fill="hold" nodeType="withEffect">
                  <p:stCondLst>
                    <p:cond delay="680"/>
                  </p:stCondLst>
                  <p:childTnLst>
                    <p:animMotion origin="layout" path="M -0.02413 -8.71539E-7 L 4.30431E-6 -8.71539E-7 " pathEditMode="relative" rAng="0" ptsTypes="AA">
                      <p:cBhvr>
                        <p:cTn dur="500" fill="hold"/>
                        <p:tgtEl>
                          <p:spTgt spid="3"/>
                        </p:tgtEl>
                        <p:attrNameLst>
                          <p:attrName>ppt_x</p:attrName>
                          <p:attrName>ppt_y</p:attrName>
                        </p:attrNameLst>
                      </p:cBhvr>
                      <p:rCtr x="1200" y="0"/>
                    </p:animMotion>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10058401" cy="1829593"/>
          </a:xfrm>
          <a:noFill/>
        </p:spPr>
        <p:txBody>
          <a:bodyPr lIns="182880" tIns="146304" rIns="182880" bIns="146304">
            <a:noAutofit/>
          </a:bodyPr>
          <a:lstStyle>
            <a:lvl1pPr marL="0" indent="0">
              <a:spcBef>
                <a:spcPts val="0"/>
              </a:spcBef>
              <a:buNone/>
              <a:defRPr sz="3600" spc="0" baseline="0">
                <a:gradFill>
                  <a:gsLst>
                    <a:gs pos="91241">
                      <a:schemeClr val="tx1"/>
                    </a:gs>
                    <a:gs pos="57000">
                      <a:schemeClr val="tx1"/>
                    </a:gs>
                    <a:gs pos="18000">
                      <a:schemeClr val="tx1"/>
                    </a:gs>
                  </a:gsLst>
                  <a:lin ang="5400000" scaled="0"/>
                </a:gradFill>
                <a:latin typeface="+mj-lt"/>
              </a:defRPr>
            </a:lvl1pPr>
          </a:lstStyle>
          <a:p>
            <a:pPr lvl="0"/>
            <a:r>
              <a:rPr lang="en-US" dirty="0" smtClean="0"/>
              <a:t>Speaker Name</a:t>
            </a:r>
          </a:p>
        </p:txBody>
      </p:sp>
      <p:sp>
        <p:nvSpPr>
          <p:cNvPr id="12" name="Rectangle 11"/>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3" name="Rectangle 12"/>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4" name="Rectangle 13"/>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2440729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850" fill="hold"/>
                                        <p:tgtEl>
                                          <p:spTgt spid="12"/>
                                        </p:tgtEl>
                                        <p:attrNameLst>
                                          <p:attrName>ppt_x</p:attrName>
                                        </p:attrNameLst>
                                      </p:cBhvr>
                                      <p:tavLst>
                                        <p:tav tm="0">
                                          <p:val>
                                            <p:strVal val="1+#ppt_w/2"/>
                                          </p:val>
                                        </p:tav>
                                        <p:tav tm="100000">
                                          <p:val>
                                            <p:strVal val="#ppt_x"/>
                                          </p:val>
                                        </p:tav>
                                      </p:tavLst>
                                    </p:anim>
                                    <p:anim calcmode="lin" valueType="num">
                                      <p:cBhvr additive="base">
                                        <p:cTn id="8" dur="850" fill="hold"/>
                                        <p:tgtEl>
                                          <p:spTgt spid="12"/>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850" fill="hold"/>
                                        <p:tgtEl>
                                          <p:spTgt spid="14"/>
                                        </p:tgtEl>
                                        <p:attrNameLst>
                                          <p:attrName>ppt_x</p:attrName>
                                        </p:attrNameLst>
                                      </p:cBhvr>
                                      <p:tavLst>
                                        <p:tav tm="0">
                                          <p:val>
                                            <p:strVal val="1+#ppt_w/2"/>
                                          </p:val>
                                        </p:tav>
                                        <p:tav tm="100000">
                                          <p:val>
                                            <p:strVal val="#ppt_x"/>
                                          </p:val>
                                        </p:tav>
                                      </p:tavLst>
                                    </p:anim>
                                    <p:anim calcmode="lin" valueType="num">
                                      <p:cBhvr additive="base">
                                        <p:cTn id="12" dur="8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850" fill="hold"/>
                                        <p:tgtEl>
                                          <p:spTgt spid="13"/>
                                        </p:tgtEl>
                                        <p:attrNameLst>
                                          <p:attrName>ppt_x</p:attrName>
                                        </p:attrNameLst>
                                      </p:cBhvr>
                                      <p:tavLst>
                                        <p:tav tm="0">
                                          <p:val>
                                            <p:strVal val="0-#ppt_w/2"/>
                                          </p:val>
                                        </p:tav>
                                        <p:tav tm="100000">
                                          <p:val>
                                            <p:strVal val="#ppt_x"/>
                                          </p:val>
                                        </p:tav>
                                      </p:tavLst>
                                    </p:anim>
                                    <p:anim calcmode="lin" valueType="num">
                                      <p:cBhvr additive="base">
                                        <p:cTn id="16" dur="850" fill="hold"/>
                                        <p:tgtEl>
                                          <p:spTgt spid="13"/>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58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750"/>
                                        <p:tgtEl>
                                          <p:spTgt spid="2"/>
                                        </p:tgtEl>
                                      </p:cBhvr>
                                    </p:animEffect>
                                  </p:childTnLst>
                                </p:cTn>
                              </p:par>
                              <p:par>
                                <p:cTn id="20" presetID="63" presetClass="path" presetSubtype="0" decel="100000" fill="hold" grpId="1" nodeType="withEffect">
                                  <p:stCondLst>
                                    <p:cond delay="580"/>
                                  </p:stCondLst>
                                  <p:childTnLst>
                                    <p:animMotion origin="layout" path="M -0.02409 1.50289E-6 L -4.16667E-7 1.50289E-6 " pathEditMode="relative" rAng="0" ptsTypes="AA">
                                      <p:cBhvr>
                                        <p:cTn id="21" dur="500" fill="hold"/>
                                        <p:tgtEl>
                                          <p:spTgt spid="2"/>
                                        </p:tgtEl>
                                        <p:attrNameLst>
                                          <p:attrName>ppt_x</p:attrName>
                                          <p:attrName>ppt_y</p:attrName>
                                        </p:attrNameLst>
                                      </p:cBhvr>
                                      <p:rCtr x="1198" y="0"/>
                                    </p:animMotion>
                                  </p:childTnLst>
                                </p:cTn>
                              </p:par>
                              <p:par>
                                <p:cTn id="22" presetID="10" presetClass="entr" presetSubtype="0" fill="hold" grpId="0" nodeType="withEffect">
                                  <p:stCondLst>
                                    <p:cond delay="68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750"/>
                                        <p:tgtEl>
                                          <p:spTgt spid="5"/>
                                        </p:tgtEl>
                                      </p:cBhvr>
                                    </p:animEffect>
                                  </p:childTnLst>
                                </p:cTn>
                              </p:par>
                              <p:par>
                                <p:cTn id="25" presetID="63" presetClass="path" presetSubtype="0" decel="100000" fill="hold" grpId="1" nodeType="withEffect">
                                  <p:stCondLst>
                                    <p:cond delay="680"/>
                                  </p:stCondLst>
                                  <p:childTnLst>
                                    <p:animMotion origin="layout" path="M -0.02409 1.50289E-6 L -4.16667E-7 1.50289E-6 " pathEditMode="relative" rAng="0" ptsTypes="AA">
                                      <p:cBhvr>
                                        <p:cTn id="26" dur="500" fill="hold"/>
                                        <p:tgtEl>
                                          <p:spTgt spid="5"/>
                                        </p:tgtEl>
                                        <p:attrNameLst>
                                          <p:attrName>ppt_x</p:attrName>
                                          <p:attrName>ppt_y</p:attrName>
                                        </p:attrNameLst>
                                      </p:cBhvr>
                                      <p:rCtr x="119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tmplLst>
          <p:tmpl>
            <p:tnLst>
              <p:par>
                <p:cTn presetID="10" presetClass="entr" presetSubtype="0" fill="hold" nodeType="withEffect">
                  <p:stCondLst>
                    <p:cond delay="680"/>
                  </p:stCondLst>
                  <p:childTnLst>
                    <p:set>
                      <p:cBhvr>
                        <p:cTn dur="1" fill="hold">
                          <p:stCondLst>
                            <p:cond delay="0"/>
                          </p:stCondLst>
                        </p:cTn>
                        <p:tgtEl>
                          <p:spTgt spid="5"/>
                        </p:tgtEl>
                        <p:attrNameLst>
                          <p:attrName>style.visibility</p:attrName>
                        </p:attrNameLst>
                      </p:cBhvr>
                      <p:to>
                        <p:strVal val="visible"/>
                      </p:to>
                    </p:set>
                    <p:animEffect transition="in" filter="fade">
                      <p:cBhvr>
                        <p:cTn dur="750"/>
                        <p:tgtEl>
                          <p:spTgt spid="5"/>
                        </p:tgtEl>
                      </p:cBhvr>
                    </p:animEffect>
                  </p:childTnLst>
                </p:cTn>
              </p:par>
            </p:tnLst>
          </p:tmpl>
        </p:tmplLst>
      </p:bldP>
      <p:bldP spid="5" grpId="1">
        <p:tmplLst>
          <p:tmpl>
            <p:tnLst>
              <p:par>
                <p:cTn presetID="63" presetClass="path" presetSubtype="0" decel="100000" fill="hold" nodeType="withEffect">
                  <p:stCondLst>
                    <p:cond delay="680"/>
                  </p:stCondLst>
                  <p:childTnLst>
                    <p:animMotion origin="layout" path="M -0.02409 1.50289E-6 L -4.16667E-7 1.50289E-6 " pathEditMode="relative" rAng="0" ptsTypes="AA">
                      <p:cBhvr>
                        <p:cTn dur="500" fill="hold"/>
                        <p:tgtEl>
                          <p:spTgt spid="5"/>
                        </p:tgtEl>
                        <p:attrNameLst>
                          <p:attrName>ppt_x</p:attrName>
                          <p:attrName>ppt_y</p:attrName>
                        </p:attrNameLst>
                      </p:cBhvr>
                      <p:rCtr x="1198" y="0"/>
                    </p:animMotion>
                  </p:childTnLst>
                </p:cTn>
              </p:par>
            </p:tnLst>
          </p:tmpl>
        </p:tmplLst>
      </p:bldP>
      <p:bldP spid="12" grpId="0" animBg="1"/>
      <p:bldP spid="13" grpId="0" animBg="1"/>
      <p:bldP spid="14"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1055587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505050">
                      <a:lumMod val="50000"/>
                    </a:srgbClr>
                  </a:gs>
                  <a:gs pos="100000">
                    <a:srgbClr val="505050">
                      <a:lumMod val="50000"/>
                    </a:srgbClr>
                  </a:gs>
                </a:gsLst>
                <a:lin ang="5400000" scaled="0"/>
              </a:gradFill>
            </a:endParaRPr>
          </a:p>
        </p:txBody>
      </p:sp>
    </p:spTree>
    <p:extLst>
      <p:ext uri="{BB962C8B-B14F-4D97-AF65-F5344CB8AC3E}">
        <p14:creationId xmlns:p14="http://schemas.microsoft.com/office/powerpoint/2010/main" val="91324752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24658281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54895530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16700119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06830322"/>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2"/>
                    </a:gs>
                    <a:gs pos="39000">
                      <a:schemeClr val="tx2"/>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76022032"/>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89753683"/>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ide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bwMode="auto">
          <a:xfrm>
            <a:off x="274702" y="1211287"/>
            <a:ext cx="100583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91241">
                      <a:schemeClr val="tx1"/>
                    </a:gs>
                    <a:gs pos="57000">
                      <a:schemeClr val="tx1"/>
                    </a:gs>
                    <a:gs pos="18000">
                      <a:schemeClr val="tx1"/>
                    </a:gs>
                  </a:gsLst>
                  <a:lin ang="5400000" scaled="0"/>
                </a:gradFill>
              </a:defRPr>
            </a:lvl1pPr>
          </a:lstStyle>
          <a:p>
            <a:r>
              <a:rPr lang="en-US" dirty="0" smtClean="0"/>
              <a:t>Video title</a:t>
            </a:r>
            <a:endParaRPr lang="en-US" dirty="0"/>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159412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8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50"/>
                                        <p:tgtEl>
                                          <p:spTgt spid="2"/>
                                        </p:tgtEl>
                                      </p:cBhvr>
                                    </p:animEffect>
                                  </p:childTnLst>
                                </p:cTn>
                              </p:par>
                              <p:par>
                                <p:cTn id="8" presetID="63" presetClass="path" presetSubtype="0" decel="100000" fill="hold" grpId="1" nodeType="withEffect">
                                  <p:stCondLst>
                                    <p:cond delay="580"/>
                                  </p:stCondLst>
                                  <p:childTnLst>
                                    <p:animMotion origin="layout" path="M -0.02409 1.50289E-6 L -4.16667E-7 1.50289E-6 " pathEditMode="relative" rAng="0" ptsTypes="AA">
                                      <p:cBhvr>
                                        <p:cTn id="9" dur="500" fill="hold"/>
                                        <p:tgtEl>
                                          <p:spTgt spid="2"/>
                                        </p:tgtEl>
                                        <p:attrNameLst>
                                          <p:attrName>ppt_x</p:attrName>
                                          <p:attrName>ppt_y</p:attrName>
                                        </p:attrNameLst>
                                      </p:cBhvr>
                                      <p:rCtr x="1198" y="0"/>
                                    </p:animMotion>
                                  </p:childTnLst>
                                </p:cTn>
                              </p:par>
                              <p:par>
                                <p:cTn id="10" presetID="2" presetClass="entr" presetSubtype="2" decel="10000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850" fill="hold"/>
                                        <p:tgtEl>
                                          <p:spTgt spid="8"/>
                                        </p:tgtEl>
                                        <p:attrNameLst>
                                          <p:attrName>ppt_x</p:attrName>
                                        </p:attrNameLst>
                                      </p:cBhvr>
                                      <p:tavLst>
                                        <p:tav tm="0">
                                          <p:val>
                                            <p:strVal val="1+#ppt_w/2"/>
                                          </p:val>
                                        </p:tav>
                                        <p:tav tm="100000">
                                          <p:val>
                                            <p:strVal val="#ppt_x"/>
                                          </p:val>
                                        </p:tav>
                                      </p:tavLst>
                                    </p:anim>
                                    <p:anim calcmode="lin" valueType="num">
                                      <p:cBhvr additive="base">
                                        <p:cTn id="13" dur="85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25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850" fill="hold"/>
                                        <p:tgtEl>
                                          <p:spTgt spid="10"/>
                                        </p:tgtEl>
                                        <p:attrNameLst>
                                          <p:attrName>ppt_x</p:attrName>
                                        </p:attrNameLst>
                                      </p:cBhvr>
                                      <p:tavLst>
                                        <p:tav tm="0">
                                          <p:val>
                                            <p:strVal val="1+#ppt_w/2"/>
                                          </p:val>
                                        </p:tav>
                                        <p:tav tm="100000">
                                          <p:val>
                                            <p:strVal val="#ppt_x"/>
                                          </p:val>
                                        </p:tav>
                                      </p:tavLst>
                                    </p:anim>
                                    <p:anim calcmode="lin" valueType="num">
                                      <p:cBhvr additive="base">
                                        <p:cTn id="17" dur="850" fill="hold"/>
                                        <p:tgtEl>
                                          <p:spTgt spid="10"/>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25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850" fill="hold"/>
                                        <p:tgtEl>
                                          <p:spTgt spid="9"/>
                                        </p:tgtEl>
                                        <p:attrNameLst>
                                          <p:attrName>ppt_x</p:attrName>
                                        </p:attrNameLst>
                                      </p:cBhvr>
                                      <p:tavLst>
                                        <p:tav tm="0">
                                          <p:val>
                                            <p:strVal val="0-#ppt_w/2"/>
                                          </p:val>
                                        </p:tav>
                                        <p:tav tm="100000">
                                          <p:val>
                                            <p:strVal val="#ppt_x"/>
                                          </p:val>
                                        </p:tav>
                                      </p:tavLst>
                                    </p:anim>
                                    <p:anim calcmode="lin" valueType="num">
                                      <p:cBhvr additive="base">
                                        <p:cTn id="21"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8" grpId="0" animBg="1"/>
      <p:bldP spid="9" grpId="0" animBg="1"/>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2-color bullete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13869">
                      <a:schemeClr val="tx2"/>
                    </a:gs>
                    <a:gs pos="42000">
                      <a:schemeClr val="tx2"/>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461934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9754125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5109">
                      <a:schemeClr val="tx2"/>
                    </a:gs>
                    <a:gs pos="2500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00000">
                      <a:schemeClr val="tx2"/>
                    </a:gs>
                    <a:gs pos="0">
                      <a:schemeClr val="tx2"/>
                    </a:gs>
                  </a:gsLst>
                  <a:lin ang="5400000" scaled="0"/>
                </a:gra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62449989"/>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Wingdings" panose="05000000000000000000" pitchFamily="2" charset="2"/>
              <a:buChar char="§"/>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109825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2-color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 typeface="Wingdings" panose="05000000000000000000" pitchFamily="2" charset="2"/>
              <a:buChar char="§"/>
              <a:defRPr sz="3600">
                <a:gradFill>
                  <a:gsLst>
                    <a:gs pos="5109">
                      <a:schemeClr val="tx2"/>
                    </a:gs>
                    <a:gs pos="100000">
                      <a:schemeClr val="tx2"/>
                    </a:gs>
                  </a:gsLst>
                  <a:lin ang="5400000" scaled="0"/>
                </a:gra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65696862"/>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92595444"/>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660552861"/>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959171958"/>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Fact Layout_Accent Color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419278988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2959534638"/>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Title Texture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
        <p:nvSpPr>
          <p:cNvPr id="5" name="Rectangle 4"/>
          <p:cNvSpPr/>
          <p:nvPr userDrawn="1"/>
        </p:nvSpPr>
        <p:spPr bwMode="gray">
          <a:xfrm>
            <a:off x="693869" y="479425"/>
            <a:ext cx="325106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6" name="Rectangle 5"/>
          <p:cNvSpPr/>
          <p:nvPr userDrawn="1"/>
        </p:nvSpPr>
        <p:spPr bwMode="gray">
          <a:xfrm>
            <a:off x="-28617" y="601540"/>
            <a:ext cx="3240040" cy="60972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8" name="Rectangle 7"/>
          <p:cNvSpPr/>
          <p:nvPr userDrawn="1"/>
        </p:nvSpPr>
        <p:spPr bwMode="gray">
          <a:xfrm flipH="1">
            <a:off x="6675437" y="5741676"/>
            <a:ext cx="5090930" cy="421649"/>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9" name="Rectangle 8"/>
          <p:cNvSpPr/>
          <p:nvPr userDrawn="1"/>
        </p:nvSpPr>
        <p:spPr bwMode="gray">
          <a:xfrm flipH="1">
            <a:off x="7438038" y="5910383"/>
            <a:ext cx="4998437"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
        <p:nvSpPr>
          <p:cNvPr id="10" name="Rectangle 9"/>
          <p:cNvSpPr/>
          <p:nvPr userDrawn="1"/>
        </p:nvSpPr>
        <p:spPr bwMode="gray">
          <a:xfrm flipH="1">
            <a:off x="7193591" y="6282993"/>
            <a:ext cx="5072801" cy="417913"/>
          </a:xfrm>
          <a:prstGeom prst="rect">
            <a:avLst/>
          </a:prstGeom>
          <a:solidFill>
            <a:srgbClr val="F9A03E">
              <a:alpha val="80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lvl="0" algn="ctr" defTabSz="932472" fontAlgn="base">
              <a:spcBef>
                <a:spcPct val="0"/>
              </a:spcBef>
              <a:spcAft>
                <a:spcPct val="0"/>
              </a:spcAft>
            </a:pPr>
            <a:endParaRPr lang="en-US" sz="2000" dirty="0">
              <a:gradFill>
                <a:gsLst>
                  <a:gs pos="0">
                    <a:schemeClr val="tx1">
                      <a:lumMod val="50000"/>
                    </a:schemeClr>
                  </a:gs>
                  <a:gs pos="100000">
                    <a:schemeClr val="tx1">
                      <a:lumMod val="50000"/>
                    </a:schemeClr>
                  </a:gs>
                </a:gsLst>
                <a:lin ang="5400000" scaled="0"/>
              </a:gradFill>
            </a:endParaRPr>
          </a:p>
        </p:txBody>
      </p:sp>
    </p:spTree>
    <p:extLst>
      <p:ext uri="{BB962C8B-B14F-4D97-AF65-F5344CB8AC3E}">
        <p14:creationId xmlns:p14="http://schemas.microsoft.com/office/powerpoint/2010/main" val="2777322599"/>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850" fill="hold"/>
                                        <p:tgtEl>
                                          <p:spTgt spid="6"/>
                                        </p:tgtEl>
                                        <p:attrNameLst>
                                          <p:attrName>ppt_x</p:attrName>
                                        </p:attrNameLst>
                                      </p:cBhvr>
                                      <p:tavLst>
                                        <p:tav tm="0">
                                          <p:val>
                                            <p:strVal val="0-#ppt_w/2"/>
                                          </p:val>
                                        </p:tav>
                                        <p:tav tm="100000">
                                          <p:val>
                                            <p:strVal val="#ppt_x"/>
                                          </p:val>
                                        </p:tav>
                                      </p:tavLst>
                                    </p:anim>
                                    <p:anim calcmode="lin" valueType="num">
                                      <p:cBhvr additive="base">
                                        <p:cTn id="8" dur="850" fill="hold"/>
                                        <p:tgtEl>
                                          <p:spTgt spid="6"/>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850" fill="hold"/>
                                        <p:tgtEl>
                                          <p:spTgt spid="5"/>
                                        </p:tgtEl>
                                        <p:attrNameLst>
                                          <p:attrName>ppt_x</p:attrName>
                                        </p:attrNameLst>
                                      </p:cBhvr>
                                      <p:tavLst>
                                        <p:tav tm="0">
                                          <p:val>
                                            <p:strVal val="1+#ppt_w/2"/>
                                          </p:val>
                                        </p:tav>
                                        <p:tav tm="100000">
                                          <p:val>
                                            <p:strVal val="#ppt_x"/>
                                          </p:val>
                                        </p:tav>
                                      </p:tavLst>
                                    </p:anim>
                                    <p:anim calcmode="lin" valueType="num">
                                      <p:cBhvr additive="base">
                                        <p:cTn id="12" dur="850" fill="hold"/>
                                        <p:tgtEl>
                                          <p:spTgt spid="5"/>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58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par>
                                <p:cTn id="16" presetID="63" presetClass="path" presetSubtype="0" decel="100000" fill="hold" grpId="1" nodeType="withEffect">
                                  <p:stCondLst>
                                    <p:cond delay="580"/>
                                  </p:stCondLst>
                                  <p:childTnLst>
                                    <p:animMotion origin="layout" path="M -0.02409 1.50289E-6 L -4.16667E-7 1.50289E-6 " pathEditMode="relative" rAng="0" ptsTypes="AA">
                                      <p:cBhvr>
                                        <p:cTn id="17" dur="500" fill="hold"/>
                                        <p:tgtEl>
                                          <p:spTgt spid="2"/>
                                        </p:tgtEl>
                                        <p:attrNameLst>
                                          <p:attrName>ppt_x</p:attrName>
                                          <p:attrName>ppt_y</p:attrName>
                                        </p:attrNameLst>
                                      </p:cBhvr>
                                      <p:rCtr x="1198" y="0"/>
                                    </p:animMotion>
                                  </p:childTnLst>
                                </p:cTn>
                              </p:par>
                              <p:par>
                                <p:cTn id="18" presetID="2" presetClass="entr" presetSubtype="2" decel="10000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850" fill="hold"/>
                                        <p:tgtEl>
                                          <p:spTgt spid="8"/>
                                        </p:tgtEl>
                                        <p:attrNameLst>
                                          <p:attrName>ppt_x</p:attrName>
                                        </p:attrNameLst>
                                      </p:cBhvr>
                                      <p:tavLst>
                                        <p:tav tm="0">
                                          <p:val>
                                            <p:strVal val="1+#ppt_w/2"/>
                                          </p:val>
                                        </p:tav>
                                        <p:tav tm="100000">
                                          <p:val>
                                            <p:strVal val="#ppt_x"/>
                                          </p:val>
                                        </p:tav>
                                      </p:tavLst>
                                    </p:anim>
                                    <p:anim calcmode="lin" valueType="num">
                                      <p:cBhvr additive="base">
                                        <p:cTn id="21" dur="85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850" fill="hold"/>
                                        <p:tgtEl>
                                          <p:spTgt spid="10"/>
                                        </p:tgtEl>
                                        <p:attrNameLst>
                                          <p:attrName>ppt_x</p:attrName>
                                        </p:attrNameLst>
                                      </p:cBhvr>
                                      <p:tavLst>
                                        <p:tav tm="0">
                                          <p:val>
                                            <p:strVal val="1+#ppt_w/2"/>
                                          </p:val>
                                        </p:tav>
                                        <p:tav tm="100000">
                                          <p:val>
                                            <p:strVal val="#ppt_x"/>
                                          </p:val>
                                        </p:tav>
                                      </p:tavLst>
                                    </p:anim>
                                    <p:anim calcmode="lin" valueType="num">
                                      <p:cBhvr additive="base">
                                        <p:cTn id="25" dur="85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25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850" fill="hold"/>
                                        <p:tgtEl>
                                          <p:spTgt spid="9"/>
                                        </p:tgtEl>
                                        <p:attrNameLst>
                                          <p:attrName>ppt_x</p:attrName>
                                        </p:attrNameLst>
                                      </p:cBhvr>
                                      <p:tavLst>
                                        <p:tav tm="0">
                                          <p:val>
                                            <p:strVal val="0-#ppt_w/2"/>
                                          </p:val>
                                        </p:tav>
                                        <p:tav tm="100000">
                                          <p:val>
                                            <p:strVal val="#ppt_x"/>
                                          </p:val>
                                        </p:tav>
                                      </p:tavLst>
                                    </p:anim>
                                    <p:anim calcmode="lin" valueType="num">
                                      <p:cBhvr additive="base">
                                        <p:cTn id="29" dur="85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animBg="1"/>
      <p:bldP spid="8" grpId="0" animBg="1"/>
      <p:bldP spid="9" grpId="0" animBg="1"/>
      <p:bldP spid="10" grpId="0" animBg="1"/>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Quote Layout_Accent Color 1">
    <p:bg>
      <p:bgPr>
        <a:solidFill>
          <a:schemeClr val="accent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09941430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ig Idea &amp; 3 Points">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145167945"/>
      </p:ext>
    </p:extLst>
  </p:cSld>
  <p:clrMapOvr>
    <a:masterClrMapping/>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0627306"/>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98606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095542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34121150"/>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83670028"/>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91241">
                      <a:schemeClr val="tx1"/>
                    </a:gs>
                    <a:gs pos="57000">
                      <a:schemeClr val="tx1"/>
                    </a:gs>
                    <a:gs pos="1800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29" Type="http://schemas.openxmlformats.org/officeDocument/2006/relationships/theme" Target="../theme/theme2.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28" Type="http://schemas.openxmlformats.org/officeDocument/2006/relationships/slideLayout" Target="../slideLayouts/slideLayout56.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slideLayout" Target="../slideLayouts/slideLayout55.xml"/><Relationship Id="rId30"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05" r:id="rId1"/>
    <p:sldLayoutId id="2147484187" r:id="rId2"/>
    <p:sldLayoutId id="2147484105" r:id="rId3"/>
    <p:sldLayoutId id="2147484182" r:id="rId4"/>
    <p:sldLayoutId id="2147484216" r:id="rId5"/>
    <p:sldLayoutId id="2147484130" r:id="rId6"/>
    <p:sldLayoutId id="2147484101" r:id="rId7"/>
    <p:sldLayoutId id="2147484102" r:id="rId8"/>
    <p:sldLayoutId id="2147484098" r:id="rId9"/>
    <p:sldLayoutId id="2147484212" r:id="rId10"/>
    <p:sldLayoutId id="2147484086" r:id="rId11"/>
    <p:sldLayoutId id="2147484211" r:id="rId12"/>
    <p:sldLayoutId id="2147484100" r:id="rId13"/>
    <p:sldLayoutId id="2147484213" r:id="rId14"/>
    <p:sldLayoutId id="2147484089" r:id="rId15"/>
    <p:sldLayoutId id="2147484215" r:id="rId16"/>
    <p:sldLayoutId id="2147484092" r:id="rId17"/>
    <p:sldLayoutId id="2147484190" r:id="rId18"/>
    <p:sldLayoutId id="2147484195" r:id="rId19"/>
    <p:sldLayoutId id="2147484209" r:id="rId20"/>
    <p:sldLayoutId id="2147484196" r:id="rId21"/>
    <p:sldLayoutId id="2147484208" r:id="rId22"/>
    <p:sldLayoutId id="2147484192" r:id="rId23"/>
    <p:sldLayoutId id="2147484093" r:id="rId24"/>
    <p:sldLayoutId id="2147484127" r:id="rId25"/>
    <p:sldLayoutId id="2147484128" r:id="rId26"/>
    <p:sldLayoutId id="2147484129" r:id="rId27"/>
    <p:sldLayoutId id="2147484203"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30" cstate="screen">
            <a:extLst>
              <a:ext uri="{28A0092B-C50C-407E-A947-70E740481C1C}">
                <a14:useLocalDpi xmlns:a14="http://schemas.microsoft.com/office/drawing/2010/main"/>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3090990730"/>
      </p:ext>
    </p:extLst>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 id="2147484229" r:id="rId12"/>
    <p:sldLayoutId id="2147484230" r:id="rId13"/>
    <p:sldLayoutId id="2147484231" r:id="rId14"/>
    <p:sldLayoutId id="2147484232" r:id="rId15"/>
    <p:sldLayoutId id="2147484233" r:id="rId16"/>
    <p:sldLayoutId id="2147484234" r:id="rId17"/>
    <p:sldLayoutId id="2147484235" r:id="rId18"/>
    <p:sldLayoutId id="2147484236" r:id="rId19"/>
    <p:sldLayoutId id="2147484237" r:id="rId20"/>
    <p:sldLayoutId id="2147484238" r:id="rId21"/>
    <p:sldLayoutId id="2147484239" r:id="rId22"/>
    <p:sldLayoutId id="2147484240" r:id="rId23"/>
    <p:sldLayoutId id="2147484241" r:id="rId24"/>
    <p:sldLayoutId id="2147484242" r:id="rId25"/>
    <p:sldLayoutId id="2147484243" r:id="rId26"/>
    <p:sldLayoutId id="2147484244" r:id="rId27"/>
    <p:sldLayoutId id="214748424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45.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4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3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60593"/>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Percentage that stats are made up</a:t>
            </a:r>
            <a:endParaRPr lang="en-US" dirty="0"/>
          </a:p>
        </p:txBody>
      </p:sp>
      <p:graphicFrame>
        <p:nvGraphicFramePr>
          <p:cNvPr id="7" name="Chart 6"/>
          <p:cNvGraphicFramePr/>
          <p:nvPr>
            <p:extLst/>
          </p:nvPr>
        </p:nvGraphicFramePr>
        <p:xfrm>
          <a:off x="3779520" y="914752"/>
          <a:ext cx="8738129" cy="582541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8443760"/>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Percentage that permission is the cause</a:t>
            </a:r>
            <a:endParaRPr lang="en-US" dirty="0"/>
          </a:p>
        </p:txBody>
      </p:sp>
      <p:graphicFrame>
        <p:nvGraphicFramePr>
          <p:cNvPr id="7" name="Chart 6"/>
          <p:cNvGraphicFramePr/>
          <p:nvPr>
            <p:extLst/>
          </p:nvPr>
        </p:nvGraphicFramePr>
        <p:xfrm>
          <a:off x="3779520" y="914752"/>
          <a:ext cx="8738129" cy="582541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1108530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bwMode="auto">
          <a:xfrm>
            <a:off x="-12700" y="4605138"/>
            <a:ext cx="12461875" cy="2439335"/>
          </a:xfrm>
          <a:custGeom>
            <a:avLst/>
            <a:gdLst>
              <a:gd name="connsiteX0" fmla="*/ 0 w 12436475"/>
              <a:gd name="connsiteY0" fmla="*/ 0 h 1385235"/>
              <a:gd name="connsiteX1" fmla="*/ 12436475 w 12436475"/>
              <a:gd name="connsiteY1" fmla="*/ 0 h 1385235"/>
              <a:gd name="connsiteX2" fmla="*/ 12436475 w 12436475"/>
              <a:gd name="connsiteY2" fmla="*/ 1385235 h 1385235"/>
              <a:gd name="connsiteX3" fmla="*/ 0 w 12436475"/>
              <a:gd name="connsiteY3" fmla="*/ 1385235 h 1385235"/>
              <a:gd name="connsiteX4" fmla="*/ 0 w 12436475"/>
              <a:gd name="connsiteY4" fmla="*/ 0 h 1385235"/>
              <a:gd name="connsiteX0" fmla="*/ 0 w 12449175"/>
              <a:gd name="connsiteY0" fmla="*/ 787400 h 2172635"/>
              <a:gd name="connsiteX1" fmla="*/ 12449175 w 12449175"/>
              <a:gd name="connsiteY1" fmla="*/ 0 h 2172635"/>
              <a:gd name="connsiteX2" fmla="*/ 12436475 w 12449175"/>
              <a:gd name="connsiteY2" fmla="*/ 2172635 h 2172635"/>
              <a:gd name="connsiteX3" fmla="*/ 0 w 12449175"/>
              <a:gd name="connsiteY3" fmla="*/ 2172635 h 2172635"/>
              <a:gd name="connsiteX4" fmla="*/ 0 w 12449175"/>
              <a:gd name="connsiteY4" fmla="*/ 787400 h 2172635"/>
              <a:gd name="connsiteX0" fmla="*/ 0 w 12449175"/>
              <a:gd name="connsiteY0" fmla="*/ 1828800 h 2172635"/>
              <a:gd name="connsiteX1" fmla="*/ 12449175 w 12449175"/>
              <a:gd name="connsiteY1" fmla="*/ 0 h 2172635"/>
              <a:gd name="connsiteX2" fmla="*/ 12436475 w 12449175"/>
              <a:gd name="connsiteY2" fmla="*/ 2172635 h 2172635"/>
              <a:gd name="connsiteX3" fmla="*/ 0 w 12449175"/>
              <a:gd name="connsiteY3" fmla="*/ 2172635 h 2172635"/>
              <a:gd name="connsiteX4" fmla="*/ 0 w 12449175"/>
              <a:gd name="connsiteY4" fmla="*/ 1828800 h 2172635"/>
              <a:gd name="connsiteX0" fmla="*/ 0 w 12449175"/>
              <a:gd name="connsiteY0" fmla="*/ 1828800 h 2452035"/>
              <a:gd name="connsiteX1" fmla="*/ 12449175 w 12449175"/>
              <a:gd name="connsiteY1" fmla="*/ 0 h 2452035"/>
              <a:gd name="connsiteX2" fmla="*/ 12423775 w 12449175"/>
              <a:gd name="connsiteY2" fmla="*/ 2452035 h 2452035"/>
              <a:gd name="connsiteX3" fmla="*/ 0 w 12449175"/>
              <a:gd name="connsiteY3" fmla="*/ 2172635 h 2452035"/>
              <a:gd name="connsiteX4" fmla="*/ 0 w 12449175"/>
              <a:gd name="connsiteY4" fmla="*/ 1828800 h 2452035"/>
              <a:gd name="connsiteX0" fmla="*/ 0 w 12449175"/>
              <a:gd name="connsiteY0" fmla="*/ 1828800 h 2452035"/>
              <a:gd name="connsiteX1" fmla="*/ 12449175 w 12449175"/>
              <a:gd name="connsiteY1" fmla="*/ 0 h 2452035"/>
              <a:gd name="connsiteX2" fmla="*/ 12423775 w 12449175"/>
              <a:gd name="connsiteY2" fmla="*/ 2452035 h 2452035"/>
              <a:gd name="connsiteX3" fmla="*/ 63500 w 12449175"/>
              <a:gd name="connsiteY3" fmla="*/ 2413935 h 2452035"/>
              <a:gd name="connsiteX4" fmla="*/ 0 w 12449175"/>
              <a:gd name="connsiteY4" fmla="*/ 1828800 h 2452035"/>
              <a:gd name="connsiteX0" fmla="*/ 12700 w 12461875"/>
              <a:gd name="connsiteY0" fmla="*/ 1828800 h 2452035"/>
              <a:gd name="connsiteX1" fmla="*/ 12461875 w 12461875"/>
              <a:gd name="connsiteY1" fmla="*/ 0 h 2452035"/>
              <a:gd name="connsiteX2" fmla="*/ 12436475 w 12461875"/>
              <a:gd name="connsiteY2" fmla="*/ 2452035 h 2452035"/>
              <a:gd name="connsiteX3" fmla="*/ 0 w 12461875"/>
              <a:gd name="connsiteY3" fmla="*/ 2413935 h 2452035"/>
              <a:gd name="connsiteX4" fmla="*/ 12700 w 12461875"/>
              <a:gd name="connsiteY4" fmla="*/ 1828800 h 2452035"/>
              <a:gd name="connsiteX0" fmla="*/ 12700 w 12461875"/>
              <a:gd name="connsiteY0" fmla="*/ 1879600 h 2452035"/>
              <a:gd name="connsiteX1" fmla="*/ 12461875 w 12461875"/>
              <a:gd name="connsiteY1" fmla="*/ 0 h 2452035"/>
              <a:gd name="connsiteX2" fmla="*/ 12436475 w 12461875"/>
              <a:gd name="connsiteY2" fmla="*/ 2452035 h 2452035"/>
              <a:gd name="connsiteX3" fmla="*/ 0 w 12461875"/>
              <a:gd name="connsiteY3" fmla="*/ 2413935 h 2452035"/>
              <a:gd name="connsiteX4" fmla="*/ 12700 w 12461875"/>
              <a:gd name="connsiteY4" fmla="*/ 1879600 h 2452035"/>
              <a:gd name="connsiteX0" fmla="*/ 12700 w 12461875"/>
              <a:gd name="connsiteY0" fmla="*/ 1866900 h 2439335"/>
              <a:gd name="connsiteX1" fmla="*/ 12461875 w 12461875"/>
              <a:gd name="connsiteY1" fmla="*/ 0 h 2439335"/>
              <a:gd name="connsiteX2" fmla="*/ 12436475 w 12461875"/>
              <a:gd name="connsiteY2" fmla="*/ 2439335 h 2439335"/>
              <a:gd name="connsiteX3" fmla="*/ 0 w 12461875"/>
              <a:gd name="connsiteY3" fmla="*/ 2401235 h 2439335"/>
              <a:gd name="connsiteX4" fmla="*/ 12700 w 12461875"/>
              <a:gd name="connsiteY4" fmla="*/ 1866900 h 24393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61875" h="2439335">
                <a:moveTo>
                  <a:pt x="12700" y="1866900"/>
                </a:moveTo>
                <a:lnTo>
                  <a:pt x="12461875" y="0"/>
                </a:lnTo>
                <a:cubicBezTo>
                  <a:pt x="12457642" y="724212"/>
                  <a:pt x="12440708" y="1715123"/>
                  <a:pt x="12436475" y="2439335"/>
                </a:cubicBezTo>
                <a:lnTo>
                  <a:pt x="0" y="2401235"/>
                </a:lnTo>
                <a:lnTo>
                  <a:pt x="12700" y="1866900"/>
                </a:lnTo>
                <a:close/>
              </a:path>
            </a:pathLst>
          </a:custGeom>
          <a:solidFill>
            <a:srgbClr val="00205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2" name="Group 181"/>
          <p:cNvGrpSpPr/>
          <p:nvPr/>
        </p:nvGrpSpPr>
        <p:grpSpPr>
          <a:xfrm>
            <a:off x="274637" y="2590145"/>
            <a:ext cx="15546897" cy="8420553"/>
            <a:chOff x="1920444" y="-2164377"/>
            <a:chExt cx="7998340" cy="3985777"/>
          </a:xfrm>
          <a:scene3d>
            <a:camera prst="isometricOffAxis1Top"/>
            <a:lightRig rig="threePt" dir="t"/>
          </a:scene3d>
        </p:grpSpPr>
        <p:sp>
          <p:nvSpPr>
            <p:cNvPr id="183" name="Rectangle 182"/>
            <p:cNvSpPr/>
            <p:nvPr/>
          </p:nvSpPr>
          <p:spPr bwMode="auto">
            <a:xfrm>
              <a:off x="1920444" y="-2158491"/>
              <a:ext cx="1915194"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4" name="Rectangle 183"/>
            <p:cNvSpPr/>
            <p:nvPr/>
          </p:nvSpPr>
          <p:spPr bwMode="auto">
            <a:xfrm>
              <a:off x="1920444" y="-1147765"/>
              <a:ext cx="914400" cy="914400"/>
            </a:xfrm>
            <a:prstGeom prst="rect">
              <a:avLst/>
            </a:prstGeom>
            <a:solidFill>
              <a:srgbClr val="2674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5" name="Rectangle 184"/>
            <p:cNvSpPr/>
            <p:nvPr/>
          </p:nvSpPr>
          <p:spPr bwMode="auto">
            <a:xfrm>
              <a:off x="2932435" y="-1147765"/>
              <a:ext cx="914400" cy="914400"/>
            </a:xfrm>
            <a:prstGeom prst="rect">
              <a:avLst/>
            </a:prstGeom>
            <a:solidFill>
              <a:srgbClr val="5F3BB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6" name="Rectangle 185"/>
            <p:cNvSpPr/>
            <p:nvPr/>
          </p:nvSpPr>
          <p:spPr bwMode="auto">
            <a:xfrm>
              <a:off x="3944426" y="-1147765"/>
              <a:ext cx="914400" cy="914400"/>
            </a:xfrm>
            <a:prstGeom prst="rect">
              <a:avLst/>
            </a:prstGeom>
            <a:solidFill>
              <a:srgbClr val="8E0097"/>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7" name="Rectangle 186"/>
            <p:cNvSpPr/>
            <p:nvPr/>
          </p:nvSpPr>
          <p:spPr bwMode="auto">
            <a:xfrm>
              <a:off x="4956418" y="-1147765"/>
              <a:ext cx="914400" cy="914400"/>
            </a:xfrm>
            <a:prstGeom prst="rect">
              <a:avLst/>
            </a:prstGeom>
            <a:solidFill>
              <a:srgbClr val="094CB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8" name="Rectangle 187"/>
            <p:cNvSpPr/>
            <p:nvPr/>
          </p:nvSpPr>
          <p:spPr bwMode="auto">
            <a:xfrm>
              <a:off x="3944426" y="-2164377"/>
              <a:ext cx="914400" cy="914400"/>
            </a:xfrm>
            <a:prstGeom prst="rect">
              <a:avLst/>
            </a:prstGeom>
            <a:solidFill>
              <a:srgbClr val="2674E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89" name="Rectangle 188"/>
            <p:cNvSpPr/>
            <p:nvPr/>
          </p:nvSpPr>
          <p:spPr bwMode="auto">
            <a:xfrm>
              <a:off x="4956418" y="-2164377"/>
              <a:ext cx="914400" cy="914400"/>
            </a:xfrm>
            <a:prstGeom prst="rect">
              <a:avLst/>
            </a:prstGeom>
            <a:solidFill>
              <a:srgbClr val="008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0" name="Rectangle 189"/>
            <p:cNvSpPr/>
            <p:nvPr/>
          </p:nvSpPr>
          <p:spPr bwMode="auto">
            <a:xfrm>
              <a:off x="5968410" y="-2164377"/>
              <a:ext cx="914400" cy="1931012"/>
            </a:xfrm>
            <a:prstGeom prst="rect">
              <a:avLst/>
            </a:prstGeom>
            <a:solidFill>
              <a:srgbClr val="3D17B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1" name="Rectangle 190"/>
            <p:cNvSpPr/>
            <p:nvPr/>
          </p:nvSpPr>
          <p:spPr bwMode="auto">
            <a:xfrm>
              <a:off x="6980401" y="-1147765"/>
              <a:ext cx="914400" cy="914400"/>
            </a:xfrm>
            <a:prstGeom prst="rect">
              <a:avLst/>
            </a:prstGeom>
            <a:solidFill>
              <a:srgbClr val="92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2" name="Rectangle 191"/>
            <p:cNvSpPr/>
            <p:nvPr/>
          </p:nvSpPr>
          <p:spPr bwMode="auto">
            <a:xfrm>
              <a:off x="6980401" y="-2164377"/>
              <a:ext cx="914400" cy="914400"/>
            </a:xfrm>
            <a:prstGeom prst="rect">
              <a:avLst/>
            </a:prstGeom>
            <a:solidFill>
              <a:srgbClr val="008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3" name="Rectangle 192"/>
            <p:cNvSpPr/>
            <p:nvPr/>
          </p:nvSpPr>
          <p:spPr bwMode="auto">
            <a:xfrm>
              <a:off x="7992392" y="-1147765"/>
              <a:ext cx="1915194" cy="914400"/>
            </a:xfrm>
            <a:prstGeom prst="rect">
              <a:avLst/>
            </a:prstGeom>
            <a:solidFill>
              <a:srgbClr val="008E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4" name="Rectangle 193"/>
            <p:cNvSpPr/>
            <p:nvPr/>
          </p:nvSpPr>
          <p:spPr bwMode="auto">
            <a:xfrm>
              <a:off x="7992392" y="-2164377"/>
              <a:ext cx="914400" cy="914400"/>
            </a:xfrm>
            <a:prstGeom prst="rect">
              <a:avLst/>
            </a:prstGeom>
            <a:solidFill>
              <a:srgbClr val="AD193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5" name="Rectangle 194"/>
            <p:cNvSpPr/>
            <p:nvPr/>
          </p:nvSpPr>
          <p:spPr bwMode="auto">
            <a:xfrm>
              <a:off x="9004384" y="-2164377"/>
              <a:ext cx="914400"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6" name="Rectangle 195"/>
            <p:cNvSpPr/>
            <p:nvPr/>
          </p:nvSpPr>
          <p:spPr bwMode="auto">
            <a:xfrm>
              <a:off x="1920444" y="-103726"/>
              <a:ext cx="1915194" cy="914400"/>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7" name="Rectangle 196"/>
            <p:cNvSpPr/>
            <p:nvPr/>
          </p:nvSpPr>
          <p:spPr bwMode="auto">
            <a:xfrm>
              <a:off x="1920444" y="907000"/>
              <a:ext cx="914400" cy="914400"/>
            </a:xfrm>
            <a:prstGeom prst="rect">
              <a:avLst/>
            </a:prstGeom>
            <a:solidFill>
              <a:srgbClr val="92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8" name="Rectangle 197"/>
            <p:cNvSpPr/>
            <p:nvPr/>
          </p:nvSpPr>
          <p:spPr bwMode="auto">
            <a:xfrm>
              <a:off x="2932435" y="907000"/>
              <a:ext cx="914400" cy="914400"/>
            </a:xfrm>
            <a:prstGeom prst="rect">
              <a:avLst/>
            </a:prstGeom>
            <a:solidFill>
              <a:srgbClr val="0098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9" name="Rectangle 198"/>
            <p:cNvSpPr/>
            <p:nvPr/>
          </p:nvSpPr>
          <p:spPr bwMode="auto">
            <a:xfrm>
              <a:off x="3944426" y="907000"/>
              <a:ext cx="914400" cy="914400"/>
            </a:xfrm>
            <a:prstGeom prst="rect">
              <a:avLst/>
            </a:prstGeom>
            <a:solidFill>
              <a:srgbClr val="5F3BB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0" name="Rectangle 199"/>
            <p:cNvSpPr/>
            <p:nvPr/>
          </p:nvSpPr>
          <p:spPr bwMode="auto">
            <a:xfrm>
              <a:off x="4956418" y="907000"/>
              <a:ext cx="914400" cy="914400"/>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1" name="Rectangle 200"/>
            <p:cNvSpPr/>
            <p:nvPr/>
          </p:nvSpPr>
          <p:spPr bwMode="auto">
            <a:xfrm>
              <a:off x="3944426" y="-109612"/>
              <a:ext cx="914400" cy="914400"/>
            </a:xfrm>
            <a:prstGeom prst="rect">
              <a:avLst/>
            </a:prstGeom>
            <a:solidFill>
              <a:srgbClr val="AD193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2" name="Rectangle 201"/>
            <p:cNvSpPr/>
            <p:nvPr/>
          </p:nvSpPr>
          <p:spPr bwMode="auto">
            <a:xfrm>
              <a:off x="4956418" y="-109612"/>
              <a:ext cx="914400"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3" name="Rectangle 202"/>
            <p:cNvSpPr/>
            <p:nvPr/>
          </p:nvSpPr>
          <p:spPr bwMode="auto">
            <a:xfrm>
              <a:off x="5968410" y="-109612"/>
              <a:ext cx="914400" cy="1931012"/>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4" name="Rectangle 203"/>
            <p:cNvSpPr/>
            <p:nvPr/>
          </p:nvSpPr>
          <p:spPr bwMode="auto">
            <a:xfrm>
              <a:off x="6980401" y="907000"/>
              <a:ext cx="914400" cy="914400"/>
            </a:xfrm>
            <a:prstGeom prst="rect">
              <a:avLst/>
            </a:prstGeom>
            <a:solidFill>
              <a:srgbClr val="AD193E"/>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5" name="Rectangle 204"/>
            <p:cNvSpPr/>
            <p:nvPr/>
          </p:nvSpPr>
          <p:spPr bwMode="auto">
            <a:xfrm>
              <a:off x="6980401" y="-109612"/>
              <a:ext cx="914400" cy="914400"/>
            </a:xfrm>
            <a:prstGeom prst="rect">
              <a:avLst/>
            </a:prstGeom>
            <a:solidFill>
              <a:srgbClr val="00879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6" name="Rectangle 205"/>
            <p:cNvSpPr/>
            <p:nvPr/>
          </p:nvSpPr>
          <p:spPr bwMode="auto">
            <a:xfrm>
              <a:off x="7992392" y="907000"/>
              <a:ext cx="1915194" cy="914400"/>
            </a:xfrm>
            <a:prstGeom prst="rect">
              <a:avLst/>
            </a:prstGeom>
            <a:solidFill>
              <a:srgbClr val="3D17B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7" name="Rectangle 206"/>
            <p:cNvSpPr/>
            <p:nvPr/>
          </p:nvSpPr>
          <p:spPr bwMode="auto">
            <a:xfrm>
              <a:off x="7992392" y="-109612"/>
              <a:ext cx="914400" cy="914400"/>
            </a:xfrm>
            <a:prstGeom prst="rect">
              <a:avLst/>
            </a:prstGeom>
            <a:solidFill>
              <a:srgbClr val="DB552D"/>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08" name="Rectangle 207"/>
            <p:cNvSpPr/>
            <p:nvPr/>
          </p:nvSpPr>
          <p:spPr bwMode="auto">
            <a:xfrm>
              <a:off x="9004384" y="-109612"/>
              <a:ext cx="914400" cy="914400"/>
            </a:xfrm>
            <a:prstGeom prst="rect">
              <a:avLst/>
            </a:prstGeom>
            <a:solidFill>
              <a:srgbClr val="92009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53" name="TextBox 252"/>
          <p:cNvSpPr txBox="1"/>
          <p:nvPr/>
        </p:nvSpPr>
        <p:spPr>
          <a:xfrm>
            <a:off x="479073" y="478579"/>
            <a:ext cx="5879314" cy="2788456"/>
          </a:xfrm>
          <a:prstGeom prst="rect">
            <a:avLst/>
          </a:prstGeom>
          <a:noFill/>
        </p:spPr>
        <p:txBody>
          <a:bodyPr wrap="square" lIns="182880" tIns="146304" rIns="182880" bIns="146304" rtlCol="0">
            <a:spAutoFit/>
          </a:bodyPr>
          <a:lstStyle/>
          <a:p>
            <a:pPr>
              <a:lnSpc>
                <a:spcPct val="90000"/>
              </a:lnSpc>
              <a:spcAft>
                <a:spcPts val="600"/>
              </a:spcAft>
            </a:pPr>
            <a:r>
              <a:rPr lang="en-US" sz="6000" dirty="0" smtClean="0">
                <a:gradFill>
                  <a:gsLst>
                    <a:gs pos="2917">
                      <a:srgbClr val="FFFFFF"/>
                    </a:gs>
                    <a:gs pos="100000">
                      <a:srgbClr val="FFFFFF"/>
                    </a:gs>
                  </a:gsLst>
                  <a:lin ang="5400000" scaled="0"/>
                </a:gradFill>
                <a:latin typeface="Segoe UI Light"/>
              </a:rPr>
              <a:t>Hey AD/SQL admin. Stop hating.</a:t>
            </a:r>
          </a:p>
        </p:txBody>
      </p:sp>
      <p:grpSp>
        <p:nvGrpSpPr>
          <p:cNvPr id="238" name="Group 237"/>
          <p:cNvGrpSpPr/>
          <p:nvPr/>
        </p:nvGrpSpPr>
        <p:grpSpPr>
          <a:xfrm>
            <a:off x="9464383" y="3768942"/>
            <a:ext cx="1892410" cy="1944735"/>
            <a:chOff x="8402892" y="3509746"/>
            <a:chExt cx="2495054" cy="2564041"/>
          </a:xfrm>
        </p:grpSpPr>
        <p:sp>
          <p:nvSpPr>
            <p:cNvPr id="239" name="Freeform 94"/>
            <p:cNvSpPr>
              <a:spLocks/>
            </p:cNvSpPr>
            <p:nvPr/>
          </p:nvSpPr>
          <p:spPr bwMode="auto">
            <a:xfrm>
              <a:off x="8402892" y="3797195"/>
              <a:ext cx="873844" cy="454169"/>
            </a:xfrm>
            <a:custGeom>
              <a:avLst/>
              <a:gdLst>
                <a:gd name="T0" fmla="*/ 304 w 304"/>
                <a:gd name="T1" fmla="*/ 106 h 158"/>
                <a:gd name="T2" fmla="*/ 152 w 304"/>
                <a:gd name="T3" fmla="*/ 50 h 158"/>
                <a:gd name="T4" fmla="*/ 126 w 304"/>
                <a:gd name="T5" fmla="*/ 0 h 158"/>
                <a:gd name="T6" fmla="*/ 102 w 304"/>
                <a:gd name="T7" fmla="*/ 4 h 158"/>
                <a:gd name="T8" fmla="*/ 114 w 304"/>
                <a:gd name="T9" fmla="*/ 48 h 158"/>
                <a:gd name="T10" fmla="*/ 22 w 304"/>
                <a:gd name="T11" fmla="*/ 40 h 158"/>
                <a:gd name="T12" fmla="*/ 18 w 304"/>
                <a:gd name="T13" fmla="*/ 46 h 158"/>
                <a:gd name="T14" fmla="*/ 64 w 304"/>
                <a:gd name="T15" fmla="*/ 64 h 158"/>
                <a:gd name="T16" fmla="*/ 0 w 304"/>
                <a:gd name="T17" fmla="*/ 72 h 158"/>
                <a:gd name="T18" fmla="*/ 0 w 304"/>
                <a:gd name="T19" fmla="*/ 82 h 158"/>
                <a:gd name="T20" fmla="*/ 64 w 304"/>
                <a:gd name="T21" fmla="*/ 92 h 158"/>
                <a:gd name="T22" fmla="*/ 12 w 304"/>
                <a:gd name="T23" fmla="*/ 116 h 158"/>
                <a:gd name="T24" fmla="*/ 12 w 304"/>
                <a:gd name="T25" fmla="*/ 122 h 158"/>
                <a:gd name="T26" fmla="*/ 82 w 304"/>
                <a:gd name="T27" fmla="*/ 106 h 158"/>
                <a:gd name="T28" fmla="*/ 50 w 304"/>
                <a:gd name="T29" fmla="*/ 150 h 158"/>
                <a:gd name="T30" fmla="*/ 56 w 304"/>
                <a:gd name="T31" fmla="*/ 158 h 158"/>
                <a:gd name="T32" fmla="*/ 150 w 304"/>
                <a:gd name="T33" fmla="*/ 96 h 158"/>
                <a:gd name="T34" fmla="*/ 292 w 304"/>
                <a:gd name="T35" fmla="*/ 130 h 158"/>
                <a:gd name="T36" fmla="*/ 304 w 304"/>
                <a:gd name="T37" fmla="*/ 10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4" h="158">
                  <a:moveTo>
                    <a:pt x="304" y="106"/>
                  </a:moveTo>
                  <a:lnTo>
                    <a:pt x="152" y="50"/>
                  </a:lnTo>
                  <a:lnTo>
                    <a:pt x="126" y="0"/>
                  </a:lnTo>
                  <a:lnTo>
                    <a:pt x="102" y="4"/>
                  </a:lnTo>
                  <a:lnTo>
                    <a:pt x="114" y="48"/>
                  </a:lnTo>
                  <a:lnTo>
                    <a:pt x="22" y="40"/>
                  </a:lnTo>
                  <a:lnTo>
                    <a:pt x="18" y="46"/>
                  </a:lnTo>
                  <a:lnTo>
                    <a:pt x="64" y="64"/>
                  </a:lnTo>
                  <a:lnTo>
                    <a:pt x="0" y="72"/>
                  </a:lnTo>
                  <a:lnTo>
                    <a:pt x="0" y="82"/>
                  </a:lnTo>
                  <a:lnTo>
                    <a:pt x="64" y="92"/>
                  </a:lnTo>
                  <a:lnTo>
                    <a:pt x="12" y="116"/>
                  </a:lnTo>
                  <a:lnTo>
                    <a:pt x="12" y="122"/>
                  </a:lnTo>
                  <a:lnTo>
                    <a:pt x="82" y="106"/>
                  </a:lnTo>
                  <a:lnTo>
                    <a:pt x="50" y="150"/>
                  </a:lnTo>
                  <a:lnTo>
                    <a:pt x="56" y="158"/>
                  </a:lnTo>
                  <a:lnTo>
                    <a:pt x="150" y="96"/>
                  </a:lnTo>
                  <a:lnTo>
                    <a:pt x="292" y="130"/>
                  </a:lnTo>
                  <a:lnTo>
                    <a:pt x="304" y="106"/>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0" name="Freeform 95"/>
            <p:cNvSpPr>
              <a:spLocks/>
            </p:cNvSpPr>
            <p:nvPr/>
          </p:nvSpPr>
          <p:spPr bwMode="auto">
            <a:xfrm>
              <a:off x="9753901" y="5033223"/>
              <a:ext cx="1075058" cy="816354"/>
            </a:xfrm>
            <a:custGeom>
              <a:avLst/>
              <a:gdLst>
                <a:gd name="T0" fmla="*/ 0 w 374"/>
                <a:gd name="T1" fmla="*/ 38 h 284"/>
                <a:gd name="T2" fmla="*/ 126 w 374"/>
                <a:gd name="T3" fmla="*/ 284 h 284"/>
                <a:gd name="T4" fmla="*/ 294 w 374"/>
                <a:gd name="T5" fmla="*/ 116 h 284"/>
                <a:gd name="T6" fmla="*/ 374 w 374"/>
                <a:gd name="T7" fmla="*/ 228 h 284"/>
                <a:gd name="T8" fmla="*/ 332 w 374"/>
                <a:gd name="T9" fmla="*/ 16 h 284"/>
                <a:gd name="T10" fmla="*/ 150 w 374"/>
                <a:gd name="T11" fmla="*/ 190 h 284"/>
                <a:gd name="T12" fmla="*/ 78 w 374"/>
                <a:gd name="T13" fmla="*/ 0 h 284"/>
                <a:gd name="T14" fmla="*/ 0 w 374"/>
                <a:gd name="T15" fmla="*/ 38 h 2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4" h="284">
                  <a:moveTo>
                    <a:pt x="0" y="38"/>
                  </a:moveTo>
                  <a:lnTo>
                    <a:pt x="126" y="284"/>
                  </a:lnTo>
                  <a:lnTo>
                    <a:pt x="294" y="116"/>
                  </a:lnTo>
                  <a:lnTo>
                    <a:pt x="374" y="228"/>
                  </a:lnTo>
                  <a:lnTo>
                    <a:pt x="332" y="16"/>
                  </a:lnTo>
                  <a:lnTo>
                    <a:pt x="150" y="190"/>
                  </a:lnTo>
                  <a:lnTo>
                    <a:pt x="78" y="0"/>
                  </a:lnTo>
                  <a:lnTo>
                    <a:pt x="0" y="38"/>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1" name="Freeform 96"/>
            <p:cNvSpPr>
              <a:spLocks/>
            </p:cNvSpPr>
            <p:nvPr/>
          </p:nvSpPr>
          <p:spPr bwMode="auto">
            <a:xfrm>
              <a:off x="8586860" y="5142454"/>
              <a:ext cx="1305017" cy="931333"/>
            </a:xfrm>
            <a:custGeom>
              <a:avLst/>
              <a:gdLst>
                <a:gd name="T0" fmla="*/ 372 w 454"/>
                <a:gd name="T1" fmla="*/ 0 h 324"/>
                <a:gd name="T2" fmla="*/ 128 w 454"/>
                <a:gd name="T3" fmla="*/ 246 h 324"/>
                <a:gd name="T4" fmla="*/ 0 w 454"/>
                <a:gd name="T5" fmla="*/ 164 h 324"/>
                <a:gd name="T6" fmla="*/ 114 w 454"/>
                <a:gd name="T7" fmla="*/ 324 h 324"/>
                <a:gd name="T8" fmla="*/ 454 w 454"/>
                <a:gd name="T9" fmla="*/ 0 h 324"/>
                <a:gd name="T10" fmla="*/ 372 w 454"/>
                <a:gd name="T11" fmla="*/ 0 h 324"/>
              </a:gdLst>
              <a:ahLst/>
              <a:cxnLst>
                <a:cxn ang="0">
                  <a:pos x="T0" y="T1"/>
                </a:cxn>
                <a:cxn ang="0">
                  <a:pos x="T2" y="T3"/>
                </a:cxn>
                <a:cxn ang="0">
                  <a:pos x="T4" y="T5"/>
                </a:cxn>
                <a:cxn ang="0">
                  <a:pos x="T6" y="T7"/>
                </a:cxn>
                <a:cxn ang="0">
                  <a:pos x="T8" y="T9"/>
                </a:cxn>
                <a:cxn ang="0">
                  <a:pos x="T10" y="T11"/>
                </a:cxn>
              </a:cxnLst>
              <a:rect l="0" t="0" r="r" b="b"/>
              <a:pathLst>
                <a:path w="454" h="324">
                  <a:moveTo>
                    <a:pt x="372" y="0"/>
                  </a:moveTo>
                  <a:lnTo>
                    <a:pt x="128" y="246"/>
                  </a:lnTo>
                  <a:lnTo>
                    <a:pt x="0" y="164"/>
                  </a:lnTo>
                  <a:lnTo>
                    <a:pt x="114" y="324"/>
                  </a:lnTo>
                  <a:lnTo>
                    <a:pt x="454" y="0"/>
                  </a:lnTo>
                  <a:lnTo>
                    <a:pt x="372"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2" name="Freeform 97"/>
            <p:cNvSpPr>
              <a:spLocks/>
            </p:cNvSpPr>
            <p:nvPr/>
          </p:nvSpPr>
          <p:spPr bwMode="auto">
            <a:xfrm>
              <a:off x="8983539" y="3509746"/>
              <a:ext cx="1914407" cy="1799428"/>
            </a:xfrm>
            <a:custGeom>
              <a:avLst/>
              <a:gdLst>
                <a:gd name="T0" fmla="*/ 352 w 666"/>
                <a:gd name="T1" fmla="*/ 0 h 626"/>
                <a:gd name="T2" fmla="*/ 328 w 666"/>
                <a:gd name="T3" fmla="*/ 0 h 626"/>
                <a:gd name="T4" fmla="*/ 286 w 666"/>
                <a:gd name="T5" fmla="*/ 4 h 626"/>
                <a:gd name="T6" fmla="*/ 248 w 666"/>
                <a:gd name="T7" fmla="*/ 12 h 626"/>
                <a:gd name="T8" fmla="*/ 212 w 666"/>
                <a:gd name="T9" fmla="*/ 24 h 626"/>
                <a:gd name="T10" fmla="*/ 164 w 666"/>
                <a:gd name="T11" fmla="*/ 50 h 626"/>
                <a:gd name="T12" fmla="*/ 112 w 666"/>
                <a:gd name="T13" fmla="*/ 94 h 626"/>
                <a:gd name="T14" fmla="*/ 70 w 666"/>
                <a:gd name="T15" fmla="*/ 148 h 626"/>
                <a:gd name="T16" fmla="*/ 40 w 666"/>
                <a:gd name="T17" fmla="*/ 206 h 626"/>
                <a:gd name="T18" fmla="*/ 18 w 666"/>
                <a:gd name="T19" fmla="*/ 264 h 626"/>
                <a:gd name="T20" fmla="*/ 6 w 666"/>
                <a:gd name="T21" fmla="*/ 318 h 626"/>
                <a:gd name="T22" fmla="*/ 2 w 666"/>
                <a:gd name="T23" fmla="*/ 342 h 626"/>
                <a:gd name="T24" fmla="*/ 0 w 666"/>
                <a:gd name="T25" fmla="*/ 408 h 626"/>
                <a:gd name="T26" fmla="*/ 10 w 666"/>
                <a:gd name="T27" fmla="*/ 464 h 626"/>
                <a:gd name="T28" fmla="*/ 28 w 666"/>
                <a:gd name="T29" fmla="*/ 510 h 626"/>
                <a:gd name="T30" fmla="*/ 54 w 666"/>
                <a:gd name="T31" fmla="*/ 548 h 626"/>
                <a:gd name="T32" fmla="*/ 86 w 666"/>
                <a:gd name="T33" fmla="*/ 576 h 626"/>
                <a:gd name="T34" fmla="*/ 120 w 666"/>
                <a:gd name="T35" fmla="*/ 596 h 626"/>
                <a:gd name="T36" fmla="*/ 156 w 666"/>
                <a:gd name="T37" fmla="*/ 608 h 626"/>
                <a:gd name="T38" fmla="*/ 192 w 666"/>
                <a:gd name="T39" fmla="*/ 614 h 626"/>
                <a:gd name="T40" fmla="*/ 216 w 666"/>
                <a:gd name="T41" fmla="*/ 620 h 626"/>
                <a:gd name="T42" fmla="*/ 254 w 666"/>
                <a:gd name="T43" fmla="*/ 624 h 626"/>
                <a:gd name="T44" fmla="*/ 332 w 666"/>
                <a:gd name="T45" fmla="*/ 624 h 626"/>
                <a:gd name="T46" fmla="*/ 408 w 666"/>
                <a:gd name="T47" fmla="*/ 610 h 626"/>
                <a:gd name="T48" fmla="*/ 478 w 666"/>
                <a:gd name="T49" fmla="*/ 580 h 626"/>
                <a:gd name="T50" fmla="*/ 542 w 666"/>
                <a:gd name="T51" fmla="*/ 536 h 626"/>
                <a:gd name="T52" fmla="*/ 594 w 666"/>
                <a:gd name="T53" fmla="*/ 478 h 626"/>
                <a:gd name="T54" fmla="*/ 616 w 666"/>
                <a:gd name="T55" fmla="*/ 444 h 626"/>
                <a:gd name="T56" fmla="*/ 634 w 666"/>
                <a:gd name="T57" fmla="*/ 404 h 626"/>
                <a:gd name="T58" fmla="*/ 650 w 666"/>
                <a:gd name="T59" fmla="*/ 362 h 626"/>
                <a:gd name="T60" fmla="*/ 660 w 666"/>
                <a:gd name="T61" fmla="*/ 316 h 626"/>
                <a:gd name="T62" fmla="*/ 666 w 666"/>
                <a:gd name="T63" fmla="*/ 266 h 626"/>
                <a:gd name="T64" fmla="*/ 666 w 666"/>
                <a:gd name="T65" fmla="*/ 240 h 626"/>
                <a:gd name="T66" fmla="*/ 662 w 666"/>
                <a:gd name="T67" fmla="*/ 196 h 626"/>
                <a:gd name="T68" fmla="*/ 652 w 666"/>
                <a:gd name="T69" fmla="*/ 156 h 626"/>
                <a:gd name="T70" fmla="*/ 634 w 666"/>
                <a:gd name="T71" fmla="*/ 122 h 626"/>
                <a:gd name="T72" fmla="*/ 614 w 666"/>
                <a:gd name="T73" fmla="*/ 94 h 626"/>
                <a:gd name="T74" fmla="*/ 588 w 666"/>
                <a:gd name="T75" fmla="*/ 70 h 626"/>
                <a:gd name="T76" fmla="*/ 546 w 666"/>
                <a:gd name="T77" fmla="*/ 44 h 626"/>
                <a:gd name="T78" fmla="*/ 486 w 666"/>
                <a:gd name="T79" fmla="*/ 20 h 626"/>
                <a:gd name="T80" fmla="*/ 428 w 666"/>
                <a:gd name="T81" fmla="*/ 6 h 626"/>
                <a:gd name="T82" fmla="*/ 366 w 666"/>
                <a:gd name="T83" fmla="*/ 0 h 626"/>
                <a:gd name="T84" fmla="*/ 352 w 666"/>
                <a:gd name="T85" fmla="*/ 0 h 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66" h="626">
                  <a:moveTo>
                    <a:pt x="352" y="0"/>
                  </a:moveTo>
                  <a:lnTo>
                    <a:pt x="352" y="0"/>
                  </a:lnTo>
                  <a:lnTo>
                    <a:pt x="352" y="0"/>
                  </a:lnTo>
                  <a:lnTo>
                    <a:pt x="328" y="0"/>
                  </a:lnTo>
                  <a:lnTo>
                    <a:pt x="306" y="0"/>
                  </a:lnTo>
                  <a:lnTo>
                    <a:pt x="286" y="4"/>
                  </a:lnTo>
                  <a:lnTo>
                    <a:pt x="266" y="6"/>
                  </a:lnTo>
                  <a:lnTo>
                    <a:pt x="248" y="12"/>
                  </a:lnTo>
                  <a:lnTo>
                    <a:pt x="228" y="16"/>
                  </a:lnTo>
                  <a:lnTo>
                    <a:pt x="212" y="24"/>
                  </a:lnTo>
                  <a:lnTo>
                    <a:pt x="194" y="32"/>
                  </a:lnTo>
                  <a:lnTo>
                    <a:pt x="164" y="50"/>
                  </a:lnTo>
                  <a:lnTo>
                    <a:pt x="136" y="70"/>
                  </a:lnTo>
                  <a:lnTo>
                    <a:pt x="112" y="94"/>
                  </a:lnTo>
                  <a:lnTo>
                    <a:pt x="90" y="122"/>
                  </a:lnTo>
                  <a:lnTo>
                    <a:pt x="70" y="148"/>
                  </a:lnTo>
                  <a:lnTo>
                    <a:pt x="54" y="178"/>
                  </a:lnTo>
                  <a:lnTo>
                    <a:pt x="40" y="206"/>
                  </a:lnTo>
                  <a:lnTo>
                    <a:pt x="28" y="236"/>
                  </a:lnTo>
                  <a:lnTo>
                    <a:pt x="18" y="264"/>
                  </a:lnTo>
                  <a:lnTo>
                    <a:pt x="10" y="292"/>
                  </a:lnTo>
                  <a:lnTo>
                    <a:pt x="6" y="318"/>
                  </a:lnTo>
                  <a:lnTo>
                    <a:pt x="2" y="342"/>
                  </a:lnTo>
                  <a:lnTo>
                    <a:pt x="2" y="342"/>
                  </a:lnTo>
                  <a:lnTo>
                    <a:pt x="0" y="376"/>
                  </a:lnTo>
                  <a:lnTo>
                    <a:pt x="0" y="408"/>
                  </a:lnTo>
                  <a:lnTo>
                    <a:pt x="4" y="438"/>
                  </a:lnTo>
                  <a:lnTo>
                    <a:pt x="10" y="464"/>
                  </a:lnTo>
                  <a:lnTo>
                    <a:pt x="18" y="488"/>
                  </a:lnTo>
                  <a:lnTo>
                    <a:pt x="28" y="510"/>
                  </a:lnTo>
                  <a:lnTo>
                    <a:pt x="40" y="530"/>
                  </a:lnTo>
                  <a:lnTo>
                    <a:pt x="54" y="548"/>
                  </a:lnTo>
                  <a:lnTo>
                    <a:pt x="70" y="562"/>
                  </a:lnTo>
                  <a:lnTo>
                    <a:pt x="86" y="576"/>
                  </a:lnTo>
                  <a:lnTo>
                    <a:pt x="102" y="586"/>
                  </a:lnTo>
                  <a:lnTo>
                    <a:pt x="120" y="596"/>
                  </a:lnTo>
                  <a:lnTo>
                    <a:pt x="138" y="604"/>
                  </a:lnTo>
                  <a:lnTo>
                    <a:pt x="156" y="608"/>
                  </a:lnTo>
                  <a:lnTo>
                    <a:pt x="174" y="612"/>
                  </a:lnTo>
                  <a:lnTo>
                    <a:pt x="192" y="614"/>
                  </a:lnTo>
                  <a:lnTo>
                    <a:pt x="192" y="614"/>
                  </a:lnTo>
                  <a:lnTo>
                    <a:pt x="216" y="620"/>
                  </a:lnTo>
                  <a:lnTo>
                    <a:pt x="216" y="620"/>
                  </a:lnTo>
                  <a:lnTo>
                    <a:pt x="254" y="624"/>
                  </a:lnTo>
                  <a:lnTo>
                    <a:pt x="294" y="626"/>
                  </a:lnTo>
                  <a:lnTo>
                    <a:pt x="332" y="624"/>
                  </a:lnTo>
                  <a:lnTo>
                    <a:pt x="370" y="618"/>
                  </a:lnTo>
                  <a:lnTo>
                    <a:pt x="408" y="610"/>
                  </a:lnTo>
                  <a:lnTo>
                    <a:pt x="444" y="596"/>
                  </a:lnTo>
                  <a:lnTo>
                    <a:pt x="478" y="580"/>
                  </a:lnTo>
                  <a:lnTo>
                    <a:pt x="510" y="560"/>
                  </a:lnTo>
                  <a:lnTo>
                    <a:pt x="542" y="536"/>
                  </a:lnTo>
                  <a:lnTo>
                    <a:pt x="570" y="510"/>
                  </a:lnTo>
                  <a:lnTo>
                    <a:pt x="594" y="478"/>
                  </a:lnTo>
                  <a:lnTo>
                    <a:pt x="606" y="462"/>
                  </a:lnTo>
                  <a:lnTo>
                    <a:pt x="616" y="444"/>
                  </a:lnTo>
                  <a:lnTo>
                    <a:pt x="626" y="424"/>
                  </a:lnTo>
                  <a:lnTo>
                    <a:pt x="634" y="404"/>
                  </a:lnTo>
                  <a:lnTo>
                    <a:pt x="642" y="384"/>
                  </a:lnTo>
                  <a:lnTo>
                    <a:pt x="650" y="362"/>
                  </a:lnTo>
                  <a:lnTo>
                    <a:pt x="654" y="340"/>
                  </a:lnTo>
                  <a:lnTo>
                    <a:pt x="660" y="316"/>
                  </a:lnTo>
                  <a:lnTo>
                    <a:pt x="664" y="292"/>
                  </a:lnTo>
                  <a:lnTo>
                    <a:pt x="666" y="266"/>
                  </a:lnTo>
                  <a:lnTo>
                    <a:pt x="666" y="266"/>
                  </a:lnTo>
                  <a:lnTo>
                    <a:pt x="666" y="240"/>
                  </a:lnTo>
                  <a:lnTo>
                    <a:pt x="666" y="218"/>
                  </a:lnTo>
                  <a:lnTo>
                    <a:pt x="662" y="196"/>
                  </a:lnTo>
                  <a:lnTo>
                    <a:pt x="658" y="176"/>
                  </a:lnTo>
                  <a:lnTo>
                    <a:pt x="652" y="156"/>
                  </a:lnTo>
                  <a:lnTo>
                    <a:pt x="644" y="138"/>
                  </a:lnTo>
                  <a:lnTo>
                    <a:pt x="634" y="122"/>
                  </a:lnTo>
                  <a:lnTo>
                    <a:pt x="624" y="108"/>
                  </a:lnTo>
                  <a:lnTo>
                    <a:pt x="614" y="94"/>
                  </a:lnTo>
                  <a:lnTo>
                    <a:pt x="602" y="82"/>
                  </a:lnTo>
                  <a:lnTo>
                    <a:pt x="588" y="70"/>
                  </a:lnTo>
                  <a:lnTo>
                    <a:pt x="574" y="60"/>
                  </a:lnTo>
                  <a:lnTo>
                    <a:pt x="546" y="44"/>
                  </a:lnTo>
                  <a:lnTo>
                    <a:pt x="516" y="30"/>
                  </a:lnTo>
                  <a:lnTo>
                    <a:pt x="486" y="20"/>
                  </a:lnTo>
                  <a:lnTo>
                    <a:pt x="456" y="12"/>
                  </a:lnTo>
                  <a:lnTo>
                    <a:pt x="428" y="6"/>
                  </a:lnTo>
                  <a:lnTo>
                    <a:pt x="404" y="4"/>
                  </a:lnTo>
                  <a:lnTo>
                    <a:pt x="366" y="0"/>
                  </a:lnTo>
                  <a:lnTo>
                    <a:pt x="352" y="0"/>
                  </a:lnTo>
                  <a:lnTo>
                    <a:pt x="352" y="0"/>
                  </a:lnTo>
                  <a:close/>
                </a:path>
              </a:pathLst>
            </a:custGeom>
            <a:solidFill>
              <a:srgbClr val="E2BF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3" name="Freeform 98"/>
            <p:cNvSpPr>
              <a:spLocks/>
            </p:cNvSpPr>
            <p:nvPr/>
          </p:nvSpPr>
          <p:spPr bwMode="auto">
            <a:xfrm>
              <a:off x="9529691" y="4067396"/>
              <a:ext cx="327691" cy="511658"/>
            </a:xfrm>
            <a:custGeom>
              <a:avLst/>
              <a:gdLst>
                <a:gd name="T0" fmla="*/ 100 w 114"/>
                <a:gd name="T1" fmla="*/ 108 h 178"/>
                <a:gd name="T2" fmla="*/ 100 w 114"/>
                <a:gd name="T3" fmla="*/ 108 h 178"/>
                <a:gd name="T4" fmla="*/ 92 w 114"/>
                <a:gd name="T5" fmla="*/ 124 h 178"/>
                <a:gd name="T6" fmla="*/ 84 w 114"/>
                <a:gd name="T7" fmla="*/ 140 h 178"/>
                <a:gd name="T8" fmla="*/ 74 w 114"/>
                <a:gd name="T9" fmla="*/ 152 h 178"/>
                <a:gd name="T10" fmla="*/ 62 w 114"/>
                <a:gd name="T11" fmla="*/ 164 h 178"/>
                <a:gd name="T12" fmla="*/ 52 w 114"/>
                <a:gd name="T13" fmla="*/ 172 h 178"/>
                <a:gd name="T14" fmla="*/ 40 w 114"/>
                <a:gd name="T15" fmla="*/ 176 h 178"/>
                <a:gd name="T16" fmla="*/ 30 w 114"/>
                <a:gd name="T17" fmla="*/ 178 h 178"/>
                <a:gd name="T18" fmla="*/ 20 w 114"/>
                <a:gd name="T19" fmla="*/ 176 h 178"/>
                <a:gd name="T20" fmla="*/ 20 w 114"/>
                <a:gd name="T21" fmla="*/ 176 h 178"/>
                <a:gd name="T22" fmla="*/ 12 w 114"/>
                <a:gd name="T23" fmla="*/ 170 h 178"/>
                <a:gd name="T24" fmla="*/ 6 w 114"/>
                <a:gd name="T25" fmla="*/ 162 h 178"/>
                <a:gd name="T26" fmla="*/ 2 w 114"/>
                <a:gd name="T27" fmla="*/ 152 h 178"/>
                <a:gd name="T28" fmla="*/ 0 w 114"/>
                <a:gd name="T29" fmla="*/ 138 h 178"/>
                <a:gd name="T30" fmla="*/ 0 w 114"/>
                <a:gd name="T31" fmla="*/ 122 h 178"/>
                <a:gd name="T32" fmla="*/ 2 w 114"/>
                <a:gd name="T33" fmla="*/ 106 h 178"/>
                <a:gd name="T34" fmla="*/ 6 w 114"/>
                <a:gd name="T35" fmla="*/ 88 h 178"/>
                <a:gd name="T36" fmla="*/ 12 w 114"/>
                <a:gd name="T37" fmla="*/ 70 h 178"/>
                <a:gd name="T38" fmla="*/ 12 w 114"/>
                <a:gd name="T39" fmla="*/ 70 h 178"/>
                <a:gd name="T40" fmla="*/ 20 w 114"/>
                <a:gd name="T41" fmla="*/ 54 h 178"/>
                <a:gd name="T42" fmla="*/ 30 w 114"/>
                <a:gd name="T43" fmla="*/ 38 h 178"/>
                <a:gd name="T44" fmla="*/ 40 w 114"/>
                <a:gd name="T45" fmla="*/ 24 h 178"/>
                <a:gd name="T46" fmla="*/ 52 w 114"/>
                <a:gd name="T47" fmla="*/ 14 h 178"/>
                <a:gd name="T48" fmla="*/ 62 w 114"/>
                <a:gd name="T49" fmla="*/ 6 h 178"/>
                <a:gd name="T50" fmla="*/ 72 w 114"/>
                <a:gd name="T51" fmla="*/ 2 h 178"/>
                <a:gd name="T52" fmla="*/ 84 w 114"/>
                <a:gd name="T53" fmla="*/ 0 h 178"/>
                <a:gd name="T54" fmla="*/ 92 w 114"/>
                <a:gd name="T55" fmla="*/ 2 h 178"/>
                <a:gd name="T56" fmla="*/ 92 w 114"/>
                <a:gd name="T57" fmla="*/ 2 h 178"/>
                <a:gd name="T58" fmla="*/ 100 w 114"/>
                <a:gd name="T59" fmla="*/ 6 h 178"/>
                <a:gd name="T60" fmla="*/ 108 w 114"/>
                <a:gd name="T61" fmla="*/ 16 h 178"/>
                <a:gd name="T62" fmla="*/ 112 w 114"/>
                <a:gd name="T63" fmla="*/ 26 h 178"/>
                <a:gd name="T64" fmla="*/ 114 w 114"/>
                <a:gd name="T65" fmla="*/ 40 h 178"/>
                <a:gd name="T66" fmla="*/ 114 w 114"/>
                <a:gd name="T67" fmla="*/ 56 h 178"/>
                <a:gd name="T68" fmla="*/ 112 w 114"/>
                <a:gd name="T69" fmla="*/ 72 h 178"/>
                <a:gd name="T70" fmla="*/ 108 w 114"/>
                <a:gd name="T71" fmla="*/ 90 h 178"/>
                <a:gd name="T72" fmla="*/ 100 w 114"/>
                <a:gd name="T73" fmla="*/ 108 h 178"/>
                <a:gd name="T74" fmla="*/ 100 w 114"/>
                <a:gd name="T75" fmla="*/ 10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 h="178">
                  <a:moveTo>
                    <a:pt x="100" y="108"/>
                  </a:moveTo>
                  <a:lnTo>
                    <a:pt x="100" y="108"/>
                  </a:lnTo>
                  <a:lnTo>
                    <a:pt x="92" y="124"/>
                  </a:lnTo>
                  <a:lnTo>
                    <a:pt x="84" y="140"/>
                  </a:lnTo>
                  <a:lnTo>
                    <a:pt x="74" y="152"/>
                  </a:lnTo>
                  <a:lnTo>
                    <a:pt x="62" y="164"/>
                  </a:lnTo>
                  <a:lnTo>
                    <a:pt x="52" y="172"/>
                  </a:lnTo>
                  <a:lnTo>
                    <a:pt x="40" y="176"/>
                  </a:lnTo>
                  <a:lnTo>
                    <a:pt x="30" y="178"/>
                  </a:lnTo>
                  <a:lnTo>
                    <a:pt x="20" y="176"/>
                  </a:lnTo>
                  <a:lnTo>
                    <a:pt x="20" y="176"/>
                  </a:lnTo>
                  <a:lnTo>
                    <a:pt x="12" y="170"/>
                  </a:lnTo>
                  <a:lnTo>
                    <a:pt x="6" y="162"/>
                  </a:lnTo>
                  <a:lnTo>
                    <a:pt x="2" y="152"/>
                  </a:lnTo>
                  <a:lnTo>
                    <a:pt x="0" y="138"/>
                  </a:lnTo>
                  <a:lnTo>
                    <a:pt x="0" y="122"/>
                  </a:lnTo>
                  <a:lnTo>
                    <a:pt x="2" y="106"/>
                  </a:lnTo>
                  <a:lnTo>
                    <a:pt x="6" y="88"/>
                  </a:lnTo>
                  <a:lnTo>
                    <a:pt x="12" y="70"/>
                  </a:lnTo>
                  <a:lnTo>
                    <a:pt x="12" y="70"/>
                  </a:lnTo>
                  <a:lnTo>
                    <a:pt x="20" y="54"/>
                  </a:lnTo>
                  <a:lnTo>
                    <a:pt x="30" y="38"/>
                  </a:lnTo>
                  <a:lnTo>
                    <a:pt x="40" y="24"/>
                  </a:lnTo>
                  <a:lnTo>
                    <a:pt x="52" y="14"/>
                  </a:lnTo>
                  <a:lnTo>
                    <a:pt x="62" y="6"/>
                  </a:lnTo>
                  <a:lnTo>
                    <a:pt x="72" y="2"/>
                  </a:lnTo>
                  <a:lnTo>
                    <a:pt x="84" y="0"/>
                  </a:lnTo>
                  <a:lnTo>
                    <a:pt x="92" y="2"/>
                  </a:lnTo>
                  <a:lnTo>
                    <a:pt x="92" y="2"/>
                  </a:lnTo>
                  <a:lnTo>
                    <a:pt x="100" y="6"/>
                  </a:lnTo>
                  <a:lnTo>
                    <a:pt x="108" y="16"/>
                  </a:lnTo>
                  <a:lnTo>
                    <a:pt x="112" y="26"/>
                  </a:lnTo>
                  <a:lnTo>
                    <a:pt x="114" y="40"/>
                  </a:lnTo>
                  <a:lnTo>
                    <a:pt x="114" y="56"/>
                  </a:lnTo>
                  <a:lnTo>
                    <a:pt x="112" y="72"/>
                  </a:lnTo>
                  <a:lnTo>
                    <a:pt x="108" y="90"/>
                  </a:lnTo>
                  <a:lnTo>
                    <a:pt x="100" y="108"/>
                  </a:lnTo>
                  <a:lnTo>
                    <a:pt x="100" y="108"/>
                  </a:lnTo>
                  <a:close/>
                </a:path>
              </a:pathLst>
            </a:custGeom>
            <a:solidFill>
              <a:srgbClr val="BF8B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4" name="Freeform 105"/>
            <p:cNvSpPr>
              <a:spLocks noEditPoints="1"/>
            </p:cNvSpPr>
            <p:nvPr/>
          </p:nvSpPr>
          <p:spPr bwMode="auto">
            <a:xfrm>
              <a:off x="9018032" y="3544240"/>
              <a:ext cx="1661453" cy="1730440"/>
            </a:xfrm>
            <a:custGeom>
              <a:avLst/>
              <a:gdLst>
                <a:gd name="T0" fmla="*/ 564 w 578"/>
                <a:gd name="T1" fmla="*/ 236 h 602"/>
                <a:gd name="T2" fmla="*/ 568 w 578"/>
                <a:gd name="T3" fmla="*/ 200 h 602"/>
                <a:gd name="T4" fmla="*/ 536 w 578"/>
                <a:gd name="T5" fmla="*/ 166 h 602"/>
                <a:gd name="T6" fmla="*/ 546 w 578"/>
                <a:gd name="T7" fmla="*/ 146 h 602"/>
                <a:gd name="T8" fmla="*/ 520 w 578"/>
                <a:gd name="T9" fmla="*/ 108 h 602"/>
                <a:gd name="T10" fmla="*/ 492 w 578"/>
                <a:gd name="T11" fmla="*/ 76 h 602"/>
                <a:gd name="T12" fmla="*/ 476 w 578"/>
                <a:gd name="T13" fmla="*/ 54 h 602"/>
                <a:gd name="T14" fmla="*/ 442 w 578"/>
                <a:gd name="T15" fmla="*/ 42 h 602"/>
                <a:gd name="T16" fmla="*/ 418 w 578"/>
                <a:gd name="T17" fmla="*/ 18 h 602"/>
                <a:gd name="T18" fmla="*/ 368 w 578"/>
                <a:gd name="T19" fmla="*/ 14 h 602"/>
                <a:gd name="T20" fmla="*/ 350 w 578"/>
                <a:gd name="T21" fmla="*/ 0 h 602"/>
                <a:gd name="T22" fmla="*/ 318 w 578"/>
                <a:gd name="T23" fmla="*/ 6 h 602"/>
                <a:gd name="T24" fmla="*/ 274 w 578"/>
                <a:gd name="T25" fmla="*/ 0 h 602"/>
                <a:gd name="T26" fmla="*/ 254 w 578"/>
                <a:gd name="T27" fmla="*/ 12 h 602"/>
                <a:gd name="T28" fmla="*/ 204 w 578"/>
                <a:gd name="T29" fmla="*/ 22 h 602"/>
                <a:gd name="T30" fmla="*/ 156 w 578"/>
                <a:gd name="T31" fmla="*/ 44 h 602"/>
                <a:gd name="T32" fmla="*/ 112 w 578"/>
                <a:gd name="T33" fmla="*/ 84 h 602"/>
                <a:gd name="T34" fmla="*/ 82 w 578"/>
                <a:gd name="T35" fmla="*/ 126 h 602"/>
                <a:gd name="T36" fmla="*/ 56 w 578"/>
                <a:gd name="T37" fmla="*/ 168 h 602"/>
                <a:gd name="T38" fmla="*/ 46 w 578"/>
                <a:gd name="T39" fmla="*/ 196 h 602"/>
                <a:gd name="T40" fmla="*/ 30 w 578"/>
                <a:gd name="T41" fmla="*/ 234 h 602"/>
                <a:gd name="T42" fmla="*/ 10 w 578"/>
                <a:gd name="T43" fmla="*/ 264 h 602"/>
                <a:gd name="T44" fmla="*/ 2 w 578"/>
                <a:gd name="T45" fmla="*/ 308 h 602"/>
                <a:gd name="T46" fmla="*/ 10 w 578"/>
                <a:gd name="T47" fmla="*/ 366 h 602"/>
                <a:gd name="T48" fmla="*/ 0 w 578"/>
                <a:gd name="T49" fmla="*/ 400 h 602"/>
                <a:gd name="T50" fmla="*/ 10 w 578"/>
                <a:gd name="T51" fmla="*/ 462 h 602"/>
                <a:gd name="T52" fmla="*/ 34 w 578"/>
                <a:gd name="T53" fmla="*/ 498 h 602"/>
                <a:gd name="T54" fmla="*/ 68 w 578"/>
                <a:gd name="T55" fmla="*/ 538 h 602"/>
                <a:gd name="T56" fmla="*/ 94 w 578"/>
                <a:gd name="T57" fmla="*/ 562 h 602"/>
                <a:gd name="T58" fmla="*/ 132 w 578"/>
                <a:gd name="T59" fmla="*/ 582 h 602"/>
                <a:gd name="T60" fmla="*/ 198 w 578"/>
                <a:gd name="T61" fmla="*/ 600 h 602"/>
                <a:gd name="T62" fmla="*/ 234 w 578"/>
                <a:gd name="T63" fmla="*/ 596 h 602"/>
                <a:gd name="T64" fmla="*/ 288 w 578"/>
                <a:gd name="T65" fmla="*/ 598 h 602"/>
                <a:gd name="T66" fmla="*/ 316 w 578"/>
                <a:gd name="T67" fmla="*/ 590 h 602"/>
                <a:gd name="T68" fmla="*/ 376 w 578"/>
                <a:gd name="T69" fmla="*/ 574 h 602"/>
                <a:gd name="T70" fmla="*/ 412 w 578"/>
                <a:gd name="T71" fmla="*/ 558 h 602"/>
                <a:gd name="T72" fmla="*/ 418 w 578"/>
                <a:gd name="T73" fmla="*/ 520 h 602"/>
                <a:gd name="T74" fmla="*/ 452 w 578"/>
                <a:gd name="T75" fmla="*/ 514 h 602"/>
                <a:gd name="T76" fmla="*/ 470 w 578"/>
                <a:gd name="T77" fmla="*/ 480 h 602"/>
                <a:gd name="T78" fmla="*/ 498 w 578"/>
                <a:gd name="T79" fmla="*/ 462 h 602"/>
                <a:gd name="T80" fmla="*/ 500 w 578"/>
                <a:gd name="T81" fmla="*/ 418 h 602"/>
                <a:gd name="T82" fmla="*/ 526 w 578"/>
                <a:gd name="T83" fmla="*/ 396 h 602"/>
                <a:gd name="T84" fmla="*/ 528 w 578"/>
                <a:gd name="T85" fmla="*/ 360 h 602"/>
                <a:gd name="T86" fmla="*/ 546 w 578"/>
                <a:gd name="T87" fmla="*/ 318 h 602"/>
                <a:gd name="T88" fmla="*/ 552 w 578"/>
                <a:gd name="T89" fmla="*/ 284 h 602"/>
                <a:gd name="T90" fmla="*/ 576 w 578"/>
                <a:gd name="T91" fmla="*/ 254 h 602"/>
                <a:gd name="T92" fmla="*/ 294 w 578"/>
                <a:gd name="T93" fmla="*/ 292 h 602"/>
                <a:gd name="T94" fmla="*/ 264 w 578"/>
                <a:gd name="T95" fmla="*/ 330 h 602"/>
                <a:gd name="T96" fmla="*/ 248 w 578"/>
                <a:gd name="T97" fmla="*/ 358 h 602"/>
                <a:gd name="T98" fmla="*/ 190 w 578"/>
                <a:gd name="T99" fmla="*/ 362 h 602"/>
                <a:gd name="T100" fmla="*/ 166 w 578"/>
                <a:gd name="T101" fmla="*/ 286 h 602"/>
                <a:gd name="T102" fmla="*/ 174 w 578"/>
                <a:gd name="T103" fmla="*/ 248 h 602"/>
                <a:gd name="T104" fmla="*/ 186 w 578"/>
                <a:gd name="T105" fmla="*/ 232 h 602"/>
                <a:gd name="T106" fmla="*/ 198 w 578"/>
                <a:gd name="T107" fmla="*/ 212 h 602"/>
                <a:gd name="T108" fmla="*/ 216 w 578"/>
                <a:gd name="T109" fmla="*/ 188 h 602"/>
                <a:gd name="T110" fmla="*/ 244 w 578"/>
                <a:gd name="T111" fmla="*/ 172 h 602"/>
                <a:gd name="T112" fmla="*/ 268 w 578"/>
                <a:gd name="T113" fmla="*/ 174 h 602"/>
                <a:gd name="T114" fmla="*/ 296 w 578"/>
                <a:gd name="T115" fmla="*/ 178 h 602"/>
                <a:gd name="T116" fmla="*/ 312 w 578"/>
                <a:gd name="T117" fmla="*/ 208 h 602"/>
                <a:gd name="T118" fmla="*/ 304 w 578"/>
                <a:gd name="T119" fmla="*/ 238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78" h="602">
                  <a:moveTo>
                    <a:pt x="576" y="254"/>
                  </a:moveTo>
                  <a:lnTo>
                    <a:pt x="576" y="254"/>
                  </a:lnTo>
                  <a:lnTo>
                    <a:pt x="572" y="250"/>
                  </a:lnTo>
                  <a:lnTo>
                    <a:pt x="568" y="246"/>
                  </a:lnTo>
                  <a:lnTo>
                    <a:pt x="566" y="242"/>
                  </a:lnTo>
                  <a:lnTo>
                    <a:pt x="564" y="236"/>
                  </a:lnTo>
                  <a:lnTo>
                    <a:pt x="564" y="236"/>
                  </a:lnTo>
                  <a:lnTo>
                    <a:pt x="564" y="234"/>
                  </a:lnTo>
                  <a:lnTo>
                    <a:pt x="566" y="230"/>
                  </a:lnTo>
                  <a:lnTo>
                    <a:pt x="570" y="224"/>
                  </a:lnTo>
                  <a:lnTo>
                    <a:pt x="570" y="224"/>
                  </a:lnTo>
                  <a:lnTo>
                    <a:pt x="572" y="216"/>
                  </a:lnTo>
                  <a:lnTo>
                    <a:pt x="572" y="208"/>
                  </a:lnTo>
                  <a:lnTo>
                    <a:pt x="568" y="200"/>
                  </a:lnTo>
                  <a:lnTo>
                    <a:pt x="560" y="192"/>
                  </a:lnTo>
                  <a:lnTo>
                    <a:pt x="560" y="192"/>
                  </a:lnTo>
                  <a:lnTo>
                    <a:pt x="552" y="188"/>
                  </a:lnTo>
                  <a:lnTo>
                    <a:pt x="544" y="182"/>
                  </a:lnTo>
                  <a:lnTo>
                    <a:pt x="538" y="176"/>
                  </a:lnTo>
                  <a:lnTo>
                    <a:pt x="536" y="170"/>
                  </a:lnTo>
                  <a:lnTo>
                    <a:pt x="536" y="166"/>
                  </a:lnTo>
                  <a:lnTo>
                    <a:pt x="536" y="166"/>
                  </a:lnTo>
                  <a:lnTo>
                    <a:pt x="538" y="162"/>
                  </a:lnTo>
                  <a:lnTo>
                    <a:pt x="542" y="158"/>
                  </a:lnTo>
                  <a:lnTo>
                    <a:pt x="544" y="154"/>
                  </a:lnTo>
                  <a:lnTo>
                    <a:pt x="546" y="150"/>
                  </a:lnTo>
                  <a:lnTo>
                    <a:pt x="546" y="150"/>
                  </a:lnTo>
                  <a:lnTo>
                    <a:pt x="546" y="146"/>
                  </a:lnTo>
                  <a:lnTo>
                    <a:pt x="542" y="142"/>
                  </a:lnTo>
                  <a:lnTo>
                    <a:pt x="536" y="136"/>
                  </a:lnTo>
                  <a:lnTo>
                    <a:pt x="536" y="136"/>
                  </a:lnTo>
                  <a:lnTo>
                    <a:pt x="524" y="124"/>
                  </a:lnTo>
                  <a:lnTo>
                    <a:pt x="520" y="118"/>
                  </a:lnTo>
                  <a:lnTo>
                    <a:pt x="520" y="108"/>
                  </a:lnTo>
                  <a:lnTo>
                    <a:pt x="520" y="108"/>
                  </a:lnTo>
                  <a:lnTo>
                    <a:pt x="522" y="100"/>
                  </a:lnTo>
                  <a:lnTo>
                    <a:pt x="522" y="92"/>
                  </a:lnTo>
                  <a:lnTo>
                    <a:pt x="520" y="84"/>
                  </a:lnTo>
                  <a:lnTo>
                    <a:pt x="512" y="78"/>
                  </a:lnTo>
                  <a:lnTo>
                    <a:pt x="512" y="78"/>
                  </a:lnTo>
                  <a:lnTo>
                    <a:pt x="502" y="76"/>
                  </a:lnTo>
                  <a:lnTo>
                    <a:pt x="492" y="76"/>
                  </a:lnTo>
                  <a:lnTo>
                    <a:pt x="482" y="72"/>
                  </a:lnTo>
                  <a:lnTo>
                    <a:pt x="478" y="70"/>
                  </a:lnTo>
                  <a:lnTo>
                    <a:pt x="476" y="66"/>
                  </a:lnTo>
                  <a:lnTo>
                    <a:pt x="476" y="66"/>
                  </a:lnTo>
                  <a:lnTo>
                    <a:pt x="476" y="62"/>
                  </a:lnTo>
                  <a:lnTo>
                    <a:pt x="476" y="58"/>
                  </a:lnTo>
                  <a:lnTo>
                    <a:pt x="476" y="54"/>
                  </a:lnTo>
                  <a:lnTo>
                    <a:pt x="474" y="50"/>
                  </a:lnTo>
                  <a:lnTo>
                    <a:pt x="474" y="50"/>
                  </a:lnTo>
                  <a:lnTo>
                    <a:pt x="470" y="46"/>
                  </a:lnTo>
                  <a:lnTo>
                    <a:pt x="468" y="44"/>
                  </a:lnTo>
                  <a:lnTo>
                    <a:pt x="458" y="42"/>
                  </a:lnTo>
                  <a:lnTo>
                    <a:pt x="458" y="42"/>
                  </a:lnTo>
                  <a:lnTo>
                    <a:pt x="442" y="42"/>
                  </a:lnTo>
                  <a:lnTo>
                    <a:pt x="434" y="40"/>
                  </a:lnTo>
                  <a:lnTo>
                    <a:pt x="428" y="34"/>
                  </a:lnTo>
                  <a:lnTo>
                    <a:pt x="428" y="34"/>
                  </a:lnTo>
                  <a:lnTo>
                    <a:pt x="426" y="30"/>
                  </a:lnTo>
                  <a:lnTo>
                    <a:pt x="424" y="26"/>
                  </a:lnTo>
                  <a:lnTo>
                    <a:pt x="422" y="22"/>
                  </a:lnTo>
                  <a:lnTo>
                    <a:pt x="418" y="18"/>
                  </a:lnTo>
                  <a:lnTo>
                    <a:pt x="418" y="18"/>
                  </a:lnTo>
                  <a:lnTo>
                    <a:pt x="412" y="16"/>
                  </a:lnTo>
                  <a:lnTo>
                    <a:pt x="404" y="16"/>
                  </a:lnTo>
                  <a:lnTo>
                    <a:pt x="404" y="16"/>
                  </a:lnTo>
                  <a:lnTo>
                    <a:pt x="386" y="18"/>
                  </a:lnTo>
                  <a:lnTo>
                    <a:pt x="376" y="18"/>
                  </a:lnTo>
                  <a:lnTo>
                    <a:pt x="368" y="14"/>
                  </a:lnTo>
                  <a:lnTo>
                    <a:pt x="368" y="14"/>
                  </a:lnTo>
                  <a:lnTo>
                    <a:pt x="366" y="12"/>
                  </a:lnTo>
                  <a:lnTo>
                    <a:pt x="364" y="8"/>
                  </a:lnTo>
                  <a:lnTo>
                    <a:pt x="362" y="4"/>
                  </a:lnTo>
                  <a:lnTo>
                    <a:pt x="358" y="0"/>
                  </a:lnTo>
                  <a:lnTo>
                    <a:pt x="358" y="0"/>
                  </a:lnTo>
                  <a:lnTo>
                    <a:pt x="350" y="0"/>
                  </a:lnTo>
                  <a:lnTo>
                    <a:pt x="342" y="2"/>
                  </a:lnTo>
                  <a:lnTo>
                    <a:pt x="342" y="2"/>
                  </a:lnTo>
                  <a:lnTo>
                    <a:pt x="332" y="6"/>
                  </a:lnTo>
                  <a:lnTo>
                    <a:pt x="328" y="6"/>
                  </a:lnTo>
                  <a:lnTo>
                    <a:pt x="322" y="8"/>
                  </a:lnTo>
                  <a:lnTo>
                    <a:pt x="322" y="8"/>
                  </a:lnTo>
                  <a:lnTo>
                    <a:pt x="318" y="6"/>
                  </a:lnTo>
                  <a:lnTo>
                    <a:pt x="316" y="4"/>
                  </a:lnTo>
                  <a:lnTo>
                    <a:pt x="310" y="0"/>
                  </a:lnTo>
                  <a:lnTo>
                    <a:pt x="310" y="0"/>
                  </a:lnTo>
                  <a:lnTo>
                    <a:pt x="302" y="0"/>
                  </a:lnTo>
                  <a:lnTo>
                    <a:pt x="292" y="0"/>
                  </a:lnTo>
                  <a:lnTo>
                    <a:pt x="284" y="0"/>
                  </a:lnTo>
                  <a:lnTo>
                    <a:pt x="274" y="0"/>
                  </a:lnTo>
                  <a:lnTo>
                    <a:pt x="274" y="2"/>
                  </a:lnTo>
                  <a:lnTo>
                    <a:pt x="274" y="2"/>
                  </a:lnTo>
                  <a:lnTo>
                    <a:pt x="266" y="8"/>
                  </a:lnTo>
                  <a:lnTo>
                    <a:pt x="258" y="12"/>
                  </a:lnTo>
                  <a:lnTo>
                    <a:pt x="258" y="12"/>
                  </a:lnTo>
                  <a:lnTo>
                    <a:pt x="254" y="12"/>
                  </a:lnTo>
                  <a:lnTo>
                    <a:pt x="254" y="12"/>
                  </a:lnTo>
                  <a:lnTo>
                    <a:pt x="240" y="10"/>
                  </a:lnTo>
                  <a:lnTo>
                    <a:pt x="232" y="12"/>
                  </a:lnTo>
                  <a:lnTo>
                    <a:pt x="226" y="14"/>
                  </a:lnTo>
                  <a:lnTo>
                    <a:pt x="226" y="14"/>
                  </a:lnTo>
                  <a:lnTo>
                    <a:pt x="214" y="18"/>
                  </a:lnTo>
                  <a:lnTo>
                    <a:pt x="204" y="22"/>
                  </a:lnTo>
                  <a:lnTo>
                    <a:pt x="204" y="22"/>
                  </a:lnTo>
                  <a:lnTo>
                    <a:pt x="194" y="24"/>
                  </a:lnTo>
                  <a:lnTo>
                    <a:pt x="184" y="30"/>
                  </a:lnTo>
                  <a:lnTo>
                    <a:pt x="184" y="30"/>
                  </a:lnTo>
                  <a:lnTo>
                    <a:pt x="174" y="38"/>
                  </a:lnTo>
                  <a:lnTo>
                    <a:pt x="162" y="42"/>
                  </a:lnTo>
                  <a:lnTo>
                    <a:pt x="162" y="42"/>
                  </a:lnTo>
                  <a:lnTo>
                    <a:pt x="156" y="44"/>
                  </a:lnTo>
                  <a:lnTo>
                    <a:pt x="152" y="48"/>
                  </a:lnTo>
                  <a:lnTo>
                    <a:pt x="144" y="58"/>
                  </a:lnTo>
                  <a:lnTo>
                    <a:pt x="144" y="58"/>
                  </a:lnTo>
                  <a:lnTo>
                    <a:pt x="136" y="66"/>
                  </a:lnTo>
                  <a:lnTo>
                    <a:pt x="126" y="72"/>
                  </a:lnTo>
                  <a:lnTo>
                    <a:pt x="116" y="80"/>
                  </a:lnTo>
                  <a:lnTo>
                    <a:pt x="112" y="84"/>
                  </a:lnTo>
                  <a:lnTo>
                    <a:pt x="108" y="88"/>
                  </a:lnTo>
                  <a:lnTo>
                    <a:pt x="108" y="88"/>
                  </a:lnTo>
                  <a:lnTo>
                    <a:pt x="100" y="108"/>
                  </a:lnTo>
                  <a:lnTo>
                    <a:pt x="100" y="108"/>
                  </a:lnTo>
                  <a:lnTo>
                    <a:pt x="92" y="120"/>
                  </a:lnTo>
                  <a:lnTo>
                    <a:pt x="82" y="126"/>
                  </a:lnTo>
                  <a:lnTo>
                    <a:pt x="82" y="126"/>
                  </a:lnTo>
                  <a:lnTo>
                    <a:pt x="78" y="130"/>
                  </a:lnTo>
                  <a:lnTo>
                    <a:pt x="74" y="134"/>
                  </a:lnTo>
                  <a:lnTo>
                    <a:pt x="72" y="144"/>
                  </a:lnTo>
                  <a:lnTo>
                    <a:pt x="72" y="144"/>
                  </a:lnTo>
                  <a:lnTo>
                    <a:pt x="68" y="152"/>
                  </a:lnTo>
                  <a:lnTo>
                    <a:pt x="62" y="160"/>
                  </a:lnTo>
                  <a:lnTo>
                    <a:pt x="56" y="168"/>
                  </a:lnTo>
                  <a:lnTo>
                    <a:pt x="54" y="178"/>
                  </a:lnTo>
                  <a:lnTo>
                    <a:pt x="54" y="178"/>
                  </a:lnTo>
                  <a:lnTo>
                    <a:pt x="54" y="184"/>
                  </a:lnTo>
                  <a:lnTo>
                    <a:pt x="52" y="190"/>
                  </a:lnTo>
                  <a:lnTo>
                    <a:pt x="52" y="190"/>
                  </a:lnTo>
                  <a:lnTo>
                    <a:pt x="48" y="192"/>
                  </a:lnTo>
                  <a:lnTo>
                    <a:pt x="46" y="196"/>
                  </a:lnTo>
                  <a:lnTo>
                    <a:pt x="46" y="196"/>
                  </a:lnTo>
                  <a:lnTo>
                    <a:pt x="42" y="198"/>
                  </a:lnTo>
                  <a:lnTo>
                    <a:pt x="38" y="202"/>
                  </a:lnTo>
                  <a:lnTo>
                    <a:pt x="34" y="210"/>
                  </a:lnTo>
                  <a:lnTo>
                    <a:pt x="32" y="230"/>
                  </a:lnTo>
                  <a:lnTo>
                    <a:pt x="32" y="230"/>
                  </a:lnTo>
                  <a:lnTo>
                    <a:pt x="30" y="234"/>
                  </a:lnTo>
                  <a:lnTo>
                    <a:pt x="26" y="236"/>
                  </a:lnTo>
                  <a:lnTo>
                    <a:pt x="18" y="242"/>
                  </a:lnTo>
                  <a:lnTo>
                    <a:pt x="12" y="248"/>
                  </a:lnTo>
                  <a:lnTo>
                    <a:pt x="10" y="252"/>
                  </a:lnTo>
                  <a:lnTo>
                    <a:pt x="10" y="258"/>
                  </a:lnTo>
                  <a:lnTo>
                    <a:pt x="10" y="258"/>
                  </a:lnTo>
                  <a:lnTo>
                    <a:pt x="10" y="264"/>
                  </a:lnTo>
                  <a:lnTo>
                    <a:pt x="12" y="270"/>
                  </a:lnTo>
                  <a:lnTo>
                    <a:pt x="14" y="278"/>
                  </a:lnTo>
                  <a:lnTo>
                    <a:pt x="14" y="286"/>
                  </a:lnTo>
                  <a:lnTo>
                    <a:pt x="14" y="286"/>
                  </a:lnTo>
                  <a:lnTo>
                    <a:pt x="12" y="292"/>
                  </a:lnTo>
                  <a:lnTo>
                    <a:pt x="10" y="296"/>
                  </a:lnTo>
                  <a:lnTo>
                    <a:pt x="2" y="308"/>
                  </a:lnTo>
                  <a:lnTo>
                    <a:pt x="2" y="308"/>
                  </a:lnTo>
                  <a:lnTo>
                    <a:pt x="0" y="314"/>
                  </a:lnTo>
                  <a:lnTo>
                    <a:pt x="0" y="322"/>
                  </a:lnTo>
                  <a:lnTo>
                    <a:pt x="4" y="336"/>
                  </a:lnTo>
                  <a:lnTo>
                    <a:pt x="8" y="352"/>
                  </a:lnTo>
                  <a:lnTo>
                    <a:pt x="10" y="366"/>
                  </a:lnTo>
                  <a:lnTo>
                    <a:pt x="10" y="366"/>
                  </a:lnTo>
                  <a:lnTo>
                    <a:pt x="10" y="374"/>
                  </a:lnTo>
                  <a:lnTo>
                    <a:pt x="6" y="378"/>
                  </a:lnTo>
                  <a:lnTo>
                    <a:pt x="4" y="382"/>
                  </a:lnTo>
                  <a:lnTo>
                    <a:pt x="0" y="388"/>
                  </a:lnTo>
                  <a:lnTo>
                    <a:pt x="0" y="388"/>
                  </a:lnTo>
                  <a:lnTo>
                    <a:pt x="0" y="394"/>
                  </a:lnTo>
                  <a:lnTo>
                    <a:pt x="0" y="400"/>
                  </a:lnTo>
                  <a:lnTo>
                    <a:pt x="4" y="412"/>
                  </a:lnTo>
                  <a:lnTo>
                    <a:pt x="4" y="412"/>
                  </a:lnTo>
                  <a:lnTo>
                    <a:pt x="8" y="430"/>
                  </a:lnTo>
                  <a:lnTo>
                    <a:pt x="8" y="448"/>
                  </a:lnTo>
                  <a:lnTo>
                    <a:pt x="8" y="448"/>
                  </a:lnTo>
                  <a:lnTo>
                    <a:pt x="8" y="456"/>
                  </a:lnTo>
                  <a:lnTo>
                    <a:pt x="10" y="462"/>
                  </a:lnTo>
                  <a:lnTo>
                    <a:pt x="12" y="468"/>
                  </a:lnTo>
                  <a:lnTo>
                    <a:pt x="18" y="474"/>
                  </a:lnTo>
                  <a:lnTo>
                    <a:pt x="18" y="474"/>
                  </a:lnTo>
                  <a:lnTo>
                    <a:pt x="28" y="484"/>
                  </a:lnTo>
                  <a:lnTo>
                    <a:pt x="32" y="490"/>
                  </a:lnTo>
                  <a:lnTo>
                    <a:pt x="34" y="498"/>
                  </a:lnTo>
                  <a:lnTo>
                    <a:pt x="34" y="498"/>
                  </a:lnTo>
                  <a:lnTo>
                    <a:pt x="38" y="510"/>
                  </a:lnTo>
                  <a:lnTo>
                    <a:pt x="38" y="516"/>
                  </a:lnTo>
                  <a:lnTo>
                    <a:pt x="44" y="520"/>
                  </a:lnTo>
                  <a:lnTo>
                    <a:pt x="44" y="520"/>
                  </a:lnTo>
                  <a:lnTo>
                    <a:pt x="56" y="528"/>
                  </a:lnTo>
                  <a:lnTo>
                    <a:pt x="62" y="532"/>
                  </a:lnTo>
                  <a:lnTo>
                    <a:pt x="68" y="538"/>
                  </a:lnTo>
                  <a:lnTo>
                    <a:pt x="68" y="538"/>
                  </a:lnTo>
                  <a:lnTo>
                    <a:pt x="74" y="548"/>
                  </a:lnTo>
                  <a:lnTo>
                    <a:pt x="76" y="554"/>
                  </a:lnTo>
                  <a:lnTo>
                    <a:pt x="80" y="558"/>
                  </a:lnTo>
                  <a:lnTo>
                    <a:pt x="80" y="558"/>
                  </a:lnTo>
                  <a:lnTo>
                    <a:pt x="88" y="560"/>
                  </a:lnTo>
                  <a:lnTo>
                    <a:pt x="94" y="562"/>
                  </a:lnTo>
                  <a:lnTo>
                    <a:pt x="108" y="564"/>
                  </a:lnTo>
                  <a:lnTo>
                    <a:pt x="108" y="564"/>
                  </a:lnTo>
                  <a:lnTo>
                    <a:pt x="114" y="566"/>
                  </a:lnTo>
                  <a:lnTo>
                    <a:pt x="118" y="570"/>
                  </a:lnTo>
                  <a:lnTo>
                    <a:pt x="126" y="578"/>
                  </a:lnTo>
                  <a:lnTo>
                    <a:pt x="126" y="578"/>
                  </a:lnTo>
                  <a:lnTo>
                    <a:pt x="132" y="582"/>
                  </a:lnTo>
                  <a:lnTo>
                    <a:pt x="138" y="586"/>
                  </a:lnTo>
                  <a:lnTo>
                    <a:pt x="150" y="590"/>
                  </a:lnTo>
                  <a:lnTo>
                    <a:pt x="164" y="592"/>
                  </a:lnTo>
                  <a:lnTo>
                    <a:pt x="178" y="594"/>
                  </a:lnTo>
                  <a:lnTo>
                    <a:pt x="178" y="594"/>
                  </a:lnTo>
                  <a:lnTo>
                    <a:pt x="192" y="598"/>
                  </a:lnTo>
                  <a:lnTo>
                    <a:pt x="198" y="600"/>
                  </a:lnTo>
                  <a:lnTo>
                    <a:pt x="204" y="598"/>
                  </a:lnTo>
                  <a:lnTo>
                    <a:pt x="204" y="598"/>
                  </a:lnTo>
                  <a:lnTo>
                    <a:pt x="216" y="594"/>
                  </a:lnTo>
                  <a:lnTo>
                    <a:pt x="222" y="594"/>
                  </a:lnTo>
                  <a:lnTo>
                    <a:pt x="228" y="594"/>
                  </a:lnTo>
                  <a:lnTo>
                    <a:pt x="228" y="594"/>
                  </a:lnTo>
                  <a:lnTo>
                    <a:pt x="234" y="596"/>
                  </a:lnTo>
                  <a:lnTo>
                    <a:pt x="240" y="600"/>
                  </a:lnTo>
                  <a:lnTo>
                    <a:pt x="248" y="602"/>
                  </a:lnTo>
                  <a:lnTo>
                    <a:pt x="256" y="600"/>
                  </a:lnTo>
                  <a:lnTo>
                    <a:pt x="256" y="600"/>
                  </a:lnTo>
                  <a:lnTo>
                    <a:pt x="272" y="594"/>
                  </a:lnTo>
                  <a:lnTo>
                    <a:pt x="280" y="594"/>
                  </a:lnTo>
                  <a:lnTo>
                    <a:pt x="288" y="598"/>
                  </a:lnTo>
                  <a:lnTo>
                    <a:pt x="288" y="598"/>
                  </a:lnTo>
                  <a:lnTo>
                    <a:pt x="296" y="602"/>
                  </a:lnTo>
                  <a:lnTo>
                    <a:pt x="300" y="602"/>
                  </a:lnTo>
                  <a:lnTo>
                    <a:pt x="306" y="600"/>
                  </a:lnTo>
                  <a:lnTo>
                    <a:pt x="306" y="600"/>
                  </a:lnTo>
                  <a:lnTo>
                    <a:pt x="316" y="590"/>
                  </a:lnTo>
                  <a:lnTo>
                    <a:pt x="316" y="590"/>
                  </a:lnTo>
                  <a:lnTo>
                    <a:pt x="324" y="586"/>
                  </a:lnTo>
                  <a:lnTo>
                    <a:pt x="332" y="586"/>
                  </a:lnTo>
                  <a:lnTo>
                    <a:pt x="350" y="586"/>
                  </a:lnTo>
                  <a:lnTo>
                    <a:pt x="350" y="586"/>
                  </a:lnTo>
                  <a:lnTo>
                    <a:pt x="360" y="584"/>
                  </a:lnTo>
                  <a:lnTo>
                    <a:pt x="366" y="582"/>
                  </a:lnTo>
                  <a:lnTo>
                    <a:pt x="376" y="574"/>
                  </a:lnTo>
                  <a:lnTo>
                    <a:pt x="376" y="574"/>
                  </a:lnTo>
                  <a:lnTo>
                    <a:pt x="378" y="572"/>
                  </a:lnTo>
                  <a:lnTo>
                    <a:pt x="382" y="568"/>
                  </a:lnTo>
                  <a:lnTo>
                    <a:pt x="392" y="564"/>
                  </a:lnTo>
                  <a:lnTo>
                    <a:pt x="402" y="562"/>
                  </a:lnTo>
                  <a:lnTo>
                    <a:pt x="412" y="558"/>
                  </a:lnTo>
                  <a:lnTo>
                    <a:pt x="412" y="558"/>
                  </a:lnTo>
                  <a:lnTo>
                    <a:pt x="420" y="550"/>
                  </a:lnTo>
                  <a:lnTo>
                    <a:pt x="422" y="546"/>
                  </a:lnTo>
                  <a:lnTo>
                    <a:pt x="422" y="540"/>
                  </a:lnTo>
                  <a:lnTo>
                    <a:pt x="422" y="540"/>
                  </a:lnTo>
                  <a:lnTo>
                    <a:pt x="420" y="530"/>
                  </a:lnTo>
                  <a:lnTo>
                    <a:pt x="418" y="520"/>
                  </a:lnTo>
                  <a:lnTo>
                    <a:pt x="418" y="520"/>
                  </a:lnTo>
                  <a:lnTo>
                    <a:pt x="422" y="516"/>
                  </a:lnTo>
                  <a:lnTo>
                    <a:pt x="428" y="512"/>
                  </a:lnTo>
                  <a:lnTo>
                    <a:pt x="428" y="512"/>
                  </a:lnTo>
                  <a:lnTo>
                    <a:pt x="434" y="512"/>
                  </a:lnTo>
                  <a:lnTo>
                    <a:pt x="438" y="512"/>
                  </a:lnTo>
                  <a:lnTo>
                    <a:pt x="448" y="512"/>
                  </a:lnTo>
                  <a:lnTo>
                    <a:pt x="452" y="514"/>
                  </a:lnTo>
                  <a:lnTo>
                    <a:pt x="456" y="512"/>
                  </a:lnTo>
                  <a:lnTo>
                    <a:pt x="460" y="510"/>
                  </a:lnTo>
                  <a:lnTo>
                    <a:pt x="464" y="506"/>
                  </a:lnTo>
                  <a:lnTo>
                    <a:pt x="464" y="506"/>
                  </a:lnTo>
                  <a:lnTo>
                    <a:pt x="466" y="496"/>
                  </a:lnTo>
                  <a:lnTo>
                    <a:pt x="468" y="488"/>
                  </a:lnTo>
                  <a:lnTo>
                    <a:pt x="470" y="480"/>
                  </a:lnTo>
                  <a:lnTo>
                    <a:pt x="474" y="472"/>
                  </a:lnTo>
                  <a:lnTo>
                    <a:pt x="474" y="472"/>
                  </a:lnTo>
                  <a:lnTo>
                    <a:pt x="480" y="468"/>
                  </a:lnTo>
                  <a:lnTo>
                    <a:pt x="484" y="466"/>
                  </a:lnTo>
                  <a:lnTo>
                    <a:pt x="492" y="466"/>
                  </a:lnTo>
                  <a:lnTo>
                    <a:pt x="494" y="464"/>
                  </a:lnTo>
                  <a:lnTo>
                    <a:pt x="498" y="462"/>
                  </a:lnTo>
                  <a:lnTo>
                    <a:pt x="500" y="458"/>
                  </a:lnTo>
                  <a:lnTo>
                    <a:pt x="502" y="452"/>
                  </a:lnTo>
                  <a:lnTo>
                    <a:pt x="502" y="452"/>
                  </a:lnTo>
                  <a:lnTo>
                    <a:pt x="502" y="444"/>
                  </a:lnTo>
                  <a:lnTo>
                    <a:pt x="500" y="434"/>
                  </a:lnTo>
                  <a:lnTo>
                    <a:pt x="498" y="426"/>
                  </a:lnTo>
                  <a:lnTo>
                    <a:pt x="500" y="418"/>
                  </a:lnTo>
                  <a:lnTo>
                    <a:pt x="500" y="418"/>
                  </a:lnTo>
                  <a:lnTo>
                    <a:pt x="502" y="414"/>
                  </a:lnTo>
                  <a:lnTo>
                    <a:pt x="506" y="412"/>
                  </a:lnTo>
                  <a:lnTo>
                    <a:pt x="516" y="408"/>
                  </a:lnTo>
                  <a:lnTo>
                    <a:pt x="522" y="404"/>
                  </a:lnTo>
                  <a:lnTo>
                    <a:pt x="526" y="402"/>
                  </a:lnTo>
                  <a:lnTo>
                    <a:pt x="526" y="396"/>
                  </a:lnTo>
                  <a:lnTo>
                    <a:pt x="526" y="396"/>
                  </a:lnTo>
                  <a:lnTo>
                    <a:pt x="524" y="388"/>
                  </a:lnTo>
                  <a:lnTo>
                    <a:pt x="522" y="378"/>
                  </a:lnTo>
                  <a:lnTo>
                    <a:pt x="522" y="378"/>
                  </a:lnTo>
                  <a:lnTo>
                    <a:pt x="524" y="368"/>
                  </a:lnTo>
                  <a:lnTo>
                    <a:pt x="528" y="360"/>
                  </a:lnTo>
                  <a:lnTo>
                    <a:pt x="528" y="360"/>
                  </a:lnTo>
                  <a:lnTo>
                    <a:pt x="542" y="348"/>
                  </a:lnTo>
                  <a:lnTo>
                    <a:pt x="548" y="342"/>
                  </a:lnTo>
                  <a:lnTo>
                    <a:pt x="552" y="332"/>
                  </a:lnTo>
                  <a:lnTo>
                    <a:pt x="552" y="332"/>
                  </a:lnTo>
                  <a:lnTo>
                    <a:pt x="550" y="328"/>
                  </a:lnTo>
                  <a:lnTo>
                    <a:pt x="550" y="324"/>
                  </a:lnTo>
                  <a:lnTo>
                    <a:pt x="546" y="318"/>
                  </a:lnTo>
                  <a:lnTo>
                    <a:pt x="540" y="310"/>
                  </a:lnTo>
                  <a:lnTo>
                    <a:pt x="538" y="302"/>
                  </a:lnTo>
                  <a:lnTo>
                    <a:pt x="538" y="302"/>
                  </a:lnTo>
                  <a:lnTo>
                    <a:pt x="538" y="298"/>
                  </a:lnTo>
                  <a:lnTo>
                    <a:pt x="540" y="294"/>
                  </a:lnTo>
                  <a:lnTo>
                    <a:pt x="546" y="288"/>
                  </a:lnTo>
                  <a:lnTo>
                    <a:pt x="552" y="284"/>
                  </a:lnTo>
                  <a:lnTo>
                    <a:pt x="562" y="280"/>
                  </a:lnTo>
                  <a:lnTo>
                    <a:pt x="570" y="276"/>
                  </a:lnTo>
                  <a:lnTo>
                    <a:pt x="576" y="270"/>
                  </a:lnTo>
                  <a:lnTo>
                    <a:pt x="576" y="268"/>
                  </a:lnTo>
                  <a:lnTo>
                    <a:pt x="578" y="264"/>
                  </a:lnTo>
                  <a:lnTo>
                    <a:pt x="578" y="258"/>
                  </a:lnTo>
                  <a:lnTo>
                    <a:pt x="576" y="254"/>
                  </a:lnTo>
                  <a:lnTo>
                    <a:pt x="576" y="254"/>
                  </a:lnTo>
                  <a:close/>
                  <a:moveTo>
                    <a:pt x="308" y="266"/>
                  </a:moveTo>
                  <a:lnTo>
                    <a:pt x="308" y="266"/>
                  </a:lnTo>
                  <a:lnTo>
                    <a:pt x="304" y="272"/>
                  </a:lnTo>
                  <a:lnTo>
                    <a:pt x="300" y="278"/>
                  </a:lnTo>
                  <a:lnTo>
                    <a:pt x="296" y="284"/>
                  </a:lnTo>
                  <a:lnTo>
                    <a:pt x="294" y="292"/>
                  </a:lnTo>
                  <a:lnTo>
                    <a:pt x="294" y="292"/>
                  </a:lnTo>
                  <a:lnTo>
                    <a:pt x="292" y="308"/>
                  </a:lnTo>
                  <a:lnTo>
                    <a:pt x="288" y="314"/>
                  </a:lnTo>
                  <a:lnTo>
                    <a:pt x="280" y="320"/>
                  </a:lnTo>
                  <a:lnTo>
                    <a:pt x="280" y="320"/>
                  </a:lnTo>
                  <a:lnTo>
                    <a:pt x="270" y="326"/>
                  </a:lnTo>
                  <a:lnTo>
                    <a:pt x="264" y="330"/>
                  </a:lnTo>
                  <a:lnTo>
                    <a:pt x="262" y="336"/>
                  </a:lnTo>
                  <a:lnTo>
                    <a:pt x="262" y="336"/>
                  </a:lnTo>
                  <a:lnTo>
                    <a:pt x="260" y="346"/>
                  </a:lnTo>
                  <a:lnTo>
                    <a:pt x="260" y="350"/>
                  </a:lnTo>
                  <a:lnTo>
                    <a:pt x="256" y="354"/>
                  </a:lnTo>
                  <a:lnTo>
                    <a:pt x="248" y="358"/>
                  </a:lnTo>
                  <a:lnTo>
                    <a:pt x="248" y="358"/>
                  </a:lnTo>
                  <a:lnTo>
                    <a:pt x="230" y="364"/>
                  </a:lnTo>
                  <a:lnTo>
                    <a:pt x="210" y="370"/>
                  </a:lnTo>
                  <a:lnTo>
                    <a:pt x="210" y="370"/>
                  </a:lnTo>
                  <a:lnTo>
                    <a:pt x="204" y="370"/>
                  </a:lnTo>
                  <a:lnTo>
                    <a:pt x="198" y="370"/>
                  </a:lnTo>
                  <a:lnTo>
                    <a:pt x="190" y="362"/>
                  </a:lnTo>
                  <a:lnTo>
                    <a:pt x="190" y="362"/>
                  </a:lnTo>
                  <a:lnTo>
                    <a:pt x="178" y="356"/>
                  </a:lnTo>
                  <a:lnTo>
                    <a:pt x="166" y="350"/>
                  </a:lnTo>
                  <a:lnTo>
                    <a:pt x="166" y="350"/>
                  </a:lnTo>
                  <a:lnTo>
                    <a:pt x="166" y="308"/>
                  </a:lnTo>
                  <a:lnTo>
                    <a:pt x="166" y="308"/>
                  </a:lnTo>
                  <a:lnTo>
                    <a:pt x="166" y="292"/>
                  </a:lnTo>
                  <a:lnTo>
                    <a:pt x="166" y="286"/>
                  </a:lnTo>
                  <a:lnTo>
                    <a:pt x="172" y="278"/>
                  </a:lnTo>
                  <a:lnTo>
                    <a:pt x="172" y="278"/>
                  </a:lnTo>
                  <a:lnTo>
                    <a:pt x="176" y="272"/>
                  </a:lnTo>
                  <a:lnTo>
                    <a:pt x="178" y="264"/>
                  </a:lnTo>
                  <a:lnTo>
                    <a:pt x="178" y="264"/>
                  </a:lnTo>
                  <a:lnTo>
                    <a:pt x="176" y="254"/>
                  </a:lnTo>
                  <a:lnTo>
                    <a:pt x="174" y="248"/>
                  </a:lnTo>
                  <a:lnTo>
                    <a:pt x="174" y="244"/>
                  </a:lnTo>
                  <a:lnTo>
                    <a:pt x="174" y="244"/>
                  </a:lnTo>
                  <a:lnTo>
                    <a:pt x="176" y="240"/>
                  </a:lnTo>
                  <a:lnTo>
                    <a:pt x="180" y="238"/>
                  </a:lnTo>
                  <a:lnTo>
                    <a:pt x="184" y="236"/>
                  </a:lnTo>
                  <a:lnTo>
                    <a:pt x="186" y="232"/>
                  </a:lnTo>
                  <a:lnTo>
                    <a:pt x="186" y="232"/>
                  </a:lnTo>
                  <a:lnTo>
                    <a:pt x="188" y="228"/>
                  </a:lnTo>
                  <a:lnTo>
                    <a:pt x="188" y="222"/>
                  </a:lnTo>
                  <a:lnTo>
                    <a:pt x="190" y="218"/>
                  </a:lnTo>
                  <a:lnTo>
                    <a:pt x="196" y="218"/>
                  </a:lnTo>
                  <a:lnTo>
                    <a:pt x="196" y="216"/>
                  </a:lnTo>
                  <a:lnTo>
                    <a:pt x="196" y="216"/>
                  </a:lnTo>
                  <a:lnTo>
                    <a:pt x="198" y="212"/>
                  </a:lnTo>
                  <a:lnTo>
                    <a:pt x="200" y="210"/>
                  </a:lnTo>
                  <a:lnTo>
                    <a:pt x="200" y="202"/>
                  </a:lnTo>
                  <a:lnTo>
                    <a:pt x="200" y="194"/>
                  </a:lnTo>
                  <a:lnTo>
                    <a:pt x="202" y="192"/>
                  </a:lnTo>
                  <a:lnTo>
                    <a:pt x="208" y="190"/>
                  </a:lnTo>
                  <a:lnTo>
                    <a:pt x="208" y="190"/>
                  </a:lnTo>
                  <a:lnTo>
                    <a:pt x="216" y="188"/>
                  </a:lnTo>
                  <a:lnTo>
                    <a:pt x="222" y="188"/>
                  </a:lnTo>
                  <a:lnTo>
                    <a:pt x="226" y="186"/>
                  </a:lnTo>
                  <a:lnTo>
                    <a:pt x="234" y="182"/>
                  </a:lnTo>
                  <a:lnTo>
                    <a:pt x="234" y="182"/>
                  </a:lnTo>
                  <a:lnTo>
                    <a:pt x="238" y="176"/>
                  </a:lnTo>
                  <a:lnTo>
                    <a:pt x="240" y="174"/>
                  </a:lnTo>
                  <a:lnTo>
                    <a:pt x="244" y="172"/>
                  </a:lnTo>
                  <a:lnTo>
                    <a:pt x="244" y="172"/>
                  </a:lnTo>
                  <a:lnTo>
                    <a:pt x="248" y="172"/>
                  </a:lnTo>
                  <a:lnTo>
                    <a:pt x="252" y="174"/>
                  </a:lnTo>
                  <a:lnTo>
                    <a:pt x="256" y="176"/>
                  </a:lnTo>
                  <a:lnTo>
                    <a:pt x="260" y="176"/>
                  </a:lnTo>
                  <a:lnTo>
                    <a:pt x="260" y="176"/>
                  </a:lnTo>
                  <a:lnTo>
                    <a:pt x="268" y="174"/>
                  </a:lnTo>
                  <a:lnTo>
                    <a:pt x="274" y="170"/>
                  </a:lnTo>
                  <a:lnTo>
                    <a:pt x="274" y="170"/>
                  </a:lnTo>
                  <a:lnTo>
                    <a:pt x="284" y="170"/>
                  </a:lnTo>
                  <a:lnTo>
                    <a:pt x="292" y="172"/>
                  </a:lnTo>
                  <a:lnTo>
                    <a:pt x="292" y="172"/>
                  </a:lnTo>
                  <a:lnTo>
                    <a:pt x="294" y="174"/>
                  </a:lnTo>
                  <a:lnTo>
                    <a:pt x="296" y="178"/>
                  </a:lnTo>
                  <a:lnTo>
                    <a:pt x="296" y="186"/>
                  </a:lnTo>
                  <a:lnTo>
                    <a:pt x="296" y="194"/>
                  </a:lnTo>
                  <a:lnTo>
                    <a:pt x="298" y="198"/>
                  </a:lnTo>
                  <a:lnTo>
                    <a:pt x="300" y="200"/>
                  </a:lnTo>
                  <a:lnTo>
                    <a:pt x="300" y="200"/>
                  </a:lnTo>
                  <a:lnTo>
                    <a:pt x="308" y="204"/>
                  </a:lnTo>
                  <a:lnTo>
                    <a:pt x="312" y="208"/>
                  </a:lnTo>
                  <a:lnTo>
                    <a:pt x="312" y="212"/>
                  </a:lnTo>
                  <a:lnTo>
                    <a:pt x="312" y="212"/>
                  </a:lnTo>
                  <a:lnTo>
                    <a:pt x="312" y="218"/>
                  </a:lnTo>
                  <a:lnTo>
                    <a:pt x="310" y="220"/>
                  </a:lnTo>
                  <a:lnTo>
                    <a:pt x="306" y="228"/>
                  </a:lnTo>
                  <a:lnTo>
                    <a:pt x="306" y="228"/>
                  </a:lnTo>
                  <a:lnTo>
                    <a:pt x="304" y="238"/>
                  </a:lnTo>
                  <a:lnTo>
                    <a:pt x="306" y="248"/>
                  </a:lnTo>
                  <a:lnTo>
                    <a:pt x="308" y="256"/>
                  </a:lnTo>
                  <a:lnTo>
                    <a:pt x="308" y="266"/>
                  </a:lnTo>
                  <a:lnTo>
                    <a:pt x="308" y="26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5" name="Freeform 106"/>
            <p:cNvSpPr>
              <a:spLocks/>
            </p:cNvSpPr>
            <p:nvPr/>
          </p:nvSpPr>
          <p:spPr bwMode="auto">
            <a:xfrm>
              <a:off x="9328477" y="4418083"/>
              <a:ext cx="1345259" cy="741617"/>
            </a:xfrm>
            <a:custGeom>
              <a:avLst/>
              <a:gdLst>
                <a:gd name="T0" fmla="*/ 468 w 468"/>
                <a:gd name="T1" fmla="*/ 0 h 258"/>
                <a:gd name="T2" fmla="*/ 134 w 468"/>
                <a:gd name="T3" fmla="*/ 112 h 258"/>
                <a:gd name="T4" fmla="*/ 68 w 468"/>
                <a:gd name="T5" fmla="*/ 90 h 258"/>
                <a:gd name="T6" fmla="*/ 52 w 468"/>
                <a:gd name="T7" fmla="*/ 106 h 258"/>
                <a:gd name="T8" fmla="*/ 86 w 468"/>
                <a:gd name="T9" fmla="*/ 136 h 258"/>
                <a:gd name="T10" fmla="*/ 0 w 468"/>
                <a:gd name="T11" fmla="*/ 184 h 258"/>
                <a:gd name="T12" fmla="*/ 0 w 468"/>
                <a:gd name="T13" fmla="*/ 190 h 258"/>
                <a:gd name="T14" fmla="*/ 46 w 468"/>
                <a:gd name="T15" fmla="*/ 182 h 258"/>
                <a:gd name="T16" fmla="*/ 16 w 468"/>
                <a:gd name="T17" fmla="*/ 214 h 258"/>
                <a:gd name="T18" fmla="*/ 22 w 468"/>
                <a:gd name="T19" fmla="*/ 222 h 258"/>
                <a:gd name="T20" fmla="*/ 64 w 468"/>
                <a:gd name="T21" fmla="*/ 192 h 258"/>
                <a:gd name="T22" fmla="*/ 44 w 468"/>
                <a:gd name="T23" fmla="*/ 232 h 258"/>
                <a:gd name="T24" fmla="*/ 50 w 468"/>
                <a:gd name="T25" fmla="*/ 240 h 258"/>
                <a:gd name="T26" fmla="*/ 88 w 468"/>
                <a:gd name="T27" fmla="*/ 210 h 258"/>
                <a:gd name="T28" fmla="*/ 78 w 468"/>
                <a:gd name="T29" fmla="*/ 250 h 258"/>
                <a:gd name="T30" fmla="*/ 84 w 468"/>
                <a:gd name="T31" fmla="*/ 258 h 258"/>
                <a:gd name="T32" fmla="*/ 154 w 468"/>
                <a:gd name="T33" fmla="*/ 152 h 258"/>
                <a:gd name="T34" fmla="*/ 466 w 468"/>
                <a:gd name="T35" fmla="*/ 20 h 258"/>
                <a:gd name="T36" fmla="*/ 468 w 468"/>
                <a:gd name="T3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68" h="258">
                  <a:moveTo>
                    <a:pt x="468" y="0"/>
                  </a:moveTo>
                  <a:lnTo>
                    <a:pt x="134" y="112"/>
                  </a:lnTo>
                  <a:lnTo>
                    <a:pt x="68" y="90"/>
                  </a:lnTo>
                  <a:lnTo>
                    <a:pt x="52" y="106"/>
                  </a:lnTo>
                  <a:lnTo>
                    <a:pt x="86" y="136"/>
                  </a:lnTo>
                  <a:lnTo>
                    <a:pt x="0" y="184"/>
                  </a:lnTo>
                  <a:lnTo>
                    <a:pt x="0" y="190"/>
                  </a:lnTo>
                  <a:lnTo>
                    <a:pt x="46" y="182"/>
                  </a:lnTo>
                  <a:lnTo>
                    <a:pt x="16" y="214"/>
                  </a:lnTo>
                  <a:lnTo>
                    <a:pt x="22" y="222"/>
                  </a:lnTo>
                  <a:lnTo>
                    <a:pt x="64" y="192"/>
                  </a:lnTo>
                  <a:lnTo>
                    <a:pt x="44" y="232"/>
                  </a:lnTo>
                  <a:lnTo>
                    <a:pt x="50" y="240"/>
                  </a:lnTo>
                  <a:lnTo>
                    <a:pt x="88" y="210"/>
                  </a:lnTo>
                  <a:lnTo>
                    <a:pt x="78" y="250"/>
                  </a:lnTo>
                  <a:lnTo>
                    <a:pt x="84" y="258"/>
                  </a:lnTo>
                  <a:lnTo>
                    <a:pt x="154" y="152"/>
                  </a:lnTo>
                  <a:lnTo>
                    <a:pt x="466" y="20"/>
                  </a:lnTo>
                  <a:lnTo>
                    <a:pt x="468"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6" name="Freeform 107"/>
            <p:cNvSpPr>
              <a:spLocks/>
            </p:cNvSpPr>
            <p:nvPr/>
          </p:nvSpPr>
          <p:spPr bwMode="auto">
            <a:xfrm>
              <a:off x="9690662" y="4159380"/>
              <a:ext cx="166720" cy="390930"/>
            </a:xfrm>
            <a:custGeom>
              <a:avLst/>
              <a:gdLst>
                <a:gd name="T0" fmla="*/ 56 w 58"/>
                <a:gd name="T1" fmla="*/ 0 h 136"/>
                <a:gd name="T2" fmla="*/ 56 w 58"/>
                <a:gd name="T3" fmla="*/ 0 h 136"/>
                <a:gd name="T4" fmla="*/ 48 w 58"/>
                <a:gd name="T5" fmla="*/ 8 h 136"/>
                <a:gd name="T6" fmla="*/ 40 w 58"/>
                <a:gd name="T7" fmla="*/ 20 h 136"/>
                <a:gd name="T8" fmla="*/ 32 w 58"/>
                <a:gd name="T9" fmla="*/ 34 h 136"/>
                <a:gd name="T10" fmla="*/ 22 w 58"/>
                <a:gd name="T11" fmla="*/ 54 h 136"/>
                <a:gd name="T12" fmla="*/ 12 w 58"/>
                <a:gd name="T13" fmla="*/ 78 h 136"/>
                <a:gd name="T14" fmla="*/ 6 w 58"/>
                <a:gd name="T15" fmla="*/ 104 h 136"/>
                <a:gd name="T16" fmla="*/ 0 w 58"/>
                <a:gd name="T17" fmla="*/ 136 h 136"/>
                <a:gd name="T18" fmla="*/ 0 w 58"/>
                <a:gd name="T19" fmla="*/ 136 h 136"/>
                <a:gd name="T20" fmla="*/ 4 w 58"/>
                <a:gd name="T21" fmla="*/ 134 h 136"/>
                <a:gd name="T22" fmla="*/ 14 w 58"/>
                <a:gd name="T23" fmla="*/ 126 h 136"/>
                <a:gd name="T24" fmla="*/ 28 w 58"/>
                <a:gd name="T25" fmla="*/ 106 h 136"/>
                <a:gd name="T26" fmla="*/ 36 w 58"/>
                <a:gd name="T27" fmla="*/ 92 h 136"/>
                <a:gd name="T28" fmla="*/ 44 w 58"/>
                <a:gd name="T29" fmla="*/ 76 h 136"/>
                <a:gd name="T30" fmla="*/ 44 w 58"/>
                <a:gd name="T31" fmla="*/ 76 h 136"/>
                <a:gd name="T32" fmla="*/ 48 w 58"/>
                <a:gd name="T33" fmla="*/ 68 h 136"/>
                <a:gd name="T34" fmla="*/ 52 w 58"/>
                <a:gd name="T35" fmla="*/ 52 h 136"/>
                <a:gd name="T36" fmla="*/ 56 w 58"/>
                <a:gd name="T37" fmla="*/ 28 h 136"/>
                <a:gd name="T38" fmla="*/ 58 w 58"/>
                <a:gd name="T39" fmla="*/ 14 h 136"/>
                <a:gd name="T40" fmla="*/ 56 w 58"/>
                <a:gd name="T41" fmla="*/ 0 h 136"/>
                <a:gd name="T42" fmla="*/ 56 w 58"/>
                <a:gd name="T43"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8" h="136">
                  <a:moveTo>
                    <a:pt x="56" y="0"/>
                  </a:moveTo>
                  <a:lnTo>
                    <a:pt x="56" y="0"/>
                  </a:lnTo>
                  <a:lnTo>
                    <a:pt x="48" y="8"/>
                  </a:lnTo>
                  <a:lnTo>
                    <a:pt x="40" y="20"/>
                  </a:lnTo>
                  <a:lnTo>
                    <a:pt x="32" y="34"/>
                  </a:lnTo>
                  <a:lnTo>
                    <a:pt x="22" y="54"/>
                  </a:lnTo>
                  <a:lnTo>
                    <a:pt x="12" y="78"/>
                  </a:lnTo>
                  <a:lnTo>
                    <a:pt x="6" y="104"/>
                  </a:lnTo>
                  <a:lnTo>
                    <a:pt x="0" y="136"/>
                  </a:lnTo>
                  <a:lnTo>
                    <a:pt x="0" y="136"/>
                  </a:lnTo>
                  <a:lnTo>
                    <a:pt x="4" y="134"/>
                  </a:lnTo>
                  <a:lnTo>
                    <a:pt x="14" y="126"/>
                  </a:lnTo>
                  <a:lnTo>
                    <a:pt x="28" y="106"/>
                  </a:lnTo>
                  <a:lnTo>
                    <a:pt x="36" y="92"/>
                  </a:lnTo>
                  <a:lnTo>
                    <a:pt x="44" y="76"/>
                  </a:lnTo>
                  <a:lnTo>
                    <a:pt x="44" y="76"/>
                  </a:lnTo>
                  <a:lnTo>
                    <a:pt x="48" y="68"/>
                  </a:lnTo>
                  <a:lnTo>
                    <a:pt x="52" y="52"/>
                  </a:lnTo>
                  <a:lnTo>
                    <a:pt x="56" y="28"/>
                  </a:lnTo>
                  <a:lnTo>
                    <a:pt x="58" y="14"/>
                  </a:lnTo>
                  <a:lnTo>
                    <a:pt x="56" y="0"/>
                  </a:lnTo>
                  <a:lnTo>
                    <a:pt x="56"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7" name="Freeform 108"/>
            <p:cNvSpPr>
              <a:spLocks/>
            </p:cNvSpPr>
            <p:nvPr/>
          </p:nvSpPr>
          <p:spPr bwMode="auto">
            <a:xfrm>
              <a:off x="9891876" y="3693713"/>
              <a:ext cx="109230" cy="63239"/>
            </a:xfrm>
            <a:custGeom>
              <a:avLst/>
              <a:gdLst>
                <a:gd name="T0" fmla="*/ 38 w 38"/>
                <a:gd name="T1" fmla="*/ 6 h 22"/>
                <a:gd name="T2" fmla="*/ 4 w 38"/>
                <a:gd name="T3" fmla="*/ 22 h 22"/>
                <a:gd name="T4" fmla="*/ 0 w 38"/>
                <a:gd name="T5" fmla="*/ 18 h 22"/>
                <a:gd name="T6" fmla="*/ 34 w 38"/>
                <a:gd name="T7" fmla="*/ 0 h 22"/>
                <a:gd name="T8" fmla="*/ 38 w 38"/>
                <a:gd name="T9" fmla="*/ 6 h 22"/>
              </a:gdLst>
              <a:ahLst/>
              <a:cxnLst>
                <a:cxn ang="0">
                  <a:pos x="T0" y="T1"/>
                </a:cxn>
                <a:cxn ang="0">
                  <a:pos x="T2" y="T3"/>
                </a:cxn>
                <a:cxn ang="0">
                  <a:pos x="T4" y="T5"/>
                </a:cxn>
                <a:cxn ang="0">
                  <a:pos x="T6" y="T7"/>
                </a:cxn>
                <a:cxn ang="0">
                  <a:pos x="T8" y="T9"/>
                </a:cxn>
              </a:cxnLst>
              <a:rect l="0" t="0" r="r" b="b"/>
              <a:pathLst>
                <a:path w="38" h="22">
                  <a:moveTo>
                    <a:pt x="38" y="6"/>
                  </a:moveTo>
                  <a:lnTo>
                    <a:pt x="4" y="22"/>
                  </a:lnTo>
                  <a:lnTo>
                    <a:pt x="0" y="18"/>
                  </a:lnTo>
                  <a:lnTo>
                    <a:pt x="34" y="0"/>
                  </a:lnTo>
                  <a:lnTo>
                    <a:pt x="38" y="6"/>
                  </a:lnTo>
                  <a:close/>
                </a:path>
              </a:pathLst>
            </a:custGeom>
            <a:solidFill>
              <a:srgbClr val="FB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8" name="Freeform 109"/>
            <p:cNvSpPr>
              <a:spLocks/>
            </p:cNvSpPr>
            <p:nvPr/>
          </p:nvSpPr>
          <p:spPr bwMode="auto">
            <a:xfrm>
              <a:off x="9322728" y="4009906"/>
              <a:ext cx="109230" cy="51741"/>
            </a:xfrm>
            <a:custGeom>
              <a:avLst/>
              <a:gdLst>
                <a:gd name="T0" fmla="*/ 0 w 38"/>
                <a:gd name="T1" fmla="*/ 12 h 18"/>
                <a:gd name="T2" fmla="*/ 36 w 38"/>
                <a:gd name="T3" fmla="*/ 0 h 18"/>
                <a:gd name="T4" fmla="*/ 38 w 38"/>
                <a:gd name="T5" fmla="*/ 8 h 18"/>
                <a:gd name="T6" fmla="*/ 2 w 38"/>
                <a:gd name="T7" fmla="*/ 18 h 18"/>
                <a:gd name="T8" fmla="*/ 0 w 38"/>
                <a:gd name="T9" fmla="*/ 12 h 18"/>
              </a:gdLst>
              <a:ahLst/>
              <a:cxnLst>
                <a:cxn ang="0">
                  <a:pos x="T0" y="T1"/>
                </a:cxn>
                <a:cxn ang="0">
                  <a:pos x="T2" y="T3"/>
                </a:cxn>
                <a:cxn ang="0">
                  <a:pos x="T4" y="T5"/>
                </a:cxn>
                <a:cxn ang="0">
                  <a:pos x="T6" y="T7"/>
                </a:cxn>
                <a:cxn ang="0">
                  <a:pos x="T8" y="T9"/>
                </a:cxn>
              </a:cxnLst>
              <a:rect l="0" t="0" r="r" b="b"/>
              <a:pathLst>
                <a:path w="38" h="18">
                  <a:moveTo>
                    <a:pt x="0" y="12"/>
                  </a:moveTo>
                  <a:lnTo>
                    <a:pt x="36" y="0"/>
                  </a:lnTo>
                  <a:lnTo>
                    <a:pt x="38" y="8"/>
                  </a:lnTo>
                  <a:lnTo>
                    <a:pt x="2" y="18"/>
                  </a:lnTo>
                  <a:lnTo>
                    <a:pt x="0" y="12"/>
                  </a:lnTo>
                  <a:close/>
                </a:path>
              </a:pathLst>
            </a:custGeom>
            <a:solidFill>
              <a:srgbClr val="FB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49" name="Freeform 110"/>
            <p:cNvSpPr>
              <a:spLocks/>
            </p:cNvSpPr>
            <p:nvPr/>
          </p:nvSpPr>
          <p:spPr bwMode="auto">
            <a:xfrm>
              <a:off x="9581432" y="3762701"/>
              <a:ext cx="109230" cy="86235"/>
            </a:xfrm>
            <a:custGeom>
              <a:avLst/>
              <a:gdLst>
                <a:gd name="T0" fmla="*/ 34 w 38"/>
                <a:gd name="T1" fmla="*/ 30 h 30"/>
                <a:gd name="T2" fmla="*/ 0 w 38"/>
                <a:gd name="T3" fmla="*/ 8 h 30"/>
                <a:gd name="T4" fmla="*/ 4 w 38"/>
                <a:gd name="T5" fmla="*/ 0 h 30"/>
                <a:gd name="T6" fmla="*/ 38 w 38"/>
                <a:gd name="T7" fmla="*/ 22 h 30"/>
                <a:gd name="T8" fmla="*/ 34 w 38"/>
                <a:gd name="T9" fmla="*/ 30 h 30"/>
              </a:gdLst>
              <a:ahLst/>
              <a:cxnLst>
                <a:cxn ang="0">
                  <a:pos x="T0" y="T1"/>
                </a:cxn>
                <a:cxn ang="0">
                  <a:pos x="T2" y="T3"/>
                </a:cxn>
                <a:cxn ang="0">
                  <a:pos x="T4" y="T5"/>
                </a:cxn>
                <a:cxn ang="0">
                  <a:pos x="T6" y="T7"/>
                </a:cxn>
                <a:cxn ang="0">
                  <a:pos x="T8" y="T9"/>
                </a:cxn>
              </a:cxnLst>
              <a:rect l="0" t="0" r="r" b="b"/>
              <a:pathLst>
                <a:path w="38" h="30">
                  <a:moveTo>
                    <a:pt x="34" y="30"/>
                  </a:moveTo>
                  <a:lnTo>
                    <a:pt x="0" y="8"/>
                  </a:lnTo>
                  <a:lnTo>
                    <a:pt x="4" y="0"/>
                  </a:lnTo>
                  <a:lnTo>
                    <a:pt x="38" y="22"/>
                  </a:lnTo>
                  <a:lnTo>
                    <a:pt x="34" y="30"/>
                  </a:lnTo>
                  <a:close/>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50" name="Freeform 111"/>
            <p:cNvSpPr>
              <a:spLocks/>
            </p:cNvSpPr>
            <p:nvPr/>
          </p:nvSpPr>
          <p:spPr bwMode="auto">
            <a:xfrm>
              <a:off x="10139082" y="3877680"/>
              <a:ext cx="86235" cy="189716"/>
            </a:xfrm>
            <a:custGeom>
              <a:avLst/>
              <a:gdLst>
                <a:gd name="T0" fmla="*/ 10 w 30"/>
                <a:gd name="T1" fmla="*/ 66 h 66"/>
                <a:gd name="T2" fmla="*/ 0 w 30"/>
                <a:gd name="T3" fmla="*/ 62 h 66"/>
                <a:gd name="T4" fmla="*/ 20 w 30"/>
                <a:gd name="T5" fmla="*/ 0 h 66"/>
                <a:gd name="T6" fmla="*/ 30 w 30"/>
                <a:gd name="T7" fmla="*/ 4 h 66"/>
                <a:gd name="T8" fmla="*/ 10 w 30"/>
                <a:gd name="T9" fmla="*/ 66 h 66"/>
              </a:gdLst>
              <a:ahLst/>
              <a:cxnLst>
                <a:cxn ang="0">
                  <a:pos x="T0" y="T1"/>
                </a:cxn>
                <a:cxn ang="0">
                  <a:pos x="T2" y="T3"/>
                </a:cxn>
                <a:cxn ang="0">
                  <a:pos x="T4" y="T5"/>
                </a:cxn>
                <a:cxn ang="0">
                  <a:pos x="T6" y="T7"/>
                </a:cxn>
                <a:cxn ang="0">
                  <a:pos x="T8" y="T9"/>
                </a:cxn>
              </a:cxnLst>
              <a:rect l="0" t="0" r="r" b="b"/>
              <a:pathLst>
                <a:path w="30" h="66">
                  <a:moveTo>
                    <a:pt x="10" y="66"/>
                  </a:moveTo>
                  <a:lnTo>
                    <a:pt x="0" y="62"/>
                  </a:lnTo>
                  <a:lnTo>
                    <a:pt x="20" y="0"/>
                  </a:lnTo>
                  <a:lnTo>
                    <a:pt x="30" y="4"/>
                  </a:lnTo>
                  <a:lnTo>
                    <a:pt x="10" y="66"/>
                  </a:lnTo>
                  <a:close/>
                </a:path>
              </a:pathLst>
            </a:custGeom>
            <a:solidFill>
              <a:srgbClr val="1EBB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51" name="Rectangle 112"/>
            <p:cNvSpPr>
              <a:spLocks noChangeArrowheads="1"/>
            </p:cNvSpPr>
            <p:nvPr/>
          </p:nvSpPr>
          <p:spPr bwMode="auto">
            <a:xfrm>
              <a:off x="10438028" y="4216869"/>
              <a:ext cx="22996" cy="160971"/>
            </a:xfrm>
            <a:prstGeom prst="rect">
              <a:avLst/>
            </a:prstGeom>
            <a:solidFill>
              <a:srgbClr val="EA0B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54" name="Freeform 113"/>
            <p:cNvSpPr>
              <a:spLocks/>
            </p:cNvSpPr>
            <p:nvPr/>
          </p:nvSpPr>
          <p:spPr bwMode="auto">
            <a:xfrm>
              <a:off x="9196251" y="4544561"/>
              <a:ext cx="183967" cy="97733"/>
            </a:xfrm>
            <a:custGeom>
              <a:avLst/>
              <a:gdLst>
                <a:gd name="T0" fmla="*/ 64 w 64"/>
                <a:gd name="T1" fmla="*/ 10 h 34"/>
                <a:gd name="T2" fmla="*/ 4 w 64"/>
                <a:gd name="T3" fmla="*/ 34 h 34"/>
                <a:gd name="T4" fmla="*/ 0 w 64"/>
                <a:gd name="T5" fmla="*/ 24 h 34"/>
                <a:gd name="T6" fmla="*/ 60 w 64"/>
                <a:gd name="T7" fmla="*/ 0 h 34"/>
                <a:gd name="T8" fmla="*/ 64 w 64"/>
                <a:gd name="T9" fmla="*/ 10 h 34"/>
              </a:gdLst>
              <a:ahLst/>
              <a:cxnLst>
                <a:cxn ang="0">
                  <a:pos x="T0" y="T1"/>
                </a:cxn>
                <a:cxn ang="0">
                  <a:pos x="T2" y="T3"/>
                </a:cxn>
                <a:cxn ang="0">
                  <a:pos x="T4" y="T5"/>
                </a:cxn>
                <a:cxn ang="0">
                  <a:pos x="T6" y="T7"/>
                </a:cxn>
                <a:cxn ang="0">
                  <a:pos x="T8" y="T9"/>
                </a:cxn>
              </a:cxnLst>
              <a:rect l="0" t="0" r="r" b="b"/>
              <a:pathLst>
                <a:path w="64" h="34">
                  <a:moveTo>
                    <a:pt x="64" y="10"/>
                  </a:moveTo>
                  <a:lnTo>
                    <a:pt x="4" y="34"/>
                  </a:lnTo>
                  <a:lnTo>
                    <a:pt x="0" y="24"/>
                  </a:lnTo>
                  <a:lnTo>
                    <a:pt x="60" y="0"/>
                  </a:lnTo>
                  <a:lnTo>
                    <a:pt x="64" y="10"/>
                  </a:lnTo>
                  <a:close/>
                </a:path>
              </a:pathLst>
            </a:custGeom>
            <a:solidFill>
              <a:srgbClr val="1EBB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55" name="Freeform 114"/>
            <p:cNvSpPr>
              <a:spLocks/>
            </p:cNvSpPr>
            <p:nvPr/>
          </p:nvSpPr>
          <p:spPr bwMode="auto">
            <a:xfrm>
              <a:off x="9190502" y="4320351"/>
              <a:ext cx="97733" cy="68988"/>
            </a:xfrm>
            <a:custGeom>
              <a:avLst/>
              <a:gdLst>
                <a:gd name="T0" fmla="*/ 30 w 34"/>
                <a:gd name="T1" fmla="*/ 24 h 24"/>
                <a:gd name="T2" fmla="*/ 0 w 34"/>
                <a:gd name="T3" fmla="*/ 8 h 24"/>
                <a:gd name="T4" fmla="*/ 4 w 34"/>
                <a:gd name="T5" fmla="*/ 0 h 24"/>
                <a:gd name="T6" fmla="*/ 34 w 34"/>
                <a:gd name="T7" fmla="*/ 16 h 24"/>
                <a:gd name="T8" fmla="*/ 30 w 34"/>
                <a:gd name="T9" fmla="*/ 24 h 24"/>
              </a:gdLst>
              <a:ahLst/>
              <a:cxnLst>
                <a:cxn ang="0">
                  <a:pos x="T0" y="T1"/>
                </a:cxn>
                <a:cxn ang="0">
                  <a:pos x="T2" y="T3"/>
                </a:cxn>
                <a:cxn ang="0">
                  <a:pos x="T4" y="T5"/>
                </a:cxn>
                <a:cxn ang="0">
                  <a:pos x="T6" y="T7"/>
                </a:cxn>
                <a:cxn ang="0">
                  <a:pos x="T8" y="T9"/>
                </a:cxn>
              </a:cxnLst>
              <a:rect l="0" t="0" r="r" b="b"/>
              <a:pathLst>
                <a:path w="34" h="24">
                  <a:moveTo>
                    <a:pt x="30" y="24"/>
                  </a:moveTo>
                  <a:lnTo>
                    <a:pt x="0" y="8"/>
                  </a:lnTo>
                  <a:lnTo>
                    <a:pt x="4" y="0"/>
                  </a:lnTo>
                  <a:lnTo>
                    <a:pt x="34" y="16"/>
                  </a:lnTo>
                  <a:lnTo>
                    <a:pt x="30" y="24"/>
                  </a:lnTo>
                  <a:close/>
                </a:path>
              </a:pathLst>
            </a:custGeom>
            <a:solidFill>
              <a:srgbClr val="EA0B8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56" name="Freeform 115"/>
            <p:cNvSpPr>
              <a:spLocks/>
            </p:cNvSpPr>
            <p:nvPr/>
          </p:nvSpPr>
          <p:spPr bwMode="auto">
            <a:xfrm>
              <a:off x="9690662" y="5090713"/>
              <a:ext cx="97733" cy="68988"/>
            </a:xfrm>
            <a:custGeom>
              <a:avLst/>
              <a:gdLst>
                <a:gd name="T0" fmla="*/ 30 w 34"/>
                <a:gd name="T1" fmla="*/ 24 h 24"/>
                <a:gd name="T2" fmla="*/ 0 w 34"/>
                <a:gd name="T3" fmla="*/ 8 h 24"/>
                <a:gd name="T4" fmla="*/ 4 w 34"/>
                <a:gd name="T5" fmla="*/ 0 h 24"/>
                <a:gd name="T6" fmla="*/ 34 w 34"/>
                <a:gd name="T7" fmla="*/ 16 h 24"/>
                <a:gd name="T8" fmla="*/ 30 w 34"/>
                <a:gd name="T9" fmla="*/ 24 h 24"/>
              </a:gdLst>
              <a:ahLst/>
              <a:cxnLst>
                <a:cxn ang="0">
                  <a:pos x="T0" y="T1"/>
                </a:cxn>
                <a:cxn ang="0">
                  <a:pos x="T2" y="T3"/>
                </a:cxn>
                <a:cxn ang="0">
                  <a:pos x="T4" y="T5"/>
                </a:cxn>
                <a:cxn ang="0">
                  <a:pos x="T6" y="T7"/>
                </a:cxn>
                <a:cxn ang="0">
                  <a:pos x="T8" y="T9"/>
                </a:cxn>
              </a:cxnLst>
              <a:rect l="0" t="0" r="r" b="b"/>
              <a:pathLst>
                <a:path w="34" h="24">
                  <a:moveTo>
                    <a:pt x="30" y="24"/>
                  </a:moveTo>
                  <a:lnTo>
                    <a:pt x="0" y="8"/>
                  </a:lnTo>
                  <a:lnTo>
                    <a:pt x="4" y="0"/>
                  </a:lnTo>
                  <a:lnTo>
                    <a:pt x="34" y="16"/>
                  </a:lnTo>
                  <a:lnTo>
                    <a:pt x="30" y="24"/>
                  </a:lnTo>
                  <a:close/>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57" name="Freeform 116"/>
            <p:cNvSpPr>
              <a:spLocks/>
            </p:cNvSpPr>
            <p:nvPr/>
          </p:nvSpPr>
          <p:spPr bwMode="auto">
            <a:xfrm>
              <a:off x="9949366" y="4900997"/>
              <a:ext cx="86235" cy="126477"/>
            </a:xfrm>
            <a:custGeom>
              <a:avLst/>
              <a:gdLst>
                <a:gd name="T0" fmla="*/ 30 w 30"/>
                <a:gd name="T1" fmla="*/ 40 h 44"/>
                <a:gd name="T2" fmla="*/ 24 w 30"/>
                <a:gd name="T3" fmla="*/ 44 h 44"/>
                <a:gd name="T4" fmla="*/ 0 w 30"/>
                <a:gd name="T5" fmla="*/ 2 h 44"/>
                <a:gd name="T6" fmla="*/ 6 w 30"/>
                <a:gd name="T7" fmla="*/ 0 h 44"/>
                <a:gd name="T8" fmla="*/ 30 w 30"/>
                <a:gd name="T9" fmla="*/ 40 h 44"/>
              </a:gdLst>
              <a:ahLst/>
              <a:cxnLst>
                <a:cxn ang="0">
                  <a:pos x="T0" y="T1"/>
                </a:cxn>
                <a:cxn ang="0">
                  <a:pos x="T2" y="T3"/>
                </a:cxn>
                <a:cxn ang="0">
                  <a:pos x="T4" y="T5"/>
                </a:cxn>
                <a:cxn ang="0">
                  <a:pos x="T6" y="T7"/>
                </a:cxn>
                <a:cxn ang="0">
                  <a:pos x="T8" y="T9"/>
                </a:cxn>
              </a:cxnLst>
              <a:rect l="0" t="0" r="r" b="b"/>
              <a:pathLst>
                <a:path w="30" h="44">
                  <a:moveTo>
                    <a:pt x="30" y="40"/>
                  </a:moveTo>
                  <a:lnTo>
                    <a:pt x="24" y="44"/>
                  </a:lnTo>
                  <a:lnTo>
                    <a:pt x="0" y="2"/>
                  </a:lnTo>
                  <a:lnTo>
                    <a:pt x="6" y="0"/>
                  </a:lnTo>
                  <a:lnTo>
                    <a:pt x="30" y="40"/>
                  </a:lnTo>
                  <a:close/>
                </a:path>
              </a:pathLst>
            </a:custGeom>
            <a:solidFill>
              <a:srgbClr val="FB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58" name="Freeform 117"/>
            <p:cNvSpPr>
              <a:spLocks/>
            </p:cNvSpPr>
            <p:nvPr/>
          </p:nvSpPr>
          <p:spPr bwMode="auto">
            <a:xfrm>
              <a:off x="9920621" y="4492820"/>
              <a:ext cx="172469" cy="91984"/>
            </a:xfrm>
            <a:custGeom>
              <a:avLst/>
              <a:gdLst>
                <a:gd name="T0" fmla="*/ 60 w 60"/>
                <a:gd name="T1" fmla="*/ 8 h 32"/>
                <a:gd name="T2" fmla="*/ 4 w 60"/>
                <a:gd name="T3" fmla="*/ 32 h 32"/>
                <a:gd name="T4" fmla="*/ 0 w 60"/>
                <a:gd name="T5" fmla="*/ 24 h 32"/>
                <a:gd name="T6" fmla="*/ 56 w 60"/>
                <a:gd name="T7" fmla="*/ 0 h 32"/>
                <a:gd name="T8" fmla="*/ 60 w 60"/>
                <a:gd name="T9" fmla="*/ 8 h 32"/>
              </a:gdLst>
              <a:ahLst/>
              <a:cxnLst>
                <a:cxn ang="0">
                  <a:pos x="T0" y="T1"/>
                </a:cxn>
                <a:cxn ang="0">
                  <a:pos x="T2" y="T3"/>
                </a:cxn>
                <a:cxn ang="0">
                  <a:pos x="T4" y="T5"/>
                </a:cxn>
                <a:cxn ang="0">
                  <a:pos x="T6" y="T7"/>
                </a:cxn>
                <a:cxn ang="0">
                  <a:pos x="T8" y="T9"/>
                </a:cxn>
              </a:cxnLst>
              <a:rect l="0" t="0" r="r" b="b"/>
              <a:pathLst>
                <a:path w="60" h="32">
                  <a:moveTo>
                    <a:pt x="60" y="8"/>
                  </a:moveTo>
                  <a:lnTo>
                    <a:pt x="4" y="32"/>
                  </a:lnTo>
                  <a:lnTo>
                    <a:pt x="0" y="24"/>
                  </a:lnTo>
                  <a:lnTo>
                    <a:pt x="56" y="0"/>
                  </a:lnTo>
                  <a:lnTo>
                    <a:pt x="60" y="8"/>
                  </a:lnTo>
                  <a:close/>
                </a:path>
              </a:pathLst>
            </a:custGeom>
            <a:solidFill>
              <a:srgbClr val="FBD1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59" name="Rectangle 118"/>
            <p:cNvSpPr>
              <a:spLocks noChangeArrowheads="1"/>
            </p:cNvSpPr>
            <p:nvPr/>
          </p:nvSpPr>
          <p:spPr bwMode="auto">
            <a:xfrm>
              <a:off x="9196251" y="4855005"/>
              <a:ext cx="22996" cy="132226"/>
            </a:xfrm>
            <a:prstGeom prst="rect">
              <a:avLst/>
            </a:prstGeom>
            <a:solidFill>
              <a:srgbClr val="FBD11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60" name="Rectangle 119"/>
            <p:cNvSpPr>
              <a:spLocks noChangeArrowheads="1"/>
            </p:cNvSpPr>
            <p:nvPr/>
          </p:nvSpPr>
          <p:spPr bwMode="auto">
            <a:xfrm>
              <a:off x="10282806" y="4751524"/>
              <a:ext cx="17247" cy="132226"/>
            </a:xfrm>
            <a:prstGeom prst="rect">
              <a:avLst/>
            </a:prstGeom>
            <a:solidFill>
              <a:srgbClr val="E71E2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grpSp>
      <p:grpSp>
        <p:nvGrpSpPr>
          <p:cNvPr id="261" name="Group 260"/>
          <p:cNvGrpSpPr/>
          <p:nvPr/>
        </p:nvGrpSpPr>
        <p:grpSpPr>
          <a:xfrm>
            <a:off x="5975242" y="3422369"/>
            <a:ext cx="2528996" cy="2661282"/>
            <a:chOff x="7057645" y="4207216"/>
            <a:chExt cx="1962565" cy="2065222"/>
          </a:xfrm>
        </p:grpSpPr>
        <p:sp>
          <p:nvSpPr>
            <p:cNvPr id="262" name="Freeform 5"/>
            <p:cNvSpPr>
              <a:spLocks/>
            </p:cNvSpPr>
            <p:nvPr/>
          </p:nvSpPr>
          <p:spPr bwMode="auto">
            <a:xfrm>
              <a:off x="8110385" y="4269615"/>
              <a:ext cx="901773" cy="497183"/>
            </a:xfrm>
            <a:custGeom>
              <a:avLst/>
              <a:gdLst>
                <a:gd name="T0" fmla="*/ 0 w 448"/>
                <a:gd name="T1" fmla="*/ 221 h 247"/>
                <a:gd name="T2" fmla="*/ 268 w 448"/>
                <a:gd name="T3" fmla="*/ 95 h 247"/>
                <a:gd name="T4" fmla="*/ 289 w 448"/>
                <a:gd name="T5" fmla="*/ 0 h 247"/>
                <a:gd name="T6" fmla="*/ 315 w 448"/>
                <a:gd name="T7" fmla="*/ 0 h 247"/>
                <a:gd name="T8" fmla="*/ 306 w 448"/>
                <a:gd name="T9" fmla="*/ 50 h 247"/>
                <a:gd name="T10" fmla="*/ 417 w 448"/>
                <a:gd name="T11" fmla="*/ 9 h 247"/>
                <a:gd name="T12" fmla="*/ 426 w 448"/>
                <a:gd name="T13" fmla="*/ 19 h 247"/>
                <a:gd name="T14" fmla="*/ 381 w 448"/>
                <a:gd name="T15" fmla="*/ 45 h 247"/>
                <a:gd name="T16" fmla="*/ 445 w 448"/>
                <a:gd name="T17" fmla="*/ 45 h 247"/>
                <a:gd name="T18" fmla="*/ 448 w 448"/>
                <a:gd name="T19" fmla="*/ 57 h 247"/>
                <a:gd name="T20" fmla="*/ 393 w 448"/>
                <a:gd name="T21" fmla="*/ 76 h 247"/>
                <a:gd name="T22" fmla="*/ 445 w 448"/>
                <a:gd name="T23" fmla="*/ 97 h 247"/>
                <a:gd name="T24" fmla="*/ 445 w 448"/>
                <a:gd name="T25" fmla="*/ 107 h 247"/>
                <a:gd name="T26" fmla="*/ 381 w 448"/>
                <a:gd name="T27" fmla="*/ 112 h 247"/>
                <a:gd name="T28" fmla="*/ 426 w 448"/>
                <a:gd name="T29" fmla="*/ 138 h 247"/>
                <a:gd name="T30" fmla="*/ 424 w 448"/>
                <a:gd name="T31" fmla="*/ 147 h 247"/>
                <a:gd name="T32" fmla="*/ 287 w 448"/>
                <a:gd name="T33" fmla="*/ 135 h 247"/>
                <a:gd name="T34" fmla="*/ 7 w 448"/>
                <a:gd name="T35" fmla="*/ 247 h 247"/>
                <a:gd name="T36" fmla="*/ 0 w 448"/>
                <a:gd name="T37" fmla="*/ 221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8" h="247">
                  <a:moveTo>
                    <a:pt x="0" y="221"/>
                  </a:moveTo>
                  <a:lnTo>
                    <a:pt x="268" y="95"/>
                  </a:lnTo>
                  <a:lnTo>
                    <a:pt x="289" y="0"/>
                  </a:lnTo>
                  <a:lnTo>
                    <a:pt x="315" y="0"/>
                  </a:lnTo>
                  <a:lnTo>
                    <a:pt x="306" y="50"/>
                  </a:lnTo>
                  <a:lnTo>
                    <a:pt x="417" y="9"/>
                  </a:lnTo>
                  <a:lnTo>
                    <a:pt x="426" y="19"/>
                  </a:lnTo>
                  <a:lnTo>
                    <a:pt x="381" y="45"/>
                  </a:lnTo>
                  <a:lnTo>
                    <a:pt x="445" y="45"/>
                  </a:lnTo>
                  <a:lnTo>
                    <a:pt x="448" y="57"/>
                  </a:lnTo>
                  <a:lnTo>
                    <a:pt x="393" y="76"/>
                  </a:lnTo>
                  <a:lnTo>
                    <a:pt x="445" y="97"/>
                  </a:lnTo>
                  <a:lnTo>
                    <a:pt x="445" y="107"/>
                  </a:lnTo>
                  <a:lnTo>
                    <a:pt x="381" y="112"/>
                  </a:lnTo>
                  <a:lnTo>
                    <a:pt x="426" y="138"/>
                  </a:lnTo>
                  <a:lnTo>
                    <a:pt x="424" y="147"/>
                  </a:lnTo>
                  <a:lnTo>
                    <a:pt x="287" y="135"/>
                  </a:lnTo>
                  <a:lnTo>
                    <a:pt x="7" y="247"/>
                  </a:lnTo>
                  <a:lnTo>
                    <a:pt x="0" y="221"/>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63" name="Freeform 6"/>
            <p:cNvSpPr>
              <a:spLocks/>
            </p:cNvSpPr>
            <p:nvPr/>
          </p:nvSpPr>
          <p:spPr bwMode="auto">
            <a:xfrm>
              <a:off x="8062076" y="5545786"/>
              <a:ext cx="905799" cy="726652"/>
            </a:xfrm>
            <a:custGeom>
              <a:avLst/>
              <a:gdLst>
                <a:gd name="T0" fmla="*/ 71 w 450"/>
                <a:gd name="T1" fmla="*/ 0 h 361"/>
                <a:gd name="T2" fmla="*/ 320 w 450"/>
                <a:gd name="T3" fmla="*/ 269 h 361"/>
                <a:gd name="T4" fmla="*/ 450 w 450"/>
                <a:gd name="T5" fmla="*/ 148 h 361"/>
                <a:gd name="T6" fmla="*/ 344 w 450"/>
                <a:gd name="T7" fmla="*/ 361 h 361"/>
                <a:gd name="T8" fmla="*/ 0 w 450"/>
                <a:gd name="T9" fmla="*/ 76 h 361"/>
                <a:gd name="T10" fmla="*/ 71 w 450"/>
                <a:gd name="T11" fmla="*/ 0 h 361"/>
              </a:gdLst>
              <a:ahLst/>
              <a:cxnLst>
                <a:cxn ang="0">
                  <a:pos x="T0" y="T1"/>
                </a:cxn>
                <a:cxn ang="0">
                  <a:pos x="T2" y="T3"/>
                </a:cxn>
                <a:cxn ang="0">
                  <a:pos x="T4" y="T5"/>
                </a:cxn>
                <a:cxn ang="0">
                  <a:pos x="T6" y="T7"/>
                </a:cxn>
                <a:cxn ang="0">
                  <a:pos x="T8" y="T9"/>
                </a:cxn>
                <a:cxn ang="0">
                  <a:pos x="T10" y="T11"/>
                </a:cxn>
              </a:cxnLst>
              <a:rect l="0" t="0" r="r" b="b"/>
              <a:pathLst>
                <a:path w="450" h="361">
                  <a:moveTo>
                    <a:pt x="71" y="0"/>
                  </a:moveTo>
                  <a:lnTo>
                    <a:pt x="320" y="269"/>
                  </a:lnTo>
                  <a:lnTo>
                    <a:pt x="450" y="148"/>
                  </a:lnTo>
                  <a:lnTo>
                    <a:pt x="344" y="361"/>
                  </a:lnTo>
                  <a:lnTo>
                    <a:pt x="0" y="76"/>
                  </a:lnTo>
                  <a:lnTo>
                    <a:pt x="71"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64" name="Freeform 7"/>
            <p:cNvSpPr>
              <a:spLocks/>
            </p:cNvSpPr>
            <p:nvPr/>
          </p:nvSpPr>
          <p:spPr bwMode="auto">
            <a:xfrm>
              <a:off x="7057645" y="5545786"/>
              <a:ext cx="1153384" cy="670292"/>
            </a:xfrm>
            <a:custGeom>
              <a:avLst/>
              <a:gdLst>
                <a:gd name="T0" fmla="*/ 435 w 573"/>
                <a:gd name="T1" fmla="*/ 43 h 333"/>
                <a:gd name="T2" fmla="*/ 364 w 573"/>
                <a:gd name="T3" fmla="*/ 205 h 333"/>
                <a:gd name="T4" fmla="*/ 92 w 573"/>
                <a:gd name="T5" fmla="*/ 138 h 333"/>
                <a:gd name="T6" fmla="*/ 0 w 573"/>
                <a:gd name="T7" fmla="*/ 333 h 333"/>
                <a:gd name="T8" fmla="*/ 172 w 573"/>
                <a:gd name="T9" fmla="*/ 209 h 333"/>
                <a:gd name="T10" fmla="*/ 364 w 573"/>
                <a:gd name="T11" fmla="*/ 321 h 333"/>
                <a:gd name="T12" fmla="*/ 573 w 573"/>
                <a:gd name="T13" fmla="*/ 0 h 333"/>
                <a:gd name="T14" fmla="*/ 435 w 573"/>
                <a:gd name="T15" fmla="*/ 4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3" h="333">
                  <a:moveTo>
                    <a:pt x="435" y="43"/>
                  </a:moveTo>
                  <a:lnTo>
                    <a:pt x="364" y="205"/>
                  </a:lnTo>
                  <a:lnTo>
                    <a:pt x="92" y="138"/>
                  </a:lnTo>
                  <a:lnTo>
                    <a:pt x="0" y="333"/>
                  </a:lnTo>
                  <a:lnTo>
                    <a:pt x="172" y="209"/>
                  </a:lnTo>
                  <a:lnTo>
                    <a:pt x="364" y="321"/>
                  </a:lnTo>
                  <a:lnTo>
                    <a:pt x="573" y="0"/>
                  </a:lnTo>
                  <a:lnTo>
                    <a:pt x="435" y="43"/>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65" name="Freeform 8"/>
            <p:cNvSpPr>
              <a:spLocks/>
            </p:cNvSpPr>
            <p:nvPr/>
          </p:nvSpPr>
          <p:spPr bwMode="auto">
            <a:xfrm>
              <a:off x="7057645" y="5545786"/>
              <a:ext cx="1153384" cy="670292"/>
            </a:xfrm>
            <a:custGeom>
              <a:avLst/>
              <a:gdLst>
                <a:gd name="T0" fmla="*/ 435 w 573"/>
                <a:gd name="T1" fmla="*/ 43 h 333"/>
                <a:gd name="T2" fmla="*/ 364 w 573"/>
                <a:gd name="T3" fmla="*/ 205 h 333"/>
                <a:gd name="T4" fmla="*/ 92 w 573"/>
                <a:gd name="T5" fmla="*/ 138 h 333"/>
                <a:gd name="T6" fmla="*/ 0 w 573"/>
                <a:gd name="T7" fmla="*/ 333 h 333"/>
                <a:gd name="T8" fmla="*/ 172 w 573"/>
                <a:gd name="T9" fmla="*/ 209 h 333"/>
                <a:gd name="T10" fmla="*/ 364 w 573"/>
                <a:gd name="T11" fmla="*/ 321 h 333"/>
                <a:gd name="T12" fmla="*/ 573 w 573"/>
                <a:gd name="T13" fmla="*/ 0 h 333"/>
                <a:gd name="T14" fmla="*/ 435 w 573"/>
                <a:gd name="T15" fmla="*/ 43 h 3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3" h="333">
                  <a:moveTo>
                    <a:pt x="435" y="43"/>
                  </a:moveTo>
                  <a:lnTo>
                    <a:pt x="364" y="205"/>
                  </a:lnTo>
                  <a:lnTo>
                    <a:pt x="92" y="138"/>
                  </a:lnTo>
                  <a:lnTo>
                    <a:pt x="0" y="333"/>
                  </a:lnTo>
                  <a:lnTo>
                    <a:pt x="172" y="209"/>
                  </a:lnTo>
                  <a:lnTo>
                    <a:pt x="364" y="321"/>
                  </a:lnTo>
                  <a:lnTo>
                    <a:pt x="573" y="0"/>
                  </a:lnTo>
                  <a:lnTo>
                    <a:pt x="435" y="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66" name="Freeform 9"/>
            <p:cNvSpPr>
              <a:spLocks/>
            </p:cNvSpPr>
            <p:nvPr/>
          </p:nvSpPr>
          <p:spPr bwMode="auto">
            <a:xfrm>
              <a:off x="7260947" y="4307860"/>
              <a:ext cx="1054753" cy="1411034"/>
            </a:xfrm>
            <a:custGeom>
              <a:avLst/>
              <a:gdLst>
                <a:gd name="T0" fmla="*/ 0 w 524"/>
                <a:gd name="T1" fmla="*/ 145 h 701"/>
                <a:gd name="T2" fmla="*/ 268 w 524"/>
                <a:gd name="T3" fmla="*/ 701 h 701"/>
                <a:gd name="T4" fmla="*/ 524 w 524"/>
                <a:gd name="T5" fmla="*/ 613 h 701"/>
                <a:gd name="T6" fmla="*/ 420 w 524"/>
                <a:gd name="T7" fmla="*/ 0 h 701"/>
                <a:gd name="T8" fmla="*/ 0 w 524"/>
                <a:gd name="T9" fmla="*/ 145 h 701"/>
              </a:gdLst>
              <a:ahLst/>
              <a:cxnLst>
                <a:cxn ang="0">
                  <a:pos x="T0" y="T1"/>
                </a:cxn>
                <a:cxn ang="0">
                  <a:pos x="T2" y="T3"/>
                </a:cxn>
                <a:cxn ang="0">
                  <a:pos x="T4" y="T5"/>
                </a:cxn>
                <a:cxn ang="0">
                  <a:pos x="T6" y="T7"/>
                </a:cxn>
                <a:cxn ang="0">
                  <a:pos x="T8" y="T9"/>
                </a:cxn>
              </a:cxnLst>
              <a:rect l="0" t="0" r="r" b="b"/>
              <a:pathLst>
                <a:path w="524" h="701">
                  <a:moveTo>
                    <a:pt x="0" y="145"/>
                  </a:moveTo>
                  <a:lnTo>
                    <a:pt x="268" y="701"/>
                  </a:lnTo>
                  <a:lnTo>
                    <a:pt x="524" y="613"/>
                  </a:lnTo>
                  <a:lnTo>
                    <a:pt x="420" y="0"/>
                  </a:lnTo>
                  <a:lnTo>
                    <a:pt x="0" y="145"/>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67" name="Freeform 10"/>
            <p:cNvSpPr>
              <a:spLocks/>
            </p:cNvSpPr>
            <p:nvPr/>
          </p:nvSpPr>
          <p:spPr bwMode="auto">
            <a:xfrm>
              <a:off x="7260947" y="4307860"/>
              <a:ext cx="1054753" cy="1411034"/>
            </a:xfrm>
            <a:custGeom>
              <a:avLst/>
              <a:gdLst>
                <a:gd name="T0" fmla="*/ 0 w 524"/>
                <a:gd name="T1" fmla="*/ 145 h 701"/>
                <a:gd name="T2" fmla="*/ 268 w 524"/>
                <a:gd name="T3" fmla="*/ 701 h 701"/>
                <a:gd name="T4" fmla="*/ 524 w 524"/>
                <a:gd name="T5" fmla="*/ 613 h 701"/>
                <a:gd name="T6" fmla="*/ 420 w 524"/>
                <a:gd name="T7" fmla="*/ 0 h 701"/>
                <a:gd name="T8" fmla="*/ 0 w 524"/>
                <a:gd name="T9" fmla="*/ 145 h 701"/>
              </a:gdLst>
              <a:ahLst/>
              <a:cxnLst>
                <a:cxn ang="0">
                  <a:pos x="T0" y="T1"/>
                </a:cxn>
                <a:cxn ang="0">
                  <a:pos x="T2" y="T3"/>
                </a:cxn>
                <a:cxn ang="0">
                  <a:pos x="T4" y="T5"/>
                </a:cxn>
                <a:cxn ang="0">
                  <a:pos x="T6" y="T7"/>
                </a:cxn>
                <a:cxn ang="0">
                  <a:pos x="T8" y="T9"/>
                </a:cxn>
              </a:cxnLst>
              <a:rect l="0" t="0" r="r" b="b"/>
              <a:pathLst>
                <a:path w="524" h="701">
                  <a:moveTo>
                    <a:pt x="0" y="145"/>
                  </a:moveTo>
                  <a:lnTo>
                    <a:pt x="268" y="701"/>
                  </a:lnTo>
                  <a:lnTo>
                    <a:pt x="524" y="613"/>
                  </a:lnTo>
                  <a:lnTo>
                    <a:pt x="420" y="0"/>
                  </a:lnTo>
                  <a:lnTo>
                    <a:pt x="0" y="145"/>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68" name="Freeform 11"/>
            <p:cNvSpPr>
              <a:spLocks/>
            </p:cNvSpPr>
            <p:nvPr/>
          </p:nvSpPr>
          <p:spPr bwMode="auto">
            <a:xfrm>
              <a:off x="7152251" y="4217280"/>
              <a:ext cx="1058778" cy="448874"/>
            </a:xfrm>
            <a:custGeom>
              <a:avLst/>
              <a:gdLst>
                <a:gd name="T0" fmla="*/ 0 w 526"/>
                <a:gd name="T1" fmla="*/ 173 h 223"/>
                <a:gd name="T2" fmla="*/ 17 w 526"/>
                <a:gd name="T3" fmla="*/ 223 h 223"/>
                <a:gd name="T4" fmla="*/ 526 w 526"/>
                <a:gd name="T5" fmla="*/ 57 h 223"/>
                <a:gd name="T6" fmla="*/ 507 w 526"/>
                <a:gd name="T7" fmla="*/ 0 h 223"/>
                <a:gd name="T8" fmla="*/ 0 w 526"/>
                <a:gd name="T9" fmla="*/ 173 h 223"/>
              </a:gdLst>
              <a:ahLst/>
              <a:cxnLst>
                <a:cxn ang="0">
                  <a:pos x="T0" y="T1"/>
                </a:cxn>
                <a:cxn ang="0">
                  <a:pos x="T2" y="T3"/>
                </a:cxn>
                <a:cxn ang="0">
                  <a:pos x="T4" y="T5"/>
                </a:cxn>
                <a:cxn ang="0">
                  <a:pos x="T6" y="T7"/>
                </a:cxn>
                <a:cxn ang="0">
                  <a:pos x="T8" y="T9"/>
                </a:cxn>
              </a:cxnLst>
              <a:rect l="0" t="0" r="r" b="b"/>
              <a:pathLst>
                <a:path w="526" h="223">
                  <a:moveTo>
                    <a:pt x="0" y="173"/>
                  </a:moveTo>
                  <a:lnTo>
                    <a:pt x="17" y="223"/>
                  </a:lnTo>
                  <a:lnTo>
                    <a:pt x="526" y="57"/>
                  </a:lnTo>
                  <a:lnTo>
                    <a:pt x="507" y="0"/>
                  </a:lnTo>
                  <a:lnTo>
                    <a:pt x="0" y="173"/>
                  </a:lnTo>
                  <a:close/>
                </a:path>
              </a:pathLst>
            </a:custGeom>
            <a:solidFill>
              <a:srgbClr val="A7A9A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69" name="Freeform 12"/>
            <p:cNvSpPr>
              <a:spLocks/>
            </p:cNvSpPr>
            <p:nvPr/>
          </p:nvSpPr>
          <p:spPr bwMode="auto">
            <a:xfrm>
              <a:off x="7152251" y="4217280"/>
              <a:ext cx="1058778" cy="448874"/>
            </a:xfrm>
            <a:custGeom>
              <a:avLst/>
              <a:gdLst>
                <a:gd name="T0" fmla="*/ 0 w 526"/>
                <a:gd name="T1" fmla="*/ 173 h 223"/>
                <a:gd name="T2" fmla="*/ 17 w 526"/>
                <a:gd name="T3" fmla="*/ 223 h 223"/>
                <a:gd name="T4" fmla="*/ 526 w 526"/>
                <a:gd name="T5" fmla="*/ 57 h 223"/>
                <a:gd name="T6" fmla="*/ 507 w 526"/>
                <a:gd name="T7" fmla="*/ 0 h 223"/>
                <a:gd name="T8" fmla="*/ 0 w 526"/>
                <a:gd name="T9" fmla="*/ 173 h 223"/>
              </a:gdLst>
              <a:ahLst/>
              <a:cxnLst>
                <a:cxn ang="0">
                  <a:pos x="T0" y="T1"/>
                </a:cxn>
                <a:cxn ang="0">
                  <a:pos x="T2" y="T3"/>
                </a:cxn>
                <a:cxn ang="0">
                  <a:pos x="T4" y="T5"/>
                </a:cxn>
                <a:cxn ang="0">
                  <a:pos x="T6" y="T7"/>
                </a:cxn>
                <a:cxn ang="0">
                  <a:pos x="T8" y="T9"/>
                </a:cxn>
              </a:cxnLst>
              <a:rect l="0" t="0" r="r" b="b"/>
              <a:pathLst>
                <a:path w="526" h="223">
                  <a:moveTo>
                    <a:pt x="0" y="173"/>
                  </a:moveTo>
                  <a:lnTo>
                    <a:pt x="17" y="223"/>
                  </a:lnTo>
                  <a:lnTo>
                    <a:pt x="526" y="57"/>
                  </a:lnTo>
                  <a:lnTo>
                    <a:pt x="507" y="0"/>
                  </a:lnTo>
                  <a:lnTo>
                    <a:pt x="0" y="17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0" name="Freeform 13"/>
            <p:cNvSpPr>
              <a:spLocks/>
            </p:cNvSpPr>
            <p:nvPr/>
          </p:nvSpPr>
          <p:spPr bwMode="auto">
            <a:xfrm>
              <a:off x="7281075" y="4537329"/>
              <a:ext cx="400564" cy="362320"/>
            </a:xfrm>
            <a:custGeom>
              <a:avLst/>
              <a:gdLst>
                <a:gd name="T0" fmla="*/ 151 w 199"/>
                <a:gd name="T1" fmla="*/ 0 h 180"/>
                <a:gd name="T2" fmla="*/ 114 w 199"/>
                <a:gd name="T3" fmla="*/ 12 h 180"/>
                <a:gd name="T4" fmla="*/ 0 w 199"/>
                <a:gd name="T5" fmla="*/ 50 h 180"/>
                <a:gd name="T6" fmla="*/ 64 w 199"/>
                <a:gd name="T7" fmla="*/ 180 h 180"/>
                <a:gd name="T8" fmla="*/ 199 w 199"/>
                <a:gd name="T9" fmla="*/ 133 h 180"/>
                <a:gd name="T10" fmla="*/ 151 w 199"/>
                <a:gd name="T11" fmla="*/ 0 h 180"/>
              </a:gdLst>
              <a:ahLst/>
              <a:cxnLst>
                <a:cxn ang="0">
                  <a:pos x="T0" y="T1"/>
                </a:cxn>
                <a:cxn ang="0">
                  <a:pos x="T2" y="T3"/>
                </a:cxn>
                <a:cxn ang="0">
                  <a:pos x="T4" y="T5"/>
                </a:cxn>
                <a:cxn ang="0">
                  <a:pos x="T6" y="T7"/>
                </a:cxn>
                <a:cxn ang="0">
                  <a:pos x="T8" y="T9"/>
                </a:cxn>
                <a:cxn ang="0">
                  <a:pos x="T10" y="T11"/>
                </a:cxn>
              </a:cxnLst>
              <a:rect l="0" t="0" r="r" b="b"/>
              <a:pathLst>
                <a:path w="199" h="180">
                  <a:moveTo>
                    <a:pt x="151" y="0"/>
                  </a:moveTo>
                  <a:lnTo>
                    <a:pt x="114" y="12"/>
                  </a:lnTo>
                  <a:lnTo>
                    <a:pt x="0" y="50"/>
                  </a:lnTo>
                  <a:lnTo>
                    <a:pt x="64" y="180"/>
                  </a:lnTo>
                  <a:lnTo>
                    <a:pt x="199" y="133"/>
                  </a:lnTo>
                  <a:lnTo>
                    <a:pt x="151" y="0"/>
                  </a:lnTo>
                  <a:close/>
                </a:path>
              </a:pathLst>
            </a:custGeom>
            <a:solidFill>
              <a:srgbClr val="C3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1" name="Freeform 14"/>
            <p:cNvSpPr>
              <a:spLocks/>
            </p:cNvSpPr>
            <p:nvPr/>
          </p:nvSpPr>
          <p:spPr bwMode="auto">
            <a:xfrm>
              <a:off x="7281075" y="4537329"/>
              <a:ext cx="400564" cy="362320"/>
            </a:xfrm>
            <a:custGeom>
              <a:avLst/>
              <a:gdLst>
                <a:gd name="T0" fmla="*/ 151 w 199"/>
                <a:gd name="T1" fmla="*/ 0 h 180"/>
                <a:gd name="T2" fmla="*/ 114 w 199"/>
                <a:gd name="T3" fmla="*/ 12 h 180"/>
                <a:gd name="T4" fmla="*/ 0 w 199"/>
                <a:gd name="T5" fmla="*/ 50 h 180"/>
                <a:gd name="T6" fmla="*/ 64 w 199"/>
                <a:gd name="T7" fmla="*/ 180 h 180"/>
                <a:gd name="T8" fmla="*/ 199 w 199"/>
                <a:gd name="T9" fmla="*/ 133 h 180"/>
                <a:gd name="T10" fmla="*/ 151 w 199"/>
                <a:gd name="T11" fmla="*/ 0 h 180"/>
              </a:gdLst>
              <a:ahLst/>
              <a:cxnLst>
                <a:cxn ang="0">
                  <a:pos x="T0" y="T1"/>
                </a:cxn>
                <a:cxn ang="0">
                  <a:pos x="T2" y="T3"/>
                </a:cxn>
                <a:cxn ang="0">
                  <a:pos x="T4" y="T5"/>
                </a:cxn>
                <a:cxn ang="0">
                  <a:pos x="T6" y="T7"/>
                </a:cxn>
                <a:cxn ang="0">
                  <a:pos x="T8" y="T9"/>
                </a:cxn>
                <a:cxn ang="0">
                  <a:pos x="T10" y="T11"/>
                </a:cxn>
              </a:cxnLst>
              <a:rect l="0" t="0" r="r" b="b"/>
              <a:pathLst>
                <a:path w="199" h="180">
                  <a:moveTo>
                    <a:pt x="151" y="0"/>
                  </a:moveTo>
                  <a:lnTo>
                    <a:pt x="114" y="12"/>
                  </a:lnTo>
                  <a:lnTo>
                    <a:pt x="0" y="50"/>
                  </a:lnTo>
                  <a:lnTo>
                    <a:pt x="64" y="180"/>
                  </a:lnTo>
                  <a:lnTo>
                    <a:pt x="199" y="133"/>
                  </a:lnTo>
                  <a:lnTo>
                    <a:pt x="15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2" name="Freeform 15"/>
            <p:cNvSpPr>
              <a:spLocks/>
            </p:cNvSpPr>
            <p:nvPr/>
          </p:nvSpPr>
          <p:spPr bwMode="auto">
            <a:xfrm>
              <a:off x="7510545" y="4537329"/>
              <a:ext cx="74477" cy="24155"/>
            </a:xfrm>
            <a:custGeom>
              <a:avLst/>
              <a:gdLst>
                <a:gd name="T0" fmla="*/ 37 w 37"/>
                <a:gd name="T1" fmla="*/ 0 h 12"/>
                <a:gd name="T2" fmla="*/ 0 w 37"/>
                <a:gd name="T3" fmla="*/ 12 h 12"/>
                <a:gd name="T4" fmla="*/ 37 w 37"/>
                <a:gd name="T5" fmla="*/ 0 h 12"/>
                <a:gd name="T6" fmla="*/ 37 w 37"/>
                <a:gd name="T7" fmla="*/ 0 h 12"/>
              </a:gdLst>
              <a:ahLst/>
              <a:cxnLst>
                <a:cxn ang="0">
                  <a:pos x="T0" y="T1"/>
                </a:cxn>
                <a:cxn ang="0">
                  <a:pos x="T2" y="T3"/>
                </a:cxn>
                <a:cxn ang="0">
                  <a:pos x="T4" y="T5"/>
                </a:cxn>
                <a:cxn ang="0">
                  <a:pos x="T6" y="T7"/>
                </a:cxn>
              </a:cxnLst>
              <a:rect l="0" t="0" r="r" b="b"/>
              <a:pathLst>
                <a:path w="37" h="12">
                  <a:moveTo>
                    <a:pt x="37" y="0"/>
                  </a:moveTo>
                  <a:lnTo>
                    <a:pt x="0" y="12"/>
                  </a:lnTo>
                  <a:lnTo>
                    <a:pt x="37" y="0"/>
                  </a:lnTo>
                  <a:lnTo>
                    <a:pt x="37" y="0"/>
                  </a:lnTo>
                  <a:close/>
                </a:path>
              </a:pathLst>
            </a:custGeom>
            <a:solidFill>
              <a:srgbClr val="909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3" name="Freeform 16"/>
            <p:cNvSpPr>
              <a:spLocks/>
            </p:cNvSpPr>
            <p:nvPr/>
          </p:nvSpPr>
          <p:spPr bwMode="auto">
            <a:xfrm>
              <a:off x="7510545" y="4537329"/>
              <a:ext cx="74477" cy="24155"/>
            </a:xfrm>
            <a:custGeom>
              <a:avLst/>
              <a:gdLst>
                <a:gd name="T0" fmla="*/ 37 w 37"/>
                <a:gd name="T1" fmla="*/ 0 h 12"/>
                <a:gd name="T2" fmla="*/ 0 w 37"/>
                <a:gd name="T3" fmla="*/ 12 h 12"/>
                <a:gd name="T4" fmla="*/ 37 w 37"/>
                <a:gd name="T5" fmla="*/ 0 h 12"/>
                <a:gd name="T6" fmla="*/ 37 w 37"/>
                <a:gd name="T7" fmla="*/ 0 h 12"/>
              </a:gdLst>
              <a:ahLst/>
              <a:cxnLst>
                <a:cxn ang="0">
                  <a:pos x="T0" y="T1"/>
                </a:cxn>
                <a:cxn ang="0">
                  <a:pos x="T2" y="T3"/>
                </a:cxn>
                <a:cxn ang="0">
                  <a:pos x="T4" y="T5"/>
                </a:cxn>
                <a:cxn ang="0">
                  <a:pos x="T6" y="T7"/>
                </a:cxn>
              </a:cxnLst>
              <a:rect l="0" t="0" r="r" b="b"/>
              <a:pathLst>
                <a:path w="37" h="12">
                  <a:moveTo>
                    <a:pt x="37" y="0"/>
                  </a:moveTo>
                  <a:lnTo>
                    <a:pt x="0" y="12"/>
                  </a:lnTo>
                  <a:lnTo>
                    <a:pt x="37" y="0"/>
                  </a:lnTo>
                  <a:lnTo>
                    <a:pt x="3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4" name="Freeform 17"/>
            <p:cNvSpPr>
              <a:spLocks/>
            </p:cNvSpPr>
            <p:nvPr/>
          </p:nvSpPr>
          <p:spPr bwMode="auto">
            <a:xfrm>
              <a:off x="7800400" y="5680649"/>
              <a:ext cx="114735" cy="38245"/>
            </a:xfrm>
            <a:custGeom>
              <a:avLst/>
              <a:gdLst>
                <a:gd name="T0" fmla="*/ 57 w 57"/>
                <a:gd name="T1" fmla="*/ 0 h 19"/>
                <a:gd name="T2" fmla="*/ 0 w 57"/>
                <a:gd name="T3" fmla="*/ 19 h 19"/>
                <a:gd name="T4" fmla="*/ 0 w 57"/>
                <a:gd name="T5" fmla="*/ 19 h 19"/>
                <a:gd name="T6" fmla="*/ 57 w 57"/>
                <a:gd name="T7" fmla="*/ 0 h 19"/>
                <a:gd name="T8" fmla="*/ 57 w 57"/>
                <a:gd name="T9" fmla="*/ 0 h 19"/>
              </a:gdLst>
              <a:ahLst/>
              <a:cxnLst>
                <a:cxn ang="0">
                  <a:pos x="T0" y="T1"/>
                </a:cxn>
                <a:cxn ang="0">
                  <a:pos x="T2" y="T3"/>
                </a:cxn>
                <a:cxn ang="0">
                  <a:pos x="T4" y="T5"/>
                </a:cxn>
                <a:cxn ang="0">
                  <a:pos x="T6" y="T7"/>
                </a:cxn>
                <a:cxn ang="0">
                  <a:pos x="T8" y="T9"/>
                </a:cxn>
              </a:cxnLst>
              <a:rect l="0" t="0" r="r" b="b"/>
              <a:pathLst>
                <a:path w="57" h="19">
                  <a:moveTo>
                    <a:pt x="57" y="0"/>
                  </a:moveTo>
                  <a:lnTo>
                    <a:pt x="0" y="19"/>
                  </a:lnTo>
                  <a:lnTo>
                    <a:pt x="0" y="19"/>
                  </a:lnTo>
                  <a:lnTo>
                    <a:pt x="57" y="0"/>
                  </a:lnTo>
                  <a:lnTo>
                    <a:pt x="57" y="0"/>
                  </a:lnTo>
                  <a:close/>
                </a:path>
              </a:pathLst>
            </a:custGeom>
            <a:solidFill>
              <a:srgbClr val="D4D2D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5" name="Freeform 18"/>
            <p:cNvSpPr>
              <a:spLocks/>
            </p:cNvSpPr>
            <p:nvPr/>
          </p:nvSpPr>
          <p:spPr bwMode="auto">
            <a:xfrm>
              <a:off x="7800400" y="5680649"/>
              <a:ext cx="114735" cy="38245"/>
            </a:xfrm>
            <a:custGeom>
              <a:avLst/>
              <a:gdLst>
                <a:gd name="T0" fmla="*/ 57 w 57"/>
                <a:gd name="T1" fmla="*/ 0 h 19"/>
                <a:gd name="T2" fmla="*/ 0 w 57"/>
                <a:gd name="T3" fmla="*/ 19 h 19"/>
                <a:gd name="T4" fmla="*/ 0 w 57"/>
                <a:gd name="T5" fmla="*/ 19 h 19"/>
                <a:gd name="T6" fmla="*/ 57 w 57"/>
                <a:gd name="T7" fmla="*/ 0 h 19"/>
                <a:gd name="T8" fmla="*/ 57 w 57"/>
                <a:gd name="T9" fmla="*/ 0 h 19"/>
              </a:gdLst>
              <a:ahLst/>
              <a:cxnLst>
                <a:cxn ang="0">
                  <a:pos x="T0" y="T1"/>
                </a:cxn>
                <a:cxn ang="0">
                  <a:pos x="T2" y="T3"/>
                </a:cxn>
                <a:cxn ang="0">
                  <a:pos x="T4" y="T5"/>
                </a:cxn>
                <a:cxn ang="0">
                  <a:pos x="T6" y="T7"/>
                </a:cxn>
                <a:cxn ang="0">
                  <a:pos x="T8" y="T9"/>
                </a:cxn>
              </a:cxnLst>
              <a:rect l="0" t="0" r="r" b="b"/>
              <a:pathLst>
                <a:path w="57" h="19">
                  <a:moveTo>
                    <a:pt x="57" y="0"/>
                  </a:moveTo>
                  <a:lnTo>
                    <a:pt x="0" y="19"/>
                  </a:lnTo>
                  <a:lnTo>
                    <a:pt x="0" y="19"/>
                  </a:lnTo>
                  <a:lnTo>
                    <a:pt x="57" y="0"/>
                  </a:lnTo>
                  <a:lnTo>
                    <a:pt x="5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6" name="Freeform 19"/>
            <p:cNvSpPr>
              <a:spLocks/>
            </p:cNvSpPr>
            <p:nvPr/>
          </p:nvSpPr>
          <p:spPr bwMode="auto">
            <a:xfrm>
              <a:off x="7915135" y="5670585"/>
              <a:ext cx="32206" cy="10064"/>
            </a:xfrm>
            <a:custGeom>
              <a:avLst/>
              <a:gdLst>
                <a:gd name="T0" fmla="*/ 16 w 16"/>
                <a:gd name="T1" fmla="*/ 0 h 5"/>
                <a:gd name="T2" fmla="*/ 0 w 16"/>
                <a:gd name="T3" fmla="*/ 5 h 5"/>
                <a:gd name="T4" fmla="*/ 0 w 16"/>
                <a:gd name="T5" fmla="*/ 5 h 5"/>
                <a:gd name="T6" fmla="*/ 16 w 16"/>
                <a:gd name="T7" fmla="*/ 0 h 5"/>
              </a:gdLst>
              <a:ahLst/>
              <a:cxnLst>
                <a:cxn ang="0">
                  <a:pos x="T0" y="T1"/>
                </a:cxn>
                <a:cxn ang="0">
                  <a:pos x="T2" y="T3"/>
                </a:cxn>
                <a:cxn ang="0">
                  <a:pos x="T4" y="T5"/>
                </a:cxn>
                <a:cxn ang="0">
                  <a:pos x="T6" y="T7"/>
                </a:cxn>
              </a:cxnLst>
              <a:rect l="0" t="0" r="r" b="b"/>
              <a:pathLst>
                <a:path w="16" h="5">
                  <a:moveTo>
                    <a:pt x="16" y="0"/>
                  </a:moveTo>
                  <a:lnTo>
                    <a:pt x="0" y="5"/>
                  </a:lnTo>
                  <a:lnTo>
                    <a:pt x="0" y="5"/>
                  </a:lnTo>
                  <a:lnTo>
                    <a:pt x="16" y="0"/>
                  </a:lnTo>
                  <a:close/>
                </a:path>
              </a:pathLst>
            </a:custGeom>
            <a:solidFill>
              <a:srgbClr val="5F2B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7" name="Freeform 20"/>
            <p:cNvSpPr>
              <a:spLocks/>
            </p:cNvSpPr>
            <p:nvPr/>
          </p:nvSpPr>
          <p:spPr bwMode="auto">
            <a:xfrm>
              <a:off x="7915135" y="5670585"/>
              <a:ext cx="32206" cy="10064"/>
            </a:xfrm>
            <a:custGeom>
              <a:avLst/>
              <a:gdLst>
                <a:gd name="T0" fmla="*/ 16 w 16"/>
                <a:gd name="T1" fmla="*/ 0 h 5"/>
                <a:gd name="T2" fmla="*/ 0 w 16"/>
                <a:gd name="T3" fmla="*/ 5 h 5"/>
                <a:gd name="T4" fmla="*/ 0 w 16"/>
                <a:gd name="T5" fmla="*/ 5 h 5"/>
                <a:gd name="T6" fmla="*/ 16 w 16"/>
                <a:gd name="T7" fmla="*/ 0 h 5"/>
              </a:gdLst>
              <a:ahLst/>
              <a:cxnLst>
                <a:cxn ang="0">
                  <a:pos x="T0" y="T1"/>
                </a:cxn>
                <a:cxn ang="0">
                  <a:pos x="T2" y="T3"/>
                </a:cxn>
                <a:cxn ang="0">
                  <a:pos x="T4" y="T5"/>
                </a:cxn>
                <a:cxn ang="0">
                  <a:pos x="T6" y="T7"/>
                </a:cxn>
              </a:cxnLst>
              <a:rect l="0" t="0" r="r" b="b"/>
              <a:pathLst>
                <a:path w="16" h="5">
                  <a:moveTo>
                    <a:pt x="16" y="0"/>
                  </a:moveTo>
                  <a:lnTo>
                    <a:pt x="0" y="5"/>
                  </a:lnTo>
                  <a:lnTo>
                    <a:pt x="0" y="5"/>
                  </a:lnTo>
                  <a:lnTo>
                    <a:pt x="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8" name="Freeform 21"/>
            <p:cNvSpPr>
              <a:spLocks/>
            </p:cNvSpPr>
            <p:nvPr/>
          </p:nvSpPr>
          <p:spPr bwMode="auto">
            <a:xfrm>
              <a:off x="7653460" y="5344497"/>
              <a:ext cx="328101" cy="374397"/>
            </a:xfrm>
            <a:custGeom>
              <a:avLst/>
              <a:gdLst>
                <a:gd name="T0" fmla="*/ 109 w 163"/>
                <a:gd name="T1" fmla="*/ 0 h 186"/>
                <a:gd name="T2" fmla="*/ 0 w 163"/>
                <a:gd name="T3" fmla="*/ 34 h 186"/>
                <a:gd name="T4" fmla="*/ 73 w 163"/>
                <a:gd name="T5" fmla="*/ 186 h 186"/>
                <a:gd name="T6" fmla="*/ 130 w 163"/>
                <a:gd name="T7" fmla="*/ 167 h 186"/>
                <a:gd name="T8" fmla="*/ 146 w 163"/>
                <a:gd name="T9" fmla="*/ 162 h 186"/>
                <a:gd name="T10" fmla="*/ 163 w 163"/>
                <a:gd name="T11" fmla="*/ 157 h 186"/>
                <a:gd name="T12" fmla="*/ 109 w 163"/>
                <a:gd name="T13" fmla="*/ 0 h 186"/>
              </a:gdLst>
              <a:ahLst/>
              <a:cxnLst>
                <a:cxn ang="0">
                  <a:pos x="T0" y="T1"/>
                </a:cxn>
                <a:cxn ang="0">
                  <a:pos x="T2" y="T3"/>
                </a:cxn>
                <a:cxn ang="0">
                  <a:pos x="T4" y="T5"/>
                </a:cxn>
                <a:cxn ang="0">
                  <a:pos x="T6" y="T7"/>
                </a:cxn>
                <a:cxn ang="0">
                  <a:pos x="T8" y="T9"/>
                </a:cxn>
                <a:cxn ang="0">
                  <a:pos x="T10" y="T11"/>
                </a:cxn>
                <a:cxn ang="0">
                  <a:pos x="T12" y="T13"/>
                </a:cxn>
              </a:cxnLst>
              <a:rect l="0" t="0" r="r" b="b"/>
              <a:pathLst>
                <a:path w="163" h="186">
                  <a:moveTo>
                    <a:pt x="109" y="0"/>
                  </a:moveTo>
                  <a:lnTo>
                    <a:pt x="0" y="34"/>
                  </a:lnTo>
                  <a:lnTo>
                    <a:pt x="73" y="186"/>
                  </a:lnTo>
                  <a:lnTo>
                    <a:pt x="130" y="167"/>
                  </a:lnTo>
                  <a:lnTo>
                    <a:pt x="146" y="162"/>
                  </a:lnTo>
                  <a:lnTo>
                    <a:pt x="163" y="157"/>
                  </a:lnTo>
                  <a:lnTo>
                    <a:pt x="109" y="0"/>
                  </a:lnTo>
                  <a:close/>
                </a:path>
              </a:pathLst>
            </a:custGeom>
            <a:solidFill>
              <a:srgbClr val="C3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79" name="Freeform 22"/>
            <p:cNvSpPr>
              <a:spLocks/>
            </p:cNvSpPr>
            <p:nvPr/>
          </p:nvSpPr>
          <p:spPr bwMode="auto">
            <a:xfrm>
              <a:off x="7653460" y="5344497"/>
              <a:ext cx="328101" cy="374397"/>
            </a:xfrm>
            <a:custGeom>
              <a:avLst/>
              <a:gdLst>
                <a:gd name="T0" fmla="*/ 109 w 163"/>
                <a:gd name="T1" fmla="*/ 0 h 186"/>
                <a:gd name="T2" fmla="*/ 0 w 163"/>
                <a:gd name="T3" fmla="*/ 34 h 186"/>
                <a:gd name="T4" fmla="*/ 73 w 163"/>
                <a:gd name="T5" fmla="*/ 186 h 186"/>
                <a:gd name="T6" fmla="*/ 130 w 163"/>
                <a:gd name="T7" fmla="*/ 167 h 186"/>
                <a:gd name="T8" fmla="*/ 146 w 163"/>
                <a:gd name="T9" fmla="*/ 162 h 186"/>
                <a:gd name="T10" fmla="*/ 163 w 163"/>
                <a:gd name="T11" fmla="*/ 157 h 186"/>
                <a:gd name="T12" fmla="*/ 109 w 163"/>
                <a:gd name="T13" fmla="*/ 0 h 186"/>
              </a:gdLst>
              <a:ahLst/>
              <a:cxnLst>
                <a:cxn ang="0">
                  <a:pos x="T0" y="T1"/>
                </a:cxn>
                <a:cxn ang="0">
                  <a:pos x="T2" y="T3"/>
                </a:cxn>
                <a:cxn ang="0">
                  <a:pos x="T4" y="T5"/>
                </a:cxn>
                <a:cxn ang="0">
                  <a:pos x="T6" y="T7"/>
                </a:cxn>
                <a:cxn ang="0">
                  <a:pos x="T8" y="T9"/>
                </a:cxn>
                <a:cxn ang="0">
                  <a:pos x="T10" y="T11"/>
                </a:cxn>
                <a:cxn ang="0">
                  <a:pos x="T12" y="T13"/>
                </a:cxn>
              </a:cxnLst>
              <a:rect l="0" t="0" r="r" b="b"/>
              <a:pathLst>
                <a:path w="163" h="186">
                  <a:moveTo>
                    <a:pt x="109" y="0"/>
                  </a:moveTo>
                  <a:lnTo>
                    <a:pt x="0" y="34"/>
                  </a:lnTo>
                  <a:lnTo>
                    <a:pt x="73" y="186"/>
                  </a:lnTo>
                  <a:lnTo>
                    <a:pt x="130" y="167"/>
                  </a:lnTo>
                  <a:lnTo>
                    <a:pt x="146" y="162"/>
                  </a:lnTo>
                  <a:lnTo>
                    <a:pt x="163" y="157"/>
                  </a:lnTo>
                  <a:lnTo>
                    <a:pt x="10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0" name="Freeform 23"/>
            <p:cNvSpPr>
              <a:spLocks/>
            </p:cNvSpPr>
            <p:nvPr/>
          </p:nvSpPr>
          <p:spPr bwMode="auto">
            <a:xfrm>
              <a:off x="7367630" y="4627909"/>
              <a:ext cx="913851" cy="789052"/>
            </a:xfrm>
            <a:custGeom>
              <a:avLst/>
              <a:gdLst>
                <a:gd name="T0" fmla="*/ 0 w 454"/>
                <a:gd name="T1" fmla="*/ 143 h 392"/>
                <a:gd name="T2" fmla="*/ 409 w 454"/>
                <a:gd name="T3" fmla="*/ 0 h 392"/>
                <a:gd name="T4" fmla="*/ 454 w 454"/>
                <a:gd name="T5" fmla="*/ 297 h 392"/>
                <a:gd name="T6" fmla="*/ 130 w 454"/>
                <a:gd name="T7" fmla="*/ 392 h 392"/>
                <a:gd name="T8" fmla="*/ 0 w 454"/>
                <a:gd name="T9" fmla="*/ 143 h 392"/>
              </a:gdLst>
              <a:ahLst/>
              <a:cxnLst>
                <a:cxn ang="0">
                  <a:pos x="T0" y="T1"/>
                </a:cxn>
                <a:cxn ang="0">
                  <a:pos x="T2" y="T3"/>
                </a:cxn>
                <a:cxn ang="0">
                  <a:pos x="T4" y="T5"/>
                </a:cxn>
                <a:cxn ang="0">
                  <a:pos x="T6" y="T7"/>
                </a:cxn>
                <a:cxn ang="0">
                  <a:pos x="T8" y="T9"/>
                </a:cxn>
              </a:cxnLst>
              <a:rect l="0" t="0" r="r" b="b"/>
              <a:pathLst>
                <a:path w="454" h="392">
                  <a:moveTo>
                    <a:pt x="0" y="143"/>
                  </a:moveTo>
                  <a:lnTo>
                    <a:pt x="409" y="0"/>
                  </a:lnTo>
                  <a:lnTo>
                    <a:pt x="454" y="297"/>
                  </a:lnTo>
                  <a:lnTo>
                    <a:pt x="130" y="392"/>
                  </a:lnTo>
                  <a:lnTo>
                    <a:pt x="0" y="143"/>
                  </a:lnTo>
                  <a:close/>
                </a:path>
              </a:pathLst>
            </a:custGeom>
            <a:solidFill>
              <a:srgbClr val="1EBBE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1" name="Freeform 24"/>
            <p:cNvSpPr>
              <a:spLocks/>
            </p:cNvSpPr>
            <p:nvPr/>
          </p:nvSpPr>
          <p:spPr bwMode="auto">
            <a:xfrm>
              <a:off x="7367630" y="4627909"/>
              <a:ext cx="913851" cy="789052"/>
            </a:xfrm>
            <a:custGeom>
              <a:avLst/>
              <a:gdLst>
                <a:gd name="T0" fmla="*/ 0 w 454"/>
                <a:gd name="T1" fmla="*/ 143 h 392"/>
                <a:gd name="T2" fmla="*/ 409 w 454"/>
                <a:gd name="T3" fmla="*/ 0 h 392"/>
                <a:gd name="T4" fmla="*/ 454 w 454"/>
                <a:gd name="T5" fmla="*/ 297 h 392"/>
                <a:gd name="T6" fmla="*/ 130 w 454"/>
                <a:gd name="T7" fmla="*/ 392 h 392"/>
                <a:gd name="T8" fmla="*/ 0 w 454"/>
                <a:gd name="T9" fmla="*/ 143 h 392"/>
              </a:gdLst>
              <a:ahLst/>
              <a:cxnLst>
                <a:cxn ang="0">
                  <a:pos x="T0" y="T1"/>
                </a:cxn>
                <a:cxn ang="0">
                  <a:pos x="T2" y="T3"/>
                </a:cxn>
                <a:cxn ang="0">
                  <a:pos x="T4" y="T5"/>
                </a:cxn>
                <a:cxn ang="0">
                  <a:pos x="T6" y="T7"/>
                </a:cxn>
                <a:cxn ang="0">
                  <a:pos x="T8" y="T9"/>
                </a:cxn>
              </a:cxnLst>
              <a:rect l="0" t="0" r="r" b="b"/>
              <a:pathLst>
                <a:path w="454" h="392">
                  <a:moveTo>
                    <a:pt x="0" y="143"/>
                  </a:moveTo>
                  <a:lnTo>
                    <a:pt x="409" y="0"/>
                  </a:lnTo>
                  <a:lnTo>
                    <a:pt x="454" y="297"/>
                  </a:lnTo>
                  <a:lnTo>
                    <a:pt x="130" y="392"/>
                  </a:lnTo>
                  <a:lnTo>
                    <a:pt x="0" y="143"/>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2" name="Freeform 25"/>
            <p:cNvSpPr>
              <a:spLocks/>
            </p:cNvSpPr>
            <p:nvPr/>
          </p:nvSpPr>
          <p:spPr bwMode="auto">
            <a:xfrm>
              <a:off x="7862800" y="4996268"/>
              <a:ext cx="1157410" cy="354268"/>
            </a:xfrm>
            <a:custGeom>
              <a:avLst/>
              <a:gdLst>
                <a:gd name="T0" fmla="*/ 0 w 575"/>
                <a:gd name="T1" fmla="*/ 0 h 176"/>
                <a:gd name="T2" fmla="*/ 410 w 575"/>
                <a:gd name="T3" fmla="*/ 52 h 176"/>
                <a:gd name="T4" fmla="*/ 511 w 575"/>
                <a:gd name="T5" fmla="*/ 0 h 176"/>
                <a:gd name="T6" fmla="*/ 530 w 575"/>
                <a:gd name="T7" fmla="*/ 14 h 176"/>
                <a:gd name="T8" fmla="*/ 492 w 575"/>
                <a:gd name="T9" fmla="*/ 43 h 176"/>
                <a:gd name="T10" fmla="*/ 575 w 575"/>
                <a:gd name="T11" fmla="*/ 74 h 176"/>
                <a:gd name="T12" fmla="*/ 575 w 575"/>
                <a:gd name="T13" fmla="*/ 83 h 176"/>
                <a:gd name="T14" fmla="*/ 516 w 575"/>
                <a:gd name="T15" fmla="*/ 81 h 176"/>
                <a:gd name="T16" fmla="*/ 559 w 575"/>
                <a:gd name="T17" fmla="*/ 112 h 176"/>
                <a:gd name="T18" fmla="*/ 554 w 575"/>
                <a:gd name="T19" fmla="*/ 124 h 176"/>
                <a:gd name="T20" fmla="*/ 504 w 575"/>
                <a:gd name="T21" fmla="*/ 112 h 176"/>
                <a:gd name="T22" fmla="*/ 530 w 575"/>
                <a:gd name="T23" fmla="*/ 145 h 176"/>
                <a:gd name="T24" fmla="*/ 528 w 575"/>
                <a:gd name="T25" fmla="*/ 154 h 176"/>
                <a:gd name="T26" fmla="*/ 488 w 575"/>
                <a:gd name="T27" fmla="*/ 128 h 176"/>
                <a:gd name="T28" fmla="*/ 507 w 575"/>
                <a:gd name="T29" fmla="*/ 166 h 176"/>
                <a:gd name="T30" fmla="*/ 502 w 575"/>
                <a:gd name="T31" fmla="*/ 176 h 176"/>
                <a:gd name="T32" fmla="*/ 402 w 575"/>
                <a:gd name="T33" fmla="*/ 105 h 176"/>
                <a:gd name="T34" fmla="*/ 0 w 575"/>
                <a:gd name="T35" fmla="*/ 21 h 176"/>
                <a:gd name="T36" fmla="*/ 0 w 575"/>
                <a:gd name="T37"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5" h="176">
                  <a:moveTo>
                    <a:pt x="0" y="0"/>
                  </a:moveTo>
                  <a:lnTo>
                    <a:pt x="410" y="52"/>
                  </a:lnTo>
                  <a:lnTo>
                    <a:pt x="511" y="0"/>
                  </a:lnTo>
                  <a:lnTo>
                    <a:pt x="530" y="14"/>
                  </a:lnTo>
                  <a:lnTo>
                    <a:pt x="492" y="43"/>
                  </a:lnTo>
                  <a:lnTo>
                    <a:pt x="575" y="74"/>
                  </a:lnTo>
                  <a:lnTo>
                    <a:pt x="575" y="83"/>
                  </a:lnTo>
                  <a:lnTo>
                    <a:pt x="516" y="81"/>
                  </a:lnTo>
                  <a:lnTo>
                    <a:pt x="559" y="112"/>
                  </a:lnTo>
                  <a:lnTo>
                    <a:pt x="554" y="124"/>
                  </a:lnTo>
                  <a:lnTo>
                    <a:pt x="504" y="112"/>
                  </a:lnTo>
                  <a:lnTo>
                    <a:pt x="530" y="145"/>
                  </a:lnTo>
                  <a:lnTo>
                    <a:pt x="528" y="154"/>
                  </a:lnTo>
                  <a:lnTo>
                    <a:pt x="488" y="128"/>
                  </a:lnTo>
                  <a:lnTo>
                    <a:pt x="507" y="166"/>
                  </a:lnTo>
                  <a:lnTo>
                    <a:pt x="502" y="176"/>
                  </a:lnTo>
                  <a:lnTo>
                    <a:pt x="402" y="105"/>
                  </a:lnTo>
                  <a:lnTo>
                    <a:pt x="0" y="21"/>
                  </a:lnTo>
                  <a:lnTo>
                    <a:pt x="0" y="0"/>
                  </a:lnTo>
                  <a:close/>
                </a:path>
              </a:pathLst>
            </a:custGeom>
            <a:solidFill>
              <a:srgbClr val="FFC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3" name="Freeform 26"/>
            <p:cNvSpPr>
              <a:spLocks/>
            </p:cNvSpPr>
            <p:nvPr/>
          </p:nvSpPr>
          <p:spPr bwMode="auto">
            <a:xfrm>
              <a:off x="7152251" y="4432659"/>
              <a:ext cx="432771" cy="233495"/>
            </a:xfrm>
            <a:custGeom>
              <a:avLst/>
              <a:gdLst>
                <a:gd name="T0" fmla="*/ 197 w 215"/>
                <a:gd name="T1" fmla="*/ 0 h 116"/>
                <a:gd name="T2" fmla="*/ 0 w 215"/>
                <a:gd name="T3" fmla="*/ 66 h 116"/>
                <a:gd name="T4" fmla="*/ 17 w 215"/>
                <a:gd name="T5" fmla="*/ 116 h 116"/>
                <a:gd name="T6" fmla="*/ 215 w 215"/>
                <a:gd name="T7" fmla="*/ 52 h 116"/>
                <a:gd name="T8" fmla="*/ 197 w 215"/>
                <a:gd name="T9" fmla="*/ 0 h 116"/>
              </a:gdLst>
              <a:ahLst/>
              <a:cxnLst>
                <a:cxn ang="0">
                  <a:pos x="T0" y="T1"/>
                </a:cxn>
                <a:cxn ang="0">
                  <a:pos x="T2" y="T3"/>
                </a:cxn>
                <a:cxn ang="0">
                  <a:pos x="T4" y="T5"/>
                </a:cxn>
                <a:cxn ang="0">
                  <a:pos x="T6" y="T7"/>
                </a:cxn>
                <a:cxn ang="0">
                  <a:pos x="T8" y="T9"/>
                </a:cxn>
              </a:cxnLst>
              <a:rect l="0" t="0" r="r" b="b"/>
              <a:pathLst>
                <a:path w="215" h="116">
                  <a:moveTo>
                    <a:pt x="197" y="0"/>
                  </a:moveTo>
                  <a:lnTo>
                    <a:pt x="0" y="66"/>
                  </a:lnTo>
                  <a:lnTo>
                    <a:pt x="17" y="116"/>
                  </a:lnTo>
                  <a:lnTo>
                    <a:pt x="215" y="52"/>
                  </a:lnTo>
                  <a:lnTo>
                    <a:pt x="197" y="0"/>
                  </a:lnTo>
                  <a:close/>
                </a:path>
              </a:pathLst>
            </a:custGeom>
            <a:solidFill>
              <a:srgbClr val="9090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4" name="Freeform 27"/>
            <p:cNvSpPr>
              <a:spLocks/>
            </p:cNvSpPr>
            <p:nvPr/>
          </p:nvSpPr>
          <p:spPr bwMode="auto">
            <a:xfrm>
              <a:off x="7152251" y="4432659"/>
              <a:ext cx="432771" cy="233495"/>
            </a:xfrm>
            <a:custGeom>
              <a:avLst/>
              <a:gdLst>
                <a:gd name="T0" fmla="*/ 197 w 215"/>
                <a:gd name="T1" fmla="*/ 0 h 116"/>
                <a:gd name="T2" fmla="*/ 0 w 215"/>
                <a:gd name="T3" fmla="*/ 66 h 116"/>
                <a:gd name="T4" fmla="*/ 17 w 215"/>
                <a:gd name="T5" fmla="*/ 116 h 116"/>
                <a:gd name="T6" fmla="*/ 215 w 215"/>
                <a:gd name="T7" fmla="*/ 52 h 116"/>
                <a:gd name="T8" fmla="*/ 197 w 215"/>
                <a:gd name="T9" fmla="*/ 0 h 116"/>
              </a:gdLst>
              <a:ahLst/>
              <a:cxnLst>
                <a:cxn ang="0">
                  <a:pos x="T0" y="T1"/>
                </a:cxn>
                <a:cxn ang="0">
                  <a:pos x="T2" y="T3"/>
                </a:cxn>
                <a:cxn ang="0">
                  <a:pos x="T4" y="T5"/>
                </a:cxn>
                <a:cxn ang="0">
                  <a:pos x="T6" y="T7"/>
                </a:cxn>
                <a:cxn ang="0">
                  <a:pos x="T8" y="T9"/>
                </a:cxn>
              </a:cxnLst>
              <a:rect l="0" t="0" r="r" b="b"/>
              <a:pathLst>
                <a:path w="215" h="116">
                  <a:moveTo>
                    <a:pt x="197" y="0"/>
                  </a:moveTo>
                  <a:lnTo>
                    <a:pt x="0" y="66"/>
                  </a:lnTo>
                  <a:lnTo>
                    <a:pt x="17" y="116"/>
                  </a:lnTo>
                  <a:lnTo>
                    <a:pt x="215" y="52"/>
                  </a:lnTo>
                  <a:lnTo>
                    <a:pt x="19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5" name="Freeform 28"/>
            <p:cNvSpPr>
              <a:spLocks/>
            </p:cNvSpPr>
            <p:nvPr/>
          </p:nvSpPr>
          <p:spPr bwMode="auto">
            <a:xfrm>
              <a:off x="7367630" y="4809069"/>
              <a:ext cx="495170" cy="607892"/>
            </a:xfrm>
            <a:custGeom>
              <a:avLst/>
              <a:gdLst>
                <a:gd name="T0" fmla="*/ 156 w 246"/>
                <a:gd name="T1" fmla="*/ 0 h 302"/>
                <a:gd name="T2" fmla="*/ 0 w 246"/>
                <a:gd name="T3" fmla="*/ 53 h 302"/>
                <a:gd name="T4" fmla="*/ 130 w 246"/>
                <a:gd name="T5" fmla="*/ 302 h 302"/>
                <a:gd name="T6" fmla="*/ 246 w 246"/>
                <a:gd name="T7" fmla="*/ 269 h 302"/>
                <a:gd name="T8" fmla="*/ 156 w 246"/>
                <a:gd name="T9" fmla="*/ 0 h 302"/>
              </a:gdLst>
              <a:ahLst/>
              <a:cxnLst>
                <a:cxn ang="0">
                  <a:pos x="T0" y="T1"/>
                </a:cxn>
                <a:cxn ang="0">
                  <a:pos x="T2" y="T3"/>
                </a:cxn>
                <a:cxn ang="0">
                  <a:pos x="T4" y="T5"/>
                </a:cxn>
                <a:cxn ang="0">
                  <a:pos x="T6" y="T7"/>
                </a:cxn>
                <a:cxn ang="0">
                  <a:pos x="T8" y="T9"/>
                </a:cxn>
              </a:cxnLst>
              <a:rect l="0" t="0" r="r" b="b"/>
              <a:pathLst>
                <a:path w="246" h="302">
                  <a:moveTo>
                    <a:pt x="156" y="0"/>
                  </a:moveTo>
                  <a:lnTo>
                    <a:pt x="0" y="53"/>
                  </a:lnTo>
                  <a:lnTo>
                    <a:pt x="130" y="302"/>
                  </a:lnTo>
                  <a:lnTo>
                    <a:pt x="246" y="269"/>
                  </a:lnTo>
                  <a:lnTo>
                    <a:pt x="156" y="0"/>
                  </a:lnTo>
                  <a:close/>
                </a:path>
              </a:pathLst>
            </a:custGeom>
            <a:solidFill>
              <a:srgbClr val="33A3C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6" name="Freeform 29"/>
            <p:cNvSpPr>
              <a:spLocks/>
            </p:cNvSpPr>
            <p:nvPr/>
          </p:nvSpPr>
          <p:spPr bwMode="auto">
            <a:xfrm>
              <a:off x="7367630" y="4809069"/>
              <a:ext cx="495170" cy="607892"/>
            </a:xfrm>
            <a:custGeom>
              <a:avLst/>
              <a:gdLst>
                <a:gd name="T0" fmla="*/ 156 w 246"/>
                <a:gd name="T1" fmla="*/ 0 h 302"/>
                <a:gd name="T2" fmla="*/ 0 w 246"/>
                <a:gd name="T3" fmla="*/ 53 h 302"/>
                <a:gd name="T4" fmla="*/ 130 w 246"/>
                <a:gd name="T5" fmla="*/ 302 h 302"/>
                <a:gd name="T6" fmla="*/ 246 w 246"/>
                <a:gd name="T7" fmla="*/ 269 h 302"/>
                <a:gd name="T8" fmla="*/ 156 w 246"/>
                <a:gd name="T9" fmla="*/ 0 h 302"/>
              </a:gdLst>
              <a:ahLst/>
              <a:cxnLst>
                <a:cxn ang="0">
                  <a:pos x="T0" y="T1"/>
                </a:cxn>
                <a:cxn ang="0">
                  <a:pos x="T2" y="T3"/>
                </a:cxn>
                <a:cxn ang="0">
                  <a:pos x="T4" y="T5"/>
                </a:cxn>
                <a:cxn ang="0">
                  <a:pos x="T6" y="T7"/>
                </a:cxn>
                <a:cxn ang="0">
                  <a:pos x="T8" y="T9"/>
                </a:cxn>
              </a:cxnLst>
              <a:rect l="0" t="0" r="r" b="b"/>
              <a:pathLst>
                <a:path w="246" h="302">
                  <a:moveTo>
                    <a:pt x="156" y="0"/>
                  </a:moveTo>
                  <a:lnTo>
                    <a:pt x="0" y="53"/>
                  </a:lnTo>
                  <a:lnTo>
                    <a:pt x="130" y="302"/>
                  </a:lnTo>
                  <a:lnTo>
                    <a:pt x="246" y="269"/>
                  </a:lnTo>
                  <a:lnTo>
                    <a:pt x="15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7" name="Freeform 30"/>
            <p:cNvSpPr>
              <a:spLocks/>
            </p:cNvSpPr>
            <p:nvPr/>
          </p:nvSpPr>
          <p:spPr bwMode="auto">
            <a:xfrm>
              <a:off x="7295166" y="4207216"/>
              <a:ext cx="724639" cy="309985"/>
            </a:xfrm>
            <a:custGeom>
              <a:avLst/>
              <a:gdLst>
                <a:gd name="T0" fmla="*/ 0 w 360"/>
                <a:gd name="T1" fmla="*/ 154 h 154"/>
                <a:gd name="T2" fmla="*/ 0 w 360"/>
                <a:gd name="T3" fmla="*/ 116 h 154"/>
                <a:gd name="T4" fmla="*/ 339 w 360"/>
                <a:gd name="T5" fmla="*/ 0 h 154"/>
                <a:gd name="T6" fmla="*/ 360 w 360"/>
                <a:gd name="T7" fmla="*/ 31 h 154"/>
                <a:gd name="T8" fmla="*/ 0 w 360"/>
                <a:gd name="T9" fmla="*/ 154 h 154"/>
              </a:gdLst>
              <a:ahLst/>
              <a:cxnLst>
                <a:cxn ang="0">
                  <a:pos x="T0" y="T1"/>
                </a:cxn>
                <a:cxn ang="0">
                  <a:pos x="T2" y="T3"/>
                </a:cxn>
                <a:cxn ang="0">
                  <a:pos x="T4" y="T5"/>
                </a:cxn>
                <a:cxn ang="0">
                  <a:pos x="T6" y="T7"/>
                </a:cxn>
                <a:cxn ang="0">
                  <a:pos x="T8" y="T9"/>
                </a:cxn>
              </a:cxnLst>
              <a:rect l="0" t="0" r="r" b="b"/>
              <a:pathLst>
                <a:path w="360" h="154">
                  <a:moveTo>
                    <a:pt x="0" y="154"/>
                  </a:moveTo>
                  <a:lnTo>
                    <a:pt x="0" y="116"/>
                  </a:lnTo>
                  <a:lnTo>
                    <a:pt x="339" y="0"/>
                  </a:lnTo>
                  <a:lnTo>
                    <a:pt x="360" y="31"/>
                  </a:lnTo>
                  <a:lnTo>
                    <a:pt x="0" y="154"/>
                  </a:lnTo>
                  <a:close/>
                </a:path>
              </a:pathLst>
            </a:custGeom>
            <a:solidFill>
              <a:srgbClr val="E6E7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8" name="Freeform 31"/>
            <p:cNvSpPr>
              <a:spLocks/>
            </p:cNvSpPr>
            <p:nvPr/>
          </p:nvSpPr>
          <p:spPr bwMode="auto">
            <a:xfrm>
              <a:off x="7295166" y="4207216"/>
              <a:ext cx="724639" cy="309985"/>
            </a:xfrm>
            <a:custGeom>
              <a:avLst/>
              <a:gdLst>
                <a:gd name="T0" fmla="*/ 0 w 360"/>
                <a:gd name="T1" fmla="*/ 154 h 154"/>
                <a:gd name="T2" fmla="*/ 0 w 360"/>
                <a:gd name="T3" fmla="*/ 116 h 154"/>
                <a:gd name="T4" fmla="*/ 339 w 360"/>
                <a:gd name="T5" fmla="*/ 0 h 154"/>
                <a:gd name="T6" fmla="*/ 360 w 360"/>
                <a:gd name="T7" fmla="*/ 31 h 154"/>
                <a:gd name="T8" fmla="*/ 0 w 360"/>
                <a:gd name="T9" fmla="*/ 154 h 154"/>
              </a:gdLst>
              <a:ahLst/>
              <a:cxnLst>
                <a:cxn ang="0">
                  <a:pos x="T0" y="T1"/>
                </a:cxn>
                <a:cxn ang="0">
                  <a:pos x="T2" y="T3"/>
                </a:cxn>
                <a:cxn ang="0">
                  <a:pos x="T4" y="T5"/>
                </a:cxn>
                <a:cxn ang="0">
                  <a:pos x="T6" y="T7"/>
                </a:cxn>
                <a:cxn ang="0">
                  <a:pos x="T8" y="T9"/>
                </a:cxn>
              </a:cxnLst>
              <a:rect l="0" t="0" r="r" b="b"/>
              <a:pathLst>
                <a:path w="360" h="154">
                  <a:moveTo>
                    <a:pt x="0" y="154"/>
                  </a:moveTo>
                  <a:lnTo>
                    <a:pt x="0" y="116"/>
                  </a:lnTo>
                  <a:lnTo>
                    <a:pt x="339" y="0"/>
                  </a:lnTo>
                  <a:lnTo>
                    <a:pt x="360" y="31"/>
                  </a:lnTo>
                  <a:lnTo>
                    <a:pt x="0" y="154"/>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89" name="Freeform 32"/>
            <p:cNvSpPr>
              <a:spLocks/>
            </p:cNvSpPr>
            <p:nvPr/>
          </p:nvSpPr>
          <p:spPr bwMode="auto">
            <a:xfrm>
              <a:off x="7295166" y="4364221"/>
              <a:ext cx="247585" cy="152979"/>
            </a:xfrm>
            <a:custGeom>
              <a:avLst/>
              <a:gdLst>
                <a:gd name="T0" fmla="*/ 111 w 123"/>
                <a:gd name="T1" fmla="*/ 0 h 76"/>
                <a:gd name="T2" fmla="*/ 0 w 123"/>
                <a:gd name="T3" fmla="*/ 38 h 76"/>
                <a:gd name="T4" fmla="*/ 0 w 123"/>
                <a:gd name="T5" fmla="*/ 76 h 76"/>
                <a:gd name="T6" fmla="*/ 95 w 123"/>
                <a:gd name="T7" fmla="*/ 43 h 76"/>
                <a:gd name="T8" fmla="*/ 123 w 123"/>
                <a:gd name="T9" fmla="*/ 34 h 76"/>
                <a:gd name="T10" fmla="*/ 111 w 123"/>
                <a:gd name="T11" fmla="*/ 0 h 76"/>
              </a:gdLst>
              <a:ahLst/>
              <a:cxnLst>
                <a:cxn ang="0">
                  <a:pos x="T0" y="T1"/>
                </a:cxn>
                <a:cxn ang="0">
                  <a:pos x="T2" y="T3"/>
                </a:cxn>
                <a:cxn ang="0">
                  <a:pos x="T4" y="T5"/>
                </a:cxn>
                <a:cxn ang="0">
                  <a:pos x="T6" y="T7"/>
                </a:cxn>
                <a:cxn ang="0">
                  <a:pos x="T8" y="T9"/>
                </a:cxn>
                <a:cxn ang="0">
                  <a:pos x="T10" y="T11"/>
                </a:cxn>
              </a:cxnLst>
              <a:rect l="0" t="0" r="r" b="b"/>
              <a:pathLst>
                <a:path w="123" h="76">
                  <a:moveTo>
                    <a:pt x="111" y="0"/>
                  </a:moveTo>
                  <a:lnTo>
                    <a:pt x="0" y="38"/>
                  </a:lnTo>
                  <a:lnTo>
                    <a:pt x="0" y="76"/>
                  </a:lnTo>
                  <a:lnTo>
                    <a:pt x="95" y="43"/>
                  </a:lnTo>
                  <a:lnTo>
                    <a:pt x="123" y="34"/>
                  </a:lnTo>
                  <a:lnTo>
                    <a:pt x="111" y="0"/>
                  </a:lnTo>
                  <a:close/>
                </a:path>
              </a:pathLst>
            </a:custGeom>
            <a:solidFill>
              <a:srgbClr val="C3C2C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sp>
          <p:nvSpPr>
            <p:cNvPr id="290" name="Freeform 33"/>
            <p:cNvSpPr>
              <a:spLocks/>
            </p:cNvSpPr>
            <p:nvPr/>
          </p:nvSpPr>
          <p:spPr bwMode="auto">
            <a:xfrm>
              <a:off x="7295166" y="4364221"/>
              <a:ext cx="247585" cy="152979"/>
            </a:xfrm>
            <a:custGeom>
              <a:avLst/>
              <a:gdLst>
                <a:gd name="T0" fmla="*/ 111 w 123"/>
                <a:gd name="T1" fmla="*/ 0 h 76"/>
                <a:gd name="T2" fmla="*/ 0 w 123"/>
                <a:gd name="T3" fmla="*/ 38 h 76"/>
                <a:gd name="T4" fmla="*/ 0 w 123"/>
                <a:gd name="T5" fmla="*/ 76 h 76"/>
                <a:gd name="T6" fmla="*/ 95 w 123"/>
                <a:gd name="T7" fmla="*/ 43 h 76"/>
                <a:gd name="T8" fmla="*/ 123 w 123"/>
                <a:gd name="T9" fmla="*/ 34 h 76"/>
                <a:gd name="T10" fmla="*/ 111 w 123"/>
                <a:gd name="T11" fmla="*/ 0 h 76"/>
              </a:gdLst>
              <a:ahLst/>
              <a:cxnLst>
                <a:cxn ang="0">
                  <a:pos x="T0" y="T1"/>
                </a:cxn>
                <a:cxn ang="0">
                  <a:pos x="T2" y="T3"/>
                </a:cxn>
                <a:cxn ang="0">
                  <a:pos x="T4" y="T5"/>
                </a:cxn>
                <a:cxn ang="0">
                  <a:pos x="T6" y="T7"/>
                </a:cxn>
                <a:cxn ang="0">
                  <a:pos x="T8" y="T9"/>
                </a:cxn>
                <a:cxn ang="0">
                  <a:pos x="T10" y="T11"/>
                </a:cxn>
              </a:cxnLst>
              <a:rect l="0" t="0" r="r" b="b"/>
              <a:pathLst>
                <a:path w="123" h="76">
                  <a:moveTo>
                    <a:pt x="111" y="0"/>
                  </a:moveTo>
                  <a:lnTo>
                    <a:pt x="0" y="38"/>
                  </a:lnTo>
                  <a:lnTo>
                    <a:pt x="0" y="76"/>
                  </a:lnTo>
                  <a:lnTo>
                    <a:pt x="95" y="43"/>
                  </a:lnTo>
                  <a:lnTo>
                    <a:pt x="123" y="34"/>
                  </a:lnTo>
                  <a:lnTo>
                    <a:pt x="11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505050"/>
                </a:solidFill>
              </a:endParaRPr>
            </a:p>
          </p:txBody>
        </p:sp>
      </p:grpSp>
    </p:spTree>
    <p:extLst>
      <p:ext uri="{BB962C8B-B14F-4D97-AF65-F5344CB8AC3E}">
        <p14:creationId xmlns:p14="http://schemas.microsoft.com/office/powerpoint/2010/main" val="7344438"/>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One account to rule them all. </a:t>
            </a:r>
            <a:r>
              <a:rPr lang="en-US" dirty="0" smtClean="0">
                <a:sym typeface="Wingdings" panose="05000000000000000000" pitchFamily="2" charset="2"/>
              </a:rPr>
              <a:t></a:t>
            </a:r>
            <a:endParaRPr lang="en-US" dirty="0"/>
          </a:p>
        </p:txBody>
      </p:sp>
    </p:spTree>
    <p:extLst>
      <p:ext uri="{BB962C8B-B14F-4D97-AF65-F5344CB8AC3E}">
        <p14:creationId xmlns:p14="http://schemas.microsoft.com/office/powerpoint/2010/main" val="3710639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Architecture</a:t>
            </a:r>
            <a:endParaRPr lang="en-US" dirty="0"/>
          </a:p>
        </p:txBody>
      </p:sp>
    </p:spTree>
    <p:extLst>
      <p:ext uri="{BB962C8B-B14F-4D97-AF65-F5344CB8AC3E}">
        <p14:creationId xmlns:p14="http://schemas.microsoft.com/office/powerpoint/2010/main" val="1989146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4678204"/>
          </a:xfrm>
        </p:spPr>
        <p:txBody>
          <a:bodyPr/>
          <a:lstStyle/>
          <a:p>
            <a:pPr marL="0" indent="0">
              <a:buNone/>
            </a:pPr>
            <a:r>
              <a:rPr lang="en-US" dirty="0"/>
              <a:t>Single server? </a:t>
            </a:r>
            <a:r>
              <a:rPr lang="en-US" dirty="0" smtClean="0"/>
              <a:t>SUUUURE</a:t>
            </a:r>
          </a:p>
          <a:p>
            <a:r>
              <a:rPr lang="en-US" dirty="0" smtClean="0"/>
              <a:t>Really </a:t>
            </a:r>
            <a:r>
              <a:rPr lang="en-US" dirty="0"/>
              <a:t>consider what people do in SharePoint</a:t>
            </a:r>
          </a:p>
          <a:p>
            <a:r>
              <a:rPr lang="en-US" dirty="0"/>
              <a:t>Consider what you want to drive people to do in SharePoint</a:t>
            </a:r>
          </a:p>
          <a:p>
            <a:r>
              <a:rPr lang="en-US" dirty="0"/>
              <a:t>Consider 5 years out</a:t>
            </a:r>
          </a:p>
          <a:p>
            <a:r>
              <a:rPr lang="en-US" dirty="0"/>
              <a:t>What is your performance goal? Is it reasonable?</a:t>
            </a:r>
          </a:p>
          <a:p>
            <a:endParaRPr lang="en-US" dirty="0"/>
          </a:p>
        </p:txBody>
      </p:sp>
      <p:sp>
        <p:nvSpPr>
          <p:cNvPr id="2" name="Title 1"/>
          <p:cNvSpPr>
            <a:spLocks noGrp="1"/>
          </p:cNvSpPr>
          <p:nvPr>
            <p:ph type="title"/>
          </p:nvPr>
        </p:nvSpPr>
        <p:spPr/>
        <p:txBody>
          <a:bodyPr/>
          <a:lstStyle/>
          <a:p>
            <a:r>
              <a:rPr lang="en-US" dirty="0" smtClean="0"/>
              <a:t>Architecture</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1956198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2092881"/>
          </a:xfrm>
        </p:spPr>
        <p:txBody>
          <a:bodyPr/>
          <a:lstStyle/>
          <a:p>
            <a:pPr marL="0" indent="0">
              <a:buNone/>
            </a:pPr>
            <a:r>
              <a:rPr lang="en-US" dirty="0"/>
              <a:t>Script installs of the software.</a:t>
            </a:r>
          </a:p>
          <a:p>
            <a:r>
              <a:rPr lang="en-US" dirty="0" smtClean="0"/>
              <a:t>Repeatable </a:t>
            </a:r>
            <a:r>
              <a:rPr lang="en-US" dirty="0"/>
              <a:t>process</a:t>
            </a:r>
          </a:p>
          <a:p>
            <a:r>
              <a:rPr lang="en-US" dirty="0"/>
              <a:t>Not just for install of SharePoint but expansion</a:t>
            </a:r>
          </a:p>
        </p:txBody>
      </p:sp>
      <p:sp>
        <p:nvSpPr>
          <p:cNvPr id="2" name="Title 1"/>
          <p:cNvSpPr>
            <a:spLocks noGrp="1"/>
          </p:cNvSpPr>
          <p:nvPr>
            <p:ph type="title"/>
          </p:nvPr>
        </p:nvSpPr>
        <p:spPr/>
        <p:txBody>
          <a:bodyPr/>
          <a:lstStyle/>
          <a:p>
            <a:r>
              <a:rPr lang="en-US" smtClean="0"/>
              <a:t>Architecture</a:t>
            </a:r>
            <a:r>
              <a:rPr lang="en-US" dirty="0" smtClean="0"/>
              <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2189360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4678204"/>
          </a:xfrm>
        </p:spPr>
        <p:txBody>
          <a:bodyPr/>
          <a:lstStyle/>
          <a:p>
            <a:pPr marL="0" indent="0">
              <a:buNone/>
            </a:pPr>
            <a:r>
              <a:rPr lang="en-US" dirty="0"/>
              <a:t>Understand the Technology</a:t>
            </a:r>
          </a:p>
          <a:p>
            <a:r>
              <a:rPr lang="en-US" dirty="0" smtClean="0"/>
              <a:t>If </a:t>
            </a:r>
            <a:r>
              <a:rPr lang="en-US" dirty="0"/>
              <a:t>you don’t, get someone that does.</a:t>
            </a:r>
          </a:p>
          <a:p>
            <a:r>
              <a:rPr lang="en-US" dirty="0"/>
              <a:t>Pay Now, or Pay Later. </a:t>
            </a:r>
          </a:p>
          <a:p>
            <a:pPr marL="0" indent="0">
              <a:buNone/>
            </a:pPr>
            <a:r>
              <a:rPr lang="en-US" dirty="0"/>
              <a:t>Who is going to manage your environment?</a:t>
            </a:r>
          </a:p>
          <a:p>
            <a:r>
              <a:rPr lang="en-US" dirty="0"/>
              <a:t>You, Us, or others. (On-</a:t>
            </a:r>
            <a:r>
              <a:rPr lang="en-US" dirty="0" err="1"/>
              <a:t>Prem</a:t>
            </a:r>
            <a:r>
              <a:rPr lang="en-US" dirty="0"/>
              <a:t>, Azure/365, Amazon)</a:t>
            </a:r>
          </a:p>
          <a:p>
            <a:r>
              <a:rPr lang="en-US" dirty="0"/>
              <a:t>What does that mean for sustainability, ROI, expansion</a:t>
            </a:r>
          </a:p>
        </p:txBody>
      </p:sp>
      <p:sp>
        <p:nvSpPr>
          <p:cNvPr id="2" name="Title 1"/>
          <p:cNvSpPr>
            <a:spLocks noGrp="1"/>
          </p:cNvSpPr>
          <p:nvPr>
            <p:ph type="title"/>
          </p:nvPr>
        </p:nvSpPr>
        <p:spPr/>
        <p:txBody>
          <a:bodyPr/>
          <a:lstStyle/>
          <a:p>
            <a:r>
              <a:rPr lang="en-US" smtClean="0"/>
              <a:t>Architecture</a:t>
            </a:r>
            <a:r>
              <a:rPr lang="en-US" dirty="0" smtClean="0"/>
              <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89159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“Best Practice”</a:t>
            </a:r>
            <a:endParaRPr lang="en-US" dirty="0"/>
          </a:p>
        </p:txBody>
      </p:sp>
    </p:spTree>
    <p:extLst>
      <p:ext uri="{BB962C8B-B14F-4D97-AF65-F5344CB8AC3E}">
        <p14:creationId xmlns:p14="http://schemas.microsoft.com/office/powerpoint/2010/main" val="4172215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2523768"/>
          </a:xfrm>
        </p:spPr>
        <p:txBody>
          <a:bodyPr/>
          <a:lstStyle/>
          <a:p>
            <a:pPr marL="0" indent="0">
              <a:buNone/>
            </a:pPr>
            <a:r>
              <a:rPr lang="en-GB" dirty="0"/>
              <a:t>Definition:</a:t>
            </a:r>
          </a:p>
          <a:p>
            <a:pPr marL="0" indent="0">
              <a:buNone/>
            </a:pPr>
            <a:r>
              <a:rPr lang="en-GB" dirty="0"/>
              <a:t>The Agreed upon best method to follow the crowd blindly and do something that maybe completely detrimental to your own environment (read: career).</a:t>
            </a:r>
          </a:p>
        </p:txBody>
      </p:sp>
      <p:sp>
        <p:nvSpPr>
          <p:cNvPr id="2" name="Title 1"/>
          <p:cNvSpPr>
            <a:spLocks noGrp="1"/>
          </p:cNvSpPr>
          <p:nvPr>
            <p:ph type="title"/>
          </p:nvPr>
        </p:nvSpPr>
        <p:spPr/>
        <p:txBody>
          <a:bodyPr/>
          <a:lstStyle/>
          <a:p>
            <a:r>
              <a:rPr lang="en-US" dirty="0" smtClean="0"/>
              <a:t>Best Practice</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2585046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Confessions of a PFE</a:t>
            </a:r>
            <a:endParaRPr lang="en-US" dirty="0"/>
          </a:p>
        </p:txBody>
      </p:sp>
      <p:sp>
        <p:nvSpPr>
          <p:cNvPr id="5" name="Text Placeholder 4"/>
          <p:cNvSpPr>
            <a:spLocks noGrp="1"/>
          </p:cNvSpPr>
          <p:nvPr>
            <p:ph type="body" sz="quarter" idx="14"/>
          </p:nvPr>
        </p:nvSpPr>
        <p:spPr/>
        <p:txBody>
          <a:bodyPr/>
          <a:lstStyle/>
          <a:p>
            <a:r>
              <a:rPr lang="en-US" dirty="0" smtClean="0"/>
              <a:t>Eric Harlan</a:t>
            </a:r>
          </a:p>
          <a:p>
            <a:r>
              <a:rPr lang="en-US" dirty="0" err="1" smtClean="0"/>
              <a:t>Sr.PFE</a:t>
            </a:r>
            <a:endParaRPr lang="en-US" dirty="0" smtClean="0"/>
          </a:p>
          <a:p>
            <a:r>
              <a:rPr lang="en-US" dirty="0" smtClean="0"/>
              <a:t>Microsoft</a:t>
            </a:r>
            <a:endParaRPr lang="en-US" dirty="0"/>
          </a:p>
        </p:txBody>
      </p:sp>
      <p:sp>
        <p:nvSpPr>
          <p:cNvPr id="2" name="Text Placeholder 1"/>
          <p:cNvSpPr>
            <a:spLocks noGrp="1"/>
          </p:cNvSpPr>
          <p:nvPr>
            <p:ph type="body" sz="quarter" idx="15"/>
          </p:nvPr>
        </p:nvSpPr>
        <p:spPr/>
        <p:txBody>
          <a:bodyPr/>
          <a:lstStyle/>
          <a:p>
            <a:r>
              <a:rPr lang="en-US" dirty="0" smtClean="0"/>
              <a:t>SPC277</a:t>
            </a:r>
            <a:endParaRPr lang="en-US" dirty="0"/>
          </a:p>
        </p:txBody>
      </p:sp>
    </p:spTree>
    <p:extLst>
      <p:ext uri="{BB962C8B-B14F-4D97-AF65-F5344CB8AC3E}">
        <p14:creationId xmlns:p14="http://schemas.microsoft.com/office/powerpoint/2010/main" val="3458098331"/>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2511457"/>
          </a:xfrm>
        </p:spPr>
        <p:txBody>
          <a:bodyPr/>
          <a:lstStyle/>
          <a:p>
            <a:pPr marL="0" indent="0">
              <a:buNone/>
            </a:pPr>
            <a:r>
              <a:rPr lang="en-GB" dirty="0"/>
              <a:t>This isn’t </a:t>
            </a:r>
            <a:r>
              <a:rPr lang="en-GB" dirty="0" smtClean="0"/>
              <a:t>2007</a:t>
            </a:r>
            <a:endParaRPr lang="en-GB" dirty="0"/>
          </a:p>
          <a:p>
            <a:pPr marL="0" lvl="1" indent="0">
              <a:buNone/>
            </a:pPr>
            <a:r>
              <a:rPr lang="en-GB" sz="1600" dirty="0"/>
              <a:t>	There is plenty of documentation (read: opinions) on how SharePoint should be </a:t>
            </a:r>
            <a:r>
              <a:rPr lang="en-GB" sz="1600" dirty="0" smtClean="0"/>
              <a:t>run</a:t>
            </a:r>
            <a:r>
              <a:rPr lang="en-GB" sz="1600" dirty="0"/>
              <a:t>, managed, planned for etc.</a:t>
            </a:r>
          </a:p>
          <a:p>
            <a:pPr marL="0" lvl="1" indent="0">
              <a:buNone/>
            </a:pPr>
            <a:r>
              <a:rPr lang="en-GB" sz="1600" dirty="0"/>
              <a:t>	Understand why you are doing what you are doing? If you don’t know just ask.</a:t>
            </a:r>
          </a:p>
          <a:p>
            <a:pPr marL="0" indent="0">
              <a:buNone/>
            </a:pPr>
            <a:r>
              <a:rPr lang="en-GB" dirty="0" smtClean="0"/>
              <a:t>Test what changes you make in an environment that “closely” resembles production.</a:t>
            </a:r>
            <a:endParaRPr lang="en-GB" dirty="0"/>
          </a:p>
        </p:txBody>
      </p:sp>
      <p:sp>
        <p:nvSpPr>
          <p:cNvPr id="2" name="Title 1"/>
          <p:cNvSpPr>
            <a:spLocks noGrp="1"/>
          </p:cNvSpPr>
          <p:nvPr>
            <p:ph type="title"/>
          </p:nvPr>
        </p:nvSpPr>
        <p:spPr/>
        <p:txBody>
          <a:bodyPr/>
          <a:lstStyle/>
          <a:p>
            <a:r>
              <a:rPr lang="en-US" dirty="0" smtClean="0"/>
              <a:t>Best Practice</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012786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Documentation</a:t>
            </a:r>
            <a:endParaRPr lang="en-US" dirty="0"/>
          </a:p>
        </p:txBody>
      </p:sp>
    </p:spTree>
    <p:extLst>
      <p:ext uri="{BB962C8B-B14F-4D97-AF65-F5344CB8AC3E}">
        <p14:creationId xmlns:p14="http://schemas.microsoft.com/office/powerpoint/2010/main" val="222133547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3877985"/>
          </a:xfrm>
        </p:spPr>
        <p:txBody>
          <a:bodyPr/>
          <a:lstStyle/>
          <a:p>
            <a:r>
              <a:rPr lang="en-GB" dirty="0"/>
              <a:t>Don’t keep your disaster recovery plan in SharePoint.</a:t>
            </a:r>
          </a:p>
          <a:p>
            <a:r>
              <a:rPr lang="en-GB" dirty="0"/>
              <a:t>Make sure a wider team knows where important docs are and who is in charge when the redundancy fails</a:t>
            </a:r>
          </a:p>
          <a:p>
            <a:r>
              <a:rPr lang="en-GB" dirty="0"/>
              <a:t>Know who owns what and hold them accountable.</a:t>
            </a:r>
          </a:p>
          <a:p>
            <a:r>
              <a:rPr lang="en-GB" b="1" u="sng" dirty="0"/>
              <a:t>TEST</a:t>
            </a:r>
            <a:r>
              <a:rPr lang="en-GB" dirty="0"/>
              <a:t> what your documents cover</a:t>
            </a:r>
          </a:p>
        </p:txBody>
      </p:sp>
      <p:sp>
        <p:nvSpPr>
          <p:cNvPr id="2" name="Title 1"/>
          <p:cNvSpPr>
            <a:spLocks noGrp="1"/>
          </p:cNvSpPr>
          <p:nvPr>
            <p:ph type="title"/>
          </p:nvPr>
        </p:nvSpPr>
        <p:spPr/>
        <p:txBody>
          <a:bodyPr/>
          <a:lstStyle/>
          <a:p>
            <a:r>
              <a:rPr lang="en-US" dirty="0" smtClean="0"/>
              <a:t>Documentation</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2481148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995935" y="2564904"/>
            <a:ext cx="8775501" cy="1728192"/>
          </a:xfrm>
          <a:prstGeom prst="rect">
            <a:avLst/>
          </a:prstGeom>
          <a:noFill/>
        </p:spPr>
        <p:txBody>
          <a:bodyPr vert="horz" wrap="square" lIns="146304" tIns="91440" rIns="146304" bIns="91440" rtlCol="0" anchor="t" anchorCtr="0">
            <a:noAutofit/>
          </a:bodyPr>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GB" smtClean="0">
                <a:gradFill>
                  <a:gsLst>
                    <a:gs pos="91241">
                      <a:srgbClr val="FFFFFF"/>
                    </a:gs>
                    <a:gs pos="57000">
                      <a:srgbClr val="FFFFFF"/>
                    </a:gs>
                    <a:gs pos="18000">
                      <a:srgbClr val="FFFFFF"/>
                    </a:gs>
                  </a:gsLst>
                  <a:lin ang="5400000" scaled="0"/>
                </a:gradFill>
              </a:rPr>
              <a:t>What does it all mean man?</a:t>
            </a:r>
            <a:endParaRPr lang="en-GB">
              <a:gradFill>
                <a:gsLst>
                  <a:gs pos="91241">
                    <a:srgbClr val="FFFFFF"/>
                  </a:gs>
                  <a:gs pos="57000">
                    <a:srgbClr val="FFFFFF"/>
                  </a:gs>
                  <a:gs pos="18000">
                    <a:srgbClr val="FFFFFF"/>
                  </a:gs>
                </a:gsLst>
                <a:lin ang="5400000" scaled="0"/>
              </a:gradFill>
            </a:endParaRPr>
          </a:p>
        </p:txBody>
      </p:sp>
      <p:pic>
        <p:nvPicPr>
          <p:cNvPr id="5" name="Picture Placeholder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771800" y="2852936"/>
            <a:ext cx="1153188" cy="1152128"/>
          </a:xfrm>
          <a:prstGeom prst="rect">
            <a:avLst/>
          </a:prstGeom>
        </p:spPr>
      </p:pic>
    </p:spTree>
    <p:extLst>
      <p:ext uri="{BB962C8B-B14F-4D97-AF65-F5344CB8AC3E}">
        <p14:creationId xmlns:p14="http://schemas.microsoft.com/office/powerpoint/2010/main" val="8620748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3459409"/>
          </a:xfrm>
        </p:spPr>
        <p:txBody>
          <a:bodyPr/>
          <a:lstStyle/>
          <a:p>
            <a:r>
              <a:rPr lang="en-GB" dirty="0"/>
              <a:t>High consumption doesn’t mean good adoption, it may mean poor governance.</a:t>
            </a:r>
          </a:p>
          <a:p>
            <a:r>
              <a:rPr lang="en-GB" dirty="0"/>
              <a:t>What does adoption </a:t>
            </a:r>
            <a:r>
              <a:rPr lang="en-GB" dirty="0" smtClean="0"/>
              <a:t>mean?</a:t>
            </a:r>
          </a:p>
          <a:p>
            <a:pPr lvl="1"/>
            <a:r>
              <a:rPr lang="en-GB" dirty="0" smtClean="0"/>
              <a:t>It’s </a:t>
            </a:r>
            <a:r>
              <a:rPr lang="en-GB" dirty="0"/>
              <a:t>easy to spend a LOT of money with SharePoint</a:t>
            </a:r>
          </a:p>
          <a:p>
            <a:r>
              <a:rPr lang="en-GB" dirty="0"/>
              <a:t>Are you flexible or are you firm in your Architecture?</a:t>
            </a:r>
          </a:p>
          <a:p>
            <a:pPr lvl="1"/>
            <a:r>
              <a:rPr lang="en-GB" dirty="0"/>
              <a:t>Do you know who has access to what? </a:t>
            </a:r>
          </a:p>
        </p:txBody>
      </p:sp>
      <p:sp>
        <p:nvSpPr>
          <p:cNvPr id="2" name="Title 1"/>
          <p:cNvSpPr>
            <a:spLocks noGrp="1"/>
          </p:cNvSpPr>
          <p:nvPr>
            <p:ph type="title"/>
          </p:nvPr>
        </p:nvSpPr>
        <p:spPr/>
        <p:txBody>
          <a:bodyPr/>
          <a:lstStyle/>
          <a:p>
            <a:r>
              <a:rPr lang="en-US" dirty="0" smtClean="0"/>
              <a:t>ADOPTION</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4854086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1" y="-1772"/>
            <a:ext cx="12441902" cy="1304498"/>
          </a:xfrm>
          <a:prstGeom prst="rect">
            <a:avLst/>
          </a:prstGeom>
          <a:solidFill>
            <a:srgbClr val="FF8C00">
              <a:alpha val="68000"/>
            </a:srgb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 name="Title 3"/>
          <p:cNvSpPr>
            <a:spLocks noGrp="1"/>
          </p:cNvSpPr>
          <p:nvPr>
            <p:ph type="title"/>
          </p:nvPr>
        </p:nvSpPr>
        <p:spPr/>
        <p:txBody>
          <a:bodyPr/>
          <a:lstStyle/>
          <a:p>
            <a:r>
              <a:rPr lang="en-US" smtClean="0">
                <a:gradFill>
                  <a:gsLst>
                    <a:gs pos="1250">
                      <a:schemeClr val="bg1"/>
                    </a:gs>
                    <a:gs pos="100000">
                      <a:schemeClr val="bg1"/>
                    </a:gs>
                  </a:gsLst>
                  <a:lin ang="5400000" scaled="0"/>
                </a:gradFill>
              </a:rPr>
              <a:t>MySPC</a:t>
            </a:r>
            <a:endParaRPr lang="en-US" dirty="0">
              <a:gradFill>
                <a:gsLst>
                  <a:gs pos="1250">
                    <a:schemeClr val="bg1"/>
                  </a:gs>
                  <a:gs pos="100000">
                    <a:schemeClr val="bg1"/>
                  </a:gs>
                </a:gsLst>
                <a:lin ang="5400000" scaled="0"/>
              </a:gradFill>
            </a:endParaRPr>
          </a:p>
        </p:txBody>
      </p:sp>
      <p:grpSp>
        <p:nvGrpSpPr>
          <p:cNvPr id="6" name="Group 5"/>
          <p:cNvGrpSpPr/>
          <p:nvPr/>
        </p:nvGrpSpPr>
        <p:grpSpPr>
          <a:xfrm>
            <a:off x="9887683" y="72345"/>
            <a:ext cx="3252155" cy="1098069"/>
            <a:chOff x="9493983" y="21545"/>
            <a:chExt cx="3252155" cy="1098069"/>
          </a:xfrm>
        </p:grpSpPr>
        <p:sp>
          <p:nvSpPr>
            <p:cNvPr id="7" name="Title 3"/>
            <p:cNvSpPr txBox="1">
              <a:spLocks/>
            </p:cNvSpPr>
            <p:nvPr/>
          </p:nvSpPr>
          <p:spPr>
            <a:xfrm>
              <a:off x="9519383" y="21545"/>
              <a:ext cx="3226755" cy="385754"/>
            </a:xfrm>
            <a:prstGeom prst="rect">
              <a:avLst/>
            </a:prstGeom>
          </p:spPr>
          <p:txBody>
            <a:bodyPr vert="horz" wrap="square" lIns="0" tIns="0" rIns="0" bIns="0" rtlCol="0" anchor="b">
              <a:noAutofit/>
            </a:bodyPr>
            <a:lstStyle>
              <a:lvl1pPr algn="l" defTabSz="914180" rtl="0" eaLnBrk="1" latinLnBrk="0" hangingPunct="1">
                <a:lnSpc>
                  <a:spcPct val="90000"/>
                </a:lnSpc>
                <a:spcBef>
                  <a:spcPct val="0"/>
                </a:spcBef>
                <a:buNone/>
                <a:defRPr lang="en-US" sz="5293" b="0" kern="1200" cap="none" spc="-10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lang="en-US" sz="1600" dirty="0">
                  <a:solidFill>
                    <a:schemeClr val="bg1"/>
                  </a:solidFill>
                </a:rPr>
                <a:t>Sponsored by</a:t>
              </a:r>
            </a:p>
          </p:txBody>
        </p:sp>
        <p:grpSp>
          <p:nvGrpSpPr>
            <p:cNvPr id="8" name="Group 4"/>
            <p:cNvGrpSpPr>
              <a:grpSpLocks noChangeAspect="1"/>
            </p:cNvGrpSpPr>
            <p:nvPr/>
          </p:nvGrpSpPr>
          <p:grpSpPr bwMode="auto">
            <a:xfrm>
              <a:off x="9493983" y="373065"/>
              <a:ext cx="1800711" cy="746549"/>
              <a:chOff x="1052" y="1007"/>
              <a:chExt cx="5567" cy="2308"/>
            </a:xfrm>
            <a:solidFill>
              <a:schemeClr val="bg1"/>
            </a:solidFill>
          </p:grpSpPr>
          <p:sp>
            <p:nvSpPr>
              <p:cNvPr id="9" name="Freeform 6"/>
              <p:cNvSpPr>
                <a:spLocks/>
              </p:cNvSpPr>
              <p:nvPr/>
            </p:nvSpPr>
            <p:spPr bwMode="auto">
              <a:xfrm>
                <a:off x="3211" y="2494"/>
                <a:ext cx="1250" cy="821"/>
              </a:xfrm>
              <a:custGeom>
                <a:avLst/>
                <a:gdLst>
                  <a:gd name="T0" fmla="*/ 1241 w 1250"/>
                  <a:gd name="T1" fmla="*/ 0 h 821"/>
                  <a:gd name="T2" fmla="*/ 1250 w 1250"/>
                  <a:gd name="T3" fmla="*/ 2 h 821"/>
                  <a:gd name="T4" fmla="*/ 1108 w 1250"/>
                  <a:gd name="T5" fmla="*/ 151 h 821"/>
                  <a:gd name="T6" fmla="*/ 917 w 1250"/>
                  <a:gd name="T7" fmla="*/ 335 h 821"/>
                  <a:gd name="T8" fmla="*/ 718 w 1250"/>
                  <a:gd name="T9" fmla="*/ 507 h 821"/>
                  <a:gd name="T10" fmla="*/ 505 w 1250"/>
                  <a:gd name="T11" fmla="*/ 664 h 821"/>
                  <a:gd name="T12" fmla="*/ 349 w 1250"/>
                  <a:gd name="T13" fmla="*/ 755 h 821"/>
                  <a:gd name="T14" fmla="*/ 214 w 1250"/>
                  <a:gd name="T15" fmla="*/ 809 h 821"/>
                  <a:gd name="T16" fmla="*/ 158 w 1250"/>
                  <a:gd name="T17" fmla="*/ 821 h 821"/>
                  <a:gd name="T18" fmla="*/ 106 w 1250"/>
                  <a:gd name="T19" fmla="*/ 821 h 821"/>
                  <a:gd name="T20" fmla="*/ 60 w 1250"/>
                  <a:gd name="T21" fmla="*/ 806 h 821"/>
                  <a:gd name="T22" fmla="*/ 23 w 1250"/>
                  <a:gd name="T23" fmla="*/ 772 h 821"/>
                  <a:gd name="T24" fmla="*/ 5 w 1250"/>
                  <a:gd name="T25" fmla="*/ 721 h 821"/>
                  <a:gd name="T26" fmla="*/ 1 w 1250"/>
                  <a:gd name="T27" fmla="*/ 637 h 821"/>
                  <a:gd name="T28" fmla="*/ 25 w 1250"/>
                  <a:gd name="T29" fmla="*/ 525 h 821"/>
                  <a:gd name="T30" fmla="*/ 74 w 1250"/>
                  <a:gd name="T31" fmla="*/ 394 h 821"/>
                  <a:gd name="T32" fmla="*/ 158 w 1250"/>
                  <a:gd name="T33" fmla="*/ 218 h 821"/>
                  <a:gd name="T34" fmla="*/ 283 w 1250"/>
                  <a:gd name="T35" fmla="*/ 7 h 821"/>
                  <a:gd name="T36" fmla="*/ 288 w 1250"/>
                  <a:gd name="T37" fmla="*/ 2 h 821"/>
                  <a:gd name="T38" fmla="*/ 398 w 1250"/>
                  <a:gd name="T39" fmla="*/ 0 h 821"/>
                  <a:gd name="T40" fmla="*/ 393 w 1250"/>
                  <a:gd name="T41" fmla="*/ 14 h 821"/>
                  <a:gd name="T42" fmla="*/ 336 w 1250"/>
                  <a:gd name="T43" fmla="*/ 159 h 821"/>
                  <a:gd name="T44" fmla="*/ 309 w 1250"/>
                  <a:gd name="T45" fmla="*/ 281 h 821"/>
                  <a:gd name="T46" fmla="*/ 309 w 1250"/>
                  <a:gd name="T47" fmla="*/ 374 h 821"/>
                  <a:gd name="T48" fmla="*/ 331 w 1250"/>
                  <a:gd name="T49" fmla="*/ 426 h 821"/>
                  <a:gd name="T50" fmla="*/ 371 w 1250"/>
                  <a:gd name="T51" fmla="*/ 460 h 821"/>
                  <a:gd name="T52" fmla="*/ 427 w 1250"/>
                  <a:gd name="T53" fmla="*/ 473 h 821"/>
                  <a:gd name="T54" fmla="*/ 528 w 1250"/>
                  <a:gd name="T55" fmla="*/ 458 h 821"/>
                  <a:gd name="T56" fmla="*/ 655 w 1250"/>
                  <a:gd name="T57" fmla="*/ 406 h 821"/>
                  <a:gd name="T58" fmla="*/ 805 w 1250"/>
                  <a:gd name="T59" fmla="*/ 318 h 821"/>
                  <a:gd name="T60" fmla="*/ 996 w 1250"/>
                  <a:gd name="T61" fmla="*/ 178 h 821"/>
                  <a:gd name="T62" fmla="*/ 1179 w 1250"/>
                  <a:gd name="T63" fmla="*/ 24 h 821"/>
                  <a:gd name="T64" fmla="*/ 1202 w 1250"/>
                  <a:gd name="T65" fmla="*/ 5 h 821"/>
                  <a:gd name="T66" fmla="*/ 1224 w 1250"/>
                  <a:gd name="T67" fmla="*/ 0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50" h="821">
                    <a:moveTo>
                      <a:pt x="1224" y="0"/>
                    </a:moveTo>
                    <a:lnTo>
                      <a:pt x="1241" y="0"/>
                    </a:lnTo>
                    <a:lnTo>
                      <a:pt x="1245" y="2"/>
                    </a:lnTo>
                    <a:lnTo>
                      <a:pt x="1250" y="2"/>
                    </a:lnTo>
                    <a:lnTo>
                      <a:pt x="1201" y="54"/>
                    </a:lnTo>
                    <a:lnTo>
                      <a:pt x="1108" y="151"/>
                    </a:lnTo>
                    <a:lnTo>
                      <a:pt x="1013" y="244"/>
                    </a:lnTo>
                    <a:lnTo>
                      <a:pt x="917" y="335"/>
                    </a:lnTo>
                    <a:lnTo>
                      <a:pt x="819" y="422"/>
                    </a:lnTo>
                    <a:lnTo>
                      <a:pt x="718" y="507"/>
                    </a:lnTo>
                    <a:lnTo>
                      <a:pt x="613" y="588"/>
                    </a:lnTo>
                    <a:lnTo>
                      <a:pt x="505" y="664"/>
                    </a:lnTo>
                    <a:lnTo>
                      <a:pt x="429" y="711"/>
                    </a:lnTo>
                    <a:lnTo>
                      <a:pt x="349" y="755"/>
                    </a:lnTo>
                    <a:lnTo>
                      <a:pt x="267" y="792"/>
                    </a:lnTo>
                    <a:lnTo>
                      <a:pt x="214" y="809"/>
                    </a:lnTo>
                    <a:lnTo>
                      <a:pt x="160" y="819"/>
                    </a:lnTo>
                    <a:lnTo>
                      <a:pt x="158" y="821"/>
                    </a:lnTo>
                    <a:lnTo>
                      <a:pt x="158" y="821"/>
                    </a:lnTo>
                    <a:lnTo>
                      <a:pt x="106" y="821"/>
                    </a:lnTo>
                    <a:lnTo>
                      <a:pt x="86" y="816"/>
                    </a:lnTo>
                    <a:lnTo>
                      <a:pt x="60" y="806"/>
                    </a:lnTo>
                    <a:lnTo>
                      <a:pt x="39" y="791"/>
                    </a:lnTo>
                    <a:lnTo>
                      <a:pt x="23" y="772"/>
                    </a:lnTo>
                    <a:lnTo>
                      <a:pt x="11" y="748"/>
                    </a:lnTo>
                    <a:lnTo>
                      <a:pt x="5" y="721"/>
                    </a:lnTo>
                    <a:lnTo>
                      <a:pt x="0" y="679"/>
                    </a:lnTo>
                    <a:lnTo>
                      <a:pt x="1" y="637"/>
                    </a:lnTo>
                    <a:lnTo>
                      <a:pt x="8" y="595"/>
                    </a:lnTo>
                    <a:lnTo>
                      <a:pt x="25" y="525"/>
                    </a:lnTo>
                    <a:lnTo>
                      <a:pt x="49" y="458"/>
                    </a:lnTo>
                    <a:lnTo>
                      <a:pt x="74" y="394"/>
                    </a:lnTo>
                    <a:lnTo>
                      <a:pt x="103" y="330"/>
                    </a:lnTo>
                    <a:lnTo>
                      <a:pt x="158" y="218"/>
                    </a:lnTo>
                    <a:lnTo>
                      <a:pt x="219" y="112"/>
                    </a:lnTo>
                    <a:lnTo>
                      <a:pt x="283" y="7"/>
                    </a:lnTo>
                    <a:lnTo>
                      <a:pt x="287" y="5"/>
                    </a:lnTo>
                    <a:lnTo>
                      <a:pt x="288" y="2"/>
                    </a:lnTo>
                    <a:lnTo>
                      <a:pt x="292" y="2"/>
                    </a:lnTo>
                    <a:lnTo>
                      <a:pt x="398" y="0"/>
                    </a:lnTo>
                    <a:lnTo>
                      <a:pt x="395" y="7"/>
                    </a:lnTo>
                    <a:lnTo>
                      <a:pt x="393" y="14"/>
                    </a:lnTo>
                    <a:lnTo>
                      <a:pt x="363" y="85"/>
                    </a:lnTo>
                    <a:lnTo>
                      <a:pt x="336" y="159"/>
                    </a:lnTo>
                    <a:lnTo>
                      <a:pt x="316" y="235"/>
                    </a:lnTo>
                    <a:lnTo>
                      <a:pt x="309" y="281"/>
                    </a:lnTo>
                    <a:lnTo>
                      <a:pt x="305" y="326"/>
                    </a:lnTo>
                    <a:lnTo>
                      <a:pt x="309" y="374"/>
                    </a:lnTo>
                    <a:lnTo>
                      <a:pt x="317" y="402"/>
                    </a:lnTo>
                    <a:lnTo>
                      <a:pt x="331" y="426"/>
                    </a:lnTo>
                    <a:lnTo>
                      <a:pt x="349" y="446"/>
                    </a:lnTo>
                    <a:lnTo>
                      <a:pt x="371" y="460"/>
                    </a:lnTo>
                    <a:lnTo>
                      <a:pt x="398" y="470"/>
                    </a:lnTo>
                    <a:lnTo>
                      <a:pt x="427" y="473"/>
                    </a:lnTo>
                    <a:lnTo>
                      <a:pt x="478" y="468"/>
                    </a:lnTo>
                    <a:lnTo>
                      <a:pt x="528" y="458"/>
                    </a:lnTo>
                    <a:lnTo>
                      <a:pt x="576" y="441"/>
                    </a:lnTo>
                    <a:lnTo>
                      <a:pt x="655" y="406"/>
                    </a:lnTo>
                    <a:lnTo>
                      <a:pt x="731" y="363"/>
                    </a:lnTo>
                    <a:lnTo>
                      <a:pt x="805" y="318"/>
                    </a:lnTo>
                    <a:lnTo>
                      <a:pt x="902" y="250"/>
                    </a:lnTo>
                    <a:lnTo>
                      <a:pt x="996" y="178"/>
                    </a:lnTo>
                    <a:lnTo>
                      <a:pt x="1089" y="102"/>
                    </a:lnTo>
                    <a:lnTo>
                      <a:pt x="1179" y="24"/>
                    </a:lnTo>
                    <a:lnTo>
                      <a:pt x="1192" y="12"/>
                    </a:lnTo>
                    <a:lnTo>
                      <a:pt x="1202" y="5"/>
                    </a:lnTo>
                    <a:lnTo>
                      <a:pt x="1212" y="2"/>
                    </a:lnTo>
                    <a:lnTo>
                      <a:pt x="12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7"/>
              <p:cNvSpPr>
                <a:spLocks/>
              </p:cNvSpPr>
              <p:nvPr/>
            </p:nvSpPr>
            <p:spPr bwMode="auto">
              <a:xfrm>
                <a:off x="5030" y="1007"/>
                <a:ext cx="1209" cy="778"/>
              </a:xfrm>
              <a:custGeom>
                <a:avLst/>
                <a:gdLst>
                  <a:gd name="T0" fmla="*/ 1103 w 1209"/>
                  <a:gd name="T1" fmla="*/ 0 h 778"/>
                  <a:gd name="T2" fmla="*/ 1133 w 1209"/>
                  <a:gd name="T3" fmla="*/ 8 h 778"/>
                  <a:gd name="T4" fmla="*/ 1175 w 1209"/>
                  <a:gd name="T5" fmla="*/ 37 h 778"/>
                  <a:gd name="T6" fmla="*/ 1199 w 1209"/>
                  <a:gd name="T7" fmla="*/ 77 h 778"/>
                  <a:gd name="T8" fmla="*/ 1209 w 1209"/>
                  <a:gd name="T9" fmla="*/ 150 h 778"/>
                  <a:gd name="T10" fmla="*/ 1197 w 1209"/>
                  <a:gd name="T11" fmla="*/ 243 h 778"/>
                  <a:gd name="T12" fmla="*/ 1157 w 1209"/>
                  <a:gd name="T13" fmla="*/ 373 h 778"/>
                  <a:gd name="T14" fmla="*/ 1103 w 1209"/>
                  <a:gd name="T15" fmla="*/ 498 h 778"/>
                  <a:gd name="T16" fmla="*/ 1007 w 1209"/>
                  <a:gd name="T17" fmla="*/ 682 h 778"/>
                  <a:gd name="T18" fmla="*/ 951 w 1209"/>
                  <a:gd name="T19" fmla="*/ 775 h 778"/>
                  <a:gd name="T20" fmla="*/ 944 w 1209"/>
                  <a:gd name="T21" fmla="*/ 778 h 778"/>
                  <a:gd name="T22" fmla="*/ 833 w 1209"/>
                  <a:gd name="T23" fmla="*/ 778 h 778"/>
                  <a:gd name="T24" fmla="*/ 838 w 1209"/>
                  <a:gd name="T25" fmla="*/ 756 h 778"/>
                  <a:gd name="T26" fmla="*/ 883 w 1209"/>
                  <a:gd name="T27" fmla="*/ 630 h 778"/>
                  <a:gd name="T28" fmla="*/ 903 w 1209"/>
                  <a:gd name="T29" fmla="*/ 520 h 778"/>
                  <a:gd name="T30" fmla="*/ 897 w 1209"/>
                  <a:gd name="T31" fmla="*/ 435 h 778"/>
                  <a:gd name="T32" fmla="*/ 868 w 1209"/>
                  <a:gd name="T33" fmla="*/ 383 h 778"/>
                  <a:gd name="T34" fmla="*/ 819 w 1209"/>
                  <a:gd name="T35" fmla="*/ 354 h 778"/>
                  <a:gd name="T36" fmla="*/ 743 w 1209"/>
                  <a:gd name="T37" fmla="*/ 351 h 778"/>
                  <a:gd name="T38" fmla="*/ 655 w 1209"/>
                  <a:gd name="T39" fmla="*/ 373 h 778"/>
                  <a:gd name="T40" fmla="*/ 532 w 1209"/>
                  <a:gd name="T41" fmla="*/ 429 h 778"/>
                  <a:gd name="T42" fmla="*/ 415 w 1209"/>
                  <a:gd name="T43" fmla="*/ 498 h 778"/>
                  <a:gd name="T44" fmla="*/ 231 w 1209"/>
                  <a:gd name="T45" fmla="*/ 628 h 778"/>
                  <a:gd name="T46" fmla="*/ 59 w 1209"/>
                  <a:gd name="T47" fmla="*/ 771 h 778"/>
                  <a:gd name="T48" fmla="*/ 49 w 1209"/>
                  <a:gd name="T49" fmla="*/ 776 h 778"/>
                  <a:gd name="T50" fmla="*/ 3 w 1209"/>
                  <a:gd name="T51" fmla="*/ 778 h 778"/>
                  <a:gd name="T52" fmla="*/ 0 w 1209"/>
                  <a:gd name="T53" fmla="*/ 776 h 778"/>
                  <a:gd name="T54" fmla="*/ 118 w 1209"/>
                  <a:gd name="T55" fmla="*/ 657 h 778"/>
                  <a:gd name="T56" fmla="*/ 304 w 1209"/>
                  <a:gd name="T57" fmla="*/ 476 h 778"/>
                  <a:gd name="T58" fmla="*/ 498 w 1209"/>
                  <a:gd name="T59" fmla="*/ 310 h 778"/>
                  <a:gd name="T60" fmla="*/ 704 w 1209"/>
                  <a:gd name="T61" fmla="*/ 158 h 778"/>
                  <a:gd name="T62" fmla="*/ 822 w 1209"/>
                  <a:gd name="T63" fmla="*/ 86 h 778"/>
                  <a:gd name="T64" fmla="*/ 949 w 1209"/>
                  <a:gd name="T65" fmla="*/ 28 h 778"/>
                  <a:gd name="T66" fmla="*/ 1050 w 1209"/>
                  <a:gd name="T67" fmla="*/ 1 h 778"/>
                  <a:gd name="T68" fmla="*/ 1054 w 1209"/>
                  <a:gd name="T69" fmla="*/ 0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09" h="778">
                    <a:moveTo>
                      <a:pt x="1054" y="0"/>
                    </a:moveTo>
                    <a:lnTo>
                      <a:pt x="1103" y="0"/>
                    </a:lnTo>
                    <a:lnTo>
                      <a:pt x="1118" y="3"/>
                    </a:lnTo>
                    <a:lnTo>
                      <a:pt x="1133" y="8"/>
                    </a:lnTo>
                    <a:lnTo>
                      <a:pt x="1157" y="20"/>
                    </a:lnTo>
                    <a:lnTo>
                      <a:pt x="1175" y="37"/>
                    </a:lnTo>
                    <a:lnTo>
                      <a:pt x="1191" y="55"/>
                    </a:lnTo>
                    <a:lnTo>
                      <a:pt x="1199" y="77"/>
                    </a:lnTo>
                    <a:lnTo>
                      <a:pt x="1206" y="103"/>
                    </a:lnTo>
                    <a:lnTo>
                      <a:pt x="1209" y="150"/>
                    </a:lnTo>
                    <a:lnTo>
                      <a:pt x="1206" y="197"/>
                    </a:lnTo>
                    <a:lnTo>
                      <a:pt x="1197" y="243"/>
                    </a:lnTo>
                    <a:lnTo>
                      <a:pt x="1180" y="309"/>
                    </a:lnTo>
                    <a:lnTo>
                      <a:pt x="1157" y="373"/>
                    </a:lnTo>
                    <a:lnTo>
                      <a:pt x="1132" y="437"/>
                    </a:lnTo>
                    <a:lnTo>
                      <a:pt x="1103" y="498"/>
                    </a:lnTo>
                    <a:lnTo>
                      <a:pt x="1057" y="591"/>
                    </a:lnTo>
                    <a:lnTo>
                      <a:pt x="1007" y="682"/>
                    </a:lnTo>
                    <a:lnTo>
                      <a:pt x="952" y="771"/>
                    </a:lnTo>
                    <a:lnTo>
                      <a:pt x="951" y="775"/>
                    </a:lnTo>
                    <a:lnTo>
                      <a:pt x="947" y="776"/>
                    </a:lnTo>
                    <a:lnTo>
                      <a:pt x="944" y="778"/>
                    </a:lnTo>
                    <a:lnTo>
                      <a:pt x="834" y="778"/>
                    </a:lnTo>
                    <a:lnTo>
                      <a:pt x="833" y="778"/>
                    </a:lnTo>
                    <a:lnTo>
                      <a:pt x="831" y="776"/>
                    </a:lnTo>
                    <a:lnTo>
                      <a:pt x="838" y="756"/>
                    </a:lnTo>
                    <a:lnTo>
                      <a:pt x="863" y="694"/>
                    </a:lnTo>
                    <a:lnTo>
                      <a:pt x="883" y="630"/>
                    </a:lnTo>
                    <a:lnTo>
                      <a:pt x="898" y="564"/>
                    </a:lnTo>
                    <a:lnTo>
                      <a:pt x="903" y="520"/>
                    </a:lnTo>
                    <a:lnTo>
                      <a:pt x="903" y="478"/>
                    </a:lnTo>
                    <a:lnTo>
                      <a:pt x="897" y="435"/>
                    </a:lnTo>
                    <a:lnTo>
                      <a:pt x="885" y="407"/>
                    </a:lnTo>
                    <a:lnTo>
                      <a:pt x="868" y="383"/>
                    </a:lnTo>
                    <a:lnTo>
                      <a:pt x="846" y="366"/>
                    </a:lnTo>
                    <a:lnTo>
                      <a:pt x="819" y="354"/>
                    </a:lnTo>
                    <a:lnTo>
                      <a:pt x="789" y="349"/>
                    </a:lnTo>
                    <a:lnTo>
                      <a:pt x="743" y="351"/>
                    </a:lnTo>
                    <a:lnTo>
                      <a:pt x="699" y="359"/>
                    </a:lnTo>
                    <a:lnTo>
                      <a:pt x="655" y="373"/>
                    </a:lnTo>
                    <a:lnTo>
                      <a:pt x="593" y="398"/>
                    </a:lnTo>
                    <a:lnTo>
                      <a:pt x="532" y="429"/>
                    </a:lnTo>
                    <a:lnTo>
                      <a:pt x="473" y="462"/>
                    </a:lnTo>
                    <a:lnTo>
                      <a:pt x="415" y="498"/>
                    </a:lnTo>
                    <a:lnTo>
                      <a:pt x="322" y="562"/>
                    </a:lnTo>
                    <a:lnTo>
                      <a:pt x="231" y="628"/>
                    </a:lnTo>
                    <a:lnTo>
                      <a:pt x="145" y="699"/>
                    </a:lnTo>
                    <a:lnTo>
                      <a:pt x="59" y="771"/>
                    </a:lnTo>
                    <a:lnTo>
                      <a:pt x="54" y="775"/>
                    </a:lnTo>
                    <a:lnTo>
                      <a:pt x="49" y="776"/>
                    </a:lnTo>
                    <a:lnTo>
                      <a:pt x="42" y="778"/>
                    </a:lnTo>
                    <a:lnTo>
                      <a:pt x="3" y="778"/>
                    </a:lnTo>
                    <a:lnTo>
                      <a:pt x="3" y="778"/>
                    </a:lnTo>
                    <a:lnTo>
                      <a:pt x="0" y="776"/>
                    </a:lnTo>
                    <a:lnTo>
                      <a:pt x="25" y="749"/>
                    </a:lnTo>
                    <a:lnTo>
                      <a:pt x="118" y="657"/>
                    </a:lnTo>
                    <a:lnTo>
                      <a:pt x="211" y="564"/>
                    </a:lnTo>
                    <a:lnTo>
                      <a:pt x="304" y="476"/>
                    </a:lnTo>
                    <a:lnTo>
                      <a:pt x="398" y="391"/>
                    </a:lnTo>
                    <a:lnTo>
                      <a:pt x="498" y="310"/>
                    </a:lnTo>
                    <a:lnTo>
                      <a:pt x="599" y="233"/>
                    </a:lnTo>
                    <a:lnTo>
                      <a:pt x="704" y="158"/>
                    </a:lnTo>
                    <a:lnTo>
                      <a:pt x="763" y="121"/>
                    </a:lnTo>
                    <a:lnTo>
                      <a:pt x="822" y="86"/>
                    </a:lnTo>
                    <a:lnTo>
                      <a:pt x="885" y="55"/>
                    </a:lnTo>
                    <a:lnTo>
                      <a:pt x="949" y="28"/>
                    </a:lnTo>
                    <a:lnTo>
                      <a:pt x="1000" y="12"/>
                    </a:lnTo>
                    <a:lnTo>
                      <a:pt x="1050" y="1"/>
                    </a:lnTo>
                    <a:lnTo>
                      <a:pt x="1052" y="1"/>
                    </a:lnTo>
                    <a:lnTo>
                      <a:pt x="10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8"/>
              <p:cNvSpPr>
                <a:spLocks/>
              </p:cNvSpPr>
              <p:nvPr/>
            </p:nvSpPr>
            <p:spPr bwMode="auto">
              <a:xfrm>
                <a:off x="1052" y="1559"/>
                <a:ext cx="492" cy="863"/>
              </a:xfrm>
              <a:custGeom>
                <a:avLst/>
                <a:gdLst>
                  <a:gd name="T0" fmla="*/ 377 w 492"/>
                  <a:gd name="T1" fmla="*/ 0 h 863"/>
                  <a:gd name="T2" fmla="*/ 431 w 492"/>
                  <a:gd name="T3" fmla="*/ 0 h 863"/>
                  <a:gd name="T4" fmla="*/ 458 w 492"/>
                  <a:gd name="T5" fmla="*/ 5 h 863"/>
                  <a:gd name="T6" fmla="*/ 485 w 492"/>
                  <a:gd name="T7" fmla="*/ 13 h 863"/>
                  <a:gd name="T8" fmla="*/ 488 w 492"/>
                  <a:gd name="T9" fmla="*/ 13 h 863"/>
                  <a:gd name="T10" fmla="*/ 490 w 492"/>
                  <a:gd name="T11" fmla="*/ 15 h 863"/>
                  <a:gd name="T12" fmla="*/ 492 w 492"/>
                  <a:gd name="T13" fmla="*/ 18 h 863"/>
                  <a:gd name="T14" fmla="*/ 492 w 492"/>
                  <a:gd name="T15" fmla="*/ 22 h 863"/>
                  <a:gd name="T16" fmla="*/ 465 w 492"/>
                  <a:gd name="T17" fmla="*/ 172 h 863"/>
                  <a:gd name="T18" fmla="*/ 465 w 492"/>
                  <a:gd name="T19" fmla="*/ 175 h 863"/>
                  <a:gd name="T20" fmla="*/ 465 w 492"/>
                  <a:gd name="T21" fmla="*/ 177 h 863"/>
                  <a:gd name="T22" fmla="*/ 449 w 492"/>
                  <a:gd name="T23" fmla="*/ 172 h 863"/>
                  <a:gd name="T24" fmla="*/ 417 w 492"/>
                  <a:gd name="T25" fmla="*/ 162 h 863"/>
                  <a:gd name="T26" fmla="*/ 383 w 492"/>
                  <a:gd name="T27" fmla="*/ 162 h 863"/>
                  <a:gd name="T28" fmla="*/ 365 w 492"/>
                  <a:gd name="T29" fmla="*/ 165 h 863"/>
                  <a:gd name="T30" fmla="*/ 350 w 492"/>
                  <a:gd name="T31" fmla="*/ 174 h 863"/>
                  <a:gd name="T32" fmla="*/ 336 w 492"/>
                  <a:gd name="T33" fmla="*/ 186 h 863"/>
                  <a:gd name="T34" fmla="*/ 326 w 492"/>
                  <a:gd name="T35" fmla="*/ 201 h 863"/>
                  <a:gd name="T36" fmla="*/ 318 w 492"/>
                  <a:gd name="T37" fmla="*/ 226 h 863"/>
                  <a:gd name="T38" fmla="*/ 312 w 492"/>
                  <a:gd name="T39" fmla="*/ 250 h 863"/>
                  <a:gd name="T40" fmla="*/ 297 w 492"/>
                  <a:gd name="T41" fmla="*/ 334 h 863"/>
                  <a:gd name="T42" fmla="*/ 437 w 492"/>
                  <a:gd name="T43" fmla="*/ 334 h 863"/>
                  <a:gd name="T44" fmla="*/ 426 w 492"/>
                  <a:gd name="T45" fmla="*/ 407 h 863"/>
                  <a:gd name="T46" fmla="*/ 414 w 492"/>
                  <a:gd name="T47" fmla="*/ 481 h 863"/>
                  <a:gd name="T48" fmla="*/ 412 w 492"/>
                  <a:gd name="T49" fmla="*/ 484 h 863"/>
                  <a:gd name="T50" fmla="*/ 410 w 492"/>
                  <a:gd name="T51" fmla="*/ 488 h 863"/>
                  <a:gd name="T52" fmla="*/ 407 w 492"/>
                  <a:gd name="T53" fmla="*/ 490 h 863"/>
                  <a:gd name="T54" fmla="*/ 402 w 492"/>
                  <a:gd name="T55" fmla="*/ 490 h 863"/>
                  <a:gd name="T56" fmla="*/ 280 w 492"/>
                  <a:gd name="T57" fmla="*/ 490 h 863"/>
                  <a:gd name="T58" fmla="*/ 277 w 492"/>
                  <a:gd name="T59" fmla="*/ 490 h 863"/>
                  <a:gd name="T60" fmla="*/ 274 w 492"/>
                  <a:gd name="T61" fmla="*/ 491 h 863"/>
                  <a:gd name="T62" fmla="*/ 272 w 492"/>
                  <a:gd name="T63" fmla="*/ 493 h 863"/>
                  <a:gd name="T64" fmla="*/ 270 w 492"/>
                  <a:gd name="T65" fmla="*/ 498 h 863"/>
                  <a:gd name="T66" fmla="*/ 215 w 492"/>
                  <a:gd name="T67" fmla="*/ 822 h 863"/>
                  <a:gd name="T68" fmla="*/ 209 w 492"/>
                  <a:gd name="T69" fmla="*/ 856 h 863"/>
                  <a:gd name="T70" fmla="*/ 208 w 492"/>
                  <a:gd name="T71" fmla="*/ 859 h 863"/>
                  <a:gd name="T72" fmla="*/ 206 w 492"/>
                  <a:gd name="T73" fmla="*/ 861 h 863"/>
                  <a:gd name="T74" fmla="*/ 203 w 492"/>
                  <a:gd name="T75" fmla="*/ 863 h 863"/>
                  <a:gd name="T76" fmla="*/ 7 w 492"/>
                  <a:gd name="T77" fmla="*/ 863 h 863"/>
                  <a:gd name="T78" fmla="*/ 69 w 492"/>
                  <a:gd name="T79" fmla="*/ 490 h 863"/>
                  <a:gd name="T80" fmla="*/ 0 w 492"/>
                  <a:gd name="T81" fmla="*/ 490 h 863"/>
                  <a:gd name="T82" fmla="*/ 0 w 492"/>
                  <a:gd name="T83" fmla="*/ 481 h 863"/>
                  <a:gd name="T84" fmla="*/ 12 w 492"/>
                  <a:gd name="T85" fmla="*/ 419 h 863"/>
                  <a:gd name="T86" fmla="*/ 25 w 492"/>
                  <a:gd name="T87" fmla="*/ 334 h 863"/>
                  <a:gd name="T88" fmla="*/ 96 w 492"/>
                  <a:gd name="T89" fmla="*/ 334 h 863"/>
                  <a:gd name="T90" fmla="*/ 106 w 492"/>
                  <a:gd name="T91" fmla="*/ 280 h 863"/>
                  <a:gd name="T92" fmla="*/ 117 w 492"/>
                  <a:gd name="T93" fmla="*/ 228 h 863"/>
                  <a:gd name="T94" fmla="*/ 130 w 492"/>
                  <a:gd name="T95" fmla="*/ 177 h 863"/>
                  <a:gd name="T96" fmla="*/ 147 w 492"/>
                  <a:gd name="T97" fmla="*/ 140 h 863"/>
                  <a:gd name="T98" fmla="*/ 169 w 492"/>
                  <a:gd name="T99" fmla="*/ 108 h 863"/>
                  <a:gd name="T100" fmla="*/ 198 w 492"/>
                  <a:gd name="T101" fmla="*/ 81 h 863"/>
                  <a:gd name="T102" fmla="*/ 230 w 492"/>
                  <a:gd name="T103" fmla="*/ 56 h 863"/>
                  <a:gd name="T104" fmla="*/ 275 w 492"/>
                  <a:gd name="T105" fmla="*/ 29 h 863"/>
                  <a:gd name="T106" fmla="*/ 326 w 492"/>
                  <a:gd name="T107" fmla="*/ 8 h 863"/>
                  <a:gd name="T108" fmla="*/ 377 w 492"/>
                  <a:gd name="T109" fmla="*/ 0 h 8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2" h="863">
                    <a:moveTo>
                      <a:pt x="377" y="0"/>
                    </a:moveTo>
                    <a:lnTo>
                      <a:pt x="431" y="0"/>
                    </a:lnTo>
                    <a:lnTo>
                      <a:pt x="458" y="5"/>
                    </a:lnTo>
                    <a:lnTo>
                      <a:pt x="485" y="13"/>
                    </a:lnTo>
                    <a:lnTo>
                      <a:pt x="488" y="13"/>
                    </a:lnTo>
                    <a:lnTo>
                      <a:pt x="490" y="15"/>
                    </a:lnTo>
                    <a:lnTo>
                      <a:pt x="492" y="18"/>
                    </a:lnTo>
                    <a:lnTo>
                      <a:pt x="492" y="22"/>
                    </a:lnTo>
                    <a:lnTo>
                      <a:pt x="465" y="172"/>
                    </a:lnTo>
                    <a:lnTo>
                      <a:pt x="465" y="175"/>
                    </a:lnTo>
                    <a:lnTo>
                      <a:pt x="465" y="177"/>
                    </a:lnTo>
                    <a:lnTo>
                      <a:pt x="449" y="172"/>
                    </a:lnTo>
                    <a:lnTo>
                      <a:pt x="417" y="162"/>
                    </a:lnTo>
                    <a:lnTo>
                      <a:pt x="383" y="162"/>
                    </a:lnTo>
                    <a:lnTo>
                      <a:pt x="365" y="165"/>
                    </a:lnTo>
                    <a:lnTo>
                      <a:pt x="350" y="174"/>
                    </a:lnTo>
                    <a:lnTo>
                      <a:pt x="336" y="186"/>
                    </a:lnTo>
                    <a:lnTo>
                      <a:pt x="326" y="201"/>
                    </a:lnTo>
                    <a:lnTo>
                      <a:pt x="318" y="226"/>
                    </a:lnTo>
                    <a:lnTo>
                      <a:pt x="312" y="250"/>
                    </a:lnTo>
                    <a:lnTo>
                      <a:pt x="297" y="334"/>
                    </a:lnTo>
                    <a:lnTo>
                      <a:pt x="437" y="334"/>
                    </a:lnTo>
                    <a:lnTo>
                      <a:pt x="426" y="407"/>
                    </a:lnTo>
                    <a:lnTo>
                      <a:pt x="414" y="481"/>
                    </a:lnTo>
                    <a:lnTo>
                      <a:pt x="412" y="484"/>
                    </a:lnTo>
                    <a:lnTo>
                      <a:pt x="410" y="488"/>
                    </a:lnTo>
                    <a:lnTo>
                      <a:pt x="407" y="490"/>
                    </a:lnTo>
                    <a:lnTo>
                      <a:pt x="402" y="490"/>
                    </a:lnTo>
                    <a:lnTo>
                      <a:pt x="280" y="490"/>
                    </a:lnTo>
                    <a:lnTo>
                      <a:pt x="277" y="490"/>
                    </a:lnTo>
                    <a:lnTo>
                      <a:pt x="274" y="491"/>
                    </a:lnTo>
                    <a:lnTo>
                      <a:pt x="272" y="493"/>
                    </a:lnTo>
                    <a:lnTo>
                      <a:pt x="270" y="498"/>
                    </a:lnTo>
                    <a:lnTo>
                      <a:pt x="215" y="822"/>
                    </a:lnTo>
                    <a:lnTo>
                      <a:pt x="209" y="856"/>
                    </a:lnTo>
                    <a:lnTo>
                      <a:pt x="208" y="859"/>
                    </a:lnTo>
                    <a:lnTo>
                      <a:pt x="206" y="861"/>
                    </a:lnTo>
                    <a:lnTo>
                      <a:pt x="203" y="863"/>
                    </a:lnTo>
                    <a:lnTo>
                      <a:pt x="7" y="863"/>
                    </a:lnTo>
                    <a:lnTo>
                      <a:pt x="69" y="490"/>
                    </a:lnTo>
                    <a:lnTo>
                      <a:pt x="0" y="490"/>
                    </a:lnTo>
                    <a:lnTo>
                      <a:pt x="0" y="481"/>
                    </a:lnTo>
                    <a:lnTo>
                      <a:pt x="12" y="419"/>
                    </a:lnTo>
                    <a:lnTo>
                      <a:pt x="25" y="334"/>
                    </a:lnTo>
                    <a:lnTo>
                      <a:pt x="96" y="334"/>
                    </a:lnTo>
                    <a:lnTo>
                      <a:pt x="106" y="280"/>
                    </a:lnTo>
                    <a:lnTo>
                      <a:pt x="117" y="228"/>
                    </a:lnTo>
                    <a:lnTo>
                      <a:pt x="130" y="177"/>
                    </a:lnTo>
                    <a:lnTo>
                      <a:pt x="147" y="140"/>
                    </a:lnTo>
                    <a:lnTo>
                      <a:pt x="169" y="108"/>
                    </a:lnTo>
                    <a:lnTo>
                      <a:pt x="198" y="81"/>
                    </a:lnTo>
                    <a:lnTo>
                      <a:pt x="230" y="56"/>
                    </a:lnTo>
                    <a:lnTo>
                      <a:pt x="275" y="29"/>
                    </a:lnTo>
                    <a:lnTo>
                      <a:pt x="326" y="8"/>
                    </a:lnTo>
                    <a:lnTo>
                      <a:pt x="3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
              <p:cNvSpPr>
                <a:spLocks/>
              </p:cNvSpPr>
              <p:nvPr/>
            </p:nvSpPr>
            <p:spPr bwMode="auto">
              <a:xfrm>
                <a:off x="6214" y="1724"/>
                <a:ext cx="405" cy="686"/>
              </a:xfrm>
              <a:custGeom>
                <a:avLst/>
                <a:gdLst>
                  <a:gd name="T0" fmla="*/ 118 w 405"/>
                  <a:gd name="T1" fmla="*/ 0 h 686"/>
                  <a:gd name="T2" fmla="*/ 319 w 405"/>
                  <a:gd name="T3" fmla="*/ 0 h 686"/>
                  <a:gd name="T4" fmla="*/ 294 w 405"/>
                  <a:gd name="T5" fmla="*/ 157 h 686"/>
                  <a:gd name="T6" fmla="*/ 405 w 405"/>
                  <a:gd name="T7" fmla="*/ 157 h 686"/>
                  <a:gd name="T8" fmla="*/ 405 w 405"/>
                  <a:gd name="T9" fmla="*/ 168 h 686"/>
                  <a:gd name="T10" fmla="*/ 395 w 405"/>
                  <a:gd name="T11" fmla="*/ 230 h 686"/>
                  <a:gd name="T12" fmla="*/ 380 w 405"/>
                  <a:gd name="T13" fmla="*/ 313 h 686"/>
                  <a:gd name="T14" fmla="*/ 370 w 405"/>
                  <a:gd name="T15" fmla="*/ 313 h 686"/>
                  <a:gd name="T16" fmla="*/ 275 w 405"/>
                  <a:gd name="T17" fmla="*/ 313 h 686"/>
                  <a:gd name="T18" fmla="*/ 272 w 405"/>
                  <a:gd name="T19" fmla="*/ 313 h 686"/>
                  <a:gd name="T20" fmla="*/ 268 w 405"/>
                  <a:gd name="T21" fmla="*/ 314 h 686"/>
                  <a:gd name="T22" fmla="*/ 267 w 405"/>
                  <a:gd name="T23" fmla="*/ 316 h 686"/>
                  <a:gd name="T24" fmla="*/ 265 w 405"/>
                  <a:gd name="T25" fmla="*/ 321 h 686"/>
                  <a:gd name="T26" fmla="*/ 208 w 405"/>
                  <a:gd name="T27" fmla="*/ 661 h 686"/>
                  <a:gd name="T28" fmla="*/ 204 w 405"/>
                  <a:gd name="T29" fmla="*/ 686 h 686"/>
                  <a:gd name="T30" fmla="*/ 2 w 405"/>
                  <a:gd name="T31" fmla="*/ 686 h 686"/>
                  <a:gd name="T32" fmla="*/ 66 w 405"/>
                  <a:gd name="T33" fmla="*/ 313 h 686"/>
                  <a:gd name="T34" fmla="*/ 0 w 405"/>
                  <a:gd name="T35" fmla="*/ 313 h 686"/>
                  <a:gd name="T36" fmla="*/ 27 w 405"/>
                  <a:gd name="T37" fmla="*/ 157 h 686"/>
                  <a:gd name="T38" fmla="*/ 91 w 405"/>
                  <a:gd name="T39" fmla="*/ 157 h 686"/>
                  <a:gd name="T40" fmla="*/ 118 w 405"/>
                  <a:gd name="T41"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5" h="686">
                    <a:moveTo>
                      <a:pt x="118" y="0"/>
                    </a:moveTo>
                    <a:lnTo>
                      <a:pt x="319" y="0"/>
                    </a:lnTo>
                    <a:lnTo>
                      <a:pt x="294" y="157"/>
                    </a:lnTo>
                    <a:lnTo>
                      <a:pt x="405" y="157"/>
                    </a:lnTo>
                    <a:lnTo>
                      <a:pt x="405" y="168"/>
                    </a:lnTo>
                    <a:lnTo>
                      <a:pt x="395" y="230"/>
                    </a:lnTo>
                    <a:lnTo>
                      <a:pt x="380" y="313"/>
                    </a:lnTo>
                    <a:lnTo>
                      <a:pt x="370" y="313"/>
                    </a:lnTo>
                    <a:lnTo>
                      <a:pt x="275" y="313"/>
                    </a:lnTo>
                    <a:lnTo>
                      <a:pt x="272" y="313"/>
                    </a:lnTo>
                    <a:lnTo>
                      <a:pt x="268" y="314"/>
                    </a:lnTo>
                    <a:lnTo>
                      <a:pt x="267" y="316"/>
                    </a:lnTo>
                    <a:lnTo>
                      <a:pt x="265" y="321"/>
                    </a:lnTo>
                    <a:lnTo>
                      <a:pt x="208" y="661"/>
                    </a:lnTo>
                    <a:lnTo>
                      <a:pt x="204" y="686"/>
                    </a:lnTo>
                    <a:lnTo>
                      <a:pt x="2" y="686"/>
                    </a:lnTo>
                    <a:lnTo>
                      <a:pt x="66" y="313"/>
                    </a:lnTo>
                    <a:lnTo>
                      <a:pt x="0" y="313"/>
                    </a:lnTo>
                    <a:lnTo>
                      <a:pt x="27" y="157"/>
                    </a:lnTo>
                    <a:lnTo>
                      <a:pt x="91" y="157"/>
                    </a:lnTo>
                    <a:lnTo>
                      <a:pt x="1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3" name="Freeform 10"/>
              <p:cNvSpPr>
                <a:spLocks noEditPoints="1"/>
              </p:cNvSpPr>
              <p:nvPr/>
            </p:nvSpPr>
            <p:spPr bwMode="auto">
              <a:xfrm>
                <a:off x="3802" y="1555"/>
                <a:ext cx="709" cy="873"/>
              </a:xfrm>
              <a:custGeom>
                <a:avLst/>
                <a:gdLst>
                  <a:gd name="T0" fmla="*/ 361 w 709"/>
                  <a:gd name="T1" fmla="*/ 475 h 873"/>
                  <a:gd name="T2" fmla="*/ 302 w 709"/>
                  <a:gd name="T3" fmla="*/ 497 h 873"/>
                  <a:gd name="T4" fmla="*/ 257 w 709"/>
                  <a:gd name="T5" fmla="*/ 543 h 873"/>
                  <a:gd name="T6" fmla="*/ 236 w 709"/>
                  <a:gd name="T7" fmla="*/ 608 h 873"/>
                  <a:gd name="T8" fmla="*/ 248 w 709"/>
                  <a:gd name="T9" fmla="*/ 661 h 873"/>
                  <a:gd name="T10" fmla="*/ 289 w 709"/>
                  <a:gd name="T11" fmla="*/ 698 h 873"/>
                  <a:gd name="T12" fmla="*/ 348 w 709"/>
                  <a:gd name="T13" fmla="*/ 710 h 873"/>
                  <a:gd name="T14" fmla="*/ 417 w 709"/>
                  <a:gd name="T15" fmla="*/ 694 h 873"/>
                  <a:gd name="T16" fmla="*/ 469 w 709"/>
                  <a:gd name="T17" fmla="*/ 654 h 873"/>
                  <a:gd name="T18" fmla="*/ 496 w 709"/>
                  <a:gd name="T19" fmla="*/ 593 h 873"/>
                  <a:gd name="T20" fmla="*/ 495 w 709"/>
                  <a:gd name="T21" fmla="*/ 543 h 873"/>
                  <a:gd name="T22" fmla="*/ 471 w 709"/>
                  <a:gd name="T23" fmla="*/ 502 h 873"/>
                  <a:gd name="T24" fmla="*/ 429 w 709"/>
                  <a:gd name="T25" fmla="*/ 478 h 873"/>
                  <a:gd name="T26" fmla="*/ 145 w 709"/>
                  <a:gd name="T27" fmla="*/ 0 h 873"/>
                  <a:gd name="T28" fmla="*/ 282 w 709"/>
                  <a:gd name="T29" fmla="*/ 377 h 873"/>
                  <a:gd name="T30" fmla="*/ 289 w 709"/>
                  <a:gd name="T31" fmla="*/ 372 h 873"/>
                  <a:gd name="T32" fmla="*/ 366 w 709"/>
                  <a:gd name="T33" fmla="*/ 326 h 873"/>
                  <a:gd name="T34" fmla="*/ 453 w 709"/>
                  <a:gd name="T35" fmla="*/ 309 h 873"/>
                  <a:gd name="T36" fmla="*/ 544 w 709"/>
                  <a:gd name="T37" fmla="*/ 318 h 873"/>
                  <a:gd name="T38" fmla="*/ 623 w 709"/>
                  <a:gd name="T39" fmla="*/ 358 h 873"/>
                  <a:gd name="T40" fmla="*/ 677 w 709"/>
                  <a:gd name="T41" fmla="*/ 418 h 873"/>
                  <a:gd name="T42" fmla="*/ 704 w 709"/>
                  <a:gd name="T43" fmla="*/ 490 h 873"/>
                  <a:gd name="T44" fmla="*/ 706 w 709"/>
                  <a:gd name="T45" fmla="*/ 585 h 873"/>
                  <a:gd name="T46" fmla="*/ 672 w 709"/>
                  <a:gd name="T47" fmla="*/ 686 h 873"/>
                  <a:gd name="T48" fmla="*/ 608 w 709"/>
                  <a:gd name="T49" fmla="*/ 774 h 873"/>
                  <a:gd name="T50" fmla="*/ 518 w 709"/>
                  <a:gd name="T51" fmla="*/ 838 h 873"/>
                  <a:gd name="T52" fmla="*/ 410 w 709"/>
                  <a:gd name="T53" fmla="*/ 870 h 873"/>
                  <a:gd name="T54" fmla="*/ 339 w 709"/>
                  <a:gd name="T55" fmla="*/ 872 h 873"/>
                  <a:gd name="T56" fmla="*/ 268 w 709"/>
                  <a:gd name="T57" fmla="*/ 850 h 873"/>
                  <a:gd name="T58" fmla="*/ 246 w 709"/>
                  <a:gd name="T59" fmla="*/ 836 h 873"/>
                  <a:gd name="T60" fmla="*/ 226 w 709"/>
                  <a:gd name="T61" fmla="*/ 814 h 873"/>
                  <a:gd name="T62" fmla="*/ 201 w 709"/>
                  <a:gd name="T63" fmla="*/ 855 h 873"/>
                  <a:gd name="T64" fmla="*/ 145 w 709"/>
                  <a:gd name="T65" fmla="*/ 0 h 8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09" h="873">
                    <a:moveTo>
                      <a:pt x="395" y="473"/>
                    </a:moveTo>
                    <a:lnTo>
                      <a:pt x="361" y="475"/>
                    </a:lnTo>
                    <a:lnTo>
                      <a:pt x="331" y="482"/>
                    </a:lnTo>
                    <a:lnTo>
                      <a:pt x="302" y="497"/>
                    </a:lnTo>
                    <a:lnTo>
                      <a:pt x="277" y="517"/>
                    </a:lnTo>
                    <a:lnTo>
                      <a:pt x="257" y="543"/>
                    </a:lnTo>
                    <a:lnTo>
                      <a:pt x="243" y="575"/>
                    </a:lnTo>
                    <a:lnTo>
                      <a:pt x="236" y="608"/>
                    </a:lnTo>
                    <a:lnTo>
                      <a:pt x="240" y="637"/>
                    </a:lnTo>
                    <a:lnTo>
                      <a:pt x="248" y="661"/>
                    </a:lnTo>
                    <a:lnTo>
                      <a:pt x="265" y="683"/>
                    </a:lnTo>
                    <a:lnTo>
                      <a:pt x="289" y="698"/>
                    </a:lnTo>
                    <a:lnTo>
                      <a:pt x="317" y="706"/>
                    </a:lnTo>
                    <a:lnTo>
                      <a:pt x="348" y="710"/>
                    </a:lnTo>
                    <a:lnTo>
                      <a:pt x="385" y="706"/>
                    </a:lnTo>
                    <a:lnTo>
                      <a:pt x="417" y="694"/>
                    </a:lnTo>
                    <a:lnTo>
                      <a:pt x="446" y="678"/>
                    </a:lnTo>
                    <a:lnTo>
                      <a:pt x="469" y="654"/>
                    </a:lnTo>
                    <a:lnTo>
                      <a:pt x="486" y="625"/>
                    </a:lnTo>
                    <a:lnTo>
                      <a:pt x="496" y="593"/>
                    </a:lnTo>
                    <a:lnTo>
                      <a:pt x="498" y="566"/>
                    </a:lnTo>
                    <a:lnTo>
                      <a:pt x="495" y="543"/>
                    </a:lnTo>
                    <a:lnTo>
                      <a:pt x="486" y="521"/>
                    </a:lnTo>
                    <a:lnTo>
                      <a:pt x="471" y="502"/>
                    </a:lnTo>
                    <a:lnTo>
                      <a:pt x="453" y="487"/>
                    </a:lnTo>
                    <a:lnTo>
                      <a:pt x="429" y="478"/>
                    </a:lnTo>
                    <a:lnTo>
                      <a:pt x="395" y="473"/>
                    </a:lnTo>
                    <a:close/>
                    <a:moveTo>
                      <a:pt x="145" y="0"/>
                    </a:moveTo>
                    <a:lnTo>
                      <a:pt x="346" y="0"/>
                    </a:lnTo>
                    <a:lnTo>
                      <a:pt x="282" y="377"/>
                    </a:lnTo>
                    <a:lnTo>
                      <a:pt x="285" y="374"/>
                    </a:lnTo>
                    <a:lnTo>
                      <a:pt x="289" y="372"/>
                    </a:lnTo>
                    <a:lnTo>
                      <a:pt x="326" y="347"/>
                    </a:lnTo>
                    <a:lnTo>
                      <a:pt x="366" y="326"/>
                    </a:lnTo>
                    <a:lnTo>
                      <a:pt x="409" y="315"/>
                    </a:lnTo>
                    <a:lnTo>
                      <a:pt x="453" y="309"/>
                    </a:lnTo>
                    <a:lnTo>
                      <a:pt x="500" y="311"/>
                    </a:lnTo>
                    <a:lnTo>
                      <a:pt x="544" y="318"/>
                    </a:lnTo>
                    <a:lnTo>
                      <a:pt x="586" y="335"/>
                    </a:lnTo>
                    <a:lnTo>
                      <a:pt x="623" y="358"/>
                    </a:lnTo>
                    <a:lnTo>
                      <a:pt x="654" y="385"/>
                    </a:lnTo>
                    <a:lnTo>
                      <a:pt x="677" y="418"/>
                    </a:lnTo>
                    <a:lnTo>
                      <a:pt x="694" y="453"/>
                    </a:lnTo>
                    <a:lnTo>
                      <a:pt x="704" y="490"/>
                    </a:lnTo>
                    <a:lnTo>
                      <a:pt x="709" y="531"/>
                    </a:lnTo>
                    <a:lnTo>
                      <a:pt x="706" y="585"/>
                    </a:lnTo>
                    <a:lnTo>
                      <a:pt x="694" y="637"/>
                    </a:lnTo>
                    <a:lnTo>
                      <a:pt x="672" y="686"/>
                    </a:lnTo>
                    <a:lnTo>
                      <a:pt x="643" y="733"/>
                    </a:lnTo>
                    <a:lnTo>
                      <a:pt x="608" y="774"/>
                    </a:lnTo>
                    <a:lnTo>
                      <a:pt x="566" y="809"/>
                    </a:lnTo>
                    <a:lnTo>
                      <a:pt x="518" y="838"/>
                    </a:lnTo>
                    <a:lnTo>
                      <a:pt x="466" y="858"/>
                    </a:lnTo>
                    <a:lnTo>
                      <a:pt x="410" y="870"/>
                    </a:lnTo>
                    <a:lnTo>
                      <a:pt x="375" y="873"/>
                    </a:lnTo>
                    <a:lnTo>
                      <a:pt x="339" y="872"/>
                    </a:lnTo>
                    <a:lnTo>
                      <a:pt x="304" y="863"/>
                    </a:lnTo>
                    <a:lnTo>
                      <a:pt x="268" y="850"/>
                    </a:lnTo>
                    <a:lnTo>
                      <a:pt x="257" y="845"/>
                    </a:lnTo>
                    <a:lnTo>
                      <a:pt x="246" y="836"/>
                    </a:lnTo>
                    <a:lnTo>
                      <a:pt x="238" y="828"/>
                    </a:lnTo>
                    <a:lnTo>
                      <a:pt x="226" y="814"/>
                    </a:lnTo>
                    <a:lnTo>
                      <a:pt x="211" y="796"/>
                    </a:lnTo>
                    <a:lnTo>
                      <a:pt x="201" y="855"/>
                    </a:lnTo>
                    <a:lnTo>
                      <a:pt x="0" y="855"/>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11"/>
              <p:cNvSpPr>
                <a:spLocks noEditPoints="1"/>
              </p:cNvSpPr>
              <p:nvPr/>
            </p:nvSpPr>
            <p:spPr bwMode="auto">
              <a:xfrm>
                <a:off x="1407" y="1873"/>
                <a:ext cx="753" cy="809"/>
              </a:xfrm>
              <a:custGeom>
                <a:avLst/>
                <a:gdLst>
                  <a:gd name="T0" fmla="*/ 414 w 753"/>
                  <a:gd name="T1" fmla="*/ 164 h 809"/>
                  <a:gd name="T2" fmla="*/ 353 w 753"/>
                  <a:gd name="T3" fmla="*/ 184 h 809"/>
                  <a:gd name="T4" fmla="*/ 307 w 753"/>
                  <a:gd name="T5" fmla="*/ 225 h 809"/>
                  <a:gd name="T6" fmla="*/ 283 w 753"/>
                  <a:gd name="T7" fmla="*/ 284 h 809"/>
                  <a:gd name="T8" fmla="*/ 285 w 753"/>
                  <a:gd name="T9" fmla="*/ 334 h 809"/>
                  <a:gd name="T10" fmla="*/ 311 w 753"/>
                  <a:gd name="T11" fmla="*/ 373 h 809"/>
                  <a:gd name="T12" fmla="*/ 354 w 753"/>
                  <a:gd name="T13" fmla="*/ 395 h 809"/>
                  <a:gd name="T14" fmla="*/ 392 w 753"/>
                  <a:gd name="T15" fmla="*/ 402 h 809"/>
                  <a:gd name="T16" fmla="*/ 466 w 753"/>
                  <a:gd name="T17" fmla="*/ 383 h 809"/>
                  <a:gd name="T18" fmla="*/ 518 w 753"/>
                  <a:gd name="T19" fmla="*/ 336 h 809"/>
                  <a:gd name="T20" fmla="*/ 542 w 753"/>
                  <a:gd name="T21" fmla="*/ 265 h 809"/>
                  <a:gd name="T22" fmla="*/ 532 w 753"/>
                  <a:gd name="T23" fmla="*/ 213 h 809"/>
                  <a:gd name="T24" fmla="*/ 493 w 753"/>
                  <a:gd name="T25" fmla="*/ 176 h 809"/>
                  <a:gd name="T26" fmla="*/ 441 w 753"/>
                  <a:gd name="T27" fmla="*/ 164 h 809"/>
                  <a:gd name="T28" fmla="*/ 560 w 753"/>
                  <a:gd name="T29" fmla="*/ 3 h 809"/>
                  <a:gd name="T30" fmla="*/ 642 w 753"/>
                  <a:gd name="T31" fmla="*/ 32 h 809"/>
                  <a:gd name="T32" fmla="*/ 706 w 753"/>
                  <a:gd name="T33" fmla="*/ 86 h 809"/>
                  <a:gd name="T34" fmla="*/ 741 w 753"/>
                  <a:gd name="T35" fmla="*/ 159 h 809"/>
                  <a:gd name="T36" fmla="*/ 753 w 753"/>
                  <a:gd name="T37" fmla="*/ 248 h 809"/>
                  <a:gd name="T38" fmla="*/ 733 w 753"/>
                  <a:gd name="T39" fmla="*/ 341 h 809"/>
                  <a:gd name="T40" fmla="*/ 687 w 753"/>
                  <a:gd name="T41" fmla="*/ 427 h 809"/>
                  <a:gd name="T42" fmla="*/ 618 w 753"/>
                  <a:gd name="T43" fmla="*/ 496 h 809"/>
                  <a:gd name="T44" fmla="*/ 528 w 753"/>
                  <a:gd name="T45" fmla="*/ 544 h 809"/>
                  <a:gd name="T46" fmla="*/ 427 w 753"/>
                  <a:gd name="T47" fmla="*/ 564 h 809"/>
                  <a:gd name="T48" fmla="*/ 324 w 753"/>
                  <a:gd name="T49" fmla="*/ 547 h 809"/>
                  <a:gd name="T50" fmla="*/ 275 w 753"/>
                  <a:gd name="T51" fmla="*/ 518 h 809"/>
                  <a:gd name="T52" fmla="*/ 245 w 753"/>
                  <a:gd name="T53" fmla="*/ 555 h 809"/>
                  <a:gd name="T54" fmla="*/ 202 w 753"/>
                  <a:gd name="T55" fmla="*/ 802 h 809"/>
                  <a:gd name="T56" fmla="*/ 199 w 753"/>
                  <a:gd name="T57" fmla="*/ 807 h 809"/>
                  <a:gd name="T58" fmla="*/ 194 w 753"/>
                  <a:gd name="T59" fmla="*/ 809 h 809"/>
                  <a:gd name="T60" fmla="*/ 3 w 753"/>
                  <a:gd name="T61" fmla="*/ 809 h 809"/>
                  <a:gd name="T62" fmla="*/ 8 w 753"/>
                  <a:gd name="T63" fmla="*/ 755 h 809"/>
                  <a:gd name="T64" fmla="*/ 104 w 753"/>
                  <a:gd name="T65" fmla="*/ 186 h 809"/>
                  <a:gd name="T66" fmla="*/ 133 w 753"/>
                  <a:gd name="T67" fmla="*/ 20 h 809"/>
                  <a:gd name="T68" fmla="*/ 137 w 753"/>
                  <a:gd name="T69" fmla="*/ 17 h 809"/>
                  <a:gd name="T70" fmla="*/ 329 w 753"/>
                  <a:gd name="T71" fmla="*/ 17 h 809"/>
                  <a:gd name="T72" fmla="*/ 334 w 753"/>
                  <a:gd name="T73" fmla="*/ 19 h 809"/>
                  <a:gd name="T74" fmla="*/ 327 w 753"/>
                  <a:gd name="T75" fmla="*/ 74 h 809"/>
                  <a:gd name="T76" fmla="*/ 359 w 753"/>
                  <a:gd name="T77" fmla="*/ 46 h 809"/>
                  <a:gd name="T78" fmla="*/ 434 w 753"/>
                  <a:gd name="T79" fmla="*/ 10 h 809"/>
                  <a:gd name="T80" fmla="*/ 518 w 753"/>
                  <a:gd name="T81" fmla="*/ 0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53" h="809">
                    <a:moveTo>
                      <a:pt x="441" y="164"/>
                    </a:moveTo>
                    <a:lnTo>
                      <a:pt x="414" y="164"/>
                    </a:lnTo>
                    <a:lnTo>
                      <a:pt x="381" y="170"/>
                    </a:lnTo>
                    <a:lnTo>
                      <a:pt x="353" y="184"/>
                    </a:lnTo>
                    <a:lnTo>
                      <a:pt x="327" y="201"/>
                    </a:lnTo>
                    <a:lnTo>
                      <a:pt x="307" y="225"/>
                    </a:lnTo>
                    <a:lnTo>
                      <a:pt x="292" y="252"/>
                    </a:lnTo>
                    <a:lnTo>
                      <a:pt x="283" y="284"/>
                    </a:lnTo>
                    <a:lnTo>
                      <a:pt x="282" y="309"/>
                    </a:lnTo>
                    <a:lnTo>
                      <a:pt x="285" y="334"/>
                    </a:lnTo>
                    <a:lnTo>
                      <a:pt x="295" y="355"/>
                    </a:lnTo>
                    <a:lnTo>
                      <a:pt x="311" y="373"/>
                    </a:lnTo>
                    <a:lnTo>
                      <a:pt x="329" y="387"/>
                    </a:lnTo>
                    <a:lnTo>
                      <a:pt x="354" y="395"/>
                    </a:lnTo>
                    <a:lnTo>
                      <a:pt x="373" y="398"/>
                    </a:lnTo>
                    <a:lnTo>
                      <a:pt x="392" y="402"/>
                    </a:lnTo>
                    <a:lnTo>
                      <a:pt x="432" y="397"/>
                    </a:lnTo>
                    <a:lnTo>
                      <a:pt x="466" y="383"/>
                    </a:lnTo>
                    <a:lnTo>
                      <a:pt x="496" y="363"/>
                    </a:lnTo>
                    <a:lnTo>
                      <a:pt x="518" y="336"/>
                    </a:lnTo>
                    <a:lnTo>
                      <a:pt x="535" y="304"/>
                    </a:lnTo>
                    <a:lnTo>
                      <a:pt x="542" y="265"/>
                    </a:lnTo>
                    <a:lnTo>
                      <a:pt x="540" y="238"/>
                    </a:lnTo>
                    <a:lnTo>
                      <a:pt x="532" y="213"/>
                    </a:lnTo>
                    <a:lnTo>
                      <a:pt x="515" y="192"/>
                    </a:lnTo>
                    <a:lnTo>
                      <a:pt x="493" y="176"/>
                    </a:lnTo>
                    <a:lnTo>
                      <a:pt x="468" y="167"/>
                    </a:lnTo>
                    <a:lnTo>
                      <a:pt x="441" y="164"/>
                    </a:lnTo>
                    <a:close/>
                    <a:moveTo>
                      <a:pt x="518" y="0"/>
                    </a:moveTo>
                    <a:lnTo>
                      <a:pt x="560" y="3"/>
                    </a:lnTo>
                    <a:lnTo>
                      <a:pt x="601" y="13"/>
                    </a:lnTo>
                    <a:lnTo>
                      <a:pt x="642" y="32"/>
                    </a:lnTo>
                    <a:lnTo>
                      <a:pt x="677" y="57"/>
                    </a:lnTo>
                    <a:lnTo>
                      <a:pt x="706" y="86"/>
                    </a:lnTo>
                    <a:lnTo>
                      <a:pt x="726" y="122"/>
                    </a:lnTo>
                    <a:lnTo>
                      <a:pt x="741" y="159"/>
                    </a:lnTo>
                    <a:lnTo>
                      <a:pt x="750" y="201"/>
                    </a:lnTo>
                    <a:lnTo>
                      <a:pt x="753" y="248"/>
                    </a:lnTo>
                    <a:lnTo>
                      <a:pt x="746" y="295"/>
                    </a:lnTo>
                    <a:lnTo>
                      <a:pt x="733" y="341"/>
                    </a:lnTo>
                    <a:lnTo>
                      <a:pt x="713" y="385"/>
                    </a:lnTo>
                    <a:lnTo>
                      <a:pt x="687" y="427"/>
                    </a:lnTo>
                    <a:lnTo>
                      <a:pt x="655" y="464"/>
                    </a:lnTo>
                    <a:lnTo>
                      <a:pt x="618" y="496"/>
                    </a:lnTo>
                    <a:lnTo>
                      <a:pt x="576" y="523"/>
                    </a:lnTo>
                    <a:lnTo>
                      <a:pt x="528" y="544"/>
                    </a:lnTo>
                    <a:lnTo>
                      <a:pt x="478" y="559"/>
                    </a:lnTo>
                    <a:lnTo>
                      <a:pt x="427" y="564"/>
                    </a:lnTo>
                    <a:lnTo>
                      <a:pt x="375" y="561"/>
                    </a:lnTo>
                    <a:lnTo>
                      <a:pt x="324" y="547"/>
                    </a:lnTo>
                    <a:lnTo>
                      <a:pt x="299" y="534"/>
                    </a:lnTo>
                    <a:lnTo>
                      <a:pt x="275" y="518"/>
                    </a:lnTo>
                    <a:lnTo>
                      <a:pt x="253" y="496"/>
                    </a:lnTo>
                    <a:lnTo>
                      <a:pt x="245" y="555"/>
                    </a:lnTo>
                    <a:lnTo>
                      <a:pt x="234" y="611"/>
                    </a:lnTo>
                    <a:lnTo>
                      <a:pt x="202" y="802"/>
                    </a:lnTo>
                    <a:lnTo>
                      <a:pt x="201" y="805"/>
                    </a:lnTo>
                    <a:lnTo>
                      <a:pt x="199" y="807"/>
                    </a:lnTo>
                    <a:lnTo>
                      <a:pt x="197" y="809"/>
                    </a:lnTo>
                    <a:lnTo>
                      <a:pt x="194" y="809"/>
                    </a:lnTo>
                    <a:lnTo>
                      <a:pt x="5" y="809"/>
                    </a:lnTo>
                    <a:lnTo>
                      <a:pt x="3" y="809"/>
                    </a:lnTo>
                    <a:lnTo>
                      <a:pt x="0" y="809"/>
                    </a:lnTo>
                    <a:lnTo>
                      <a:pt x="8" y="755"/>
                    </a:lnTo>
                    <a:lnTo>
                      <a:pt x="54" y="486"/>
                    </a:lnTo>
                    <a:lnTo>
                      <a:pt x="104" y="186"/>
                    </a:lnTo>
                    <a:lnTo>
                      <a:pt x="131" y="25"/>
                    </a:lnTo>
                    <a:lnTo>
                      <a:pt x="133" y="20"/>
                    </a:lnTo>
                    <a:lnTo>
                      <a:pt x="135" y="19"/>
                    </a:lnTo>
                    <a:lnTo>
                      <a:pt x="137" y="17"/>
                    </a:lnTo>
                    <a:lnTo>
                      <a:pt x="140" y="17"/>
                    </a:lnTo>
                    <a:lnTo>
                      <a:pt x="329" y="17"/>
                    </a:lnTo>
                    <a:lnTo>
                      <a:pt x="331" y="17"/>
                    </a:lnTo>
                    <a:lnTo>
                      <a:pt x="334" y="19"/>
                    </a:lnTo>
                    <a:lnTo>
                      <a:pt x="326" y="76"/>
                    </a:lnTo>
                    <a:lnTo>
                      <a:pt x="327" y="74"/>
                    </a:lnTo>
                    <a:lnTo>
                      <a:pt x="329" y="74"/>
                    </a:lnTo>
                    <a:lnTo>
                      <a:pt x="359" y="46"/>
                    </a:lnTo>
                    <a:lnTo>
                      <a:pt x="395" y="25"/>
                    </a:lnTo>
                    <a:lnTo>
                      <a:pt x="434" y="10"/>
                    </a:lnTo>
                    <a:lnTo>
                      <a:pt x="474" y="2"/>
                    </a:lnTo>
                    <a:lnTo>
                      <a:pt x="5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12"/>
              <p:cNvSpPr>
                <a:spLocks/>
              </p:cNvSpPr>
              <p:nvPr/>
            </p:nvSpPr>
            <p:spPr bwMode="auto">
              <a:xfrm>
                <a:off x="2131" y="1881"/>
                <a:ext cx="1132" cy="531"/>
              </a:xfrm>
              <a:custGeom>
                <a:avLst/>
                <a:gdLst>
                  <a:gd name="T0" fmla="*/ 921 w 1132"/>
                  <a:gd name="T1" fmla="*/ 0 h 531"/>
                  <a:gd name="T2" fmla="*/ 1122 w 1132"/>
                  <a:gd name="T3" fmla="*/ 0 h 531"/>
                  <a:gd name="T4" fmla="*/ 1132 w 1132"/>
                  <a:gd name="T5" fmla="*/ 0 h 531"/>
                  <a:gd name="T6" fmla="*/ 1127 w 1132"/>
                  <a:gd name="T7" fmla="*/ 7 h 531"/>
                  <a:gd name="T8" fmla="*/ 1124 w 1132"/>
                  <a:gd name="T9" fmla="*/ 14 h 531"/>
                  <a:gd name="T10" fmla="*/ 1119 w 1132"/>
                  <a:gd name="T11" fmla="*/ 21 h 531"/>
                  <a:gd name="T12" fmla="*/ 754 w 1132"/>
                  <a:gd name="T13" fmla="*/ 522 h 531"/>
                  <a:gd name="T14" fmla="*/ 750 w 1132"/>
                  <a:gd name="T15" fmla="*/ 526 h 531"/>
                  <a:gd name="T16" fmla="*/ 747 w 1132"/>
                  <a:gd name="T17" fmla="*/ 527 h 531"/>
                  <a:gd name="T18" fmla="*/ 742 w 1132"/>
                  <a:gd name="T19" fmla="*/ 529 h 531"/>
                  <a:gd name="T20" fmla="*/ 737 w 1132"/>
                  <a:gd name="T21" fmla="*/ 529 h 531"/>
                  <a:gd name="T22" fmla="*/ 629 w 1132"/>
                  <a:gd name="T23" fmla="*/ 531 h 531"/>
                  <a:gd name="T24" fmla="*/ 622 w 1132"/>
                  <a:gd name="T25" fmla="*/ 529 h 531"/>
                  <a:gd name="T26" fmla="*/ 619 w 1132"/>
                  <a:gd name="T27" fmla="*/ 527 h 531"/>
                  <a:gd name="T28" fmla="*/ 615 w 1132"/>
                  <a:gd name="T29" fmla="*/ 524 h 531"/>
                  <a:gd name="T30" fmla="*/ 613 w 1132"/>
                  <a:gd name="T31" fmla="*/ 519 h 531"/>
                  <a:gd name="T32" fmla="*/ 527 w 1132"/>
                  <a:gd name="T33" fmla="*/ 245 h 531"/>
                  <a:gd name="T34" fmla="*/ 527 w 1132"/>
                  <a:gd name="T35" fmla="*/ 245 h 531"/>
                  <a:gd name="T36" fmla="*/ 526 w 1132"/>
                  <a:gd name="T37" fmla="*/ 242 h 531"/>
                  <a:gd name="T38" fmla="*/ 524 w 1132"/>
                  <a:gd name="T39" fmla="*/ 245 h 531"/>
                  <a:gd name="T40" fmla="*/ 521 w 1132"/>
                  <a:gd name="T41" fmla="*/ 249 h 531"/>
                  <a:gd name="T42" fmla="*/ 345 w 1132"/>
                  <a:gd name="T43" fmla="*/ 517 h 531"/>
                  <a:gd name="T44" fmla="*/ 342 w 1132"/>
                  <a:gd name="T45" fmla="*/ 522 h 531"/>
                  <a:gd name="T46" fmla="*/ 338 w 1132"/>
                  <a:gd name="T47" fmla="*/ 526 h 531"/>
                  <a:gd name="T48" fmla="*/ 335 w 1132"/>
                  <a:gd name="T49" fmla="*/ 529 h 531"/>
                  <a:gd name="T50" fmla="*/ 330 w 1132"/>
                  <a:gd name="T51" fmla="*/ 529 h 531"/>
                  <a:gd name="T52" fmla="*/ 323 w 1132"/>
                  <a:gd name="T53" fmla="*/ 531 h 531"/>
                  <a:gd name="T54" fmla="*/ 215 w 1132"/>
                  <a:gd name="T55" fmla="*/ 529 h 531"/>
                  <a:gd name="T56" fmla="*/ 211 w 1132"/>
                  <a:gd name="T57" fmla="*/ 529 h 531"/>
                  <a:gd name="T58" fmla="*/ 208 w 1132"/>
                  <a:gd name="T59" fmla="*/ 527 h 531"/>
                  <a:gd name="T60" fmla="*/ 205 w 1132"/>
                  <a:gd name="T61" fmla="*/ 526 h 531"/>
                  <a:gd name="T62" fmla="*/ 203 w 1132"/>
                  <a:gd name="T63" fmla="*/ 522 h 531"/>
                  <a:gd name="T64" fmla="*/ 4 w 1132"/>
                  <a:gd name="T65" fmla="*/ 9 h 531"/>
                  <a:gd name="T66" fmla="*/ 2 w 1132"/>
                  <a:gd name="T67" fmla="*/ 5 h 531"/>
                  <a:gd name="T68" fmla="*/ 0 w 1132"/>
                  <a:gd name="T69" fmla="*/ 2 h 531"/>
                  <a:gd name="T70" fmla="*/ 223 w 1132"/>
                  <a:gd name="T71" fmla="*/ 2 h 531"/>
                  <a:gd name="T72" fmla="*/ 316 w 1132"/>
                  <a:gd name="T73" fmla="*/ 286 h 531"/>
                  <a:gd name="T74" fmla="*/ 320 w 1132"/>
                  <a:gd name="T75" fmla="*/ 282 h 531"/>
                  <a:gd name="T76" fmla="*/ 321 w 1132"/>
                  <a:gd name="T77" fmla="*/ 279 h 531"/>
                  <a:gd name="T78" fmla="*/ 323 w 1132"/>
                  <a:gd name="T79" fmla="*/ 276 h 531"/>
                  <a:gd name="T80" fmla="*/ 502 w 1132"/>
                  <a:gd name="T81" fmla="*/ 9 h 531"/>
                  <a:gd name="T82" fmla="*/ 505 w 1132"/>
                  <a:gd name="T83" fmla="*/ 4 h 531"/>
                  <a:gd name="T84" fmla="*/ 510 w 1132"/>
                  <a:gd name="T85" fmla="*/ 2 h 531"/>
                  <a:gd name="T86" fmla="*/ 516 w 1132"/>
                  <a:gd name="T87" fmla="*/ 0 h 531"/>
                  <a:gd name="T88" fmla="*/ 617 w 1132"/>
                  <a:gd name="T89" fmla="*/ 0 h 531"/>
                  <a:gd name="T90" fmla="*/ 622 w 1132"/>
                  <a:gd name="T91" fmla="*/ 0 h 531"/>
                  <a:gd name="T92" fmla="*/ 625 w 1132"/>
                  <a:gd name="T93" fmla="*/ 2 h 531"/>
                  <a:gd name="T94" fmla="*/ 627 w 1132"/>
                  <a:gd name="T95" fmla="*/ 5 h 531"/>
                  <a:gd name="T96" fmla="*/ 629 w 1132"/>
                  <a:gd name="T97" fmla="*/ 9 h 531"/>
                  <a:gd name="T98" fmla="*/ 715 w 1132"/>
                  <a:gd name="T99" fmla="*/ 272 h 531"/>
                  <a:gd name="T100" fmla="*/ 718 w 1132"/>
                  <a:gd name="T101" fmla="*/ 277 h 531"/>
                  <a:gd name="T102" fmla="*/ 720 w 1132"/>
                  <a:gd name="T103" fmla="*/ 286 h 531"/>
                  <a:gd name="T104" fmla="*/ 725 w 1132"/>
                  <a:gd name="T105" fmla="*/ 281 h 531"/>
                  <a:gd name="T106" fmla="*/ 727 w 1132"/>
                  <a:gd name="T107" fmla="*/ 276 h 531"/>
                  <a:gd name="T108" fmla="*/ 906 w 1132"/>
                  <a:gd name="T109" fmla="*/ 9 h 531"/>
                  <a:gd name="T110" fmla="*/ 907 w 1132"/>
                  <a:gd name="T111" fmla="*/ 5 h 531"/>
                  <a:gd name="T112" fmla="*/ 911 w 1132"/>
                  <a:gd name="T113" fmla="*/ 2 h 531"/>
                  <a:gd name="T114" fmla="*/ 916 w 1132"/>
                  <a:gd name="T115" fmla="*/ 0 h 531"/>
                  <a:gd name="T116" fmla="*/ 921 w 1132"/>
                  <a:gd name="T117"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32" h="531">
                    <a:moveTo>
                      <a:pt x="921" y="0"/>
                    </a:moveTo>
                    <a:lnTo>
                      <a:pt x="1122" y="0"/>
                    </a:lnTo>
                    <a:lnTo>
                      <a:pt x="1132" y="0"/>
                    </a:lnTo>
                    <a:lnTo>
                      <a:pt x="1127" y="7"/>
                    </a:lnTo>
                    <a:lnTo>
                      <a:pt x="1124" y="14"/>
                    </a:lnTo>
                    <a:lnTo>
                      <a:pt x="1119" y="21"/>
                    </a:lnTo>
                    <a:lnTo>
                      <a:pt x="754" y="522"/>
                    </a:lnTo>
                    <a:lnTo>
                      <a:pt x="750" y="526"/>
                    </a:lnTo>
                    <a:lnTo>
                      <a:pt x="747" y="527"/>
                    </a:lnTo>
                    <a:lnTo>
                      <a:pt x="742" y="529"/>
                    </a:lnTo>
                    <a:lnTo>
                      <a:pt x="737" y="529"/>
                    </a:lnTo>
                    <a:lnTo>
                      <a:pt x="629" y="531"/>
                    </a:lnTo>
                    <a:lnTo>
                      <a:pt x="622" y="529"/>
                    </a:lnTo>
                    <a:lnTo>
                      <a:pt x="619" y="527"/>
                    </a:lnTo>
                    <a:lnTo>
                      <a:pt x="615" y="524"/>
                    </a:lnTo>
                    <a:lnTo>
                      <a:pt x="613" y="519"/>
                    </a:lnTo>
                    <a:lnTo>
                      <a:pt x="527" y="245"/>
                    </a:lnTo>
                    <a:lnTo>
                      <a:pt x="527" y="245"/>
                    </a:lnTo>
                    <a:lnTo>
                      <a:pt x="526" y="242"/>
                    </a:lnTo>
                    <a:lnTo>
                      <a:pt x="524" y="245"/>
                    </a:lnTo>
                    <a:lnTo>
                      <a:pt x="521" y="249"/>
                    </a:lnTo>
                    <a:lnTo>
                      <a:pt x="345" y="517"/>
                    </a:lnTo>
                    <a:lnTo>
                      <a:pt x="342" y="522"/>
                    </a:lnTo>
                    <a:lnTo>
                      <a:pt x="338" y="526"/>
                    </a:lnTo>
                    <a:lnTo>
                      <a:pt x="335" y="529"/>
                    </a:lnTo>
                    <a:lnTo>
                      <a:pt x="330" y="529"/>
                    </a:lnTo>
                    <a:lnTo>
                      <a:pt x="323" y="531"/>
                    </a:lnTo>
                    <a:lnTo>
                      <a:pt x="215" y="529"/>
                    </a:lnTo>
                    <a:lnTo>
                      <a:pt x="211" y="529"/>
                    </a:lnTo>
                    <a:lnTo>
                      <a:pt x="208" y="527"/>
                    </a:lnTo>
                    <a:lnTo>
                      <a:pt x="205" y="526"/>
                    </a:lnTo>
                    <a:lnTo>
                      <a:pt x="203" y="522"/>
                    </a:lnTo>
                    <a:lnTo>
                      <a:pt x="4" y="9"/>
                    </a:lnTo>
                    <a:lnTo>
                      <a:pt x="2" y="5"/>
                    </a:lnTo>
                    <a:lnTo>
                      <a:pt x="0" y="2"/>
                    </a:lnTo>
                    <a:lnTo>
                      <a:pt x="223" y="2"/>
                    </a:lnTo>
                    <a:lnTo>
                      <a:pt x="316" y="286"/>
                    </a:lnTo>
                    <a:lnTo>
                      <a:pt x="320" y="282"/>
                    </a:lnTo>
                    <a:lnTo>
                      <a:pt x="321" y="279"/>
                    </a:lnTo>
                    <a:lnTo>
                      <a:pt x="323" y="276"/>
                    </a:lnTo>
                    <a:lnTo>
                      <a:pt x="502" y="9"/>
                    </a:lnTo>
                    <a:lnTo>
                      <a:pt x="505" y="4"/>
                    </a:lnTo>
                    <a:lnTo>
                      <a:pt x="510" y="2"/>
                    </a:lnTo>
                    <a:lnTo>
                      <a:pt x="516" y="0"/>
                    </a:lnTo>
                    <a:lnTo>
                      <a:pt x="617" y="0"/>
                    </a:lnTo>
                    <a:lnTo>
                      <a:pt x="622" y="0"/>
                    </a:lnTo>
                    <a:lnTo>
                      <a:pt x="625" y="2"/>
                    </a:lnTo>
                    <a:lnTo>
                      <a:pt x="627" y="5"/>
                    </a:lnTo>
                    <a:lnTo>
                      <a:pt x="629" y="9"/>
                    </a:lnTo>
                    <a:lnTo>
                      <a:pt x="715" y="272"/>
                    </a:lnTo>
                    <a:lnTo>
                      <a:pt x="718" y="277"/>
                    </a:lnTo>
                    <a:lnTo>
                      <a:pt x="720" y="286"/>
                    </a:lnTo>
                    <a:lnTo>
                      <a:pt x="725" y="281"/>
                    </a:lnTo>
                    <a:lnTo>
                      <a:pt x="727" y="276"/>
                    </a:lnTo>
                    <a:lnTo>
                      <a:pt x="906" y="9"/>
                    </a:lnTo>
                    <a:lnTo>
                      <a:pt x="907" y="5"/>
                    </a:lnTo>
                    <a:lnTo>
                      <a:pt x="911" y="2"/>
                    </a:lnTo>
                    <a:lnTo>
                      <a:pt x="916" y="0"/>
                    </a:lnTo>
                    <a:lnTo>
                      <a:pt x="9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3"/>
              <p:cNvSpPr>
                <a:spLocks/>
              </p:cNvSpPr>
              <p:nvPr/>
            </p:nvSpPr>
            <p:spPr bwMode="auto">
              <a:xfrm>
                <a:off x="4878" y="1864"/>
                <a:ext cx="659" cy="546"/>
              </a:xfrm>
              <a:custGeom>
                <a:avLst/>
                <a:gdLst>
                  <a:gd name="T0" fmla="*/ 485 w 659"/>
                  <a:gd name="T1" fmla="*/ 0 h 546"/>
                  <a:gd name="T2" fmla="*/ 522 w 659"/>
                  <a:gd name="T3" fmla="*/ 4 h 546"/>
                  <a:gd name="T4" fmla="*/ 561 w 659"/>
                  <a:gd name="T5" fmla="*/ 12 h 546"/>
                  <a:gd name="T6" fmla="*/ 591 w 659"/>
                  <a:gd name="T7" fmla="*/ 26 h 546"/>
                  <a:gd name="T8" fmla="*/ 616 w 659"/>
                  <a:gd name="T9" fmla="*/ 44 h 546"/>
                  <a:gd name="T10" fmla="*/ 635 w 659"/>
                  <a:gd name="T11" fmla="*/ 68 h 546"/>
                  <a:gd name="T12" fmla="*/ 648 w 659"/>
                  <a:gd name="T13" fmla="*/ 95 h 546"/>
                  <a:gd name="T14" fmla="*/ 655 w 659"/>
                  <a:gd name="T15" fmla="*/ 129 h 546"/>
                  <a:gd name="T16" fmla="*/ 659 w 659"/>
                  <a:gd name="T17" fmla="*/ 166 h 546"/>
                  <a:gd name="T18" fmla="*/ 655 w 659"/>
                  <a:gd name="T19" fmla="*/ 205 h 546"/>
                  <a:gd name="T20" fmla="*/ 648 w 659"/>
                  <a:gd name="T21" fmla="*/ 242 h 546"/>
                  <a:gd name="T22" fmla="*/ 611 w 659"/>
                  <a:gd name="T23" fmla="*/ 465 h 546"/>
                  <a:gd name="T24" fmla="*/ 598 w 659"/>
                  <a:gd name="T25" fmla="*/ 546 h 546"/>
                  <a:gd name="T26" fmla="*/ 397 w 659"/>
                  <a:gd name="T27" fmla="*/ 546 h 546"/>
                  <a:gd name="T28" fmla="*/ 409 w 659"/>
                  <a:gd name="T29" fmla="*/ 472 h 546"/>
                  <a:gd name="T30" fmla="*/ 447 w 659"/>
                  <a:gd name="T31" fmla="*/ 242 h 546"/>
                  <a:gd name="T32" fmla="*/ 449 w 659"/>
                  <a:gd name="T33" fmla="*/ 225 h 546"/>
                  <a:gd name="T34" fmla="*/ 447 w 659"/>
                  <a:gd name="T35" fmla="*/ 207 h 546"/>
                  <a:gd name="T36" fmla="*/ 442 w 659"/>
                  <a:gd name="T37" fmla="*/ 186 h 546"/>
                  <a:gd name="T38" fmla="*/ 432 w 659"/>
                  <a:gd name="T39" fmla="*/ 169 h 546"/>
                  <a:gd name="T40" fmla="*/ 417 w 659"/>
                  <a:gd name="T41" fmla="*/ 159 h 546"/>
                  <a:gd name="T42" fmla="*/ 395 w 659"/>
                  <a:gd name="T43" fmla="*/ 152 h 546"/>
                  <a:gd name="T44" fmla="*/ 365 w 659"/>
                  <a:gd name="T45" fmla="*/ 149 h 546"/>
                  <a:gd name="T46" fmla="*/ 338 w 659"/>
                  <a:gd name="T47" fmla="*/ 154 h 546"/>
                  <a:gd name="T48" fmla="*/ 312 w 659"/>
                  <a:gd name="T49" fmla="*/ 164 h 546"/>
                  <a:gd name="T50" fmla="*/ 290 w 659"/>
                  <a:gd name="T51" fmla="*/ 181 h 546"/>
                  <a:gd name="T52" fmla="*/ 272 w 659"/>
                  <a:gd name="T53" fmla="*/ 203 h 546"/>
                  <a:gd name="T54" fmla="*/ 258 w 659"/>
                  <a:gd name="T55" fmla="*/ 230 h 546"/>
                  <a:gd name="T56" fmla="*/ 248 w 659"/>
                  <a:gd name="T57" fmla="*/ 269 h 546"/>
                  <a:gd name="T58" fmla="*/ 202 w 659"/>
                  <a:gd name="T59" fmla="*/ 539 h 546"/>
                  <a:gd name="T60" fmla="*/ 202 w 659"/>
                  <a:gd name="T61" fmla="*/ 541 h 546"/>
                  <a:gd name="T62" fmla="*/ 202 w 659"/>
                  <a:gd name="T63" fmla="*/ 543 h 546"/>
                  <a:gd name="T64" fmla="*/ 201 w 659"/>
                  <a:gd name="T65" fmla="*/ 546 h 546"/>
                  <a:gd name="T66" fmla="*/ 199 w 659"/>
                  <a:gd name="T67" fmla="*/ 546 h 546"/>
                  <a:gd name="T68" fmla="*/ 196 w 659"/>
                  <a:gd name="T69" fmla="*/ 546 h 546"/>
                  <a:gd name="T70" fmla="*/ 5 w 659"/>
                  <a:gd name="T71" fmla="*/ 546 h 546"/>
                  <a:gd name="T72" fmla="*/ 3 w 659"/>
                  <a:gd name="T73" fmla="*/ 546 h 546"/>
                  <a:gd name="T74" fmla="*/ 0 w 659"/>
                  <a:gd name="T75" fmla="*/ 546 h 546"/>
                  <a:gd name="T76" fmla="*/ 89 w 659"/>
                  <a:gd name="T77" fmla="*/ 19 h 546"/>
                  <a:gd name="T78" fmla="*/ 290 w 659"/>
                  <a:gd name="T79" fmla="*/ 19 h 546"/>
                  <a:gd name="T80" fmla="*/ 285 w 659"/>
                  <a:gd name="T81" fmla="*/ 51 h 546"/>
                  <a:gd name="T82" fmla="*/ 280 w 659"/>
                  <a:gd name="T83" fmla="*/ 87 h 546"/>
                  <a:gd name="T84" fmla="*/ 287 w 659"/>
                  <a:gd name="T85" fmla="*/ 80 h 546"/>
                  <a:gd name="T86" fmla="*/ 294 w 659"/>
                  <a:gd name="T87" fmla="*/ 73 h 546"/>
                  <a:gd name="T88" fmla="*/ 300 w 659"/>
                  <a:gd name="T89" fmla="*/ 66 h 546"/>
                  <a:gd name="T90" fmla="*/ 333 w 659"/>
                  <a:gd name="T91" fmla="*/ 41 h 546"/>
                  <a:gd name="T92" fmla="*/ 366 w 659"/>
                  <a:gd name="T93" fmla="*/ 21 h 546"/>
                  <a:gd name="T94" fmla="*/ 403 w 659"/>
                  <a:gd name="T95" fmla="*/ 9 h 546"/>
                  <a:gd name="T96" fmla="*/ 442 w 659"/>
                  <a:gd name="T97" fmla="*/ 2 h 546"/>
                  <a:gd name="T98" fmla="*/ 485 w 659"/>
                  <a:gd name="T99" fmla="*/ 0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59" h="546">
                    <a:moveTo>
                      <a:pt x="485" y="0"/>
                    </a:moveTo>
                    <a:lnTo>
                      <a:pt x="522" y="4"/>
                    </a:lnTo>
                    <a:lnTo>
                      <a:pt x="561" y="12"/>
                    </a:lnTo>
                    <a:lnTo>
                      <a:pt x="591" y="26"/>
                    </a:lnTo>
                    <a:lnTo>
                      <a:pt x="616" y="44"/>
                    </a:lnTo>
                    <a:lnTo>
                      <a:pt x="635" y="68"/>
                    </a:lnTo>
                    <a:lnTo>
                      <a:pt x="648" y="95"/>
                    </a:lnTo>
                    <a:lnTo>
                      <a:pt x="655" y="129"/>
                    </a:lnTo>
                    <a:lnTo>
                      <a:pt x="659" y="166"/>
                    </a:lnTo>
                    <a:lnTo>
                      <a:pt x="655" y="205"/>
                    </a:lnTo>
                    <a:lnTo>
                      <a:pt x="648" y="242"/>
                    </a:lnTo>
                    <a:lnTo>
                      <a:pt x="611" y="465"/>
                    </a:lnTo>
                    <a:lnTo>
                      <a:pt x="598" y="546"/>
                    </a:lnTo>
                    <a:lnTo>
                      <a:pt x="397" y="546"/>
                    </a:lnTo>
                    <a:lnTo>
                      <a:pt x="409" y="472"/>
                    </a:lnTo>
                    <a:lnTo>
                      <a:pt x="447" y="242"/>
                    </a:lnTo>
                    <a:lnTo>
                      <a:pt x="449" y="225"/>
                    </a:lnTo>
                    <a:lnTo>
                      <a:pt x="447" y="207"/>
                    </a:lnTo>
                    <a:lnTo>
                      <a:pt x="442" y="186"/>
                    </a:lnTo>
                    <a:lnTo>
                      <a:pt x="432" y="169"/>
                    </a:lnTo>
                    <a:lnTo>
                      <a:pt x="417" y="159"/>
                    </a:lnTo>
                    <a:lnTo>
                      <a:pt x="395" y="152"/>
                    </a:lnTo>
                    <a:lnTo>
                      <a:pt x="365" y="149"/>
                    </a:lnTo>
                    <a:lnTo>
                      <a:pt x="338" y="154"/>
                    </a:lnTo>
                    <a:lnTo>
                      <a:pt x="312" y="164"/>
                    </a:lnTo>
                    <a:lnTo>
                      <a:pt x="290" y="181"/>
                    </a:lnTo>
                    <a:lnTo>
                      <a:pt x="272" y="203"/>
                    </a:lnTo>
                    <a:lnTo>
                      <a:pt x="258" y="230"/>
                    </a:lnTo>
                    <a:lnTo>
                      <a:pt x="248" y="269"/>
                    </a:lnTo>
                    <a:lnTo>
                      <a:pt x="202" y="539"/>
                    </a:lnTo>
                    <a:lnTo>
                      <a:pt x="202" y="541"/>
                    </a:lnTo>
                    <a:lnTo>
                      <a:pt x="202" y="543"/>
                    </a:lnTo>
                    <a:lnTo>
                      <a:pt x="201" y="546"/>
                    </a:lnTo>
                    <a:lnTo>
                      <a:pt x="199" y="546"/>
                    </a:lnTo>
                    <a:lnTo>
                      <a:pt x="196" y="546"/>
                    </a:lnTo>
                    <a:lnTo>
                      <a:pt x="5" y="546"/>
                    </a:lnTo>
                    <a:lnTo>
                      <a:pt x="3" y="546"/>
                    </a:lnTo>
                    <a:lnTo>
                      <a:pt x="0" y="546"/>
                    </a:lnTo>
                    <a:lnTo>
                      <a:pt x="89" y="19"/>
                    </a:lnTo>
                    <a:lnTo>
                      <a:pt x="290" y="19"/>
                    </a:lnTo>
                    <a:lnTo>
                      <a:pt x="285" y="51"/>
                    </a:lnTo>
                    <a:lnTo>
                      <a:pt x="280" y="87"/>
                    </a:lnTo>
                    <a:lnTo>
                      <a:pt x="287" y="80"/>
                    </a:lnTo>
                    <a:lnTo>
                      <a:pt x="294" y="73"/>
                    </a:lnTo>
                    <a:lnTo>
                      <a:pt x="300" y="66"/>
                    </a:lnTo>
                    <a:lnTo>
                      <a:pt x="333" y="41"/>
                    </a:lnTo>
                    <a:lnTo>
                      <a:pt x="366" y="21"/>
                    </a:lnTo>
                    <a:lnTo>
                      <a:pt x="403" y="9"/>
                    </a:lnTo>
                    <a:lnTo>
                      <a:pt x="442" y="2"/>
                    </a:lnTo>
                    <a:lnTo>
                      <a:pt x="4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4"/>
              <p:cNvSpPr>
                <a:spLocks noEditPoints="1"/>
              </p:cNvSpPr>
              <p:nvPr/>
            </p:nvSpPr>
            <p:spPr bwMode="auto">
              <a:xfrm>
                <a:off x="5555" y="1863"/>
                <a:ext cx="632" cy="565"/>
              </a:xfrm>
              <a:custGeom>
                <a:avLst/>
                <a:gdLst>
                  <a:gd name="T0" fmla="*/ 326 w 632"/>
                  <a:gd name="T1" fmla="*/ 126 h 565"/>
                  <a:gd name="T2" fmla="*/ 270 w 632"/>
                  <a:gd name="T3" fmla="*/ 148 h 565"/>
                  <a:gd name="T4" fmla="*/ 235 w 632"/>
                  <a:gd name="T5" fmla="*/ 184 h 565"/>
                  <a:gd name="T6" fmla="*/ 454 w 632"/>
                  <a:gd name="T7" fmla="*/ 206 h 565"/>
                  <a:gd name="T8" fmla="*/ 454 w 632"/>
                  <a:gd name="T9" fmla="*/ 192 h 565"/>
                  <a:gd name="T10" fmla="*/ 431 w 632"/>
                  <a:gd name="T11" fmla="*/ 150 h 565"/>
                  <a:gd name="T12" fmla="*/ 384 w 632"/>
                  <a:gd name="T13" fmla="*/ 126 h 565"/>
                  <a:gd name="T14" fmla="*/ 375 w 632"/>
                  <a:gd name="T15" fmla="*/ 0 h 565"/>
                  <a:gd name="T16" fmla="*/ 487 w 632"/>
                  <a:gd name="T17" fmla="*/ 20 h 565"/>
                  <a:gd name="T18" fmla="*/ 561 w 632"/>
                  <a:gd name="T19" fmla="*/ 59 h 565"/>
                  <a:gd name="T20" fmla="*/ 610 w 632"/>
                  <a:gd name="T21" fmla="*/ 121 h 565"/>
                  <a:gd name="T22" fmla="*/ 632 w 632"/>
                  <a:gd name="T23" fmla="*/ 202 h 565"/>
                  <a:gd name="T24" fmla="*/ 625 w 632"/>
                  <a:gd name="T25" fmla="*/ 309 h 565"/>
                  <a:gd name="T26" fmla="*/ 623 w 632"/>
                  <a:gd name="T27" fmla="*/ 316 h 565"/>
                  <a:gd name="T28" fmla="*/ 199 w 632"/>
                  <a:gd name="T29" fmla="*/ 339 h 565"/>
                  <a:gd name="T30" fmla="*/ 206 w 632"/>
                  <a:gd name="T31" fmla="*/ 383 h 565"/>
                  <a:gd name="T32" fmla="*/ 233 w 632"/>
                  <a:gd name="T33" fmla="*/ 415 h 565"/>
                  <a:gd name="T34" fmla="*/ 289 w 632"/>
                  <a:gd name="T35" fmla="*/ 430 h 565"/>
                  <a:gd name="T36" fmla="*/ 341 w 632"/>
                  <a:gd name="T37" fmla="*/ 429 h 565"/>
                  <a:gd name="T38" fmla="*/ 387 w 632"/>
                  <a:gd name="T39" fmla="*/ 407 h 565"/>
                  <a:gd name="T40" fmla="*/ 411 w 632"/>
                  <a:gd name="T41" fmla="*/ 385 h 565"/>
                  <a:gd name="T42" fmla="*/ 416 w 632"/>
                  <a:gd name="T43" fmla="*/ 383 h 565"/>
                  <a:gd name="T44" fmla="*/ 603 w 632"/>
                  <a:gd name="T45" fmla="*/ 383 h 565"/>
                  <a:gd name="T46" fmla="*/ 586 w 632"/>
                  <a:gd name="T47" fmla="*/ 419 h 565"/>
                  <a:gd name="T48" fmla="*/ 534 w 632"/>
                  <a:gd name="T49" fmla="*/ 481 h 565"/>
                  <a:gd name="T50" fmla="*/ 466 w 632"/>
                  <a:gd name="T51" fmla="*/ 525 h 565"/>
                  <a:gd name="T52" fmla="*/ 387 w 632"/>
                  <a:gd name="T53" fmla="*/ 554 h 565"/>
                  <a:gd name="T54" fmla="*/ 264 w 632"/>
                  <a:gd name="T55" fmla="*/ 565 h 565"/>
                  <a:gd name="T56" fmla="*/ 142 w 632"/>
                  <a:gd name="T57" fmla="*/ 540 h 565"/>
                  <a:gd name="T58" fmla="*/ 80 w 632"/>
                  <a:gd name="T59" fmla="*/ 506 h 565"/>
                  <a:gd name="T60" fmla="*/ 34 w 632"/>
                  <a:gd name="T61" fmla="*/ 457 h 565"/>
                  <a:gd name="T62" fmla="*/ 7 w 632"/>
                  <a:gd name="T63" fmla="*/ 390 h 565"/>
                  <a:gd name="T64" fmla="*/ 5 w 632"/>
                  <a:gd name="T65" fmla="*/ 285 h 565"/>
                  <a:gd name="T66" fmla="*/ 37 w 632"/>
                  <a:gd name="T67" fmla="*/ 186 h 565"/>
                  <a:gd name="T68" fmla="*/ 93 w 632"/>
                  <a:gd name="T69" fmla="*/ 106 h 565"/>
                  <a:gd name="T70" fmla="*/ 169 w 632"/>
                  <a:gd name="T71" fmla="*/ 49 h 565"/>
                  <a:gd name="T72" fmla="*/ 264 w 632"/>
                  <a:gd name="T73" fmla="*/ 13 h 565"/>
                  <a:gd name="T74" fmla="*/ 375 w 632"/>
                  <a:gd name="T75"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32" h="565">
                    <a:moveTo>
                      <a:pt x="355" y="123"/>
                    </a:moveTo>
                    <a:lnTo>
                      <a:pt x="326" y="126"/>
                    </a:lnTo>
                    <a:lnTo>
                      <a:pt x="297" y="135"/>
                    </a:lnTo>
                    <a:lnTo>
                      <a:pt x="270" y="148"/>
                    </a:lnTo>
                    <a:lnTo>
                      <a:pt x="248" y="167"/>
                    </a:lnTo>
                    <a:lnTo>
                      <a:pt x="235" y="184"/>
                    </a:lnTo>
                    <a:lnTo>
                      <a:pt x="225" y="206"/>
                    </a:lnTo>
                    <a:lnTo>
                      <a:pt x="454" y="206"/>
                    </a:lnTo>
                    <a:lnTo>
                      <a:pt x="454" y="199"/>
                    </a:lnTo>
                    <a:lnTo>
                      <a:pt x="454" y="192"/>
                    </a:lnTo>
                    <a:lnTo>
                      <a:pt x="444" y="169"/>
                    </a:lnTo>
                    <a:lnTo>
                      <a:pt x="431" y="150"/>
                    </a:lnTo>
                    <a:lnTo>
                      <a:pt x="411" y="137"/>
                    </a:lnTo>
                    <a:lnTo>
                      <a:pt x="384" y="126"/>
                    </a:lnTo>
                    <a:lnTo>
                      <a:pt x="355" y="123"/>
                    </a:lnTo>
                    <a:close/>
                    <a:moveTo>
                      <a:pt x="375" y="0"/>
                    </a:moveTo>
                    <a:lnTo>
                      <a:pt x="431" y="5"/>
                    </a:lnTo>
                    <a:lnTo>
                      <a:pt x="487" y="20"/>
                    </a:lnTo>
                    <a:lnTo>
                      <a:pt x="527" y="37"/>
                    </a:lnTo>
                    <a:lnTo>
                      <a:pt x="561" y="59"/>
                    </a:lnTo>
                    <a:lnTo>
                      <a:pt x="588" y="88"/>
                    </a:lnTo>
                    <a:lnTo>
                      <a:pt x="610" y="121"/>
                    </a:lnTo>
                    <a:lnTo>
                      <a:pt x="623" y="159"/>
                    </a:lnTo>
                    <a:lnTo>
                      <a:pt x="632" y="202"/>
                    </a:lnTo>
                    <a:lnTo>
                      <a:pt x="632" y="256"/>
                    </a:lnTo>
                    <a:lnTo>
                      <a:pt x="625" y="309"/>
                    </a:lnTo>
                    <a:lnTo>
                      <a:pt x="623" y="312"/>
                    </a:lnTo>
                    <a:lnTo>
                      <a:pt x="623" y="316"/>
                    </a:lnTo>
                    <a:lnTo>
                      <a:pt x="203" y="316"/>
                    </a:lnTo>
                    <a:lnTo>
                      <a:pt x="199" y="339"/>
                    </a:lnTo>
                    <a:lnTo>
                      <a:pt x="199" y="361"/>
                    </a:lnTo>
                    <a:lnTo>
                      <a:pt x="206" y="383"/>
                    </a:lnTo>
                    <a:lnTo>
                      <a:pt x="218" y="400"/>
                    </a:lnTo>
                    <a:lnTo>
                      <a:pt x="233" y="415"/>
                    </a:lnTo>
                    <a:lnTo>
                      <a:pt x="260" y="425"/>
                    </a:lnTo>
                    <a:lnTo>
                      <a:pt x="289" y="430"/>
                    </a:lnTo>
                    <a:lnTo>
                      <a:pt x="316" y="432"/>
                    </a:lnTo>
                    <a:lnTo>
                      <a:pt x="341" y="429"/>
                    </a:lnTo>
                    <a:lnTo>
                      <a:pt x="365" y="420"/>
                    </a:lnTo>
                    <a:lnTo>
                      <a:pt x="387" y="407"/>
                    </a:lnTo>
                    <a:lnTo>
                      <a:pt x="407" y="388"/>
                    </a:lnTo>
                    <a:lnTo>
                      <a:pt x="411" y="385"/>
                    </a:lnTo>
                    <a:lnTo>
                      <a:pt x="412" y="385"/>
                    </a:lnTo>
                    <a:lnTo>
                      <a:pt x="416" y="383"/>
                    </a:lnTo>
                    <a:lnTo>
                      <a:pt x="601" y="383"/>
                    </a:lnTo>
                    <a:lnTo>
                      <a:pt x="603" y="383"/>
                    </a:lnTo>
                    <a:lnTo>
                      <a:pt x="605" y="385"/>
                    </a:lnTo>
                    <a:lnTo>
                      <a:pt x="586" y="419"/>
                    </a:lnTo>
                    <a:lnTo>
                      <a:pt x="564" y="451"/>
                    </a:lnTo>
                    <a:lnTo>
                      <a:pt x="534" y="481"/>
                    </a:lnTo>
                    <a:lnTo>
                      <a:pt x="502" y="505"/>
                    </a:lnTo>
                    <a:lnTo>
                      <a:pt x="466" y="525"/>
                    </a:lnTo>
                    <a:lnTo>
                      <a:pt x="427" y="542"/>
                    </a:lnTo>
                    <a:lnTo>
                      <a:pt x="387" y="554"/>
                    </a:lnTo>
                    <a:lnTo>
                      <a:pt x="324" y="564"/>
                    </a:lnTo>
                    <a:lnTo>
                      <a:pt x="264" y="565"/>
                    </a:lnTo>
                    <a:lnTo>
                      <a:pt x="203" y="557"/>
                    </a:lnTo>
                    <a:lnTo>
                      <a:pt x="142" y="540"/>
                    </a:lnTo>
                    <a:lnTo>
                      <a:pt x="108" y="525"/>
                    </a:lnTo>
                    <a:lnTo>
                      <a:pt x="80" y="506"/>
                    </a:lnTo>
                    <a:lnTo>
                      <a:pt x="54" y="483"/>
                    </a:lnTo>
                    <a:lnTo>
                      <a:pt x="34" y="457"/>
                    </a:lnTo>
                    <a:lnTo>
                      <a:pt x="17" y="425"/>
                    </a:lnTo>
                    <a:lnTo>
                      <a:pt x="7" y="390"/>
                    </a:lnTo>
                    <a:lnTo>
                      <a:pt x="0" y="338"/>
                    </a:lnTo>
                    <a:lnTo>
                      <a:pt x="5" y="285"/>
                    </a:lnTo>
                    <a:lnTo>
                      <a:pt x="19" y="233"/>
                    </a:lnTo>
                    <a:lnTo>
                      <a:pt x="37" y="186"/>
                    </a:lnTo>
                    <a:lnTo>
                      <a:pt x="63" y="143"/>
                    </a:lnTo>
                    <a:lnTo>
                      <a:pt x="93" y="106"/>
                    </a:lnTo>
                    <a:lnTo>
                      <a:pt x="128" y="74"/>
                    </a:lnTo>
                    <a:lnTo>
                      <a:pt x="169" y="49"/>
                    </a:lnTo>
                    <a:lnTo>
                      <a:pt x="215" y="29"/>
                    </a:lnTo>
                    <a:lnTo>
                      <a:pt x="264" y="13"/>
                    </a:lnTo>
                    <a:lnTo>
                      <a:pt x="319" y="3"/>
                    </a:lnTo>
                    <a:lnTo>
                      <a:pt x="3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5"/>
              <p:cNvSpPr>
                <a:spLocks noEditPoints="1"/>
              </p:cNvSpPr>
              <p:nvPr/>
            </p:nvSpPr>
            <p:spPr bwMode="auto">
              <a:xfrm>
                <a:off x="3167" y="1863"/>
                <a:ext cx="631" cy="565"/>
              </a:xfrm>
              <a:custGeom>
                <a:avLst/>
                <a:gdLst>
                  <a:gd name="T0" fmla="*/ 319 w 631"/>
                  <a:gd name="T1" fmla="*/ 126 h 565"/>
                  <a:gd name="T2" fmla="*/ 262 w 631"/>
                  <a:gd name="T3" fmla="*/ 153 h 565"/>
                  <a:gd name="T4" fmla="*/ 233 w 631"/>
                  <a:gd name="T5" fmla="*/ 186 h 565"/>
                  <a:gd name="T6" fmla="*/ 454 w 631"/>
                  <a:gd name="T7" fmla="*/ 206 h 565"/>
                  <a:gd name="T8" fmla="*/ 441 w 631"/>
                  <a:gd name="T9" fmla="*/ 164 h 565"/>
                  <a:gd name="T10" fmla="*/ 410 w 631"/>
                  <a:gd name="T11" fmla="*/ 137 h 565"/>
                  <a:gd name="T12" fmla="*/ 348 w 631"/>
                  <a:gd name="T13" fmla="*/ 123 h 565"/>
                  <a:gd name="T14" fmla="*/ 430 w 631"/>
                  <a:gd name="T15" fmla="*/ 5 h 565"/>
                  <a:gd name="T16" fmla="*/ 530 w 631"/>
                  <a:gd name="T17" fmla="*/ 39 h 565"/>
                  <a:gd name="T18" fmla="*/ 588 w 631"/>
                  <a:gd name="T19" fmla="*/ 89 h 565"/>
                  <a:gd name="T20" fmla="*/ 621 w 631"/>
                  <a:gd name="T21" fmla="*/ 159 h 565"/>
                  <a:gd name="T22" fmla="*/ 631 w 631"/>
                  <a:gd name="T23" fmla="*/ 238 h 565"/>
                  <a:gd name="T24" fmla="*/ 623 w 631"/>
                  <a:gd name="T25" fmla="*/ 316 h 565"/>
                  <a:gd name="T26" fmla="*/ 197 w 631"/>
                  <a:gd name="T27" fmla="*/ 346 h 565"/>
                  <a:gd name="T28" fmla="*/ 211 w 631"/>
                  <a:gd name="T29" fmla="*/ 395 h 565"/>
                  <a:gd name="T30" fmla="*/ 240 w 631"/>
                  <a:gd name="T31" fmla="*/ 419 h 565"/>
                  <a:gd name="T32" fmla="*/ 299 w 631"/>
                  <a:gd name="T33" fmla="*/ 432 h 565"/>
                  <a:gd name="T34" fmla="*/ 363 w 631"/>
                  <a:gd name="T35" fmla="*/ 420 h 565"/>
                  <a:gd name="T36" fmla="*/ 403 w 631"/>
                  <a:gd name="T37" fmla="*/ 390 h 565"/>
                  <a:gd name="T38" fmla="*/ 412 w 631"/>
                  <a:gd name="T39" fmla="*/ 385 h 565"/>
                  <a:gd name="T40" fmla="*/ 603 w 631"/>
                  <a:gd name="T41" fmla="*/ 383 h 565"/>
                  <a:gd name="T42" fmla="*/ 596 w 631"/>
                  <a:gd name="T43" fmla="*/ 400 h 565"/>
                  <a:gd name="T44" fmla="*/ 547 w 631"/>
                  <a:gd name="T45" fmla="*/ 466 h 565"/>
                  <a:gd name="T46" fmla="*/ 483 w 631"/>
                  <a:gd name="T47" fmla="*/ 515 h 565"/>
                  <a:gd name="T48" fmla="*/ 381 w 631"/>
                  <a:gd name="T49" fmla="*/ 554 h 565"/>
                  <a:gd name="T50" fmla="*/ 255 w 631"/>
                  <a:gd name="T51" fmla="*/ 565 h 565"/>
                  <a:gd name="T52" fmla="*/ 126 w 631"/>
                  <a:gd name="T53" fmla="*/ 535 h 565"/>
                  <a:gd name="T54" fmla="*/ 59 w 631"/>
                  <a:gd name="T55" fmla="*/ 491 h 565"/>
                  <a:gd name="T56" fmla="*/ 17 w 631"/>
                  <a:gd name="T57" fmla="*/ 429 h 565"/>
                  <a:gd name="T58" fmla="*/ 0 w 631"/>
                  <a:gd name="T59" fmla="*/ 348 h 565"/>
                  <a:gd name="T60" fmla="*/ 15 w 631"/>
                  <a:gd name="T61" fmla="*/ 235 h 565"/>
                  <a:gd name="T62" fmla="*/ 64 w 631"/>
                  <a:gd name="T63" fmla="*/ 138 h 565"/>
                  <a:gd name="T64" fmla="*/ 143 w 631"/>
                  <a:gd name="T65" fmla="*/ 64 h 565"/>
                  <a:gd name="T66" fmla="*/ 246 w 631"/>
                  <a:gd name="T67" fmla="*/ 17 h 565"/>
                  <a:gd name="T68" fmla="*/ 370 w 631"/>
                  <a:gd name="T69" fmla="*/ 0 h 5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31" h="565">
                    <a:moveTo>
                      <a:pt x="348" y="123"/>
                    </a:moveTo>
                    <a:lnTo>
                      <a:pt x="319" y="126"/>
                    </a:lnTo>
                    <a:lnTo>
                      <a:pt x="290" y="137"/>
                    </a:lnTo>
                    <a:lnTo>
                      <a:pt x="262" y="153"/>
                    </a:lnTo>
                    <a:lnTo>
                      <a:pt x="245" y="169"/>
                    </a:lnTo>
                    <a:lnTo>
                      <a:pt x="233" y="186"/>
                    </a:lnTo>
                    <a:lnTo>
                      <a:pt x="223" y="206"/>
                    </a:lnTo>
                    <a:lnTo>
                      <a:pt x="454" y="206"/>
                    </a:lnTo>
                    <a:lnTo>
                      <a:pt x="449" y="184"/>
                    </a:lnTo>
                    <a:lnTo>
                      <a:pt x="441" y="164"/>
                    </a:lnTo>
                    <a:lnTo>
                      <a:pt x="427" y="148"/>
                    </a:lnTo>
                    <a:lnTo>
                      <a:pt x="410" y="137"/>
                    </a:lnTo>
                    <a:lnTo>
                      <a:pt x="378" y="126"/>
                    </a:lnTo>
                    <a:lnTo>
                      <a:pt x="348" y="123"/>
                    </a:lnTo>
                    <a:close/>
                    <a:moveTo>
                      <a:pt x="370" y="0"/>
                    </a:moveTo>
                    <a:lnTo>
                      <a:pt x="430" y="5"/>
                    </a:lnTo>
                    <a:lnTo>
                      <a:pt x="491" y="22"/>
                    </a:lnTo>
                    <a:lnTo>
                      <a:pt x="530" y="39"/>
                    </a:lnTo>
                    <a:lnTo>
                      <a:pt x="562" y="61"/>
                    </a:lnTo>
                    <a:lnTo>
                      <a:pt x="588" y="89"/>
                    </a:lnTo>
                    <a:lnTo>
                      <a:pt x="608" y="121"/>
                    </a:lnTo>
                    <a:lnTo>
                      <a:pt x="621" y="159"/>
                    </a:lnTo>
                    <a:lnTo>
                      <a:pt x="630" y="201"/>
                    </a:lnTo>
                    <a:lnTo>
                      <a:pt x="631" y="238"/>
                    </a:lnTo>
                    <a:lnTo>
                      <a:pt x="628" y="277"/>
                    </a:lnTo>
                    <a:lnTo>
                      <a:pt x="623" y="316"/>
                    </a:lnTo>
                    <a:lnTo>
                      <a:pt x="201" y="316"/>
                    </a:lnTo>
                    <a:lnTo>
                      <a:pt x="197" y="346"/>
                    </a:lnTo>
                    <a:lnTo>
                      <a:pt x="202" y="376"/>
                    </a:lnTo>
                    <a:lnTo>
                      <a:pt x="211" y="395"/>
                    </a:lnTo>
                    <a:lnTo>
                      <a:pt x="224" y="408"/>
                    </a:lnTo>
                    <a:lnTo>
                      <a:pt x="240" y="419"/>
                    </a:lnTo>
                    <a:lnTo>
                      <a:pt x="258" y="425"/>
                    </a:lnTo>
                    <a:lnTo>
                      <a:pt x="299" y="432"/>
                    </a:lnTo>
                    <a:lnTo>
                      <a:pt x="338" y="429"/>
                    </a:lnTo>
                    <a:lnTo>
                      <a:pt x="363" y="420"/>
                    </a:lnTo>
                    <a:lnTo>
                      <a:pt x="385" y="408"/>
                    </a:lnTo>
                    <a:lnTo>
                      <a:pt x="403" y="390"/>
                    </a:lnTo>
                    <a:lnTo>
                      <a:pt x="409" y="386"/>
                    </a:lnTo>
                    <a:lnTo>
                      <a:pt x="412" y="385"/>
                    </a:lnTo>
                    <a:lnTo>
                      <a:pt x="419" y="383"/>
                    </a:lnTo>
                    <a:lnTo>
                      <a:pt x="603" y="383"/>
                    </a:lnTo>
                    <a:lnTo>
                      <a:pt x="599" y="392"/>
                    </a:lnTo>
                    <a:lnTo>
                      <a:pt x="596" y="400"/>
                    </a:lnTo>
                    <a:lnTo>
                      <a:pt x="574" y="435"/>
                    </a:lnTo>
                    <a:lnTo>
                      <a:pt x="547" y="466"/>
                    </a:lnTo>
                    <a:lnTo>
                      <a:pt x="517" y="493"/>
                    </a:lnTo>
                    <a:lnTo>
                      <a:pt x="483" y="515"/>
                    </a:lnTo>
                    <a:lnTo>
                      <a:pt x="446" y="533"/>
                    </a:lnTo>
                    <a:lnTo>
                      <a:pt x="381" y="554"/>
                    </a:lnTo>
                    <a:lnTo>
                      <a:pt x="317" y="565"/>
                    </a:lnTo>
                    <a:lnTo>
                      <a:pt x="255" y="565"/>
                    </a:lnTo>
                    <a:lnTo>
                      <a:pt x="191" y="555"/>
                    </a:lnTo>
                    <a:lnTo>
                      <a:pt x="126" y="535"/>
                    </a:lnTo>
                    <a:lnTo>
                      <a:pt x="89" y="515"/>
                    </a:lnTo>
                    <a:lnTo>
                      <a:pt x="59" y="491"/>
                    </a:lnTo>
                    <a:lnTo>
                      <a:pt x="34" y="461"/>
                    </a:lnTo>
                    <a:lnTo>
                      <a:pt x="17" y="429"/>
                    </a:lnTo>
                    <a:lnTo>
                      <a:pt x="5" y="390"/>
                    </a:lnTo>
                    <a:lnTo>
                      <a:pt x="0" y="348"/>
                    </a:lnTo>
                    <a:lnTo>
                      <a:pt x="3" y="290"/>
                    </a:lnTo>
                    <a:lnTo>
                      <a:pt x="15" y="235"/>
                    </a:lnTo>
                    <a:lnTo>
                      <a:pt x="35" y="184"/>
                    </a:lnTo>
                    <a:lnTo>
                      <a:pt x="64" y="138"/>
                    </a:lnTo>
                    <a:lnTo>
                      <a:pt x="99" y="99"/>
                    </a:lnTo>
                    <a:lnTo>
                      <a:pt x="143" y="64"/>
                    </a:lnTo>
                    <a:lnTo>
                      <a:pt x="192" y="37"/>
                    </a:lnTo>
                    <a:lnTo>
                      <a:pt x="246" y="17"/>
                    </a:lnTo>
                    <a:lnTo>
                      <a:pt x="307" y="5"/>
                    </a:lnTo>
                    <a:lnTo>
                      <a:pt x="3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6"/>
              <p:cNvSpPr>
                <a:spLocks/>
              </p:cNvSpPr>
              <p:nvPr/>
            </p:nvSpPr>
            <p:spPr bwMode="auto">
              <a:xfrm>
                <a:off x="4515" y="2094"/>
                <a:ext cx="334" cy="331"/>
              </a:xfrm>
              <a:custGeom>
                <a:avLst/>
                <a:gdLst>
                  <a:gd name="T0" fmla="*/ 167 w 334"/>
                  <a:gd name="T1" fmla="*/ 0 h 331"/>
                  <a:gd name="T2" fmla="*/ 206 w 334"/>
                  <a:gd name="T3" fmla="*/ 4 h 331"/>
                  <a:gd name="T4" fmla="*/ 239 w 334"/>
                  <a:gd name="T5" fmla="*/ 17 h 331"/>
                  <a:gd name="T6" fmla="*/ 272 w 334"/>
                  <a:gd name="T7" fmla="*/ 36 h 331"/>
                  <a:gd name="T8" fmla="*/ 297 w 334"/>
                  <a:gd name="T9" fmla="*/ 63 h 331"/>
                  <a:gd name="T10" fmla="*/ 317 w 334"/>
                  <a:gd name="T11" fmla="*/ 93 h 331"/>
                  <a:gd name="T12" fmla="*/ 329 w 334"/>
                  <a:gd name="T13" fmla="*/ 128 h 331"/>
                  <a:gd name="T14" fmla="*/ 334 w 334"/>
                  <a:gd name="T15" fmla="*/ 166 h 331"/>
                  <a:gd name="T16" fmla="*/ 329 w 334"/>
                  <a:gd name="T17" fmla="*/ 204 h 331"/>
                  <a:gd name="T18" fmla="*/ 315 w 334"/>
                  <a:gd name="T19" fmla="*/ 240 h 331"/>
                  <a:gd name="T20" fmla="*/ 297 w 334"/>
                  <a:gd name="T21" fmla="*/ 270 h 331"/>
                  <a:gd name="T22" fmla="*/ 270 w 334"/>
                  <a:gd name="T23" fmla="*/ 296 h 331"/>
                  <a:gd name="T24" fmla="*/ 239 w 334"/>
                  <a:gd name="T25" fmla="*/ 316 h 331"/>
                  <a:gd name="T26" fmla="*/ 204 w 334"/>
                  <a:gd name="T27" fmla="*/ 328 h 331"/>
                  <a:gd name="T28" fmla="*/ 167 w 334"/>
                  <a:gd name="T29" fmla="*/ 331 h 331"/>
                  <a:gd name="T30" fmla="*/ 128 w 334"/>
                  <a:gd name="T31" fmla="*/ 328 h 331"/>
                  <a:gd name="T32" fmla="*/ 93 w 334"/>
                  <a:gd name="T33" fmla="*/ 314 h 331"/>
                  <a:gd name="T34" fmla="*/ 62 w 334"/>
                  <a:gd name="T35" fmla="*/ 296 h 331"/>
                  <a:gd name="T36" fmla="*/ 37 w 334"/>
                  <a:gd name="T37" fmla="*/ 269 h 331"/>
                  <a:gd name="T38" fmla="*/ 17 w 334"/>
                  <a:gd name="T39" fmla="*/ 238 h 331"/>
                  <a:gd name="T40" fmla="*/ 5 w 334"/>
                  <a:gd name="T41" fmla="*/ 204 h 331"/>
                  <a:gd name="T42" fmla="*/ 0 w 334"/>
                  <a:gd name="T43" fmla="*/ 166 h 331"/>
                  <a:gd name="T44" fmla="*/ 5 w 334"/>
                  <a:gd name="T45" fmla="*/ 127 h 331"/>
                  <a:gd name="T46" fmla="*/ 18 w 334"/>
                  <a:gd name="T47" fmla="*/ 93 h 331"/>
                  <a:gd name="T48" fmla="*/ 37 w 334"/>
                  <a:gd name="T49" fmla="*/ 61 h 331"/>
                  <a:gd name="T50" fmla="*/ 64 w 334"/>
                  <a:gd name="T51" fmla="*/ 36 h 331"/>
                  <a:gd name="T52" fmla="*/ 94 w 334"/>
                  <a:gd name="T53" fmla="*/ 15 h 331"/>
                  <a:gd name="T54" fmla="*/ 130 w 334"/>
                  <a:gd name="T55" fmla="*/ 4 h 331"/>
                  <a:gd name="T56" fmla="*/ 167 w 334"/>
                  <a:gd name="T57" fmla="*/ 0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34" h="331">
                    <a:moveTo>
                      <a:pt x="167" y="0"/>
                    </a:moveTo>
                    <a:lnTo>
                      <a:pt x="206" y="4"/>
                    </a:lnTo>
                    <a:lnTo>
                      <a:pt x="239" y="17"/>
                    </a:lnTo>
                    <a:lnTo>
                      <a:pt x="272" y="36"/>
                    </a:lnTo>
                    <a:lnTo>
                      <a:pt x="297" y="63"/>
                    </a:lnTo>
                    <a:lnTo>
                      <a:pt x="317" y="93"/>
                    </a:lnTo>
                    <a:lnTo>
                      <a:pt x="329" y="128"/>
                    </a:lnTo>
                    <a:lnTo>
                      <a:pt x="334" y="166"/>
                    </a:lnTo>
                    <a:lnTo>
                      <a:pt x="329" y="204"/>
                    </a:lnTo>
                    <a:lnTo>
                      <a:pt x="315" y="240"/>
                    </a:lnTo>
                    <a:lnTo>
                      <a:pt x="297" y="270"/>
                    </a:lnTo>
                    <a:lnTo>
                      <a:pt x="270" y="296"/>
                    </a:lnTo>
                    <a:lnTo>
                      <a:pt x="239" y="316"/>
                    </a:lnTo>
                    <a:lnTo>
                      <a:pt x="204" y="328"/>
                    </a:lnTo>
                    <a:lnTo>
                      <a:pt x="167" y="331"/>
                    </a:lnTo>
                    <a:lnTo>
                      <a:pt x="128" y="328"/>
                    </a:lnTo>
                    <a:lnTo>
                      <a:pt x="93" y="314"/>
                    </a:lnTo>
                    <a:lnTo>
                      <a:pt x="62" y="296"/>
                    </a:lnTo>
                    <a:lnTo>
                      <a:pt x="37" y="269"/>
                    </a:lnTo>
                    <a:lnTo>
                      <a:pt x="17" y="238"/>
                    </a:lnTo>
                    <a:lnTo>
                      <a:pt x="5" y="204"/>
                    </a:lnTo>
                    <a:lnTo>
                      <a:pt x="0" y="166"/>
                    </a:lnTo>
                    <a:lnTo>
                      <a:pt x="5" y="127"/>
                    </a:lnTo>
                    <a:lnTo>
                      <a:pt x="18" y="93"/>
                    </a:lnTo>
                    <a:lnTo>
                      <a:pt x="37" y="61"/>
                    </a:lnTo>
                    <a:lnTo>
                      <a:pt x="64" y="36"/>
                    </a:lnTo>
                    <a:lnTo>
                      <a:pt x="94" y="15"/>
                    </a:lnTo>
                    <a:lnTo>
                      <a:pt x="130" y="4"/>
                    </a:lnTo>
                    <a:lnTo>
                      <a:pt x="1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grpSp>
      </p:grpSp>
      <p:grpSp>
        <p:nvGrpSpPr>
          <p:cNvPr id="20" name="Group 19"/>
          <p:cNvGrpSpPr/>
          <p:nvPr/>
        </p:nvGrpSpPr>
        <p:grpSpPr>
          <a:xfrm>
            <a:off x="7502722" y="1530218"/>
            <a:ext cx="4374253" cy="3675868"/>
            <a:chOff x="7531335" y="2371100"/>
            <a:chExt cx="3676259" cy="3089314"/>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31335" y="2371100"/>
              <a:ext cx="3171058" cy="2032930"/>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748066">
              <a:off x="10022939" y="3357944"/>
              <a:ext cx="1184655" cy="2102470"/>
            </a:xfrm>
            <a:prstGeom prst="rect">
              <a:avLst/>
            </a:prstGeom>
          </p:spPr>
        </p:pic>
      </p:grpSp>
      <p:grpSp>
        <p:nvGrpSpPr>
          <p:cNvPr id="29" name="Group 28"/>
          <p:cNvGrpSpPr/>
          <p:nvPr/>
        </p:nvGrpSpPr>
        <p:grpSpPr>
          <a:xfrm>
            <a:off x="7954142" y="4301799"/>
            <a:ext cx="2138856" cy="1481293"/>
            <a:chOff x="3880379" y="4405853"/>
            <a:chExt cx="2278619" cy="1578088"/>
          </a:xfrm>
        </p:grpSpPr>
        <p:pic>
          <p:nvPicPr>
            <p:cNvPr id="26" name="Picture 25"/>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b="28498"/>
            <a:stretch/>
          </p:blipFill>
          <p:spPr>
            <a:xfrm>
              <a:off x="3880379" y="4502648"/>
              <a:ext cx="2195354" cy="1468552"/>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4609897" y="4405853"/>
              <a:ext cx="1549101" cy="1578088"/>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4689" t="4086" r="7059" b="7664"/>
            <a:stretch/>
          </p:blipFill>
          <p:spPr>
            <a:xfrm>
              <a:off x="3939347" y="4988053"/>
              <a:ext cx="350539" cy="357098"/>
            </a:xfrm>
            <a:prstGeom prst="rect">
              <a:avLst/>
            </a:prstGeom>
          </p:spPr>
        </p:pic>
      </p:grpSp>
      <p:sp>
        <p:nvSpPr>
          <p:cNvPr id="33" name="TextBox 32"/>
          <p:cNvSpPr txBox="1"/>
          <p:nvPr/>
        </p:nvSpPr>
        <p:spPr>
          <a:xfrm>
            <a:off x="0" y="6422061"/>
            <a:ext cx="12436475" cy="572464"/>
          </a:xfrm>
          <a:prstGeom prst="rect">
            <a:avLst/>
          </a:prstGeom>
          <a:solidFill>
            <a:srgbClr val="3E3E3E"/>
          </a:solidFill>
        </p:spPr>
        <p:txBody>
          <a:bodyPr wrap="square" lIns="182880" tIns="146304" rIns="182880" bIns="146304" rtlCol="0">
            <a:spAutoFit/>
          </a:bodyPr>
          <a:lstStyle/>
          <a:p>
            <a:pPr marL="0" marR="0" lvl="0" indent="0" algn="ctr" defTabSz="932742" eaLnBrk="1" fontAlgn="auto" latinLnBrk="0" hangingPunct="1">
              <a:lnSpc>
                <a:spcPct val="90000"/>
              </a:lnSpc>
              <a:spcBef>
                <a:spcPts val="0"/>
              </a:spcBef>
              <a:spcAft>
                <a:spcPts val="600"/>
              </a:spcAft>
              <a:buClrTx/>
              <a:buSzTx/>
              <a:buFontTx/>
              <a:buNone/>
              <a:tabLst/>
              <a:defRPr/>
            </a:pPr>
            <a:r>
              <a:rPr kumimoji="0" lang="en-US" sz="2000" b="0" i="0" u="none" strike="noStrike" kern="0" cap="none" spc="0" normalizeH="0" baseline="0" noProof="0" dirty="0" smtClean="0">
                <a:ln>
                  <a:noFill/>
                </a:ln>
                <a:gradFill>
                  <a:gsLst>
                    <a:gs pos="2917">
                      <a:srgbClr val="00BCF2">
                        <a:lumMod val="20000"/>
                        <a:lumOff val="80000"/>
                      </a:srgbClr>
                    </a:gs>
                    <a:gs pos="96000">
                      <a:srgbClr val="00BCF2">
                        <a:lumMod val="20000"/>
                        <a:lumOff val="80000"/>
                      </a:srgbClr>
                    </a:gs>
                  </a:gsLst>
                  <a:lin ang="5400000" scaled="0"/>
                </a:gradFill>
                <a:effectLst/>
                <a:uLnTx/>
                <a:uFillTx/>
                <a:latin typeface="+mj-lt"/>
              </a:rPr>
              <a:t>connect. </a:t>
            </a:r>
            <a:r>
              <a:rPr kumimoji="0" lang="en-US" sz="2000" b="0" i="0" u="none" strike="noStrike" kern="0" cap="none" spc="0" normalizeH="0" baseline="0" noProof="0" dirty="0" smtClean="0">
                <a:ln>
                  <a:noFill/>
                </a:ln>
                <a:gradFill>
                  <a:gsLst>
                    <a:gs pos="2917">
                      <a:srgbClr val="00BCF2"/>
                    </a:gs>
                    <a:gs pos="30000">
                      <a:srgbClr val="00BCF2"/>
                    </a:gs>
                  </a:gsLst>
                  <a:lin ang="5400000" scaled="0"/>
                </a:gradFill>
                <a:effectLst/>
                <a:uLnTx/>
                <a:uFillTx/>
                <a:latin typeface="+mj-lt"/>
              </a:rPr>
              <a:t>reimagine. </a:t>
            </a:r>
            <a:r>
              <a:rPr kumimoji="0" lang="en-US" sz="2000" b="0" i="0" u="none" strike="noStrike" kern="0" cap="none" spc="0" normalizeH="0" baseline="0" noProof="0" dirty="0" smtClean="0">
                <a:ln>
                  <a:noFill/>
                </a:ln>
                <a:gradFill>
                  <a:gsLst>
                    <a:gs pos="2917">
                      <a:srgbClr val="0072C6"/>
                    </a:gs>
                    <a:gs pos="30000">
                      <a:srgbClr val="0072C6"/>
                    </a:gs>
                  </a:gsLst>
                  <a:lin ang="5400000" scaled="0"/>
                </a:gradFill>
                <a:effectLst/>
                <a:uLnTx/>
                <a:uFillTx/>
                <a:latin typeface="+mj-lt"/>
              </a:rPr>
              <a:t>transform.</a:t>
            </a:r>
          </a:p>
        </p:txBody>
      </p:sp>
      <p:sp>
        <p:nvSpPr>
          <p:cNvPr id="5" name="Text Placeholder 4"/>
          <p:cNvSpPr>
            <a:spLocks noGrp="1"/>
          </p:cNvSpPr>
          <p:nvPr>
            <p:ph type="body" sz="quarter" idx="11"/>
          </p:nvPr>
        </p:nvSpPr>
        <p:spPr>
          <a:xfrm>
            <a:off x="274639" y="2125677"/>
            <a:ext cx="11889564" cy="2523768"/>
          </a:xfrm>
        </p:spPr>
        <p:txBody>
          <a:bodyPr/>
          <a:lstStyle/>
          <a:p>
            <a:r>
              <a:rPr lang="en-US" dirty="0" smtClean="0"/>
              <a:t>Evaluate sessions</a:t>
            </a:r>
            <a:br>
              <a:rPr lang="en-US" dirty="0" smtClean="0"/>
            </a:br>
            <a:r>
              <a:rPr lang="en-US" dirty="0" smtClean="0"/>
              <a:t>on </a:t>
            </a:r>
            <a:r>
              <a:rPr lang="en-US" dirty="0" err="1" smtClean="0"/>
              <a:t>MySPC</a:t>
            </a:r>
            <a:r>
              <a:rPr lang="en-US" dirty="0" smtClean="0"/>
              <a:t> using  your</a:t>
            </a:r>
            <a:br>
              <a:rPr lang="en-US" dirty="0" smtClean="0"/>
            </a:br>
            <a:r>
              <a:rPr lang="en-US" dirty="0" smtClean="0"/>
              <a:t>laptop or mobile device:</a:t>
            </a:r>
          </a:p>
          <a:p>
            <a:r>
              <a:rPr lang="en-US" dirty="0">
                <a:gradFill>
                  <a:gsLst>
                    <a:gs pos="1250">
                      <a:schemeClr val="tx2"/>
                    </a:gs>
                    <a:gs pos="100000">
                      <a:schemeClr val="tx2"/>
                    </a:gs>
                  </a:gsLst>
                  <a:lin ang="5400000" scaled="0"/>
                </a:gradFill>
              </a:rPr>
              <a:t>m</a:t>
            </a:r>
            <a:r>
              <a:rPr lang="en-US" dirty="0" smtClean="0">
                <a:gradFill>
                  <a:gsLst>
                    <a:gs pos="1250">
                      <a:schemeClr val="tx2"/>
                    </a:gs>
                    <a:gs pos="100000">
                      <a:schemeClr val="tx2"/>
                    </a:gs>
                  </a:gsLst>
                  <a:lin ang="5400000" scaled="0"/>
                </a:gradFill>
              </a:rPr>
              <a:t>yspc.sharepointconference.com</a:t>
            </a:r>
            <a:endParaRPr lang="en-US" dirty="0">
              <a:gradFill>
                <a:gsLst>
                  <a:gs pos="1250">
                    <a:schemeClr val="tx2"/>
                  </a:gs>
                  <a:gs pos="100000">
                    <a:schemeClr val="tx2"/>
                  </a:gs>
                </a:gsLst>
                <a:lin ang="5400000" scaled="0"/>
              </a:gradFill>
            </a:endParaRPr>
          </a:p>
        </p:txBody>
      </p:sp>
    </p:spTree>
    <p:extLst>
      <p:ext uri="{BB962C8B-B14F-4D97-AF65-F5344CB8AC3E}">
        <p14:creationId xmlns:p14="http://schemas.microsoft.com/office/powerpoint/2010/main" val="1864233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1+#ppt_w/2"/>
                                          </p:val>
                                        </p:tav>
                                        <p:tav tm="100000">
                                          <p:val>
                                            <p:strVal val="#ppt_x"/>
                                          </p:val>
                                        </p:tav>
                                      </p:tavLst>
                                    </p:anim>
                                    <p:anim calcmode="lin" valueType="num">
                                      <p:cBhvr additive="base">
                                        <p:cTn id="8" dur="10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3" y="3146782"/>
            <a:ext cx="3288507" cy="700960"/>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2014 </a:t>
            </a:r>
            <a:r>
              <a:rPr lang="en-US" sz="700" dirty="0">
                <a:gradFill>
                  <a:gsLst>
                    <a:gs pos="0">
                      <a:srgbClr val="FFFFFF"/>
                    </a:gs>
                    <a:gs pos="100000">
                      <a:srgbClr val="FFFFFF"/>
                    </a:gs>
                  </a:gsLst>
                  <a:lin ang="5400000" scaled="0"/>
                </a:gradFill>
                <a:cs typeface="Segoe UI" pitchFamily="34" charset="0"/>
              </a:rPr>
              <a:t>Microsoft Corporation. All rights reserved. Microsoft, Windows, </a:t>
            </a:r>
            <a:r>
              <a:rPr lang="en-US" sz="700" dirty="0" smtClean="0">
                <a:gradFill>
                  <a:gsLst>
                    <a:gs pos="0">
                      <a:srgbClr val="FFFFFF"/>
                    </a:gs>
                    <a:gs pos="100000">
                      <a:srgbClr val="FFFFFF"/>
                    </a:gs>
                  </a:gsLst>
                  <a:lin ang="5400000" scaled="0"/>
                </a:gradFill>
                <a:cs typeface="Segoe UI" pitchFamily="34" charset="0"/>
              </a:rPr>
              <a:t>and </a:t>
            </a:r>
            <a:r>
              <a:rPr lang="en-US" sz="700" dirty="0">
                <a:gradFill>
                  <a:gsLst>
                    <a:gs pos="0">
                      <a:srgbClr val="FFFFFF"/>
                    </a:gs>
                    <a:gs pos="100000">
                      <a:srgbClr val="FFFFFF"/>
                    </a:gs>
                  </a:gsLst>
                  <a:lin ang="5400000" scaled="0"/>
                </a:gradFill>
                <a:cs typeface="Segoe UI" pitchFamily="34" charset="0"/>
              </a:rPr>
              <a:t>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819855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269009" y="2128596"/>
            <a:ext cx="183369" cy="186521"/>
          </a:xfrm>
          <a:prstGeom prst="rect">
            <a:avLst/>
          </a:prstGeom>
          <a:noFill/>
          <a:ln w="3175">
            <a:solidFill>
              <a:srgbClr val="50505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26" name="Rectangle 25"/>
          <p:cNvSpPr/>
          <p:nvPr/>
        </p:nvSpPr>
        <p:spPr bwMode="auto">
          <a:xfrm>
            <a:off x="269009" y="2125663"/>
            <a:ext cx="2697480" cy="2744787"/>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4600" dirty="0" smtClean="0">
                <a:gradFill>
                  <a:gsLst>
                    <a:gs pos="0">
                      <a:srgbClr val="FFFFFF"/>
                    </a:gs>
                    <a:gs pos="100000">
                      <a:srgbClr val="FFFFFF"/>
                    </a:gs>
                  </a:gsLst>
                  <a:lin ang="5400000" scaled="0"/>
                </a:gradFill>
                <a:ea typeface="Segoe UI" pitchFamily="34" charset="0"/>
                <a:cs typeface="Segoe UI" pitchFamily="34" charset="0"/>
              </a:rPr>
              <a:t>Father</a:t>
            </a:r>
          </a:p>
          <a:p>
            <a:pPr defTabSz="932472" fontAlgn="base">
              <a:spcBef>
                <a:spcPct val="0"/>
              </a:spcBef>
              <a:spcAft>
                <a:spcPct val="0"/>
              </a:spcAft>
            </a:pPr>
            <a:r>
              <a:rPr lang="en-US" sz="4600" dirty="0" smtClean="0">
                <a:gradFill>
                  <a:gsLst>
                    <a:gs pos="0">
                      <a:srgbClr val="FFFFFF"/>
                    </a:gs>
                    <a:gs pos="100000">
                      <a:srgbClr val="FFFFFF"/>
                    </a:gs>
                  </a:gsLst>
                  <a:lin ang="5400000" scaled="0"/>
                </a:gradFill>
                <a:ea typeface="Segoe UI" pitchFamily="34" charset="0"/>
                <a:cs typeface="Segoe UI" pitchFamily="34" charset="0"/>
              </a:rPr>
              <a:t>Husband</a:t>
            </a:r>
            <a:endParaRPr lang="en-US" sz="4600" dirty="0">
              <a:gradFill>
                <a:gsLst>
                  <a:gs pos="0">
                    <a:srgbClr val="FFFFFF"/>
                  </a:gs>
                  <a:gs pos="100000">
                    <a:srgbClr val="FFFFFF"/>
                  </a:gs>
                </a:gsLst>
                <a:lin ang="5400000" scaled="0"/>
              </a:gradFill>
              <a:ea typeface="Segoe UI" pitchFamily="34" charset="0"/>
              <a:cs typeface="Segoe UI" pitchFamily="34" charset="0"/>
            </a:endParaRPr>
          </a:p>
          <a:p>
            <a:pPr defTabSz="932472" fontAlgn="base">
              <a:lnSpc>
                <a:spcPct val="90000"/>
              </a:lnSpc>
              <a:spcBef>
                <a:spcPct val="0"/>
              </a:spcBef>
              <a:spcAft>
                <a:spcPct val="0"/>
              </a:spcAft>
            </a:pPr>
            <a:endParaRPr lang="en-US" sz="4800" dirty="0">
              <a:gradFill>
                <a:gsLst>
                  <a:gs pos="0">
                    <a:srgbClr val="FFFFFF"/>
                  </a:gs>
                  <a:gs pos="100000">
                    <a:srgbClr val="FFFFFF"/>
                  </a:gs>
                </a:gsLst>
                <a:lin ang="5400000" scaled="0"/>
              </a:gradFill>
              <a:ea typeface="Segoe UI" pitchFamily="34" charset="0"/>
              <a:cs typeface="Segoe UI" pitchFamily="34" charset="0"/>
            </a:endParaRPr>
          </a:p>
        </p:txBody>
      </p:sp>
      <p:sp>
        <p:nvSpPr>
          <p:cNvPr id="27" name="Rectangle 26"/>
          <p:cNvSpPr/>
          <p:nvPr/>
        </p:nvSpPr>
        <p:spPr bwMode="auto">
          <a:xfrm>
            <a:off x="3011966" y="2125663"/>
            <a:ext cx="2697480" cy="274478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Blogger</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Author</a:t>
            </a:r>
          </a:p>
          <a:p>
            <a:pPr defTabSz="932472" fontAlgn="base">
              <a:spcBef>
                <a:spcPct val="0"/>
              </a:spcBef>
              <a:spcAft>
                <a:spcPct val="0"/>
              </a:spcAft>
            </a:pPr>
            <a:r>
              <a:rPr lang="en-US" dirty="0" smtClean="0">
                <a:gradFill>
                  <a:gsLst>
                    <a:gs pos="0">
                      <a:srgbClr val="FFFFFF"/>
                    </a:gs>
                    <a:gs pos="100000">
                      <a:srgbClr val="FFFFFF"/>
                    </a:gs>
                  </a:gsLst>
                  <a:lin ang="5400000" scaled="0"/>
                </a:gradFill>
                <a:ea typeface="Segoe UI" pitchFamily="34" charset="0"/>
                <a:cs typeface="Segoe UI" pitchFamily="34" charset="0"/>
              </a:rPr>
              <a:t>Speaker</a:t>
            </a:r>
          </a:p>
          <a:p>
            <a:pPr defTabSz="932472" fontAlgn="base">
              <a:spcBef>
                <a:spcPct val="0"/>
              </a:spcBef>
              <a:spcAft>
                <a:spcPct val="0"/>
              </a:spcAft>
            </a:pPr>
            <a:r>
              <a:rPr lang="en-US" dirty="0" err="1" smtClean="0">
                <a:gradFill>
                  <a:gsLst>
                    <a:gs pos="0">
                      <a:srgbClr val="FFFFFF"/>
                    </a:gs>
                    <a:gs pos="100000">
                      <a:srgbClr val="FFFFFF"/>
                    </a:gs>
                  </a:gsLst>
                  <a:lin ang="5400000" scaled="0"/>
                </a:gradFill>
                <a:ea typeface="Segoe UI" pitchFamily="34" charset="0"/>
                <a:cs typeface="Segoe UI" pitchFamily="34" charset="0"/>
              </a:rPr>
              <a:t>Sr.PFE</a:t>
            </a:r>
            <a:endParaRPr lang="en-US" dirty="0" smtClean="0">
              <a:gradFill>
                <a:gsLst>
                  <a:gs pos="0">
                    <a:srgbClr val="FFFFFF"/>
                  </a:gs>
                  <a:gs pos="100000">
                    <a:srgbClr val="FFFFFF"/>
                  </a:gs>
                </a:gsLst>
                <a:lin ang="5400000" scaled="0"/>
              </a:gradFill>
              <a:ea typeface="Segoe UI" pitchFamily="34" charset="0"/>
              <a:cs typeface="Segoe UI" pitchFamily="34" charset="0"/>
            </a:endParaRPr>
          </a:p>
          <a:p>
            <a:pP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Rectangle 28"/>
          <p:cNvSpPr/>
          <p:nvPr/>
        </p:nvSpPr>
        <p:spPr bwMode="auto">
          <a:xfrm>
            <a:off x="8497880" y="2125663"/>
            <a:ext cx="2743200" cy="2744787"/>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Thrill Seeker</a:t>
            </a:r>
          </a:p>
          <a:p>
            <a:pPr defTabSz="932472" fontAlgn="base">
              <a:spcBef>
                <a:spcPct val="0"/>
              </a:spcBef>
              <a:spcAft>
                <a:spcPct val="0"/>
              </a:spcAft>
            </a:pPr>
            <a:r>
              <a:rPr lang="en-US" sz="3200" dirty="0" smtClean="0">
                <a:gradFill>
                  <a:gsLst>
                    <a:gs pos="0">
                      <a:srgbClr val="FFFFFF"/>
                    </a:gs>
                    <a:gs pos="100000">
                      <a:srgbClr val="FFFFFF"/>
                    </a:gs>
                  </a:gsLst>
                  <a:lin ang="5400000" scaled="0"/>
                </a:gradFill>
                <a:ea typeface="Segoe UI" pitchFamily="34" charset="0"/>
                <a:cs typeface="Segoe UI" pitchFamily="34" charset="0"/>
              </a:rPr>
              <a:t>(currently unfulfilled</a:t>
            </a:r>
            <a:r>
              <a:rPr lang="en-US" dirty="0" smtClean="0">
                <a:gradFill>
                  <a:gsLst>
                    <a:gs pos="0">
                      <a:srgbClr val="FFFFFF"/>
                    </a:gs>
                    <a:gs pos="100000">
                      <a:srgbClr val="FFFFFF"/>
                    </a:gs>
                  </a:gsLst>
                  <a:lin ang="5400000" scaled="0"/>
                </a:gradFill>
                <a:ea typeface="Segoe UI" pitchFamily="34" charset="0"/>
                <a:cs typeface="Segoe UI" pitchFamily="34" charset="0"/>
              </a:rPr>
              <a:t>)</a:t>
            </a:r>
            <a:endParaRPr lang="en-US" dirty="0">
              <a:gradFill>
                <a:gsLst>
                  <a:gs pos="0">
                    <a:srgbClr val="FFFFFF"/>
                  </a:gs>
                  <a:gs pos="100000">
                    <a:srgbClr val="FFFFFF"/>
                  </a:gs>
                </a:gsLst>
                <a:lin ang="5400000" scaled="0"/>
              </a:gradFill>
              <a:ea typeface="Segoe UI" pitchFamily="34" charset="0"/>
              <a:cs typeface="Segoe UI" pitchFamily="34" charset="0"/>
            </a:endParaRPr>
          </a:p>
        </p:txBody>
      </p:sp>
      <p:sp>
        <p:nvSpPr>
          <p:cNvPr id="31" name="Rectangle 30"/>
          <p:cNvSpPr/>
          <p:nvPr/>
        </p:nvSpPr>
        <p:spPr bwMode="auto">
          <a:xfrm>
            <a:off x="5754923" y="2125663"/>
            <a:ext cx="2697480" cy="2744787"/>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spcBef>
                <a:spcPct val="0"/>
              </a:spcBef>
              <a:spcAft>
                <a:spcPct val="0"/>
              </a:spcAft>
            </a:pPr>
            <a:r>
              <a:rPr lang="en-US" sz="4800" dirty="0" smtClean="0">
                <a:gradFill>
                  <a:gsLst>
                    <a:gs pos="0">
                      <a:srgbClr val="FFFFFF"/>
                    </a:gs>
                    <a:gs pos="100000">
                      <a:srgbClr val="FFFFFF"/>
                    </a:gs>
                  </a:gsLst>
                  <a:lin ang="5400000" scaled="0"/>
                </a:gradFill>
                <a:ea typeface="Segoe UI" pitchFamily="34" charset="0"/>
                <a:cs typeface="Segoe UI" pitchFamily="34" charset="0"/>
              </a:rPr>
              <a:t>SKIER</a:t>
            </a:r>
            <a:endParaRPr lang="en-US" sz="48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extBox 1"/>
          <p:cNvSpPr txBox="1"/>
          <p:nvPr/>
        </p:nvSpPr>
        <p:spPr>
          <a:xfrm>
            <a:off x="274637" y="4870450"/>
            <a:ext cx="10966443" cy="1827213"/>
          </a:xfrm>
          <a:prstGeom prst="rect">
            <a:avLst/>
          </a:prstGeom>
          <a:noFill/>
        </p:spPr>
        <p:txBody>
          <a:bodyPr wrap="square" lIns="182880" tIns="146304" rIns="182880" bIns="146304" rtlCol="0">
            <a:noAutofit/>
          </a:bodyPr>
          <a:lstStyle/>
          <a:p>
            <a:pPr marL="231775">
              <a:lnSpc>
                <a:spcPct val="90000"/>
              </a:lnSpc>
              <a:spcAft>
                <a:spcPts val="600"/>
              </a:spcAft>
            </a:pPr>
            <a:r>
              <a:rPr lang="en-US" sz="1600" dirty="0" smtClean="0">
                <a:gradFill>
                  <a:gsLst>
                    <a:gs pos="1250">
                      <a:srgbClr val="505050"/>
                    </a:gs>
                    <a:gs pos="99000">
                      <a:srgbClr val="505050"/>
                    </a:gs>
                  </a:gsLst>
                  <a:lin ang="5400000" scaled="0"/>
                </a:gradFill>
              </a:rPr>
              <a:t>   </a:t>
            </a:r>
            <a:endParaRPr lang="en-US" sz="1600" dirty="0">
              <a:gradFill>
                <a:gsLst>
                  <a:gs pos="1250">
                    <a:srgbClr val="505050"/>
                  </a:gs>
                  <a:gs pos="99000">
                    <a:srgbClr val="505050"/>
                  </a:gs>
                </a:gsLst>
                <a:lin ang="5400000" scaled="0"/>
              </a:gradFill>
            </a:endParaRPr>
          </a:p>
        </p:txBody>
      </p:sp>
      <p:sp>
        <p:nvSpPr>
          <p:cNvPr id="3" name="Title 2"/>
          <p:cNvSpPr>
            <a:spLocks noGrp="1"/>
          </p:cNvSpPr>
          <p:nvPr>
            <p:ph type="title"/>
          </p:nvPr>
        </p:nvSpPr>
        <p:spPr/>
        <p:txBody>
          <a:bodyPr/>
          <a:lstStyle/>
          <a:p>
            <a:r>
              <a:rPr lang="en-US" dirty="0" smtClean="0"/>
              <a:t>Who is @</a:t>
            </a:r>
            <a:r>
              <a:rPr lang="en-US" dirty="0" err="1" smtClean="0"/>
              <a:t>EricHarlan</a:t>
            </a:r>
            <a:endParaRPr lang="en-US" dirty="0"/>
          </a:p>
        </p:txBody>
      </p:sp>
      <p:sp>
        <p:nvSpPr>
          <p:cNvPr id="4" name="Text Placeholder 3"/>
          <p:cNvSpPr>
            <a:spLocks noGrp="1"/>
          </p:cNvSpPr>
          <p:nvPr>
            <p:ph type="body" sz="quarter" idx="11"/>
          </p:nvPr>
        </p:nvSpPr>
        <p:spPr>
          <a:xfrm>
            <a:off x="274639" y="1212849"/>
            <a:ext cx="11889564" cy="849463"/>
          </a:xfrm>
        </p:spPr>
        <p:txBody>
          <a:bodyPr vert="horz" wrap="square" lIns="182880" tIns="146304" rIns="182880" bIns="146304" rtlCol="0">
            <a:spAutoFit/>
          </a:bodyPr>
          <a:lstStyle/>
          <a:p>
            <a:r>
              <a:rPr lang="en-US" dirty="0" smtClean="0">
                <a:gradFill>
                  <a:gsLst>
                    <a:gs pos="0">
                      <a:schemeClr val="tx2"/>
                    </a:gs>
                    <a:gs pos="86000">
                      <a:schemeClr val="tx2"/>
                    </a:gs>
                  </a:gsLst>
                  <a:lin ang="5400000" scaled="0"/>
                </a:gradFill>
              </a:rPr>
              <a:t>42</a:t>
            </a:r>
            <a:endParaRPr lang="en-US" dirty="0">
              <a:gradFill>
                <a:gsLst>
                  <a:gs pos="0">
                    <a:schemeClr val="tx2"/>
                  </a:gs>
                  <a:gs pos="86000">
                    <a:schemeClr val="tx2"/>
                  </a:gs>
                </a:gsLst>
                <a:lin ang="5400000" scaled="0"/>
              </a:gradFill>
            </a:endParaRPr>
          </a:p>
        </p:txBody>
      </p:sp>
    </p:spTree>
    <p:extLst>
      <p:ext uri="{BB962C8B-B14F-4D97-AF65-F5344CB8AC3E}">
        <p14:creationId xmlns:p14="http://schemas.microsoft.com/office/powerpoint/2010/main" val="3942416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995935" y="2564904"/>
            <a:ext cx="8775501" cy="1728192"/>
          </a:xfrm>
          <a:prstGeom prst="rect">
            <a:avLst/>
          </a:prstGeom>
          <a:noFill/>
        </p:spPr>
        <p:txBody>
          <a:bodyPr vert="horz" wrap="square" lIns="146304" tIns="91440" rIns="146304" bIns="91440" rtlCol="0" anchor="t" anchorCtr="0">
            <a:noAutofit/>
          </a:bodyPr>
          <a:lstStyle>
            <a:lvl1pPr algn="l" defTabSz="932742" rtl="0" eaLnBrk="1" latinLnBrk="0" hangingPunct="1">
              <a:lnSpc>
                <a:spcPct val="90000"/>
              </a:lnSpc>
              <a:spcBef>
                <a:spcPct val="0"/>
              </a:spcBef>
              <a:buNone/>
              <a:defRPr lang="en-US" sz="8800" b="0" kern="1200" cap="none" spc="-100" baseline="0" dirty="0">
                <a:ln w="3175">
                  <a:noFill/>
                </a:ln>
                <a:gradFill>
                  <a:gsLst>
                    <a:gs pos="91241">
                      <a:schemeClr val="tx1"/>
                    </a:gs>
                    <a:gs pos="57000">
                      <a:schemeClr val="tx1"/>
                    </a:gs>
                    <a:gs pos="18000">
                      <a:schemeClr val="tx1"/>
                    </a:gs>
                  </a:gsLst>
                  <a:lin ang="5400000" scaled="0"/>
                </a:gradFill>
                <a:effectLst/>
                <a:latin typeface="+mj-lt"/>
                <a:ea typeface="+mn-ea"/>
                <a:cs typeface="Segoe UI" pitchFamily="34" charset="0"/>
              </a:defRPr>
            </a:lvl1pPr>
          </a:lstStyle>
          <a:p>
            <a:r>
              <a:rPr lang="en-GB" smtClean="0">
                <a:gradFill>
                  <a:gsLst>
                    <a:gs pos="91241">
                      <a:srgbClr val="FFFFFF"/>
                    </a:gs>
                    <a:gs pos="57000">
                      <a:srgbClr val="FFFFFF"/>
                    </a:gs>
                    <a:gs pos="18000">
                      <a:srgbClr val="FFFFFF"/>
                    </a:gs>
                  </a:gsLst>
                  <a:lin ang="5400000" scaled="0"/>
                </a:gradFill>
              </a:rPr>
              <a:t>Why are we here?</a:t>
            </a:r>
            <a:endParaRPr lang="en-GB">
              <a:gradFill>
                <a:gsLst>
                  <a:gs pos="91241">
                    <a:srgbClr val="FFFFFF"/>
                  </a:gs>
                  <a:gs pos="57000">
                    <a:srgbClr val="FFFFFF"/>
                  </a:gs>
                  <a:gs pos="18000">
                    <a:srgbClr val="FFFFFF"/>
                  </a:gs>
                </a:gsLst>
                <a:lin ang="5400000" scaled="0"/>
              </a:gradFill>
            </a:endParaRPr>
          </a:p>
        </p:txBody>
      </p:sp>
      <p:pic>
        <p:nvPicPr>
          <p:cNvPr id="5" name="Picture Placeholder 9"/>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771800" y="2852936"/>
            <a:ext cx="1153188" cy="1152128"/>
          </a:xfrm>
          <a:prstGeom prst="rect">
            <a:avLst/>
          </a:prstGeom>
        </p:spPr>
      </p:pic>
    </p:spTree>
    <p:extLst>
      <p:ext uri="{BB962C8B-B14F-4D97-AF65-F5344CB8AC3E}">
        <p14:creationId xmlns:p14="http://schemas.microsoft.com/office/powerpoint/2010/main" val="31042868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smtClean="0"/>
              <a:t>PFE always see the “interesting issues”</a:t>
            </a:r>
            <a:endParaRPr lang="en-US" dirty="0"/>
          </a:p>
        </p:txBody>
      </p:sp>
      <p:sp>
        <p:nvSpPr>
          <p:cNvPr id="6" name="Text Placeholder 5"/>
          <p:cNvSpPr>
            <a:spLocks noGrp="1"/>
          </p:cNvSpPr>
          <p:nvPr>
            <p:ph type="body" sz="quarter" idx="11"/>
          </p:nvPr>
        </p:nvSpPr>
        <p:spPr>
          <a:xfrm>
            <a:off x="274639" y="1212849"/>
            <a:ext cx="11889564" cy="4124206"/>
          </a:xfrm>
        </p:spPr>
        <p:txBody>
          <a:bodyPr/>
          <a:lstStyle/>
          <a:p>
            <a:r>
              <a:rPr lang="en-US" dirty="0" smtClean="0"/>
              <a:t>The “G” word</a:t>
            </a:r>
          </a:p>
          <a:p>
            <a:r>
              <a:rPr lang="en-US" dirty="0" smtClean="0"/>
              <a:t>Permissions</a:t>
            </a:r>
          </a:p>
          <a:p>
            <a:r>
              <a:rPr lang="en-US" smtClean="0"/>
              <a:t>Architecture</a:t>
            </a:r>
            <a:endParaRPr lang="en-US" dirty="0"/>
          </a:p>
          <a:p>
            <a:r>
              <a:rPr lang="en-US" dirty="0" smtClean="0"/>
              <a:t>“Best Practices”</a:t>
            </a:r>
            <a:endParaRPr lang="en-US" dirty="0"/>
          </a:p>
          <a:p>
            <a:r>
              <a:rPr lang="en-US" dirty="0"/>
              <a:t>Documentation</a:t>
            </a:r>
          </a:p>
          <a:p>
            <a:endParaRPr lang="en-US" dirty="0" smtClean="0"/>
          </a:p>
        </p:txBody>
      </p:sp>
    </p:spTree>
    <p:extLst>
      <p:ext uri="{BB962C8B-B14F-4D97-AF65-F5344CB8AC3E}">
        <p14:creationId xmlns:p14="http://schemas.microsoft.com/office/powerpoint/2010/main" val="7910223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Governance</a:t>
            </a:r>
            <a:endParaRPr lang="en-US" dirty="0"/>
          </a:p>
        </p:txBody>
      </p:sp>
    </p:spTree>
    <p:extLst>
      <p:ext uri="{BB962C8B-B14F-4D97-AF65-F5344CB8AC3E}">
        <p14:creationId xmlns:p14="http://schemas.microsoft.com/office/powerpoint/2010/main" val="2760619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4284250"/>
          </a:xfrm>
        </p:spPr>
        <p:txBody>
          <a:bodyPr/>
          <a:lstStyle/>
          <a:p>
            <a:r>
              <a:rPr lang="en-US" dirty="0"/>
              <a:t>Greek root word – </a:t>
            </a:r>
            <a:r>
              <a:rPr lang="en-US" dirty="0" smtClean="0"/>
              <a:t>“MEH”</a:t>
            </a:r>
            <a:endParaRPr lang="en-US" dirty="0"/>
          </a:p>
          <a:p>
            <a:pPr lvl="1"/>
            <a:r>
              <a:rPr lang="en-US" dirty="0" smtClean="0"/>
              <a:t>Ok, actually it’s to “Helm </a:t>
            </a:r>
            <a:r>
              <a:rPr lang="en-US" dirty="0"/>
              <a:t>a </a:t>
            </a:r>
            <a:r>
              <a:rPr lang="en-US" dirty="0" smtClean="0"/>
              <a:t>ship”</a:t>
            </a:r>
            <a:endParaRPr lang="en-US" dirty="0"/>
          </a:p>
          <a:p>
            <a:r>
              <a:rPr lang="en-US" dirty="0"/>
              <a:t>Past Present Future</a:t>
            </a:r>
          </a:p>
          <a:p>
            <a:r>
              <a:rPr lang="en-US" dirty="0"/>
              <a:t>For Pete's sake, What is the BUSINESS NEED?</a:t>
            </a:r>
          </a:p>
          <a:p>
            <a:r>
              <a:rPr lang="en-US" dirty="0"/>
              <a:t>Be fluid, living documentation cover the important part in order. (ex. Architecture, Patching, Policies, Document management/retention.)</a:t>
            </a:r>
            <a:endParaRPr lang="en-US" dirty="0" smtClean="0"/>
          </a:p>
        </p:txBody>
      </p:sp>
      <p:sp>
        <p:nvSpPr>
          <p:cNvPr id="2" name="Title 1"/>
          <p:cNvSpPr>
            <a:spLocks noGrp="1"/>
          </p:cNvSpPr>
          <p:nvPr>
            <p:ph type="title"/>
          </p:nvPr>
        </p:nvSpPr>
        <p:spPr/>
        <p:txBody>
          <a:bodyPr/>
          <a:lstStyle/>
          <a:p>
            <a:r>
              <a:rPr lang="en-US" dirty="0" smtClean="0"/>
              <a:t>Governance</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3584093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274638" y="1851360"/>
            <a:ext cx="11887200" cy="3988784"/>
          </a:xfrm>
        </p:spPr>
        <p:txBody>
          <a:bodyPr/>
          <a:lstStyle/>
          <a:p>
            <a:pPr marL="0" indent="0">
              <a:buNone/>
            </a:pPr>
            <a:r>
              <a:rPr lang="en-US" dirty="0"/>
              <a:t>Life Lesson, and hey it works for SharePoint too!</a:t>
            </a:r>
          </a:p>
          <a:p>
            <a:r>
              <a:rPr lang="en-US" dirty="0"/>
              <a:t>Over Cautious</a:t>
            </a:r>
          </a:p>
          <a:p>
            <a:pPr lvl="1"/>
            <a:r>
              <a:rPr lang="en-US" dirty="0"/>
              <a:t>Always second guesses, never makes a decision waits until things are </a:t>
            </a:r>
            <a:r>
              <a:rPr lang="en-US" dirty="0" smtClean="0"/>
              <a:t>perfect</a:t>
            </a:r>
          </a:p>
          <a:p>
            <a:r>
              <a:rPr lang="en-US" dirty="0" smtClean="0"/>
              <a:t>Over </a:t>
            </a:r>
            <a:r>
              <a:rPr lang="en-US" dirty="0"/>
              <a:t>Zealous </a:t>
            </a:r>
          </a:p>
          <a:p>
            <a:pPr lvl="1"/>
            <a:r>
              <a:rPr lang="en-US" dirty="0"/>
              <a:t>Too risky, never plans, jumps in the river with no oars</a:t>
            </a:r>
          </a:p>
          <a:p>
            <a:r>
              <a:rPr lang="en-US" dirty="0"/>
              <a:t>Baby Bears</a:t>
            </a:r>
          </a:p>
          <a:p>
            <a:pPr lvl="1"/>
            <a:r>
              <a:rPr lang="en-US" dirty="0"/>
              <a:t>JUUUUST RIIIGHT. Weighs out risk vs. reward</a:t>
            </a:r>
          </a:p>
        </p:txBody>
      </p:sp>
      <p:sp>
        <p:nvSpPr>
          <p:cNvPr id="2" name="Title 1"/>
          <p:cNvSpPr>
            <a:spLocks noGrp="1"/>
          </p:cNvSpPr>
          <p:nvPr>
            <p:ph type="title"/>
          </p:nvPr>
        </p:nvSpPr>
        <p:spPr/>
        <p:txBody>
          <a:bodyPr/>
          <a:lstStyle/>
          <a:p>
            <a:r>
              <a:rPr lang="en-US" dirty="0" smtClean="0"/>
              <a:t>Governance</a:t>
            </a:r>
            <a:br>
              <a:rPr lang="en-US" dirty="0" smtClean="0"/>
            </a:br>
            <a:endParaRPr lang="en-US" sz="4000" dirty="0">
              <a:gradFill>
                <a:gsLst>
                  <a:gs pos="1250">
                    <a:schemeClr val="tx2"/>
                  </a:gs>
                  <a:gs pos="99000">
                    <a:schemeClr val="tx2"/>
                  </a:gs>
                </a:gsLst>
                <a:lin ang="5400000" scaled="0"/>
              </a:gradFill>
            </a:endParaRPr>
          </a:p>
        </p:txBody>
      </p:sp>
    </p:spTree>
    <p:extLst>
      <p:ext uri="{BB962C8B-B14F-4D97-AF65-F5344CB8AC3E}">
        <p14:creationId xmlns:p14="http://schemas.microsoft.com/office/powerpoint/2010/main" val="1009089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Permissions</a:t>
            </a:r>
            <a:endParaRPr lang="en-US" dirty="0"/>
          </a:p>
        </p:txBody>
      </p:sp>
    </p:spTree>
    <p:extLst>
      <p:ext uri="{BB962C8B-B14F-4D97-AF65-F5344CB8AC3E}">
        <p14:creationId xmlns:p14="http://schemas.microsoft.com/office/powerpoint/2010/main" val="314931286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5" id="{287D7014-AE1A-4083-8B84-418910E7202F}" vid="{4EAA8867-F150-4721-ADD5-F741C6E76572}"/>
    </a:ext>
  </a:extLst>
</a:theme>
</file>

<file path=ppt/theme/theme2.xml><?xml version="1.0" encoding="utf-8"?>
<a:theme xmlns:a="http://schemas.openxmlformats.org/drawingml/2006/main" name="1_5-30499_SPC_2014_ITPro_Template_16x9">
  <a:themeElements>
    <a:clrScheme name="SPC 2014">
      <a:dk1>
        <a:srgbClr val="505050"/>
      </a:dk1>
      <a:lt1>
        <a:srgbClr val="FFFFFF"/>
      </a:lt1>
      <a:dk2>
        <a:srgbClr val="0072C6"/>
      </a:dk2>
      <a:lt2>
        <a:srgbClr val="E6E6E6"/>
      </a:lt2>
      <a:accent1>
        <a:srgbClr val="00188F"/>
      </a:accent1>
      <a:accent2>
        <a:srgbClr val="00BCF2"/>
      </a:accent2>
      <a:accent3>
        <a:srgbClr val="6DC2E9"/>
      </a:accent3>
      <a:accent4>
        <a:srgbClr val="DC3C00"/>
      </a:accent4>
      <a:accent5>
        <a:srgbClr val="007233"/>
      </a:accent5>
      <a:accent6>
        <a:srgbClr val="442359"/>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3" id="{70EB32A5-DA5E-4D4E-B6A4-70487A988E69}" vid="{12369A9F-B7B2-46AF-952C-FD839166233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CDFC83731B9B64AB89427B9ED8A5498" ma:contentTypeVersion="0" ma:contentTypeDescription="Create a new document." ma:contentTypeScope="" ma:versionID="8920282ba02a072efcb463e387fd5302">
  <xsd:schema xmlns:xsd="http://www.w3.org/2001/XMLSchema" xmlns:xs="http://www.w3.org/2001/XMLSchema" xmlns:p="http://schemas.microsoft.com/office/2006/metadata/properties" targetNamespace="http://schemas.microsoft.com/office/2006/metadata/properties" ma:root="true" ma:fieldsID="301cfc47b12141e7059c540c173fd44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file>

<file path=customXml/itemProps2.xml><?xml version="1.0" encoding="utf-8"?>
<ds:datastoreItem xmlns:ds="http://schemas.openxmlformats.org/officeDocument/2006/customXml" ds:itemID="{758FDAC0-319D-4A54-8D8E-1D42CB1F8004}"/>
</file>

<file path=customXml/itemProps3.xml><?xml version="1.0" encoding="utf-8"?>
<ds:datastoreItem xmlns:ds="http://schemas.openxmlformats.org/officeDocument/2006/customXml" ds:itemID="{4028F631-7908-417A-A3C7-8C49D11C3301}"/>
</file>

<file path=docProps/app.xml><?xml version="1.0" encoding="utf-8"?>
<Properties xmlns="http://schemas.openxmlformats.org/officeDocument/2006/extended-properties" xmlns:vt="http://schemas.openxmlformats.org/officeDocument/2006/docPropsVTypes">
  <Template>SharePoint_Conference_2014_ITPro_Template_lms-2</Template>
  <TotalTime>1</TotalTime>
  <Words>3430</Words>
  <Application>Microsoft Office PowerPoint</Application>
  <PresentationFormat>Custom</PresentationFormat>
  <Paragraphs>166</Paragraphs>
  <Slides>26</Slides>
  <Notes>24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Arial</vt:lpstr>
      <vt:lpstr>Calibri</vt:lpstr>
      <vt:lpstr>Segoe UI</vt:lpstr>
      <vt:lpstr>Segoe UI Light</vt:lpstr>
      <vt:lpstr>Wingdings</vt:lpstr>
      <vt:lpstr>5-30499_SPC_2014_ITPro_Template_16x9</vt:lpstr>
      <vt:lpstr>1_5-30499_SPC_2014_ITPro_Template_16x9</vt:lpstr>
      <vt:lpstr>PowerPoint Presentation</vt:lpstr>
      <vt:lpstr>Confessions of a PFE</vt:lpstr>
      <vt:lpstr>Who is @EricHarlan</vt:lpstr>
      <vt:lpstr>PowerPoint Presentation</vt:lpstr>
      <vt:lpstr>PFE always see the “interesting issues”</vt:lpstr>
      <vt:lpstr>Governance</vt:lpstr>
      <vt:lpstr>Governance </vt:lpstr>
      <vt:lpstr>Governance </vt:lpstr>
      <vt:lpstr>Permissions</vt:lpstr>
      <vt:lpstr>Percentage that stats are made up</vt:lpstr>
      <vt:lpstr>Percentage that permission is the cause</vt:lpstr>
      <vt:lpstr>PowerPoint Presentation</vt:lpstr>
      <vt:lpstr>Demo</vt:lpstr>
      <vt:lpstr>Architecture</vt:lpstr>
      <vt:lpstr>Architecture </vt:lpstr>
      <vt:lpstr>Architecture </vt:lpstr>
      <vt:lpstr>Architecture </vt:lpstr>
      <vt:lpstr>“Best Practice”</vt:lpstr>
      <vt:lpstr>Best Practice </vt:lpstr>
      <vt:lpstr>Best Practice </vt:lpstr>
      <vt:lpstr>Documentation</vt:lpstr>
      <vt:lpstr>Documentation </vt:lpstr>
      <vt:lpstr>PowerPoint Presentation</vt:lpstr>
      <vt:lpstr>ADOPTION </vt:lpstr>
      <vt:lpstr>MySPC</vt:lpstr>
      <vt:lpstr>PowerPoint Presentation</vt:lpstr>
    </vt:vector>
  </TitlesOfParts>
  <Manager>&lt;Speech writer name goes here&gt;</Manager>
  <Company>MS Events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Confessions of a PFE</dc:title>
  <dc:subject>SharePoint Conference 2014 Executive</dc:subject>
  <dc:creator>Administrator</dc:creator>
  <cp:keywords>SharePoint Conference 2014 Executive</cp:keywords>
  <dc:description>Template by: Mitchell Derrey, Silver Fox Productions, Inc.
Formatting by: 
Event Dates: March 2-6, 2014
Event Location: Las Vegas, NV
Audience Type: Internal/External</dc:description>
  <cp:lastModifiedBy>Erin Baranick (Silver Fox)</cp:lastModifiedBy>
  <cp:revision>1</cp:revision>
  <dcterms:created xsi:type="dcterms:W3CDTF">2014-03-03T10:24:39Z</dcterms:created>
  <dcterms:modified xsi:type="dcterms:W3CDTF">2014-03-04T18:58:21Z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0x010100BCDFC83731B9B64AB89427B9ED8A5498</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92;#Venetian|bd55f5f3-c228-4542-b738-d5b5edd79abd</vt:lpwstr>
  </property>
  <property fmtid="{D5CDD505-2E9C-101B-9397-08002B2CF9AE}" pid="7" name="Track">
    <vt:lpwstr/>
  </property>
  <property fmtid="{D5CDD505-2E9C-101B-9397-08002B2CF9AE}" pid="8" name="Event Location">
    <vt:lpwstr>25;#Las Vegas|e731b1e0-234c-4781-a780-e65aa36c0b98</vt:lpwstr>
  </property>
  <property fmtid="{D5CDD505-2E9C-101B-9397-08002B2CF9AE}" pid="9" name="Campaign">
    <vt:lpwstr/>
  </property>
  <property fmtid="{D5CDD505-2E9C-101B-9397-08002B2CF9AE}" pid="10" name="IsMyDocuments">
    <vt:bool>true</vt:bool>
  </property>
  <property fmtid="{D5CDD505-2E9C-101B-9397-08002B2CF9AE}" pid="11" name="TaxKeyword">
    <vt:lpwstr>10;#SharePoint Conference 2014 Executive|c7618099-af1d-412d-92b3-b97338d93c70</vt:lpwstr>
  </property>
  <property fmtid="{D5CDD505-2E9C-101B-9397-08002B2CF9AE}" pid="12" name="Audience1">
    <vt:lpwstr>21;#IT professionals|f9d20670-fa9a-45b8-a017-ba71db81a534</vt:lpwstr>
  </property>
  <property fmtid="{D5CDD505-2E9C-101B-9397-08002B2CF9AE}" pid="13" name="Event Name">
    <vt:lpwstr>91;#Microsoft SharePoint Conference|a629e079-6b4e-41d1-9641-98de5e4410b7</vt:lpwstr>
  </property>
  <property fmtid="{D5CDD505-2E9C-101B-9397-08002B2CF9AE}" pid="14" name="TaxKeywordTaxHTField">
    <vt:lpwstr>SharePoint Conference 2014 Executive|c7618099-af1d-412d-92b3-b97338d93c70</vt:lpwstr>
  </property>
  <property fmtid="{D5CDD505-2E9C-101B-9397-08002B2CF9AE}" pid="15" name="TaxCatchAll">
    <vt:lpwstr>10;#SharePoint Conference 2014 Executive;#90;#SharePoint Conference 2014 Executive|c7618099-af1d-412d-92b3-b97338d93c70</vt:lpwstr>
  </property>
</Properties>
</file>