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 id="2147484254" r:id="rId6"/>
  </p:sldMasterIdLst>
  <p:notesMasterIdLst>
    <p:notesMasterId r:id="rId49"/>
  </p:notesMasterIdLst>
  <p:handoutMasterIdLst>
    <p:handoutMasterId r:id="rId50"/>
  </p:handoutMasterIdLst>
  <p:sldIdLst>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57" r:id="rId47"/>
    <p:sldId id="298" r:id="rId4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BDEF"/>
    <a:srgbClr val="F88608"/>
    <a:srgbClr val="F9A03E"/>
    <a:srgbClr val="E39E48"/>
    <a:srgbClr val="6E8B2D"/>
    <a:srgbClr val="87AB37"/>
    <a:srgbClr val="9FC54D"/>
    <a:srgbClr val="505050"/>
    <a:srgbClr val="785393"/>
    <a:srgbClr val="8059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5232" autoAdjust="0"/>
  </p:normalViewPr>
  <p:slideViewPr>
    <p:cSldViewPr snapToObjects="1">
      <p:cViewPr varScale="1">
        <p:scale>
          <a:sx n="97" d="100"/>
          <a:sy n="97" d="100"/>
        </p:scale>
        <p:origin x="780" y="72"/>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33" d="100"/>
        <a:sy n="33"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8" Type="http://schemas.openxmlformats.org/officeDocument/2006/relationships/slide" Target="slides/slide2.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20" Type="http://schemas.openxmlformats.org/officeDocument/2006/relationships/slide" Target="slides/slide14.xml"/><Relationship Id="rId41" Type="http://schemas.openxmlformats.org/officeDocument/2006/relationships/slide" Target="slides/slide35.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6E2DCE4-6A3F-42F9-A0BF-45432DECD1B6}" type="doc">
      <dgm:prSet loTypeId="urn:microsoft.com/office/officeart/2005/8/layout/default" loCatId="list" qsTypeId="urn:microsoft.com/office/officeart/2005/8/quickstyle/simple1" qsCatId="simple" csTypeId="urn:microsoft.com/office/officeart/2005/8/colors/accent1_4" csCatId="accent1" phldr="1"/>
      <dgm:spPr/>
      <dgm:t>
        <a:bodyPr/>
        <a:lstStyle/>
        <a:p>
          <a:endParaRPr lang="en-US"/>
        </a:p>
      </dgm:t>
    </dgm:pt>
    <dgm:pt modelId="{515CA4F9-C55C-450F-A6EE-39804C31A5D6}">
      <dgm:prSet phldrT="[Text]" custT="1"/>
      <dgm:spPr/>
      <dgm:t>
        <a:bodyPr/>
        <a:lstStyle/>
        <a:p>
          <a:r>
            <a:rPr lang="en-US" sz="2200" dirty="0" smtClean="0">
              <a:latin typeface="+mj-lt"/>
            </a:rPr>
            <a:t>Use </a:t>
          </a:r>
          <a:r>
            <a:rPr lang="en-US" sz="2200" b="1" dirty="0" smtClean="0">
              <a:latin typeface="+mj-lt"/>
            </a:rPr>
            <a:t>Announcements</a:t>
          </a:r>
          <a:r>
            <a:rPr lang="en-US" sz="2200" dirty="0" smtClean="0">
              <a:latin typeface="+mj-lt"/>
            </a:rPr>
            <a:t> for company-wide messaging</a:t>
          </a:r>
          <a:endParaRPr lang="en-US" sz="2200" dirty="0">
            <a:latin typeface="+mj-lt"/>
          </a:endParaRPr>
        </a:p>
      </dgm:t>
    </dgm:pt>
    <dgm:pt modelId="{37F6EE53-B984-44FE-8C46-7AB96051A08F}" type="parTrans" cxnId="{BEC21475-B2F4-491B-9C35-D39BD7591440}">
      <dgm:prSet/>
      <dgm:spPr/>
      <dgm:t>
        <a:bodyPr/>
        <a:lstStyle/>
        <a:p>
          <a:endParaRPr lang="en-US" sz="2200">
            <a:latin typeface="+mj-lt"/>
          </a:endParaRPr>
        </a:p>
      </dgm:t>
    </dgm:pt>
    <dgm:pt modelId="{AFF922CD-9885-43B3-A16D-40157E623576}" type="sibTrans" cxnId="{BEC21475-B2F4-491B-9C35-D39BD7591440}">
      <dgm:prSet/>
      <dgm:spPr/>
      <dgm:t>
        <a:bodyPr/>
        <a:lstStyle/>
        <a:p>
          <a:endParaRPr lang="en-US" sz="2200">
            <a:latin typeface="+mj-lt"/>
          </a:endParaRPr>
        </a:p>
      </dgm:t>
    </dgm:pt>
    <dgm:pt modelId="{9AB4F7BF-939C-4626-940E-6597E7BAE502}">
      <dgm:prSet phldrT="[Text]" custT="1"/>
      <dgm:spPr/>
      <dgm:t>
        <a:bodyPr/>
        <a:lstStyle/>
        <a:p>
          <a:r>
            <a:rPr lang="en-US" sz="2200" dirty="0" smtClean="0">
              <a:latin typeface="+mj-lt"/>
            </a:rPr>
            <a:t>Spend 20 </a:t>
          </a:r>
          <a:r>
            <a:rPr lang="en-US" sz="2200" dirty="0" err="1" smtClean="0">
              <a:latin typeface="+mj-lt"/>
            </a:rPr>
            <a:t>mins</a:t>
          </a:r>
          <a:r>
            <a:rPr lang="en-US" sz="2200" dirty="0" smtClean="0">
              <a:latin typeface="+mj-lt"/>
            </a:rPr>
            <a:t>/week scanning your </a:t>
          </a:r>
          <a:r>
            <a:rPr lang="en-US" sz="2200" b="1" dirty="0" smtClean="0">
              <a:latin typeface="+mj-lt"/>
            </a:rPr>
            <a:t>Feed</a:t>
          </a:r>
          <a:r>
            <a:rPr lang="en-US" sz="2200" dirty="0" smtClean="0">
              <a:latin typeface="+mj-lt"/>
            </a:rPr>
            <a:t> to stay abreast of activity</a:t>
          </a:r>
          <a:endParaRPr lang="en-US" sz="2200" dirty="0">
            <a:latin typeface="+mj-lt"/>
          </a:endParaRPr>
        </a:p>
      </dgm:t>
    </dgm:pt>
    <dgm:pt modelId="{90C1D76F-D776-4A02-9325-10805AC68759}" type="parTrans" cxnId="{29B89993-F038-49E4-82BC-C8309B6FBE20}">
      <dgm:prSet/>
      <dgm:spPr/>
      <dgm:t>
        <a:bodyPr/>
        <a:lstStyle/>
        <a:p>
          <a:endParaRPr lang="en-US" sz="2200">
            <a:latin typeface="+mj-lt"/>
          </a:endParaRPr>
        </a:p>
      </dgm:t>
    </dgm:pt>
    <dgm:pt modelId="{755DB311-2910-4648-97D4-31A59B6DE472}" type="sibTrans" cxnId="{29B89993-F038-49E4-82BC-C8309B6FBE20}">
      <dgm:prSet/>
      <dgm:spPr/>
      <dgm:t>
        <a:bodyPr/>
        <a:lstStyle/>
        <a:p>
          <a:endParaRPr lang="en-US" sz="2200">
            <a:latin typeface="+mj-lt"/>
          </a:endParaRPr>
        </a:p>
      </dgm:t>
    </dgm:pt>
    <dgm:pt modelId="{976B0051-2B89-4347-B851-2ACC9DCB4D95}">
      <dgm:prSet custT="1"/>
      <dgm:spPr/>
      <dgm:t>
        <a:bodyPr/>
        <a:lstStyle/>
        <a:p>
          <a:r>
            <a:rPr lang="en-US" sz="2200" dirty="0" smtClean="0">
              <a:latin typeface="+mj-lt"/>
            </a:rPr>
            <a:t>Follow up on big news by sharing a </a:t>
          </a:r>
          <a:r>
            <a:rPr lang="en-US" sz="2200" b="1" dirty="0" smtClean="0">
              <a:latin typeface="+mj-lt"/>
            </a:rPr>
            <a:t>Note</a:t>
          </a:r>
          <a:r>
            <a:rPr lang="en-US" sz="2200" dirty="0" smtClean="0">
              <a:latin typeface="+mj-lt"/>
            </a:rPr>
            <a:t> with additional details</a:t>
          </a:r>
          <a:endParaRPr lang="en-US" sz="2200" dirty="0">
            <a:latin typeface="+mj-lt"/>
          </a:endParaRPr>
        </a:p>
      </dgm:t>
    </dgm:pt>
    <dgm:pt modelId="{EFAAE958-37A2-4A9C-A42E-7AEF2381E392}" type="parTrans" cxnId="{72020F4A-E40E-4F6F-8E12-329A6D8147F5}">
      <dgm:prSet/>
      <dgm:spPr/>
      <dgm:t>
        <a:bodyPr/>
        <a:lstStyle/>
        <a:p>
          <a:endParaRPr lang="en-US" sz="2200">
            <a:latin typeface="+mj-lt"/>
          </a:endParaRPr>
        </a:p>
      </dgm:t>
    </dgm:pt>
    <dgm:pt modelId="{08E0AA9B-3916-48F7-AD33-4A1F81ADC042}" type="sibTrans" cxnId="{72020F4A-E40E-4F6F-8E12-329A6D8147F5}">
      <dgm:prSet/>
      <dgm:spPr/>
      <dgm:t>
        <a:bodyPr/>
        <a:lstStyle/>
        <a:p>
          <a:endParaRPr lang="en-US" sz="2200">
            <a:latin typeface="+mj-lt"/>
          </a:endParaRPr>
        </a:p>
      </dgm:t>
    </dgm:pt>
    <dgm:pt modelId="{E08F44C8-01DD-44D5-A2A1-4ED0F558E9ED}">
      <dgm:prSet custT="1"/>
      <dgm:spPr/>
      <dgm:t>
        <a:bodyPr/>
        <a:lstStyle/>
        <a:p>
          <a:r>
            <a:rPr lang="en-US" sz="2200" dirty="0" smtClean="0">
              <a:latin typeface="+mj-lt"/>
            </a:rPr>
            <a:t>Share key updates with </a:t>
          </a:r>
          <a:r>
            <a:rPr lang="en-US" sz="2200" b="1" dirty="0" smtClean="0">
              <a:latin typeface="+mj-lt"/>
            </a:rPr>
            <a:t>All Company</a:t>
          </a:r>
          <a:r>
            <a:rPr lang="en-US" sz="2200" dirty="0" smtClean="0">
              <a:latin typeface="+mj-lt"/>
            </a:rPr>
            <a:t> to keep your employees “in the know”</a:t>
          </a:r>
          <a:endParaRPr lang="en-US" sz="2200" dirty="0">
            <a:latin typeface="+mj-lt"/>
          </a:endParaRPr>
        </a:p>
      </dgm:t>
    </dgm:pt>
    <dgm:pt modelId="{EE6EE66F-1D09-42BF-BD13-9B9DE9EE9276}" type="parTrans" cxnId="{753C8109-AD25-49A5-B564-9ED353ADCE9F}">
      <dgm:prSet/>
      <dgm:spPr/>
      <dgm:t>
        <a:bodyPr/>
        <a:lstStyle/>
        <a:p>
          <a:endParaRPr lang="en-US" sz="2200">
            <a:latin typeface="+mj-lt"/>
          </a:endParaRPr>
        </a:p>
      </dgm:t>
    </dgm:pt>
    <dgm:pt modelId="{3939D443-00BF-4C2F-B17B-5AE0E58029AB}" type="sibTrans" cxnId="{753C8109-AD25-49A5-B564-9ED353ADCE9F}">
      <dgm:prSet/>
      <dgm:spPr/>
      <dgm:t>
        <a:bodyPr/>
        <a:lstStyle/>
        <a:p>
          <a:endParaRPr lang="en-US" sz="2200">
            <a:latin typeface="+mj-lt"/>
          </a:endParaRPr>
        </a:p>
      </dgm:t>
    </dgm:pt>
    <dgm:pt modelId="{DB711D06-681D-49C5-BF10-0A571104F6AA}">
      <dgm:prSet custT="1"/>
      <dgm:spPr/>
      <dgm:t>
        <a:bodyPr/>
        <a:lstStyle/>
        <a:p>
          <a:r>
            <a:rPr lang="en-US" sz="2200" dirty="0" smtClean="0">
              <a:latin typeface="+mj-lt"/>
            </a:rPr>
            <a:t>Join </a:t>
          </a:r>
          <a:r>
            <a:rPr lang="en-US" sz="2200" b="1" dirty="0" smtClean="0">
              <a:latin typeface="+mj-lt"/>
            </a:rPr>
            <a:t>Groups</a:t>
          </a:r>
          <a:r>
            <a:rPr lang="en-US" sz="2200" dirty="0" smtClean="0">
              <a:latin typeface="+mj-lt"/>
            </a:rPr>
            <a:t> to follow the conversations and work taking place across teams</a:t>
          </a:r>
          <a:endParaRPr lang="en-US" sz="2200" dirty="0">
            <a:latin typeface="+mj-lt"/>
          </a:endParaRPr>
        </a:p>
      </dgm:t>
    </dgm:pt>
    <dgm:pt modelId="{BF5B2391-9A3D-491E-84AF-17A372EDA728}" type="parTrans" cxnId="{0B33AA2A-4D6E-4599-B785-C5C0467AF3AE}">
      <dgm:prSet/>
      <dgm:spPr/>
      <dgm:t>
        <a:bodyPr/>
        <a:lstStyle/>
        <a:p>
          <a:endParaRPr lang="en-US" sz="2200">
            <a:latin typeface="+mj-lt"/>
          </a:endParaRPr>
        </a:p>
      </dgm:t>
    </dgm:pt>
    <dgm:pt modelId="{981A48FF-2C8D-413C-B6D9-784E9CD857E9}" type="sibTrans" cxnId="{0B33AA2A-4D6E-4599-B785-C5C0467AF3AE}">
      <dgm:prSet/>
      <dgm:spPr/>
      <dgm:t>
        <a:bodyPr/>
        <a:lstStyle/>
        <a:p>
          <a:endParaRPr lang="en-US" sz="2200">
            <a:latin typeface="+mj-lt"/>
          </a:endParaRPr>
        </a:p>
      </dgm:t>
    </dgm:pt>
    <dgm:pt modelId="{F52CC206-15F4-4CE6-94AF-1249885B5463}" type="pres">
      <dgm:prSet presAssocID="{C6E2DCE4-6A3F-42F9-A0BF-45432DECD1B6}" presName="diagram" presStyleCnt="0">
        <dgm:presLayoutVars>
          <dgm:dir/>
          <dgm:resizeHandles val="exact"/>
        </dgm:presLayoutVars>
      </dgm:prSet>
      <dgm:spPr/>
      <dgm:t>
        <a:bodyPr/>
        <a:lstStyle/>
        <a:p>
          <a:endParaRPr lang="en-US"/>
        </a:p>
      </dgm:t>
    </dgm:pt>
    <dgm:pt modelId="{0388422E-8B44-4974-A12C-610D8338D375}" type="pres">
      <dgm:prSet presAssocID="{515CA4F9-C55C-450F-A6EE-39804C31A5D6}" presName="node" presStyleLbl="node1" presStyleIdx="0" presStyleCnt="5">
        <dgm:presLayoutVars>
          <dgm:bulletEnabled val="1"/>
        </dgm:presLayoutVars>
      </dgm:prSet>
      <dgm:spPr/>
      <dgm:t>
        <a:bodyPr/>
        <a:lstStyle/>
        <a:p>
          <a:endParaRPr lang="en-US"/>
        </a:p>
      </dgm:t>
    </dgm:pt>
    <dgm:pt modelId="{FF45D221-649E-4F0F-B899-6AE3AF77C56B}" type="pres">
      <dgm:prSet presAssocID="{AFF922CD-9885-43B3-A16D-40157E623576}" presName="sibTrans" presStyleCnt="0"/>
      <dgm:spPr/>
    </dgm:pt>
    <dgm:pt modelId="{249E71A2-AA67-4779-9C46-DF8DF7AFF981}" type="pres">
      <dgm:prSet presAssocID="{976B0051-2B89-4347-B851-2ACC9DCB4D95}" presName="node" presStyleLbl="node1" presStyleIdx="1" presStyleCnt="5">
        <dgm:presLayoutVars>
          <dgm:bulletEnabled val="1"/>
        </dgm:presLayoutVars>
      </dgm:prSet>
      <dgm:spPr/>
      <dgm:t>
        <a:bodyPr/>
        <a:lstStyle/>
        <a:p>
          <a:endParaRPr lang="en-US"/>
        </a:p>
      </dgm:t>
    </dgm:pt>
    <dgm:pt modelId="{88FADB3F-A861-4EDA-949E-9867A87DE582}" type="pres">
      <dgm:prSet presAssocID="{08E0AA9B-3916-48F7-AD33-4A1F81ADC042}" presName="sibTrans" presStyleCnt="0"/>
      <dgm:spPr/>
    </dgm:pt>
    <dgm:pt modelId="{5020322B-9644-40AC-BB9C-B5D7726607F0}" type="pres">
      <dgm:prSet presAssocID="{E08F44C8-01DD-44D5-A2A1-4ED0F558E9ED}" presName="node" presStyleLbl="node1" presStyleIdx="2" presStyleCnt="5">
        <dgm:presLayoutVars>
          <dgm:bulletEnabled val="1"/>
        </dgm:presLayoutVars>
      </dgm:prSet>
      <dgm:spPr/>
      <dgm:t>
        <a:bodyPr/>
        <a:lstStyle/>
        <a:p>
          <a:endParaRPr lang="en-US"/>
        </a:p>
      </dgm:t>
    </dgm:pt>
    <dgm:pt modelId="{C8E8C2A8-78E1-4DCC-899F-664A566BAD3B}" type="pres">
      <dgm:prSet presAssocID="{3939D443-00BF-4C2F-B17B-5AE0E58029AB}" presName="sibTrans" presStyleCnt="0"/>
      <dgm:spPr/>
    </dgm:pt>
    <dgm:pt modelId="{168C0D50-CF43-4039-B888-49CDDB919A4F}" type="pres">
      <dgm:prSet presAssocID="{DB711D06-681D-49C5-BF10-0A571104F6AA}" presName="node" presStyleLbl="node1" presStyleIdx="3" presStyleCnt="5">
        <dgm:presLayoutVars>
          <dgm:bulletEnabled val="1"/>
        </dgm:presLayoutVars>
      </dgm:prSet>
      <dgm:spPr/>
      <dgm:t>
        <a:bodyPr/>
        <a:lstStyle/>
        <a:p>
          <a:endParaRPr lang="en-US"/>
        </a:p>
      </dgm:t>
    </dgm:pt>
    <dgm:pt modelId="{F2EE692E-1879-4DA9-B326-82FB56215F52}" type="pres">
      <dgm:prSet presAssocID="{981A48FF-2C8D-413C-B6D9-784E9CD857E9}" presName="sibTrans" presStyleCnt="0"/>
      <dgm:spPr/>
    </dgm:pt>
    <dgm:pt modelId="{DF5D3B6F-C44D-461E-B0B9-FC2C89F2DF2D}" type="pres">
      <dgm:prSet presAssocID="{9AB4F7BF-939C-4626-940E-6597E7BAE502}" presName="node" presStyleLbl="node1" presStyleIdx="4" presStyleCnt="5">
        <dgm:presLayoutVars>
          <dgm:bulletEnabled val="1"/>
        </dgm:presLayoutVars>
      </dgm:prSet>
      <dgm:spPr/>
      <dgm:t>
        <a:bodyPr/>
        <a:lstStyle/>
        <a:p>
          <a:endParaRPr lang="en-US"/>
        </a:p>
      </dgm:t>
    </dgm:pt>
  </dgm:ptLst>
  <dgm:cxnLst>
    <dgm:cxn modelId="{72020F4A-E40E-4F6F-8E12-329A6D8147F5}" srcId="{C6E2DCE4-6A3F-42F9-A0BF-45432DECD1B6}" destId="{976B0051-2B89-4347-B851-2ACC9DCB4D95}" srcOrd="1" destOrd="0" parTransId="{EFAAE958-37A2-4A9C-A42E-7AEF2381E392}" sibTransId="{08E0AA9B-3916-48F7-AD33-4A1F81ADC042}"/>
    <dgm:cxn modelId="{753C8109-AD25-49A5-B564-9ED353ADCE9F}" srcId="{C6E2DCE4-6A3F-42F9-A0BF-45432DECD1B6}" destId="{E08F44C8-01DD-44D5-A2A1-4ED0F558E9ED}" srcOrd="2" destOrd="0" parTransId="{EE6EE66F-1D09-42BF-BD13-9B9DE9EE9276}" sibTransId="{3939D443-00BF-4C2F-B17B-5AE0E58029AB}"/>
    <dgm:cxn modelId="{D82758F4-BB60-44C1-8226-AFC4F0710B25}" type="presOf" srcId="{9AB4F7BF-939C-4626-940E-6597E7BAE502}" destId="{DF5D3B6F-C44D-461E-B0B9-FC2C89F2DF2D}" srcOrd="0" destOrd="0" presId="urn:microsoft.com/office/officeart/2005/8/layout/default"/>
    <dgm:cxn modelId="{03D373CC-029C-453E-BAD9-E000EEBE2710}" type="presOf" srcId="{976B0051-2B89-4347-B851-2ACC9DCB4D95}" destId="{249E71A2-AA67-4779-9C46-DF8DF7AFF981}" srcOrd="0" destOrd="0" presId="urn:microsoft.com/office/officeart/2005/8/layout/default"/>
    <dgm:cxn modelId="{BEC21475-B2F4-491B-9C35-D39BD7591440}" srcId="{C6E2DCE4-6A3F-42F9-A0BF-45432DECD1B6}" destId="{515CA4F9-C55C-450F-A6EE-39804C31A5D6}" srcOrd="0" destOrd="0" parTransId="{37F6EE53-B984-44FE-8C46-7AB96051A08F}" sibTransId="{AFF922CD-9885-43B3-A16D-40157E623576}"/>
    <dgm:cxn modelId="{21F984C8-06D6-401F-9800-AA907B24BBB2}" type="presOf" srcId="{E08F44C8-01DD-44D5-A2A1-4ED0F558E9ED}" destId="{5020322B-9644-40AC-BB9C-B5D7726607F0}" srcOrd="0" destOrd="0" presId="urn:microsoft.com/office/officeart/2005/8/layout/default"/>
    <dgm:cxn modelId="{2BF3A548-FD25-4F40-BCEF-1B8FDEE73D8D}" type="presOf" srcId="{C6E2DCE4-6A3F-42F9-A0BF-45432DECD1B6}" destId="{F52CC206-15F4-4CE6-94AF-1249885B5463}" srcOrd="0" destOrd="0" presId="urn:microsoft.com/office/officeart/2005/8/layout/default"/>
    <dgm:cxn modelId="{0B33AA2A-4D6E-4599-B785-C5C0467AF3AE}" srcId="{C6E2DCE4-6A3F-42F9-A0BF-45432DECD1B6}" destId="{DB711D06-681D-49C5-BF10-0A571104F6AA}" srcOrd="3" destOrd="0" parTransId="{BF5B2391-9A3D-491E-84AF-17A372EDA728}" sibTransId="{981A48FF-2C8D-413C-B6D9-784E9CD857E9}"/>
    <dgm:cxn modelId="{29B89993-F038-49E4-82BC-C8309B6FBE20}" srcId="{C6E2DCE4-6A3F-42F9-A0BF-45432DECD1B6}" destId="{9AB4F7BF-939C-4626-940E-6597E7BAE502}" srcOrd="4" destOrd="0" parTransId="{90C1D76F-D776-4A02-9325-10805AC68759}" sibTransId="{755DB311-2910-4648-97D4-31A59B6DE472}"/>
    <dgm:cxn modelId="{1E7BF20F-A780-4780-BF45-8F94ADA58849}" type="presOf" srcId="{515CA4F9-C55C-450F-A6EE-39804C31A5D6}" destId="{0388422E-8B44-4974-A12C-610D8338D375}" srcOrd="0" destOrd="0" presId="urn:microsoft.com/office/officeart/2005/8/layout/default"/>
    <dgm:cxn modelId="{4B44FDBC-296E-48A8-8169-2B791231175C}" type="presOf" srcId="{DB711D06-681D-49C5-BF10-0A571104F6AA}" destId="{168C0D50-CF43-4039-B888-49CDDB919A4F}" srcOrd="0" destOrd="0" presId="urn:microsoft.com/office/officeart/2005/8/layout/default"/>
    <dgm:cxn modelId="{B8ED546C-D98B-4589-A04E-40788E963A22}" type="presParOf" srcId="{F52CC206-15F4-4CE6-94AF-1249885B5463}" destId="{0388422E-8B44-4974-A12C-610D8338D375}" srcOrd="0" destOrd="0" presId="urn:microsoft.com/office/officeart/2005/8/layout/default"/>
    <dgm:cxn modelId="{906AA72F-E160-406C-8265-89FC149F3EC9}" type="presParOf" srcId="{F52CC206-15F4-4CE6-94AF-1249885B5463}" destId="{FF45D221-649E-4F0F-B899-6AE3AF77C56B}" srcOrd="1" destOrd="0" presId="urn:microsoft.com/office/officeart/2005/8/layout/default"/>
    <dgm:cxn modelId="{0926A3C8-D17B-4AD9-B380-8F15438894AF}" type="presParOf" srcId="{F52CC206-15F4-4CE6-94AF-1249885B5463}" destId="{249E71A2-AA67-4779-9C46-DF8DF7AFF981}" srcOrd="2" destOrd="0" presId="urn:microsoft.com/office/officeart/2005/8/layout/default"/>
    <dgm:cxn modelId="{53D4D69C-5FF6-43D4-A246-1EBD21AF364A}" type="presParOf" srcId="{F52CC206-15F4-4CE6-94AF-1249885B5463}" destId="{88FADB3F-A861-4EDA-949E-9867A87DE582}" srcOrd="3" destOrd="0" presId="urn:microsoft.com/office/officeart/2005/8/layout/default"/>
    <dgm:cxn modelId="{C1D3B5DE-5767-4621-8615-F202E421C541}" type="presParOf" srcId="{F52CC206-15F4-4CE6-94AF-1249885B5463}" destId="{5020322B-9644-40AC-BB9C-B5D7726607F0}" srcOrd="4" destOrd="0" presId="urn:microsoft.com/office/officeart/2005/8/layout/default"/>
    <dgm:cxn modelId="{F745D905-E7FB-4F98-B8C7-BC35ECE44180}" type="presParOf" srcId="{F52CC206-15F4-4CE6-94AF-1249885B5463}" destId="{C8E8C2A8-78E1-4DCC-899F-664A566BAD3B}" srcOrd="5" destOrd="0" presId="urn:microsoft.com/office/officeart/2005/8/layout/default"/>
    <dgm:cxn modelId="{2EEC1189-DD8F-4EDC-84CC-9CAE43ED83D1}" type="presParOf" srcId="{F52CC206-15F4-4CE6-94AF-1249885B5463}" destId="{168C0D50-CF43-4039-B888-49CDDB919A4F}" srcOrd="6" destOrd="0" presId="urn:microsoft.com/office/officeart/2005/8/layout/default"/>
    <dgm:cxn modelId="{5CCA8D2C-8726-4350-BC70-50EB978B2F5E}" type="presParOf" srcId="{F52CC206-15F4-4CE6-94AF-1249885B5463}" destId="{F2EE692E-1879-4DA9-B326-82FB56215F52}" srcOrd="7" destOrd="0" presId="urn:microsoft.com/office/officeart/2005/8/layout/default"/>
    <dgm:cxn modelId="{70697081-88AC-4015-9ED6-F7F140D4020E}" type="presParOf" srcId="{F52CC206-15F4-4CE6-94AF-1249885B5463}" destId="{DF5D3B6F-C44D-461E-B0B9-FC2C89F2DF2D}" srcOrd="8"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3/5/2014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3/5/2014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033661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595973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9636570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2046850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62122E69-14F2-45B9-B4ED-1B834108D88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19</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39866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7383210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F5444317-81B2-40BD-A901-F59A344CE59F}"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175831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62122E69-14F2-45B9-B4ED-1B834108D88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103745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26</a:t>
            </a:fld>
            <a:endParaRPr lang="en-US" dirty="0">
              <a:solidFill>
                <a:prstClr val="black"/>
              </a:solidFill>
            </a:endParaRPr>
          </a:p>
        </p:txBody>
      </p:sp>
    </p:spTree>
    <p:extLst>
      <p:ext uri="{BB962C8B-B14F-4D97-AF65-F5344CB8AC3E}">
        <p14:creationId xmlns:p14="http://schemas.microsoft.com/office/powerpoint/2010/main" val="37702216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27</a:t>
            </a:fld>
            <a:endParaRPr lang="en-US" dirty="0">
              <a:solidFill>
                <a:prstClr val="black"/>
              </a:solidFill>
            </a:endParaRPr>
          </a:p>
        </p:txBody>
      </p:sp>
    </p:spTree>
    <p:extLst>
      <p:ext uri="{BB962C8B-B14F-4D97-AF65-F5344CB8AC3E}">
        <p14:creationId xmlns:p14="http://schemas.microsoft.com/office/powerpoint/2010/main" val="29671215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28</a:t>
            </a:fld>
            <a:endParaRPr lang="en-US" dirty="0">
              <a:solidFill>
                <a:prstClr val="black"/>
              </a:solidFill>
            </a:endParaRPr>
          </a:p>
        </p:txBody>
      </p:sp>
    </p:spTree>
    <p:extLst>
      <p:ext uri="{BB962C8B-B14F-4D97-AF65-F5344CB8AC3E}">
        <p14:creationId xmlns:p14="http://schemas.microsoft.com/office/powerpoint/2010/main" val="5894504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7944800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29</a:t>
            </a:fld>
            <a:endParaRPr lang="en-US" dirty="0">
              <a:solidFill>
                <a:prstClr val="black"/>
              </a:solidFill>
            </a:endParaRPr>
          </a:p>
        </p:txBody>
      </p:sp>
    </p:spTree>
    <p:extLst>
      <p:ext uri="{BB962C8B-B14F-4D97-AF65-F5344CB8AC3E}">
        <p14:creationId xmlns:p14="http://schemas.microsoft.com/office/powerpoint/2010/main" val="319292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CE5716-D24E-4FC4-B470-2C33324D5CA4}"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2129470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42566600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35</a:t>
            </a:fld>
            <a:endParaRPr lang="en-US" dirty="0">
              <a:solidFill>
                <a:prstClr val="black"/>
              </a:solidFill>
            </a:endParaRPr>
          </a:p>
        </p:txBody>
      </p:sp>
    </p:spTree>
    <p:extLst>
      <p:ext uri="{BB962C8B-B14F-4D97-AF65-F5344CB8AC3E}">
        <p14:creationId xmlns:p14="http://schemas.microsoft.com/office/powerpoint/2010/main" val="2987882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CE5716-D24E-4FC4-B470-2C33324D5CA4}" type="slidenum">
              <a:rPr 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405179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41</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3/5/2014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2832805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252832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018467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62122E69-14F2-45B9-B4ED-1B834108D883}" type="datetime1">
              <a:rPr lang="en-US" smtClean="0">
                <a:solidFill>
                  <a:prstClr val="black"/>
                </a:solidFill>
              </a:rPr>
              <a:pPr/>
              <a:t>3/5/2014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7</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24154"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878828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79921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6123133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771068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981923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9572E9-885B-D045-A839-FCC818245263}"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1535233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414436551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139337233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66395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41678166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273452462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4508219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9432564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404490480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30201054"/>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8626587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34783890"/>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079954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3367742"/>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93492743"/>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418892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83109864"/>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232615902"/>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22921204"/>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826486812"/>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16297238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166616578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65135341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313134266"/>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813046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74548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2256789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6410814"/>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7280319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090389635"/>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Two Column 2-color Non-bullete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87855812"/>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userDrawn="1">
  <p:cSld name="Full Text White Bkgd">
    <p:spTree>
      <p:nvGrpSpPr>
        <p:cNvPr id="1" name=""/>
        <p:cNvGrpSpPr/>
        <p:nvPr/>
      </p:nvGrpSpPr>
      <p:grpSpPr>
        <a:xfrm>
          <a:off x="0" y="0"/>
          <a:ext cx="0" cy="0"/>
          <a:chOff x="0" y="0"/>
          <a:chExt cx="0" cy="0"/>
        </a:xfrm>
      </p:grpSpPr>
      <p:sp>
        <p:nvSpPr>
          <p:cNvPr id="7" name="Title 1"/>
          <p:cNvSpPr>
            <a:spLocks noGrp="1"/>
          </p:cNvSpPr>
          <p:nvPr>
            <p:ph type="title" hasCustomPrompt="1"/>
          </p:nvPr>
        </p:nvSpPr>
        <p:spPr>
          <a:xfrm>
            <a:off x="313071" y="280106"/>
            <a:ext cx="11810335" cy="402843"/>
          </a:xfrm>
          <a:prstGeom prst="rect">
            <a:avLst/>
          </a:prstGeom>
        </p:spPr>
        <p:txBody>
          <a:bodyPr/>
          <a:lstStyle>
            <a:lvl1pPr algn="l">
              <a:defRPr sz="2856" baseline="0">
                <a:solidFill>
                  <a:srgbClr val="0983AD"/>
                </a:solidFill>
              </a:defRPr>
            </a:lvl1pPr>
          </a:lstStyle>
          <a:p>
            <a:r>
              <a:rPr lang="en-US" dirty="0" smtClean="0"/>
              <a:t>Insert Title Here</a:t>
            </a:r>
            <a:endParaRPr lang="en-US" dirty="0"/>
          </a:p>
        </p:txBody>
      </p:sp>
      <p:sp>
        <p:nvSpPr>
          <p:cNvPr id="8" name="Content Placeholder 2"/>
          <p:cNvSpPr>
            <a:spLocks noGrp="1"/>
          </p:cNvSpPr>
          <p:nvPr>
            <p:ph idx="1"/>
          </p:nvPr>
        </p:nvSpPr>
        <p:spPr>
          <a:xfrm>
            <a:off x="313071" y="1162516"/>
            <a:ext cx="11810335" cy="1352550"/>
          </a:xfrm>
          <a:prstGeom prst="rect">
            <a:avLst/>
          </a:prstGeom>
        </p:spPr>
        <p:txBody>
          <a:bodyPr/>
          <a:lstStyle>
            <a:lvl1pPr marL="349724" indent="-349724">
              <a:buClr>
                <a:srgbClr val="0983AD"/>
              </a:buClr>
              <a:buSzPct val="80000"/>
              <a:buFont typeface="Lucida Grande"/>
              <a:buChar char="›"/>
              <a:defRPr sz="2448"/>
            </a:lvl1pPr>
            <a:lvl2pPr marL="757735" indent="-291436">
              <a:buClr>
                <a:srgbClr val="0983AD"/>
              </a:buClr>
              <a:buSzPct val="70000"/>
              <a:buFont typeface="Lucida Grande"/>
              <a:buChar char="»"/>
              <a:defRPr sz="2448"/>
            </a:lvl2pPr>
            <a:lvl3pPr marL="1165746" indent="-233149">
              <a:buClr>
                <a:srgbClr val="0983AD"/>
              </a:buClr>
              <a:buSzPct val="80000"/>
              <a:buFont typeface="Arial"/>
              <a:buChar char="•"/>
              <a:defRPr sz="2448"/>
            </a:lvl3pPr>
            <a:lvl4pPr marL="1632044" indent="-233149">
              <a:buClr>
                <a:srgbClr val="0983AD"/>
              </a:buClr>
              <a:buFont typeface="Lucida Grande"/>
              <a:buChar char="›"/>
              <a:defRPr sz="2448"/>
            </a:lvl4pPr>
            <a:lvl5pPr marL="2098342" indent="-233149">
              <a:buClr>
                <a:srgbClr val="0983AD"/>
              </a:buClr>
              <a:buFont typeface="Lucida Grande"/>
              <a:buChar char="›"/>
              <a:defRPr sz="2448"/>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5" name="Slide Number Placeholder 5"/>
          <p:cNvSpPr>
            <a:spLocks noGrp="1"/>
          </p:cNvSpPr>
          <p:nvPr>
            <p:ph type="sldNum" sz="quarter" idx="4"/>
          </p:nvPr>
        </p:nvSpPr>
        <p:spPr>
          <a:xfrm>
            <a:off x="313071" y="6445327"/>
            <a:ext cx="640393" cy="544344"/>
          </a:xfrm>
          <a:prstGeom prst="rect">
            <a:avLst/>
          </a:prstGeom>
        </p:spPr>
        <p:txBody>
          <a:bodyPr anchor="ctr"/>
          <a:lstStyle>
            <a:lvl1pPr>
              <a:defRPr sz="1224" b="1">
                <a:solidFill>
                  <a:srgbClr val="7F7F7F"/>
                </a:solidFill>
                <a:latin typeface="Helvetica"/>
                <a:cs typeface="Helvetica"/>
              </a:defRPr>
            </a:lvl1pPr>
          </a:lstStyle>
          <a:p>
            <a:fld id="{A33765F2-1C82-864E-97D6-0CCE9ECAF3E9}" type="slidenum">
              <a:rPr lang="en-US" smtClean="0"/>
              <a:pPr/>
              <a:t>‹#›</a:t>
            </a:fld>
            <a:endParaRPr lang="en-US" dirty="0"/>
          </a:p>
        </p:txBody>
      </p:sp>
    </p:spTree>
    <p:extLst>
      <p:ext uri="{BB962C8B-B14F-4D97-AF65-F5344CB8AC3E}">
        <p14:creationId xmlns:p14="http://schemas.microsoft.com/office/powerpoint/2010/main" val="1454627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29660" y="233151"/>
            <a:ext cx="11375536" cy="679653"/>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29660"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2673475"/>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Full Text - preferred">
    <p:spTree>
      <p:nvGrpSpPr>
        <p:cNvPr id="1" name=""/>
        <p:cNvGrpSpPr/>
        <p:nvPr/>
      </p:nvGrpSpPr>
      <p:grpSpPr>
        <a:xfrm>
          <a:off x="0" y="0"/>
          <a:ext cx="0" cy="0"/>
          <a:chOff x="0" y="0"/>
          <a:chExt cx="0" cy="0"/>
        </a:xfrm>
      </p:grpSpPr>
      <p:sp>
        <p:nvSpPr>
          <p:cNvPr id="8" name="Content Placeholder 2"/>
          <p:cNvSpPr>
            <a:spLocks noGrp="1"/>
          </p:cNvSpPr>
          <p:nvPr>
            <p:ph idx="1" hasCustomPrompt="1"/>
          </p:nvPr>
        </p:nvSpPr>
        <p:spPr>
          <a:xfrm>
            <a:off x="313071" y="1463668"/>
            <a:ext cx="11810335" cy="3511535"/>
          </a:xfrm>
          <a:prstGeom prst="rect">
            <a:avLst/>
          </a:prstGeom>
        </p:spPr>
        <p:txBody>
          <a:bodyPr/>
          <a:lstStyle>
            <a:lvl1pPr marL="0" indent="0">
              <a:buClr>
                <a:srgbClr val="0983AD"/>
              </a:buClr>
              <a:buSzPct val="80000"/>
              <a:buFont typeface="Arial"/>
              <a:buNone/>
              <a:defRPr sz="2040">
                <a:latin typeface="Segoe Pro Display"/>
                <a:cs typeface="Segoe Pro Display"/>
              </a:defRPr>
            </a:lvl1pPr>
            <a:lvl2pPr marL="466298" indent="0">
              <a:buClr>
                <a:srgbClr val="0983AD"/>
              </a:buClr>
              <a:buSzPct val="70000"/>
              <a:buFont typeface="Arial"/>
              <a:buNone/>
              <a:defRPr sz="2040">
                <a:latin typeface="Segoe Pro Display Light"/>
                <a:cs typeface="Segoe Pro Display Light"/>
              </a:defRPr>
            </a:lvl2pPr>
            <a:lvl3pPr marL="932597" indent="0">
              <a:buClr>
                <a:srgbClr val="0983AD"/>
              </a:buClr>
              <a:buSzPct val="80000"/>
              <a:buFont typeface="Arial"/>
              <a:buNone/>
              <a:defRPr sz="1836">
                <a:latin typeface="Segoe Pro Display Light"/>
                <a:cs typeface="Segoe Pro Display Light"/>
              </a:defRPr>
            </a:lvl3pPr>
            <a:lvl4pPr marL="1632044" indent="-233149">
              <a:buClr>
                <a:srgbClr val="0983AD"/>
              </a:buClr>
              <a:buFont typeface="Lucida Grande"/>
              <a:buChar char="›"/>
              <a:defRPr sz="2448"/>
            </a:lvl4pPr>
            <a:lvl5pPr marL="2098342" indent="-233149">
              <a:buClr>
                <a:srgbClr val="0983AD"/>
              </a:buClr>
              <a:buFont typeface="Lucida Grande"/>
              <a:buChar char="›"/>
              <a:defRPr sz="2448"/>
            </a:lvl5pPr>
          </a:lstStyle>
          <a:p>
            <a:r>
              <a:rPr lang="en-US" sz="4080" dirty="0" smtClean="0">
                <a:solidFill>
                  <a:srgbClr val="0092BC"/>
                </a:solidFill>
              </a:rPr>
              <a:t>Size 40pt for the main topics</a:t>
            </a:r>
          </a:p>
          <a:p>
            <a:r>
              <a:rPr lang="en-US" dirty="0" smtClean="0"/>
              <a:t>Size 20pt for the subtopics</a:t>
            </a:r>
          </a:p>
          <a:p>
            <a:r>
              <a:rPr lang="en-US" dirty="0" smtClean="0"/>
              <a:t>Size 20pt for the subtopics</a:t>
            </a:r>
          </a:p>
          <a:p>
            <a:endParaRPr lang="en-US" sz="1836" dirty="0" smtClean="0"/>
          </a:p>
          <a:p>
            <a:r>
              <a:rPr lang="en-US" sz="4080" dirty="0" smtClean="0">
                <a:solidFill>
                  <a:srgbClr val="0092BC"/>
                </a:solidFill>
              </a:rPr>
              <a:t>Size 40pt for the main topics</a:t>
            </a:r>
          </a:p>
          <a:p>
            <a:r>
              <a:rPr lang="en-US" dirty="0" smtClean="0"/>
              <a:t>Size 20pt for the subtopics</a:t>
            </a:r>
          </a:p>
          <a:p>
            <a:r>
              <a:rPr lang="en-US" dirty="0" smtClean="0"/>
              <a:t>Size 20pt for the subtopics</a:t>
            </a:r>
          </a:p>
          <a:p>
            <a:endParaRPr lang="en-US" sz="1836" dirty="0"/>
          </a:p>
        </p:txBody>
      </p:sp>
      <p:sp>
        <p:nvSpPr>
          <p:cNvPr id="5" name="Slide Number Placeholder 5"/>
          <p:cNvSpPr>
            <a:spLocks noGrp="1"/>
          </p:cNvSpPr>
          <p:nvPr>
            <p:ph type="sldNum" sz="quarter" idx="4"/>
          </p:nvPr>
        </p:nvSpPr>
        <p:spPr>
          <a:xfrm>
            <a:off x="313073" y="6445329"/>
            <a:ext cx="640393" cy="544344"/>
          </a:xfrm>
          <a:prstGeom prst="rect">
            <a:avLst/>
          </a:prstGeom>
        </p:spPr>
        <p:txBody>
          <a:bodyPr anchor="ctr"/>
          <a:lstStyle>
            <a:lvl1pPr>
              <a:defRPr sz="1224" b="1">
                <a:solidFill>
                  <a:srgbClr val="7F7F7F"/>
                </a:solidFill>
                <a:latin typeface="Helvetica"/>
                <a:cs typeface="Helvetica"/>
              </a:defRPr>
            </a:lvl1pPr>
          </a:lstStyle>
          <a:p>
            <a:fld id="{A33765F2-1C82-864E-97D6-0CCE9ECAF3E9}" type="slidenum">
              <a:rPr lang="en-US" smtClean="0"/>
              <a:pPr/>
              <a:t>‹#›</a:t>
            </a:fld>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7893267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itle &amp; Content, 2-color, no Bullets">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529665" y="1476637"/>
            <a:ext cx="11375536" cy="2130904"/>
          </a:xfrm>
          <a:prstGeom prst="rect">
            <a:avLst/>
          </a:prstGeom>
        </p:spPr>
        <p:txBody>
          <a:bodyPr/>
          <a:lstStyle>
            <a:lvl1pPr marL="0" indent="0">
              <a:spcBef>
                <a:spcPts val="2442"/>
              </a:spcBef>
              <a:buNone/>
              <a:defRPr sz="4080" b="0" i="0">
                <a:gradFill>
                  <a:gsLst>
                    <a:gs pos="100000">
                      <a:schemeClr val="tx2"/>
                    </a:gs>
                    <a:gs pos="0">
                      <a:schemeClr val="tx2"/>
                    </a:gs>
                  </a:gsLst>
                  <a:lin ang="5400000" scaled="0"/>
                </a:gradFill>
                <a:latin typeface="+mn-lt"/>
                <a:cs typeface="Segoe Pro Light"/>
              </a:defRPr>
            </a:lvl1pPr>
            <a:lvl2pPr marL="0" indent="0">
              <a:buNone/>
              <a:defRPr sz="2040" b="0" i="0">
                <a:gradFill>
                  <a:gsLst>
                    <a:gs pos="100000">
                      <a:schemeClr val="bg2"/>
                    </a:gs>
                    <a:gs pos="6000">
                      <a:schemeClr val="bg2"/>
                    </a:gs>
                  </a:gsLst>
                  <a:lin ang="5400000" scaled="0"/>
                </a:gradFill>
                <a:latin typeface="+mn-lt"/>
                <a:cs typeface="Segoe Pro Light"/>
              </a:defRPr>
            </a:lvl2pPr>
            <a:lvl3pPr marL="235953" indent="0">
              <a:buNone/>
              <a:defRPr sz="2040" b="0" i="0">
                <a:gradFill>
                  <a:gsLst>
                    <a:gs pos="100000">
                      <a:schemeClr val="bg2"/>
                    </a:gs>
                    <a:gs pos="6000">
                      <a:schemeClr val="bg2"/>
                    </a:gs>
                  </a:gsLst>
                  <a:lin ang="5400000" scaled="0"/>
                </a:gradFill>
                <a:latin typeface="+mn-lt"/>
                <a:cs typeface="Segoe Pro Light"/>
              </a:defRPr>
            </a:lvl3pPr>
            <a:lvl4pPr marL="465439" indent="0">
              <a:buNone/>
              <a:defRPr sz="2040" b="0" i="0">
                <a:gradFill>
                  <a:gsLst>
                    <a:gs pos="100000">
                      <a:schemeClr val="bg2"/>
                    </a:gs>
                    <a:gs pos="6000">
                      <a:schemeClr val="bg2"/>
                    </a:gs>
                  </a:gsLst>
                  <a:lin ang="5400000" scaled="0"/>
                </a:gradFill>
                <a:latin typeface="+mn-lt"/>
                <a:cs typeface="Segoe Pro Light"/>
              </a:defRPr>
            </a:lvl4pPr>
            <a:lvl5pPr marL="706241" indent="0">
              <a:buNone/>
              <a:defRPr sz="2040" b="0" i="0">
                <a:gradFill>
                  <a:gsLst>
                    <a:gs pos="100000">
                      <a:schemeClr val="bg2"/>
                    </a:gs>
                    <a:gs pos="6000">
                      <a:schemeClr val="bg2"/>
                    </a:gs>
                  </a:gsLst>
                  <a:lin ang="5400000" scaled="0"/>
                </a:gradFill>
                <a:latin typeface="+mn-lt"/>
                <a:cs typeface="Segoe Pro Ligh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 name="Title 2"/>
          <p:cNvSpPr>
            <a:spLocks noGrp="1"/>
          </p:cNvSpPr>
          <p:nvPr>
            <p:ph type="title"/>
          </p:nvPr>
        </p:nvSpPr>
        <p:spPr/>
        <p:txBody>
          <a:bodyPr/>
          <a:lstStyle>
            <a:lvl1pPr>
              <a:defRPr>
                <a:gradFill>
                  <a:gsLst>
                    <a:gs pos="1250">
                      <a:schemeClr val="tx2"/>
                    </a:gs>
                    <a:gs pos="100000">
                      <a:schemeClr val="tx2"/>
                    </a:gs>
                  </a:gsLst>
                  <a:lin ang="5400000" scaled="0"/>
                </a:gradFill>
              </a:defRPr>
            </a:lvl1pPr>
          </a:lstStyle>
          <a:p>
            <a:r>
              <a:rPr lang="en-US" smtClean="0"/>
              <a:t>Click to edit Master title style</a:t>
            </a:r>
            <a:endParaRPr lang="en-US" dirty="0"/>
          </a:p>
        </p:txBody>
      </p:sp>
      <p:sp>
        <p:nvSpPr>
          <p:cNvPr id="6" name="Slide Number Placeholder 9"/>
          <p:cNvSpPr>
            <a:spLocks noGrp="1"/>
          </p:cNvSpPr>
          <p:nvPr>
            <p:ph type="sldNum" sz="quarter" idx="12"/>
          </p:nvPr>
        </p:nvSpPr>
        <p:spPr>
          <a:xfrm>
            <a:off x="531281" y="6526955"/>
            <a:ext cx="572078" cy="223825"/>
          </a:xfrm>
          <a:prstGeom prst="rect">
            <a:avLst/>
          </a:prstGeom>
        </p:spPr>
        <p:txBody>
          <a:bodyPr lIns="91279" tIns="45639" rIns="91279" bIns="45639" anchor="ctr"/>
          <a:lstStyle>
            <a:lvl1pPr algn="l">
              <a:defRPr sz="1632">
                <a:gradFill>
                  <a:gsLst>
                    <a:gs pos="100000">
                      <a:schemeClr val="bg2"/>
                    </a:gs>
                    <a:gs pos="0">
                      <a:schemeClr val="bg2"/>
                    </a:gs>
                  </a:gsLst>
                  <a:lin ang="5400000" scaled="0"/>
                </a:gradFill>
              </a:defRPr>
            </a:lvl1pPr>
          </a:lstStyle>
          <a:p>
            <a:fld id="{727B4C2D-45E2-4621-8491-2995EB46A674}" type="slidenum">
              <a:rPr lang="en-US" smtClean="0">
                <a:gradFill>
                  <a:gsLst>
                    <a:gs pos="100000">
                      <a:srgbClr val="797A7D"/>
                    </a:gs>
                    <a:gs pos="0">
                      <a:srgbClr val="797A7D"/>
                    </a:gs>
                  </a:gsLst>
                  <a:lin ang="5400000" scaled="0"/>
                </a:gradFill>
              </a:rPr>
              <a:pPr/>
              <a:t>‹#›</a:t>
            </a:fld>
            <a:endParaRPr lang="en-US" dirty="0">
              <a:gradFill>
                <a:gsLst>
                  <a:gs pos="100000">
                    <a:srgbClr val="797A7D"/>
                  </a:gs>
                  <a:gs pos="0">
                    <a:srgbClr val="797A7D"/>
                  </a:gs>
                </a:gsLst>
                <a:lin ang="5400000" scaled="0"/>
              </a:gradFill>
            </a:endParaRPr>
          </a:p>
        </p:txBody>
      </p:sp>
    </p:spTree>
    <p:extLst>
      <p:ext uri="{BB962C8B-B14F-4D97-AF65-F5344CB8AC3E}">
        <p14:creationId xmlns:p14="http://schemas.microsoft.com/office/powerpoint/2010/main" val="15958547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Full Bulle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313071" y="1450716"/>
            <a:ext cx="11810335" cy="4847594"/>
          </a:xfrm>
          <a:prstGeom prst="rect">
            <a:avLst/>
          </a:prstGeom>
        </p:spPr>
        <p:txBody>
          <a:bodyPr/>
          <a:lstStyle>
            <a:lvl1pPr marL="582873" indent="-582873">
              <a:lnSpc>
                <a:spcPct val="90000"/>
              </a:lnSpc>
              <a:spcBef>
                <a:spcPts val="783"/>
              </a:spcBef>
              <a:buClr>
                <a:srgbClr val="0983AD"/>
              </a:buClr>
              <a:buSzPct val="80000"/>
              <a:buFont typeface="Arial"/>
              <a:buChar char="•"/>
              <a:defRPr sz="4080">
                <a:latin typeface="Segoe Pro Display Light"/>
                <a:cs typeface="Segoe Pro Display Light"/>
              </a:defRPr>
            </a:lvl1pPr>
            <a:lvl2pPr marL="816022" indent="-349724">
              <a:lnSpc>
                <a:spcPct val="90000"/>
              </a:lnSpc>
              <a:spcBef>
                <a:spcPts val="783"/>
              </a:spcBef>
              <a:buClr>
                <a:srgbClr val="0983AD"/>
              </a:buClr>
              <a:buSzPct val="70000"/>
              <a:buFont typeface="Arial"/>
              <a:buChar char="•"/>
              <a:defRPr sz="2040">
                <a:solidFill>
                  <a:srgbClr val="807F83"/>
                </a:solidFill>
                <a:latin typeface="Segoe Pro Display"/>
                <a:cs typeface="Segoe Pro Display"/>
              </a:defRPr>
            </a:lvl2pPr>
            <a:lvl3pPr marL="1224033" indent="-291436">
              <a:lnSpc>
                <a:spcPct val="90000"/>
              </a:lnSpc>
              <a:spcBef>
                <a:spcPts val="783"/>
              </a:spcBef>
              <a:buClr>
                <a:srgbClr val="0983AD"/>
              </a:buClr>
              <a:buSzPct val="80000"/>
              <a:buFont typeface="Arial"/>
              <a:buChar char="•"/>
              <a:defRPr sz="2448">
                <a:solidFill>
                  <a:srgbClr val="807F83"/>
                </a:solidFill>
                <a:latin typeface="Segoe Pro Display"/>
                <a:cs typeface="Segoe Pro Display"/>
              </a:defRPr>
            </a:lvl3pPr>
            <a:lvl4pPr marL="1632044" indent="-233149">
              <a:buClr>
                <a:srgbClr val="0983AD"/>
              </a:buClr>
              <a:buFont typeface="Lucida Grande"/>
              <a:buChar char="›"/>
              <a:defRPr sz="2448"/>
            </a:lvl4pPr>
            <a:lvl5pPr marL="2098342" indent="-233149">
              <a:buClr>
                <a:srgbClr val="0983AD"/>
              </a:buClr>
              <a:buFont typeface="Lucida Grande"/>
              <a:buChar char="›"/>
              <a:defRPr sz="2448"/>
            </a:lvl5pPr>
          </a:lstStyle>
          <a:p>
            <a:r>
              <a:rPr lang="en-US" dirty="0" smtClean="0">
                <a:solidFill>
                  <a:srgbClr val="0092BC"/>
                </a:solidFill>
              </a:rPr>
              <a:t>Size 40pt for the main topics</a:t>
            </a:r>
          </a:p>
          <a:p>
            <a:pPr lvl="1"/>
            <a:r>
              <a:rPr lang="en-US" sz="2040" dirty="0" smtClean="0"/>
              <a:t>Size 20pt for the subtopics</a:t>
            </a:r>
          </a:p>
          <a:p>
            <a:pPr lvl="2"/>
            <a:r>
              <a:rPr lang="en-US" sz="1836" dirty="0" smtClean="0"/>
              <a:t>Size 18pt for sub/subtopic</a:t>
            </a:r>
          </a:p>
        </p:txBody>
      </p:sp>
      <p:sp>
        <p:nvSpPr>
          <p:cNvPr id="7" name="Slide Number Placeholder 5"/>
          <p:cNvSpPr>
            <a:spLocks noGrp="1"/>
          </p:cNvSpPr>
          <p:nvPr>
            <p:ph type="sldNum" sz="quarter" idx="4"/>
          </p:nvPr>
        </p:nvSpPr>
        <p:spPr>
          <a:xfrm>
            <a:off x="313083" y="6445345"/>
            <a:ext cx="640393" cy="544344"/>
          </a:xfrm>
          <a:prstGeom prst="rect">
            <a:avLst/>
          </a:prstGeom>
        </p:spPr>
        <p:txBody>
          <a:bodyPr anchor="ctr"/>
          <a:lstStyle>
            <a:lvl1pPr>
              <a:defRPr sz="1224" b="1">
                <a:solidFill>
                  <a:srgbClr val="7F7F7F"/>
                </a:solidFill>
                <a:latin typeface="Helvetica"/>
                <a:cs typeface="Helvetica"/>
              </a:defRPr>
            </a:lvl1pPr>
          </a:lstStyle>
          <a:p>
            <a:fld id="{A33765F2-1C82-864E-97D6-0CCE9ECAF3E9}"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187234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t="48518"/>
          <a:stretch/>
        </p:blipFill>
        <p:spPr>
          <a:xfrm>
            <a:off x="1" y="3393640"/>
            <a:ext cx="12436475" cy="3600885"/>
          </a:xfrm>
          <a:prstGeom prst="rect">
            <a:avLst/>
          </a:prstGeom>
        </p:spPr>
      </p:pic>
      <p:pic>
        <p:nvPicPr>
          <p:cNvPr id="4" name="Picture 3" descr="Yammer_Logo.ep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128745" y="6602847"/>
            <a:ext cx="994660" cy="156909"/>
          </a:xfrm>
          <a:prstGeom prst="rect">
            <a:avLst/>
          </a:prstGeom>
        </p:spPr>
      </p:pic>
    </p:spTree>
    <p:extLst>
      <p:ext uri="{BB962C8B-B14F-4D97-AF65-F5344CB8AC3E}">
        <p14:creationId xmlns:p14="http://schemas.microsoft.com/office/powerpoint/2010/main" val="2855589559"/>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12" name="Picture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921299" y="3006341"/>
            <a:ext cx="3913640" cy="728473"/>
          </a:xfrm>
          <a:prstGeom prst="rect">
            <a:avLst/>
          </a:prstGeom>
        </p:spPr>
      </p:pic>
    </p:spTree>
    <p:extLst>
      <p:ext uri="{BB962C8B-B14F-4D97-AF65-F5344CB8AC3E}">
        <p14:creationId xmlns:p14="http://schemas.microsoft.com/office/powerpoint/2010/main" val="167515372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750"/>
                                        <p:tgtEl>
                                          <p:spTgt spid="12"/>
                                        </p:tgtEl>
                                      </p:cBhvr>
                                    </p:animEffect>
                                  </p:childTnLst>
                                </p:cTn>
                              </p:par>
                              <p:par>
                                <p:cTn id="20" presetID="63" presetClass="path" presetSubtype="0" decel="100000" fill="hold" nodeType="withEffect">
                                  <p:stCondLst>
                                    <p:cond delay="580"/>
                                  </p:stCondLst>
                                  <p:childTnLst>
                                    <p:animMotion origin="layout" path="M -0.02412 8.57921E-7 L -4.48813E-6 8.57921E-7 " pathEditMode="relative" rAng="0" ptsTypes="AA">
                                      <p:cBhvr>
                                        <p:cTn id="21" dur="500" fill="hold"/>
                                        <p:tgtEl>
                                          <p:spTgt spid="12"/>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599"/>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32501"/>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7458434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5.40172E-7 L 4.30431E-6 5.40172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5.40172E-7 L 4.30431E-6 5.40172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5261839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33973631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22BDEF">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459029887"/>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64017650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11863739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159825340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33672488"/>
      </p:ext>
    </p:extLst>
  </p:cSld>
  <p:clrMapOvr>
    <a:masterClrMapping/>
  </p:clrMapOvr>
  <p:transition>
    <p:fade/>
  </p:transition>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58175386"/>
      </p:ext>
    </p:extLst>
  </p:cSld>
  <p:clrMapOvr>
    <a:masterClrMapping/>
  </p:clrMapOvr>
  <p:transition>
    <p:fade/>
  </p:transition>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00583741"/>
      </p:ext>
    </p:extLst>
  </p:cSld>
  <p:clrMapOvr>
    <a:masterClrMapping/>
  </p:clrMapOvr>
  <p:transition>
    <p:fade/>
  </p:transition>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9545012"/>
      </p:ext>
    </p:extLst>
  </p:cSld>
  <p:clrMapOvr>
    <a:masterClrMapping/>
  </p:clrMapOvr>
  <p:transition>
    <p:fade/>
  </p:transition>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37615501"/>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85221575"/>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3974034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82793661"/>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41253526"/>
      </p:ext>
    </p:extLst>
  </p:cSld>
  <p:clrMapOvr>
    <a:masterClrMapping/>
  </p:clrMapOvr>
  <p:transition>
    <p:fade/>
  </p:transition>
  <p:timing>
    <p:tnLst>
      <p:par>
        <p:cTn id="1" dur="indefinite" restart="never" nodeType="tmRoot"/>
      </p:par>
    </p:tnLst>
  </p:timing>
  <p:hf sldNum="0" hdr="0" dt="0"/>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4216611778"/>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08001557"/>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882441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35888533"/>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395359486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126901602"/>
      </p:ext>
    </p:extLst>
  </p:cSld>
  <p:clrMapOvr>
    <a:masterClrMapping/>
  </p:clrMapOvr>
  <p:transition>
    <p:fade/>
  </p:transition>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195619"/>
      </p:ext>
    </p:extLst>
  </p:cSld>
  <p:clrMapOvr>
    <a:masterClrMapping/>
  </p:clrMapOvr>
  <p:transition>
    <p:fade/>
  </p:transition>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617677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02942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2611761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01557826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21" Type="http://schemas.openxmlformats.org/officeDocument/2006/relationships/slideLayout" Target="../slideLayouts/slideLayout49.xml"/><Relationship Id="rId34" Type="http://schemas.openxmlformats.org/officeDocument/2006/relationships/slideLayout" Target="../slideLayouts/slideLayout62.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33" Type="http://schemas.openxmlformats.org/officeDocument/2006/relationships/slideLayout" Target="../slideLayouts/slideLayout61.xml"/><Relationship Id="rId38" Type="http://schemas.openxmlformats.org/officeDocument/2006/relationships/image" Target="../media/image1.png"/><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slideLayout" Target="../slideLayouts/slideLayout57.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32" Type="http://schemas.openxmlformats.org/officeDocument/2006/relationships/slideLayout" Target="../slideLayouts/slideLayout60.xml"/><Relationship Id="rId37" Type="http://schemas.openxmlformats.org/officeDocument/2006/relationships/theme" Target="../theme/theme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36" Type="http://schemas.openxmlformats.org/officeDocument/2006/relationships/slideLayout" Target="../slideLayouts/slideLayout64.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31" Type="http://schemas.openxmlformats.org/officeDocument/2006/relationships/slideLayout" Target="../slideLayouts/slideLayout59.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slideLayout" Target="../slideLayouts/slideLayout58.xml"/><Relationship Id="rId35" Type="http://schemas.openxmlformats.org/officeDocument/2006/relationships/slideLayout" Target="../slideLayouts/slideLayout63.xml"/><Relationship Id="rId8" Type="http://schemas.openxmlformats.org/officeDocument/2006/relationships/slideLayout" Target="../slideLayouts/slideLayout36.xml"/><Relationship Id="rId3"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slideLayout" Target="../slideLayouts/slideLayout77.xml"/><Relationship Id="rId18" Type="http://schemas.openxmlformats.org/officeDocument/2006/relationships/slideLayout" Target="../slideLayouts/slideLayout82.xml"/><Relationship Id="rId26" Type="http://schemas.openxmlformats.org/officeDocument/2006/relationships/slideLayout" Target="../slideLayouts/slideLayout90.xml"/><Relationship Id="rId3" Type="http://schemas.openxmlformats.org/officeDocument/2006/relationships/slideLayout" Target="../slideLayouts/slideLayout67.xml"/><Relationship Id="rId21" Type="http://schemas.openxmlformats.org/officeDocument/2006/relationships/slideLayout" Target="../slideLayouts/slideLayout85.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17" Type="http://schemas.openxmlformats.org/officeDocument/2006/relationships/slideLayout" Target="../slideLayouts/slideLayout81.xml"/><Relationship Id="rId25" Type="http://schemas.openxmlformats.org/officeDocument/2006/relationships/slideLayout" Target="../slideLayouts/slideLayout89.xml"/><Relationship Id="rId2" Type="http://schemas.openxmlformats.org/officeDocument/2006/relationships/slideLayout" Target="../slideLayouts/slideLayout66.xml"/><Relationship Id="rId16" Type="http://schemas.openxmlformats.org/officeDocument/2006/relationships/slideLayout" Target="../slideLayouts/slideLayout80.xml"/><Relationship Id="rId20" Type="http://schemas.openxmlformats.org/officeDocument/2006/relationships/slideLayout" Target="../slideLayouts/slideLayout84.xml"/><Relationship Id="rId29" Type="http://schemas.openxmlformats.org/officeDocument/2006/relationships/theme" Target="../theme/theme3.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24" Type="http://schemas.openxmlformats.org/officeDocument/2006/relationships/slideLayout" Target="../slideLayouts/slideLayout88.xml"/><Relationship Id="rId5" Type="http://schemas.openxmlformats.org/officeDocument/2006/relationships/slideLayout" Target="../slideLayouts/slideLayout69.xml"/><Relationship Id="rId15" Type="http://schemas.openxmlformats.org/officeDocument/2006/relationships/slideLayout" Target="../slideLayouts/slideLayout79.xml"/><Relationship Id="rId23" Type="http://schemas.openxmlformats.org/officeDocument/2006/relationships/slideLayout" Target="../slideLayouts/slideLayout87.xml"/><Relationship Id="rId28" Type="http://schemas.openxmlformats.org/officeDocument/2006/relationships/slideLayout" Target="../slideLayouts/slideLayout92.xml"/><Relationship Id="rId10" Type="http://schemas.openxmlformats.org/officeDocument/2006/relationships/slideLayout" Target="../slideLayouts/slideLayout74.xml"/><Relationship Id="rId19" Type="http://schemas.openxmlformats.org/officeDocument/2006/relationships/slideLayout" Target="../slideLayouts/slideLayout83.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slideLayout" Target="../slideLayouts/slideLayout78.xml"/><Relationship Id="rId22" Type="http://schemas.openxmlformats.org/officeDocument/2006/relationships/slideLayout" Target="../slideLayouts/slideLayout86.xml"/><Relationship Id="rId27" Type="http://schemas.openxmlformats.org/officeDocument/2006/relationships/slideLayout" Target="../slideLayouts/slideLayout91.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8"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861203639"/>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 id="2147484246" r:id="rId29"/>
    <p:sldLayoutId id="2147484247" r:id="rId30"/>
    <p:sldLayoutId id="2147484248" r:id="rId31"/>
    <p:sldLayoutId id="2147484249" r:id="rId32"/>
    <p:sldLayoutId id="2147484250" r:id="rId33"/>
    <p:sldLayoutId id="2147484251" r:id="rId34"/>
    <p:sldLayoutId id="2147484252" r:id="rId35"/>
    <p:sldLayoutId id="2147484253" r:id="rId3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360343164"/>
      </p:ext>
    </p:extLst>
  </p:cSld>
  <p:clrMap bg1="lt1" tx1="dk1" bg2="lt2" tx2="dk2" accent1="accent1" accent2="accent2" accent3="accent3" accent4="accent4" accent5="accent5" accent6="accent6" hlink="hlink" folHlink="folHlink"/>
  <p:sldLayoutIdLst>
    <p:sldLayoutId id="2147484255" r:id="rId1"/>
    <p:sldLayoutId id="2147484256" r:id="rId2"/>
    <p:sldLayoutId id="2147484257" r:id="rId3"/>
    <p:sldLayoutId id="2147484258" r:id="rId4"/>
    <p:sldLayoutId id="2147484259" r:id="rId5"/>
    <p:sldLayoutId id="2147484260" r:id="rId6"/>
    <p:sldLayoutId id="2147484261" r:id="rId7"/>
    <p:sldLayoutId id="2147484262" r:id="rId8"/>
    <p:sldLayoutId id="2147484263" r:id="rId9"/>
    <p:sldLayoutId id="2147484264" r:id="rId10"/>
    <p:sldLayoutId id="2147484265" r:id="rId11"/>
    <p:sldLayoutId id="2147484266" r:id="rId12"/>
    <p:sldLayoutId id="2147484267" r:id="rId13"/>
    <p:sldLayoutId id="2147484268" r:id="rId14"/>
    <p:sldLayoutId id="2147484269" r:id="rId15"/>
    <p:sldLayoutId id="2147484270" r:id="rId16"/>
    <p:sldLayoutId id="2147484271" r:id="rId17"/>
    <p:sldLayoutId id="2147484272" r:id="rId18"/>
    <p:sldLayoutId id="2147484273" r:id="rId19"/>
    <p:sldLayoutId id="2147484274" r:id="rId20"/>
    <p:sldLayoutId id="2147484275" r:id="rId21"/>
    <p:sldLayoutId id="2147484276" r:id="rId22"/>
    <p:sldLayoutId id="2147484277" r:id="rId23"/>
    <p:sldLayoutId id="2147484278" r:id="rId24"/>
    <p:sldLayoutId id="2147484279" r:id="rId25"/>
    <p:sldLayoutId id="2147484280" r:id="rId26"/>
    <p:sldLayoutId id="2147484281" r:id="rId27"/>
    <p:sldLayoutId id="2147484282"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61.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6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8.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6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6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6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62.xml"/><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39.xml"/></Relationships>
</file>

<file path=ppt/slides/_rels/slide3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3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3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59.xml"/><Relationship Id="rId5" Type="http://schemas.openxmlformats.org/officeDocument/2006/relationships/image" Target="../media/image30.png"/><Relationship Id="rId4" Type="http://schemas.openxmlformats.org/officeDocument/2006/relationships/image" Target="../media/image29.png"/></Relationships>
</file>

<file path=ppt/slides/_rels/slide3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61.xml"/></Relationships>
</file>

<file path=ppt/slides/_rels/slide39.xml.rels><?xml version="1.0" encoding="UTF-8" standalone="yes"?>
<Relationships xmlns="http://schemas.openxmlformats.org/package/2006/relationships"><Relationship Id="rId8" Type="http://schemas.openxmlformats.org/officeDocument/2006/relationships/hyperlink" Target="http://www.sharepointconference.com/content/sessions/SPC378" TargetMode="External"/><Relationship Id="rId13" Type="http://schemas.openxmlformats.org/officeDocument/2006/relationships/hyperlink" Target="http://www.sharepointconference.com/content/sessions/SPC112" TargetMode="External"/><Relationship Id="rId18" Type="http://schemas.openxmlformats.org/officeDocument/2006/relationships/hyperlink" Target="http://www.sharepointconference.com/content/sessions/SPC371" TargetMode="External"/><Relationship Id="rId3" Type="http://schemas.openxmlformats.org/officeDocument/2006/relationships/hyperlink" Target="http://www.sharepointconference.com/content/sessions/SPC386" TargetMode="External"/><Relationship Id="rId21" Type="http://schemas.openxmlformats.org/officeDocument/2006/relationships/hyperlink" Target="http://www.sharepointconference.com/content/sessions/SPC275" TargetMode="External"/><Relationship Id="rId7" Type="http://schemas.openxmlformats.org/officeDocument/2006/relationships/hyperlink" Target="http://www.sharepointconference.com/content/sessions/SPC239" TargetMode="External"/><Relationship Id="rId12" Type="http://schemas.openxmlformats.org/officeDocument/2006/relationships/hyperlink" Target="http://www.sharepointconference.com/content/sessions/SPC380" TargetMode="External"/><Relationship Id="rId17" Type="http://schemas.openxmlformats.org/officeDocument/2006/relationships/hyperlink" Target="http://www.sharepointconference.com/content/sessions/SPC266" TargetMode="External"/><Relationship Id="rId2" Type="http://schemas.openxmlformats.org/officeDocument/2006/relationships/hyperlink" Target="http://www.sharepointconference.com/content/sessions/SPC104" TargetMode="External"/><Relationship Id="rId16" Type="http://schemas.openxmlformats.org/officeDocument/2006/relationships/hyperlink" Target="http://www.sharepointconference.com/content/sessions/SPC247" TargetMode="External"/><Relationship Id="rId20" Type="http://schemas.openxmlformats.org/officeDocument/2006/relationships/hyperlink" Target="http://www.sharepointconference.com/content/sessions/SPC3991" TargetMode="External"/><Relationship Id="rId1" Type="http://schemas.openxmlformats.org/officeDocument/2006/relationships/slideLayout" Target="../slideLayouts/slideLayout81.xml"/><Relationship Id="rId6" Type="http://schemas.openxmlformats.org/officeDocument/2006/relationships/hyperlink" Target="http://www.sharepointconference.com/content/sessions/SPC311" TargetMode="External"/><Relationship Id="rId11" Type="http://schemas.openxmlformats.org/officeDocument/2006/relationships/hyperlink" Target="http://www.sharepointconference.com/content/sessions/SPC295" TargetMode="External"/><Relationship Id="rId24" Type="http://schemas.openxmlformats.org/officeDocument/2006/relationships/hyperlink" Target="http://www.enterprisesocial.com/" TargetMode="External"/><Relationship Id="rId5" Type="http://schemas.openxmlformats.org/officeDocument/2006/relationships/hyperlink" Target="http://www.sharepointconference.com/content/sessions/SPC280" TargetMode="External"/><Relationship Id="rId15" Type="http://schemas.openxmlformats.org/officeDocument/2006/relationships/hyperlink" Target="http://www.sharepointconference.com/content/sessions/SPC368" TargetMode="External"/><Relationship Id="rId23" Type="http://schemas.openxmlformats.org/officeDocument/2006/relationships/hyperlink" Target="http://www.sharepointconference.com/content/sessions/SPC392" TargetMode="External"/><Relationship Id="rId10" Type="http://schemas.openxmlformats.org/officeDocument/2006/relationships/hyperlink" Target="http://www.sharepointconference.com/content/sessions/SPC248" TargetMode="External"/><Relationship Id="rId19" Type="http://schemas.openxmlformats.org/officeDocument/2006/relationships/hyperlink" Target="http://www.sharepointconference.com/content/sessions/SPC263" TargetMode="External"/><Relationship Id="rId4" Type="http://schemas.openxmlformats.org/officeDocument/2006/relationships/hyperlink" Target="http://www.sharepointconference.com/content/sessions/SPC282" TargetMode="External"/><Relationship Id="rId9" Type="http://schemas.openxmlformats.org/officeDocument/2006/relationships/hyperlink" Target="http://www.sharepointconference.com/content/sessions/SPC332" TargetMode="External"/><Relationship Id="rId14" Type="http://schemas.openxmlformats.org/officeDocument/2006/relationships/hyperlink" Target="http://www.sharepointconference.com/content/sessions/SPC264" TargetMode="External"/><Relationship Id="rId22" Type="http://schemas.openxmlformats.org/officeDocument/2006/relationships/hyperlink" Target="http://www.sharepointconference.com/content/sessions/SPC246"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40.xml.rels><?xml version="1.0" encoding="UTF-8" standalone="yes"?>
<Relationships xmlns="http://schemas.openxmlformats.org/package/2006/relationships"><Relationship Id="rId8" Type="http://schemas.openxmlformats.org/officeDocument/2006/relationships/hyperlink" Target="http://www.yammer.com/apps/" TargetMode="External"/><Relationship Id="rId13" Type="http://schemas.openxmlformats.org/officeDocument/2006/relationships/hyperlink" Target="https://twitter.com/yammer" TargetMode="External"/><Relationship Id="rId18" Type="http://schemas.openxmlformats.org/officeDocument/2006/relationships/hyperlink" Target="http://www.fastcompany.com/3025396/work-smart/how-red-robin-burgers-got-yummier-with-yammer" TargetMode="External"/><Relationship Id="rId26" Type="http://schemas.openxmlformats.org/officeDocument/2006/relationships/image" Target="../media/image32.png"/><Relationship Id="rId3" Type="http://schemas.openxmlformats.org/officeDocument/2006/relationships/hyperlink" Target="http://success.yammer.com/" TargetMode="External"/><Relationship Id="rId21" Type="http://schemas.openxmlformats.org/officeDocument/2006/relationships/hyperlink" Target="http://www.citeworld.com/social/22745/lexisnexis-yammer-adoption" TargetMode="External"/><Relationship Id="rId7" Type="http://schemas.openxmlformats.org/officeDocument/2006/relationships/hyperlink" Target="http://developer.yammer.com/" TargetMode="External"/><Relationship Id="rId12" Type="http://schemas.openxmlformats.org/officeDocument/2006/relationships/hyperlink" Target="http://blogs.office.com/?filter=true&amp;filter-product=office-365" TargetMode="External"/><Relationship Id="rId17" Type="http://schemas.openxmlformats.org/officeDocument/2006/relationships/hyperlink" Target="http://aka.ms/rise-of-enterprise-social-networks" TargetMode="External"/><Relationship Id="rId25" Type="http://schemas.openxmlformats.org/officeDocument/2006/relationships/hyperlink" Target="http://vimeo.com/70645080" TargetMode="External"/><Relationship Id="rId2" Type="http://schemas.openxmlformats.org/officeDocument/2006/relationships/hyperlink" Target="https://www.yammer.com/customers/" TargetMode="External"/><Relationship Id="rId16" Type="http://schemas.openxmlformats.org/officeDocument/2006/relationships/hyperlink" Target="http://blog.yammer.com/blog/2013/03/yammers-2013-business-value-survey-results-are-in.html" TargetMode="External"/><Relationship Id="rId20" Type="http://schemas.openxmlformats.org/officeDocument/2006/relationships/hyperlink" Target="http://news.idg.no/cw/art.cfm?id=EFFADB7D-D538-E754-354BEEAACB4C2797" TargetMode="External"/><Relationship Id="rId1" Type="http://schemas.openxmlformats.org/officeDocument/2006/relationships/slideLayout" Target="../slideLayouts/slideLayout81.xml"/><Relationship Id="rId6" Type="http://schemas.openxmlformats.org/officeDocument/2006/relationships/hyperlink" Target="https://success.yammer.com/admin-it/" TargetMode="External"/><Relationship Id="rId11" Type="http://schemas.openxmlformats.org/officeDocument/2006/relationships/hyperlink" Target="http://blog.yammer.com/blog" TargetMode="External"/><Relationship Id="rId24" Type="http://schemas.openxmlformats.org/officeDocument/2006/relationships/hyperlink" Target="http://player.vimeo.com/video/69202577?autoplay=1" TargetMode="External"/><Relationship Id="rId5" Type="http://schemas.openxmlformats.org/officeDocument/2006/relationships/hyperlink" Target="http://www.theresponsiveorg.com/" TargetMode="External"/><Relationship Id="rId15" Type="http://schemas.openxmlformats.org/officeDocument/2006/relationships/hyperlink" Target="http://www.gartner.com/technology/reprints.do?id=1-1JLTT2P&amp;ct=130910&amp;st=sb" TargetMode="External"/><Relationship Id="rId23" Type="http://schemas.openxmlformats.org/officeDocument/2006/relationships/hyperlink" Target="http://www.microsoft.com/en-us/news/Press/2013/Feb13/02-20YammerQ4PR.aspx" TargetMode="External"/><Relationship Id="rId10" Type="http://schemas.openxmlformats.org/officeDocument/2006/relationships/hyperlink" Target="http://ignite.office.com/yammer" TargetMode="External"/><Relationship Id="rId19" Type="http://schemas.openxmlformats.org/officeDocument/2006/relationships/hyperlink" Target="http://www.citeworld.com/social/22949/teach-for-america-yammer-shoestring-budget?page=0" TargetMode="External"/><Relationship Id="rId4" Type="http://schemas.openxmlformats.org/officeDocument/2006/relationships/hyperlink" Target="http://www.enterprisesocial.com/" TargetMode="External"/><Relationship Id="rId9" Type="http://schemas.openxmlformats.org/officeDocument/2006/relationships/hyperlink" Target="http://office.microsoft.com/en-us/store/" TargetMode="External"/><Relationship Id="rId14" Type="http://schemas.openxmlformats.org/officeDocument/2006/relationships/hyperlink" Target="https://twitter.com/office365" TargetMode="External"/><Relationship Id="rId22" Type="http://schemas.openxmlformats.org/officeDocument/2006/relationships/hyperlink" Target="http://www.citeworld.com/social/22624/nationwide-yammer-sharepoint" TargetMode="External"/><Relationship Id="rId27"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4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61.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6284805"/>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4237" y="1320166"/>
            <a:ext cx="9412586" cy="5674359"/>
          </a:xfrm>
          <a:prstGeom prst="rect">
            <a:avLst/>
          </a:prstGeom>
          <a:ln>
            <a:solidFill>
              <a:schemeClr val="tx2"/>
            </a:solidFill>
          </a:ln>
        </p:spPr>
      </p:pic>
      <p:sp>
        <p:nvSpPr>
          <p:cNvPr id="2" name="Title 1"/>
          <p:cNvSpPr>
            <a:spLocks noGrp="1"/>
          </p:cNvSpPr>
          <p:nvPr>
            <p:ph type="title"/>
          </p:nvPr>
        </p:nvSpPr>
        <p:spPr>
          <a:xfrm>
            <a:off x="315448" y="280109"/>
            <a:ext cx="11496790" cy="1162788"/>
          </a:xfrm>
        </p:spPr>
        <p:txBody>
          <a:bodyPr>
            <a:normAutofit/>
          </a:bodyPr>
          <a:lstStyle/>
          <a:p>
            <a:pPr marL="348105"/>
            <a:r>
              <a:rPr lang="en-US" dirty="0">
                <a:solidFill>
                  <a:srgbClr val="0072C6"/>
                </a:solidFill>
              </a:rPr>
              <a:t>Inbox</a:t>
            </a:r>
          </a:p>
        </p:txBody>
      </p:sp>
      <p:sp>
        <p:nvSpPr>
          <p:cNvPr id="9" name="Rectangle 8"/>
          <p:cNvSpPr>
            <a:spLocks/>
          </p:cNvSpPr>
          <p:nvPr/>
        </p:nvSpPr>
        <p:spPr>
          <a:xfrm>
            <a:off x="315449" y="314948"/>
            <a:ext cx="373040" cy="37304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rPr>
              <a:t>2</a:t>
            </a:r>
          </a:p>
        </p:txBody>
      </p:sp>
      <p:sp>
        <p:nvSpPr>
          <p:cNvPr id="11" name="Line Callout 2 10"/>
          <p:cNvSpPr/>
          <p:nvPr/>
        </p:nvSpPr>
        <p:spPr>
          <a:xfrm>
            <a:off x="9257732" y="861503"/>
            <a:ext cx="2855075" cy="941913"/>
          </a:xfrm>
          <a:prstGeom prst="borderCallout2">
            <a:avLst>
              <a:gd name="adj1" fmla="val 21195"/>
              <a:gd name="adj2" fmla="val -7526"/>
              <a:gd name="adj3" fmla="val 21195"/>
              <a:gd name="adj4" fmla="val -43686"/>
              <a:gd name="adj5" fmla="val 134322"/>
              <a:gd name="adj6" fmla="val -55600"/>
            </a:avLst>
          </a:prstGeom>
          <a:solidFill>
            <a:srgbClr val="0072C6"/>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cs typeface="Segoe UI" panose="020B0502040204020203" pitchFamily="34" charset="0"/>
              </a:rPr>
              <a:t>Create a message</a:t>
            </a:r>
          </a:p>
        </p:txBody>
      </p:sp>
      <p:sp>
        <p:nvSpPr>
          <p:cNvPr id="19" name="Line Callout 2 18"/>
          <p:cNvSpPr/>
          <p:nvPr/>
        </p:nvSpPr>
        <p:spPr>
          <a:xfrm>
            <a:off x="9379031" y="3335491"/>
            <a:ext cx="2855075" cy="941913"/>
          </a:xfrm>
          <a:prstGeom prst="borderCallout2">
            <a:avLst>
              <a:gd name="adj1" fmla="val 16305"/>
              <a:gd name="adj2" fmla="val -8333"/>
              <a:gd name="adj3" fmla="val 16305"/>
              <a:gd name="adj4" fmla="val -40460"/>
              <a:gd name="adj5" fmla="val 140951"/>
              <a:gd name="adj6" fmla="val -134674"/>
            </a:avLst>
          </a:prstGeom>
          <a:solidFill>
            <a:srgbClr val="0072C6"/>
          </a:solidFill>
          <a:ln w="1905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cs typeface="Segoe UI" panose="020B0502040204020203" pitchFamily="34" charset="0"/>
              </a:rPr>
              <a:t>See read &amp; unread messages</a:t>
            </a:r>
          </a:p>
        </p:txBody>
      </p:sp>
    </p:spTree>
    <p:extLst>
      <p:ext uri="{BB962C8B-B14F-4D97-AF65-F5344CB8AC3E}">
        <p14:creationId xmlns:p14="http://schemas.microsoft.com/office/powerpoint/2010/main" val="2621747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3699" y="1145274"/>
            <a:ext cx="9215532" cy="6780900"/>
          </a:xfrm>
          <a:prstGeom prst="rect">
            <a:avLst/>
          </a:prstGeom>
          <a:ln>
            <a:solidFill>
              <a:schemeClr val="tx2"/>
            </a:solidFill>
          </a:ln>
        </p:spPr>
      </p:pic>
      <p:sp>
        <p:nvSpPr>
          <p:cNvPr id="2" name="Title 1"/>
          <p:cNvSpPr>
            <a:spLocks noGrp="1"/>
          </p:cNvSpPr>
          <p:nvPr>
            <p:ph type="title"/>
          </p:nvPr>
        </p:nvSpPr>
        <p:spPr/>
        <p:txBody>
          <a:bodyPr/>
          <a:lstStyle/>
          <a:p>
            <a:pPr marL="348105"/>
            <a:r>
              <a:rPr lang="en-US" dirty="0" smtClean="0">
                <a:solidFill>
                  <a:srgbClr val="0072C6"/>
                </a:solidFill>
              </a:rPr>
              <a:t>Groups  - Join this group!</a:t>
            </a:r>
            <a:endParaRPr lang="en-US" dirty="0">
              <a:solidFill>
                <a:srgbClr val="0072C6"/>
              </a:solidFill>
            </a:endParaRPr>
          </a:p>
        </p:txBody>
      </p:sp>
      <p:sp>
        <p:nvSpPr>
          <p:cNvPr id="9" name="Rectangle 8"/>
          <p:cNvSpPr>
            <a:spLocks noChangeAspect="1"/>
          </p:cNvSpPr>
          <p:nvPr/>
        </p:nvSpPr>
        <p:spPr>
          <a:xfrm>
            <a:off x="315446" y="280105"/>
            <a:ext cx="497259" cy="37304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rPr>
              <a:t>3</a:t>
            </a:r>
          </a:p>
        </p:txBody>
      </p:sp>
      <p:sp>
        <p:nvSpPr>
          <p:cNvPr id="11" name="Line Callout 2 10"/>
          <p:cNvSpPr/>
          <p:nvPr/>
        </p:nvSpPr>
        <p:spPr>
          <a:xfrm>
            <a:off x="9153107" y="3243457"/>
            <a:ext cx="2855075" cy="941913"/>
          </a:xfrm>
          <a:prstGeom prst="borderCallout2">
            <a:avLst>
              <a:gd name="adj1" fmla="val 18750"/>
              <a:gd name="adj2" fmla="val -8333"/>
              <a:gd name="adj3" fmla="val 18750"/>
              <a:gd name="adj4" fmla="val -39250"/>
              <a:gd name="adj5" fmla="val 138679"/>
              <a:gd name="adj6" fmla="val -108498"/>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smtClean="0">
                <a:solidFill>
                  <a:srgbClr val="FFFFFF"/>
                </a:solidFill>
                <a:cs typeface="Segoe UI" panose="020B0502040204020203" pitchFamily="34" charset="0"/>
              </a:rPr>
              <a:t>Post to just this group here.</a:t>
            </a:r>
            <a:endParaRPr lang="en-US" sz="1836" dirty="0">
              <a:solidFill>
                <a:srgbClr val="FFFFFF"/>
              </a:solidFill>
              <a:cs typeface="Segoe UI" panose="020B0502040204020203" pitchFamily="34" charset="0"/>
            </a:endParaRPr>
          </a:p>
        </p:txBody>
      </p:sp>
      <p:sp>
        <p:nvSpPr>
          <p:cNvPr id="16" name="Line Callout 2 15"/>
          <p:cNvSpPr/>
          <p:nvPr/>
        </p:nvSpPr>
        <p:spPr>
          <a:xfrm>
            <a:off x="10409238" y="674318"/>
            <a:ext cx="1754966" cy="941913"/>
          </a:xfrm>
          <a:prstGeom prst="borderCallout2">
            <a:avLst>
              <a:gd name="adj1" fmla="val 18750"/>
              <a:gd name="adj2" fmla="val -8333"/>
              <a:gd name="adj3" fmla="val 20933"/>
              <a:gd name="adj4" fmla="val -46775"/>
              <a:gd name="adj5" fmla="val 178585"/>
              <a:gd name="adj6" fmla="val -64954"/>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smtClean="0">
                <a:solidFill>
                  <a:srgbClr val="FFFFFF"/>
                </a:solidFill>
                <a:cs typeface="Segoe UI" panose="020B0502040204020203" pitchFamily="34" charset="0"/>
              </a:rPr>
              <a:t>Join / leave here.</a:t>
            </a:r>
            <a:endParaRPr lang="en-US" sz="1836" dirty="0">
              <a:solidFill>
                <a:srgbClr val="FFFFFF"/>
              </a:solidFill>
              <a:cs typeface="Segoe UI" panose="020B0502040204020203" pitchFamily="34" charset="0"/>
            </a:endParaRPr>
          </a:p>
        </p:txBody>
      </p:sp>
    </p:spTree>
    <p:extLst>
      <p:ext uri="{BB962C8B-B14F-4D97-AF65-F5344CB8AC3E}">
        <p14:creationId xmlns:p14="http://schemas.microsoft.com/office/powerpoint/2010/main" val="32421806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7455" y="1437763"/>
            <a:ext cx="7870743" cy="5903058"/>
          </a:xfrm>
          <a:prstGeom prst="rect">
            <a:avLst/>
          </a:prstGeom>
          <a:ln>
            <a:solidFill>
              <a:schemeClr val="tx2"/>
            </a:solidFill>
          </a:ln>
        </p:spPr>
      </p:pic>
      <p:sp>
        <p:nvSpPr>
          <p:cNvPr id="2" name="Title 1"/>
          <p:cNvSpPr>
            <a:spLocks noGrp="1"/>
          </p:cNvSpPr>
          <p:nvPr>
            <p:ph type="title"/>
          </p:nvPr>
        </p:nvSpPr>
        <p:spPr>
          <a:xfrm>
            <a:off x="315448" y="280105"/>
            <a:ext cx="11496790" cy="1157658"/>
          </a:xfrm>
        </p:spPr>
        <p:txBody>
          <a:bodyPr/>
          <a:lstStyle/>
          <a:p>
            <a:pPr marL="348105"/>
            <a:r>
              <a:rPr lang="en-US" dirty="0">
                <a:solidFill>
                  <a:srgbClr val="0072C6"/>
                </a:solidFill>
              </a:rPr>
              <a:t>Your Profile Page</a:t>
            </a:r>
          </a:p>
        </p:txBody>
      </p:sp>
      <p:sp>
        <p:nvSpPr>
          <p:cNvPr id="9" name="Rectangle 8"/>
          <p:cNvSpPr>
            <a:spLocks/>
          </p:cNvSpPr>
          <p:nvPr/>
        </p:nvSpPr>
        <p:spPr>
          <a:xfrm>
            <a:off x="315449" y="280105"/>
            <a:ext cx="373040" cy="37304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rPr>
              <a:t>4</a:t>
            </a:r>
          </a:p>
        </p:txBody>
      </p:sp>
      <p:sp>
        <p:nvSpPr>
          <p:cNvPr id="15" name="Line Callout 2 14"/>
          <p:cNvSpPr/>
          <p:nvPr/>
        </p:nvSpPr>
        <p:spPr>
          <a:xfrm>
            <a:off x="9330205" y="1838637"/>
            <a:ext cx="2855075" cy="941913"/>
          </a:xfrm>
          <a:prstGeom prst="borderCallout2">
            <a:avLst>
              <a:gd name="adj1" fmla="val 19972"/>
              <a:gd name="adj2" fmla="val -8333"/>
              <a:gd name="adj3" fmla="val 18751"/>
              <a:gd name="adj4" fmla="val -64253"/>
              <a:gd name="adj5" fmla="val 196919"/>
              <a:gd name="adj6" fmla="val -157249"/>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srgbClr val="FFFFFF"/>
                </a:solidFill>
                <a:cs typeface="Segoe UI" panose="020B0502040204020203" pitchFamily="34" charset="0"/>
              </a:rPr>
              <a:t>See your conversations &amp; content.</a:t>
            </a:r>
          </a:p>
        </p:txBody>
      </p:sp>
      <p:sp>
        <p:nvSpPr>
          <p:cNvPr id="18" name="Line Callout 2 17"/>
          <p:cNvSpPr/>
          <p:nvPr/>
        </p:nvSpPr>
        <p:spPr>
          <a:xfrm>
            <a:off x="9320604" y="3347084"/>
            <a:ext cx="2855075" cy="941913"/>
          </a:xfrm>
          <a:prstGeom prst="borderCallout2">
            <a:avLst>
              <a:gd name="adj1" fmla="val 18750"/>
              <a:gd name="adj2" fmla="val -8333"/>
              <a:gd name="adj3" fmla="val 18750"/>
              <a:gd name="adj4" fmla="val -16667"/>
              <a:gd name="adj5" fmla="val 53653"/>
              <a:gd name="adj6" fmla="val -47286"/>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srgbClr val="FFFFFF"/>
                </a:solidFill>
                <a:cs typeface="Segoe UI" panose="020B0502040204020203" pitchFamily="34" charset="0"/>
              </a:rPr>
              <a:t>Bio &amp; profile.</a:t>
            </a:r>
          </a:p>
        </p:txBody>
      </p:sp>
    </p:spTree>
    <p:extLst>
      <p:ext uri="{BB962C8B-B14F-4D97-AF65-F5344CB8AC3E}">
        <p14:creationId xmlns:p14="http://schemas.microsoft.com/office/powerpoint/2010/main" val="3340695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Join us in the SPC Yammer Network</a:t>
            </a:r>
            <a:endParaRPr lang="en-US" dirty="0"/>
          </a:p>
        </p:txBody>
      </p:sp>
    </p:spTree>
    <p:extLst>
      <p:ext uri="{BB962C8B-B14F-4D97-AF65-F5344CB8AC3E}">
        <p14:creationId xmlns:p14="http://schemas.microsoft.com/office/powerpoint/2010/main" val="4606402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do nothing else…	</a:t>
            </a:r>
            <a:endParaRPr lang="en-US" dirty="0"/>
          </a:p>
        </p:txBody>
      </p:sp>
      <p:sp>
        <p:nvSpPr>
          <p:cNvPr id="3" name="Text Placeholder 2"/>
          <p:cNvSpPr>
            <a:spLocks noGrp="1"/>
          </p:cNvSpPr>
          <p:nvPr>
            <p:ph type="body" sz="quarter" idx="4294967295"/>
          </p:nvPr>
        </p:nvSpPr>
        <p:spPr>
          <a:xfrm>
            <a:off x="274638" y="1212850"/>
            <a:ext cx="11887200" cy="5109091"/>
          </a:xfrm>
          <a:prstGeom prst="rect">
            <a:avLst/>
          </a:prstGeom>
        </p:spPr>
        <p:txBody>
          <a:bodyPr/>
          <a:lstStyle/>
          <a:p>
            <a:r>
              <a:rPr lang="en-US" dirty="0" smtClean="0"/>
              <a:t>Don’t invite your audience to a party with no food! Have content there before your “launch”.</a:t>
            </a:r>
          </a:p>
          <a:p>
            <a:endParaRPr lang="en-US" dirty="0"/>
          </a:p>
          <a:p>
            <a:r>
              <a:rPr lang="en-US" dirty="0" smtClean="0"/>
              <a:t>Don’t create a place for conversation if you’re not willing to converse.</a:t>
            </a:r>
          </a:p>
          <a:p>
            <a:endParaRPr lang="en-US" dirty="0" smtClean="0"/>
          </a:p>
          <a:p>
            <a:r>
              <a:rPr lang="en-US" dirty="0" smtClean="0"/>
              <a:t>Worried about confidentiality? Private groups can be very big. You just have to manage members.</a:t>
            </a:r>
            <a:endParaRPr lang="en-US" dirty="0"/>
          </a:p>
        </p:txBody>
      </p:sp>
    </p:spTree>
    <p:extLst>
      <p:ext uri="{BB962C8B-B14F-4D97-AF65-F5344CB8AC3E}">
        <p14:creationId xmlns:p14="http://schemas.microsoft.com/office/powerpoint/2010/main" val="705832964"/>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7" y="754062"/>
            <a:ext cx="12420600" cy="1828800"/>
          </a:xfrm>
        </p:spPr>
        <p:txBody>
          <a:bodyPr/>
          <a:lstStyle/>
          <a:p>
            <a:r>
              <a:rPr lang="en-US" dirty="0" smtClean="0"/>
              <a:t>Join the SPC 14 Yammer network. </a:t>
            </a:r>
            <a:br>
              <a:rPr lang="en-US" dirty="0" smtClean="0"/>
            </a:br>
            <a:r>
              <a:rPr lang="en-US" dirty="0"/>
              <a:t/>
            </a:r>
            <a:br>
              <a:rPr lang="en-US" dirty="0"/>
            </a:br>
            <a:r>
              <a:rPr lang="en-US" sz="4400" dirty="0" smtClean="0"/>
              <a:t>Find and join the Getting Started with Yammer Group</a:t>
            </a:r>
            <a:endParaRPr lang="en-US" sz="44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308014" y="3425031"/>
            <a:ext cx="9505857" cy="3497262"/>
          </a:xfrm>
          <a:prstGeom prst="rect">
            <a:avLst/>
          </a:prstGeom>
        </p:spPr>
      </p:pic>
      <p:sp>
        <p:nvSpPr>
          <p:cNvPr id="6" name="Rectangle 5"/>
          <p:cNvSpPr/>
          <p:nvPr/>
        </p:nvSpPr>
        <p:spPr bwMode="auto">
          <a:xfrm>
            <a:off x="9037637" y="4491831"/>
            <a:ext cx="1600200" cy="609600"/>
          </a:xfrm>
          <a:prstGeom prst="rect">
            <a:avLst/>
          </a:prstGeom>
          <a:noFill/>
          <a:ln w="5715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7282509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9" y="233157"/>
            <a:ext cx="11370961" cy="776911"/>
          </a:xfrm>
        </p:spPr>
        <p:txBody>
          <a:bodyPr/>
          <a:lstStyle/>
          <a:p>
            <a:r>
              <a:rPr lang="en-US" dirty="0" smtClean="0">
                <a:solidFill>
                  <a:srgbClr val="929292"/>
                </a:solidFill>
              </a:rPr>
              <a:t>Activity Time</a:t>
            </a:r>
            <a:endParaRPr lang="en-US" dirty="0">
              <a:solidFill>
                <a:srgbClr val="929292"/>
              </a:solidFill>
            </a:endParaRPr>
          </a:p>
        </p:txBody>
      </p:sp>
      <p:sp>
        <p:nvSpPr>
          <p:cNvPr id="27" name="Rectangle 26"/>
          <p:cNvSpPr/>
          <p:nvPr/>
        </p:nvSpPr>
        <p:spPr bwMode="auto">
          <a:xfrm>
            <a:off x="2236053" y="1823539"/>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a:spcBef>
                <a:spcPts val="1020"/>
              </a:spcBef>
              <a:spcAft>
                <a:spcPts val="1020"/>
              </a:spcAft>
            </a:pPr>
            <a:r>
              <a:rPr lang="en-US" sz="1836" dirty="0">
                <a:solidFill>
                  <a:srgbClr val="FFFFFF"/>
                </a:solidFill>
              </a:rPr>
              <a:t>Go to the </a:t>
            </a:r>
            <a:r>
              <a:rPr lang="en-US" sz="2000" b="1" dirty="0">
                <a:solidFill>
                  <a:srgbClr val="FFFFFF"/>
                </a:solidFill>
              </a:rPr>
              <a:t>Getting Started with </a:t>
            </a:r>
            <a:r>
              <a:rPr lang="en-US" sz="2000" b="1" dirty="0" smtClean="0">
                <a:solidFill>
                  <a:srgbClr val="FFFFFF"/>
                </a:solidFill>
              </a:rPr>
              <a:t>Yammer</a:t>
            </a:r>
            <a:r>
              <a:rPr lang="en-US" sz="1836" b="1" dirty="0" smtClean="0">
                <a:solidFill>
                  <a:srgbClr val="FFFFFF"/>
                </a:solidFill>
              </a:rPr>
              <a:t> </a:t>
            </a:r>
            <a:r>
              <a:rPr lang="en-US" sz="1836" dirty="0">
                <a:solidFill>
                  <a:srgbClr val="FFFFFF"/>
                </a:solidFill>
              </a:rPr>
              <a:t>group in the </a:t>
            </a:r>
            <a:r>
              <a:rPr lang="en-US" sz="1836" dirty="0" smtClean="0">
                <a:solidFill>
                  <a:srgbClr val="FFFFFF"/>
                </a:solidFill>
              </a:rPr>
              <a:t>SPC 2014 Yammer Network</a:t>
            </a:r>
            <a:r>
              <a:rPr lang="en-US" sz="1836" dirty="0">
                <a:solidFill>
                  <a:srgbClr val="FFFFFF"/>
                </a:solidFill>
              </a:rPr>
              <a:t>.</a:t>
            </a:r>
          </a:p>
        </p:txBody>
      </p:sp>
      <p:sp>
        <p:nvSpPr>
          <p:cNvPr id="28" name="Rectangle 27"/>
          <p:cNvSpPr/>
          <p:nvPr/>
        </p:nvSpPr>
        <p:spPr bwMode="auto">
          <a:xfrm>
            <a:off x="2236053" y="2844007"/>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dirty="0" smtClean="0">
                <a:gradFill>
                  <a:gsLst>
                    <a:gs pos="0">
                      <a:srgbClr val="FFFFFF"/>
                    </a:gs>
                    <a:gs pos="100000">
                      <a:srgbClr val="FFFFFF"/>
                    </a:gs>
                  </a:gsLst>
                  <a:lin ang="5400000" scaled="0"/>
                </a:gradFill>
                <a:ea typeface="Segoe UI" pitchFamily="34" charset="0"/>
                <a:cs typeface="Segoe UI" pitchFamily="34" charset="0"/>
              </a:rPr>
              <a:t>Post an update with one thing you are an expert in and one thing you’d like to learn more about. </a:t>
            </a:r>
            <a:endParaRPr lang="en-US" sz="1836" b="1" dirty="0">
              <a:solidFill>
                <a:srgbClr val="6DC2E9"/>
              </a:solidFill>
              <a:ea typeface="Segoe UI" pitchFamily="34" charset="0"/>
              <a:cs typeface="Segoe UI" pitchFamily="34" charset="0"/>
            </a:endParaRPr>
          </a:p>
        </p:txBody>
      </p:sp>
      <p:sp>
        <p:nvSpPr>
          <p:cNvPr id="31" name="Rectangle 30"/>
          <p:cNvSpPr/>
          <p:nvPr/>
        </p:nvSpPr>
        <p:spPr bwMode="auto">
          <a:xfrm>
            <a:off x="2236053" y="3856763"/>
            <a:ext cx="5986924" cy="100407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marL="0" lvl="1" defTabSz="932290" fontAlgn="base">
              <a:spcBef>
                <a:spcPct val="0"/>
              </a:spcBef>
              <a:spcAft>
                <a:spcPct val="0"/>
              </a:spcAft>
            </a:pPr>
            <a:r>
              <a:rPr lang="en-US" sz="1836" dirty="0" smtClean="0">
                <a:gradFill>
                  <a:gsLst>
                    <a:gs pos="0">
                      <a:srgbClr val="FFFFFF"/>
                    </a:gs>
                    <a:gs pos="100000">
                      <a:srgbClr val="FFFFFF"/>
                    </a:gs>
                  </a:gsLst>
                  <a:lin ang="5400000" scaled="0"/>
                </a:gradFill>
                <a:ea typeface="Segoe UI" pitchFamily="34" charset="0"/>
                <a:cs typeface="Segoe UI" pitchFamily="34" charset="0"/>
              </a:rPr>
              <a:t>@mention the person that you’ve met this week that you’d like to learn more from.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2236053" y="5086927"/>
            <a:ext cx="5986924" cy="685603"/>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b="1" dirty="0" smtClean="0">
                <a:gradFill>
                  <a:gsLst>
                    <a:gs pos="0">
                      <a:srgbClr val="FFFFFF"/>
                    </a:gs>
                    <a:gs pos="100000">
                      <a:srgbClr val="FFFFFF"/>
                    </a:gs>
                  </a:gsLst>
                  <a:lin ang="5400000" scaled="0"/>
                </a:gradFill>
                <a:ea typeface="Segoe UI" pitchFamily="34" charset="0"/>
                <a:cs typeface="Segoe UI" pitchFamily="34" charset="0"/>
              </a:rPr>
              <a:t>Share </a:t>
            </a:r>
            <a:r>
              <a:rPr lang="en-US" sz="1836" dirty="0" smtClean="0">
                <a:gradFill>
                  <a:gsLst>
                    <a:gs pos="0">
                      <a:srgbClr val="FFFFFF"/>
                    </a:gs>
                    <a:gs pos="100000">
                      <a:srgbClr val="FFFFFF"/>
                    </a:gs>
                  </a:gsLst>
                  <a:lin ang="5400000" scaled="0"/>
                </a:gradFill>
                <a:ea typeface="Segoe UI" pitchFamily="34" charset="0"/>
                <a:cs typeface="Segoe UI" pitchFamily="34" charset="0"/>
              </a:rPr>
              <a:t>your post with the group.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1201137" y="1815017"/>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1</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1201137" y="2835485"/>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2</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1201135" y="3848240"/>
            <a:ext cx="895298" cy="100407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3</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1201135" y="5078405"/>
            <a:ext cx="895298" cy="685603"/>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4</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8351933" y="1849314"/>
            <a:ext cx="3916862" cy="3910626"/>
            <a:chOff x="8186457" y="1813213"/>
            <a:chExt cx="3840409" cy="3834295"/>
          </a:xfrm>
        </p:grpSpPr>
        <p:sp>
          <p:nvSpPr>
            <p:cNvPr id="17" name="Octagon 16"/>
            <p:cNvSpPr>
              <a:spLocks noChangeAspect="1"/>
            </p:cNvSpPr>
            <p:nvPr/>
          </p:nvSpPr>
          <p:spPr bwMode="auto">
            <a:xfrm>
              <a:off x="8186457" y="1813213"/>
              <a:ext cx="3823928" cy="3834295"/>
            </a:xfrm>
            <a:prstGeom prst="octagon">
              <a:avLst>
                <a:gd name="adj" fmla="val 30389"/>
              </a:avLst>
            </a:prstGeom>
            <a:solidFill>
              <a:srgbClr val="D14124"/>
            </a:solidFill>
            <a:ln w="76200" cmpd="sng">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8159" spc="-51"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18" name="TextBox 17"/>
            <p:cNvSpPr txBox="1"/>
            <p:nvPr/>
          </p:nvSpPr>
          <p:spPr>
            <a:xfrm>
              <a:off x="8203282" y="2779178"/>
              <a:ext cx="3823584" cy="1569532"/>
            </a:xfrm>
            <a:prstGeom prst="rect">
              <a:avLst/>
            </a:prstGeom>
            <a:noFill/>
          </p:spPr>
          <p:txBody>
            <a:bodyPr wrap="square" lIns="0" tIns="0" rIns="0" bIns="0" rtlCol="0">
              <a:spAutoFit/>
            </a:bodyPr>
            <a:lstStyle/>
            <a:p>
              <a:pPr algn="ctr" defTabSz="932559"/>
              <a:r>
                <a:rPr lang="en-US" sz="10199" spc="-51" dirty="0">
                  <a:gradFill>
                    <a:gsLst>
                      <a:gs pos="0">
                        <a:srgbClr val="FFFFFF"/>
                      </a:gs>
                      <a:gs pos="100000">
                        <a:srgbClr val="FFFFFF"/>
                      </a:gs>
                    </a:gsLst>
                    <a:lin ang="5400000" scaled="0"/>
                  </a:gradFill>
                  <a:ea typeface="Segoe UI" pitchFamily="34" charset="0"/>
                  <a:cs typeface="Segoe UI" pitchFamily="34" charset="0"/>
                </a:rPr>
                <a:t>STOP</a:t>
              </a:r>
            </a:p>
          </p:txBody>
        </p:sp>
        <p:sp>
          <p:nvSpPr>
            <p:cNvPr id="16" name="TextBox 15"/>
            <p:cNvSpPr txBox="1"/>
            <p:nvPr/>
          </p:nvSpPr>
          <p:spPr>
            <a:xfrm>
              <a:off x="8198647" y="4150523"/>
              <a:ext cx="3798820" cy="376706"/>
            </a:xfrm>
            <a:prstGeom prst="rect">
              <a:avLst/>
            </a:prstGeom>
            <a:noFill/>
          </p:spPr>
          <p:txBody>
            <a:bodyPr wrap="square" lIns="0" tIns="0" rIns="0" bIns="0" rtlCol="0">
              <a:spAutoFit/>
            </a:bodyPr>
            <a:lstStyle/>
            <a:p>
              <a:pPr algn="ctr" defTabSz="932559"/>
              <a:r>
                <a:rPr lang="en-US" sz="2448" cap="small" dirty="0" err="1">
                  <a:solidFill>
                    <a:srgbClr val="FFFFFF"/>
                  </a:solidFill>
                  <a:latin typeface="Segoe UI Light" pitchFamily="34" charset="0"/>
                </a:rPr>
                <a:t>It’s Yammer Time</a:t>
              </a:r>
            </a:p>
          </p:txBody>
        </p:sp>
      </p:grpSp>
    </p:spTree>
    <p:extLst>
      <p:ext uri="{BB962C8B-B14F-4D97-AF65-F5344CB8AC3E}">
        <p14:creationId xmlns:p14="http://schemas.microsoft.com/office/powerpoint/2010/main" val="3373406928"/>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
          </p:nvPr>
        </p:nvSpPr>
        <p:spPr>
          <a:xfrm>
            <a:off x="315448" y="6445328"/>
            <a:ext cx="640136" cy="544344"/>
          </a:xfrm>
          <a:prstGeom prst="rect">
            <a:avLst/>
          </a:prstGeom>
        </p:spPr>
        <p:txBody>
          <a:bodyPr anchor="ctr"/>
          <a:lstStyle>
            <a:lvl1pPr>
              <a:defRPr sz="1428" b="1">
                <a:solidFill>
                  <a:srgbClr val="0983AD"/>
                </a:solidFill>
                <a:latin typeface="Helvetica"/>
                <a:cs typeface="Helvetica"/>
              </a:defRPr>
            </a:lvl1pPr>
          </a:lstStyle>
          <a:p>
            <a:fld id="{A33765F2-1C82-864E-97D6-0CCE9ECAF3E9}" type="slidenum">
              <a:rPr lang="en-US" sz="1224">
                <a:solidFill>
                  <a:srgbClr val="7F7F7F"/>
                </a:solidFill>
              </a:rPr>
              <a:pPr/>
              <a:t>17</a:t>
            </a:fld>
            <a:endParaRPr lang="en-US" dirty="0">
              <a:solidFill>
                <a:srgbClr val="7F7F7F"/>
              </a:solidFill>
            </a:endParaRPr>
          </a:p>
        </p:txBody>
      </p:sp>
      <p:sp>
        <p:nvSpPr>
          <p:cNvPr id="3" name="Title 2"/>
          <p:cNvSpPr>
            <a:spLocks noGrp="1"/>
          </p:cNvSpPr>
          <p:nvPr>
            <p:ph type="title"/>
          </p:nvPr>
        </p:nvSpPr>
        <p:spPr>
          <a:xfrm>
            <a:off x="317068" y="298746"/>
            <a:ext cx="11496790" cy="1165754"/>
          </a:xfrm>
        </p:spPr>
        <p:txBody>
          <a:bodyPr>
            <a:normAutofit/>
          </a:bodyPr>
          <a:lstStyle/>
          <a:p>
            <a:r>
              <a:rPr lang="en-US" dirty="0" smtClean="0">
                <a:solidFill>
                  <a:srgbClr val="0072C6"/>
                </a:solidFill>
                <a:latin typeface="Segoe Pro Display"/>
              </a:rPr>
              <a:t>Notes</a:t>
            </a:r>
            <a:endParaRPr lang="en-US" dirty="0">
              <a:solidFill>
                <a:srgbClr val="0072C6"/>
              </a:solidFill>
              <a:latin typeface="Segoe Pro Display"/>
            </a:endParaRPr>
          </a:p>
        </p:txBody>
      </p:sp>
      <p:sp>
        <p:nvSpPr>
          <p:cNvPr id="25" name="Rectangle 24"/>
          <p:cNvSpPr/>
          <p:nvPr/>
        </p:nvSpPr>
        <p:spPr bwMode="auto">
          <a:xfrm>
            <a:off x="3262693" y="4973408"/>
            <a:ext cx="3944912" cy="77973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defTabSz="932290" fontAlgn="base">
              <a:spcBef>
                <a:spcPct val="0"/>
              </a:spcBef>
              <a:spcAft>
                <a:spcPct val="0"/>
              </a:spcAft>
            </a:pPr>
            <a:r>
              <a:rPr lang="en-US" sz="1836" spc="-51" dirty="0">
                <a:gradFill>
                  <a:gsLst>
                    <a:gs pos="0">
                      <a:srgbClr val="FFFFFF"/>
                    </a:gs>
                    <a:gs pos="100000">
                      <a:srgbClr val="FFFFFF"/>
                    </a:gs>
                  </a:gsLst>
                  <a:lin ang="5400000" scaled="0"/>
                </a:gradFill>
                <a:ea typeface="Segoe UI" pitchFamily="34" charset="0"/>
                <a:cs typeface="Segoe UI" pitchFamily="34" charset="0"/>
              </a:rPr>
              <a:t>Culture</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4508" b="10918"/>
          <a:stretch/>
        </p:blipFill>
        <p:spPr>
          <a:xfrm>
            <a:off x="324673" y="1836990"/>
            <a:ext cx="7183898" cy="4911666"/>
          </a:xfrm>
          <a:prstGeom prst="rect">
            <a:avLst/>
          </a:prstGeom>
          <a:ln>
            <a:solidFill>
              <a:schemeClr val="tx2"/>
            </a:solidFill>
          </a:ln>
          <a:effectLst>
            <a:outerShdw blurRad="50800" dist="38100" dir="2700000" algn="tl" rotWithShape="0">
              <a:prstClr val="black">
                <a:alpha val="40000"/>
              </a:prstClr>
            </a:outerShdw>
          </a:effectLst>
        </p:spPr>
      </p:pic>
      <p:sp>
        <p:nvSpPr>
          <p:cNvPr id="2" name="TextBox 1"/>
          <p:cNvSpPr txBox="1"/>
          <p:nvPr/>
        </p:nvSpPr>
        <p:spPr>
          <a:xfrm>
            <a:off x="311751" y="1229072"/>
            <a:ext cx="11157670" cy="478376"/>
          </a:xfrm>
          <a:prstGeom prst="rect">
            <a:avLst/>
          </a:prstGeom>
          <a:noFill/>
        </p:spPr>
        <p:txBody>
          <a:bodyPr wrap="square" rtlCol="0">
            <a:spAutoFit/>
          </a:bodyPr>
          <a:lstStyle/>
          <a:p>
            <a:pPr defTabSz="466298"/>
            <a:r>
              <a:rPr lang="en-US" sz="2448" dirty="0">
                <a:solidFill>
                  <a:srgbClr val="7F7F7F"/>
                </a:solidFill>
              </a:rPr>
              <a:t>Collaborate on agendas, take meeting notes, work together at the same time</a:t>
            </a:r>
          </a:p>
        </p:txBody>
      </p:sp>
      <p:cxnSp>
        <p:nvCxnSpPr>
          <p:cNvPr id="8" name="Elbow Connector 7"/>
          <p:cNvCxnSpPr/>
          <p:nvPr/>
        </p:nvCxnSpPr>
        <p:spPr>
          <a:xfrm flipV="1">
            <a:off x="7085529" y="2411311"/>
            <a:ext cx="592550" cy="528627"/>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7786625" y="1882683"/>
            <a:ext cx="3025368" cy="1057254"/>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b="1" dirty="0">
                <a:solidFill>
                  <a:prstClr val="white"/>
                </a:solidFill>
                <a:latin typeface="Segoe UI Semibold" panose="020B0702040204020203" pitchFamily="34" charset="0"/>
                <a:cs typeface="Segoe UI Semibold" panose="020B0702040204020203" pitchFamily="34" charset="0"/>
              </a:rPr>
              <a:t>+Follow </a:t>
            </a:r>
            <a:r>
              <a:rPr lang="en-US" sz="1836" dirty="0">
                <a:solidFill>
                  <a:prstClr val="white"/>
                </a:solidFill>
                <a:cs typeface="Segoe UI" panose="020B0502040204020203" pitchFamily="34" charset="0"/>
              </a:rPr>
              <a:t>a Note to receive notifications of recent changes.</a:t>
            </a:r>
          </a:p>
        </p:txBody>
      </p:sp>
      <p:cxnSp>
        <p:nvCxnSpPr>
          <p:cNvPr id="11" name="Elbow Connector 10"/>
          <p:cNvCxnSpPr/>
          <p:nvPr/>
        </p:nvCxnSpPr>
        <p:spPr>
          <a:xfrm flipV="1">
            <a:off x="6286277" y="3444731"/>
            <a:ext cx="1391802" cy="179125"/>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786624" y="3101717"/>
            <a:ext cx="3025369" cy="1057254"/>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Semibold" panose="020B0702040204020203" pitchFamily="34" charset="0"/>
                <a:cs typeface="Segoe UI Semibold" panose="020B0702040204020203" pitchFamily="34" charset="0"/>
              </a:rPr>
              <a:t>Edit a Note </a:t>
            </a:r>
            <a:r>
              <a:rPr lang="en-US" sz="1836" dirty="0">
                <a:solidFill>
                  <a:prstClr val="white"/>
                </a:solidFill>
                <a:latin typeface="Segoe UI Light" panose="020B0502040204020203" pitchFamily="34" charset="0"/>
                <a:cs typeface="Segoe UI Light" panose="020B0502040204020203" pitchFamily="34" charset="0"/>
              </a:rPr>
              <a:t>to add your comments, ideas and questions.</a:t>
            </a:r>
            <a:endParaRPr lang="en-US" sz="1836" b="1" dirty="0">
              <a:solidFill>
                <a:prstClr val="white"/>
              </a:solidFill>
              <a:latin typeface="Segoe UI Light" panose="020B0502040204020203" pitchFamily="34" charset="0"/>
              <a:cs typeface="Segoe UI Light" panose="020B0502040204020203" pitchFamily="34" charset="0"/>
            </a:endParaRPr>
          </a:p>
        </p:txBody>
      </p:sp>
      <p:cxnSp>
        <p:nvCxnSpPr>
          <p:cNvPr id="13" name="Elbow Connector 12"/>
          <p:cNvCxnSpPr/>
          <p:nvPr/>
        </p:nvCxnSpPr>
        <p:spPr>
          <a:xfrm>
            <a:off x="6462898" y="4322183"/>
            <a:ext cx="1215181" cy="202550"/>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7786624" y="4322184"/>
            <a:ext cx="3025369" cy="1057254"/>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Light" panose="020B0502040204020203" pitchFamily="34" charset="0"/>
                <a:cs typeface="Segoe UI Light" panose="020B0502040204020203" pitchFamily="34" charset="0"/>
              </a:rPr>
              <a:t>If you are a Group Admin, you can mark a note as official to lock changes.</a:t>
            </a:r>
          </a:p>
        </p:txBody>
      </p:sp>
      <p:cxnSp>
        <p:nvCxnSpPr>
          <p:cNvPr id="15" name="Elbow Connector 14"/>
          <p:cNvCxnSpPr/>
          <p:nvPr/>
        </p:nvCxnSpPr>
        <p:spPr>
          <a:xfrm>
            <a:off x="6286277" y="4750089"/>
            <a:ext cx="1391802" cy="1312636"/>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7786624" y="5533683"/>
            <a:ext cx="3025369" cy="1057254"/>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cs typeface="Segoe UI" panose="020B0502040204020203" pitchFamily="34" charset="0"/>
              </a:rPr>
              <a:t>Add related content for quick access between other Files, Notes or Links.</a:t>
            </a:r>
            <a:endParaRPr lang="en-US" sz="1836" b="1" dirty="0">
              <a:solidFill>
                <a:prstClr val="white"/>
              </a:solidFill>
              <a:cs typeface="Segoe UI" panose="020B0502040204020203" pitchFamily="34" charset="0"/>
            </a:endParaRPr>
          </a:p>
        </p:txBody>
      </p:sp>
    </p:spTree>
    <p:extLst>
      <p:ext uri="{BB962C8B-B14F-4D97-AF65-F5344CB8AC3E}">
        <p14:creationId xmlns:p14="http://schemas.microsoft.com/office/powerpoint/2010/main" val="16088319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11750" y="268808"/>
            <a:ext cx="11496790" cy="1165754"/>
          </a:xfrm>
        </p:spPr>
        <p:txBody>
          <a:bodyPr>
            <a:normAutofit/>
          </a:bodyPr>
          <a:lstStyle/>
          <a:p>
            <a:r>
              <a:rPr lang="en-US" dirty="0" smtClean="0">
                <a:solidFill>
                  <a:srgbClr val="0072C6"/>
                </a:solidFill>
                <a:latin typeface="Segoe Pro Display"/>
              </a:rPr>
              <a:t>Use Notes to collaborate on content</a:t>
            </a:r>
            <a:endParaRPr lang="en-US" dirty="0">
              <a:solidFill>
                <a:srgbClr val="0072C6"/>
              </a:solidFill>
              <a:latin typeface="Segoe Pro Display"/>
            </a:endParaRPr>
          </a:p>
        </p:txBody>
      </p:sp>
      <p:sp>
        <p:nvSpPr>
          <p:cNvPr id="25" name="Rectangle 24"/>
          <p:cNvSpPr/>
          <p:nvPr/>
        </p:nvSpPr>
        <p:spPr bwMode="auto">
          <a:xfrm>
            <a:off x="3262693" y="4973408"/>
            <a:ext cx="3944912" cy="779738"/>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3260" tIns="46630" rIns="46630" bIns="93260" numCol="1" spcCol="0" rtlCol="0" fromWordArt="0" anchor="b" anchorCtr="0" forceAA="0" compatLnSpc="1">
            <a:prstTxWarp prst="textNoShape">
              <a:avLst/>
            </a:prstTxWarp>
            <a:noAutofit/>
          </a:bodyPr>
          <a:lstStyle/>
          <a:p>
            <a:pPr defTabSz="932290" fontAlgn="base">
              <a:spcBef>
                <a:spcPct val="0"/>
              </a:spcBef>
              <a:spcAft>
                <a:spcPct val="0"/>
              </a:spcAft>
            </a:pPr>
            <a:r>
              <a:rPr lang="en-US" sz="1836" spc="-51" dirty="0">
                <a:gradFill>
                  <a:gsLst>
                    <a:gs pos="0">
                      <a:srgbClr val="FFFFFF"/>
                    </a:gs>
                    <a:gs pos="100000">
                      <a:srgbClr val="FFFFFF"/>
                    </a:gs>
                  </a:gsLst>
                  <a:lin ang="5400000" scaled="0"/>
                </a:gradFill>
                <a:ea typeface="Segoe UI" pitchFamily="34" charset="0"/>
                <a:cs typeface="Segoe UI" pitchFamily="34" charset="0"/>
              </a:rPr>
              <a:t>Culture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449" y="1445860"/>
            <a:ext cx="8556669" cy="5442041"/>
          </a:xfrm>
          <a:prstGeom prst="rect">
            <a:avLst/>
          </a:prstGeom>
        </p:spPr>
      </p:pic>
      <p:sp>
        <p:nvSpPr>
          <p:cNvPr id="5" name="Rectangle 4"/>
          <p:cNvSpPr/>
          <p:nvPr/>
        </p:nvSpPr>
        <p:spPr>
          <a:xfrm>
            <a:off x="8982360" y="2211001"/>
            <a:ext cx="3050265" cy="1061490"/>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Light" panose="020B0502040204020203" pitchFamily="34" charset="0"/>
                <a:cs typeface="Segoe UI Light" panose="020B0502040204020203" pitchFamily="34" charset="0"/>
              </a:rPr>
              <a:t>Up to 12 people can edit a Note simultaneously and in real-time.</a:t>
            </a:r>
            <a:endParaRPr lang="en-US" sz="1836" b="1" dirty="0">
              <a:solidFill>
                <a:prstClr val="white"/>
              </a:solidFill>
              <a:latin typeface="Segoe UI Light" panose="020B0502040204020203" pitchFamily="34" charset="0"/>
              <a:cs typeface="Segoe UI Light" panose="020B0502040204020203" pitchFamily="34" charset="0"/>
            </a:endParaRPr>
          </a:p>
        </p:txBody>
      </p:sp>
      <p:cxnSp>
        <p:nvCxnSpPr>
          <p:cNvPr id="6" name="Elbow Connector 5"/>
          <p:cNvCxnSpPr/>
          <p:nvPr/>
        </p:nvCxnSpPr>
        <p:spPr>
          <a:xfrm flipV="1">
            <a:off x="8119045" y="2727076"/>
            <a:ext cx="770116" cy="207834"/>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8988821" y="4359463"/>
            <a:ext cx="2992672" cy="907205"/>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Light" panose="020B0502040204020203" pitchFamily="34" charset="0"/>
                <a:cs typeface="Segoe UI Light" panose="020B0502040204020203" pitchFamily="34" charset="0"/>
              </a:rPr>
              <a:t>See others’ edits highlighted in different colors.</a:t>
            </a:r>
            <a:endParaRPr lang="en-US" sz="1836" b="1" dirty="0">
              <a:solidFill>
                <a:prstClr val="white"/>
              </a:solidFill>
              <a:latin typeface="Segoe UI Light" panose="020B0502040204020203" pitchFamily="34" charset="0"/>
              <a:cs typeface="Segoe UI Light" panose="020B0502040204020203" pitchFamily="34" charset="0"/>
            </a:endParaRPr>
          </a:p>
        </p:txBody>
      </p:sp>
      <p:cxnSp>
        <p:nvCxnSpPr>
          <p:cNvPr id="8" name="Elbow Connector 7"/>
          <p:cNvCxnSpPr/>
          <p:nvPr/>
        </p:nvCxnSpPr>
        <p:spPr>
          <a:xfrm>
            <a:off x="4549971" y="3846524"/>
            <a:ext cx="4339191" cy="1351966"/>
          </a:xfrm>
          <a:prstGeom prst="bentConnector3">
            <a:avLst>
              <a:gd name="adj1" fmla="val 43323"/>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982360" y="5456454"/>
            <a:ext cx="2992672" cy="1207839"/>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Light" panose="020B0502040204020203" pitchFamily="34" charset="0"/>
                <a:cs typeface="Segoe UI Light" panose="020B0502040204020203" pitchFamily="34" charset="0"/>
              </a:rPr>
              <a:t>Notes are auto saved; Followers will receive a notification when a Note is published.</a:t>
            </a:r>
            <a:endParaRPr lang="en-US" sz="1836" b="1" dirty="0">
              <a:solidFill>
                <a:prstClr val="white"/>
              </a:solidFill>
              <a:latin typeface="Segoe UI Light" panose="020B0502040204020203" pitchFamily="34" charset="0"/>
              <a:cs typeface="Segoe UI Light" panose="020B0502040204020203" pitchFamily="34" charset="0"/>
            </a:endParaRPr>
          </a:p>
        </p:txBody>
      </p:sp>
      <p:cxnSp>
        <p:nvCxnSpPr>
          <p:cNvPr id="10" name="Elbow Connector 9"/>
          <p:cNvCxnSpPr/>
          <p:nvPr/>
        </p:nvCxnSpPr>
        <p:spPr>
          <a:xfrm>
            <a:off x="7331424" y="5456455"/>
            <a:ext cx="1557737" cy="543114"/>
          </a:xfrm>
          <a:prstGeom prst="bentConnector3">
            <a:avLst>
              <a:gd name="adj1" fmla="val 83919"/>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8982360" y="1465548"/>
            <a:ext cx="2992672" cy="528627"/>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cs typeface="Segoe UI" panose="020B0502040204020203" pitchFamily="34" charset="0"/>
              </a:rPr>
              <a:t>Use Rich Text formatting.</a:t>
            </a:r>
            <a:endParaRPr lang="en-US" sz="1836" b="1" dirty="0">
              <a:solidFill>
                <a:prstClr val="white"/>
              </a:solidFill>
              <a:cs typeface="Segoe UI" panose="020B0502040204020203" pitchFamily="34" charset="0"/>
            </a:endParaRPr>
          </a:p>
        </p:txBody>
      </p:sp>
      <p:cxnSp>
        <p:nvCxnSpPr>
          <p:cNvPr id="12" name="Elbow Connector 11"/>
          <p:cNvCxnSpPr/>
          <p:nvPr/>
        </p:nvCxnSpPr>
        <p:spPr>
          <a:xfrm flipV="1">
            <a:off x="2831806" y="1775500"/>
            <a:ext cx="6057356" cy="832265"/>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8972622" y="3488585"/>
            <a:ext cx="2992672" cy="725615"/>
          </a:xfrm>
          <a:prstGeom prst="rect">
            <a:avLst/>
          </a:prstGeom>
          <a:solidFill>
            <a:srgbClr val="0072C6"/>
          </a:solidFill>
          <a:ln>
            <a:solidFill>
              <a:srgbClr val="0072C6"/>
            </a:solidFill>
          </a:ln>
        </p:spPr>
        <p:style>
          <a:lnRef idx="1">
            <a:schemeClr val="accent1"/>
          </a:lnRef>
          <a:fillRef idx="3">
            <a:schemeClr val="accent1"/>
          </a:fillRef>
          <a:effectRef idx="2">
            <a:schemeClr val="accent1"/>
          </a:effectRef>
          <a:fontRef idx="minor">
            <a:schemeClr val="lt1"/>
          </a:fontRef>
        </p:style>
        <p:txBody>
          <a:bodyPr rtlCol="0" anchor="ctr"/>
          <a:lstStyle/>
          <a:p>
            <a:pPr defTabSz="466298"/>
            <a:r>
              <a:rPr lang="en-US" sz="1836" dirty="0">
                <a:solidFill>
                  <a:prstClr val="white"/>
                </a:solidFill>
                <a:latin typeface="Segoe UI Light" panose="020B0502040204020203" pitchFamily="34" charset="0"/>
                <a:cs typeface="Segoe UI Light" panose="020B0502040204020203" pitchFamily="34" charset="0"/>
              </a:rPr>
              <a:t>Invite more people to collaborate.</a:t>
            </a:r>
            <a:endParaRPr lang="en-US" sz="1836" b="1" dirty="0">
              <a:solidFill>
                <a:prstClr val="white"/>
              </a:solidFill>
              <a:latin typeface="Segoe UI Light" panose="020B0502040204020203" pitchFamily="34" charset="0"/>
              <a:cs typeface="Segoe UI Light" panose="020B0502040204020203" pitchFamily="34" charset="0"/>
            </a:endParaRPr>
          </a:p>
        </p:txBody>
      </p:sp>
      <p:cxnSp>
        <p:nvCxnSpPr>
          <p:cNvPr id="29" name="Elbow Connector 28"/>
          <p:cNvCxnSpPr/>
          <p:nvPr/>
        </p:nvCxnSpPr>
        <p:spPr>
          <a:xfrm flipV="1">
            <a:off x="7979096" y="4022437"/>
            <a:ext cx="893022" cy="837695"/>
          </a:xfrm>
          <a:prstGeom prst="bentConnector3">
            <a:avLst>
              <a:gd name="adj1" fmla="val 50000"/>
            </a:avLst>
          </a:prstGeom>
          <a:ln w="19050" cmpd="sng">
            <a:solidFill>
              <a:srgbClr val="0072C6"/>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86304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Objections</a:t>
            </a:r>
            <a:endParaRPr lang="en-US" dirty="0"/>
          </a:p>
        </p:txBody>
      </p:sp>
    </p:spTree>
    <p:extLst>
      <p:ext uri="{BB962C8B-B14F-4D97-AF65-F5344CB8AC3E}">
        <p14:creationId xmlns:p14="http://schemas.microsoft.com/office/powerpoint/2010/main" val="3547653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7" y="754062"/>
            <a:ext cx="12420600" cy="1828800"/>
          </a:xfrm>
        </p:spPr>
        <p:txBody>
          <a:bodyPr/>
          <a:lstStyle/>
          <a:p>
            <a:r>
              <a:rPr lang="en-US" dirty="0" smtClean="0"/>
              <a:t>While you wait… Join the SPC 14 Yammer network. </a:t>
            </a:r>
            <a:br>
              <a:rPr lang="en-US" dirty="0" smtClean="0"/>
            </a:br>
            <a:r>
              <a:rPr lang="en-US" dirty="0"/>
              <a:t/>
            </a:r>
            <a:br>
              <a:rPr lang="en-US" dirty="0"/>
            </a:br>
            <a:r>
              <a:rPr lang="en-US" sz="4400" dirty="0" smtClean="0"/>
              <a:t>Find and join the Getting Started with Yammer Group</a:t>
            </a:r>
            <a:endParaRPr lang="en-US" sz="44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308014" y="4106862"/>
            <a:ext cx="9505857" cy="3497262"/>
          </a:xfrm>
          <a:prstGeom prst="rect">
            <a:avLst/>
          </a:prstGeom>
        </p:spPr>
      </p:pic>
      <p:sp>
        <p:nvSpPr>
          <p:cNvPr id="6" name="Rectangle 5"/>
          <p:cNvSpPr/>
          <p:nvPr/>
        </p:nvSpPr>
        <p:spPr bwMode="auto">
          <a:xfrm>
            <a:off x="9037637" y="5173662"/>
            <a:ext cx="1600200" cy="609600"/>
          </a:xfrm>
          <a:prstGeom prst="rect">
            <a:avLst/>
          </a:prstGeom>
          <a:noFill/>
          <a:ln w="5715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1078919751"/>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messy-desk-big-pile.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963" y="-213055"/>
            <a:ext cx="13767531" cy="10316369"/>
          </a:xfrm>
          <a:prstGeom prst="rect">
            <a:avLst/>
          </a:prstGeom>
        </p:spPr>
      </p:pic>
      <p:sp>
        <p:nvSpPr>
          <p:cNvPr id="6" name="TextBox 5"/>
          <p:cNvSpPr txBox="1"/>
          <p:nvPr/>
        </p:nvSpPr>
        <p:spPr>
          <a:xfrm>
            <a:off x="509236" y="6682455"/>
            <a:ext cx="5357942" cy="254262"/>
          </a:xfrm>
          <a:prstGeom prst="rect">
            <a:avLst/>
          </a:prstGeom>
          <a:noFill/>
        </p:spPr>
        <p:txBody>
          <a:bodyPr wrap="none" rtlCol="0">
            <a:spAutoFit/>
          </a:bodyPr>
          <a:lstStyle/>
          <a:p>
            <a:r>
              <a:rPr lang="en-US" sz="1020" dirty="0">
                <a:solidFill>
                  <a:srgbClr val="0072C6"/>
                </a:solidFill>
                <a:latin typeface="Segoe Pro" pitchFamily="34" charset="0"/>
              </a:rPr>
              <a:t>Source: http://</a:t>
            </a:r>
            <a:r>
              <a:rPr lang="en-US" sz="1020" dirty="0" err="1">
                <a:solidFill>
                  <a:srgbClr val="0072C6"/>
                </a:solidFill>
                <a:latin typeface="Segoe Pro" pitchFamily="34" charset="0"/>
              </a:rPr>
              <a:t>www.bluegurus.com</a:t>
            </a:r>
            <a:r>
              <a:rPr lang="en-US" sz="1020" dirty="0">
                <a:solidFill>
                  <a:srgbClr val="0072C6"/>
                </a:solidFill>
                <a:latin typeface="Segoe Pro" pitchFamily="34" charset="0"/>
              </a:rPr>
              <a:t>/</a:t>
            </a:r>
            <a:r>
              <a:rPr lang="en-US" sz="1020" dirty="0" err="1">
                <a:solidFill>
                  <a:srgbClr val="0072C6"/>
                </a:solidFill>
                <a:latin typeface="Segoe Pro" pitchFamily="34" charset="0"/>
              </a:rPr>
              <a:t>wp</a:t>
            </a:r>
            <a:r>
              <a:rPr lang="en-US" sz="1020" dirty="0">
                <a:solidFill>
                  <a:srgbClr val="0072C6"/>
                </a:solidFill>
                <a:latin typeface="Segoe Pro" pitchFamily="34" charset="0"/>
              </a:rPr>
              <a:t>-content/uploads/2010/12/messy-desk-big-</a:t>
            </a:r>
            <a:r>
              <a:rPr lang="en-US" sz="1020" dirty="0" err="1">
                <a:solidFill>
                  <a:srgbClr val="0072C6"/>
                </a:solidFill>
                <a:latin typeface="Segoe Pro" pitchFamily="34" charset="0"/>
              </a:rPr>
              <a:t>pile.jpg</a:t>
            </a:r>
            <a:endParaRPr lang="en-US" sz="1020" dirty="0">
              <a:solidFill>
                <a:srgbClr val="0072C6"/>
              </a:solidFill>
              <a:latin typeface="Segoe Pro" pitchFamily="34" charset="0"/>
            </a:endParaRPr>
          </a:p>
        </p:txBody>
      </p:sp>
    </p:spTree>
    <p:extLst>
      <p:ext uri="{BB962C8B-B14F-4D97-AF65-F5344CB8AC3E}">
        <p14:creationId xmlns:p14="http://schemas.microsoft.com/office/powerpoint/2010/main" val="11758085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Video</a:t>
            </a:r>
            <a:br>
              <a:rPr lang="en-US" dirty="0" smtClean="0"/>
            </a:br>
            <a:r>
              <a:rPr lang="en-US" dirty="0"/>
              <a:t/>
            </a:r>
            <a:br>
              <a:rPr lang="en-US" dirty="0"/>
            </a:br>
            <a:r>
              <a:rPr lang="en-US" dirty="0" smtClean="0"/>
              <a:t>Best Practices that Refuse to Die</a:t>
            </a:r>
            <a:endParaRPr lang="en-US" dirty="0"/>
          </a:p>
        </p:txBody>
      </p:sp>
    </p:spTree>
    <p:extLst>
      <p:ext uri="{BB962C8B-B14F-4D97-AF65-F5344CB8AC3E}">
        <p14:creationId xmlns:p14="http://schemas.microsoft.com/office/powerpoint/2010/main" val="9646169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7" y="754062"/>
            <a:ext cx="12420600" cy="1828800"/>
          </a:xfrm>
        </p:spPr>
        <p:txBody>
          <a:bodyPr/>
          <a:lstStyle/>
          <a:p>
            <a:r>
              <a:rPr lang="en-US" dirty="0" smtClean="0"/>
              <a:t>Join the SPC 14 Yammer network. </a:t>
            </a:r>
            <a:br>
              <a:rPr lang="en-US" dirty="0" smtClean="0"/>
            </a:br>
            <a:r>
              <a:rPr lang="en-US" dirty="0"/>
              <a:t/>
            </a:r>
            <a:br>
              <a:rPr lang="en-US" dirty="0"/>
            </a:br>
            <a:r>
              <a:rPr lang="en-US" sz="4400" dirty="0" smtClean="0"/>
              <a:t>Find and join the Getting Started with Yammer Group</a:t>
            </a:r>
            <a:endParaRPr lang="en-US" sz="44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308014" y="3425031"/>
            <a:ext cx="9505857" cy="3497262"/>
          </a:xfrm>
          <a:prstGeom prst="rect">
            <a:avLst/>
          </a:prstGeom>
        </p:spPr>
      </p:pic>
      <p:sp>
        <p:nvSpPr>
          <p:cNvPr id="6" name="Rectangle 5"/>
          <p:cNvSpPr/>
          <p:nvPr/>
        </p:nvSpPr>
        <p:spPr bwMode="auto">
          <a:xfrm>
            <a:off x="9037637" y="4491831"/>
            <a:ext cx="1600200" cy="609600"/>
          </a:xfrm>
          <a:prstGeom prst="rect">
            <a:avLst/>
          </a:prstGeom>
          <a:noFill/>
          <a:ln w="5715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148416016"/>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9" y="233157"/>
            <a:ext cx="11370961" cy="776911"/>
          </a:xfrm>
        </p:spPr>
        <p:txBody>
          <a:bodyPr/>
          <a:lstStyle/>
          <a:p>
            <a:r>
              <a:rPr lang="en-US" dirty="0" smtClean="0">
                <a:solidFill>
                  <a:srgbClr val="929292"/>
                </a:solidFill>
              </a:rPr>
              <a:t>Activity Time</a:t>
            </a:r>
            <a:endParaRPr lang="en-US" dirty="0">
              <a:solidFill>
                <a:srgbClr val="929292"/>
              </a:solidFill>
            </a:endParaRPr>
          </a:p>
        </p:txBody>
      </p:sp>
      <p:sp>
        <p:nvSpPr>
          <p:cNvPr id="27" name="Rectangle 26"/>
          <p:cNvSpPr/>
          <p:nvPr/>
        </p:nvSpPr>
        <p:spPr bwMode="auto">
          <a:xfrm>
            <a:off x="2236053" y="1823539"/>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a:spcBef>
                <a:spcPts val="1020"/>
              </a:spcBef>
              <a:spcAft>
                <a:spcPts val="1020"/>
              </a:spcAft>
            </a:pPr>
            <a:r>
              <a:rPr lang="en-US" sz="1836" dirty="0">
                <a:solidFill>
                  <a:srgbClr val="FFFFFF"/>
                </a:solidFill>
              </a:rPr>
              <a:t>Go to the </a:t>
            </a:r>
            <a:r>
              <a:rPr lang="en-US" sz="2000" b="1" dirty="0">
                <a:solidFill>
                  <a:srgbClr val="FFFFFF"/>
                </a:solidFill>
              </a:rPr>
              <a:t>Getting Started with </a:t>
            </a:r>
            <a:r>
              <a:rPr lang="en-US" sz="2000" b="1" dirty="0" smtClean="0">
                <a:solidFill>
                  <a:srgbClr val="FFFFFF"/>
                </a:solidFill>
              </a:rPr>
              <a:t>Yammer</a:t>
            </a:r>
            <a:r>
              <a:rPr lang="en-US" sz="1836" b="1" dirty="0" smtClean="0">
                <a:solidFill>
                  <a:srgbClr val="FFFFFF"/>
                </a:solidFill>
              </a:rPr>
              <a:t> </a:t>
            </a:r>
            <a:r>
              <a:rPr lang="en-US" sz="1836" dirty="0">
                <a:solidFill>
                  <a:srgbClr val="FFFFFF"/>
                </a:solidFill>
              </a:rPr>
              <a:t>group in the </a:t>
            </a:r>
            <a:r>
              <a:rPr lang="en-US" sz="1836" dirty="0" smtClean="0">
                <a:solidFill>
                  <a:srgbClr val="FFFFFF"/>
                </a:solidFill>
              </a:rPr>
              <a:t>SPC 2014 Yammer Network</a:t>
            </a:r>
            <a:r>
              <a:rPr lang="en-US" sz="1836" dirty="0">
                <a:solidFill>
                  <a:srgbClr val="FFFFFF"/>
                </a:solidFill>
              </a:rPr>
              <a:t>.</a:t>
            </a:r>
          </a:p>
        </p:txBody>
      </p:sp>
      <p:sp>
        <p:nvSpPr>
          <p:cNvPr id="28" name="Rectangle 27"/>
          <p:cNvSpPr/>
          <p:nvPr/>
        </p:nvSpPr>
        <p:spPr bwMode="auto">
          <a:xfrm>
            <a:off x="2236053" y="2834509"/>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dirty="0" smtClean="0">
                <a:gradFill>
                  <a:gsLst>
                    <a:gs pos="0">
                      <a:srgbClr val="FFFFFF"/>
                    </a:gs>
                    <a:gs pos="100000">
                      <a:srgbClr val="FFFFFF"/>
                    </a:gs>
                  </a:gsLst>
                  <a:lin ang="5400000" scaled="0"/>
                </a:gradFill>
                <a:ea typeface="Segoe UI" pitchFamily="34" charset="0"/>
                <a:cs typeface="Segoe UI" pitchFamily="34" charset="0"/>
              </a:rPr>
              <a:t>Find ANY note in this group and add to it. Click </a:t>
            </a:r>
            <a:r>
              <a:rPr lang="en-US" sz="1836" b="1" dirty="0" smtClean="0">
                <a:gradFill>
                  <a:gsLst>
                    <a:gs pos="0">
                      <a:srgbClr val="FFFFFF"/>
                    </a:gs>
                    <a:gs pos="100000">
                      <a:srgbClr val="FFFFFF"/>
                    </a:gs>
                  </a:gsLst>
                  <a:lin ang="5400000" scaled="0"/>
                </a:gradFill>
                <a:ea typeface="Segoe UI" pitchFamily="34" charset="0"/>
                <a:cs typeface="Segoe UI" pitchFamily="34" charset="0"/>
              </a:rPr>
              <a:t>Edit</a:t>
            </a:r>
            <a:r>
              <a:rPr lang="en-US" sz="1836" dirty="0" smtClean="0">
                <a:gradFill>
                  <a:gsLst>
                    <a:gs pos="0">
                      <a:srgbClr val="FFFFFF"/>
                    </a:gs>
                    <a:gs pos="100000">
                      <a:srgbClr val="FFFFFF"/>
                    </a:gs>
                  </a:gsLst>
                  <a:lin ang="5400000" scaled="0"/>
                </a:gradFill>
                <a:ea typeface="Segoe UI" pitchFamily="34" charset="0"/>
                <a:cs typeface="Segoe UI" pitchFamily="34" charset="0"/>
              </a:rPr>
              <a:t> Note. </a:t>
            </a:r>
            <a:endParaRPr lang="en-US" sz="1836" b="1" dirty="0">
              <a:solidFill>
                <a:srgbClr val="6DC2E9"/>
              </a:solidFill>
              <a:ea typeface="Segoe UI" pitchFamily="34" charset="0"/>
              <a:cs typeface="Segoe UI" pitchFamily="34" charset="0"/>
            </a:endParaRPr>
          </a:p>
        </p:txBody>
      </p:sp>
      <p:sp>
        <p:nvSpPr>
          <p:cNvPr id="31" name="Rectangle 30"/>
          <p:cNvSpPr/>
          <p:nvPr/>
        </p:nvSpPr>
        <p:spPr bwMode="auto">
          <a:xfrm>
            <a:off x="2236053" y="3856763"/>
            <a:ext cx="5986924" cy="100407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marL="0" lvl="1" defTabSz="932290" fontAlgn="base">
              <a:spcBef>
                <a:spcPct val="0"/>
              </a:spcBef>
              <a:spcAft>
                <a:spcPct val="0"/>
              </a:spcAft>
            </a:pPr>
            <a:r>
              <a:rPr lang="en-US" sz="1836" dirty="0" smtClean="0">
                <a:gradFill>
                  <a:gsLst>
                    <a:gs pos="0">
                      <a:srgbClr val="FFFFFF"/>
                    </a:gs>
                    <a:gs pos="100000">
                      <a:srgbClr val="FFFFFF"/>
                    </a:gs>
                  </a:gsLst>
                  <a:lin ang="5400000" scaled="0"/>
                </a:gradFill>
                <a:ea typeface="Segoe UI" pitchFamily="34" charset="0"/>
                <a:cs typeface="Segoe UI" pitchFamily="34" charset="0"/>
              </a:rPr>
              <a:t>Note: Only 12 people can be in at once time so if there is too many people find a new note or create one!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2236053" y="5086927"/>
            <a:ext cx="5986924" cy="685603"/>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b="1" dirty="0" smtClean="0">
                <a:gradFill>
                  <a:gsLst>
                    <a:gs pos="0">
                      <a:srgbClr val="FFFFFF"/>
                    </a:gs>
                    <a:gs pos="100000">
                      <a:srgbClr val="FFFFFF"/>
                    </a:gs>
                  </a:gsLst>
                  <a:lin ang="5400000" scaled="0"/>
                </a:gradFill>
                <a:ea typeface="Segoe UI" pitchFamily="34" charset="0"/>
                <a:cs typeface="Segoe UI" pitchFamily="34" charset="0"/>
              </a:rPr>
              <a:t>Publish </a:t>
            </a:r>
            <a:r>
              <a:rPr lang="en-US" sz="1836" dirty="0" smtClean="0">
                <a:gradFill>
                  <a:gsLst>
                    <a:gs pos="0">
                      <a:srgbClr val="FFFFFF"/>
                    </a:gs>
                    <a:gs pos="100000">
                      <a:srgbClr val="FFFFFF"/>
                    </a:gs>
                  </a:gsLst>
                  <a:lin ang="5400000" scaled="0"/>
                </a:gradFill>
                <a:ea typeface="Segoe UI" pitchFamily="34" charset="0"/>
                <a:cs typeface="Segoe UI" pitchFamily="34" charset="0"/>
              </a:rPr>
              <a:t>the note.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1201137" y="1815017"/>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1</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1201137" y="2835485"/>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2</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1201135" y="3848240"/>
            <a:ext cx="895298" cy="100407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3</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1201135" y="5078405"/>
            <a:ext cx="895298" cy="685603"/>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4</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8351933" y="1849314"/>
            <a:ext cx="3916862" cy="3910626"/>
            <a:chOff x="8186457" y="1813213"/>
            <a:chExt cx="3840409" cy="3834295"/>
          </a:xfrm>
        </p:grpSpPr>
        <p:sp>
          <p:nvSpPr>
            <p:cNvPr id="17" name="Octagon 16"/>
            <p:cNvSpPr>
              <a:spLocks noChangeAspect="1"/>
            </p:cNvSpPr>
            <p:nvPr/>
          </p:nvSpPr>
          <p:spPr bwMode="auto">
            <a:xfrm>
              <a:off x="8186457" y="1813213"/>
              <a:ext cx="3823928" cy="3834295"/>
            </a:xfrm>
            <a:prstGeom prst="octagon">
              <a:avLst>
                <a:gd name="adj" fmla="val 30389"/>
              </a:avLst>
            </a:prstGeom>
            <a:solidFill>
              <a:srgbClr val="D14124"/>
            </a:solidFill>
            <a:ln w="76200" cmpd="sng">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8159" spc="-51"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18" name="TextBox 17"/>
            <p:cNvSpPr txBox="1"/>
            <p:nvPr/>
          </p:nvSpPr>
          <p:spPr>
            <a:xfrm>
              <a:off x="8203282" y="2779178"/>
              <a:ext cx="3823584" cy="1569532"/>
            </a:xfrm>
            <a:prstGeom prst="rect">
              <a:avLst/>
            </a:prstGeom>
            <a:noFill/>
          </p:spPr>
          <p:txBody>
            <a:bodyPr wrap="square" lIns="0" tIns="0" rIns="0" bIns="0" rtlCol="0">
              <a:spAutoFit/>
            </a:bodyPr>
            <a:lstStyle/>
            <a:p>
              <a:pPr algn="ctr" defTabSz="932559"/>
              <a:r>
                <a:rPr lang="en-US" sz="10199" spc="-51" dirty="0">
                  <a:gradFill>
                    <a:gsLst>
                      <a:gs pos="0">
                        <a:srgbClr val="FFFFFF"/>
                      </a:gs>
                      <a:gs pos="100000">
                        <a:srgbClr val="FFFFFF"/>
                      </a:gs>
                    </a:gsLst>
                    <a:lin ang="5400000" scaled="0"/>
                  </a:gradFill>
                  <a:ea typeface="Segoe UI" pitchFamily="34" charset="0"/>
                  <a:cs typeface="Segoe UI" pitchFamily="34" charset="0"/>
                </a:rPr>
                <a:t>STOP</a:t>
              </a:r>
            </a:p>
          </p:txBody>
        </p:sp>
        <p:sp>
          <p:nvSpPr>
            <p:cNvPr id="16" name="TextBox 15"/>
            <p:cNvSpPr txBox="1"/>
            <p:nvPr/>
          </p:nvSpPr>
          <p:spPr>
            <a:xfrm>
              <a:off x="8198647" y="4150523"/>
              <a:ext cx="3798820" cy="376706"/>
            </a:xfrm>
            <a:prstGeom prst="rect">
              <a:avLst/>
            </a:prstGeom>
            <a:noFill/>
          </p:spPr>
          <p:txBody>
            <a:bodyPr wrap="square" lIns="0" tIns="0" rIns="0" bIns="0" rtlCol="0">
              <a:spAutoFit/>
            </a:bodyPr>
            <a:lstStyle/>
            <a:p>
              <a:pPr algn="ctr" defTabSz="932559"/>
              <a:r>
                <a:rPr lang="en-US" sz="2448" cap="small" dirty="0" err="1">
                  <a:solidFill>
                    <a:srgbClr val="FFFFFF"/>
                  </a:solidFill>
                  <a:latin typeface="Segoe UI Light" pitchFamily="34" charset="0"/>
                </a:rPr>
                <a:t>It’s Yammer Time</a:t>
              </a:r>
            </a:p>
          </p:txBody>
        </p:sp>
      </p:grpSp>
    </p:spTree>
    <p:extLst>
      <p:ext uri="{BB962C8B-B14F-4D97-AF65-F5344CB8AC3E}">
        <p14:creationId xmlns:p14="http://schemas.microsoft.com/office/powerpoint/2010/main" val="1821944772"/>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Use Case</a:t>
            </a:r>
            <a:endParaRPr lang="en-US" dirty="0"/>
          </a:p>
        </p:txBody>
      </p:sp>
    </p:spTree>
    <p:extLst>
      <p:ext uri="{BB962C8B-B14F-4D97-AF65-F5344CB8AC3E}">
        <p14:creationId xmlns:p14="http://schemas.microsoft.com/office/powerpoint/2010/main" val="3234700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Use Cases</a:t>
            </a:r>
            <a:endParaRPr lang="en-US" dirty="0"/>
          </a:p>
        </p:txBody>
      </p:sp>
      <p:sp>
        <p:nvSpPr>
          <p:cNvPr id="6" name="Text Placeholder 5"/>
          <p:cNvSpPr>
            <a:spLocks noGrp="1"/>
          </p:cNvSpPr>
          <p:nvPr>
            <p:ph type="body" sz="quarter" idx="11"/>
          </p:nvPr>
        </p:nvSpPr>
        <p:spPr>
          <a:xfrm>
            <a:off x="274639" y="1212849"/>
            <a:ext cx="11889564" cy="5109091"/>
          </a:xfrm>
        </p:spPr>
        <p:txBody>
          <a:bodyPr/>
          <a:lstStyle/>
          <a:p>
            <a:r>
              <a:rPr lang="en-US" dirty="0"/>
              <a:t>A “Use Case” is simply a defined way of using Yammer to accomplish a goal or complete a task</a:t>
            </a:r>
            <a:r>
              <a:rPr lang="en-US" dirty="0" smtClean="0"/>
              <a:t>.</a:t>
            </a:r>
          </a:p>
          <a:p>
            <a:endParaRPr lang="en-US" dirty="0" smtClean="0"/>
          </a:p>
          <a:p>
            <a:r>
              <a:rPr lang="en-US" dirty="0" smtClean="0"/>
              <a:t>Define </a:t>
            </a:r>
            <a:r>
              <a:rPr lang="en-US" dirty="0"/>
              <a:t>the use cases broadly enough to support the larger goals</a:t>
            </a:r>
            <a:r>
              <a:rPr lang="en-US" dirty="0" smtClean="0"/>
              <a:t>.</a:t>
            </a:r>
          </a:p>
          <a:p>
            <a:endParaRPr lang="en-US" dirty="0" smtClean="0"/>
          </a:p>
          <a:p>
            <a:r>
              <a:rPr lang="en-US" dirty="0" smtClean="0"/>
              <a:t>Define </a:t>
            </a:r>
            <a:r>
              <a:rPr lang="en-US" dirty="0"/>
              <a:t>the use cases granularly enough to show direct impact on specific groups.</a:t>
            </a:r>
          </a:p>
        </p:txBody>
      </p:sp>
    </p:spTree>
    <p:extLst>
      <p:ext uri="{BB962C8B-B14F-4D97-AF65-F5344CB8AC3E}">
        <p14:creationId xmlns:p14="http://schemas.microsoft.com/office/powerpoint/2010/main" val="107960015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nvPr>
        </p:nvGraphicFramePr>
        <p:xfrm>
          <a:off x="531953" y="2203275"/>
          <a:ext cx="11466159" cy="43715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p:cNvSpPr>
            <a:spLocks noGrp="1"/>
          </p:cNvSpPr>
          <p:nvPr>
            <p:ph type="body" sz="quarter" idx="10"/>
          </p:nvPr>
        </p:nvSpPr>
        <p:spPr>
          <a:xfrm>
            <a:off x="531953" y="1266800"/>
            <a:ext cx="11723920" cy="812530"/>
          </a:xfrm>
        </p:spPr>
        <p:txBody>
          <a:bodyPr/>
          <a:lstStyle/>
          <a:p>
            <a:pPr lvl="1">
              <a:lnSpc>
                <a:spcPct val="100000"/>
              </a:lnSpc>
              <a:buClr>
                <a:schemeClr val="tx2"/>
              </a:buClr>
            </a:pPr>
            <a:r>
              <a:rPr lang="en-US" dirty="0" smtClean="0">
                <a:solidFill>
                  <a:schemeClr val="tx1"/>
                </a:solidFill>
                <a:latin typeface="Segoe UI Light" panose="020B0502040204020203" pitchFamily="34" charset="0"/>
                <a:cs typeface="Segoe UI Light" panose="020B0502040204020203" pitchFamily="34" charset="0"/>
              </a:rPr>
              <a:t>Businesses today are required to move fast to keep up with the ever changing needs of consumers. This can be a challenge if there’s lack of visibility into what’s happening across and outside of the organization.</a:t>
            </a:r>
          </a:p>
        </p:txBody>
      </p:sp>
      <p:sp>
        <p:nvSpPr>
          <p:cNvPr id="3" name="Title 2"/>
          <p:cNvSpPr>
            <a:spLocks noGrp="1"/>
          </p:cNvSpPr>
          <p:nvPr>
            <p:ph type="title"/>
          </p:nvPr>
        </p:nvSpPr>
        <p:spPr/>
        <p:txBody>
          <a:bodyPr/>
          <a:lstStyle/>
          <a:p>
            <a:r>
              <a:rPr lang="en-US" sz="5100" dirty="0">
                <a:latin typeface="Segoe Pro Display"/>
              </a:rPr>
              <a:t>Share &amp; Receive Information</a:t>
            </a:r>
          </a:p>
        </p:txBody>
      </p:sp>
      <p:pic>
        <p:nvPicPr>
          <p:cNvPr id="4" name="Picture 3" descr="announcement.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23531" y="4536594"/>
            <a:ext cx="2048621" cy="2048621"/>
          </a:xfrm>
          <a:prstGeom prst="rect">
            <a:avLst/>
          </a:prstGeom>
        </p:spPr>
      </p:pic>
    </p:spTree>
    <p:extLst>
      <p:ext uri="{BB962C8B-B14F-4D97-AF65-F5344CB8AC3E}">
        <p14:creationId xmlns:p14="http://schemas.microsoft.com/office/powerpoint/2010/main" val="3816412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1953" y="1161882"/>
            <a:ext cx="11370961" cy="812530"/>
          </a:xfrm>
        </p:spPr>
        <p:txBody>
          <a:bodyPr/>
          <a:lstStyle/>
          <a:p>
            <a:pPr lvl="1">
              <a:lnSpc>
                <a:spcPct val="100000"/>
              </a:lnSpc>
              <a:buClr>
                <a:schemeClr val="tx2"/>
              </a:buClr>
            </a:pPr>
            <a:r>
              <a:rPr lang="en-US" dirty="0" smtClean="0">
                <a:solidFill>
                  <a:schemeClr val="tx1"/>
                </a:solidFill>
                <a:latin typeface="+mj-lt"/>
              </a:rPr>
              <a:t>The majority of employees are disengaged and feel as though their input doesn’t matter. It’s essential to enable your employees to have a voice and show that you are listening.</a:t>
            </a:r>
          </a:p>
        </p:txBody>
      </p:sp>
      <p:sp>
        <p:nvSpPr>
          <p:cNvPr id="3" name="Title 2"/>
          <p:cNvSpPr>
            <a:spLocks noGrp="1"/>
          </p:cNvSpPr>
          <p:nvPr>
            <p:ph type="title"/>
          </p:nvPr>
        </p:nvSpPr>
        <p:spPr/>
        <p:txBody>
          <a:bodyPr/>
          <a:lstStyle/>
          <a:p>
            <a:r>
              <a:rPr lang="en-US" sz="5100" dirty="0">
                <a:latin typeface="Segoe Pro Display"/>
              </a:rPr>
              <a:t>Encourage &amp; Respond to Feedback</a:t>
            </a:r>
          </a:p>
        </p:txBody>
      </p:sp>
      <p:pic>
        <p:nvPicPr>
          <p:cNvPr id="4" name="Picture 3" descr="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1394" y="2016754"/>
            <a:ext cx="8497290" cy="4956750"/>
          </a:xfrm>
          <a:prstGeom prst="rect">
            <a:avLst/>
          </a:prstGeom>
        </p:spPr>
      </p:pic>
      <p:sp>
        <p:nvSpPr>
          <p:cNvPr id="5" name="TextBox 4"/>
          <p:cNvSpPr txBox="1"/>
          <p:nvPr/>
        </p:nvSpPr>
        <p:spPr>
          <a:xfrm>
            <a:off x="299873" y="3884872"/>
            <a:ext cx="3282565" cy="1011116"/>
          </a:xfrm>
          <a:prstGeom prst="rect">
            <a:avLst/>
          </a:prstGeom>
          <a:solidFill>
            <a:schemeClr val="tx1"/>
          </a:solidFill>
          <a:ln>
            <a:noFill/>
          </a:ln>
        </p:spPr>
        <p:txBody>
          <a:bodyPr wrap="square" lIns="183583" tIns="183583" rIns="183583" bIns="183583" rtlCol="0">
            <a:spAutoFit/>
          </a:bodyPr>
          <a:lstStyle/>
          <a:p>
            <a:pPr algn="ctr"/>
            <a:r>
              <a:rPr lang="en-US" sz="2040" spc="-71" dirty="0">
                <a:solidFill>
                  <a:srgbClr val="FFFFFF"/>
                </a:solidFill>
              </a:rPr>
              <a:t>Take note of </a:t>
            </a:r>
            <a:r>
              <a:rPr lang="en-US" sz="2040" b="1" spc="-71" dirty="0">
                <a:solidFill>
                  <a:srgbClr val="FFFFFF"/>
                </a:solidFill>
              </a:rPr>
              <a:t>Likes</a:t>
            </a:r>
            <a:r>
              <a:rPr lang="en-US" sz="2040" spc="-71" dirty="0">
                <a:solidFill>
                  <a:srgbClr val="FFFFFF"/>
                </a:solidFill>
              </a:rPr>
              <a:t> and </a:t>
            </a:r>
            <a:r>
              <a:rPr lang="en-US" sz="2040" b="1" spc="-71" dirty="0">
                <a:solidFill>
                  <a:srgbClr val="FFFFFF"/>
                </a:solidFill>
              </a:rPr>
              <a:t>Replies</a:t>
            </a:r>
            <a:r>
              <a:rPr lang="en-US" sz="2040" spc="-71" dirty="0">
                <a:solidFill>
                  <a:srgbClr val="FFFFFF"/>
                </a:solidFill>
              </a:rPr>
              <a:t> to your posts</a:t>
            </a:r>
          </a:p>
        </p:txBody>
      </p:sp>
      <p:sp>
        <p:nvSpPr>
          <p:cNvPr id="6" name="TextBox 5"/>
          <p:cNvSpPr txBox="1"/>
          <p:nvPr/>
        </p:nvSpPr>
        <p:spPr>
          <a:xfrm>
            <a:off x="9462458" y="4195810"/>
            <a:ext cx="2703907" cy="1971661"/>
          </a:xfrm>
          <a:prstGeom prst="rect">
            <a:avLst/>
          </a:prstGeom>
          <a:solidFill>
            <a:schemeClr val="tx1"/>
          </a:solidFill>
          <a:ln>
            <a:noFill/>
          </a:ln>
        </p:spPr>
        <p:txBody>
          <a:bodyPr wrap="square" lIns="183583" tIns="183583" rIns="183583" bIns="183583" rtlCol="0">
            <a:spAutoFit/>
          </a:bodyPr>
          <a:lstStyle/>
          <a:p>
            <a:pPr algn="ctr"/>
            <a:r>
              <a:rPr lang="en-US" sz="2040" spc="-71" dirty="0">
                <a:solidFill>
                  <a:srgbClr val="FFFFFF"/>
                </a:solidFill>
              </a:rPr>
              <a:t>Encourage employees to </a:t>
            </a:r>
            <a:r>
              <a:rPr lang="en-US" sz="2040" b="1" spc="-71" dirty="0">
                <a:solidFill>
                  <a:srgbClr val="FFFFFF"/>
                </a:solidFill>
              </a:rPr>
              <a:t>Reply</a:t>
            </a:r>
            <a:r>
              <a:rPr lang="en-US" sz="2040" spc="-71" dirty="0">
                <a:solidFill>
                  <a:srgbClr val="FFFFFF"/>
                </a:solidFill>
              </a:rPr>
              <a:t> to your posts with questions and feedback</a:t>
            </a:r>
          </a:p>
        </p:txBody>
      </p:sp>
      <p:sp>
        <p:nvSpPr>
          <p:cNvPr id="7" name="TextBox 6"/>
          <p:cNvSpPr txBox="1"/>
          <p:nvPr/>
        </p:nvSpPr>
        <p:spPr>
          <a:xfrm>
            <a:off x="6089864" y="2091555"/>
            <a:ext cx="4387774" cy="684656"/>
          </a:xfrm>
          <a:prstGeom prst="rect">
            <a:avLst/>
          </a:prstGeom>
          <a:solidFill>
            <a:schemeClr val="tx1"/>
          </a:solidFill>
          <a:ln>
            <a:noFill/>
          </a:ln>
        </p:spPr>
        <p:txBody>
          <a:bodyPr wrap="square" lIns="183583" tIns="183583" rIns="183583" bIns="183583" rtlCol="0">
            <a:spAutoFit/>
          </a:bodyPr>
          <a:lstStyle/>
          <a:p>
            <a:pPr algn="ctr"/>
            <a:r>
              <a:rPr lang="en-US" sz="2040" spc="-71" dirty="0">
                <a:solidFill>
                  <a:srgbClr val="FFFFFF"/>
                </a:solidFill>
              </a:rPr>
              <a:t>Ask an open-ended </a:t>
            </a:r>
            <a:r>
              <a:rPr lang="en-US" sz="2040" b="1" spc="-71" dirty="0">
                <a:solidFill>
                  <a:srgbClr val="FFFFFF"/>
                </a:solidFill>
              </a:rPr>
              <a:t>question</a:t>
            </a:r>
            <a:endParaRPr lang="en-US" sz="2040" spc="-71" dirty="0">
              <a:solidFill>
                <a:srgbClr val="FFFFFF"/>
              </a:solidFill>
            </a:endParaRPr>
          </a:p>
        </p:txBody>
      </p:sp>
      <p:sp>
        <p:nvSpPr>
          <p:cNvPr id="8" name="TextBox 7"/>
          <p:cNvSpPr txBox="1"/>
          <p:nvPr/>
        </p:nvSpPr>
        <p:spPr>
          <a:xfrm>
            <a:off x="2062064" y="5218890"/>
            <a:ext cx="3282565" cy="684656"/>
          </a:xfrm>
          <a:prstGeom prst="rect">
            <a:avLst/>
          </a:prstGeom>
          <a:solidFill>
            <a:schemeClr val="tx1"/>
          </a:solidFill>
          <a:ln>
            <a:noFill/>
          </a:ln>
        </p:spPr>
        <p:txBody>
          <a:bodyPr wrap="square" lIns="183583" tIns="183583" rIns="183583" bIns="183583" rtlCol="0">
            <a:spAutoFit/>
          </a:bodyPr>
          <a:lstStyle/>
          <a:p>
            <a:pPr algn="ctr"/>
            <a:r>
              <a:rPr lang="en-US" sz="2040" spc="-71" dirty="0">
                <a:solidFill>
                  <a:srgbClr val="FFFFFF"/>
                </a:solidFill>
              </a:rPr>
              <a:t>Host a </a:t>
            </a:r>
            <a:r>
              <a:rPr lang="en-US" sz="2040" b="1" spc="-71" dirty="0" err="1">
                <a:solidFill>
                  <a:srgbClr val="FFFFFF"/>
                </a:solidFill>
              </a:rPr>
              <a:t>YamJam</a:t>
            </a:r>
            <a:endParaRPr lang="en-US" sz="2040" spc="-71" dirty="0">
              <a:solidFill>
                <a:srgbClr val="FFFFFF"/>
              </a:solidFill>
            </a:endParaRPr>
          </a:p>
        </p:txBody>
      </p:sp>
    </p:spTree>
    <p:extLst>
      <p:ext uri="{BB962C8B-B14F-4D97-AF65-F5344CB8AC3E}">
        <p14:creationId xmlns:p14="http://schemas.microsoft.com/office/powerpoint/2010/main" val="2533439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31953" y="1217579"/>
            <a:ext cx="11370961" cy="1148887"/>
          </a:xfrm>
        </p:spPr>
        <p:txBody>
          <a:bodyPr/>
          <a:lstStyle/>
          <a:p>
            <a:pPr lvl="1">
              <a:lnSpc>
                <a:spcPct val="100000"/>
              </a:lnSpc>
              <a:spcBef>
                <a:spcPts val="0"/>
              </a:spcBef>
              <a:buClr>
                <a:srgbClr val="2771BC"/>
              </a:buClr>
            </a:pPr>
            <a:r>
              <a:rPr lang="en-US" dirty="0" smtClean="0">
                <a:solidFill>
                  <a:schemeClr val="tx1"/>
                </a:solidFill>
                <a:latin typeface="+mj-lt"/>
              </a:rPr>
              <a:t>Leaders and teams today are dispersed across geographies and departmental silos. It’s important to stay on top of what your fellow executives are doing and make sure leadership is in alignment.</a:t>
            </a:r>
          </a:p>
          <a:p>
            <a:pPr marL="349724" lvl="1" indent="-349724">
              <a:lnSpc>
                <a:spcPct val="100000"/>
              </a:lnSpc>
              <a:spcBef>
                <a:spcPts val="0"/>
              </a:spcBef>
              <a:buClr>
                <a:srgbClr val="2771BC"/>
              </a:buClr>
              <a:buFont typeface="Arial" panose="020B0604020202020204" pitchFamily="34" charset="0"/>
              <a:buChar char="•"/>
            </a:pPr>
            <a:endParaRPr lang="en-US" dirty="0">
              <a:solidFill>
                <a:schemeClr val="tx1"/>
              </a:solidFill>
              <a:latin typeface="+mj-lt"/>
            </a:endParaRPr>
          </a:p>
        </p:txBody>
      </p:sp>
      <p:sp>
        <p:nvSpPr>
          <p:cNvPr id="3" name="Title 2"/>
          <p:cNvSpPr>
            <a:spLocks noGrp="1"/>
          </p:cNvSpPr>
          <p:nvPr>
            <p:ph type="title"/>
          </p:nvPr>
        </p:nvSpPr>
        <p:spPr/>
        <p:txBody>
          <a:bodyPr/>
          <a:lstStyle/>
          <a:p>
            <a:r>
              <a:rPr lang="en-US" sz="5100" dirty="0">
                <a:latin typeface="Segoe Pro Display"/>
              </a:rPr>
              <a:t>Bring Leaders &amp; Teams Together</a:t>
            </a:r>
          </a:p>
        </p:txBody>
      </p:sp>
      <p:grpSp>
        <p:nvGrpSpPr>
          <p:cNvPr id="6" name="Group 5"/>
          <p:cNvGrpSpPr/>
          <p:nvPr/>
        </p:nvGrpSpPr>
        <p:grpSpPr>
          <a:xfrm>
            <a:off x="3465420" y="2230076"/>
            <a:ext cx="5178260" cy="4353400"/>
            <a:chOff x="3420727" y="2402447"/>
            <a:chExt cx="5077186" cy="4268427"/>
          </a:xfrm>
        </p:grpSpPr>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b="36255"/>
            <a:stretch/>
          </p:blipFill>
          <p:spPr>
            <a:xfrm>
              <a:off x="3420727" y="2402447"/>
              <a:ext cx="5077186" cy="2474353"/>
            </a:xfrm>
            <a:prstGeom prst="rect">
              <a:avLst/>
            </a:prstGeom>
            <a:ln w="12700">
              <a:solidFill>
                <a:schemeClr val="accent5"/>
              </a:solidFill>
            </a:ln>
            <a:effectLst>
              <a:outerShdw blurRad="50800" dist="38100" dir="2700000" algn="tl" rotWithShape="0">
                <a:prstClr val="black">
                  <a:alpha val="40000"/>
                </a:prstClr>
              </a:outerShdw>
            </a:effectLst>
          </p:spPr>
        </p:pic>
        <p:pic>
          <p:nvPicPr>
            <p:cNvPr id="4" name="Picture 3" descr="27.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00290" y="4026819"/>
              <a:ext cx="4532666" cy="2644055"/>
            </a:xfrm>
            <a:prstGeom prst="rect">
              <a:avLst/>
            </a:prstGeom>
          </p:spPr>
        </p:pic>
      </p:grpSp>
      <p:sp>
        <p:nvSpPr>
          <p:cNvPr id="7" name="TextBox 6"/>
          <p:cNvSpPr txBox="1"/>
          <p:nvPr/>
        </p:nvSpPr>
        <p:spPr>
          <a:xfrm>
            <a:off x="384991" y="2811260"/>
            <a:ext cx="2763908" cy="1011116"/>
          </a:xfrm>
          <a:prstGeom prst="rect">
            <a:avLst/>
          </a:prstGeom>
          <a:solidFill>
            <a:schemeClr val="accent1"/>
          </a:solidFill>
          <a:ln>
            <a:noFill/>
          </a:ln>
        </p:spPr>
        <p:txBody>
          <a:bodyPr wrap="square" lIns="183583" tIns="183583" rIns="183583" bIns="183583" rtlCol="0">
            <a:spAutoFit/>
          </a:bodyPr>
          <a:lstStyle/>
          <a:p>
            <a:pPr algn="ctr"/>
            <a:r>
              <a:rPr lang="en-US" sz="2040" spc="-71" dirty="0">
                <a:solidFill>
                  <a:srgbClr val="FFFFFF"/>
                </a:solidFill>
              </a:rPr>
              <a:t>Create a Leadership </a:t>
            </a:r>
            <a:r>
              <a:rPr lang="en-US" sz="2040" b="1" spc="-71" dirty="0">
                <a:solidFill>
                  <a:srgbClr val="FFFFFF"/>
                </a:solidFill>
              </a:rPr>
              <a:t>Group</a:t>
            </a:r>
          </a:p>
        </p:txBody>
      </p:sp>
      <p:sp>
        <p:nvSpPr>
          <p:cNvPr id="8" name="TextBox 7"/>
          <p:cNvSpPr txBox="1"/>
          <p:nvPr/>
        </p:nvSpPr>
        <p:spPr>
          <a:xfrm>
            <a:off x="9139005" y="2497356"/>
            <a:ext cx="2763908" cy="1651479"/>
          </a:xfrm>
          <a:prstGeom prst="rect">
            <a:avLst/>
          </a:prstGeom>
          <a:solidFill>
            <a:schemeClr val="accent1"/>
          </a:solidFill>
          <a:ln>
            <a:noFill/>
          </a:ln>
        </p:spPr>
        <p:txBody>
          <a:bodyPr wrap="square" lIns="183583" tIns="183583" rIns="183583" bIns="183583" rtlCol="0">
            <a:spAutoFit/>
          </a:bodyPr>
          <a:lstStyle/>
          <a:p>
            <a:pPr algn="ctr"/>
            <a:r>
              <a:rPr lang="en-US" sz="2040" spc="-71" dirty="0">
                <a:solidFill>
                  <a:srgbClr val="FFFFFF"/>
                </a:solidFill>
              </a:rPr>
              <a:t>Share regular reports and engage in discussion around these documents</a:t>
            </a:r>
            <a:endParaRPr lang="en-US" sz="2040" b="1" spc="-71" dirty="0">
              <a:solidFill>
                <a:srgbClr val="FFFFFF"/>
              </a:solidFill>
            </a:endParaRPr>
          </a:p>
        </p:txBody>
      </p:sp>
      <p:sp>
        <p:nvSpPr>
          <p:cNvPr id="9" name="TextBox 8"/>
          <p:cNvSpPr txBox="1"/>
          <p:nvPr/>
        </p:nvSpPr>
        <p:spPr>
          <a:xfrm>
            <a:off x="2135719" y="5777208"/>
            <a:ext cx="7620259" cy="684656"/>
          </a:xfrm>
          <a:prstGeom prst="rect">
            <a:avLst/>
          </a:prstGeom>
          <a:noFill/>
          <a:ln>
            <a:noFill/>
          </a:ln>
        </p:spPr>
        <p:txBody>
          <a:bodyPr wrap="square" lIns="183583" tIns="183583" rIns="183583" bIns="183583" rtlCol="0">
            <a:spAutoFit/>
          </a:bodyPr>
          <a:lstStyle/>
          <a:p>
            <a:pPr algn="ctr"/>
            <a:r>
              <a:rPr lang="en-US" sz="2040" spc="-71" dirty="0">
                <a:solidFill>
                  <a:srgbClr val="505050"/>
                </a:solidFill>
              </a:rPr>
              <a:t>Encourage other leaders to Post updates on strategies and goals</a:t>
            </a:r>
            <a:endParaRPr lang="en-US" sz="2040" b="1" spc="-71" dirty="0">
              <a:solidFill>
                <a:srgbClr val="505050"/>
              </a:solidFill>
            </a:endParaRPr>
          </a:p>
        </p:txBody>
      </p:sp>
      <p:cxnSp>
        <p:nvCxnSpPr>
          <p:cNvPr id="10" name="Elbow Connector 9"/>
          <p:cNvCxnSpPr/>
          <p:nvPr/>
        </p:nvCxnSpPr>
        <p:spPr>
          <a:xfrm rot="10800000">
            <a:off x="2266916" y="3491882"/>
            <a:ext cx="1051508" cy="292255"/>
          </a:xfrm>
          <a:prstGeom prst="bentConnector3">
            <a:avLst>
              <a:gd name="adj1" fmla="val 50000"/>
            </a:avLst>
          </a:prstGeom>
          <a:ln w="19050" cmpd="sng">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61595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953" y="2410653"/>
            <a:ext cx="5162210" cy="2166283"/>
          </a:xfrm>
          <a:prstGeom prst="rect">
            <a:avLst/>
          </a:prstGeom>
          <a:ln w="12700">
            <a:solidFill>
              <a:schemeClr val="accent5"/>
            </a:solidFill>
          </a:ln>
          <a:effectLst>
            <a:outerShdw blurRad="50800" dist="38100" dir="2700000" algn="tl" rotWithShape="0">
              <a:prstClr val="black">
                <a:alpha val="40000"/>
              </a:prstClr>
            </a:outerShdw>
          </a:effectLst>
        </p:spPr>
      </p:pic>
      <p:sp>
        <p:nvSpPr>
          <p:cNvPr id="2" name="Text Placeholder 1"/>
          <p:cNvSpPr>
            <a:spLocks noGrp="1"/>
          </p:cNvSpPr>
          <p:nvPr>
            <p:ph type="body" sz="quarter" idx="10"/>
          </p:nvPr>
        </p:nvSpPr>
        <p:spPr>
          <a:xfrm>
            <a:off x="531953" y="1321202"/>
            <a:ext cx="11370961" cy="828705"/>
          </a:xfrm>
        </p:spPr>
        <p:txBody>
          <a:bodyPr/>
          <a:lstStyle/>
          <a:p>
            <a:pPr lvl="1">
              <a:lnSpc>
                <a:spcPct val="100000"/>
              </a:lnSpc>
              <a:spcBef>
                <a:spcPts val="0"/>
              </a:spcBef>
              <a:buClr>
                <a:srgbClr val="2771BC"/>
              </a:buClr>
            </a:pPr>
            <a:r>
              <a:rPr lang="en-US" dirty="0" smtClean="0">
                <a:solidFill>
                  <a:schemeClr val="tx1"/>
                </a:solidFill>
                <a:latin typeface="+mj-lt"/>
              </a:rPr>
              <a:t>Feedback is powerful. Employees are encouraged by the feedback and reinforcement they receive from others, especially managers and executives. </a:t>
            </a:r>
          </a:p>
        </p:txBody>
      </p:sp>
      <p:sp>
        <p:nvSpPr>
          <p:cNvPr id="3" name="Title 2"/>
          <p:cNvSpPr>
            <a:spLocks noGrp="1"/>
          </p:cNvSpPr>
          <p:nvPr>
            <p:ph type="title"/>
          </p:nvPr>
        </p:nvSpPr>
        <p:spPr/>
        <p:txBody>
          <a:bodyPr/>
          <a:lstStyle/>
          <a:p>
            <a:r>
              <a:rPr lang="en-US" sz="5100" dirty="0">
                <a:latin typeface="Segoe Pro Display"/>
              </a:rPr>
              <a:t>Recognize &amp; Praise Hard Work</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6329" y="3973049"/>
            <a:ext cx="5221623" cy="2239717"/>
          </a:xfrm>
          <a:prstGeom prst="rect">
            <a:avLst/>
          </a:prstGeom>
          <a:ln w="12700">
            <a:solidFill>
              <a:schemeClr val="accent5"/>
            </a:solidFill>
          </a:ln>
          <a:effectLst>
            <a:outerShdw blurRad="50800" dist="38100" dir="2700000" algn="tl" rotWithShape="0">
              <a:prstClr val="black">
                <a:alpha val="40000"/>
              </a:prstClr>
            </a:outerShdw>
          </a:effectLst>
        </p:spPr>
      </p:pic>
      <p:cxnSp>
        <p:nvCxnSpPr>
          <p:cNvPr id="8" name="Elbow Connector 7"/>
          <p:cNvCxnSpPr/>
          <p:nvPr/>
        </p:nvCxnSpPr>
        <p:spPr>
          <a:xfrm rot="16200000" flipV="1">
            <a:off x="812194" y="4720815"/>
            <a:ext cx="1205785" cy="550137"/>
          </a:xfrm>
          <a:prstGeom prst="bentConnector3">
            <a:avLst>
              <a:gd name="adj1" fmla="val 586"/>
            </a:avLst>
          </a:prstGeom>
          <a:ln w="19050" cmpd="sng">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8111242" y="2344461"/>
            <a:ext cx="2853926" cy="1183845"/>
          </a:xfrm>
          <a:prstGeom prst="rect">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lIns="91413" tIns="45707" rIns="91413" bIns="45707" rtlCol="0" anchor="ctr"/>
          <a:lstStyle/>
          <a:p>
            <a:pPr algn="ctr"/>
            <a:r>
              <a:rPr lang="en-US" sz="2040" dirty="0">
                <a:solidFill>
                  <a:srgbClr val="FFFFFF"/>
                </a:solidFill>
                <a:cs typeface="Segoe UI Light" panose="020B0502040204020203" pitchFamily="34" charset="0"/>
              </a:rPr>
              <a:t>Post a </a:t>
            </a:r>
            <a:r>
              <a:rPr lang="en-US" sz="2040" b="1" dirty="0">
                <a:solidFill>
                  <a:srgbClr val="FFFFFF"/>
                </a:solidFill>
                <a:cs typeface="Segoe UI Light" panose="020B0502040204020203" pitchFamily="34" charset="0"/>
              </a:rPr>
              <a:t>Praise</a:t>
            </a:r>
            <a:r>
              <a:rPr lang="en-US" sz="2040" dirty="0">
                <a:solidFill>
                  <a:srgbClr val="FFFFFF"/>
                </a:solidFill>
                <a:cs typeface="Segoe UI Light" panose="020B0502040204020203" pitchFamily="34" charset="0"/>
              </a:rPr>
              <a:t> for a job well done</a:t>
            </a:r>
          </a:p>
        </p:txBody>
      </p:sp>
      <p:sp>
        <p:nvSpPr>
          <p:cNvPr id="12" name="Rectangle 11"/>
          <p:cNvSpPr/>
          <p:nvPr/>
        </p:nvSpPr>
        <p:spPr>
          <a:xfrm>
            <a:off x="1868089" y="4944072"/>
            <a:ext cx="2853926" cy="1183845"/>
          </a:xfrm>
          <a:prstGeom prst="rect">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lIns="91413" tIns="45707" rIns="91413" bIns="45707" rtlCol="0" anchor="ctr"/>
          <a:lstStyle/>
          <a:p>
            <a:pPr algn="ctr"/>
            <a:r>
              <a:rPr lang="en-US" sz="2040" b="1" dirty="0">
                <a:solidFill>
                  <a:srgbClr val="FFFFFF"/>
                </a:solidFill>
                <a:cs typeface="Segoe UI Light" panose="020B0502040204020203" pitchFamily="34" charset="0"/>
              </a:rPr>
              <a:t>Like</a:t>
            </a:r>
            <a:r>
              <a:rPr lang="en-US" sz="2040" dirty="0">
                <a:solidFill>
                  <a:srgbClr val="FFFFFF"/>
                </a:solidFill>
                <a:cs typeface="Segoe UI Light" panose="020B0502040204020203" pitchFamily="34" charset="0"/>
              </a:rPr>
              <a:t> a post you find interesting or valuable</a:t>
            </a:r>
          </a:p>
        </p:txBody>
      </p:sp>
      <p:pic>
        <p:nvPicPr>
          <p:cNvPr id="5" name="Picture 4" descr="prais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23935" y="1643717"/>
            <a:ext cx="2585334" cy="2585334"/>
          </a:xfrm>
          <a:prstGeom prst="rect">
            <a:avLst/>
          </a:prstGeom>
        </p:spPr>
      </p:pic>
      <p:cxnSp>
        <p:nvCxnSpPr>
          <p:cNvPr id="26" name="Elbow Connector 25"/>
          <p:cNvCxnSpPr/>
          <p:nvPr/>
        </p:nvCxnSpPr>
        <p:spPr>
          <a:xfrm rot="16200000" flipV="1">
            <a:off x="10607552" y="3362191"/>
            <a:ext cx="1085371" cy="128186"/>
          </a:xfrm>
          <a:prstGeom prst="bentConnector3">
            <a:avLst>
              <a:gd name="adj1" fmla="val 100123"/>
            </a:avLst>
          </a:prstGeom>
          <a:ln w="19050" cmpd="sng">
            <a:solidFill>
              <a:schemeClr val="accent1"/>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749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Yammer Power User in 75 Minutes </a:t>
            </a:r>
            <a:endParaRPr lang="en-US" dirty="0"/>
          </a:p>
        </p:txBody>
      </p:sp>
      <p:sp>
        <p:nvSpPr>
          <p:cNvPr id="5" name="Text Placeholder 4"/>
          <p:cNvSpPr>
            <a:spLocks noGrp="1"/>
          </p:cNvSpPr>
          <p:nvPr>
            <p:ph type="body" sz="quarter" idx="14"/>
          </p:nvPr>
        </p:nvSpPr>
        <p:spPr/>
        <p:txBody>
          <a:bodyPr/>
          <a:lstStyle/>
          <a:p>
            <a:r>
              <a:rPr lang="en-US" dirty="0" smtClean="0"/>
              <a:t>Allison Michels</a:t>
            </a:r>
          </a:p>
          <a:p>
            <a:r>
              <a:rPr lang="en-US" dirty="0" smtClean="0"/>
              <a:t>Yammer Customer Engagement</a:t>
            </a:r>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SPC275</a:t>
            </a:r>
            <a:endParaRPr lang="en-US" dirty="0"/>
          </a:p>
        </p:txBody>
      </p:sp>
    </p:spTree>
    <p:extLst>
      <p:ext uri="{BB962C8B-B14F-4D97-AF65-F5344CB8AC3E}">
        <p14:creationId xmlns:p14="http://schemas.microsoft.com/office/powerpoint/2010/main" val="2438941716"/>
      </p:ext>
    </p:extLst>
  </p:cSld>
  <p:clrMapOvr>
    <a:masterClrMapping/>
  </p:clrMapOvr>
  <p:transition spd="slow">
    <p:push/>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949" y="233157"/>
            <a:ext cx="11370961" cy="776911"/>
          </a:xfrm>
        </p:spPr>
        <p:txBody>
          <a:bodyPr/>
          <a:lstStyle/>
          <a:p>
            <a:r>
              <a:rPr lang="en-US" dirty="0" smtClean="0">
                <a:solidFill>
                  <a:srgbClr val="929292"/>
                </a:solidFill>
              </a:rPr>
              <a:t>Use Case Round Robin</a:t>
            </a:r>
            <a:endParaRPr lang="en-US" dirty="0">
              <a:solidFill>
                <a:srgbClr val="929292"/>
              </a:solidFill>
            </a:endParaRPr>
          </a:p>
        </p:txBody>
      </p:sp>
      <p:sp>
        <p:nvSpPr>
          <p:cNvPr id="27" name="Rectangle 26"/>
          <p:cNvSpPr/>
          <p:nvPr/>
        </p:nvSpPr>
        <p:spPr bwMode="auto">
          <a:xfrm>
            <a:off x="2236053" y="1823539"/>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a:spcBef>
                <a:spcPts val="1020"/>
              </a:spcBef>
              <a:spcAft>
                <a:spcPts val="1020"/>
              </a:spcAft>
            </a:pPr>
            <a:r>
              <a:rPr lang="en-US" sz="1836" dirty="0" smtClean="0">
                <a:solidFill>
                  <a:srgbClr val="FFFFFF"/>
                </a:solidFill>
              </a:rPr>
              <a:t>We are going to break up into 4 groups to focus on HR, IT, Marketing, and Executive Communications. </a:t>
            </a:r>
            <a:endParaRPr lang="en-US" sz="1836" dirty="0">
              <a:solidFill>
                <a:srgbClr val="FFFFFF"/>
              </a:solidFill>
            </a:endParaRPr>
          </a:p>
        </p:txBody>
      </p:sp>
      <p:sp>
        <p:nvSpPr>
          <p:cNvPr id="28" name="Rectangle 27"/>
          <p:cNvSpPr/>
          <p:nvPr/>
        </p:nvSpPr>
        <p:spPr bwMode="auto">
          <a:xfrm>
            <a:off x="2236053" y="2834509"/>
            <a:ext cx="5986924" cy="89529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dirty="0" smtClean="0">
                <a:solidFill>
                  <a:srgbClr val="FFFFFF"/>
                </a:solidFill>
              </a:rPr>
              <a:t>Find the </a:t>
            </a:r>
            <a:r>
              <a:rPr lang="en-US" sz="1836" dirty="0">
                <a:solidFill>
                  <a:srgbClr val="FFFFFF"/>
                </a:solidFill>
              </a:rPr>
              <a:t>Use Case Note in the SPC 14 Yammer network. </a:t>
            </a:r>
            <a:r>
              <a:rPr lang="en-US" sz="1836" dirty="0" smtClean="0">
                <a:gradFill>
                  <a:gsLst>
                    <a:gs pos="0">
                      <a:srgbClr val="FFFFFF"/>
                    </a:gs>
                    <a:gs pos="100000">
                      <a:srgbClr val="FFFFFF"/>
                    </a:gs>
                  </a:gsLst>
                  <a:lin ang="5400000" scaled="0"/>
                </a:gradFill>
                <a:ea typeface="Segoe UI" pitchFamily="34" charset="0"/>
                <a:cs typeface="Segoe UI" pitchFamily="34" charset="0"/>
              </a:rPr>
              <a:t>Click </a:t>
            </a:r>
            <a:r>
              <a:rPr lang="en-US" sz="1836" b="1" dirty="0" smtClean="0">
                <a:gradFill>
                  <a:gsLst>
                    <a:gs pos="0">
                      <a:srgbClr val="FFFFFF"/>
                    </a:gs>
                    <a:gs pos="100000">
                      <a:srgbClr val="FFFFFF"/>
                    </a:gs>
                  </a:gsLst>
                  <a:lin ang="5400000" scaled="0"/>
                </a:gradFill>
                <a:ea typeface="Segoe UI" pitchFamily="34" charset="0"/>
                <a:cs typeface="Segoe UI" pitchFamily="34" charset="0"/>
              </a:rPr>
              <a:t>Edit</a:t>
            </a:r>
            <a:r>
              <a:rPr lang="en-US" sz="1836" dirty="0" smtClean="0">
                <a:gradFill>
                  <a:gsLst>
                    <a:gs pos="0">
                      <a:srgbClr val="FFFFFF"/>
                    </a:gs>
                    <a:gs pos="100000">
                      <a:srgbClr val="FFFFFF"/>
                    </a:gs>
                  </a:gsLst>
                  <a:lin ang="5400000" scaled="0"/>
                </a:gradFill>
                <a:ea typeface="Segoe UI" pitchFamily="34" charset="0"/>
                <a:cs typeface="Segoe UI" pitchFamily="34" charset="0"/>
              </a:rPr>
              <a:t> Note. </a:t>
            </a:r>
            <a:endParaRPr lang="en-US" sz="1836" b="1" dirty="0">
              <a:solidFill>
                <a:srgbClr val="6DC2E9"/>
              </a:solidFill>
              <a:ea typeface="Segoe UI" pitchFamily="34" charset="0"/>
              <a:cs typeface="Segoe UI" pitchFamily="34" charset="0"/>
            </a:endParaRPr>
          </a:p>
        </p:txBody>
      </p:sp>
      <p:sp>
        <p:nvSpPr>
          <p:cNvPr id="31" name="Rectangle 30"/>
          <p:cNvSpPr/>
          <p:nvPr/>
        </p:nvSpPr>
        <p:spPr bwMode="auto">
          <a:xfrm>
            <a:off x="2236053" y="3856763"/>
            <a:ext cx="5986924" cy="1004079"/>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marL="0" lvl="1" defTabSz="932290" fontAlgn="base">
              <a:spcBef>
                <a:spcPct val="0"/>
              </a:spcBef>
              <a:spcAft>
                <a:spcPct val="0"/>
              </a:spcAft>
            </a:pPr>
            <a:r>
              <a:rPr lang="en-US" sz="1836" dirty="0" smtClean="0">
                <a:gradFill>
                  <a:gsLst>
                    <a:gs pos="0">
                      <a:srgbClr val="FFFFFF"/>
                    </a:gs>
                    <a:gs pos="100000">
                      <a:srgbClr val="FFFFFF"/>
                    </a:gs>
                  </a:gsLst>
                  <a:lin ang="5400000" scaled="0"/>
                </a:gradFill>
                <a:ea typeface="Segoe UI" pitchFamily="34" charset="0"/>
                <a:cs typeface="Segoe UI" pitchFamily="34" charset="0"/>
              </a:rPr>
              <a:t>As a group, start to build out a plan and details for the four use cases provided.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32" name="Rectangle 31"/>
          <p:cNvSpPr/>
          <p:nvPr/>
        </p:nvSpPr>
        <p:spPr bwMode="auto">
          <a:xfrm>
            <a:off x="2236053" y="5086927"/>
            <a:ext cx="5986924" cy="685603"/>
          </a:xfrm>
          <a:prstGeom prst="rect">
            <a:avLst/>
          </a:prstGeom>
          <a:solidFill>
            <a:srgbClr val="7F3F9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1836" b="1" dirty="0" smtClean="0">
                <a:gradFill>
                  <a:gsLst>
                    <a:gs pos="0">
                      <a:srgbClr val="FFFFFF"/>
                    </a:gs>
                    <a:gs pos="100000">
                      <a:srgbClr val="FFFFFF"/>
                    </a:gs>
                  </a:gsLst>
                  <a:lin ang="5400000" scaled="0"/>
                </a:gradFill>
                <a:ea typeface="Segoe UI" pitchFamily="34" charset="0"/>
                <a:cs typeface="Segoe UI" pitchFamily="34" charset="0"/>
              </a:rPr>
              <a:t>Publish </a:t>
            </a:r>
            <a:r>
              <a:rPr lang="en-US" sz="1836" dirty="0" smtClean="0">
                <a:gradFill>
                  <a:gsLst>
                    <a:gs pos="0">
                      <a:srgbClr val="FFFFFF"/>
                    </a:gs>
                    <a:gs pos="100000">
                      <a:srgbClr val="FFFFFF"/>
                    </a:gs>
                  </a:gsLst>
                  <a:lin ang="5400000" scaled="0"/>
                </a:gradFill>
                <a:ea typeface="Segoe UI" pitchFamily="34" charset="0"/>
                <a:cs typeface="Segoe UI" pitchFamily="34" charset="0"/>
              </a:rPr>
              <a:t>the note. Rotate groups every 7 minutes. </a:t>
            </a:r>
            <a:endParaRPr lang="en-US" sz="1836"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p:cNvSpPr/>
          <p:nvPr/>
        </p:nvSpPr>
        <p:spPr bwMode="auto">
          <a:xfrm>
            <a:off x="1201137" y="1815017"/>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1</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p:cNvSpPr/>
          <p:nvPr/>
        </p:nvSpPr>
        <p:spPr bwMode="auto">
          <a:xfrm>
            <a:off x="1201137" y="2835485"/>
            <a:ext cx="895298" cy="89529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2</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1" name="Rectangle 70"/>
          <p:cNvSpPr/>
          <p:nvPr/>
        </p:nvSpPr>
        <p:spPr bwMode="auto">
          <a:xfrm>
            <a:off x="1201135" y="3848240"/>
            <a:ext cx="895298" cy="1004079"/>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3</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sp>
        <p:nvSpPr>
          <p:cNvPr id="72" name="Rectangle 71"/>
          <p:cNvSpPr/>
          <p:nvPr/>
        </p:nvSpPr>
        <p:spPr bwMode="auto">
          <a:xfrm>
            <a:off x="1201135" y="5078405"/>
            <a:ext cx="895298" cy="685603"/>
          </a:xfrm>
          <a:prstGeom prst="rect">
            <a:avLst/>
          </a:prstGeom>
          <a:solidFill>
            <a:srgbClr val="92929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ctr" anchorCtr="0" forceAA="0" compatLnSpc="1">
            <a:prstTxWarp prst="textNoShape">
              <a:avLst/>
            </a:prstTxWarp>
            <a:noAutofit/>
          </a:bodyPr>
          <a:lstStyle/>
          <a:p>
            <a:pPr algn="ctr" defTabSz="932290" fontAlgn="base">
              <a:spcBef>
                <a:spcPct val="0"/>
              </a:spcBef>
              <a:spcAft>
                <a:spcPct val="0"/>
              </a:spcAft>
            </a:pPr>
            <a:r>
              <a:rPr lang="en-US" sz="1836" b="1" spc="-51" dirty="0">
                <a:gradFill>
                  <a:gsLst>
                    <a:gs pos="0">
                      <a:srgbClr val="FFFFFF"/>
                    </a:gs>
                    <a:gs pos="100000">
                      <a:srgbClr val="FFFFFF"/>
                    </a:gs>
                  </a:gsLst>
                  <a:lin ang="5400000" scaled="0"/>
                </a:gradFill>
                <a:ea typeface="Segoe UI" pitchFamily="34" charset="0"/>
                <a:cs typeface="Segoe UI" pitchFamily="34" charset="0"/>
              </a:rPr>
              <a:t>4</a:t>
            </a:r>
            <a:endParaRPr lang="en-US" sz="1836" spc="-51" dirty="0">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p:cNvGrpSpPr/>
          <p:nvPr/>
        </p:nvGrpSpPr>
        <p:grpSpPr>
          <a:xfrm>
            <a:off x="8351933" y="1849314"/>
            <a:ext cx="3916862" cy="3910626"/>
            <a:chOff x="8186457" y="1813213"/>
            <a:chExt cx="3840409" cy="3834295"/>
          </a:xfrm>
        </p:grpSpPr>
        <p:sp>
          <p:nvSpPr>
            <p:cNvPr id="17" name="Octagon 16"/>
            <p:cNvSpPr>
              <a:spLocks noChangeAspect="1"/>
            </p:cNvSpPr>
            <p:nvPr/>
          </p:nvSpPr>
          <p:spPr bwMode="auto">
            <a:xfrm>
              <a:off x="8186457" y="1813213"/>
              <a:ext cx="3823928" cy="3834295"/>
            </a:xfrm>
            <a:prstGeom prst="octagon">
              <a:avLst>
                <a:gd name="adj" fmla="val 30389"/>
              </a:avLst>
            </a:prstGeom>
            <a:solidFill>
              <a:srgbClr val="D14124"/>
            </a:solidFill>
            <a:ln w="76200" cmpd="sng">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290" fontAlgn="base">
                <a:spcBef>
                  <a:spcPct val="0"/>
                </a:spcBef>
                <a:spcAft>
                  <a:spcPct val="0"/>
                </a:spcAft>
              </a:pPr>
              <a:endParaRPr lang="en-US" sz="8159" spc="-51"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sp>
          <p:nvSpPr>
            <p:cNvPr id="18" name="TextBox 17"/>
            <p:cNvSpPr txBox="1"/>
            <p:nvPr/>
          </p:nvSpPr>
          <p:spPr>
            <a:xfrm>
              <a:off x="8203282" y="2779178"/>
              <a:ext cx="3823584" cy="1569532"/>
            </a:xfrm>
            <a:prstGeom prst="rect">
              <a:avLst/>
            </a:prstGeom>
            <a:noFill/>
          </p:spPr>
          <p:txBody>
            <a:bodyPr wrap="square" lIns="0" tIns="0" rIns="0" bIns="0" rtlCol="0">
              <a:spAutoFit/>
            </a:bodyPr>
            <a:lstStyle/>
            <a:p>
              <a:pPr algn="ctr" defTabSz="932559"/>
              <a:r>
                <a:rPr lang="en-US" sz="10199" spc="-51" dirty="0">
                  <a:gradFill>
                    <a:gsLst>
                      <a:gs pos="0">
                        <a:srgbClr val="FFFFFF"/>
                      </a:gs>
                      <a:gs pos="100000">
                        <a:srgbClr val="FFFFFF"/>
                      </a:gs>
                    </a:gsLst>
                    <a:lin ang="5400000" scaled="0"/>
                  </a:gradFill>
                  <a:ea typeface="Segoe UI" pitchFamily="34" charset="0"/>
                  <a:cs typeface="Segoe UI" pitchFamily="34" charset="0"/>
                </a:rPr>
                <a:t>STOP</a:t>
              </a:r>
            </a:p>
          </p:txBody>
        </p:sp>
        <p:sp>
          <p:nvSpPr>
            <p:cNvPr id="16" name="TextBox 15"/>
            <p:cNvSpPr txBox="1"/>
            <p:nvPr/>
          </p:nvSpPr>
          <p:spPr>
            <a:xfrm>
              <a:off x="8198647" y="4150523"/>
              <a:ext cx="3798820" cy="376706"/>
            </a:xfrm>
            <a:prstGeom prst="rect">
              <a:avLst/>
            </a:prstGeom>
            <a:noFill/>
          </p:spPr>
          <p:txBody>
            <a:bodyPr wrap="square" lIns="0" tIns="0" rIns="0" bIns="0" rtlCol="0">
              <a:spAutoFit/>
            </a:bodyPr>
            <a:lstStyle/>
            <a:p>
              <a:pPr algn="ctr" defTabSz="932559"/>
              <a:r>
                <a:rPr lang="en-US" sz="2448" cap="small" dirty="0" err="1">
                  <a:solidFill>
                    <a:srgbClr val="FFFFFF"/>
                  </a:solidFill>
                  <a:latin typeface="Segoe UI Light" pitchFamily="34" charset="0"/>
                </a:rPr>
                <a:t>It’s Yammer Time</a:t>
              </a:r>
            </a:p>
          </p:txBody>
        </p:sp>
      </p:grpSp>
    </p:spTree>
    <p:extLst>
      <p:ext uri="{BB962C8B-B14F-4D97-AF65-F5344CB8AC3E}">
        <p14:creationId xmlns:p14="http://schemas.microsoft.com/office/powerpoint/2010/main" val="4169459659"/>
      </p:ext>
    </p:extLst>
  </p:cSld>
  <p:clrMapOvr>
    <a:masterClrMapping/>
  </p:clrMapOvr>
  <mc:AlternateContent xmlns:mc="http://schemas.openxmlformats.org/markup-compatibility/2006" xmlns:p14="http://schemas.microsoft.com/office/powerpoint/2010/main">
    <mc:Choice Requires="p14">
      <p:transition spd="slow" p14:dur="1500">
        <p14:revea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Engagement Best Practices</a:t>
            </a:r>
            <a:endParaRPr lang="en-US" dirty="0"/>
          </a:p>
        </p:txBody>
      </p:sp>
    </p:spTree>
    <p:extLst>
      <p:ext uri="{BB962C8B-B14F-4D97-AF65-F5344CB8AC3E}">
        <p14:creationId xmlns:p14="http://schemas.microsoft.com/office/powerpoint/2010/main" val="1441093761"/>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74638" y="1212850"/>
            <a:ext cx="11887200" cy="1680460"/>
          </a:xfrm>
        </p:spPr>
        <p:txBody>
          <a:bodyPr/>
          <a:lstStyle/>
          <a:p>
            <a:pPr marL="0" indent="0">
              <a:buNone/>
            </a:pPr>
            <a:r>
              <a:rPr lang="en-US" sz="3600" dirty="0" smtClean="0"/>
              <a:t>Your groups must serve a business function for your audience, and members must receive at least as much value as they put in.</a:t>
            </a:r>
          </a:p>
        </p:txBody>
      </p:sp>
      <p:sp>
        <p:nvSpPr>
          <p:cNvPr id="3" name="Title 2"/>
          <p:cNvSpPr>
            <a:spLocks noGrp="1"/>
          </p:cNvSpPr>
          <p:nvPr>
            <p:ph type="title"/>
          </p:nvPr>
        </p:nvSpPr>
        <p:spPr/>
        <p:txBody>
          <a:bodyPr/>
          <a:lstStyle/>
          <a:p>
            <a:r>
              <a:rPr lang="en-US" dirty="0" smtClean="0"/>
              <a:t>The Important Factor: Value</a:t>
            </a:r>
            <a:endParaRPr lang="en-US" dirty="0"/>
          </a:p>
        </p:txBody>
      </p:sp>
      <p:sp>
        <p:nvSpPr>
          <p:cNvPr id="4" name="TextBox 3"/>
          <p:cNvSpPr txBox="1"/>
          <p:nvPr/>
        </p:nvSpPr>
        <p:spPr>
          <a:xfrm>
            <a:off x="274638" y="3703320"/>
            <a:ext cx="5769546" cy="223445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lIns="182880" tIns="146304" rIns="182880" bIns="146304" rtlCol="0">
            <a:spAutoFit/>
          </a:bodyPr>
          <a:lstStyle/>
          <a:p>
            <a:pPr>
              <a:lnSpc>
                <a:spcPct val="90000"/>
              </a:lnSpc>
              <a:spcAft>
                <a:spcPts val="600"/>
              </a:spcAft>
            </a:pPr>
            <a:r>
              <a:rPr lang="en-US" sz="2800" dirty="0" smtClean="0">
                <a:solidFill>
                  <a:srgbClr val="FFFFFF"/>
                </a:solidFill>
              </a:rPr>
              <a:t>An engine </a:t>
            </a:r>
            <a:r>
              <a:rPr lang="en-US" sz="2800" dirty="0">
                <a:solidFill>
                  <a:srgbClr val="FFFFFF"/>
                </a:solidFill>
              </a:rPr>
              <a:t>that mobilizes and empowers, gives people what they need, speeds up your business and helps you make better </a:t>
            </a:r>
            <a:r>
              <a:rPr lang="en-US" sz="2800" dirty="0" smtClean="0">
                <a:solidFill>
                  <a:srgbClr val="FFFFFF"/>
                </a:solidFill>
              </a:rPr>
              <a:t>decisions</a:t>
            </a:r>
            <a:endParaRPr lang="en-US" sz="2800" dirty="0">
              <a:solidFill>
                <a:srgbClr val="FFFFFF"/>
              </a:solidFill>
            </a:endParaRPr>
          </a:p>
        </p:txBody>
      </p:sp>
      <p:sp>
        <p:nvSpPr>
          <p:cNvPr id="6" name="Rectangle 5"/>
          <p:cNvSpPr/>
          <p:nvPr/>
        </p:nvSpPr>
        <p:spPr>
          <a:xfrm>
            <a:off x="6044184" y="3703320"/>
            <a:ext cx="6117654" cy="2234458"/>
          </a:xfrm>
          <a:prstGeom prst="rect">
            <a:avLst/>
          </a:prstGeom>
          <a:solidFill>
            <a:schemeClr val="accent3"/>
          </a:solidFill>
        </p:spPr>
        <p:txBody>
          <a:bodyPr wrap="square">
            <a:noAutofit/>
          </a:bodyPr>
          <a:lstStyle/>
          <a:p>
            <a:r>
              <a:rPr lang="en-US" sz="2800" dirty="0">
                <a:solidFill>
                  <a:srgbClr val="FFFFFF"/>
                </a:solidFill>
              </a:rPr>
              <a:t>A marketing, broadcast or one-way communications channel</a:t>
            </a:r>
          </a:p>
        </p:txBody>
      </p:sp>
      <p:sp>
        <p:nvSpPr>
          <p:cNvPr id="7" name="Rectangle 6"/>
          <p:cNvSpPr/>
          <p:nvPr/>
        </p:nvSpPr>
        <p:spPr>
          <a:xfrm>
            <a:off x="6044184" y="3056989"/>
            <a:ext cx="6117654" cy="646331"/>
          </a:xfrm>
          <a:prstGeom prst="rect">
            <a:avLst/>
          </a:prstGeom>
          <a:solidFill>
            <a:schemeClr val="accent3"/>
          </a:solidFill>
        </p:spPr>
        <p:txBody>
          <a:bodyPr wrap="square">
            <a:spAutoFit/>
          </a:bodyPr>
          <a:lstStyle/>
          <a:p>
            <a:r>
              <a:rPr lang="en-US" sz="3600" dirty="0" smtClean="0">
                <a:solidFill>
                  <a:srgbClr val="FFFFFF"/>
                </a:solidFill>
              </a:rPr>
              <a:t>A community is NOT…</a:t>
            </a:r>
            <a:endParaRPr lang="en-US" sz="3600" dirty="0">
              <a:solidFill>
                <a:srgbClr val="FFFFFF"/>
              </a:solidFill>
            </a:endParaRPr>
          </a:p>
        </p:txBody>
      </p:sp>
      <p:sp>
        <p:nvSpPr>
          <p:cNvPr id="8" name="Rectangle 7"/>
          <p:cNvSpPr/>
          <p:nvPr/>
        </p:nvSpPr>
        <p:spPr>
          <a:xfrm>
            <a:off x="274638" y="3056989"/>
            <a:ext cx="5769546"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dirty="0">
                <a:solidFill>
                  <a:srgbClr val="FFFFFF"/>
                </a:solidFill>
              </a:rPr>
              <a:t>A </a:t>
            </a:r>
            <a:r>
              <a:rPr lang="en-US" sz="3600" dirty="0" smtClean="0">
                <a:solidFill>
                  <a:srgbClr val="FFFFFF"/>
                </a:solidFill>
              </a:rPr>
              <a:t>community is…</a:t>
            </a:r>
            <a:endParaRPr lang="en-US" sz="3600" dirty="0">
              <a:solidFill>
                <a:srgbClr val="FFFFFF"/>
              </a:solidFill>
            </a:endParaRPr>
          </a:p>
        </p:txBody>
      </p:sp>
      <p:sp>
        <p:nvSpPr>
          <p:cNvPr id="9" name="TextBox 8"/>
          <p:cNvSpPr txBox="1"/>
          <p:nvPr/>
        </p:nvSpPr>
        <p:spPr>
          <a:xfrm>
            <a:off x="274638" y="6123607"/>
            <a:ext cx="11887200" cy="861774"/>
          </a:xfrm>
          <a:prstGeom prst="rect">
            <a:avLst/>
          </a:prstGeom>
          <a:noFill/>
        </p:spPr>
        <p:txBody>
          <a:bodyPr wrap="square" rtlCol="0" anchor="ctr">
            <a:spAutoFit/>
          </a:bodyPr>
          <a:lstStyle/>
          <a:p>
            <a:r>
              <a:rPr lang="en-US" dirty="0" smtClean="0">
                <a:solidFill>
                  <a:srgbClr val="00188F"/>
                </a:solidFill>
                <a:latin typeface="Segoe Pro Display Light"/>
                <a:cs typeface="Segoe Pro Display Light"/>
              </a:rPr>
              <a:t>“Striking the sweet spot between the interests and needs of the community and the interests and needs of the organization is critical to the long term success of business communities.” </a:t>
            </a:r>
          </a:p>
          <a:p>
            <a:pPr algn="r"/>
            <a:r>
              <a:rPr lang="en-US" sz="1400" dirty="0" smtClean="0">
                <a:solidFill>
                  <a:srgbClr val="505050"/>
                </a:solidFill>
                <a:latin typeface="Segoe Pro Display Light"/>
                <a:cs typeface="Segoe Pro Display Light"/>
              </a:rPr>
              <a:t>- Rachel </a:t>
            </a:r>
            <a:r>
              <a:rPr lang="en-US" sz="1400" dirty="0" err="1" smtClean="0">
                <a:solidFill>
                  <a:srgbClr val="505050"/>
                </a:solidFill>
                <a:latin typeface="Segoe Pro Display Light"/>
                <a:cs typeface="Segoe Pro Display Light"/>
              </a:rPr>
              <a:t>Happe</a:t>
            </a:r>
            <a:r>
              <a:rPr lang="en-US" sz="1400" dirty="0" smtClean="0">
                <a:solidFill>
                  <a:srgbClr val="505050"/>
                </a:solidFill>
                <a:latin typeface="Segoe Pro Display Light"/>
                <a:cs typeface="Segoe Pro Display Light"/>
              </a:rPr>
              <a:t>, The Community Roundtable</a:t>
            </a:r>
            <a:endParaRPr lang="en-US" sz="1400" dirty="0">
              <a:solidFill>
                <a:srgbClr val="505050"/>
              </a:solidFill>
              <a:latin typeface="Segoe Pro Display Light"/>
              <a:cs typeface="Segoe Pro Display Light"/>
            </a:endParaRPr>
          </a:p>
        </p:txBody>
      </p:sp>
    </p:spTree>
    <p:extLst>
      <p:ext uri="{BB962C8B-B14F-4D97-AF65-F5344CB8AC3E}">
        <p14:creationId xmlns:p14="http://schemas.microsoft.com/office/powerpoint/2010/main" val="18173253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782455" y="5533250"/>
            <a:ext cx="66" cy="384205"/>
          </a:xfrm>
          <a:prstGeom prst="rect">
            <a:avLst/>
          </a:prstGeom>
          <a:noFill/>
        </p:spPr>
        <p:txBody>
          <a:bodyPr wrap="none" lIns="0" tIns="0" rIns="0" bIns="0" rtlCol="0">
            <a:spAutoFit/>
          </a:bodyPr>
          <a:lstStyle/>
          <a:p>
            <a:endParaRPr lang="en-US" sz="2448" spc="-71" dirty="0">
              <a:gradFill>
                <a:gsLst>
                  <a:gs pos="2917">
                    <a:srgbClr val="E6E6E6"/>
                  </a:gs>
                  <a:gs pos="95000">
                    <a:srgbClr val="E6E6E6"/>
                  </a:gs>
                </a:gsLst>
                <a:lin ang="5400000" scaled="0"/>
              </a:gradFill>
            </a:endParaRPr>
          </a:p>
        </p:txBody>
      </p:sp>
      <p:sp>
        <p:nvSpPr>
          <p:cNvPr id="2" name="Text Placeholder 1"/>
          <p:cNvSpPr>
            <a:spLocks noGrp="1"/>
          </p:cNvSpPr>
          <p:nvPr>
            <p:ph type="body" sz="quarter" idx="10"/>
          </p:nvPr>
        </p:nvSpPr>
        <p:spPr>
          <a:xfrm>
            <a:off x="542711" y="1506032"/>
            <a:ext cx="11601993" cy="4224685"/>
          </a:xfrm>
        </p:spPr>
        <p:txBody>
          <a:bodyPr/>
          <a:lstStyle/>
          <a:p>
            <a:pPr marL="349724" indent="-349724" fontAlgn="base">
              <a:lnSpc>
                <a:spcPct val="150000"/>
              </a:lnSpc>
              <a:spcBef>
                <a:spcPts val="612"/>
              </a:spcBef>
              <a:spcAft>
                <a:spcPct val="0"/>
              </a:spcAft>
              <a:buClr>
                <a:srgbClr val="2771BC"/>
              </a:buClr>
              <a:buFont typeface="Arial" panose="020B0604020202020204" pitchFamily="34" charset="0"/>
              <a:buChar char="•"/>
            </a:pPr>
            <a:r>
              <a:rPr lang="en-GB" sz="2244" kern="0" dirty="0">
                <a:solidFill>
                  <a:schemeClr val="tx1"/>
                </a:solidFill>
                <a:latin typeface="+mj-lt"/>
              </a:rPr>
              <a:t>No need to be too formal! This is the opportunity for you to quickly engage with your teams and get a snapshot of what is happening on the front-line</a:t>
            </a:r>
          </a:p>
          <a:p>
            <a:pPr marL="349724" indent="-349724" fontAlgn="base">
              <a:lnSpc>
                <a:spcPct val="150000"/>
              </a:lnSpc>
              <a:spcBef>
                <a:spcPts val="612"/>
              </a:spcBef>
              <a:spcAft>
                <a:spcPct val="0"/>
              </a:spcAft>
              <a:buClr>
                <a:srgbClr val="2771BC"/>
              </a:buClr>
              <a:buFont typeface="Arial" panose="020B0604020202020204" pitchFamily="34" charset="0"/>
              <a:buChar char="•"/>
            </a:pPr>
            <a:r>
              <a:rPr lang="en-GB" sz="2244" kern="0" dirty="0">
                <a:solidFill>
                  <a:schemeClr val="tx1"/>
                </a:solidFill>
                <a:latin typeface="+mj-lt"/>
              </a:rPr>
              <a:t>Keep most posts shorter than traditional communications - the idea is to engage and start discussions </a:t>
            </a:r>
          </a:p>
          <a:p>
            <a:pPr marL="349724" indent="-349724" fontAlgn="base">
              <a:lnSpc>
                <a:spcPct val="150000"/>
              </a:lnSpc>
              <a:spcBef>
                <a:spcPts val="612"/>
              </a:spcBef>
              <a:spcAft>
                <a:spcPct val="0"/>
              </a:spcAft>
              <a:buClr>
                <a:srgbClr val="2771BC"/>
              </a:buClr>
              <a:buFont typeface="Arial" panose="020B0604020202020204" pitchFamily="34" charset="0"/>
              <a:buChar char="•"/>
            </a:pPr>
            <a:r>
              <a:rPr lang="en-GB" sz="2244" kern="0" dirty="0">
                <a:solidFill>
                  <a:schemeClr val="tx1"/>
                </a:solidFill>
                <a:latin typeface="+mj-lt"/>
              </a:rPr>
              <a:t>Ask questions!</a:t>
            </a:r>
          </a:p>
          <a:p>
            <a:pPr marL="349724" indent="-349724" fontAlgn="base">
              <a:lnSpc>
                <a:spcPct val="150000"/>
              </a:lnSpc>
              <a:spcBef>
                <a:spcPts val="612"/>
              </a:spcBef>
              <a:spcAft>
                <a:spcPct val="0"/>
              </a:spcAft>
              <a:buClr>
                <a:srgbClr val="2771BC"/>
              </a:buClr>
              <a:buFont typeface="Arial" panose="020B0604020202020204" pitchFamily="34" charset="0"/>
              <a:buChar char="•"/>
            </a:pPr>
            <a:r>
              <a:rPr lang="en-GB" sz="2244" kern="0" dirty="0">
                <a:solidFill>
                  <a:schemeClr val="tx1"/>
                </a:solidFill>
                <a:latin typeface="+mj-lt"/>
              </a:rPr>
              <a:t>Don't be afraid to show your personality.</a:t>
            </a:r>
          </a:p>
          <a:p>
            <a:endParaRPr lang="en-US" sz="2244" dirty="0">
              <a:latin typeface="+mj-lt"/>
            </a:endParaRPr>
          </a:p>
        </p:txBody>
      </p:sp>
      <p:sp>
        <p:nvSpPr>
          <p:cNvPr id="13" name="Title 1"/>
          <p:cNvSpPr>
            <a:spLocks noGrp="1"/>
          </p:cNvSpPr>
          <p:nvPr>
            <p:ph type="title"/>
          </p:nvPr>
        </p:nvSpPr>
        <p:spPr/>
        <p:txBody>
          <a:bodyPr>
            <a:noAutofit/>
          </a:bodyPr>
          <a:lstStyle/>
          <a:p>
            <a:r>
              <a:rPr lang="en-US" sz="5100" dirty="0" smtClean="0">
                <a:solidFill>
                  <a:srgbClr val="2771BC"/>
                </a:solidFill>
                <a:latin typeface="Segoe Pro Light"/>
              </a:rPr>
              <a:t>Tips </a:t>
            </a:r>
            <a:r>
              <a:rPr lang="en-US" sz="5100" dirty="0">
                <a:solidFill>
                  <a:srgbClr val="2771BC"/>
                </a:solidFill>
                <a:latin typeface="Segoe Pro Light"/>
              </a:rPr>
              <a:t>for engaging with colleagues</a:t>
            </a:r>
            <a:endParaRPr lang="en-US" sz="5100" i="1" dirty="0">
              <a:solidFill>
                <a:srgbClr val="2771BC"/>
              </a:solidFill>
              <a:latin typeface="Segoe Pro Light"/>
            </a:endParaRPr>
          </a:p>
        </p:txBody>
      </p:sp>
    </p:spTree>
    <p:extLst>
      <p:ext uri="{BB962C8B-B14F-4D97-AF65-F5344CB8AC3E}">
        <p14:creationId xmlns:p14="http://schemas.microsoft.com/office/powerpoint/2010/main" val="35077041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2436474" cy="890184"/>
          </a:xfrm>
          <a:solidFill>
            <a:srgbClr val="D5C7BA">
              <a:alpha val="66000"/>
            </a:srgbClr>
          </a:solidFill>
        </p:spPr>
        <p:txBody>
          <a:bodyPr/>
          <a:lstStyle/>
          <a:p>
            <a:r>
              <a:rPr lang="en-US" b="1" dirty="0" smtClean="0">
                <a:solidFill>
                  <a:schemeClr val="tx2"/>
                </a:solidFill>
              </a:rPr>
              <a:t>What is a Yammer Event? </a:t>
            </a:r>
            <a:endParaRPr lang="en-US" b="1" dirty="0">
              <a:solidFill>
                <a:schemeClr val="tx2"/>
              </a:solidFill>
            </a:endParaRPr>
          </a:p>
        </p:txBody>
      </p:sp>
    </p:spTree>
    <p:extLst>
      <p:ext uri="{BB962C8B-B14F-4D97-AF65-F5344CB8AC3E}">
        <p14:creationId xmlns:p14="http://schemas.microsoft.com/office/powerpoint/2010/main" val="33541949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2237" y="229996"/>
            <a:ext cx="11370961" cy="776911"/>
          </a:xfrm>
          <a:solidFill>
            <a:srgbClr val="D5C7BA">
              <a:alpha val="56000"/>
            </a:srgbClr>
          </a:solidFill>
        </p:spPr>
        <p:txBody>
          <a:bodyPr/>
          <a:lstStyle/>
          <a:p>
            <a:r>
              <a:rPr lang="en-US" b="1" dirty="0" smtClean="0">
                <a:solidFill>
                  <a:schemeClr val="tx2"/>
                </a:solidFill>
              </a:rPr>
              <a:t>Get your team involved</a:t>
            </a:r>
            <a:endParaRPr lang="en-US" b="1" dirty="0">
              <a:solidFill>
                <a:schemeClr val="tx2"/>
              </a:solidFill>
            </a:endParaRPr>
          </a:p>
        </p:txBody>
      </p:sp>
      <p:sp>
        <p:nvSpPr>
          <p:cNvPr id="5" name="TextBox 4"/>
          <p:cNvSpPr txBox="1"/>
          <p:nvPr/>
        </p:nvSpPr>
        <p:spPr>
          <a:xfrm>
            <a:off x="7968670" y="2088955"/>
            <a:ext cx="4098731" cy="640363"/>
          </a:xfrm>
          <a:prstGeom prst="rect">
            <a:avLst/>
          </a:prstGeom>
          <a:noFill/>
        </p:spPr>
        <p:txBody>
          <a:bodyPr wrap="none" lIns="0" tIns="0" rIns="0" bIns="0" rtlCol="0">
            <a:spAutoFit/>
          </a:bodyPr>
          <a:lstStyle/>
          <a:p>
            <a:r>
              <a:rPr lang="en-US" sz="4080" b="1" dirty="0">
                <a:solidFill>
                  <a:srgbClr val="00188F"/>
                </a:solidFill>
                <a:latin typeface="Segoe UI Light" pitchFamily="34" charset="0"/>
              </a:rPr>
              <a:t>#Follow-up-Friday</a:t>
            </a:r>
          </a:p>
        </p:txBody>
      </p:sp>
      <p:sp>
        <p:nvSpPr>
          <p:cNvPr id="6" name="TextBox 5"/>
          <p:cNvSpPr txBox="1"/>
          <p:nvPr/>
        </p:nvSpPr>
        <p:spPr>
          <a:xfrm>
            <a:off x="2225059" y="4564062"/>
            <a:ext cx="3019688" cy="640363"/>
          </a:xfrm>
          <a:prstGeom prst="rect">
            <a:avLst/>
          </a:prstGeom>
          <a:noFill/>
        </p:spPr>
        <p:txBody>
          <a:bodyPr wrap="none" lIns="0" tIns="0" rIns="0" bIns="0" rtlCol="0">
            <a:spAutoFit/>
          </a:bodyPr>
          <a:lstStyle/>
          <a:p>
            <a:r>
              <a:rPr lang="en-US" sz="4080" b="1" dirty="0">
                <a:solidFill>
                  <a:srgbClr val="00188F"/>
                </a:solidFill>
                <a:latin typeface="Segoe UI Light" pitchFamily="34" charset="0"/>
              </a:rPr>
              <a:t>No Email Day</a:t>
            </a:r>
          </a:p>
        </p:txBody>
      </p:sp>
      <p:sp>
        <p:nvSpPr>
          <p:cNvPr id="7" name="TextBox 6"/>
          <p:cNvSpPr txBox="1"/>
          <p:nvPr/>
        </p:nvSpPr>
        <p:spPr>
          <a:xfrm>
            <a:off x="7193243" y="3764610"/>
            <a:ext cx="3079984" cy="640363"/>
          </a:xfrm>
          <a:prstGeom prst="rect">
            <a:avLst/>
          </a:prstGeom>
          <a:noFill/>
        </p:spPr>
        <p:txBody>
          <a:bodyPr wrap="none" lIns="0" tIns="0" rIns="0" bIns="0" rtlCol="0">
            <a:spAutoFit/>
          </a:bodyPr>
          <a:lstStyle/>
          <a:p>
            <a:r>
              <a:rPr lang="en-US" sz="4080" b="1" dirty="0">
                <a:solidFill>
                  <a:srgbClr val="00188F"/>
                </a:solidFill>
                <a:latin typeface="Segoe UI Light" pitchFamily="34" charset="0"/>
              </a:rPr>
              <a:t>Team YamJam</a:t>
            </a:r>
          </a:p>
        </p:txBody>
      </p:sp>
      <p:sp>
        <p:nvSpPr>
          <p:cNvPr id="8" name="TextBox 7"/>
          <p:cNvSpPr txBox="1"/>
          <p:nvPr/>
        </p:nvSpPr>
        <p:spPr>
          <a:xfrm>
            <a:off x="1276562" y="5841884"/>
            <a:ext cx="2458341" cy="640363"/>
          </a:xfrm>
          <a:prstGeom prst="rect">
            <a:avLst/>
          </a:prstGeom>
          <a:noFill/>
        </p:spPr>
        <p:txBody>
          <a:bodyPr wrap="square" lIns="0" tIns="0" rIns="0" bIns="0" rtlCol="0">
            <a:spAutoFit/>
          </a:bodyPr>
          <a:lstStyle/>
          <a:p>
            <a:r>
              <a:rPr lang="en-US" sz="4080" b="1" dirty="0">
                <a:solidFill>
                  <a:srgbClr val="00188F"/>
                </a:solidFill>
                <a:latin typeface="Segoe UI Light" pitchFamily="34" charset="0"/>
              </a:rPr>
              <a:t>#</a:t>
            </a:r>
            <a:r>
              <a:rPr lang="en-US" sz="4080" b="1" dirty="0" err="1">
                <a:solidFill>
                  <a:srgbClr val="00188F"/>
                </a:solidFill>
                <a:latin typeface="Segoe UI Light" pitchFamily="34" charset="0"/>
              </a:rPr>
              <a:t>YamWin</a:t>
            </a:r>
            <a:endParaRPr lang="en-US" sz="4080" b="1" dirty="0">
              <a:solidFill>
                <a:srgbClr val="00188F"/>
              </a:solidFill>
              <a:latin typeface="Segoe UI Light" pitchFamily="34" charset="0"/>
            </a:endParaRPr>
          </a:p>
        </p:txBody>
      </p:sp>
      <p:sp>
        <p:nvSpPr>
          <p:cNvPr id="9" name="TextBox 8"/>
          <p:cNvSpPr txBox="1"/>
          <p:nvPr/>
        </p:nvSpPr>
        <p:spPr>
          <a:xfrm>
            <a:off x="8729674" y="5440263"/>
            <a:ext cx="3173235" cy="1255728"/>
          </a:xfrm>
          <a:prstGeom prst="rect">
            <a:avLst/>
          </a:prstGeom>
          <a:noFill/>
        </p:spPr>
        <p:txBody>
          <a:bodyPr wrap="square" lIns="0" tIns="0" rIns="0" bIns="0" rtlCol="0">
            <a:spAutoFit/>
          </a:bodyPr>
          <a:lstStyle/>
          <a:p>
            <a:r>
              <a:rPr lang="en-US" sz="4080" b="1" dirty="0">
                <a:solidFill>
                  <a:srgbClr val="00188F"/>
                </a:solidFill>
                <a:latin typeface="Segoe UI Light" pitchFamily="34" charset="0"/>
              </a:rPr>
              <a:t>Yammer </a:t>
            </a:r>
            <a:r>
              <a:rPr lang="en-US" sz="4080" b="1" dirty="0" smtClean="0">
                <a:solidFill>
                  <a:srgbClr val="00188F"/>
                </a:solidFill>
                <a:latin typeface="Segoe UI Light" pitchFamily="34" charset="0"/>
              </a:rPr>
              <a:t>Lunch &amp; Learn</a:t>
            </a:r>
            <a:endParaRPr lang="en-US" sz="4080" b="1" dirty="0">
              <a:solidFill>
                <a:srgbClr val="00188F"/>
              </a:solidFill>
              <a:latin typeface="Segoe UI Light" pitchFamily="34" charset="0"/>
            </a:endParaRPr>
          </a:p>
        </p:txBody>
      </p:sp>
    </p:spTree>
    <p:extLst>
      <p:ext uri="{BB962C8B-B14F-4D97-AF65-F5344CB8AC3E}">
        <p14:creationId xmlns:p14="http://schemas.microsoft.com/office/powerpoint/2010/main" val="3428243857"/>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solidFill>
              </a:rPr>
              <a:t>Host a </a:t>
            </a:r>
            <a:r>
              <a:rPr lang="en-US" dirty="0" err="1" smtClean="0">
                <a:solidFill>
                  <a:schemeClr val="tx2"/>
                </a:solidFill>
              </a:rPr>
              <a:t>YamJam</a:t>
            </a:r>
            <a:r>
              <a:rPr lang="en-US" dirty="0" smtClean="0"/>
              <a:t/>
            </a:r>
            <a:br>
              <a:rPr lang="en-US" dirty="0" smtClean="0"/>
            </a:br>
            <a:r>
              <a:rPr lang="en-US" sz="4000" dirty="0" smtClean="0"/>
              <a:t>(a real-time meeting exclusively on Yammer)</a:t>
            </a:r>
            <a:endParaRPr lang="en-US" sz="4000" dirty="0"/>
          </a:p>
        </p:txBody>
      </p:sp>
      <p:sp>
        <p:nvSpPr>
          <p:cNvPr id="3" name="Text Placeholder 2"/>
          <p:cNvSpPr>
            <a:spLocks noGrp="1"/>
          </p:cNvSpPr>
          <p:nvPr>
            <p:ph type="body" sz="quarter" idx="10"/>
          </p:nvPr>
        </p:nvSpPr>
        <p:spPr>
          <a:xfrm>
            <a:off x="274639" y="1847850"/>
            <a:ext cx="5535611" cy="4487382"/>
          </a:xfrm>
        </p:spPr>
        <p:txBody>
          <a:bodyPr/>
          <a:lstStyle/>
          <a:p>
            <a:pPr marL="0" indent="0">
              <a:buNone/>
            </a:pPr>
            <a:r>
              <a:rPr lang="en-US" sz="2800" b="1" dirty="0" smtClean="0">
                <a:solidFill>
                  <a:schemeClr val="tx2"/>
                </a:solidFill>
              </a:rPr>
              <a:t>Pre-event</a:t>
            </a:r>
          </a:p>
          <a:p>
            <a:r>
              <a:rPr lang="en-US" sz="2400" dirty="0" smtClean="0">
                <a:solidFill>
                  <a:schemeClr val="tx1"/>
                </a:solidFill>
              </a:rPr>
              <a:t>Schedule a 1-2 hour block (think global)</a:t>
            </a:r>
          </a:p>
          <a:p>
            <a:r>
              <a:rPr lang="en-US" sz="2400" dirty="0" smtClean="0">
                <a:solidFill>
                  <a:schemeClr val="tx1"/>
                </a:solidFill>
              </a:rPr>
              <a:t>Leaders + a few experienced moderators </a:t>
            </a:r>
          </a:p>
          <a:p>
            <a:r>
              <a:rPr lang="en-US" sz="2400" dirty="0" smtClean="0">
                <a:solidFill>
                  <a:schemeClr val="tx1"/>
                </a:solidFill>
              </a:rPr>
              <a:t>Use a group that you’ll reuse (org-focus, not event-focus)</a:t>
            </a:r>
          </a:p>
          <a:p>
            <a:r>
              <a:rPr lang="en-US" sz="2400" dirty="0" smtClean="0">
                <a:solidFill>
                  <a:schemeClr val="tx1"/>
                </a:solidFill>
              </a:rPr>
              <a:t>Create an event in your team group, pre-announce topics</a:t>
            </a:r>
          </a:p>
          <a:p>
            <a:r>
              <a:rPr lang="en-US" sz="2400" dirty="0" smtClean="0">
                <a:solidFill>
                  <a:schemeClr val="tx1"/>
                </a:solidFill>
              </a:rPr>
              <a:t>Prepare “seed” questions and/or polls</a:t>
            </a:r>
          </a:p>
          <a:p>
            <a:r>
              <a:rPr lang="en-US" sz="2400" dirty="0" smtClean="0">
                <a:solidFill>
                  <a:schemeClr val="tx1"/>
                </a:solidFill>
              </a:rPr>
              <a:t>Prepare an FAQ for fast answers to expected questions</a:t>
            </a:r>
            <a:endParaRPr lang="en-US" sz="2400" dirty="0">
              <a:solidFill>
                <a:schemeClr val="tx1"/>
              </a:solidFill>
            </a:endParaRPr>
          </a:p>
        </p:txBody>
      </p:sp>
      <p:sp>
        <p:nvSpPr>
          <p:cNvPr id="4" name="Text Placeholder 3"/>
          <p:cNvSpPr>
            <a:spLocks noGrp="1"/>
          </p:cNvSpPr>
          <p:nvPr>
            <p:ph type="body" sz="quarter" idx="11"/>
          </p:nvPr>
        </p:nvSpPr>
        <p:spPr>
          <a:xfrm>
            <a:off x="6675439" y="1847850"/>
            <a:ext cx="5486399" cy="4712059"/>
          </a:xfrm>
        </p:spPr>
        <p:txBody>
          <a:bodyPr/>
          <a:lstStyle/>
          <a:p>
            <a:pPr marL="0" indent="0">
              <a:buNone/>
            </a:pPr>
            <a:r>
              <a:rPr lang="en-US" sz="2800" b="1" dirty="0" smtClean="0">
                <a:solidFill>
                  <a:schemeClr val="tx2"/>
                </a:solidFill>
              </a:rPr>
              <a:t>During event</a:t>
            </a:r>
          </a:p>
          <a:p>
            <a:r>
              <a:rPr lang="en-US" sz="2400" dirty="0" smtClean="0">
                <a:solidFill>
                  <a:schemeClr val="tx1"/>
                </a:solidFill>
              </a:rPr>
              <a:t>Set expectations about leader responses (they can’t respond to everyone)</a:t>
            </a:r>
          </a:p>
          <a:p>
            <a:r>
              <a:rPr lang="en-US" sz="2400" dirty="0" smtClean="0">
                <a:solidFill>
                  <a:schemeClr val="tx1"/>
                </a:solidFill>
              </a:rPr>
              <a:t>Be prepared for disruptions, </a:t>
            </a:r>
            <a:br>
              <a:rPr lang="en-US" sz="2400" dirty="0" smtClean="0">
                <a:solidFill>
                  <a:schemeClr val="tx1"/>
                </a:solidFill>
              </a:rPr>
            </a:br>
            <a:r>
              <a:rPr lang="en-US" sz="2400" dirty="0" smtClean="0">
                <a:solidFill>
                  <a:schemeClr val="tx1"/>
                </a:solidFill>
              </a:rPr>
              <a:t>guide them back on topic (#</a:t>
            </a:r>
            <a:r>
              <a:rPr lang="en-US" sz="2400" dirty="0" err="1" smtClean="0">
                <a:solidFill>
                  <a:schemeClr val="tx1"/>
                </a:solidFill>
              </a:rPr>
              <a:t>offtopic</a:t>
            </a:r>
            <a:r>
              <a:rPr lang="en-US" sz="2400" dirty="0" smtClean="0">
                <a:solidFill>
                  <a:schemeClr val="tx1"/>
                </a:solidFill>
              </a:rPr>
              <a:t>…)</a:t>
            </a:r>
          </a:p>
          <a:p>
            <a:r>
              <a:rPr lang="en-US" sz="2400" dirty="0" smtClean="0">
                <a:solidFill>
                  <a:schemeClr val="tx1"/>
                </a:solidFill>
              </a:rPr>
              <a:t>Leaders:</a:t>
            </a:r>
          </a:p>
          <a:p>
            <a:pPr lvl="1"/>
            <a:r>
              <a:rPr lang="en-US" sz="1400" dirty="0" smtClean="0">
                <a:solidFill>
                  <a:schemeClr val="tx1"/>
                </a:solidFill>
              </a:rPr>
              <a:t>Intro your topic, using the agreed #tag</a:t>
            </a:r>
          </a:p>
          <a:p>
            <a:pPr lvl="1"/>
            <a:r>
              <a:rPr lang="en-US" sz="1400" dirty="0" smtClean="0">
                <a:solidFill>
                  <a:schemeClr val="tx1"/>
                </a:solidFill>
              </a:rPr>
              <a:t>Be informal, be human</a:t>
            </a:r>
          </a:p>
          <a:p>
            <a:pPr lvl="1"/>
            <a:r>
              <a:rPr lang="en-US" sz="1400" dirty="0" smtClean="0">
                <a:solidFill>
                  <a:schemeClr val="tx1"/>
                </a:solidFill>
              </a:rPr>
              <a:t>Be inviting – ask questions</a:t>
            </a:r>
          </a:p>
          <a:p>
            <a:r>
              <a:rPr lang="en-US" sz="2400" dirty="0" smtClean="0">
                <a:solidFill>
                  <a:schemeClr val="tx1"/>
                </a:solidFill>
              </a:rPr>
              <a:t>Moderators #tag conversations with relevant topics for easy review</a:t>
            </a:r>
          </a:p>
          <a:p>
            <a:r>
              <a:rPr lang="en-US" sz="2400" dirty="0" smtClean="0">
                <a:solidFill>
                  <a:schemeClr val="tx1"/>
                </a:solidFill>
              </a:rPr>
              <a:t>Post polls for feedback</a:t>
            </a:r>
            <a:endParaRPr lang="en-US" sz="2400" dirty="0">
              <a:solidFill>
                <a:schemeClr val="tx1"/>
              </a:solidFill>
            </a:endParaRPr>
          </a:p>
        </p:txBody>
      </p:sp>
    </p:spTree>
    <p:extLst>
      <p:ext uri="{BB962C8B-B14F-4D97-AF65-F5344CB8AC3E}">
        <p14:creationId xmlns:p14="http://schemas.microsoft.com/office/powerpoint/2010/main" val="3809461082"/>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extBox 42"/>
          <p:cNvSpPr txBox="1"/>
          <p:nvPr/>
        </p:nvSpPr>
        <p:spPr>
          <a:xfrm>
            <a:off x="4782455" y="5533250"/>
            <a:ext cx="66" cy="384205"/>
          </a:xfrm>
          <a:prstGeom prst="rect">
            <a:avLst/>
          </a:prstGeom>
          <a:noFill/>
        </p:spPr>
        <p:txBody>
          <a:bodyPr wrap="none" lIns="0" tIns="0" rIns="0" bIns="0" rtlCol="0">
            <a:spAutoFit/>
          </a:bodyPr>
          <a:lstStyle/>
          <a:p>
            <a:endParaRPr lang="en-US" sz="2448" spc="-71" dirty="0">
              <a:gradFill>
                <a:gsLst>
                  <a:gs pos="2917">
                    <a:srgbClr val="E6E6E6"/>
                  </a:gs>
                  <a:gs pos="95000">
                    <a:srgbClr val="E6E6E6"/>
                  </a:gs>
                </a:gsLst>
                <a:lin ang="5400000" scaled="0"/>
              </a:gradFill>
            </a:endParaRPr>
          </a:p>
        </p:txBody>
      </p:sp>
      <p:sp>
        <p:nvSpPr>
          <p:cNvPr id="13" name="Title 1"/>
          <p:cNvSpPr>
            <a:spLocks noGrp="1"/>
          </p:cNvSpPr>
          <p:nvPr>
            <p:ph type="title"/>
          </p:nvPr>
        </p:nvSpPr>
        <p:spPr>
          <a:xfrm>
            <a:off x="888417" y="280107"/>
            <a:ext cx="7112832" cy="413243"/>
          </a:xfrm>
        </p:spPr>
        <p:txBody>
          <a:bodyPr>
            <a:noAutofit/>
          </a:bodyPr>
          <a:lstStyle/>
          <a:p>
            <a:r>
              <a:rPr lang="en-US" sz="5400" dirty="0">
                <a:solidFill>
                  <a:schemeClr val="tx2"/>
                </a:solidFill>
              </a:rPr>
              <a:t>And remember</a:t>
            </a:r>
            <a:r>
              <a:rPr lang="en-US" sz="5100" dirty="0">
                <a:solidFill>
                  <a:schemeClr val="tx2"/>
                </a:solidFill>
                <a:latin typeface="Segoe Pro Light"/>
              </a:rPr>
              <a:t>…</a:t>
            </a:r>
            <a:endParaRPr lang="en-US" sz="5100" i="1" dirty="0">
              <a:solidFill>
                <a:schemeClr val="tx2"/>
              </a:solidFill>
              <a:latin typeface="Segoe Pro Light"/>
            </a:endParaRPr>
          </a:p>
        </p:txBody>
      </p:sp>
      <p:sp>
        <p:nvSpPr>
          <p:cNvPr id="2" name="TextBox 1"/>
          <p:cNvSpPr txBox="1"/>
          <p:nvPr/>
        </p:nvSpPr>
        <p:spPr>
          <a:xfrm>
            <a:off x="2969461" y="1429424"/>
            <a:ext cx="8314189" cy="884611"/>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marL="63145"/>
            <a:r>
              <a:rPr lang="en-US" sz="2448" b="1" dirty="0">
                <a:solidFill>
                  <a:srgbClr val="505050"/>
                </a:solidFill>
                <a:latin typeface="Segoe UI Light"/>
              </a:rPr>
              <a:t>Lead </a:t>
            </a:r>
            <a:r>
              <a:rPr lang="en-US" sz="2448" dirty="0">
                <a:solidFill>
                  <a:srgbClr val="505050"/>
                </a:solidFill>
                <a:latin typeface="Segoe UI Light"/>
              </a:rPr>
              <a:t>by example and pull employees into your network with engaging communications</a:t>
            </a:r>
          </a:p>
        </p:txBody>
      </p:sp>
      <p:sp>
        <p:nvSpPr>
          <p:cNvPr id="28" name="TextBox 27"/>
          <p:cNvSpPr txBox="1"/>
          <p:nvPr/>
        </p:nvSpPr>
        <p:spPr>
          <a:xfrm>
            <a:off x="2969461" y="3268951"/>
            <a:ext cx="8314189" cy="884611"/>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marL="63145"/>
            <a:r>
              <a:rPr lang="en-US" sz="2448" b="1" dirty="0">
                <a:solidFill>
                  <a:srgbClr val="505050"/>
                </a:solidFill>
                <a:latin typeface="Segoe UI Light"/>
              </a:rPr>
              <a:t>Engage </a:t>
            </a:r>
            <a:r>
              <a:rPr lang="en-US" sz="2448" dirty="0">
                <a:solidFill>
                  <a:srgbClr val="505050"/>
                </a:solidFill>
                <a:latin typeface="Segoe UI Light"/>
              </a:rPr>
              <a:t>with your members – the simplest interactions can make a big difference</a:t>
            </a:r>
          </a:p>
        </p:txBody>
      </p:sp>
      <p:sp>
        <p:nvSpPr>
          <p:cNvPr id="31" name="TextBox 30"/>
          <p:cNvSpPr txBox="1"/>
          <p:nvPr/>
        </p:nvSpPr>
        <p:spPr>
          <a:xfrm>
            <a:off x="2969461" y="5063092"/>
            <a:ext cx="8314189" cy="884611"/>
          </a:xfrm>
          <a:prstGeom prst="rect">
            <a:avLst/>
          </a:prstGeom>
          <a:ln>
            <a:noFill/>
          </a:ln>
        </p:spPr>
        <p:style>
          <a:lnRef idx="2">
            <a:schemeClr val="dk1"/>
          </a:lnRef>
          <a:fillRef idx="1">
            <a:schemeClr val="lt1"/>
          </a:fillRef>
          <a:effectRef idx="0">
            <a:schemeClr val="dk1"/>
          </a:effectRef>
          <a:fontRef idx="minor">
            <a:schemeClr val="dk1"/>
          </a:fontRef>
        </p:style>
        <p:txBody>
          <a:bodyPr wrap="square" lIns="0" tIns="0" rIns="0" bIns="0" rtlCol="0" anchor="ctr" anchorCtr="0">
            <a:noAutofit/>
          </a:bodyPr>
          <a:lstStyle/>
          <a:p>
            <a:pPr marL="63145"/>
            <a:r>
              <a:rPr lang="en-US" sz="2448" b="1" dirty="0">
                <a:solidFill>
                  <a:srgbClr val="505050"/>
                </a:solidFill>
                <a:latin typeface="Segoe UI Light"/>
              </a:rPr>
              <a:t>It’s a journey to value </a:t>
            </a:r>
            <a:r>
              <a:rPr lang="en-US" sz="2448" dirty="0">
                <a:solidFill>
                  <a:srgbClr val="505050"/>
                </a:solidFill>
                <a:latin typeface="Segoe UI Light"/>
              </a:rPr>
              <a:t>– help everyone understand what that value is, why they should embark on the journey and how they will get there</a:t>
            </a:r>
          </a:p>
        </p:txBody>
      </p:sp>
      <p:pic>
        <p:nvPicPr>
          <p:cNvPr id="29" name="Picture 28" descr="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8417" y="1326578"/>
            <a:ext cx="1416968" cy="1416968"/>
          </a:xfrm>
          <a:prstGeom prst="rect">
            <a:avLst/>
          </a:prstGeom>
        </p:spPr>
      </p:pic>
      <p:pic>
        <p:nvPicPr>
          <p:cNvPr id="30" name="Picture 29" descr="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593" y="2996481"/>
            <a:ext cx="1614526" cy="1744148"/>
          </a:xfrm>
          <a:prstGeom prst="rect">
            <a:avLst/>
          </a:prstGeom>
        </p:spPr>
      </p:pic>
      <p:pic>
        <p:nvPicPr>
          <p:cNvPr id="32" name="Picture 31" descr="2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8548" y="4757044"/>
            <a:ext cx="1496706" cy="1496706"/>
          </a:xfrm>
          <a:prstGeom prst="rect">
            <a:avLst/>
          </a:prstGeom>
        </p:spPr>
      </p:pic>
    </p:spTree>
    <p:extLst>
      <p:ext uri="{BB962C8B-B14F-4D97-AF65-F5344CB8AC3E}">
        <p14:creationId xmlns:p14="http://schemas.microsoft.com/office/powerpoint/2010/main" val="3857613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Content Placeholder 1"/>
          <p:cNvSpPr>
            <a:spLocks noGrp="1"/>
          </p:cNvSpPr>
          <p:nvPr>
            <p:ph idx="1"/>
          </p:nvPr>
        </p:nvSpPr>
        <p:spPr>
          <a:xfrm>
            <a:off x="313071" y="1463668"/>
            <a:ext cx="12123404" cy="4635115"/>
          </a:xfrm>
          <a:solidFill>
            <a:schemeClr val="bg2">
              <a:alpha val="67000"/>
            </a:schemeClr>
          </a:solidFill>
          <a:ln>
            <a:noFill/>
          </a:ln>
        </p:spPr>
        <p:txBody>
          <a:bodyPr/>
          <a:lstStyle/>
          <a:p>
            <a:pPr marL="342900" indent="-342900">
              <a:buFont typeface="Wingdings" panose="05000000000000000000" pitchFamily="2" charset="2"/>
              <a:buChar char="q"/>
            </a:pPr>
            <a:r>
              <a:rPr lang="en-US" sz="3600" dirty="0" smtClean="0"/>
              <a:t>Follow Yammer Release Schedule on </a:t>
            </a:r>
            <a:r>
              <a:rPr lang="en-US" sz="3600" u="sng" dirty="0" smtClean="0"/>
              <a:t>Success.Yammer.com</a:t>
            </a:r>
            <a:r>
              <a:rPr lang="en-US" sz="3600" dirty="0" smtClean="0"/>
              <a:t>  </a:t>
            </a:r>
          </a:p>
          <a:p>
            <a:pPr marL="342900" indent="-342900">
              <a:buFont typeface="Wingdings" panose="05000000000000000000" pitchFamily="2" charset="2"/>
              <a:buChar char="q"/>
            </a:pPr>
            <a:r>
              <a:rPr lang="en-US" sz="3600" dirty="0" smtClean="0"/>
              <a:t>Join the conversation in the SPC14 Yammer Network</a:t>
            </a:r>
          </a:p>
          <a:p>
            <a:pPr marL="342900" indent="-342900">
              <a:buFont typeface="Wingdings" panose="05000000000000000000" pitchFamily="2" charset="2"/>
              <a:buChar char="q"/>
            </a:pPr>
            <a:r>
              <a:rPr lang="en-US" sz="3600" dirty="0" smtClean="0"/>
              <a:t>Ask to join the Yammer Customer Network (YCN)</a:t>
            </a:r>
          </a:p>
          <a:p>
            <a:pPr marL="342900" indent="-342900">
              <a:buFont typeface="Wingdings" panose="05000000000000000000" pitchFamily="2" charset="2"/>
              <a:buChar char="q"/>
            </a:pPr>
            <a:r>
              <a:rPr lang="en-US" sz="3600" dirty="0" smtClean="0"/>
              <a:t>Get your team using Yammer for a project or event</a:t>
            </a:r>
          </a:p>
          <a:p>
            <a:pPr marL="342900" indent="-342900">
              <a:buFont typeface="Wingdings" panose="05000000000000000000" pitchFamily="2" charset="2"/>
              <a:buChar char="q"/>
            </a:pPr>
            <a:r>
              <a:rPr lang="en-US" sz="3600" dirty="0" smtClean="0"/>
              <a:t>Listen and participate in other Social Track Sessions</a:t>
            </a:r>
          </a:p>
          <a:p>
            <a:pPr marL="342900" indent="-342900">
              <a:buFont typeface="Wingdings" panose="05000000000000000000" pitchFamily="2" charset="2"/>
              <a:buChar char="q"/>
            </a:pPr>
            <a:r>
              <a:rPr lang="en-US" sz="3600" dirty="0" smtClean="0"/>
              <a:t>Fill out the evaluation </a:t>
            </a:r>
          </a:p>
          <a:p>
            <a:endParaRPr lang="en-US" sz="2400" dirty="0"/>
          </a:p>
        </p:txBody>
      </p:sp>
      <p:sp>
        <p:nvSpPr>
          <p:cNvPr id="3" name="Title 2"/>
          <p:cNvSpPr>
            <a:spLocks noGrp="1"/>
          </p:cNvSpPr>
          <p:nvPr>
            <p:ph type="title"/>
          </p:nvPr>
        </p:nvSpPr>
        <p:spPr/>
        <p:txBody>
          <a:bodyPr/>
          <a:lstStyle/>
          <a:p>
            <a:r>
              <a:rPr lang="en-US" dirty="0" smtClean="0">
                <a:solidFill>
                  <a:sysClr val="windowText" lastClr="000000"/>
                </a:solidFill>
              </a:rPr>
              <a:t>So, what’s next?</a:t>
            </a:r>
            <a:endParaRPr lang="en-US" dirty="0">
              <a:solidFill>
                <a:sysClr val="windowText" lastClr="000000"/>
              </a:solidFill>
            </a:endParaRPr>
          </a:p>
        </p:txBody>
      </p:sp>
    </p:spTree>
    <p:extLst>
      <p:ext uri="{BB962C8B-B14F-4D97-AF65-F5344CB8AC3E}">
        <p14:creationId xmlns:p14="http://schemas.microsoft.com/office/powerpoint/2010/main" val="34555296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2845" y="144462"/>
            <a:ext cx="792388" cy="6324599"/>
          </a:xfrm>
        </p:spPr>
        <p:txBody>
          <a:bodyPr vert="vert270"/>
          <a:lstStyle/>
          <a:p>
            <a:pPr algn="r"/>
            <a:r>
              <a:rPr lang="en-US" sz="2800" dirty="0" smtClean="0"/>
              <a:t>#SPC14 Enterprise Social Related Content</a:t>
            </a:r>
            <a:endParaRPr lang="en-US" sz="2800" dirty="0"/>
          </a:p>
        </p:txBody>
      </p:sp>
      <p:sp>
        <p:nvSpPr>
          <p:cNvPr id="5" name="TextBox 4"/>
          <p:cNvSpPr txBox="1"/>
          <p:nvPr/>
        </p:nvSpPr>
        <p:spPr>
          <a:xfrm>
            <a:off x="1341437" y="6306645"/>
            <a:ext cx="9998302" cy="572464"/>
          </a:xfrm>
          <a:prstGeom prst="rect">
            <a:avLst/>
          </a:prstGeom>
          <a:noFill/>
        </p:spPr>
        <p:txBody>
          <a:bodyPr wrap="square" lIns="182880" tIns="146304" rIns="182880" bIns="146304" rtlCol="0">
            <a:spAutoFit/>
          </a:bodyPr>
          <a:lstStyle/>
          <a:p>
            <a:pPr marL="0" lvl="1">
              <a:lnSpc>
                <a:spcPct val="90000"/>
              </a:lnSpc>
              <a:spcAft>
                <a:spcPts val="600"/>
              </a:spcAft>
            </a:pPr>
            <a:r>
              <a:rPr lang="en-US" sz="2000" spc="-70" dirty="0">
                <a:solidFill>
                  <a:srgbClr val="505050"/>
                </a:solidFill>
              </a:rPr>
              <a:t>S</a:t>
            </a:r>
            <a:r>
              <a:rPr lang="en-US" sz="2000" spc="-70" dirty="0" smtClean="0">
                <a:solidFill>
                  <a:srgbClr val="505050"/>
                </a:solidFill>
              </a:rPr>
              <a:t>ee you at the 2 </a:t>
            </a:r>
            <a:r>
              <a:rPr lang="en-US" sz="2000" spc="-70" dirty="0" smtClean="0">
                <a:solidFill>
                  <a:srgbClr val="0072C6"/>
                </a:solidFill>
              </a:rPr>
              <a:t>Social booth </a:t>
            </a:r>
            <a:r>
              <a:rPr lang="en-US" sz="2000" spc="-70" dirty="0" smtClean="0">
                <a:solidFill>
                  <a:srgbClr val="505050"/>
                </a:solidFill>
              </a:rPr>
              <a:t>&amp; 3 Social tables at </a:t>
            </a:r>
            <a:r>
              <a:rPr lang="en-US" sz="2000" spc="-70" dirty="0" smtClean="0">
                <a:solidFill>
                  <a:srgbClr val="0072C6"/>
                </a:solidFill>
              </a:rPr>
              <a:t>Asks the Experts </a:t>
            </a:r>
            <a:r>
              <a:rPr lang="en-US" sz="2000" spc="-70" dirty="0" smtClean="0">
                <a:solidFill>
                  <a:srgbClr val="505050"/>
                </a:solidFill>
              </a:rPr>
              <a:t>WED @6:15!</a:t>
            </a:r>
            <a:endParaRPr lang="en-US" sz="2000" spc="-70" dirty="0">
              <a:solidFill>
                <a:srgbClr val="505050"/>
              </a:solidFill>
            </a:endParaRPr>
          </a:p>
        </p:txBody>
      </p:sp>
      <p:graphicFrame>
        <p:nvGraphicFramePr>
          <p:cNvPr id="7" name="Table 6"/>
          <p:cNvGraphicFramePr>
            <a:graphicFrameLocks noGrp="1"/>
          </p:cNvGraphicFramePr>
          <p:nvPr>
            <p:extLst/>
          </p:nvPr>
        </p:nvGraphicFramePr>
        <p:xfrm>
          <a:off x="1570037" y="220662"/>
          <a:ext cx="10287000" cy="6008911"/>
        </p:xfrm>
        <a:graphic>
          <a:graphicData uri="http://schemas.openxmlformats.org/drawingml/2006/table">
            <a:tbl>
              <a:tblPr firstRow="1">
                <a:tableStyleId>{2D5ABB26-0587-4C30-8999-92F81FD0307C}</a:tableStyleId>
              </a:tblPr>
              <a:tblGrid>
                <a:gridCol w="6536238"/>
                <a:gridCol w="1106820"/>
                <a:gridCol w="1440867"/>
                <a:gridCol w="1203075"/>
              </a:tblGrid>
              <a:tr h="261257">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Session</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Room</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c>
                  <a:txBody>
                    <a:bodyPr/>
                    <a:lstStyle/>
                    <a:p>
                      <a:r>
                        <a:rPr lang="en-US" sz="1400" b="1" dirty="0" smtClean="0"/>
                        <a:t>Time</a:t>
                      </a:r>
                      <a:endParaRPr lang="en-US" sz="1400" b="1" dirty="0"/>
                    </a:p>
                  </a:txBody>
                  <a:tcPr marL="0" marR="0" marT="0" marB="0">
                    <a:lnB w="3175" cap="flat" cmpd="sng" algn="ctr">
                      <a:solidFill>
                        <a:schemeClr val="tx1"/>
                      </a:solidFill>
                      <a:prstDash val="solid"/>
                      <a:round/>
                      <a:headEnd type="none" w="med" len="med"/>
                      <a:tailEnd type="none" w="med" len="med"/>
                    </a:lnB>
                    <a:solidFill>
                      <a:schemeClr val="bg2"/>
                    </a:solidFill>
                  </a:tcPr>
                </a:tc>
              </a:tr>
              <a:tr h="261257">
                <a:tc>
                  <a:txBody>
                    <a:bodyPr/>
                    <a:lstStyle/>
                    <a:p>
                      <a:r>
                        <a:rPr lang="en-US" sz="1400" b="0" dirty="0" smtClean="0">
                          <a:hlinkClick r:id="rId2"/>
                        </a:rPr>
                        <a:t>A responsive organization stays ahead of the competition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SPC104</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err="1" smtClean="0"/>
                        <a:t>Delphino</a:t>
                      </a:r>
                      <a:r>
                        <a:rPr lang="en-US" sz="1400" dirty="0" smtClean="0"/>
                        <a:t> 4001</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solidFill>
                            <a:schemeClr val="dk1"/>
                          </a:solidFill>
                          <a:latin typeface="+mn-lt"/>
                          <a:ea typeface="+mn-ea"/>
                          <a:cs typeface="+mn-cs"/>
                        </a:rPr>
                        <a:t>MON 2</a:t>
                      </a:r>
                      <a:r>
                        <a:rPr lang="en-GB" sz="1400" kern="1200" dirty="0" smtClean="0">
                          <a:solidFill>
                            <a:schemeClr val="dk1"/>
                          </a:solidFill>
                          <a:latin typeface="+mn-lt"/>
                          <a:ea typeface="+mn-ea"/>
                          <a:cs typeface="+mn-cs"/>
                          <a:sym typeface="Wingdings" panose="05000000000000000000" pitchFamily="2" charset="2"/>
                        </a:rPr>
                        <a:t>:00</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3"/>
                        </a:rPr>
                        <a:t>Trek Bikes: pedaling past complex collaboration problems in the enterprise</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SPC386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MON 2:00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4"/>
                        </a:rPr>
                        <a:t>Microsoft's vision and roadmap for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SPC282</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err="1" smtClean="0"/>
                        <a:t>Delphino</a:t>
                      </a:r>
                      <a:r>
                        <a:rPr lang="en-US" sz="1400" baseline="0" dirty="0" smtClean="0"/>
                        <a:t> 4005</a:t>
                      </a:r>
                      <a:endParaRPr lang="en-US" sz="140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t>MON 3:45</a:t>
                      </a:r>
                      <a:endParaRPr lang="en-GB" sz="1400" kern="1200" dirty="0" smtClean="0">
                        <a:solidFill>
                          <a:schemeClr val="dk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5"/>
                        </a:rPr>
                        <a:t>Microsoft: Our Enterprise Social Journey</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SPC280</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Lido 3001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MON 3:45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6"/>
                        </a:rPr>
                        <a:t>Nationwide: Building a World-Renowned Intranet with SP 2013 &amp;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SPC311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a:t>
                      </a:r>
                      <a:r>
                        <a:rPr lang="en-GB" sz="1400" dirty="0" smtClean="0">
                          <a:sym typeface="Wingdings" panose="05000000000000000000" pitchFamily="2" charset="2"/>
                        </a:rPr>
                        <a:t>:00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7"/>
                        </a:rPr>
                        <a:t>Real-world, best practices for making enterprise social successful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SPC239</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8"/>
                        </a:rPr>
                        <a:t>Make your SharePoint portal social in 1-2-3!</a:t>
                      </a:r>
                      <a:r>
                        <a:rPr lang="en-US" sz="1400" dirty="0" smtClean="0"/>
                        <a:t>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SCP378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M,</a:t>
                      </a:r>
                      <a:r>
                        <a:rPr lang="en-US" sz="1400" kern="1200" baseline="0" dirty="0" smtClean="0"/>
                        <a:t> N</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9"/>
                        </a:rPr>
                        <a:t>Overview of Yammer app development</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SPC332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9</a:t>
                      </a:r>
                      <a:r>
                        <a:rPr lang="en-GB" sz="1400" dirty="0" smtClean="0">
                          <a:sym typeface="Wingdings" panose="05000000000000000000" pitchFamily="2" charset="2"/>
                        </a:rPr>
                        <a:t>:00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0"/>
                        </a:rPr>
                        <a:t>Yammer External Networks: Engaging Customers and Partners</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1"/>
                        </a:rPr>
                        <a:t>Cargill: Real-world challenges and value in introducing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SPC295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4001</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hlinkClick r:id="rId12"/>
                        </a:rPr>
                        <a:t>Integrating Yammer and SharePoint using .NET </a:t>
                      </a:r>
                      <a:endParaRPr lang="en-US" sz="1400" b="0" kern="1200" dirty="0">
                        <a:solidFill>
                          <a:schemeClr val="tx1"/>
                        </a:solidFill>
                        <a:latin typeface="+mn-lt"/>
                        <a:ea typeface="+mn-ea"/>
                        <a:cs typeface="+mn-cs"/>
                      </a:endParaRPr>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SPC380</a:t>
                      </a:r>
                      <a:endParaRPr lang="en-US" sz="1400" b="0" kern="1200" dirty="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kern="1200" dirty="0" smtClean="0"/>
                        <a:t>TUE 1:45</a:t>
                      </a:r>
                      <a:endParaRPr lang="en-GB"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b="0" dirty="0" smtClean="0">
                          <a:hlinkClick r:id="rId13"/>
                        </a:rPr>
                        <a:t>Work like a network: The power of Enterprise Social </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SPC112</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Marcello 4401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b="0" dirty="0" smtClean="0"/>
                        <a:t>TUE 3:15</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4"/>
                        </a:rPr>
                        <a:t>Best practices for breaking down organizational barriers using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SPC264</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3:15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5"/>
                        </a:rPr>
                        <a:t>Overview of configuring Yammer SSO &amp; Directory Sync</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SPC368</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smtClean="0"/>
                        <a:t>Titian 2201</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3:15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6"/>
                        </a:rPr>
                        <a:t>Successful team collaboration with Yammer &amp; SharePoint</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SPC247</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TUE 5:00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7"/>
                        </a:rPr>
                        <a:t>Driving enterprise social from the bottom up</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8"/>
                        </a:rPr>
                        <a:t>Developing socially connected apps with Yammer, SharePoint and </a:t>
                      </a:r>
                      <a:r>
                        <a:rPr lang="en-US" sz="1400" dirty="0" err="1" smtClean="0">
                          <a:hlinkClick r:id="rId18"/>
                        </a:rPr>
                        <a:t>OpenGraph</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SPC371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kern="1200" dirty="0" smtClean="0"/>
                        <a:t>Palazzo O, P</a:t>
                      </a:r>
                      <a:endParaRPr lang="en-US" sz="1400" b="0" kern="1200" dirty="0" smtClean="0">
                        <a:solidFill>
                          <a:schemeClr val="tx1"/>
                        </a:solidFill>
                        <a:latin typeface="+mn-lt"/>
                        <a:ea typeface="+mn-ea"/>
                        <a:cs typeface="+mn-cs"/>
                      </a:endParaRP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19"/>
                        </a:rPr>
                        <a:t>Giving voice to frontline workers via enterprise social</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SPC263</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10:45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0"/>
                        </a:rPr>
                        <a:t>Yammer mining - dig in and "listen" to what your big *social* data is saying</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SPC3991</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Murano</a:t>
                      </a:r>
                      <a:r>
                        <a:rPr lang="en-US" sz="1400" dirty="0" smtClean="0"/>
                        <a:t> 3204</a:t>
                      </a:r>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1:45</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1"/>
                        </a:rPr>
                        <a:t>How to become a Yammer Power User in 75 minutes</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SPC275</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WED 5:00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2"/>
                        </a:rPr>
                        <a:t>Knowledge Management with SharePoint and Yammer</a:t>
                      </a:r>
                      <a:endParaRPr lang="en-US" sz="1400" b="0" dirty="0"/>
                    </a:p>
                  </a:txBody>
                  <a:tcPr marL="0" marR="0" marT="0" marB="0">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algn="l"/>
                      <a:r>
                        <a:rPr lang="en-US" sz="1400" dirty="0" smtClean="0"/>
                        <a:t>SPC246</a:t>
                      </a:r>
                      <a:endParaRPr lang="en-US" sz="1400" dirty="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THU 9:00</a:t>
                      </a:r>
                      <a:endParaRPr lang="en-GB" sz="1400" b="0" dirty="0" smtClean="0"/>
                    </a:p>
                  </a:txBody>
                  <a:tcPr marL="0" marR="0" marT="0" marB="0" anchor="ct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r>
              <a:tr h="261257">
                <a:tc>
                  <a:txBody>
                    <a:bodyPr/>
                    <a:lstStyle/>
                    <a:p>
                      <a:r>
                        <a:rPr lang="en-US" sz="1400" dirty="0" smtClean="0">
                          <a:hlinkClick r:id="rId23"/>
                        </a:rPr>
                        <a:t>Measuring Business Value with Yammer</a:t>
                      </a:r>
                      <a:endParaRPr lang="en-US" sz="1400" b="0" dirty="0"/>
                    </a:p>
                  </a:txBody>
                  <a:tcPr marL="0" marR="0" marT="0" marB="0">
                    <a:lnT w="3175" cap="flat" cmpd="sng" algn="ctr">
                      <a:solidFill>
                        <a:schemeClr val="tx1"/>
                      </a:solidFill>
                      <a:prstDash val="solid"/>
                      <a:round/>
                      <a:headEnd type="none" w="med" len="med"/>
                      <a:tailEnd type="none" w="med" len="med"/>
                    </a:lnT>
                  </a:tcPr>
                </a:tc>
                <a:tc>
                  <a:txBody>
                    <a:bodyPr/>
                    <a:lstStyle/>
                    <a:p>
                      <a:pPr algn="l"/>
                      <a:r>
                        <a:rPr lang="en-US" sz="1400" dirty="0" smtClean="0"/>
                        <a:t>SPC392</a:t>
                      </a:r>
                      <a:endParaRPr lang="en-US" sz="1400" dirty="0"/>
                    </a:p>
                  </a:txBody>
                  <a:tcPr marL="0" marR="0" marT="0" marB="0" anchor="ctr">
                    <a:lnT w="3175" cap="flat" cmpd="sng" algn="ctr">
                      <a:solidFill>
                        <a:schemeClr val="tx1"/>
                      </a:solidFill>
                      <a:prstDash val="solid"/>
                      <a:round/>
                      <a:headEnd type="none" w="med" len="med"/>
                      <a:tailEnd type="none" w="med" len="med"/>
                    </a:lnT>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US" sz="1400" dirty="0" err="1" smtClean="0"/>
                        <a:t>Delphino</a:t>
                      </a:r>
                      <a:r>
                        <a:rPr lang="en-US" sz="1400" baseline="0" dirty="0" smtClean="0"/>
                        <a:t> 4005</a:t>
                      </a:r>
                      <a:endParaRPr lang="en-US" sz="1400" dirty="0" smtClean="0"/>
                    </a:p>
                  </a:txBody>
                  <a:tcPr marL="0" marR="0" marT="0" marB="0" anchor="ctr">
                    <a:lnT w="3175" cap="flat" cmpd="sng" algn="ctr">
                      <a:solidFill>
                        <a:schemeClr val="tx1"/>
                      </a:solidFill>
                      <a:prstDash val="solid"/>
                      <a:round/>
                      <a:headEnd type="none" w="med" len="med"/>
                      <a:tailEnd type="none" w="med" len="med"/>
                    </a:lnT>
                  </a:tcPr>
                </a:tc>
                <a:tc>
                  <a:txBody>
                    <a:bodyPr/>
                    <a:lstStyle/>
                    <a:p>
                      <a:pPr marL="0" marR="0" indent="0" algn="l" defTabSz="932742" rtl="0" eaLnBrk="1" fontAlgn="auto" latinLnBrk="0" hangingPunct="1">
                        <a:lnSpc>
                          <a:spcPct val="100000"/>
                        </a:lnSpc>
                        <a:spcBef>
                          <a:spcPts val="0"/>
                        </a:spcBef>
                        <a:spcAft>
                          <a:spcPts val="0"/>
                        </a:spcAft>
                        <a:buClrTx/>
                        <a:buSzTx/>
                        <a:buFontTx/>
                        <a:buNone/>
                        <a:tabLst/>
                        <a:defRPr/>
                      </a:pPr>
                      <a:r>
                        <a:rPr lang="en-GB" sz="1400" dirty="0" smtClean="0"/>
                        <a:t>THU 10:30</a:t>
                      </a:r>
                      <a:endParaRPr lang="en-GB" sz="1400" b="0" dirty="0" smtClean="0"/>
                    </a:p>
                  </a:txBody>
                  <a:tcPr marL="0" marR="0" marT="0" marB="0" anchor="ctr">
                    <a:lnT w="3175" cap="flat" cmpd="sng" algn="ctr">
                      <a:solidFill>
                        <a:schemeClr val="tx1"/>
                      </a:solidFill>
                      <a:prstDash val="solid"/>
                      <a:round/>
                      <a:headEnd type="none" w="med" len="med"/>
                      <a:tailEnd type="none" w="med" len="med"/>
                    </a:lnT>
                  </a:tcPr>
                </a:tc>
              </a:tr>
            </a:tbl>
          </a:graphicData>
        </a:graphic>
      </p:graphicFrame>
      <p:sp>
        <p:nvSpPr>
          <p:cNvPr id="3" name="Rectangle 2"/>
          <p:cNvSpPr/>
          <p:nvPr/>
        </p:nvSpPr>
        <p:spPr>
          <a:xfrm>
            <a:off x="10028237" y="6435911"/>
            <a:ext cx="2047355" cy="313932"/>
          </a:xfrm>
          <a:prstGeom prst="rect">
            <a:avLst/>
          </a:prstGeom>
        </p:spPr>
        <p:txBody>
          <a:bodyPr wrap="none">
            <a:spAutoFit/>
          </a:bodyPr>
          <a:lstStyle/>
          <a:p>
            <a:pPr marL="0" lvl="1">
              <a:lnSpc>
                <a:spcPct val="90000"/>
              </a:lnSpc>
              <a:spcAft>
                <a:spcPts val="600"/>
              </a:spcAft>
              <a:defRPr/>
            </a:pPr>
            <a:r>
              <a:rPr lang="en-US" sz="1600" dirty="0">
                <a:solidFill>
                  <a:srgbClr val="0072C6"/>
                </a:solidFill>
                <a:hlinkClick r:id="rId24"/>
              </a:rPr>
              <a:t>#</a:t>
            </a:r>
            <a:r>
              <a:rPr lang="en-US" sz="1600" dirty="0" err="1">
                <a:solidFill>
                  <a:srgbClr val="0072C6"/>
                </a:solidFill>
                <a:hlinkClick r:id="rId24"/>
              </a:rPr>
              <a:t>WorkLikeANetwork</a:t>
            </a:r>
            <a:endParaRPr lang="en-US" sz="1600" spc="-70" dirty="0">
              <a:solidFill>
                <a:srgbClr val="0072C6"/>
              </a:solidFill>
            </a:endParaRPr>
          </a:p>
        </p:txBody>
      </p:sp>
    </p:spTree>
    <p:extLst>
      <p:ext uri="{BB962C8B-B14F-4D97-AF65-F5344CB8AC3E}">
        <p14:creationId xmlns:p14="http://schemas.microsoft.com/office/powerpoint/2010/main" val="208944934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5507" dirty="0"/>
              <a:t>Today’s Agenda</a:t>
            </a:r>
          </a:p>
        </p:txBody>
      </p:sp>
      <p:sp>
        <p:nvSpPr>
          <p:cNvPr id="5" name="Content Placeholder 4"/>
          <p:cNvSpPr>
            <a:spLocks noGrp="1"/>
          </p:cNvSpPr>
          <p:nvPr>
            <p:ph type="body" sz="quarter" idx="11"/>
          </p:nvPr>
        </p:nvSpPr>
        <p:spPr>
          <a:xfrm>
            <a:off x="274639" y="1212849"/>
            <a:ext cx="11889564" cy="4447949"/>
          </a:xfrm>
        </p:spPr>
        <p:txBody>
          <a:bodyPr/>
          <a:lstStyle/>
          <a:p>
            <a:r>
              <a:rPr lang="en-US" sz="2856" dirty="0" smtClean="0"/>
              <a:t>Yammer Basics </a:t>
            </a:r>
          </a:p>
          <a:p>
            <a:endParaRPr lang="en-US" sz="2856" dirty="0">
              <a:solidFill>
                <a:schemeClr val="accent1"/>
              </a:solidFill>
            </a:endParaRPr>
          </a:p>
          <a:p>
            <a:r>
              <a:rPr lang="en-US" sz="2856" dirty="0" smtClean="0">
                <a:solidFill>
                  <a:schemeClr val="accent1"/>
                </a:solidFill>
              </a:rPr>
              <a:t>Product </a:t>
            </a:r>
            <a:r>
              <a:rPr lang="en-US" sz="2856" dirty="0">
                <a:solidFill>
                  <a:schemeClr val="accent1"/>
                </a:solidFill>
              </a:rPr>
              <a:t>Exercise</a:t>
            </a:r>
          </a:p>
          <a:p>
            <a:endParaRPr lang="en-US" sz="2856" dirty="0"/>
          </a:p>
          <a:p>
            <a:r>
              <a:rPr lang="en-US" sz="2856" dirty="0"/>
              <a:t>Engagement Tactics &amp; Best Practices</a:t>
            </a:r>
          </a:p>
          <a:p>
            <a:pPr marL="0" indent="0">
              <a:buNone/>
            </a:pPr>
            <a:endParaRPr lang="en-US" sz="2856" dirty="0"/>
          </a:p>
          <a:p>
            <a:r>
              <a:rPr lang="en-US" sz="2856" dirty="0"/>
              <a:t>Use Case Exercise</a:t>
            </a:r>
          </a:p>
          <a:p>
            <a:endParaRPr lang="en-US" sz="2856" dirty="0" smtClean="0"/>
          </a:p>
          <a:p>
            <a:r>
              <a:rPr lang="en-US" sz="2856" dirty="0" smtClean="0"/>
              <a:t>Q&amp;A</a:t>
            </a:r>
            <a:endParaRPr lang="en-US" sz="2856" dirty="0"/>
          </a:p>
        </p:txBody>
      </p:sp>
    </p:spTree>
    <p:extLst>
      <p:ext uri="{BB962C8B-B14F-4D97-AF65-F5344CB8AC3E}">
        <p14:creationId xmlns:p14="http://schemas.microsoft.com/office/powerpoint/2010/main" val="201845773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Microsoft Enterprise Social Resources</a:t>
            </a:r>
          </a:p>
        </p:txBody>
      </p:sp>
      <p:sp>
        <p:nvSpPr>
          <p:cNvPr id="4" name="Text Placeholder 3"/>
          <p:cNvSpPr txBox="1">
            <a:spLocks/>
          </p:cNvSpPr>
          <p:nvPr/>
        </p:nvSpPr>
        <p:spPr>
          <a:xfrm>
            <a:off x="350837" y="1516062"/>
            <a:ext cx="11887200" cy="4953000"/>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Clr>
                <a:srgbClr val="505050"/>
              </a:buClr>
              <a:buFont typeface="Wingdings" panose="05000000000000000000" pitchFamily="2" charset="2"/>
              <a:buNone/>
            </a:pPr>
            <a:r>
              <a:rPr lang="en-US" sz="1800" dirty="0" smtClean="0">
                <a:solidFill>
                  <a:srgbClr val="0072C6"/>
                </a:solidFill>
                <a:cs typeface="Segoe UI" panose="020B0502040204020203" pitchFamily="34" charset="0"/>
              </a:rPr>
              <a:t>Sites, Blogs &amp; Twitter</a:t>
            </a:r>
          </a:p>
          <a:p>
            <a:pPr lvl="1">
              <a:buClr>
                <a:srgbClr val="505050"/>
              </a:buClr>
            </a:pPr>
            <a:r>
              <a:rPr lang="en-US" sz="1800" u="sng" dirty="0" smtClean="0">
                <a:gradFill>
                  <a:gsLst>
                    <a:gs pos="1250">
                      <a:srgbClr val="505050"/>
                    </a:gs>
                    <a:gs pos="100000">
                      <a:srgbClr val="505050"/>
                    </a:gs>
                  </a:gsLst>
                  <a:lin ang="5400000" scaled="0"/>
                </a:gradFill>
                <a:latin typeface="Segoe UI Light"/>
                <a:hlinkClick r:id="rId2"/>
              </a:rPr>
              <a:t>Enterprise Social Customer Success</a:t>
            </a:r>
            <a:r>
              <a:rPr lang="en-US" sz="1800" dirty="0" smtClean="0">
                <a:gradFill>
                  <a:gsLst>
                    <a:gs pos="1250">
                      <a:srgbClr val="505050"/>
                    </a:gs>
                    <a:gs pos="100000">
                      <a:srgbClr val="505050"/>
                    </a:gs>
                  </a:gsLst>
                  <a:lin ang="5400000" scaled="0"/>
                </a:gradFill>
                <a:latin typeface="Segoe UI Light"/>
              </a:rPr>
              <a:t> </a:t>
            </a:r>
            <a:r>
              <a:rPr lang="en-US" sz="1800" spc="-70" dirty="0" smtClean="0">
                <a:solidFill>
                  <a:srgbClr val="505050"/>
                </a:solidFill>
                <a:cs typeface="Segoe UI" panose="020B0502040204020203" pitchFamily="34" charset="0"/>
              </a:rPr>
              <a:t>-</a:t>
            </a:r>
            <a:r>
              <a:rPr lang="en-US" sz="1800" dirty="0" smtClean="0">
                <a:gradFill>
                  <a:gsLst>
                    <a:gs pos="1250">
                      <a:srgbClr val="505050"/>
                    </a:gs>
                    <a:gs pos="100000">
                      <a:srgbClr val="505050"/>
                    </a:gs>
                  </a:gsLst>
                  <a:lin ang="5400000" scaled="0"/>
                </a:gradFill>
                <a:latin typeface="Segoe UI Light"/>
              </a:rPr>
              <a:t> </a:t>
            </a:r>
            <a:r>
              <a:rPr lang="en-US" sz="1800" spc="-71" dirty="0" smtClean="0">
                <a:gradFill>
                  <a:gsLst>
                    <a:gs pos="100000">
                      <a:srgbClr val="0072C6"/>
                    </a:gs>
                    <a:gs pos="0">
                      <a:srgbClr val="0072C6"/>
                    </a:gs>
                  </a:gsLst>
                  <a:lin ang="5400000" scaled="0"/>
                </a:gradFill>
                <a:latin typeface="Segoe UI Light"/>
                <a:hlinkClick r:id="rId3"/>
              </a:rPr>
              <a:t>Yammer Success Center</a:t>
            </a:r>
            <a:r>
              <a:rPr lang="en-US" sz="1800" spc="-71" dirty="0" smtClean="0">
                <a:gradFill>
                  <a:gsLst>
                    <a:gs pos="100000">
                      <a:srgbClr val="0072C6"/>
                    </a:gs>
                    <a:gs pos="0">
                      <a:srgbClr val="0072C6"/>
                    </a:gs>
                  </a:gsLst>
                  <a:lin ang="5400000" scaled="0"/>
                </a:gradFill>
                <a:latin typeface="Segoe UI Light"/>
              </a:rPr>
              <a:t> – </a:t>
            </a:r>
            <a:r>
              <a:rPr lang="en-US" sz="1800" spc="-71" dirty="0" smtClean="0">
                <a:gradFill>
                  <a:gsLst>
                    <a:gs pos="100000">
                      <a:srgbClr val="0072C6"/>
                    </a:gs>
                    <a:gs pos="0">
                      <a:srgbClr val="0072C6"/>
                    </a:gs>
                  </a:gsLst>
                  <a:lin ang="5400000" scaled="0"/>
                </a:gradFill>
                <a:latin typeface="Segoe UI Light"/>
                <a:hlinkClick r:id="rId4"/>
              </a:rPr>
              <a:t>EnterpriseSocial.com</a:t>
            </a:r>
            <a:r>
              <a:rPr lang="en-US" sz="1800" spc="-71" dirty="0" smtClean="0">
                <a:gradFill>
                  <a:gsLst>
                    <a:gs pos="100000">
                      <a:srgbClr val="0072C6"/>
                    </a:gs>
                    <a:gs pos="0">
                      <a:srgbClr val="0072C6"/>
                    </a:gs>
                  </a:gsLst>
                  <a:lin ang="5400000" scaled="0"/>
                </a:gradFill>
                <a:latin typeface="Segoe UI Light"/>
              </a:rPr>
              <a:t> - </a:t>
            </a:r>
            <a:r>
              <a:rPr lang="en-US" sz="1800" spc="-70" dirty="0">
                <a:gradFill>
                  <a:gsLst>
                    <a:gs pos="100000">
                      <a:srgbClr val="0072C6"/>
                    </a:gs>
                    <a:gs pos="0">
                      <a:srgbClr val="0072C6"/>
                    </a:gs>
                  </a:gsLst>
                  <a:lin ang="5400000" scaled="0"/>
                </a:gradFill>
                <a:latin typeface="Segoe UI Light"/>
                <a:cs typeface="Segoe UI" panose="020B0502040204020203" pitchFamily="34" charset="0"/>
                <a:hlinkClick r:id="rId5"/>
              </a:rPr>
              <a:t>The Responsive </a:t>
            </a:r>
            <a:r>
              <a:rPr lang="en-US" sz="1800" spc="-70" dirty="0" smtClean="0">
                <a:gradFill>
                  <a:gsLst>
                    <a:gs pos="100000">
                      <a:srgbClr val="0072C6"/>
                    </a:gs>
                    <a:gs pos="0">
                      <a:srgbClr val="0072C6"/>
                    </a:gs>
                  </a:gsLst>
                  <a:lin ang="5400000" scaled="0"/>
                </a:gradFill>
                <a:latin typeface="Segoe UI Light"/>
                <a:cs typeface="Segoe UI" panose="020B0502040204020203" pitchFamily="34" charset="0"/>
                <a:hlinkClick r:id="rId5"/>
              </a:rPr>
              <a:t>Org</a:t>
            </a:r>
            <a:endParaRPr lang="en-US" sz="1800" spc="-71" dirty="0">
              <a:gradFill>
                <a:gsLst>
                  <a:gs pos="100000">
                    <a:srgbClr val="0072C6"/>
                  </a:gs>
                  <a:gs pos="0">
                    <a:srgbClr val="0072C6"/>
                  </a:gs>
                </a:gsLst>
                <a:lin ang="5400000" scaled="0"/>
              </a:gradFill>
              <a:latin typeface="Segoe UI Light"/>
            </a:endParaRPr>
          </a:p>
          <a:p>
            <a:pPr lvl="1">
              <a:buClr>
                <a:srgbClr val="505050"/>
              </a:buClr>
            </a:pPr>
            <a:r>
              <a:rPr lang="en-US" sz="1800" spc="-70" dirty="0" smtClean="0">
                <a:solidFill>
                  <a:srgbClr val="505050"/>
                </a:solidFill>
                <a:latin typeface="Segoe UI Light"/>
                <a:cs typeface="Segoe UI" panose="020B0502040204020203" pitchFamily="34" charset="0"/>
                <a:hlinkClick r:id="rId6"/>
              </a:rPr>
              <a:t>Admin &amp; IT</a:t>
            </a:r>
            <a:r>
              <a:rPr lang="en-US" sz="1800" spc="-70" dirty="0" smtClean="0">
                <a:solidFill>
                  <a:srgbClr val="505050"/>
                </a:solidFill>
                <a:latin typeface="Segoe UI Light"/>
                <a:cs typeface="Segoe UI" panose="020B0502040204020203" pitchFamily="34" charset="0"/>
              </a:rPr>
              <a:t> </a:t>
            </a:r>
            <a:r>
              <a:rPr lang="en-US" sz="1800" spc="-70" dirty="0">
                <a:solidFill>
                  <a:srgbClr val="505050"/>
                </a:solidFill>
                <a:cs typeface="Segoe UI" panose="020B0502040204020203" pitchFamily="34" charset="0"/>
              </a:rPr>
              <a:t>-</a:t>
            </a:r>
            <a:r>
              <a:rPr lang="en-US" sz="1800" spc="-70" dirty="0" smtClean="0">
                <a:solidFill>
                  <a:srgbClr val="505050"/>
                </a:solidFill>
                <a:latin typeface="Segoe UI Light"/>
                <a:cs typeface="Segoe UI" panose="020B0502040204020203" pitchFamily="34" charset="0"/>
              </a:rPr>
              <a:t> </a:t>
            </a:r>
            <a:r>
              <a:rPr lang="en-US" sz="1800" spc="-70" dirty="0" smtClean="0">
                <a:solidFill>
                  <a:srgbClr val="505050"/>
                </a:solidFill>
                <a:latin typeface="Segoe UI Light"/>
                <a:cs typeface="Segoe UI" panose="020B0502040204020203" pitchFamily="34" charset="0"/>
                <a:hlinkClick r:id="rId7"/>
              </a:rPr>
              <a:t>Developers</a:t>
            </a:r>
            <a:r>
              <a:rPr lang="en-US" sz="1800" spc="-70" dirty="0" smtClean="0">
                <a:solidFill>
                  <a:srgbClr val="505050"/>
                </a:solidFill>
                <a:latin typeface="Segoe UI Light"/>
                <a:cs typeface="Segoe UI" panose="020B0502040204020203" pitchFamily="34" charset="0"/>
              </a:rPr>
              <a:t> </a:t>
            </a:r>
            <a:r>
              <a:rPr lang="en-US" sz="1800" spc="-70" dirty="0">
                <a:solidFill>
                  <a:srgbClr val="505050"/>
                </a:solidFill>
                <a:cs typeface="Segoe UI" panose="020B0502040204020203" pitchFamily="34" charset="0"/>
              </a:rPr>
              <a:t>-</a:t>
            </a:r>
            <a:r>
              <a:rPr lang="en-US" sz="1800" spc="-70" dirty="0" smtClean="0">
                <a:solidFill>
                  <a:srgbClr val="505050"/>
                </a:solidFill>
                <a:latin typeface="Segoe UI Light"/>
                <a:cs typeface="Segoe UI" panose="020B0502040204020203" pitchFamily="34" charset="0"/>
              </a:rPr>
              <a:t> </a:t>
            </a:r>
            <a:r>
              <a:rPr lang="en-US" sz="1800" dirty="0">
                <a:gradFill>
                  <a:gsLst>
                    <a:gs pos="1250">
                      <a:srgbClr val="505050"/>
                    </a:gs>
                    <a:gs pos="100000">
                      <a:srgbClr val="505050"/>
                    </a:gs>
                  </a:gsLst>
                  <a:lin ang="5400000" scaled="0"/>
                </a:gradFill>
                <a:latin typeface="Segoe UI Light"/>
                <a:cs typeface="Segoe UI" panose="020B0502040204020203" pitchFamily="34" charset="0"/>
                <a:hlinkClick r:id="rId8"/>
              </a:rPr>
              <a:t>Yammer App Directory</a:t>
            </a:r>
            <a:r>
              <a:rPr lang="en-US" sz="1800" dirty="0">
                <a:gradFill>
                  <a:gsLst>
                    <a:gs pos="1250">
                      <a:srgbClr val="505050"/>
                    </a:gs>
                    <a:gs pos="100000">
                      <a:srgbClr val="505050"/>
                    </a:gs>
                  </a:gsLst>
                  <a:lin ang="5400000" scaled="0"/>
                </a:gradFill>
                <a:latin typeface="Segoe UI Light"/>
                <a:cs typeface="Segoe UI" panose="020B0502040204020203" pitchFamily="34" charset="0"/>
              </a:rPr>
              <a:t> </a:t>
            </a:r>
            <a:r>
              <a:rPr lang="en-US" sz="1800" spc="-70" dirty="0">
                <a:solidFill>
                  <a:srgbClr val="505050"/>
                </a:solidFill>
                <a:cs typeface="Segoe UI" panose="020B0502040204020203" pitchFamily="34" charset="0"/>
              </a:rPr>
              <a:t>-</a:t>
            </a:r>
            <a:r>
              <a:rPr lang="en-US" sz="1800" spc="-70" dirty="0" smtClean="0">
                <a:gradFill>
                  <a:gsLst>
                    <a:gs pos="100000">
                      <a:srgbClr val="0072C6"/>
                    </a:gs>
                    <a:gs pos="0">
                      <a:srgbClr val="0072C6"/>
                    </a:gs>
                  </a:gsLst>
                  <a:lin ang="5400000" scaled="0"/>
                </a:gradFill>
                <a:latin typeface="Segoe UI Light"/>
                <a:cs typeface="Segoe UI" panose="020B0502040204020203" pitchFamily="34" charset="0"/>
              </a:rPr>
              <a:t> </a:t>
            </a:r>
            <a:r>
              <a:rPr lang="en-US" sz="1800" spc="-70" dirty="0">
                <a:gradFill>
                  <a:gsLst>
                    <a:gs pos="100000">
                      <a:srgbClr val="0072C6"/>
                    </a:gs>
                    <a:gs pos="0">
                      <a:srgbClr val="0072C6"/>
                    </a:gs>
                  </a:gsLst>
                  <a:lin ang="5400000" scaled="0"/>
                </a:gradFill>
                <a:latin typeface="Segoe UI Light"/>
                <a:cs typeface="Segoe UI" panose="020B0502040204020203" pitchFamily="34" charset="0"/>
                <a:hlinkClick r:id="rId9"/>
              </a:rPr>
              <a:t>Office Store</a:t>
            </a:r>
            <a:r>
              <a:rPr lang="en-US" sz="1800" spc="-70" dirty="0">
                <a:gradFill>
                  <a:gsLst>
                    <a:gs pos="100000">
                      <a:srgbClr val="0072C6"/>
                    </a:gs>
                    <a:gs pos="0">
                      <a:srgbClr val="0072C6"/>
                    </a:gs>
                  </a:gsLst>
                  <a:lin ang="5400000" scaled="0"/>
                </a:gradFill>
                <a:latin typeface="Segoe UI Light"/>
                <a:cs typeface="Segoe UI" panose="020B0502040204020203" pitchFamily="34" charset="0"/>
              </a:rPr>
              <a:t> </a:t>
            </a:r>
            <a:r>
              <a:rPr lang="en-US" sz="1800" spc="-70" dirty="0">
                <a:solidFill>
                  <a:srgbClr val="505050"/>
                </a:solidFill>
                <a:cs typeface="Segoe UI" panose="020B0502040204020203" pitchFamily="34" charset="0"/>
              </a:rPr>
              <a:t>-</a:t>
            </a:r>
            <a:r>
              <a:rPr lang="en-US" sz="1800" spc="-70" dirty="0" smtClean="0">
                <a:gradFill>
                  <a:gsLst>
                    <a:gs pos="100000">
                      <a:srgbClr val="0072C6"/>
                    </a:gs>
                    <a:gs pos="0">
                      <a:srgbClr val="0072C6"/>
                    </a:gs>
                  </a:gsLst>
                  <a:lin ang="5400000" scaled="0"/>
                </a:gradFill>
                <a:latin typeface="Segoe UI Light"/>
                <a:cs typeface="Segoe UI" panose="020B0502040204020203" pitchFamily="34" charset="0"/>
              </a:rPr>
              <a:t> </a:t>
            </a:r>
            <a:r>
              <a:rPr lang="en-US" sz="1800" spc="-70" dirty="0">
                <a:gradFill>
                  <a:gsLst>
                    <a:gs pos="100000">
                      <a:srgbClr val="0072C6"/>
                    </a:gs>
                    <a:gs pos="0">
                      <a:srgbClr val="0072C6"/>
                    </a:gs>
                  </a:gsLst>
                  <a:lin ang="5400000" scaled="0"/>
                </a:gradFill>
                <a:latin typeface="Segoe UI Light"/>
                <a:cs typeface="Segoe UI" panose="020B0502040204020203" pitchFamily="34" charset="0"/>
                <a:hlinkClick r:id="rId10"/>
              </a:rPr>
              <a:t>Yammer </a:t>
            </a:r>
            <a:r>
              <a:rPr lang="en-US" sz="1800" spc="-70" dirty="0" smtClean="0">
                <a:gradFill>
                  <a:gsLst>
                    <a:gs pos="100000">
                      <a:srgbClr val="0072C6"/>
                    </a:gs>
                    <a:gs pos="0">
                      <a:srgbClr val="0072C6"/>
                    </a:gs>
                  </a:gsLst>
                  <a:lin ang="5400000" scaled="0"/>
                </a:gradFill>
                <a:latin typeface="Segoe UI Light"/>
                <a:cs typeface="Segoe UI" panose="020B0502040204020203" pitchFamily="34" charset="0"/>
                <a:hlinkClick r:id="rId10"/>
              </a:rPr>
              <a:t>Ignite</a:t>
            </a:r>
            <a:endParaRPr lang="en-US" sz="1800" spc="-71" dirty="0" smtClean="0">
              <a:gradFill>
                <a:gsLst>
                  <a:gs pos="100000">
                    <a:srgbClr val="0072C6"/>
                  </a:gs>
                  <a:gs pos="0">
                    <a:srgbClr val="0072C6"/>
                  </a:gs>
                </a:gsLst>
                <a:lin ang="5400000" scaled="0"/>
              </a:gradFill>
              <a:latin typeface="Segoe UI Light"/>
            </a:endParaRPr>
          </a:p>
          <a:p>
            <a:pPr lvl="1">
              <a:buClr>
                <a:srgbClr val="505050"/>
              </a:buClr>
            </a:pPr>
            <a:r>
              <a:rPr lang="en-US" sz="1800" spc="-71" dirty="0" smtClean="0">
                <a:solidFill>
                  <a:srgbClr val="505050"/>
                </a:solidFill>
                <a:latin typeface="Segoe UI Light"/>
              </a:rPr>
              <a:t>Blogs</a:t>
            </a:r>
            <a:r>
              <a:rPr lang="en-US" sz="1800" spc="-71" dirty="0" smtClean="0">
                <a:gradFill>
                  <a:gsLst>
                    <a:gs pos="100000">
                      <a:srgbClr val="0072C6"/>
                    </a:gs>
                    <a:gs pos="0">
                      <a:srgbClr val="0072C6"/>
                    </a:gs>
                  </a:gsLst>
                  <a:lin ang="5400000" scaled="0"/>
                </a:gradFill>
                <a:latin typeface="Segoe UI Light"/>
              </a:rPr>
              <a:t>: </a:t>
            </a:r>
            <a:r>
              <a:rPr lang="en-US" sz="1800" spc="-71" dirty="0" smtClean="0">
                <a:gradFill>
                  <a:gsLst>
                    <a:gs pos="100000">
                      <a:srgbClr val="0072C6"/>
                    </a:gs>
                    <a:gs pos="0">
                      <a:srgbClr val="0072C6"/>
                    </a:gs>
                  </a:gsLst>
                  <a:lin ang="5400000" scaled="0"/>
                </a:gradFill>
                <a:latin typeface="Segoe UI Light"/>
                <a:hlinkClick r:id="rId11"/>
              </a:rPr>
              <a:t>Yammer</a:t>
            </a:r>
            <a:r>
              <a:rPr lang="en-US" sz="1800" spc="-71" dirty="0" smtClean="0">
                <a:gradFill>
                  <a:gsLst>
                    <a:gs pos="100000">
                      <a:srgbClr val="0072C6"/>
                    </a:gs>
                    <a:gs pos="0">
                      <a:srgbClr val="0072C6"/>
                    </a:gs>
                  </a:gsLst>
                  <a:lin ang="5400000" scaled="0"/>
                </a:gradFill>
                <a:latin typeface="Segoe UI Light"/>
              </a:rPr>
              <a:t>  </a:t>
            </a:r>
            <a:r>
              <a:rPr lang="en-US" sz="1800" spc="-71" dirty="0" smtClean="0">
                <a:gradFill>
                  <a:gsLst>
                    <a:gs pos="100000">
                      <a:srgbClr val="0072C6"/>
                    </a:gs>
                    <a:gs pos="0">
                      <a:srgbClr val="0072C6"/>
                    </a:gs>
                  </a:gsLst>
                  <a:lin ang="5400000" scaled="0"/>
                </a:gradFill>
                <a:latin typeface="Segoe UI Light"/>
                <a:hlinkClick r:id="rId12"/>
              </a:rPr>
              <a:t>Office 365</a:t>
            </a:r>
            <a:r>
              <a:rPr lang="en-US" sz="1800" spc="-71" dirty="0" smtClean="0">
                <a:gradFill>
                  <a:gsLst>
                    <a:gs pos="100000">
                      <a:srgbClr val="0072C6"/>
                    </a:gs>
                    <a:gs pos="0">
                      <a:srgbClr val="0072C6"/>
                    </a:gs>
                  </a:gsLst>
                  <a:lin ang="5400000" scaled="0"/>
                </a:gradFill>
                <a:latin typeface="Segoe UI Light"/>
              </a:rPr>
              <a:t>  </a:t>
            </a:r>
            <a:r>
              <a:rPr lang="en-US" sz="1800" spc="-71" dirty="0" smtClean="0">
                <a:solidFill>
                  <a:srgbClr val="505050"/>
                </a:solidFill>
                <a:latin typeface="Segoe UI Light"/>
              </a:rPr>
              <a:t>Twitter</a:t>
            </a:r>
            <a:r>
              <a:rPr lang="en-US" sz="1800" spc="-71" dirty="0" smtClean="0">
                <a:gradFill>
                  <a:gsLst>
                    <a:gs pos="100000">
                      <a:srgbClr val="0072C6"/>
                    </a:gs>
                    <a:gs pos="0">
                      <a:srgbClr val="0072C6"/>
                    </a:gs>
                  </a:gsLst>
                  <a:lin ang="5400000" scaled="0"/>
                </a:gradFill>
                <a:latin typeface="Segoe UI Light"/>
              </a:rPr>
              <a:t>: </a:t>
            </a:r>
            <a:r>
              <a:rPr lang="en-US" sz="1800" spc="-71" dirty="0" smtClean="0">
                <a:gradFill>
                  <a:gsLst>
                    <a:gs pos="100000">
                      <a:srgbClr val="0072C6"/>
                    </a:gs>
                    <a:gs pos="0">
                      <a:srgbClr val="0072C6"/>
                    </a:gs>
                  </a:gsLst>
                  <a:lin ang="5400000" scaled="0"/>
                </a:gradFill>
                <a:latin typeface="Segoe UI Light"/>
                <a:hlinkClick r:id="rId13"/>
              </a:rPr>
              <a:t>@Yammer</a:t>
            </a:r>
            <a:r>
              <a:rPr lang="en-US" sz="1800" spc="-71" dirty="0" smtClean="0">
                <a:gradFill>
                  <a:gsLst>
                    <a:gs pos="100000">
                      <a:srgbClr val="0072C6"/>
                    </a:gs>
                    <a:gs pos="0">
                      <a:srgbClr val="0072C6"/>
                    </a:gs>
                  </a:gsLst>
                  <a:lin ang="5400000" scaled="0"/>
                </a:gradFill>
                <a:latin typeface="Segoe UI Light"/>
              </a:rPr>
              <a:t>  </a:t>
            </a:r>
            <a:r>
              <a:rPr lang="en-US" sz="1800" spc="-71" dirty="0" smtClean="0">
                <a:gradFill>
                  <a:gsLst>
                    <a:gs pos="100000">
                      <a:srgbClr val="0072C6"/>
                    </a:gs>
                    <a:gs pos="0">
                      <a:srgbClr val="0072C6"/>
                    </a:gs>
                  </a:gsLst>
                  <a:lin ang="5400000" scaled="0"/>
                </a:gradFill>
                <a:latin typeface="Segoe UI Light"/>
                <a:hlinkClick r:id="rId14"/>
              </a:rPr>
              <a:t>@Office365</a:t>
            </a:r>
            <a:endParaRPr lang="en-US" sz="1800" spc="-71" dirty="0" smtClean="0">
              <a:gradFill>
                <a:gsLst>
                  <a:gs pos="100000">
                    <a:srgbClr val="0072C6"/>
                  </a:gs>
                  <a:gs pos="0">
                    <a:srgbClr val="0072C6"/>
                  </a:gs>
                </a:gsLst>
                <a:lin ang="5400000" scaled="0"/>
              </a:gradFill>
              <a:latin typeface="Segoe UI Light"/>
            </a:endParaRPr>
          </a:p>
          <a:p>
            <a:pPr marL="0" indent="0">
              <a:spcBef>
                <a:spcPts val="1200"/>
              </a:spcBef>
              <a:buClr>
                <a:srgbClr val="505050"/>
              </a:buClr>
              <a:buFont typeface="Wingdings" panose="05000000000000000000" pitchFamily="2" charset="2"/>
              <a:buNone/>
            </a:pPr>
            <a:r>
              <a:rPr lang="en-US" sz="1800" spc="-71" dirty="0" smtClean="0">
                <a:solidFill>
                  <a:srgbClr val="0072C6"/>
                </a:solidFill>
              </a:rPr>
              <a:t>Research/Whitepaper</a:t>
            </a:r>
          </a:p>
          <a:p>
            <a:pPr lvl="1">
              <a:buClr>
                <a:srgbClr val="505050"/>
              </a:buClr>
            </a:pP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hlinkClick r:id="rId15"/>
              </a:rPr>
              <a:t>Gartner: Magic Quadrant for Social Software in the Workplace</a:t>
            </a: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hlinkClick r:id=""/>
              </a:rPr>
              <a:t>Evolution of the networked enterprise: McKinsey Global Survey results</a:t>
            </a: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hlinkClick r:id="rId16"/>
              </a:rPr>
              <a:t>Yammer’s 2013 Business Value Survey Results</a:t>
            </a:r>
            <a:r>
              <a:rPr lang="en-US" sz="1800" spc="-70" dirty="0" smtClean="0">
                <a:gradFill>
                  <a:gsLst>
                    <a:gs pos="1250">
                      <a:srgbClr val="505050"/>
                    </a:gs>
                    <a:gs pos="100000">
                      <a:srgbClr val="505050"/>
                    </a:gs>
                  </a:gsLst>
                  <a:lin ang="5400000" scaled="0"/>
                </a:gradFill>
                <a:latin typeface="Segoe UI Light"/>
                <a:cs typeface="Segoe UI" panose="020B0502040204020203" pitchFamily="34" charset="0"/>
              </a:rPr>
              <a:t> - </a:t>
            </a:r>
            <a:r>
              <a:rPr lang="en-US" sz="1800" dirty="0" smtClean="0">
                <a:gradFill>
                  <a:gsLst>
                    <a:gs pos="1250">
                      <a:srgbClr val="505050"/>
                    </a:gs>
                    <a:gs pos="100000">
                      <a:srgbClr val="505050"/>
                    </a:gs>
                  </a:gsLst>
                  <a:lin ang="5400000" scaled="0"/>
                </a:gradFill>
                <a:latin typeface="Segoe UI Light"/>
                <a:cs typeface="Segoe UI" panose="020B0502040204020203" pitchFamily="34" charset="0"/>
                <a:hlinkClick r:id="rId17"/>
              </a:rPr>
              <a:t>The Rise Of Enterprise Social Networks</a:t>
            </a:r>
            <a:endParaRPr lang="en-US" sz="1800" spc="-70" dirty="0" smtClean="0">
              <a:gradFill>
                <a:gsLst>
                  <a:gs pos="1250">
                    <a:srgbClr val="505050"/>
                  </a:gs>
                  <a:gs pos="100000">
                    <a:srgbClr val="505050"/>
                  </a:gs>
                </a:gsLst>
                <a:lin ang="5400000" scaled="0"/>
              </a:gradFill>
              <a:latin typeface="Segoe UI Light"/>
              <a:cs typeface="Segoe UI" panose="020B0502040204020203" pitchFamily="34" charset="0"/>
            </a:endParaRPr>
          </a:p>
          <a:p>
            <a:pPr marL="0" indent="0">
              <a:spcBef>
                <a:spcPts val="1200"/>
              </a:spcBef>
              <a:buClr>
                <a:srgbClr val="505050"/>
              </a:buClr>
              <a:buFont typeface="Wingdings" panose="05000000000000000000" pitchFamily="2" charset="2"/>
              <a:buNone/>
            </a:pPr>
            <a:r>
              <a:rPr lang="en-US" sz="1800" spc="-71" dirty="0" smtClean="0">
                <a:solidFill>
                  <a:srgbClr val="0072C6"/>
                </a:solidFill>
              </a:rPr>
              <a:t>Press</a:t>
            </a:r>
          </a:p>
          <a:p>
            <a:pPr lvl="1">
              <a:buClr>
                <a:srgbClr val="505050"/>
              </a:buClr>
            </a:pP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18"/>
              </a:rPr>
              <a:t>How Red Robin Transformed Its Business With Yammer</a:t>
            </a:r>
            <a:r>
              <a:rPr lang="en-US" sz="1800" spc="-70" dirty="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19"/>
              </a:rPr>
              <a:t>How Teach for America gets the most out of Yammer on a shoestring budget</a:t>
            </a:r>
            <a:r>
              <a:rPr lang="en-US" sz="1800" spc="-70" dirty="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20"/>
              </a:rPr>
              <a:t>HK firm creates idea melting pot for 4,000 employees</a:t>
            </a:r>
            <a:r>
              <a:rPr lang="en-US" sz="1800" spc="-70" dirty="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21"/>
              </a:rPr>
              <a:t>LexisNexis found that employees who use Yammer are way happier</a:t>
            </a:r>
            <a:r>
              <a:rPr lang="en-US" sz="1800" spc="-70" dirty="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22"/>
              </a:rPr>
              <a:t>Switching to Yammer let this company slash helpdesk calls and save $1.5 million a year</a:t>
            </a:r>
            <a:r>
              <a:rPr lang="en-US" sz="1800" spc="-70" dirty="0">
                <a:gradFill>
                  <a:gsLst>
                    <a:gs pos="1250">
                      <a:srgbClr val="505050"/>
                    </a:gs>
                    <a:gs pos="100000">
                      <a:srgbClr val="505050"/>
                    </a:gs>
                  </a:gsLst>
                  <a:lin ang="5400000" scaled="0"/>
                </a:gradFill>
                <a:latin typeface="Segoe UI Light"/>
                <a:cs typeface="Segoe UI" panose="020B0502040204020203" pitchFamily="34" charset="0"/>
              </a:rPr>
              <a:t> - </a:t>
            </a:r>
            <a:r>
              <a:rPr lang="en-US" sz="1800" spc="-70" dirty="0">
                <a:gradFill>
                  <a:gsLst>
                    <a:gs pos="1250">
                      <a:srgbClr val="505050"/>
                    </a:gs>
                    <a:gs pos="100000">
                      <a:srgbClr val="505050"/>
                    </a:gs>
                  </a:gsLst>
                  <a:lin ang="5400000" scaled="0"/>
                </a:gradFill>
                <a:latin typeface="Segoe UI Light"/>
                <a:cs typeface="Segoe UI" panose="020B0502040204020203" pitchFamily="34" charset="0"/>
                <a:hlinkClick r:id="rId23"/>
              </a:rPr>
              <a:t>How Microsoft got its own employees to use Yammer </a:t>
            </a:r>
          </a:p>
          <a:p>
            <a:pPr marL="0" indent="0">
              <a:spcBef>
                <a:spcPts val="1200"/>
              </a:spcBef>
              <a:buClr>
                <a:srgbClr val="505050"/>
              </a:buClr>
              <a:buFont typeface="Wingdings" panose="05000000000000000000" pitchFamily="2" charset="2"/>
              <a:buNone/>
            </a:pPr>
            <a:r>
              <a:rPr lang="en-US" sz="1800" spc="-71" dirty="0" smtClean="0">
                <a:solidFill>
                  <a:srgbClr val="0072C6"/>
                </a:solidFill>
              </a:rPr>
              <a:t>Videos</a:t>
            </a:r>
          </a:p>
          <a:p>
            <a:pPr lvl="1">
              <a:buClr>
                <a:srgbClr val="505050"/>
              </a:buClr>
            </a:pPr>
            <a:r>
              <a:rPr lang="en-US" sz="1800" dirty="0" smtClean="0">
                <a:gradFill>
                  <a:gsLst>
                    <a:gs pos="1250">
                      <a:srgbClr val="505050"/>
                    </a:gs>
                    <a:gs pos="100000">
                      <a:srgbClr val="505050"/>
                    </a:gs>
                  </a:gsLst>
                  <a:lin ang="5400000" scaled="0"/>
                </a:gradFill>
                <a:latin typeface="Segoe UI Light"/>
                <a:cs typeface="Segoe UI" panose="020B0502040204020203" pitchFamily="34" charset="0"/>
                <a:hlinkClick r:id="rId24"/>
              </a:rPr>
              <a:t>Move Faster Together</a:t>
            </a:r>
            <a:endParaRPr lang="en-US" sz="1800" dirty="0" smtClean="0">
              <a:gradFill>
                <a:gsLst>
                  <a:gs pos="1250">
                    <a:srgbClr val="505050"/>
                  </a:gs>
                  <a:gs pos="100000">
                    <a:srgbClr val="505050"/>
                  </a:gs>
                </a:gsLst>
                <a:lin ang="5400000" scaled="0"/>
              </a:gradFill>
              <a:latin typeface="Segoe UI Light"/>
              <a:cs typeface="Segoe UI" panose="020B0502040204020203" pitchFamily="34" charset="0"/>
            </a:endParaRPr>
          </a:p>
          <a:p>
            <a:pPr lvl="1">
              <a:buClr>
                <a:srgbClr val="505050"/>
              </a:buClr>
            </a:pPr>
            <a:r>
              <a:rPr lang="en-US" sz="1800" dirty="0" smtClean="0">
                <a:gradFill>
                  <a:gsLst>
                    <a:gs pos="1250">
                      <a:srgbClr val="505050"/>
                    </a:gs>
                    <a:gs pos="100000">
                      <a:srgbClr val="505050"/>
                    </a:gs>
                  </a:gsLst>
                  <a:lin ang="5400000" scaled="0"/>
                </a:gradFill>
                <a:latin typeface="Segoe UI Light"/>
                <a:cs typeface="Segoe UI" panose="020B0502040204020203" pitchFamily="34" charset="0"/>
                <a:hlinkClick r:id="rId25"/>
              </a:rPr>
              <a:t>Transform the Way You Work with Yammer</a:t>
            </a:r>
            <a:endParaRPr lang="en-US" sz="1800" dirty="0">
              <a:gradFill>
                <a:gsLst>
                  <a:gs pos="1250">
                    <a:srgbClr val="505050"/>
                  </a:gs>
                  <a:gs pos="100000">
                    <a:srgbClr val="505050"/>
                  </a:gs>
                </a:gsLst>
                <a:lin ang="5400000" scaled="0"/>
              </a:gradFill>
              <a:latin typeface="Segoe UI Light"/>
              <a:cs typeface="Segoe UI" panose="020B0502040204020203" pitchFamily="34" charset="0"/>
            </a:endParaRPr>
          </a:p>
        </p:txBody>
      </p:sp>
      <p:pic>
        <p:nvPicPr>
          <p:cNvPr id="8" name="Picture 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6065837" y="6213216"/>
            <a:ext cx="2286000" cy="791381"/>
          </a:xfrm>
          <a:prstGeom prst="rect">
            <a:avLst/>
          </a:prstGeom>
        </p:spPr>
      </p:pic>
      <p:pic>
        <p:nvPicPr>
          <p:cNvPr id="10" name="Picture 10"/>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4115310" y="6431188"/>
            <a:ext cx="1706108" cy="355439"/>
          </a:xfrm>
          <a:prstGeom prst="rect">
            <a:avLst/>
          </a:prstGeom>
        </p:spPr>
      </p:pic>
      <p:sp>
        <p:nvSpPr>
          <p:cNvPr id="6" name="Rectangle 5"/>
          <p:cNvSpPr/>
          <p:nvPr/>
        </p:nvSpPr>
        <p:spPr>
          <a:xfrm>
            <a:off x="10028237" y="6435911"/>
            <a:ext cx="2047355" cy="313932"/>
          </a:xfrm>
          <a:prstGeom prst="rect">
            <a:avLst/>
          </a:prstGeom>
        </p:spPr>
        <p:txBody>
          <a:bodyPr wrap="none">
            <a:spAutoFit/>
          </a:bodyPr>
          <a:lstStyle/>
          <a:p>
            <a:pPr marL="0" lvl="1">
              <a:lnSpc>
                <a:spcPct val="90000"/>
              </a:lnSpc>
              <a:spcAft>
                <a:spcPts val="600"/>
              </a:spcAft>
              <a:defRPr/>
            </a:pPr>
            <a:r>
              <a:rPr lang="en-US" sz="1600" dirty="0">
                <a:solidFill>
                  <a:srgbClr val="0072C6"/>
                </a:solidFill>
                <a:hlinkClick r:id="rId4"/>
              </a:rPr>
              <a:t>#</a:t>
            </a:r>
            <a:r>
              <a:rPr lang="en-US" sz="1600" dirty="0" err="1">
                <a:solidFill>
                  <a:srgbClr val="0072C6"/>
                </a:solidFill>
                <a:hlinkClick r:id="rId4"/>
              </a:rPr>
              <a:t>WorkLikeANetwork</a:t>
            </a:r>
            <a:endParaRPr lang="en-US" sz="1600" spc="-70" dirty="0">
              <a:solidFill>
                <a:srgbClr val="0072C6"/>
              </a:solidFill>
            </a:endParaRPr>
          </a:p>
        </p:txBody>
      </p:sp>
    </p:spTree>
    <p:extLst>
      <p:ext uri="{BB962C8B-B14F-4D97-AF65-F5344CB8AC3E}">
        <p14:creationId xmlns:p14="http://schemas.microsoft.com/office/powerpoint/2010/main" val="18500357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281746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2221398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p:txBody>
          <a:bodyPr/>
          <a:lstStyle/>
          <a:p>
            <a:r>
              <a:rPr lang="en-US" sz="2448" dirty="0"/>
              <a:t>Visit your mobile device’s App marketplace and install the Yammer app</a:t>
            </a:r>
          </a:p>
        </p:txBody>
      </p:sp>
      <p:sp>
        <p:nvSpPr>
          <p:cNvPr id="3" name="Title 2"/>
          <p:cNvSpPr>
            <a:spLocks noGrp="1"/>
          </p:cNvSpPr>
          <p:nvPr>
            <p:ph type="title"/>
          </p:nvPr>
        </p:nvSpPr>
        <p:spPr/>
        <p:txBody>
          <a:bodyPr>
            <a:normAutofit fontScale="90000"/>
          </a:bodyPr>
          <a:lstStyle/>
          <a:p>
            <a:r>
              <a:rPr lang="en-US" dirty="0" smtClean="0">
                <a:solidFill>
                  <a:srgbClr val="0072C6"/>
                </a:solidFill>
              </a:rPr>
              <a:t>Install the Yammer Mobile App</a:t>
            </a:r>
            <a:endParaRPr lang="en-US" dirty="0">
              <a:solidFill>
                <a:srgbClr val="0072C6"/>
              </a:solidFill>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6910" y="2138586"/>
            <a:ext cx="2820911" cy="4701518"/>
          </a:xfrm>
          <a:prstGeom prst="rect">
            <a:avLst/>
          </a:prstGeom>
          <a:ln>
            <a:solidFill>
              <a:schemeClr val="tx2"/>
            </a:solidFill>
          </a:ln>
          <a:effectLst>
            <a:outerShdw blurRad="50800" dist="38100" dir="2700000" algn="tl" rotWithShape="0">
              <a:prstClr val="black">
                <a:alpha val="40000"/>
              </a:prstClr>
            </a:outerShdw>
          </a:effectLst>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7925" y="2138586"/>
            <a:ext cx="3134346" cy="4701519"/>
          </a:xfrm>
          <a:prstGeom prst="rect">
            <a:avLst/>
          </a:prstGeom>
          <a:ln>
            <a:solidFill>
              <a:schemeClr val="tx2"/>
            </a:solidFill>
          </a:ln>
          <a:effectLst>
            <a:outerShdw blurRad="50800" dist="38100" dir="2700000" algn="tl" rotWithShape="0">
              <a:prstClr val="black">
                <a:alpha val="40000"/>
              </a:prstClr>
            </a:outerShdw>
          </a:effectLst>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10686" y="2138586"/>
            <a:ext cx="2684375" cy="4772222"/>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p:cNvSpPr/>
          <p:nvPr/>
        </p:nvSpPr>
        <p:spPr>
          <a:xfrm>
            <a:off x="816910" y="6016731"/>
            <a:ext cx="3121494" cy="478376"/>
          </a:xfrm>
          <a:prstGeom prst="rect">
            <a:avLst/>
          </a:prstGeom>
          <a:solidFill>
            <a:schemeClr val="tx2">
              <a:alpha val="75000"/>
            </a:schemeClr>
          </a:solidFill>
          <a:ln>
            <a:solidFill>
              <a:schemeClr val="tx1"/>
            </a:solidFill>
          </a:ln>
        </p:spPr>
        <p:txBody>
          <a:bodyPr wrap="square">
            <a:spAutoFit/>
          </a:bodyPr>
          <a:lstStyle/>
          <a:p>
            <a:pPr defTabSz="466298"/>
            <a:r>
              <a:rPr lang="en-US" sz="2448" b="1" dirty="0">
                <a:solidFill>
                  <a:prstClr val="white"/>
                </a:solidFill>
                <a:cs typeface="Segoe UI" panose="020B0502040204020203" pitchFamily="34" charset="0"/>
              </a:rPr>
              <a:t>Windows Phone 8</a:t>
            </a:r>
          </a:p>
        </p:txBody>
      </p:sp>
      <p:sp>
        <p:nvSpPr>
          <p:cNvPr id="8" name="Rectangle 7"/>
          <p:cNvSpPr/>
          <p:nvPr/>
        </p:nvSpPr>
        <p:spPr>
          <a:xfrm>
            <a:off x="4610686" y="6016730"/>
            <a:ext cx="2943875" cy="478376"/>
          </a:xfrm>
          <a:prstGeom prst="rect">
            <a:avLst/>
          </a:prstGeom>
          <a:solidFill>
            <a:schemeClr val="tx2">
              <a:alpha val="75000"/>
            </a:schemeClr>
          </a:solidFill>
          <a:ln>
            <a:solidFill>
              <a:schemeClr val="tx1"/>
            </a:solidFill>
          </a:ln>
        </p:spPr>
        <p:txBody>
          <a:bodyPr wrap="square">
            <a:spAutoFit/>
          </a:bodyPr>
          <a:lstStyle/>
          <a:p>
            <a:pPr defTabSz="466298"/>
            <a:r>
              <a:rPr lang="en-US" sz="2448" b="1" dirty="0">
                <a:solidFill>
                  <a:prstClr val="white"/>
                </a:solidFill>
                <a:cs typeface="Segoe UI" panose="020B0502040204020203" pitchFamily="34" charset="0"/>
              </a:rPr>
              <a:t>Android</a:t>
            </a:r>
          </a:p>
        </p:txBody>
      </p:sp>
      <p:sp>
        <p:nvSpPr>
          <p:cNvPr id="9" name="Rectangle 8"/>
          <p:cNvSpPr/>
          <p:nvPr/>
        </p:nvSpPr>
        <p:spPr>
          <a:xfrm>
            <a:off x="8267924" y="6016731"/>
            <a:ext cx="3412392" cy="478376"/>
          </a:xfrm>
          <a:prstGeom prst="rect">
            <a:avLst/>
          </a:prstGeom>
          <a:solidFill>
            <a:schemeClr val="tx2">
              <a:alpha val="75000"/>
            </a:schemeClr>
          </a:solidFill>
          <a:ln>
            <a:solidFill>
              <a:schemeClr val="tx1"/>
            </a:solidFill>
          </a:ln>
        </p:spPr>
        <p:txBody>
          <a:bodyPr wrap="square">
            <a:spAutoFit/>
          </a:bodyPr>
          <a:lstStyle/>
          <a:p>
            <a:pPr defTabSz="466298"/>
            <a:r>
              <a:rPr lang="en-US" sz="2448" b="1" dirty="0" err="1">
                <a:solidFill>
                  <a:prstClr val="white"/>
                </a:solidFill>
                <a:cs typeface="Segoe UI" panose="020B0502040204020203" pitchFamily="34" charset="0"/>
              </a:rPr>
              <a:t>iOS</a:t>
            </a:r>
            <a:endParaRPr lang="en-US" sz="2448" b="1" dirty="0">
              <a:solidFill>
                <a:prstClr val="white"/>
              </a:solidFill>
              <a:cs typeface="Segoe UI" panose="020B0502040204020203" pitchFamily="34" charset="0"/>
            </a:endParaRPr>
          </a:p>
        </p:txBody>
      </p:sp>
    </p:spTree>
    <p:extLst>
      <p:ext uri="{BB962C8B-B14F-4D97-AF65-F5344CB8AC3E}">
        <p14:creationId xmlns:p14="http://schemas.microsoft.com/office/powerpoint/2010/main" val="23614025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4637" y="754062"/>
            <a:ext cx="12420600" cy="1828800"/>
          </a:xfrm>
        </p:spPr>
        <p:txBody>
          <a:bodyPr/>
          <a:lstStyle/>
          <a:p>
            <a:r>
              <a:rPr lang="en-US" dirty="0" smtClean="0"/>
              <a:t>Join the SPC 14 Yammer network. </a:t>
            </a:r>
            <a:br>
              <a:rPr lang="en-US" dirty="0" smtClean="0"/>
            </a:br>
            <a:r>
              <a:rPr lang="en-US" dirty="0"/>
              <a:t/>
            </a:r>
            <a:br>
              <a:rPr lang="en-US" dirty="0"/>
            </a:br>
            <a:r>
              <a:rPr lang="en-US" sz="4400" dirty="0" smtClean="0"/>
              <a:t>Find and join the Getting Started with Yammer Group</a:t>
            </a:r>
            <a:endParaRPr lang="en-US" sz="4400"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b="50000"/>
          <a:stretch/>
        </p:blipFill>
        <p:spPr>
          <a:xfrm>
            <a:off x="1308014" y="3425031"/>
            <a:ext cx="9505857" cy="3497262"/>
          </a:xfrm>
          <a:prstGeom prst="rect">
            <a:avLst/>
          </a:prstGeom>
        </p:spPr>
      </p:pic>
      <p:sp>
        <p:nvSpPr>
          <p:cNvPr id="6" name="Rectangle 5"/>
          <p:cNvSpPr/>
          <p:nvPr/>
        </p:nvSpPr>
        <p:spPr bwMode="auto">
          <a:xfrm>
            <a:off x="9037637" y="4491831"/>
            <a:ext cx="1600200" cy="609600"/>
          </a:xfrm>
          <a:prstGeom prst="rect">
            <a:avLst/>
          </a:prstGeom>
          <a:noFill/>
          <a:ln w="57150">
            <a:solidFill>
              <a:schemeClr val="accent4"/>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000847493"/>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Basics </a:t>
            </a:r>
            <a:endParaRPr lang="en-US" dirty="0"/>
          </a:p>
        </p:txBody>
      </p:sp>
    </p:spTree>
    <p:extLst>
      <p:ext uri="{BB962C8B-B14F-4D97-AF65-F5344CB8AC3E}">
        <p14:creationId xmlns:p14="http://schemas.microsoft.com/office/powerpoint/2010/main" val="269533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542711" y="1506032"/>
            <a:ext cx="11601993" cy="3461115"/>
          </a:xfrm>
        </p:spPr>
        <p:txBody>
          <a:bodyPr/>
          <a:lstStyle/>
          <a:p>
            <a:pPr marL="582873" indent="-582873">
              <a:buClr>
                <a:srgbClr val="2771BC"/>
              </a:buClr>
              <a:buFont typeface="Arial"/>
              <a:buChar char="•"/>
            </a:pPr>
            <a:r>
              <a:rPr lang="en-US" sz="2856" b="1" dirty="0">
                <a:solidFill>
                  <a:schemeClr val="tx1"/>
                </a:solidFill>
                <a:latin typeface="+mj-lt"/>
              </a:rPr>
              <a:t>Set up your profile </a:t>
            </a:r>
            <a:r>
              <a:rPr lang="en-US" sz="2856" dirty="0">
                <a:solidFill>
                  <a:schemeClr val="tx1"/>
                </a:solidFill>
                <a:latin typeface="+mj-lt"/>
              </a:rPr>
              <a:t>and notifications</a:t>
            </a:r>
          </a:p>
          <a:p>
            <a:pPr marL="582873" indent="-582873">
              <a:buClr>
                <a:srgbClr val="2771BC"/>
              </a:buClr>
              <a:buFont typeface="Arial"/>
              <a:buChar char="•"/>
            </a:pPr>
            <a:r>
              <a:rPr lang="en-US" sz="2856" b="1" dirty="0">
                <a:solidFill>
                  <a:schemeClr val="tx1"/>
                </a:solidFill>
                <a:latin typeface="+mj-lt"/>
              </a:rPr>
              <a:t>Join 3 groups </a:t>
            </a:r>
            <a:r>
              <a:rPr lang="en-US" sz="2856" dirty="0">
                <a:solidFill>
                  <a:schemeClr val="tx1"/>
                </a:solidFill>
                <a:latin typeface="+mj-lt"/>
              </a:rPr>
              <a:t>of interest to you</a:t>
            </a:r>
          </a:p>
          <a:p>
            <a:pPr marL="582873" indent="-582873">
              <a:buClr>
                <a:srgbClr val="2771BC"/>
              </a:buClr>
              <a:buFont typeface="Arial"/>
              <a:buChar char="•"/>
            </a:pPr>
            <a:r>
              <a:rPr lang="en-US" sz="2856" b="1" dirty="0">
                <a:solidFill>
                  <a:schemeClr val="tx1"/>
                </a:solidFill>
                <a:latin typeface="+mj-lt"/>
              </a:rPr>
              <a:t>Post</a:t>
            </a:r>
            <a:r>
              <a:rPr lang="en-US" sz="2856" dirty="0">
                <a:solidFill>
                  <a:schemeClr val="tx1"/>
                </a:solidFill>
                <a:latin typeface="+mj-lt"/>
              </a:rPr>
              <a:t> your first update</a:t>
            </a:r>
          </a:p>
          <a:p>
            <a:pPr marL="582873" indent="-582873">
              <a:buClr>
                <a:srgbClr val="2771BC"/>
              </a:buClr>
              <a:buFont typeface="Arial"/>
              <a:buChar char="•"/>
            </a:pPr>
            <a:r>
              <a:rPr lang="en-US" sz="2856" dirty="0">
                <a:solidFill>
                  <a:schemeClr val="tx1"/>
                </a:solidFill>
                <a:latin typeface="+mj-lt"/>
              </a:rPr>
              <a:t>“</a:t>
            </a:r>
            <a:r>
              <a:rPr lang="en-US" sz="2856" b="1" dirty="0">
                <a:solidFill>
                  <a:schemeClr val="tx1"/>
                </a:solidFill>
                <a:latin typeface="+mj-lt"/>
              </a:rPr>
              <a:t>Like</a:t>
            </a:r>
            <a:r>
              <a:rPr lang="en-US" sz="2856" dirty="0">
                <a:solidFill>
                  <a:schemeClr val="tx1"/>
                </a:solidFill>
                <a:latin typeface="+mj-lt"/>
              </a:rPr>
              <a:t>” a post you find interesting or valuable</a:t>
            </a:r>
          </a:p>
          <a:p>
            <a:pPr marL="582873" indent="-582873">
              <a:buClr>
                <a:srgbClr val="2771BC"/>
              </a:buClr>
              <a:buFont typeface="Arial"/>
              <a:buChar char="•"/>
            </a:pPr>
            <a:r>
              <a:rPr lang="en-US" sz="2856" b="1" dirty="0">
                <a:solidFill>
                  <a:schemeClr val="tx1"/>
                </a:solidFill>
                <a:latin typeface="+mj-lt"/>
              </a:rPr>
              <a:t>Download</a:t>
            </a:r>
            <a:r>
              <a:rPr lang="en-US" sz="2856" dirty="0">
                <a:solidFill>
                  <a:schemeClr val="tx1"/>
                </a:solidFill>
                <a:latin typeface="+mj-lt"/>
              </a:rPr>
              <a:t> the mobile app.</a:t>
            </a:r>
          </a:p>
        </p:txBody>
      </p:sp>
      <p:sp>
        <p:nvSpPr>
          <p:cNvPr id="3" name="Title 2"/>
          <p:cNvSpPr>
            <a:spLocks noGrp="1"/>
          </p:cNvSpPr>
          <p:nvPr>
            <p:ph type="title"/>
          </p:nvPr>
        </p:nvSpPr>
        <p:spPr/>
        <p:txBody>
          <a:bodyPr/>
          <a:lstStyle/>
          <a:p>
            <a:r>
              <a:rPr lang="en-US" sz="5100" dirty="0">
                <a:solidFill>
                  <a:srgbClr val="2771BC"/>
                </a:solidFill>
                <a:latin typeface="Segoe Pro Light"/>
              </a:rPr>
              <a:t>Get </a:t>
            </a:r>
            <a:r>
              <a:rPr lang="en-US" sz="5100" dirty="0" smtClean="0">
                <a:solidFill>
                  <a:srgbClr val="2771BC"/>
                </a:solidFill>
                <a:latin typeface="Segoe Pro Light"/>
              </a:rPr>
              <a:t>started with Yammer</a:t>
            </a:r>
            <a:endParaRPr lang="en-US" sz="5100" dirty="0">
              <a:solidFill>
                <a:srgbClr val="2771BC"/>
              </a:solidFill>
              <a:latin typeface="Segoe Pro Light"/>
            </a:endParaRPr>
          </a:p>
        </p:txBody>
      </p:sp>
      <p:sp>
        <p:nvSpPr>
          <p:cNvPr id="4" name="Rectangle 3"/>
          <p:cNvSpPr/>
          <p:nvPr/>
        </p:nvSpPr>
        <p:spPr>
          <a:xfrm>
            <a:off x="7964983" y="4244620"/>
            <a:ext cx="3531855" cy="1922219"/>
          </a:xfrm>
          <a:prstGeom prst="rect">
            <a:avLst/>
          </a:prstGeom>
          <a:solidFill>
            <a:schemeClr val="accent1"/>
          </a:solidFill>
          <a:ln>
            <a:solidFill>
              <a:schemeClr val="accent1"/>
            </a:solidFill>
          </a:ln>
        </p:spPr>
        <p:style>
          <a:lnRef idx="1">
            <a:schemeClr val="accent1"/>
          </a:lnRef>
          <a:fillRef idx="3">
            <a:schemeClr val="accent1"/>
          </a:fillRef>
          <a:effectRef idx="2">
            <a:schemeClr val="accent1"/>
          </a:effectRef>
          <a:fontRef idx="minor">
            <a:schemeClr val="lt1"/>
          </a:fontRef>
        </p:style>
        <p:txBody>
          <a:bodyPr lIns="110150" tIns="45707" rIns="110150" bIns="45707" rtlCol="0" anchor="ctr"/>
          <a:lstStyle/>
          <a:p>
            <a:pPr algn="ctr"/>
            <a:r>
              <a:rPr lang="en-US" sz="2040" b="1" i="1" dirty="0">
                <a:solidFill>
                  <a:srgbClr val="FFFFFF"/>
                </a:solidFill>
                <a:cs typeface="Segoe UI Light" panose="020B0502040204020203" pitchFamily="34" charset="0"/>
              </a:rPr>
              <a:t>Tip! </a:t>
            </a:r>
          </a:p>
          <a:p>
            <a:pPr algn="ctr"/>
            <a:r>
              <a:rPr lang="en-US" sz="2040" dirty="0" smtClean="0">
                <a:solidFill>
                  <a:srgbClr val="FFFFFF"/>
                </a:solidFill>
                <a:cs typeface="Segoe UI Light" panose="020B0502040204020203" pitchFamily="34" charset="0"/>
              </a:rPr>
              <a:t>Visit Success.Yammer.com for resources to use!</a:t>
            </a:r>
            <a:endParaRPr lang="en-US" sz="2040" b="1" dirty="0">
              <a:solidFill>
                <a:srgbClr val="FFFFFF"/>
              </a:solidFill>
              <a:cs typeface="Segoe UI Light" panose="020B0502040204020203" pitchFamily="34" charset="0"/>
            </a:endParaRPr>
          </a:p>
        </p:txBody>
      </p:sp>
    </p:spTree>
    <p:extLst>
      <p:ext uri="{BB962C8B-B14F-4D97-AF65-F5344CB8AC3E}">
        <p14:creationId xmlns:p14="http://schemas.microsoft.com/office/powerpoint/2010/main" val="32879723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8037" y="1259304"/>
            <a:ext cx="8306221" cy="5404732"/>
          </a:xfrm>
          <a:prstGeom prst="rect">
            <a:avLst/>
          </a:prstGeom>
          <a:ln>
            <a:solidFill>
              <a:schemeClr val="tx2"/>
            </a:solidFill>
          </a:ln>
        </p:spPr>
      </p:pic>
      <p:sp>
        <p:nvSpPr>
          <p:cNvPr id="2" name="Title 1"/>
          <p:cNvSpPr>
            <a:spLocks noGrp="1"/>
          </p:cNvSpPr>
          <p:nvPr>
            <p:ph type="title"/>
          </p:nvPr>
        </p:nvSpPr>
        <p:spPr>
          <a:xfrm>
            <a:off x="315448" y="280109"/>
            <a:ext cx="11496790" cy="1157654"/>
          </a:xfrm>
        </p:spPr>
        <p:txBody>
          <a:bodyPr>
            <a:normAutofit/>
          </a:bodyPr>
          <a:lstStyle/>
          <a:p>
            <a:pPr marL="348105"/>
            <a:r>
              <a:rPr lang="en-US" dirty="0">
                <a:solidFill>
                  <a:srgbClr val="0072C6"/>
                </a:solidFill>
              </a:rPr>
              <a:t>Home Feed</a:t>
            </a:r>
          </a:p>
        </p:txBody>
      </p:sp>
      <p:sp>
        <p:nvSpPr>
          <p:cNvPr id="9" name="Rectangle 8"/>
          <p:cNvSpPr>
            <a:spLocks/>
          </p:cNvSpPr>
          <p:nvPr/>
        </p:nvSpPr>
        <p:spPr>
          <a:xfrm>
            <a:off x="315449" y="272009"/>
            <a:ext cx="373040" cy="373041"/>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cs typeface="Segoe UI" panose="020B0502040204020203" pitchFamily="34" charset="0"/>
              </a:rPr>
              <a:t>1</a:t>
            </a:r>
          </a:p>
        </p:txBody>
      </p:sp>
      <p:sp>
        <p:nvSpPr>
          <p:cNvPr id="13" name="Line Callout 2 12"/>
          <p:cNvSpPr/>
          <p:nvPr/>
        </p:nvSpPr>
        <p:spPr>
          <a:xfrm>
            <a:off x="9330204" y="1286934"/>
            <a:ext cx="2855075" cy="977511"/>
          </a:xfrm>
          <a:prstGeom prst="borderCallout2">
            <a:avLst>
              <a:gd name="adj1" fmla="val 71753"/>
              <a:gd name="adj2" fmla="val -8736"/>
              <a:gd name="adj3" fmla="val 71753"/>
              <a:gd name="adj4" fmla="val -57801"/>
              <a:gd name="adj5" fmla="val 230813"/>
              <a:gd name="adj6" fmla="val -269114"/>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cs typeface="Segoe UI" panose="020B0502040204020203" pitchFamily="34" charset="0"/>
              </a:rPr>
              <a:t>Be sure to select the right group when posting.</a:t>
            </a:r>
          </a:p>
        </p:txBody>
      </p:sp>
      <p:sp>
        <p:nvSpPr>
          <p:cNvPr id="16" name="Line Callout 2 15"/>
          <p:cNvSpPr/>
          <p:nvPr/>
        </p:nvSpPr>
        <p:spPr>
          <a:xfrm>
            <a:off x="9220929" y="3747141"/>
            <a:ext cx="2855075" cy="941913"/>
          </a:xfrm>
          <a:prstGeom prst="borderCallout2">
            <a:avLst>
              <a:gd name="adj1" fmla="val 6526"/>
              <a:gd name="adj2" fmla="val -7527"/>
              <a:gd name="adj3" fmla="val 6526"/>
              <a:gd name="adj4" fmla="val -63042"/>
              <a:gd name="adj5" fmla="val 19153"/>
              <a:gd name="adj6" fmla="val -189201"/>
            </a:avLst>
          </a:prstGeom>
          <a:solidFill>
            <a:srgbClr val="0072C6"/>
          </a:solidFill>
          <a:ln w="19050">
            <a:solidFill>
              <a:srgbClr val="0072C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66298"/>
            <a:r>
              <a:rPr lang="en-US" sz="1836" dirty="0">
                <a:solidFill>
                  <a:prstClr val="white"/>
                </a:solidFill>
                <a:cs typeface="Segoe UI" panose="020B0502040204020203" pitchFamily="34" charset="0"/>
              </a:rPr>
              <a:t>Choose from Top, All, &amp; Following.</a:t>
            </a:r>
          </a:p>
        </p:txBody>
      </p:sp>
    </p:spTree>
    <p:extLst>
      <p:ext uri="{BB962C8B-B14F-4D97-AF65-F5344CB8AC3E}">
        <p14:creationId xmlns:p14="http://schemas.microsoft.com/office/powerpoint/2010/main" val="2288323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8" id="{4164B987-078F-4A5E-BDE8-36A47B04CAEB}" vid="{EBD60C8A-D80A-4024-8E9D-404D4840E61B}"/>
    </a:ext>
  </a:extLst>
</a:theme>
</file>

<file path=ppt/theme/theme2.xml><?xml version="1.0" encoding="utf-8"?>
<a:theme xmlns:a="http://schemas.openxmlformats.org/drawingml/2006/main" name="1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3.xml><?xml version="1.0" encoding="utf-8"?>
<a:theme xmlns:a="http://schemas.openxmlformats.org/drawingml/2006/main" name="2_5-30499_SPC_2014_PowerUser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SharePoint_Conference_2014_PowerUser_Template" id="{8BBBEFC8-198F-4C46-9624-1CDB9D062CD8}" vid="{509AD355-5CF8-4C2B-A587-4F5B5D28D2D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B41ADDC-EE8C-40ED-A3AB-1D5022A66807}"/>
</file>

<file path=customXml/itemProps2.xml><?xml version="1.0" encoding="utf-8"?>
<ds:datastoreItem xmlns:ds="http://schemas.openxmlformats.org/officeDocument/2006/customXml" ds:itemID="{F990F116-B58F-4255-B05B-DA3808E0E5C6}"/>
</file>

<file path=customXml/itemProps3.xml><?xml version="1.0" encoding="utf-8"?>
<ds:datastoreItem xmlns:ds="http://schemas.openxmlformats.org/officeDocument/2006/customXml" ds:itemID="{758FDAC0-319D-4A54-8D8E-1D42CB1F8004}"/>
</file>

<file path=docProps/app.xml><?xml version="1.0" encoding="utf-8"?>
<Properties xmlns="http://schemas.openxmlformats.org/officeDocument/2006/extended-properties" xmlns:vt="http://schemas.openxmlformats.org/officeDocument/2006/docPropsVTypes">
  <Template>SharePoint_Conference_2014_PowerUser_Template_lms-2</Template>
  <TotalTime>36</TotalTime>
  <Words>3035</Words>
  <Application>Microsoft Office PowerPoint</Application>
  <PresentationFormat>Custom</PresentationFormat>
  <Paragraphs>345</Paragraphs>
  <Slides>42</Slides>
  <Notes>26</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42</vt:i4>
      </vt:variant>
    </vt:vector>
  </HeadingPairs>
  <TitlesOfParts>
    <vt:vector size="57" baseType="lpstr">
      <vt:lpstr>Arial</vt:lpstr>
      <vt:lpstr>Calibri</vt:lpstr>
      <vt:lpstr>Helvetica</vt:lpstr>
      <vt:lpstr>Lucida Grande</vt:lpstr>
      <vt:lpstr>Segoe Pro</vt:lpstr>
      <vt:lpstr>Segoe Pro Display</vt:lpstr>
      <vt:lpstr>Segoe Pro Display Light</vt:lpstr>
      <vt:lpstr>Segoe Pro Light</vt:lpstr>
      <vt:lpstr>Segoe UI</vt:lpstr>
      <vt:lpstr>Segoe UI Light</vt:lpstr>
      <vt:lpstr>Segoe UI Semibold</vt:lpstr>
      <vt:lpstr>Wingdings</vt:lpstr>
      <vt:lpstr>5-30499_SPC_2014_PowerUser_Template_16x9</vt:lpstr>
      <vt:lpstr>1_5-30499_SPC_2014_PowerUser_Template_16x9</vt:lpstr>
      <vt:lpstr>2_5-30499_SPC_2014_PowerUser_Template_16x9</vt:lpstr>
      <vt:lpstr>PowerPoint Presentation</vt:lpstr>
      <vt:lpstr>While you wait… Join the SPC 14 Yammer network.   Find and join the Getting Started with Yammer Group</vt:lpstr>
      <vt:lpstr>Yammer Power User in 75 Minutes </vt:lpstr>
      <vt:lpstr>Today’s Agenda</vt:lpstr>
      <vt:lpstr>Install the Yammer Mobile App</vt:lpstr>
      <vt:lpstr>Join the SPC 14 Yammer network.   Find and join the Getting Started with Yammer Group</vt:lpstr>
      <vt:lpstr>The Basics </vt:lpstr>
      <vt:lpstr>Get started with Yammer</vt:lpstr>
      <vt:lpstr>Home Feed</vt:lpstr>
      <vt:lpstr>Inbox</vt:lpstr>
      <vt:lpstr>Groups  - Join this group!</vt:lpstr>
      <vt:lpstr>Your Profile Page</vt:lpstr>
      <vt:lpstr>Demo</vt:lpstr>
      <vt:lpstr>If you do nothing else… </vt:lpstr>
      <vt:lpstr>Join the SPC 14 Yammer network.   Find and join the Getting Started with Yammer Group</vt:lpstr>
      <vt:lpstr>Activity Time</vt:lpstr>
      <vt:lpstr>Notes</vt:lpstr>
      <vt:lpstr>Use Notes to collaborate on content</vt:lpstr>
      <vt:lpstr>Common Objections</vt:lpstr>
      <vt:lpstr>PowerPoint Presentation</vt:lpstr>
      <vt:lpstr>Video  Best Practices that Refuse to Die</vt:lpstr>
      <vt:lpstr>Join the SPC 14 Yammer network.   Find and join the Getting Started with Yammer Group</vt:lpstr>
      <vt:lpstr>Activity Time</vt:lpstr>
      <vt:lpstr>Building a Use Case</vt:lpstr>
      <vt:lpstr>Use Cases</vt:lpstr>
      <vt:lpstr>Share &amp; Receive Information</vt:lpstr>
      <vt:lpstr>Encourage &amp; Respond to Feedback</vt:lpstr>
      <vt:lpstr>Bring Leaders &amp; Teams Together</vt:lpstr>
      <vt:lpstr>Recognize &amp; Praise Hard Work</vt:lpstr>
      <vt:lpstr>Use Case Round Robin</vt:lpstr>
      <vt:lpstr>Engagement Best Practices</vt:lpstr>
      <vt:lpstr>The Important Factor: Value</vt:lpstr>
      <vt:lpstr>Tips for engaging with colleagues</vt:lpstr>
      <vt:lpstr>What is a Yammer Event? </vt:lpstr>
      <vt:lpstr>Get your team involved</vt:lpstr>
      <vt:lpstr>Host a YamJam (a real-time meeting exclusively on Yammer)</vt:lpstr>
      <vt:lpstr>And remember…</vt:lpstr>
      <vt:lpstr>So, what’s next?</vt:lpstr>
      <vt:lpstr>#SPC14 Enterprise Social Related Content</vt:lpstr>
      <vt:lpstr>Microsoft Enterprise Social Resources</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Yammer Power User in 75 Minutes </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Administrator</cp:lastModifiedBy>
  <cp:revision>3</cp:revision>
  <dcterms:created xsi:type="dcterms:W3CDTF">2014-03-03T09:42:08Z</dcterms:created>
  <dcterms:modified xsi:type="dcterms:W3CDTF">2014-03-06T02:53:36Z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103;#power users|9cd1f6ed-5631-477e-a03f-22bb249bd69c</vt:lpwstr>
  </property>
  <property fmtid="{D5CDD505-2E9C-101B-9397-08002B2CF9AE}" pid="13" name="Event Name">
    <vt:lpwstr>91;#Microsoft SharePoint Conference|a629e079-6b4e-41d1-9641-98de5e4410b7</vt:lpwstr>
  </property>
  <property fmtid="{D5CDD505-2E9C-101B-9397-08002B2CF9AE}" pid="14" name="TaxCatchAll">
    <vt:lpwstr>10;#SharePoint Conference 2014 Executive;#90;#SharePoint Conference 2014 Executive|c7618099-af1d-412d-92b3-b97338d93c70</vt:lpwstr>
  </property>
  <property fmtid="{D5CDD505-2E9C-101B-9397-08002B2CF9AE}" pid="15" name="TaxKeywordTaxHTField">
    <vt:lpwstr>SharePoint Conference 2014 Executive|c7618099-af1d-412d-92b3-b97338d93c70</vt:lpwstr>
  </property>
</Properties>
</file>