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38"/>
  </p:notesMasterIdLst>
  <p:handoutMasterIdLst>
    <p:handoutMasterId r:id="rId39"/>
  </p:handoutMasterIdLst>
  <p:sldIdLst>
    <p:sldId id="1236" r:id="rId6"/>
    <p:sldId id="1124" r:id="rId7"/>
    <p:sldId id="1274" r:id="rId8"/>
    <p:sldId id="1275" r:id="rId9"/>
    <p:sldId id="1276" r:id="rId10"/>
    <p:sldId id="1277" r:id="rId11"/>
    <p:sldId id="1278" r:id="rId12"/>
    <p:sldId id="1279" r:id="rId13"/>
    <p:sldId id="1280" r:id="rId14"/>
    <p:sldId id="1281" r:id="rId15"/>
    <p:sldId id="1282" r:id="rId16"/>
    <p:sldId id="1283" r:id="rId17"/>
    <p:sldId id="1284" r:id="rId18"/>
    <p:sldId id="1285" r:id="rId19"/>
    <p:sldId id="1286" r:id="rId20"/>
    <p:sldId id="1287" r:id="rId21"/>
    <p:sldId id="1288" r:id="rId22"/>
    <p:sldId id="1289" r:id="rId23"/>
    <p:sldId id="1290" r:id="rId24"/>
    <p:sldId id="1291" r:id="rId25"/>
    <p:sldId id="1292" r:id="rId26"/>
    <p:sldId id="1293" r:id="rId27"/>
    <p:sldId id="1294" r:id="rId28"/>
    <p:sldId id="1295" r:id="rId29"/>
    <p:sldId id="1296" r:id="rId30"/>
    <p:sldId id="1297" r:id="rId31"/>
    <p:sldId id="1298" r:id="rId32"/>
    <p:sldId id="1299" r:id="rId33"/>
    <p:sldId id="1300" r:id="rId34"/>
    <p:sldId id="1301" r:id="rId35"/>
    <p:sldId id="1302" r:id="rId36"/>
    <p:sldId id="1132" r:id="rId37"/>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8B2D"/>
    <a:srgbClr val="87AB37"/>
    <a:srgbClr val="9FC54D"/>
    <a:srgbClr val="505050"/>
    <a:srgbClr val="785393"/>
    <a:srgbClr val="80599D"/>
    <a:srgbClr val="000000"/>
    <a:srgbClr val="8E6AAA"/>
    <a:srgbClr val="8E6A78"/>
    <a:srgbClr val="9B4F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9122" autoAdjust="0"/>
    <p:restoredTop sz="9520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handoutMaster" Target="handoutMasters/handoutMaster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3/6/2014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3/6/2014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t>3/6/2014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6569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7604972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4288E4C-8759-4E7B-86B2-188CDEA78791}"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1979304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4288E4C-8759-4E7B-86B2-188CDEA78791}"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3303577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31</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3/6/2014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9521023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8754525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t>3/6/2014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210978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dirty="0"/>
          </a:p>
        </p:txBody>
      </p:sp>
      <p:sp>
        <p:nvSpPr>
          <p:cNvPr id="5" name="Date Placeholder 4"/>
          <p:cNvSpPr>
            <a:spLocks noGrp="1"/>
          </p:cNvSpPr>
          <p:nvPr>
            <p:ph type="dt" idx="10"/>
          </p:nvPr>
        </p:nvSpPr>
        <p:spPr/>
        <p:txBody>
          <a:bodyPr/>
          <a:lstStyle/>
          <a:p>
            <a:fld id="{F22B3E36-5CE0-4CB7-82DE-38A88C71BFA8}" type="datetime1">
              <a:rPr lang="en-US" smtClean="0">
                <a:solidFill>
                  <a:prstClr val="black"/>
                </a:solidFill>
              </a:rPr>
              <a:pPr/>
              <a:t>3/6/2014</a:t>
            </a:fld>
            <a:endParaRPr lang="en-US" dirty="0">
              <a:solidFill>
                <a:prstClr val="black"/>
              </a:solidFill>
            </a:endParaRPr>
          </a:p>
        </p:txBody>
      </p:sp>
      <p:sp>
        <p:nvSpPr>
          <p:cNvPr id="6" name="Footer Placeholder 5"/>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5</a:t>
            </a:fld>
            <a:endParaRPr lang="en-US" dirty="0">
              <a:solidFill>
                <a:prstClr val="black"/>
              </a:solidFill>
            </a:endParaRPr>
          </a:p>
        </p:txBody>
      </p:sp>
      <p:sp>
        <p:nvSpPr>
          <p:cNvPr id="8" name="Header Placeholder 7"/>
          <p:cNvSpPr>
            <a:spLocks noGrp="1"/>
          </p:cNvSpPr>
          <p:nvPr>
            <p:ph type="hdr" sz="quarter" idx="13"/>
          </p:nvPr>
        </p:nvSpPr>
        <p:spPr/>
        <p:txBody>
          <a:bodyPr/>
          <a:lstStyle/>
          <a:p>
            <a:r>
              <a:rPr lang="en-US" dirty="0">
                <a:solidFill>
                  <a:prstClr val="black"/>
                </a:solidFill>
              </a:rPr>
              <a:t>Tech Ready 15</a:t>
            </a:r>
          </a:p>
        </p:txBody>
      </p:sp>
    </p:spTree>
    <p:extLst>
      <p:ext uri="{BB962C8B-B14F-4D97-AF65-F5344CB8AC3E}">
        <p14:creationId xmlns:p14="http://schemas.microsoft.com/office/powerpoint/2010/main" val="3129232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3/6/2014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20433974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B85C30-AD37-4182-8977-4B1FC1CFD07F}"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10073050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5B85C30-AD37-4182-8977-4B1FC1CFD07F}"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3061275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9634554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432605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3/6/2014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0091129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530151" y="2938012"/>
            <a:ext cx="4695936" cy="959618"/>
          </a:xfrm>
          <a:prstGeom prst="rect">
            <a:avLst/>
          </a:prstGeom>
        </p:spPr>
      </p:pic>
    </p:spTree>
    <p:extLst>
      <p:ext uri="{BB962C8B-B14F-4D97-AF65-F5344CB8AC3E}">
        <p14:creationId xmlns:p14="http://schemas.microsoft.com/office/powerpoint/2010/main" val="388168952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63" presetClass="path" presetSubtype="0" decel="100000" fill="hold" nodeType="withEffect">
                                  <p:stCondLst>
                                    <p:cond delay="580"/>
                                  </p:stCondLst>
                                  <p:childTnLst>
                                    <p:animMotion origin="layout" path="M -0.02409 1.50289E-6 L -4.16667E-7 1.50289E-6 " pathEditMode="relative" rAng="0" ptsTypes="AA">
                                      <p:cBhvr>
                                        <p:cTn id="21" dur="500" fill="hold"/>
                                        <p:tgtEl>
                                          <p:spTgt spid="8"/>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86789423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8316099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33942933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04539190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47287086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5228261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58911960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25399157"/>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333321"/>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048809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91368960"/>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27219794"/>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91464152"/>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51829522"/>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30240380"/>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74270416"/>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3401201372"/>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494029997"/>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74677889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761761862"/>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9FC54D">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67802974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982296446"/>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572363"/>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558614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740130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283772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60895869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387859916"/>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8.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3.xml.rels><?xml version="1.0" encoding="UTF-8" standalone="yes"?>
<Relationships xmlns="http://schemas.openxmlformats.org/package/2006/relationships"><Relationship Id="rId3" Type="http://schemas.openxmlformats.org/officeDocument/2006/relationships/image" Target="../media/image18.emf"/><Relationship Id="rId7" Type="http://schemas.openxmlformats.org/officeDocument/2006/relationships/image" Target="../media/image22.emf"/><Relationship Id="rId2" Type="http://schemas.openxmlformats.org/officeDocument/2006/relationships/image" Target="../media/image17.emf"/><Relationship Id="rId1" Type="http://schemas.openxmlformats.org/officeDocument/2006/relationships/slideLayout" Target="../slideLayouts/slideLayout38.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emf"/></Relationships>
</file>

<file path=ppt/slides/_rels/slide14.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38.xml"/><Relationship Id="rId5" Type="http://schemas.openxmlformats.org/officeDocument/2006/relationships/image" Target="../media/image22.emf"/><Relationship Id="rId4" Type="http://schemas.openxmlformats.org/officeDocument/2006/relationships/image" Target="../media/image25.emf"/></Relationships>
</file>

<file path=ppt/slides/_rels/slide15.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38.xml"/><Relationship Id="rId6" Type="http://schemas.openxmlformats.org/officeDocument/2006/relationships/image" Target="../media/image22.emf"/><Relationship Id="rId5" Type="http://schemas.openxmlformats.org/officeDocument/2006/relationships/image" Target="../media/image29.emf"/><Relationship Id="rId4" Type="http://schemas.openxmlformats.org/officeDocument/2006/relationships/image" Target="../media/image28.em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image" Target="../media/image30.emf"/><Relationship Id="rId7" Type="http://schemas.openxmlformats.org/officeDocument/2006/relationships/image" Target="../media/image34.emf"/><Relationship Id="rId2" Type="http://schemas.openxmlformats.org/officeDocument/2006/relationships/notesSlide" Target="../notesSlides/notesSlide5.xml"/><Relationship Id="rId1" Type="http://schemas.openxmlformats.org/officeDocument/2006/relationships/slideLayout" Target="../slideLayouts/slideLayout38.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emf"/></Relationships>
</file>

<file path=ppt/slides/_rels/slide19.xml.rels><?xml version="1.0" encoding="UTF-8" standalone="yes"?>
<Relationships xmlns="http://schemas.openxmlformats.org/package/2006/relationships"><Relationship Id="rId8" Type="http://schemas.openxmlformats.org/officeDocument/2006/relationships/image" Target="../media/image41.emf"/><Relationship Id="rId3" Type="http://schemas.openxmlformats.org/officeDocument/2006/relationships/image" Target="../media/image36.emf"/><Relationship Id="rId7" Type="http://schemas.openxmlformats.org/officeDocument/2006/relationships/image" Target="../media/image40.emf"/><Relationship Id="rId2" Type="http://schemas.openxmlformats.org/officeDocument/2006/relationships/notesSlide" Target="../notesSlides/notesSlide6.xml"/><Relationship Id="rId1" Type="http://schemas.openxmlformats.org/officeDocument/2006/relationships/slideLayout" Target="../slideLayouts/slideLayout38.xml"/><Relationship Id="rId6" Type="http://schemas.openxmlformats.org/officeDocument/2006/relationships/image" Target="../media/image39.emf"/><Relationship Id="rId5" Type="http://schemas.openxmlformats.org/officeDocument/2006/relationships/image" Target="../media/image38.emf"/><Relationship Id="rId4" Type="http://schemas.openxmlformats.org/officeDocument/2006/relationships/image" Target="../media/image37.emf"/><Relationship Id="rId9" Type="http://schemas.openxmlformats.org/officeDocument/2006/relationships/image" Target="../media/image35.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38.xml"/></Relationships>
</file>

<file path=ppt/slides/_rels/slide24.xml.rels><?xml version="1.0" encoding="UTF-8" standalone="yes"?>
<Relationships xmlns="http://schemas.openxmlformats.org/package/2006/relationships"><Relationship Id="rId8" Type="http://schemas.openxmlformats.org/officeDocument/2006/relationships/image" Target="../media/image49.emf"/><Relationship Id="rId3" Type="http://schemas.openxmlformats.org/officeDocument/2006/relationships/image" Target="../media/image44.emf"/><Relationship Id="rId7" Type="http://schemas.openxmlformats.org/officeDocument/2006/relationships/image" Target="../media/image48.emf"/><Relationship Id="rId2" Type="http://schemas.openxmlformats.org/officeDocument/2006/relationships/image" Target="../media/image43.emf"/><Relationship Id="rId1" Type="http://schemas.openxmlformats.org/officeDocument/2006/relationships/slideLayout" Target="../slideLayouts/slideLayout38.xml"/><Relationship Id="rId6" Type="http://schemas.openxmlformats.org/officeDocument/2006/relationships/image" Target="../media/image47.emf"/><Relationship Id="rId5" Type="http://schemas.openxmlformats.org/officeDocument/2006/relationships/image" Target="../media/image46.emf"/><Relationship Id="rId10" Type="http://schemas.openxmlformats.org/officeDocument/2006/relationships/image" Target="../media/image51.emf"/><Relationship Id="rId4" Type="http://schemas.openxmlformats.org/officeDocument/2006/relationships/image" Target="../media/image45.emf"/><Relationship Id="rId9" Type="http://schemas.openxmlformats.org/officeDocument/2006/relationships/image" Target="../media/image50.emf"/></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45.xml"/><Relationship Id="rId4" Type="http://schemas.openxmlformats.org/officeDocument/2006/relationships/image" Target="../media/image54.emf"/></Relationships>
</file>

<file path=ppt/slides/_rels/slide27.xml.rels><?xml version="1.0" encoding="UTF-8" standalone="yes"?>
<Relationships xmlns="http://schemas.openxmlformats.org/package/2006/relationships"><Relationship Id="rId3" Type="http://schemas.openxmlformats.org/officeDocument/2006/relationships/image" Target="../media/image55.emf"/><Relationship Id="rId7" Type="http://schemas.openxmlformats.org/officeDocument/2006/relationships/image" Target="../media/image56.emf"/><Relationship Id="rId2" Type="http://schemas.openxmlformats.org/officeDocument/2006/relationships/notesSlide" Target="../notesSlides/notesSlide10.xml"/><Relationship Id="rId1" Type="http://schemas.openxmlformats.org/officeDocument/2006/relationships/slideLayout" Target="../slideLayouts/slideLayout45.xml"/><Relationship Id="rId6" Type="http://schemas.openxmlformats.org/officeDocument/2006/relationships/image" Target="../media/image54.emf"/><Relationship Id="rId5" Type="http://schemas.openxmlformats.org/officeDocument/2006/relationships/image" Target="../media/image53.emf"/><Relationship Id="rId4" Type="http://schemas.openxmlformats.org/officeDocument/2006/relationships/image" Target="../media/image52.emf"/></Relationships>
</file>

<file path=ppt/slides/_rels/slide28.xml.rels><?xml version="1.0" encoding="UTF-8" standalone="yes"?>
<Relationships xmlns="http://schemas.openxmlformats.org/package/2006/relationships"><Relationship Id="rId8" Type="http://schemas.openxmlformats.org/officeDocument/2006/relationships/hyperlink" Target="http://msdn.microsoft.com/en-us/library/office/dn567995.aspx" TargetMode="External"/><Relationship Id="rId3" Type="http://schemas.openxmlformats.org/officeDocument/2006/relationships/image" Target="../media/image57.emf"/><Relationship Id="rId7" Type="http://schemas.openxmlformats.org/officeDocument/2006/relationships/image" Target="../media/image61.png"/><Relationship Id="rId2" Type="http://schemas.openxmlformats.org/officeDocument/2006/relationships/notesSlide" Target="../notesSlides/notesSlide11.xml"/><Relationship Id="rId1" Type="http://schemas.openxmlformats.org/officeDocument/2006/relationships/slideLayout" Target="../slideLayouts/slideLayout53.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 Id="rId9" Type="http://schemas.openxmlformats.org/officeDocument/2006/relationships/hyperlink" Target="http://officesharepointci.codeplex.com/"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msdn.microsoft.com/en-us/library/office/dn605892.aspx" TargetMode="External"/><Relationship Id="rId13" Type="http://schemas.openxmlformats.org/officeDocument/2006/relationships/hyperlink" Target="http://aka.ms/office365apitoolspreview" TargetMode="External"/><Relationship Id="rId3" Type="http://schemas.openxmlformats.org/officeDocument/2006/relationships/image" Target="../media/image57.emf"/><Relationship Id="rId7" Type="http://schemas.openxmlformats.org/officeDocument/2006/relationships/image" Target="../media/image61.png"/><Relationship Id="rId12" Type="http://schemas.openxmlformats.org/officeDocument/2006/relationships/hyperlink" Target="http://aka.ms/officedevtoolsforvs2013" TargetMode="External"/><Relationship Id="rId2" Type="http://schemas.openxmlformats.org/officeDocument/2006/relationships/notesSlide" Target="../notesSlides/notesSlide12.xml"/><Relationship Id="rId1" Type="http://schemas.openxmlformats.org/officeDocument/2006/relationships/slideLayout" Target="../slideLayouts/slideLayout53.xml"/><Relationship Id="rId6" Type="http://schemas.openxmlformats.org/officeDocument/2006/relationships/image" Target="../media/image60.png"/><Relationship Id="rId11" Type="http://schemas.openxmlformats.org/officeDocument/2006/relationships/hyperlink" Target="http://aka.ms/asksharepoint" TargetMode="External"/><Relationship Id="rId5" Type="http://schemas.openxmlformats.org/officeDocument/2006/relationships/image" Target="../media/image59.png"/><Relationship Id="rId10" Type="http://schemas.openxmlformats.org/officeDocument/2006/relationships/hyperlink" Target="http://aka.ms/askoffice" TargetMode="External"/><Relationship Id="rId4" Type="http://schemas.openxmlformats.org/officeDocument/2006/relationships/image" Target="../media/image58.png"/><Relationship Id="rId9" Type="http://schemas.openxmlformats.org/officeDocument/2006/relationships/hyperlink" Target="http://aka.ms/officesuggestion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0.jpeg"/><Relationship Id="rId2" Type="http://schemas.openxmlformats.org/officeDocument/2006/relationships/image" Target="../media/image7.jpeg"/><Relationship Id="rId1" Type="http://schemas.openxmlformats.org/officeDocument/2006/relationships/slideLayout" Target="../slideLayouts/slideLayout39.xml"/><Relationship Id="rId6" Type="http://schemas.openxmlformats.org/officeDocument/2006/relationships/image" Target="../media/image9.jpeg"/><Relationship Id="rId5" Type="http://schemas.openxmlformats.org/officeDocument/2006/relationships/hyperlink" Target="http://www.twitter.com/aymanelhattab" TargetMode="External"/><Relationship Id="rId4" Type="http://schemas.openxmlformats.org/officeDocument/2006/relationships/hyperlink" Target="http://www.aymanelhattab.com/"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38.xml"/></Relationships>
</file>

<file path=ppt/slides/_rels/slide3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3.xml"/><Relationship Id="rId1" Type="http://schemas.openxmlformats.org/officeDocument/2006/relationships/slideLayout" Target="../slideLayouts/slideLayout37.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3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twitter.com/mougue" TargetMode="External"/><Relationship Id="rId1" Type="http://schemas.openxmlformats.org/officeDocument/2006/relationships/slideLayout" Target="../slideLayouts/slideLayout39.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5175879"/>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Apps</a:t>
            </a:r>
            <a:endParaRPr lang="en-US" dirty="0"/>
          </a:p>
        </p:txBody>
      </p:sp>
      <p:sp>
        <p:nvSpPr>
          <p:cNvPr id="3" name="Text Placeholder 2"/>
          <p:cNvSpPr>
            <a:spLocks noGrp="1"/>
          </p:cNvSpPr>
          <p:nvPr>
            <p:ph type="body" sz="quarter" idx="11"/>
          </p:nvPr>
        </p:nvSpPr>
        <p:spPr>
          <a:xfrm>
            <a:off x="274639" y="1212849"/>
            <a:ext cx="11889564" cy="4124206"/>
          </a:xfrm>
          <a:prstGeom prst="rect">
            <a:avLst/>
          </a:prstGeom>
        </p:spPr>
        <p:txBody>
          <a:bodyPr/>
          <a:lstStyle/>
          <a:p>
            <a:r>
              <a:rPr lang="en-US" dirty="0" smtClean="0"/>
              <a:t>SharePoint</a:t>
            </a:r>
          </a:p>
          <a:p>
            <a:pPr lvl="1"/>
            <a:r>
              <a:rPr lang="en-US" dirty="0" smtClean="0"/>
              <a:t>Apps for SharePoint</a:t>
            </a:r>
          </a:p>
          <a:p>
            <a:endParaRPr lang="en-US" dirty="0" smtClean="0"/>
          </a:p>
          <a:p>
            <a:r>
              <a:rPr lang="en-US" dirty="0" smtClean="0"/>
              <a:t>Office</a:t>
            </a:r>
          </a:p>
          <a:p>
            <a:pPr lvl="1"/>
            <a:r>
              <a:rPr lang="en-US" dirty="0" smtClean="0"/>
              <a:t>Content Apps</a:t>
            </a:r>
          </a:p>
          <a:p>
            <a:pPr lvl="1"/>
            <a:r>
              <a:rPr lang="en-US" dirty="0" smtClean="0"/>
              <a:t>Task Pane Apps</a:t>
            </a:r>
          </a:p>
          <a:p>
            <a:pPr lvl="1"/>
            <a:r>
              <a:rPr lang="en-US" dirty="0" smtClean="0"/>
              <a:t>Mail Apps</a:t>
            </a:r>
          </a:p>
          <a:p>
            <a:pPr lvl="1"/>
            <a:r>
              <a:rPr lang="en-US" dirty="0" smtClean="0"/>
              <a:t>Project Apps </a:t>
            </a:r>
            <a:endParaRPr lang="en-US" dirty="0"/>
          </a:p>
          <a:p>
            <a:pPr lvl="1"/>
            <a:endParaRPr lang="en-US" dirty="0" smtClean="0"/>
          </a:p>
        </p:txBody>
      </p:sp>
      <p:pic>
        <p:nvPicPr>
          <p:cNvPr id="4" name="Picture 3"/>
          <p:cNvPicPr>
            <a:picLocks noChangeAspect="1"/>
          </p:cNvPicPr>
          <p:nvPr/>
        </p:nvPicPr>
        <p:blipFill>
          <a:blip r:embed="rId2"/>
          <a:stretch>
            <a:fillRect/>
          </a:stretch>
        </p:blipFill>
        <p:spPr>
          <a:xfrm>
            <a:off x="5151437" y="3284569"/>
            <a:ext cx="6410325" cy="2781300"/>
          </a:xfrm>
          <a:prstGeom prst="rect">
            <a:avLst/>
          </a:prstGeom>
        </p:spPr>
      </p:pic>
      <p:pic>
        <p:nvPicPr>
          <p:cNvPr id="5" name="Picture 4"/>
          <p:cNvPicPr>
            <a:picLocks noChangeAspect="1"/>
          </p:cNvPicPr>
          <p:nvPr/>
        </p:nvPicPr>
        <p:blipFill rotWithShape="1">
          <a:blip r:embed="rId3">
            <a:extLst>
              <a:ext uri="{BEBA8EAE-BF5A-486C-A8C5-ECC9F3942E4B}">
                <a14:imgProps xmlns:a14="http://schemas.microsoft.com/office/drawing/2010/main">
                  <a14:imgLayer r:embed="rId4">
                    <a14:imgEffect>
                      <a14:saturation sat="0"/>
                    </a14:imgEffect>
                  </a14:imgLayer>
                </a14:imgProps>
              </a:ext>
            </a:extLst>
          </a:blip>
          <a:srcRect l="22486"/>
          <a:stretch/>
        </p:blipFill>
        <p:spPr>
          <a:xfrm>
            <a:off x="5151437" y="1439862"/>
            <a:ext cx="4644809" cy="1066904"/>
          </a:xfrm>
          <a:prstGeom prst="rect">
            <a:avLst/>
          </a:prstGeom>
        </p:spPr>
      </p:pic>
    </p:spTree>
    <p:extLst>
      <p:ext uri="{BB962C8B-B14F-4D97-AF65-F5344CB8AC3E}">
        <p14:creationId xmlns:p14="http://schemas.microsoft.com/office/powerpoint/2010/main" val="17290015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SharePoint Apps</a:t>
            </a:r>
            <a:endParaRPr lang="en-US" dirty="0"/>
          </a:p>
        </p:txBody>
      </p:sp>
      <p:sp>
        <p:nvSpPr>
          <p:cNvPr id="3" name="Text Placeholder 2"/>
          <p:cNvSpPr>
            <a:spLocks noGrp="1"/>
          </p:cNvSpPr>
          <p:nvPr>
            <p:ph type="body" sz="quarter" idx="11"/>
          </p:nvPr>
        </p:nvSpPr>
        <p:spPr>
          <a:xfrm>
            <a:off x="274639" y="1212849"/>
            <a:ext cx="6400798" cy="5293757"/>
          </a:xfrm>
          <a:prstGeom prst="rect">
            <a:avLst/>
          </a:prstGeom>
        </p:spPr>
        <p:txBody>
          <a:bodyPr/>
          <a:lstStyle/>
          <a:p>
            <a:r>
              <a:rPr lang="en-US" dirty="0" smtClean="0"/>
              <a:t>Auto Hosted</a:t>
            </a:r>
          </a:p>
          <a:p>
            <a:pPr lvl="1"/>
            <a:r>
              <a:rPr lang="en-US" dirty="0" smtClean="0"/>
              <a:t>Deployed to and hosted in a dedicated Microsoft Azure subscription</a:t>
            </a:r>
          </a:p>
          <a:p>
            <a:endParaRPr lang="en-US" dirty="0" smtClean="0"/>
          </a:p>
          <a:p>
            <a:r>
              <a:rPr lang="en-US" dirty="0" smtClean="0"/>
              <a:t>SharePoint </a:t>
            </a:r>
            <a:r>
              <a:rPr lang="en-US" dirty="0"/>
              <a:t>Hosted</a:t>
            </a:r>
          </a:p>
          <a:p>
            <a:pPr lvl="1"/>
            <a:r>
              <a:rPr lang="en-US" dirty="0" smtClean="0"/>
              <a:t>Uses client side technologies such as JavaScript, REST, HTML 5</a:t>
            </a:r>
            <a:endParaRPr lang="en-US" dirty="0"/>
          </a:p>
          <a:p>
            <a:pPr lvl="1"/>
            <a:endParaRPr lang="en-US" dirty="0" smtClean="0"/>
          </a:p>
          <a:p>
            <a:r>
              <a:rPr lang="en-US" dirty="0" smtClean="0"/>
              <a:t>Provider Hosted</a:t>
            </a:r>
            <a:endParaRPr lang="en-US" dirty="0"/>
          </a:p>
          <a:p>
            <a:pPr lvl="1"/>
            <a:r>
              <a:rPr lang="en-US" dirty="0" smtClean="0"/>
              <a:t>Deployed to and hosted on on-premises or cloud hosted (Azure) platforms</a:t>
            </a:r>
            <a:endParaRPr lang="en-US" dirty="0"/>
          </a:p>
          <a:p>
            <a:pPr lvl="1"/>
            <a:endParaRPr lang="en-US"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1637" y="1363662"/>
            <a:ext cx="5166444" cy="4149301"/>
          </a:xfrm>
          <a:prstGeom prst="rect">
            <a:avLst/>
          </a:prstGeom>
        </p:spPr>
      </p:pic>
    </p:spTree>
    <p:extLst>
      <p:ext uri="{BB962C8B-B14F-4D97-AF65-F5344CB8AC3E}">
        <p14:creationId xmlns:p14="http://schemas.microsoft.com/office/powerpoint/2010/main" val="2620741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Development Environments</a:t>
            </a:r>
            <a:endParaRPr lang="en-US" dirty="0"/>
          </a:p>
        </p:txBody>
      </p:sp>
    </p:spTree>
    <p:extLst>
      <p:ext uri="{BB962C8B-B14F-4D97-AF65-F5344CB8AC3E}">
        <p14:creationId xmlns:p14="http://schemas.microsoft.com/office/powerpoint/2010/main" val="90906740"/>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75199" y="790225"/>
            <a:ext cx="2845542" cy="1890908"/>
          </a:xfrm>
          <a:prstGeom prst="rect">
            <a:avLst/>
          </a:prstGeom>
        </p:spPr>
      </p:pic>
      <p:pic>
        <p:nvPicPr>
          <p:cNvPr id="8" name="Picture 7"/>
          <p:cNvPicPr>
            <a:picLocks noChangeAspect="1"/>
          </p:cNvPicPr>
          <p:nvPr/>
        </p:nvPicPr>
        <p:blipFill>
          <a:blip r:embed="rId3"/>
          <a:stretch>
            <a:fillRect/>
          </a:stretch>
        </p:blipFill>
        <p:spPr>
          <a:xfrm>
            <a:off x="3552624" y="2166081"/>
            <a:ext cx="2175463" cy="1487025"/>
          </a:xfrm>
          <a:prstGeom prst="rect">
            <a:avLst/>
          </a:prstGeom>
        </p:spPr>
      </p:pic>
      <p:pic>
        <p:nvPicPr>
          <p:cNvPr id="9" name="Picture 8"/>
          <p:cNvPicPr>
            <a:picLocks noChangeAspect="1"/>
          </p:cNvPicPr>
          <p:nvPr/>
        </p:nvPicPr>
        <p:blipFill>
          <a:blip r:embed="rId4"/>
          <a:stretch>
            <a:fillRect/>
          </a:stretch>
        </p:blipFill>
        <p:spPr>
          <a:xfrm>
            <a:off x="7402729" y="1244593"/>
            <a:ext cx="1606354" cy="982171"/>
          </a:xfrm>
          <a:prstGeom prst="rect">
            <a:avLst/>
          </a:prstGeom>
        </p:spPr>
      </p:pic>
      <p:pic>
        <p:nvPicPr>
          <p:cNvPr id="10" name="Picture 9"/>
          <p:cNvPicPr>
            <a:picLocks noChangeAspect="1"/>
          </p:cNvPicPr>
          <p:nvPr/>
        </p:nvPicPr>
        <p:blipFill>
          <a:blip r:embed="rId5"/>
          <a:stretch>
            <a:fillRect/>
          </a:stretch>
        </p:blipFill>
        <p:spPr>
          <a:xfrm>
            <a:off x="9224711" y="1244593"/>
            <a:ext cx="1184113" cy="982171"/>
          </a:xfrm>
          <a:prstGeom prst="rect">
            <a:avLst/>
          </a:prstGeom>
        </p:spPr>
      </p:pic>
      <p:pic>
        <p:nvPicPr>
          <p:cNvPr id="11" name="Picture 10"/>
          <p:cNvPicPr>
            <a:picLocks noChangeAspect="1"/>
          </p:cNvPicPr>
          <p:nvPr/>
        </p:nvPicPr>
        <p:blipFill>
          <a:blip r:embed="rId6"/>
          <a:stretch>
            <a:fillRect/>
          </a:stretch>
        </p:blipFill>
        <p:spPr>
          <a:xfrm>
            <a:off x="10624451" y="1218002"/>
            <a:ext cx="1459488" cy="982171"/>
          </a:xfrm>
          <a:prstGeom prst="rect">
            <a:avLst/>
          </a:prstGeom>
        </p:spPr>
      </p:pic>
      <p:sp>
        <p:nvSpPr>
          <p:cNvPr id="12" name="Title 1"/>
          <p:cNvSpPr>
            <a:spLocks noGrp="1"/>
          </p:cNvSpPr>
          <p:nvPr>
            <p:ph type="title"/>
          </p:nvPr>
        </p:nvSpPr>
        <p:spPr>
          <a:xfrm>
            <a:off x="427037" y="5935662"/>
            <a:ext cx="11889564" cy="917575"/>
          </a:xfrm>
        </p:spPr>
        <p:txBody>
          <a:bodyPr/>
          <a:lstStyle/>
          <a:p>
            <a:r>
              <a:rPr lang="en-US" dirty="0" smtClean="0"/>
              <a:t>Office 365 Development Environments</a:t>
            </a:r>
            <a:endParaRPr lang="en-US" dirty="0"/>
          </a:p>
        </p:txBody>
      </p:sp>
      <p:pic>
        <p:nvPicPr>
          <p:cNvPr id="3" name="Picture 2"/>
          <p:cNvPicPr>
            <a:picLocks noChangeAspect="1"/>
          </p:cNvPicPr>
          <p:nvPr/>
        </p:nvPicPr>
        <p:blipFill>
          <a:blip r:embed="rId7"/>
          <a:stretch>
            <a:fillRect/>
          </a:stretch>
        </p:blipFill>
        <p:spPr>
          <a:xfrm>
            <a:off x="3730480" y="2663256"/>
            <a:ext cx="3292116" cy="3124200"/>
          </a:xfrm>
          <a:prstGeom prst="rect">
            <a:avLst/>
          </a:prstGeom>
        </p:spPr>
      </p:pic>
    </p:spTree>
    <p:extLst>
      <p:ext uri="{BB962C8B-B14F-4D97-AF65-F5344CB8AC3E}">
        <p14:creationId xmlns:p14="http://schemas.microsoft.com/office/powerpoint/2010/main" val="31489310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750565" y="1081038"/>
            <a:ext cx="2056133" cy="2001058"/>
          </a:xfrm>
          <a:prstGeom prst="rect">
            <a:avLst/>
          </a:prstGeom>
        </p:spPr>
      </p:pic>
      <p:pic>
        <p:nvPicPr>
          <p:cNvPr id="3" name="Picture 2"/>
          <p:cNvPicPr>
            <a:picLocks noChangeAspect="1"/>
          </p:cNvPicPr>
          <p:nvPr/>
        </p:nvPicPr>
        <p:blipFill>
          <a:blip r:embed="rId3"/>
          <a:stretch>
            <a:fillRect/>
          </a:stretch>
        </p:blipFill>
        <p:spPr>
          <a:xfrm>
            <a:off x="7933144" y="1590482"/>
            <a:ext cx="1606354" cy="982171"/>
          </a:xfrm>
          <a:prstGeom prst="rect">
            <a:avLst/>
          </a:prstGeom>
        </p:spPr>
      </p:pic>
      <p:pic>
        <p:nvPicPr>
          <p:cNvPr id="4" name="Picture 3"/>
          <p:cNvPicPr>
            <a:picLocks noChangeAspect="1"/>
          </p:cNvPicPr>
          <p:nvPr/>
        </p:nvPicPr>
        <p:blipFill>
          <a:blip r:embed="rId4"/>
          <a:stretch>
            <a:fillRect/>
          </a:stretch>
        </p:blipFill>
        <p:spPr>
          <a:xfrm>
            <a:off x="10036360" y="1590482"/>
            <a:ext cx="1459488" cy="982171"/>
          </a:xfrm>
          <a:prstGeom prst="rect">
            <a:avLst/>
          </a:prstGeom>
        </p:spPr>
      </p:pic>
      <p:sp>
        <p:nvSpPr>
          <p:cNvPr id="6" name="Title 1"/>
          <p:cNvSpPr>
            <a:spLocks noGrp="1"/>
          </p:cNvSpPr>
          <p:nvPr>
            <p:ph type="title"/>
          </p:nvPr>
        </p:nvSpPr>
        <p:spPr>
          <a:xfrm>
            <a:off x="427037" y="5935662"/>
            <a:ext cx="11889564" cy="917575"/>
          </a:xfrm>
        </p:spPr>
        <p:txBody>
          <a:bodyPr/>
          <a:lstStyle/>
          <a:p>
            <a:r>
              <a:rPr lang="en-US" dirty="0" smtClean="0"/>
              <a:t>On-</a:t>
            </a:r>
            <a:r>
              <a:rPr lang="en-US" dirty="0" err="1" smtClean="0"/>
              <a:t>Prem</a:t>
            </a:r>
            <a:r>
              <a:rPr lang="en-US" dirty="0" smtClean="0"/>
              <a:t> Development Environments</a:t>
            </a:r>
            <a:endParaRPr lang="en-US" dirty="0"/>
          </a:p>
        </p:txBody>
      </p:sp>
      <p:pic>
        <p:nvPicPr>
          <p:cNvPr id="7" name="Picture 6"/>
          <p:cNvPicPr>
            <a:picLocks noChangeAspect="1"/>
          </p:cNvPicPr>
          <p:nvPr/>
        </p:nvPicPr>
        <p:blipFill>
          <a:blip r:embed="rId5"/>
          <a:stretch>
            <a:fillRect/>
          </a:stretch>
        </p:blipFill>
        <p:spPr>
          <a:xfrm>
            <a:off x="4303560" y="2572653"/>
            <a:ext cx="3292116" cy="3124200"/>
          </a:xfrm>
          <a:prstGeom prst="rect">
            <a:avLst/>
          </a:prstGeom>
        </p:spPr>
      </p:pic>
    </p:spTree>
    <p:extLst>
      <p:ext uri="{BB962C8B-B14F-4D97-AF65-F5344CB8AC3E}">
        <p14:creationId xmlns:p14="http://schemas.microsoft.com/office/powerpoint/2010/main" val="428648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1073287" y="1186597"/>
            <a:ext cx="2037775" cy="1945983"/>
          </a:xfrm>
          <a:prstGeom prst="rect">
            <a:avLst/>
          </a:prstGeom>
        </p:spPr>
      </p:pic>
      <p:pic>
        <p:nvPicPr>
          <p:cNvPr id="6" name="Picture 5"/>
          <p:cNvPicPr>
            <a:picLocks noChangeAspect="1"/>
          </p:cNvPicPr>
          <p:nvPr/>
        </p:nvPicPr>
        <p:blipFill>
          <a:blip r:embed="rId3"/>
          <a:stretch>
            <a:fillRect/>
          </a:stretch>
        </p:blipFill>
        <p:spPr>
          <a:xfrm>
            <a:off x="6910776" y="1535571"/>
            <a:ext cx="1606354" cy="982171"/>
          </a:xfrm>
          <a:prstGeom prst="rect">
            <a:avLst/>
          </a:prstGeom>
        </p:spPr>
      </p:pic>
      <p:pic>
        <p:nvPicPr>
          <p:cNvPr id="8" name="Picture 7"/>
          <p:cNvPicPr>
            <a:picLocks noChangeAspect="1"/>
          </p:cNvPicPr>
          <p:nvPr/>
        </p:nvPicPr>
        <p:blipFill>
          <a:blip r:embed="rId4"/>
          <a:stretch>
            <a:fillRect/>
          </a:stretch>
        </p:blipFill>
        <p:spPr>
          <a:xfrm>
            <a:off x="8861631" y="1535571"/>
            <a:ext cx="1459488" cy="982171"/>
          </a:xfrm>
          <a:prstGeom prst="rect">
            <a:avLst/>
          </a:prstGeom>
        </p:spPr>
      </p:pic>
      <p:pic>
        <p:nvPicPr>
          <p:cNvPr id="9" name="Picture 8"/>
          <p:cNvPicPr>
            <a:picLocks noChangeAspect="1"/>
          </p:cNvPicPr>
          <p:nvPr/>
        </p:nvPicPr>
        <p:blipFill>
          <a:blip r:embed="rId5"/>
          <a:stretch>
            <a:fillRect/>
          </a:stretch>
        </p:blipFill>
        <p:spPr>
          <a:xfrm>
            <a:off x="10748611" y="1535571"/>
            <a:ext cx="1376875" cy="982171"/>
          </a:xfrm>
          <a:prstGeom prst="rect">
            <a:avLst/>
          </a:prstGeom>
        </p:spPr>
      </p:pic>
      <p:sp>
        <p:nvSpPr>
          <p:cNvPr id="10" name="Title 1"/>
          <p:cNvSpPr>
            <a:spLocks noGrp="1"/>
          </p:cNvSpPr>
          <p:nvPr>
            <p:ph type="title"/>
          </p:nvPr>
        </p:nvSpPr>
        <p:spPr>
          <a:xfrm>
            <a:off x="427037" y="5935662"/>
            <a:ext cx="11889564" cy="917575"/>
          </a:xfrm>
        </p:spPr>
        <p:txBody>
          <a:bodyPr/>
          <a:lstStyle/>
          <a:p>
            <a:r>
              <a:rPr lang="en-US" dirty="0" smtClean="0"/>
              <a:t>On-</a:t>
            </a:r>
            <a:r>
              <a:rPr lang="en-US" dirty="0" err="1" smtClean="0"/>
              <a:t>Prem</a:t>
            </a:r>
            <a:r>
              <a:rPr lang="en-US" dirty="0" smtClean="0"/>
              <a:t> Development Environments</a:t>
            </a:r>
            <a:endParaRPr lang="en-US" dirty="0"/>
          </a:p>
        </p:txBody>
      </p:sp>
      <p:pic>
        <p:nvPicPr>
          <p:cNvPr id="11" name="Picture 10"/>
          <p:cNvPicPr>
            <a:picLocks noChangeAspect="1"/>
          </p:cNvPicPr>
          <p:nvPr/>
        </p:nvPicPr>
        <p:blipFill>
          <a:blip r:embed="rId6"/>
          <a:stretch>
            <a:fillRect/>
          </a:stretch>
        </p:blipFill>
        <p:spPr>
          <a:xfrm>
            <a:off x="3274159" y="2278062"/>
            <a:ext cx="3292116" cy="3124200"/>
          </a:xfrm>
          <a:prstGeom prst="rect">
            <a:avLst/>
          </a:prstGeom>
        </p:spPr>
      </p:pic>
    </p:spTree>
    <p:extLst>
      <p:ext uri="{BB962C8B-B14F-4D97-AF65-F5344CB8AC3E}">
        <p14:creationId xmlns:p14="http://schemas.microsoft.com/office/powerpoint/2010/main" val="18418542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Application Lifecycle Management (ALM)</a:t>
            </a:r>
            <a:endParaRPr lang="en-US" dirty="0"/>
          </a:p>
        </p:txBody>
      </p:sp>
    </p:spTree>
    <p:extLst>
      <p:ext uri="{BB962C8B-B14F-4D97-AF65-F5344CB8AC3E}">
        <p14:creationId xmlns:p14="http://schemas.microsoft.com/office/powerpoint/2010/main" val="405572754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Lifecycle Management (ALM)</a:t>
            </a:r>
            <a:endParaRPr lang="en-US" dirty="0"/>
          </a:p>
        </p:txBody>
      </p:sp>
      <p:sp>
        <p:nvSpPr>
          <p:cNvPr id="3" name="Text Placeholder 2"/>
          <p:cNvSpPr>
            <a:spLocks noGrp="1"/>
          </p:cNvSpPr>
          <p:nvPr>
            <p:ph type="body" sz="quarter" idx="11"/>
          </p:nvPr>
        </p:nvSpPr>
        <p:spPr>
          <a:prstGeom prst="rect">
            <a:avLst/>
          </a:prstGeom>
        </p:spPr>
        <p:txBody>
          <a:bodyPr/>
          <a:lstStyle/>
          <a:p>
            <a:r>
              <a:rPr lang="en-US" dirty="0" smtClean="0"/>
              <a:t>Development Environment with Teams</a:t>
            </a:r>
          </a:p>
          <a:p>
            <a:pPr lvl="1"/>
            <a:r>
              <a:rPr lang="en-US" dirty="0" smtClean="0"/>
              <a:t>Used to require separate VMs, VM-capable hardware</a:t>
            </a:r>
          </a:p>
          <a:p>
            <a:pPr lvl="1"/>
            <a:r>
              <a:rPr lang="en-US" dirty="0" smtClean="0"/>
              <a:t>O365 development sites (per developer) regardless of on-</a:t>
            </a:r>
            <a:r>
              <a:rPr lang="en-US" dirty="0" err="1" smtClean="0"/>
              <a:t>prem</a:t>
            </a:r>
            <a:r>
              <a:rPr lang="en-US" dirty="0" smtClean="0"/>
              <a:t> or O365 deployment</a:t>
            </a:r>
          </a:p>
          <a:p>
            <a:pPr lvl="1"/>
            <a:r>
              <a:rPr lang="en-US" dirty="0" smtClean="0"/>
              <a:t>SharePoint on-</a:t>
            </a:r>
            <a:r>
              <a:rPr lang="en-US" dirty="0" err="1" smtClean="0"/>
              <a:t>prem</a:t>
            </a:r>
            <a:r>
              <a:rPr lang="en-US" dirty="0" smtClean="0"/>
              <a:t> developer sites (per developer)</a:t>
            </a:r>
          </a:p>
          <a:p>
            <a:pPr lvl="1"/>
            <a:r>
              <a:rPr lang="en-US" dirty="0" smtClean="0"/>
              <a:t>What to do with Napa in a team environment</a:t>
            </a:r>
          </a:p>
          <a:p>
            <a:r>
              <a:rPr lang="en-US" dirty="0" smtClean="0"/>
              <a:t>Build Processes</a:t>
            </a:r>
          </a:p>
          <a:p>
            <a:pPr lvl="1"/>
            <a:r>
              <a:rPr lang="en-US" dirty="0" smtClean="0"/>
              <a:t>Non-compiled code needs build too (Continuous Integration)</a:t>
            </a:r>
          </a:p>
          <a:p>
            <a:pPr lvl="1"/>
            <a:r>
              <a:rPr lang="en-US" dirty="0" smtClean="0"/>
              <a:t>Build, deployment, and testing still done by TFS with some help</a:t>
            </a:r>
          </a:p>
          <a:p>
            <a:pPr lvl="1"/>
            <a:r>
              <a:rPr lang="en-US" dirty="0" smtClean="0"/>
              <a:t>Yes, you still have to “Trust It”, but…</a:t>
            </a:r>
          </a:p>
          <a:p>
            <a:pPr lvl="1"/>
            <a:r>
              <a:rPr lang="en-US" dirty="0" smtClean="0"/>
              <a:t>Coded UI Build Verification Tests (BVTs) still validate the build</a:t>
            </a:r>
          </a:p>
        </p:txBody>
      </p:sp>
    </p:spTree>
    <p:extLst>
      <p:ext uri="{BB962C8B-B14F-4D97-AF65-F5344CB8AC3E}">
        <p14:creationId xmlns:p14="http://schemas.microsoft.com/office/powerpoint/2010/main" val="1940408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8845438" y="1393557"/>
            <a:ext cx="3485765" cy="3045815"/>
          </a:xfrm>
          <a:prstGeom prst="rect">
            <a:avLst/>
          </a:prstGeom>
        </p:spPr>
      </p:pic>
      <p:pic>
        <p:nvPicPr>
          <p:cNvPr id="9" name="Picture 8"/>
          <p:cNvPicPr>
            <a:picLocks noChangeAspect="1"/>
          </p:cNvPicPr>
          <p:nvPr/>
        </p:nvPicPr>
        <p:blipFill>
          <a:blip r:embed="rId4"/>
          <a:stretch>
            <a:fillRect/>
          </a:stretch>
        </p:blipFill>
        <p:spPr>
          <a:xfrm>
            <a:off x="1051461" y="3321266"/>
            <a:ext cx="2277120" cy="1118107"/>
          </a:xfrm>
          <a:prstGeom prst="rect">
            <a:avLst/>
          </a:prstGeom>
        </p:spPr>
      </p:pic>
      <p:pic>
        <p:nvPicPr>
          <p:cNvPr id="10" name="Picture 9"/>
          <p:cNvPicPr>
            <a:picLocks noChangeAspect="1"/>
          </p:cNvPicPr>
          <p:nvPr/>
        </p:nvPicPr>
        <p:blipFill>
          <a:blip r:embed="rId5"/>
          <a:stretch>
            <a:fillRect/>
          </a:stretch>
        </p:blipFill>
        <p:spPr>
          <a:xfrm>
            <a:off x="7330455" y="2249172"/>
            <a:ext cx="1514984" cy="1169240"/>
          </a:xfrm>
          <a:prstGeom prst="rect">
            <a:avLst/>
          </a:prstGeom>
        </p:spPr>
      </p:pic>
      <p:pic>
        <p:nvPicPr>
          <p:cNvPr id="11" name="Picture 10"/>
          <p:cNvPicPr>
            <a:picLocks noChangeAspect="1"/>
          </p:cNvPicPr>
          <p:nvPr/>
        </p:nvPicPr>
        <p:blipFill>
          <a:blip r:embed="rId6"/>
          <a:stretch>
            <a:fillRect/>
          </a:stretch>
        </p:blipFill>
        <p:spPr>
          <a:xfrm>
            <a:off x="7398211" y="3835818"/>
            <a:ext cx="1146707" cy="942848"/>
          </a:xfrm>
          <a:prstGeom prst="rect">
            <a:avLst/>
          </a:prstGeom>
        </p:spPr>
      </p:pic>
      <p:sp>
        <p:nvSpPr>
          <p:cNvPr id="12" name="Title 1"/>
          <p:cNvSpPr>
            <a:spLocks noGrp="1"/>
          </p:cNvSpPr>
          <p:nvPr>
            <p:ph type="title"/>
          </p:nvPr>
        </p:nvSpPr>
        <p:spPr>
          <a:xfrm>
            <a:off x="5761037" y="61750"/>
            <a:ext cx="6479364" cy="917575"/>
          </a:xfrm>
        </p:spPr>
        <p:txBody>
          <a:bodyPr/>
          <a:lstStyle/>
          <a:p>
            <a:r>
              <a:rPr lang="en-US" dirty="0" smtClean="0"/>
              <a:t>Solution Deployment</a:t>
            </a:r>
            <a:endParaRPr lang="en-US" dirty="0"/>
          </a:p>
        </p:txBody>
      </p:sp>
      <p:pic>
        <p:nvPicPr>
          <p:cNvPr id="3" name="Picture 2"/>
          <p:cNvPicPr>
            <a:picLocks noChangeAspect="1"/>
          </p:cNvPicPr>
          <p:nvPr/>
        </p:nvPicPr>
        <p:blipFill>
          <a:blip r:embed="rId7"/>
          <a:stretch>
            <a:fillRect/>
          </a:stretch>
        </p:blipFill>
        <p:spPr>
          <a:xfrm>
            <a:off x="1" y="137031"/>
            <a:ext cx="3405164" cy="3055431"/>
          </a:xfrm>
          <a:prstGeom prst="rect">
            <a:avLst/>
          </a:prstGeom>
        </p:spPr>
      </p:pic>
      <p:pic>
        <p:nvPicPr>
          <p:cNvPr id="4" name="Picture 3"/>
          <p:cNvPicPr>
            <a:picLocks noChangeAspect="1"/>
          </p:cNvPicPr>
          <p:nvPr/>
        </p:nvPicPr>
        <p:blipFill>
          <a:blip r:embed="rId8"/>
          <a:stretch>
            <a:fillRect/>
          </a:stretch>
        </p:blipFill>
        <p:spPr>
          <a:xfrm>
            <a:off x="3665504" y="1773614"/>
            <a:ext cx="3543333" cy="4456761"/>
          </a:xfrm>
          <a:prstGeom prst="rect">
            <a:avLst/>
          </a:prstGeom>
        </p:spPr>
      </p:pic>
    </p:spTree>
    <p:extLst>
      <p:ext uri="{BB962C8B-B14F-4D97-AF65-F5344CB8AC3E}">
        <p14:creationId xmlns:p14="http://schemas.microsoft.com/office/powerpoint/2010/main" val="14844612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8630075" y="1447477"/>
            <a:ext cx="3591490" cy="4666612"/>
          </a:xfrm>
          <a:prstGeom prst="rect">
            <a:avLst/>
          </a:prstGeom>
        </p:spPr>
      </p:pic>
      <p:pic>
        <p:nvPicPr>
          <p:cNvPr id="7" name="Picture 6"/>
          <p:cNvPicPr>
            <a:picLocks noChangeAspect="1"/>
          </p:cNvPicPr>
          <p:nvPr/>
        </p:nvPicPr>
        <p:blipFill>
          <a:blip r:embed="rId4"/>
          <a:stretch>
            <a:fillRect/>
          </a:stretch>
        </p:blipFill>
        <p:spPr>
          <a:xfrm>
            <a:off x="3052112" y="2665757"/>
            <a:ext cx="1112042" cy="229200"/>
          </a:xfrm>
          <a:prstGeom prst="rect">
            <a:avLst/>
          </a:prstGeom>
        </p:spPr>
      </p:pic>
      <p:pic>
        <p:nvPicPr>
          <p:cNvPr id="9" name="Picture 8"/>
          <p:cNvPicPr>
            <a:picLocks noChangeAspect="1"/>
          </p:cNvPicPr>
          <p:nvPr/>
        </p:nvPicPr>
        <p:blipFill>
          <a:blip r:embed="rId5"/>
          <a:stretch>
            <a:fillRect/>
          </a:stretch>
        </p:blipFill>
        <p:spPr>
          <a:xfrm>
            <a:off x="7471958" y="2173224"/>
            <a:ext cx="1158117" cy="985065"/>
          </a:xfrm>
          <a:prstGeom prst="rect">
            <a:avLst/>
          </a:prstGeom>
        </p:spPr>
      </p:pic>
      <p:pic>
        <p:nvPicPr>
          <p:cNvPr id="10" name="Picture 9"/>
          <p:cNvPicPr>
            <a:picLocks noChangeAspect="1"/>
          </p:cNvPicPr>
          <p:nvPr/>
        </p:nvPicPr>
        <p:blipFill>
          <a:blip r:embed="rId6"/>
          <a:stretch>
            <a:fillRect/>
          </a:stretch>
        </p:blipFill>
        <p:spPr>
          <a:xfrm>
            <a:off x="7479895" y="4698156"/>
            <a:ext cx="1153692" cy="797881"/>
          </a:xfrm>
          <a:prstGeom prst="rect">
            <a:avLst/>
          </a:prstGeom>
        </p:spPr>
      </p:pic>
      <p:pic>
        <p:nvPicPr>
          <p:cNvPr id="12" name="Picture 11"/>
          <p:cNvPicPr>
            <a:picLocks noChangeAspect="1"/>
          </p:cNvPicPr>
          <p:nvPr/>
        </p:nvPicPr>
        <p:blipFill>
          <a:blip r:embed="rId7"/>
          <a:stretch>
            <a:fillRect/>
          </a:stretch>
        </p:blipFill>
        <p:spPr>
          <a:xfrm>
            <a:off x="7534053" y="3640347"/>
            <a:ext cx="828267" cy="645278"/>
          </a:xfrm>
          <a:prstGeom prst="rect">
            <a:avLst/>
          </a:prstGeom>
        </p:spPr>
      </p:pic>
      <p:sp>
        <p:nvSpPr>
          <p:cNvPr id="11" name="Title 1"/>
          <p:cNvSpPr>
            <a:spLocks noGrp="1"/>
          </p:cNvSpPr>
          <p:nvPr>
            <p:ph type="title"/>
          </p:nvPr>
        </p:nvSpPr>
        <p:spPr>
          <a:xfrm>
            <a:off x="579437" y="61750"/>
            <a:ext cx="11660964" cy="917575"/>
          </a:xfrm>
        </p:spPr>
        <p:txBody>
          <a:bodyPr/>
          <a:lstStyle/>
          <a:p>
            <a:r>
              <a:rPr lang="en-US" dirty="0" smtClean="0"/>
              <a:t>Solution Deployment – Provider Hosted</a:t>
            </a:r>
            <a:endParaRPr lang="en-US" dirty="0"/>
          </a:p>
        </p:txBody>
      </p:sp>
      <p:pic>
        <p:nvPicPr>
          <p:cNvPr id="2" name="Picture 1"/>
          <p:cNvPicPr>
            <a:picLocks noChangeAspect="1"/>
          </p:cNvPicPr>
          <p:nvPr/>
        </p:nvPicPr>
        <p:blipFill>
          <a:blip r:embed="rId8"/>
          <a:stretch>
            <a:fillRect/>
          </a:stretch>
        </p:blipFill>
        <p:spPr>
          <a:xfrm>
            <a:off x="-31478" y="1563120"/>
            <a:ext cx="3073455" cy="3764953"/>
          </a:xfrm>
          <a:prstGeom prst="rect">
            <a:avLst/>
          </a:prstGeom>
        </p:spPr>
      </p:pic>
      <p:pic>
        <p:nvPicPr>
          <p:cNvPr id="13" name="Picture 12"/>
          <p:cNvPicPr>
            <a:picLocks noChangeAspect="1"/>
          </p:cNvPicPr>
          <p:nvPr/>
        </p:nvPicPr>
        <p:blipFill>
          <a:blip r:embed="rId9"/>
          <a:stretch>
            <a:fillRect/>
          </a:stretch>
        </p:blipFill>
        <p:spPr>
          <a:xfrm>
            <a:off x="4267610" y="1649059"/>
            <a:ext cx="3058527" cy="3846978"/>
          </a:xfrm>
          <a:prstGeom prst="rect">
            <a:avLst/>
          </a:prstGeom>
        </p:spPr>
      </p:pic>
    </p:spTree>
    <p:extLst>
      <p:ext uri="{BB962C8B-B14F-4D97-AF65-F5344CB8AC3E}">
        <p14:creationId xmlns:p14="http://schemas.microsoft.com/office/powerpoint/2010/main" val="267673860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31886" y="3060901"/>
            <a:ext cx="8214225" cy="1371600"/>
          </a:xfrm>
        </p:spPr>
        <p:txBody>
          <a:bodyPr/>
          <a:lstStyle/>
          <a:p>
            <a:r>
              <a:rPr lang="en-US" dirty="0"/>
              <a:t>Application Lifecycle Management in Office and SharePoint </a:t>
            </a:r>
          </a:p>
        </p:txBody>
      </p:sp>
      <p:sp>
        <p:nvSpPr>
          <p:cNvPr id="2" name="Text Placeholder 1"/>
          <p:cNvSpPr>
            <a:spLocks noGrp="1"/>
          </p:cNvSpPr>
          <p:nvPr>
            <p:ph type="body" sz="quarter" idx="15"/>
          </p:nvPr>
        </p:nvSpPr>
        <p:spPr>
          <a:xfrm>
            <a:off x="8800211" y="1590086"/>
            <a:ext cx="1685226" cy="433965"/>
          </a:xfrm>
        </p:spPr>
        <p:txBody>
          <a:bodyPr/>
          <a:lstStyle/>
          <a:p>
            <a:r>
              <a:rPr lang="en-US" dirty="0" smtClean="0"/>
              <a:t>SPC273</a:t>
            </a:r>
            <a:endParaRPr lang="en-US" dirty="0"/>
          </a:p>
        </p:txBody>
      </p:sp>
      <p:sp>
        <p:nvSpPr>
          <p:cNvPr id="6" name="Text Placeholder 4"/>
          <p:cNvSpPr txBox="1">
            <a:spLocks/>
          </p:cNvSpPr>
          <p:nvPr/>
        </p:nvSpPr>
        <p:spPr bwMode="ltGray">
          <a:xfrm>
            <a:off x="1931886" y="4457379"/>
            <a:ext cx="6419951" cy="1371600"/>
          </a:xfrm>
          <a:prstGeom prst="rect">
            <a:avLst/>
          </a:prstGeom>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Eric </a:t>
            </a:r>
            <a:r>
              <a:rPr lang="en-US" dirty="0" err="1" smtClean="0"/>
              <a:t>Charran</a:t>
            </a:r>
            <a:endParaRPr lang="en-US" dirty="0" smtClean="0"/>
          </a:p>
          <a:p>
            <a:r>
              <a:rPr lang="en-US" dirty="0" smtClean="0"/>
              <a:t>Regional Architect</a:t>
            </a:r>
          </a:p>
          <a:p>
            <a:r>
              <a:rPr lang="en-US" dirty="0" smtClean="0"/>
              <a:t>Microsoft</a:t>
            </a:r>
            <a:br>
              <a:rPr lang="en-US" dirty="0" smtClean="0"/>
            </a:br>
            <a:r>
              <a:rPr lang="en-US" sz="1600" dirty="0" smtClean="0"/>
              <a:t>@</a:t>
            </a:r>
            <a:r>
              <a:rPr lang="en-US" sz="1800" dirty="0" err="1" smtClean="0"/>
              <a:t>mougue</a:t>
            </a:r>
            <a:endParaRPr lang="en-US" sz="2000" dirty="0"/>
          </a:p>
        </p:txBody>
      </p:sp>
      <p:sp>
        <p:nvSpPr>
          <p:cNvPr id="7" name="Text Placeholder 4"/>
          <p:cNvSpPr txBox="1">
            <a:spLocks/>
          </p:cNvSpPr>
          <p:nvPr/>
        </p:nvSpPr>
        <p:spPr bwMode="ltGray">
          <a:xfrm>
            <a:off x="6233611" y="4457379"/>
            <a:ext cx="3566026" cy="1371600"/>
          </a:xfrm>
          <a:prstGeom prst="rect">
            <a:avLst/>
          </a:prstGeom>
        </p:spPr>
        <p:txBody>
          <a:bodyPr vert="horz" wrap="square" lIns="146304" tIns="109728" rIns="146304" bIns="109728" rtlCol="0">
            <a:noAutofit/>
          </a:bodyPr>
          <a:lstStyle>
            <a:lvl1pPr marL="0" marR="0" indent="0" algn="l" defTabSz="932742" rtl="0" eaLnBrk="1" fontAlgn="auto" latinLnBrk="0" hangingPunct="1">
              <a:lnSpc>
                <a:spcPct val="90000"/>
              </a:lnSpc>
              <a:spcBef>
                <a:spcPts val="0"/>
              </a:spcBef>
              <a:spcAft>
                <a:spcPts val="0"/>
              </a:spcAft>
              <a:buClr>
                <a:schemeClr val="tx1"/>
              </a:buClr>
              <a:buSzPct val="90000"/>
              <a:buFont typeface="Wingdings" panose="05000000000000000000" pitchFamily="2" charset="2"/>
              <a:buNone/>
              <a:tabLst/>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dirty="0" smtClean="0"/>
              <a:t>Ayman El-Hattab</a:t>
            </a:r>
          </a:p>
          <a:p>
            <a:r>
              <a:rPr lang="en-GB" dirty="0" smtClean="0"/>
              <a:t>Technical Manager</a:t>
            </a:r>
          </a:p>
          <a:p>
            <a:r>
              <a:rPr lang="en-GB" dirty="0" smtClean="0"/>
              <a:t>AvePoint</a:t>
            </a:r>
          </a:p>
          <a:p>
            <a:r>
              <a:rPr lang="en-US" sz="1600" dirty="0" smtClean="0"/>
              <a:t>@</a:t>
            </a:r>
            <a:r>
              <a:rPr lang="en-US" sz="1800" dirty="0" err="1" smtClean="0"/>
              <a:t>aymanelhattab</a:t>
            </a:r>
            <a:endParaRPr lang="en-GB" sz="1800" dirty="0"/>
          </a:p>
        </p:txBody>
      </p:sp>
    </p:spTree>
    <p:extLst>
      <p:ext uri="{BB962C8B-B14F-4D97-AF65-F5344CB8AC3E}">
        <p14:creationId xmlns:p14="http://schemas.microsoft.com/office/powerpoint/2010/main" val="1255344354"/>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Continuous Integration</a:t>
            </a:r>
          </a:p>
          <a:p>
            <a:r>
              <a:rPr lang="en-US" dirty="0" smtClean="0"/>
              <a:t>SharePoint-hosted and </a:t>
            </a:r>
            <a:r>
              <a:rPr lang="en-US" dirty="0" err="1" smtClean="0"/>
              <a:t>Autohosted</a:t>
            </a:r>
            <a:r>
              <a:rPr lang="en-US" dirty="0" smtClean="0"/>
              <a:t> Apps</a:t>
            </a:r>
            <a:endParaRPr lang="en-US" dirty="0"/>
          </a:p>
        </p:txBody>
      </p:sp>
    </p:spTree>
    <p:extLst>
      <p:ext uri="{BB962C8B-B14F-4D97-AF65-F5344CB8AC3E}">
        <p14:creationId xmlns:p14="http://schemas.microsoft.com/office/powerpoint/2010/main" val="2371422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a:t>Continuous Integration</a:t>
            </a:r>
          </a:p>
          <a:p>
            <a:r>
              <a:rPr lang="en-US" dirty="0" smtClean="0"/>
              <a:t>Provider-hosted Apps</a:t>
            </a:r>
            <a:endParaRPr lang="en-US" dirty="0"/>
          </a:p>
        </p:txBody>
      </p:sp>
    </p:spTree>
    <p:extLst>
      <p:ext uri="{BB962C8B-B14F-4D97-AF65-F5344CB8AC3E}">
        <p14:creationId xmlns:p14="http://schemas.microsoft.com/office/powerpoint/2010/main" val="2495851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Lifecycle Management (ALM)</a:t>
            </a:r>
            <a:endParaRPr lang="en-US" dirty="0"/>
          </a:p>
        </p:txBody>
      </p:sp>
      <p:sp>
        <p:nvSpPr>
          <p:cNvPr id="3" name="Text Placeholder 2"/>
          <p:cNvSpPr>
            <a:spLocks noGrp="1"/>
          </p:cNvSpPr>
          <p:nvPr>
            <p:ph type="body" sz="quarter" idx="11"/>
          </p:nvPr>
        </p:nvSpPr>
        <p:spPr>
          <a:xfrm>
            <a:off x="274639" y="1212849"/>
            <a:ext cx="11889564" cy="2431435"/>
          </a:xfrm>
          <a:prstGeom prst="rect">
            <a:avLst/>
          </a:prstGeom>
        </p:spPr>
        <p:txBody>
          <a:bodyPr/>
          <a:lstStyle/>
          <a:p>
            <a:r>
              <a:rPr lang="en-US" dirty="0" smtClean="0"/>
              <a:t>Testing</a:t>
            </a:r>
          </a:p>
          <a:p>
            <a:pPr lvl="1"/>
            <a:r>
              <a:rPr lang="en-US" dirty="0" smtClean="0"/>
              <a:t>Tenants can be different versions</a:t>
            </a:r>
          </a:p>
          <a:p>
            <a:pPr lvl="1"/>
            <a:r>
              <a:rPr lang="en-US" dirty="0" smtClean="0"/>
              <a:t>APIs between versions will be subject to roll out schedules</a:t>
            </a:r>
          </a:p>
          <a:p>
            <a:pPr lvl="1"/>
            <a:r>
              <a:rPr lang="en-US" dirty="0" smtClean="0"/>
              <a:t>Testing environment should be in the same tenant as “production”</a:t>
            </a:r>
          </a:p>
          <a:p>
            <a:pPr lvl="1"/>
            <a:r>
              <a:rPr lang="en-US" dirty="0" smtClean="0"/>
              <a:t>Regression testing should cover SharePoint to provider-hosted components</a:t>
            </a:r>
          </a:p>
          <a:p>
            <a:pPr lvl="1"/>
            <a:r>
              <a:rPr lang="en-US" dirty="0"/>
              <a:t>Coded UI Testing vs. Non Coded UI </a:t>
            </a:r>
            <a:r>
              <a:rPr lang="en-US" dirty="0" smtClean="0"/>
              <a:t>Testing</a:t>
            </a:r>
            <a:endParaRPr lang="en-US" dirty="0"/>
          </a:p>
        </p:txBody>
      </p:sp>
    </p:spTree>
    <p:extLst>
      <p:ext uri="{BB962C8B-B14F-4D97-AF65-F5344CB8AC3E}">
        <p14:creationId xmlns:p14="http://schemas.microsoft.com/office/powerpoint/2010/main" val="3156372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5761037" y="61750"/>
            <a:ext cx="6479364" cy="917575"/>
          </a:xfrm>
        </p:spPr>
        <p:txBody>
          <a:bodyPr/>
          <a:lstStyle/>
          <a:p>
            <a:r>
              <a:rPr lang="en-US" dirty="0" smtClean="0"/>
              <a:t>Testing</a:t>
            </a:r>
            <a:endParaRPr lang="en-US" dirty="0"/>
          </a:p>
        </p:txBody>
      </p:sp>
      <p:pic>
        <p:nvPicPr>
          <p:cNvPr id="2" name="Picture 1"/>
          <p:cNvPicPr>
            <a:picLocks noChangeAspect="1"/>
          </p:cNvPicPr>
          <p:nvPr/>
        </p:nvPicPr>
        <p:blipFill>
          <a:blip r:embed="rId2"/>
          <a:stretch>
            <a:fillRect/>
          </a:stretch>
        </p:blipFill>
        <p:spPr>
          <a:xfrm>
            <a:off x="0" y="1668462"/>
            <a:ext cx="12074805" cy="3505200"/>
          </a:xfrm>
          <a:prstGeom prst="rect">
            <a:avLst/>
          </a:prstGeom>
        </p:spPr>
      </p:pic>
    </p:spTree>
    <p:extLst>
      <p:ext uri="{BB962C8B-B14F-4D97-AF65-F5344CB8AC3E}">
        <p14:creationId xmlns:p14="http://schemas.microsoft.com/office/powerpoint/2010/main" val="2641479098"/>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4811394" y="316374"/>
            <a:ext cx="3740292" cy="3242082"/>
          </a:xfrm>
          <a:prstGeom prst="rect">
            <a:avLst/>
          </a:prstGeom>
        </p:spPr>
      </p:pic>
      <p:pic>
        <p:nvPicPr>
          <p:cNvPr id="8" name="Picture 7"/>
          <p:cNvPicPr>
            <a:picLocks noChangeAspect="1"/>
          </p:cNvPicPr>
          <p:nvPr/>
        </p:nvPicPr>
        <p:blipFill>
          <a:blip r:embed="rId3"/>
          <a:stretch>
            <a:fillRect/>
          </a:stretch>
        </p:blipFill>
        <p:spPr>
          <a:xfrm>
            <a:off x="4811394" y="3282571"/>
            <a:ext cx="3740292" cy="3242082"/>
          </a:xfrm>
          <a:prstGeom prst="rect">
            <a:avLst/>
          </a:prstGeom>
        </p:spPr>
      </p:pic>
      <p:pic>
        <p:nvPicPr>
          <p:cNvPr id="9" name="Picture 8"/>
          <p:cNvPicPr>
            <a:picLocks noChangeAspect="1"/>
          </p:cNvPicPr>
          <p:nvPr/>
        </p:nvPicPr>
        <p:blipFill>
          <a:blip r:embed="rId4"/>
          <a:stretch>
            <a:fillRect/>
          </a:stretch>
        </p:blipFill>
        <p:spPr>
          <a:xfrm>
            <a:off x="8907226" y="1657259"/>
            <a:ext cx="2806526" cy="3644639"/>
          </a:xfrm>
          <a:prstGeom prst="rect">
            <a:avLst/>
          </a:prstGeom>
        </p:spPr>
      </p:pic>
      <p:pic>
        <p:nvPicPr>
          <p:cNvPr id="10" name="Picture 9"/>
          <p:cNvPicPr>
            <a:picLocks noChangeAspect="1"/>
          </p:cNvPicPr>
          <p:nvPr/>
        </p:nvPicPr>
        <p:blipFill>
          <a:blip r:embed="rId5"/>
          <a:stretch>
            <a:fillRect/>
          </a:stretch>
        </p:blipFill>
        <p:spPr>
          <a:xfrm>
            <a:off x="233318" y="2215593"/>
            <a:ext cx="1596869" cy="635048"/>
          </a:xfrm>
          <a:prstGeom prst="rect">
            <a:avLst/>
          </a:prstGeom>
        </p:spPr>
      </p:pic>
      <p:pic>
        <p:nvPicPr>
          <p:cNvPr id="11" name="Picture 10"/>
          <p:cNvPicPr>
            <a:picLocks noChangeAspect="1"/>
          </p:cNvPicPr>
          <p:nvPr/>
        </p:nvPicPr>
        <p:blipFill>
          <a:blip r:embed="rId6"/>
          <a:stretch>
            <a:fillRect/>
          </a:stretch>
        </p:blipFill>
        <p:spPr>
          <a:xfrm>
            <a:off x="2662024" y="869693"/>
            <a:ext cx="1698146" cy="486496"/>
          </a:xfrm>
          <a:prstGeom prst="rect">
            <a:avLst/>
          </a:prstGeom>
        </p:spPr>
      </p:pic>
      <p:pic>
        <p:nvPicPr>
          <p:cNvPr id="12" name="Picture 11"/>
          <p:cNvPicPr>
            <a:picLocks noChangeAspect="1"/>
          </p:cNvPicPr>
          <p:nvPr/>
        </p:nvPicPr>
        <p:blipFill>
          <a:blip r:embed="rId7"/>
          <a:stretch>
            <a:fillRect/>
          </a:stretch>
        </p:blipFill>
        <p:spPr>
          <a:xfrm>
            <a:off x="2170939" y="1570147"/>
            <a:ext cx="2480007" cy="2369596"/>
          </a:xfrm>
          <a:prstGeom prst="rect">
            <a:avLst/>
          </a:prstGeom>
        </p:spPr>
      </p:pic>
      <p:pic>
        <p:nvPicPr>
          <p:cNvPr id="13" name="Picture 12"/>
          <p:cNvPicPr>
            <a:picLocks noChangeAspect="1"/>
          </p:cNvPicPr>
          <p:nvPr/>
        </p:nvPicPr>
        <p:blipFill>
          <a:blip r:embed="rId8"/>
          <a:stretch>
            <a:fillRect/>
          </a:stretch>
        </p:blipFill>
        <p:spPr>
          <a:xfrm>
            <a:off x="220162" y="3225930"/>
            <a:ext cx="1579428" cy="695218"/>
          </a:xfrm>
          <a:prstGeom prst="rect">
            <a:avLst/>
          </a:prstGeom>
        </p:spPr>
      </p:pic>
      <p:pic>
        <p:nvPicPr>
          <p:cNvPr id="14" name="Picture 13"/>
          <p:cNvPicPr>
            <a:picLocks noChangeAspect="1"/>
          </p:cNvPicPr>
          <p:nvPr/>
        </p:nvPicPr>
        <p:blipFill>
          <a:blip r:embed="rId9"/>
          <a:stretch>
            <a:fillRect/>
          </a:stretch>
        </p:blipFill>
        <p:spPr>
          <a:xfrm>
            <a:off x="2252991" y="3636583"/>
            <a:ext cx="2202864" cy="2127424"/>
          </a:xfrm>
          <a:prstGeom prst="rect">
            <a:avLst/>
          </a:prstGeom>
        </p:spPr>
      </p:pic>
      <p:sp>
        <p:nvSpPr>
          <p:cNvPr id="15" name="Title 1"/>
          <p:cNvSpPr>
            <a:spLocks noGrp="1"/>
          </p:cNvSpPr>
          <p:nvPr>
            <p:ph type="title"/>
          </p:nvPr>
        </p:nvSpPr>
        <p:spPr>
          <a:xfrm>
            <a:off x="-11113" y="5950720"/>
            <a:ext cx="6479364" cy="917575"/>
          </a:xfrm>
        </p:spPr>
        <p:txBody>
          <a:bodyPr/>
          <a:lstStyle/>
          <a:p>
            <a:r>
              <a:rPr lang="en-US" dirty="0" smtClean="0"/>
              <a:t>Testing</a:t>
            </a:r>
            <a:endParaRPr lang="en-US" dirty="0"/>
          </a:p>
        </p:txBody>
      </p:sp>
      <p:pic>
        <p:nvPicPr>
          <p:cNvPr id="3" name="Picture 2"/>
          <p:cNvPicPr>
            <a:picLocks noChangeAspect="1"/>
          </p:cNvPicPr>
          <p:nvPr/>
        </p:nvPicPr>
        <p:blipFill>
          <a:blip r:embed="rId10"/>
          <a:stretch>
            <a:fillRect/>
          </a:stretch>
        </p:blipFill>
        <p:spPr>
          <a:xfrm>
            <a:off x="111287" y="406741"/>
            <a:ext cx="2220750" cy="1412400"/>
          </a:xfrm>
          <a:prstGeom prst="rect">
            <a:avLst/>
          </a:prstGeom>
        </p:spPr>
      </p:pic>
    </p:spTree>
    <p:extLst>
      <p:ext uri="{BB962C8B-B14F-4D97-AF65-F5344CB8AC3E}">
        <p14:creationId xmlns:p14="http://schemas.microsoft.com/office/powerpoint/2010/main" val="8585661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Automated Build/Deploy/Test Workflows</a:t>
            </a:r>
          </a:p>
          <a:p>
            <a:r>
              <a:rPr lang="en-US" dirty="0" smtClean="0"/>
              <a:t>SharePoint Apps</a:t>
            </a:r>
            <a:endParaRPr lang="en-US" dirty="0"/>
          </a:p>
        </p:txBody>
      </p:sp>
    </p:spTree>
    <p:extLst>
      <p:ext uri="{BB962C8B-B14F-4D97-AF65-F5344CB8AC3E}">
        <p14:creationId xmlns:p14="http://schemas.microsoft.com/office/powerpoint/2010/main" val="21168709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4896" dirty="0">
                <a:solidFill>
                  <a:schemeClr val="tx1"/>
                </a:solidFill>
              </a:rPr>
              <a:t>Evergreen and release cycle – </a:t>
            </a:r>
            <a:r>
              <a:rPr lang="en-US" sz="4896" dirty="0" smtClean="0">
                <a:solidFill>
                  <a:schemeClr val="tx1"/>
                </a:solidFill>
              </a:rPr>
              <a:t>Old </a:t>
            </a:r>
            <a:r>
              <a:rPr lang="en-US" sz="4896" dirty="0">
                <a:solidFill>
                  <a:schemeClr val="tx1"/>
                </a:solidFill>
              </a:rPr>
              <a:t>model</a:t>
            </a:r>
          </a:p>
        </p:txBody>
      </p:sp>
      <p:sp>
        <p:nvSpPr>
          <p:cNvPr id="5" name="Arc 4"/>
          <p:cNvSpPr>
            <a:spLocks noChangeAspect="1"/>
          </p:cNvSpPr>
          <p:nvPr/>
        </p:nvSpPr>
        <p:spPr>
          <a:xfrm rot="19541149">
            <a:off x="2125134" y="1936986"/>
            <a:ext cx="1578817" cy="1578817"/>
          </a:xfrm>
          <a:prstGeom prst="arc">
            <a:avLst>
              <a:gd name="adj1" fmla="val 833016"/>
              <a:gd name="adj2" fmla="val 20623608"/>
            </a:avLst>
          </a:prstGeom>
          <a:ln w="76200">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latin typeface="Segoe UI Light"/>
            </a:endParaRPr>
          </a:p>
        </p:txBody>
      </p:sp>
      <p:sp>
        <p:nvSpPr>
          <p:cNvPr id="6" name="Arc 5"/>
          <p:cNvSpPr>
            <a:spLocks noChangeAspect="1"/>
          </p:cNvSpPr>
          <p:nvPr/>
        </p:nvSpPr>
        <p:spPr>
          <a:xfrm rot="19541149">
            <a:off x="4320984" y="1936985"/>
            <a:ext cx="1578817" cy="1578817"/>
          </a:xfrm>
          <a:prstGeom prst="arc">
            <a:avLst>
              <a:gd name="adj1" fmla="val 833016"/>
              <a:gd name="adj2" fmla="val 20623608"/>
            </a:avLst>
          </a:prstGeom>
          <a:ln w="76200">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latin typeface="Segoe UI Light"/>
            </a:endParaRPr>
          </a:p>
        </p:txBody>
      </p:sp>
      <p:sp>
        <p:nvSpPr>
          <p:cNvPr id="7" name="Arc 6"/>
          <p:cNvSpPr>
            <a:spLocks noChangeAspect="1"/>
          </p:cNvSpPr>
          <p:nvPr/>
        </p:nvSpPr>
        <p:spPr>
          <a:xfrm rot="19541149">
            <a:off x="6515049" y="1936984"/>
            <a:ext cx="1578817" cy="1578817"/>
          </a:xfrm>
          <a:prstGeom prst="arc">
            <a:avLst>
              <a:gd name="adj1" fmla="val 833016"/>
              <a:gd name="adj2" fmla="val 20623608"/>
            </a:avLst>
          </a:prstGeom>
          <a:ln w="76200">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latin typeface="Segoe UI Light"/>
            </a:endParaRPr>
          </a:p>
        </p:txBody>
      </p:sp>
      <p:sp>
        <p:nvSpPr>
          <p:cNvPr id="8" name="Arc 7"/>
          <p:cNvSpPr>
            <a:spLocks noChangeAspect="1"/>
          </p:cNvSpPr>
          <p:nvPr/>
        </p:nvSpPr>
        <p:spPr>
          <a:xfrm rot="19541149">
            <a:off x="8709115" y="1936982"/>
            <a:ext cx="1578817" cy="1578817"/>
          </a:xfrm>
          <a:prstGeom prst="arc">
            <a:avLst>
              <a:gd name="adj1" fmla="val 833016"/>
              <a:gd name="adj2" fmla="val 20623608"/>
            </a:avLst>
          </a:prstGeom>
          <a:ln w="76200">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latin typeface="Segoe UI Light"/>
            </a:endParaRPr>
          </a:p>
        </p:txBody>
      </p:sp>
      <p:cxnSp>
        <p:nvCxnSpPr>
          <p:cNvPr id="10" name="Straight Arrow Connector 9"/>
          <p:cNvCxnSpPr/>
          <p:nvPr/>
        </p:nvCxnSpPr>
        <p:spPr>
          <a:xfrm flipV="1">
            <a:off x="889364" y="1370014"/>
            <a:ext cx="10582594" cy="18338"/>
          </a:xfrm>
          <a:prstGeom prst="straightConnector1">
            <a:avLst/>
          </a:prstGeom>
          <a:ln w="76200">
            <a:solidFill>
              <a:schemeClr val="accent1">
                <a:alpha val="80000"/>
              </a:schemeClr>
            </a:solidFill>
            <a:headEnd type="diamond"/>
            <a:tailEnd type="stealth" w="lg" len="lg"/>
          </a:ln>
        </p:spPr>
        <p:style>
          <a:lnRef idx="1">
            <a:schemeClr val="accent4"/>
          </a:lnRef>
          <a:fillRef idx="0">
            <a:schemeClr val="accent4"/>
          </a:fillRef>
          <a:effectRef idx="0">
            <a:schemeClr val="accent4"/>
          </a:effectRef>
          <a:fontRef idx="minor">
            <a:schemeClr val="tx1"/>
          </a:fontRef>
        </p:style>
      </p:cxnSp>
      <p:sp>
        <p:nvSpPr>
          <p:cNvPr id="12" name="TextBox 11"/>
          <p:cNvSpPr txBox="1"/>
          <p:nvPr/>
        </p:nvSpPr>
        <p:spPr>
          <a:xfrm>
            <a:off x="2431173" y="2552235"/>
            <a:ext cx="968086" cy="376706"/>
          </a:xfrm>
          <a:prstGeom prst="rect">
            <a:avLst/>
          </a:prstGeom>
          <a:noFill/>
        </p:spPr>
        <p:txBody>
          <a:bodyPr wrap="none" lIns="0" tIns="0" rIns="0" bIns="0" rtlCol="0">
            <a:spAutoFit/>
          </a:bodyPr>
          <a:lstStyle/>
          <a:p>
            <a:r>
              <a:rPr lang="fi-FI" sz="2448" spc="-71" dirty="0">
                <a:solidFill>
                  <a:srgbClr val="505050"/>
                </a:solidFill>
              </a:rPr>
              <a:t>SP2013</a:t>
            </a:r>
            <a:endParaRPr lang="en-US" sz="2448" spc="-71" dirty="0">
              <a:solidFill>
                <a:srgbClr val="505050"/>
              </a:solidFill>
            </a:endParaRPr>
          </a:p>
        </p:txBody>
      </p:sp>
      <p:sp>
        <p:nvSpPr>
          <p:cNvPr id="13" name="TextBox 12"/>
          <p:cNvSpPr txBox="1"/>
          <p:nvPr/>
        </p:nvSpPr>
        <p:spPr>
          <a:xfrm>
            <a:off x="4833725" y="2552235"/>
            <a:ext cx="549766" cy="376706"/>
          </a:xfrm>
          <a:prstGeom prst="rect">
            <a:avLst/>
          </a:prstGeom>
          <a:noFill/>
        </p:spPr>
        <p:txBody>
          <a:bodyPr wrap="none" lIns="0" tIns="0" rIns="0" bIns="0" rtlCol="0">
            <a:spAutoFit/>
          </a:bodyPr>
          <a:lstStyle/>
          <a:p>
            <a:pPr algn="ctr"/>
            <a:r>
              <a:rPr lang="fi-FI" sz="2448" spc="-71" dirty="0">
                <a:solidFill>
                  <a:srgbClr val="505050"/>
                </a:solidFill>
              </a:rPr>
              <a:t>O16</a:t>
            </a:r>
            <a:endParaRPr lang="en-US" sz="2448" spc="-71" dirty="0">
              <a:solidFill>
                <a:srgbClr val="505050"/>
              </a:solidFill>
            </a:endParaRPr>
          </a:p>
        </p:txBody>
      </p:sp>
      <p:sp>
        <p:nvSpPr>
          <p:cNvPr id="14" name="TextBox 13"/>
          <p:cNvSpPr txBox="1"/>
          <p:nvPr/>
        </p:nvSpPr>
        <p:spPr>
          <a:xfrm>
            <a:off x="7027790" y="2552235"/>
            <a:ext cx="549766" cy="376706"/>
          </a:xfrm>
          <a:prstGeom prst="rect">
            <a:avLst/>
          </a:prstGeom>
          <a:noFill/>
        </p:spPr>
        <p:txBody>
          <a:bodyPr wrap="none" lIns="0" tIns="0" rIns="0" bIns="0" rtlCol="0">
            <a:spAutoFit/>
          </a:bodyPr>
          <a:lstStyle/>
          <a:p>
            <a:pPr algn="ctr"/>
            <a:r>
              <a:rPr lang="fi-FI" sz="2448" spc="-71" dirty="0">
                <a:solidFill>
                  <a:srgbClr val="505050"/>
                </a:solidFill>
              </a:rPr>
              <a:t>O17</a:t>
            </a:r>
            <a:endParaRPr lang="en-US" sz="2448" spc="-71" dirty="0">
              <a:solidFill>
                <a:srgbClr val="505050"/>
              </a:solidFill>
            </a:endParaRPr>
          </a:p>
        </p:txBody>
      </p:sp>
      <p:sp>
        <p:nvSpPr>
          <p:cNvPr id="15" name="TextBox 14"/>
          <p:cNvSpPr txBox="1"/>
          <p:nvPr/>
        </p:nvSpPr>
        <p:spPr>
          <a:xfrm>
            <a:off x="9221857" y="2538048"/>
            <a:ext cx="549766" cy="376706"/>
          </a:xfrm>
          <a:prstGeom prst="rect">
            <a:avLst/>
          </a:prstGeom>
          <a:noFill/>
        </p:spPr>
        <p:txBody>
          <a:bodyPr wrap="none" lIns="0" tIns="0" rIns="0" bIns="0" rtlCol="0">
            <a:spAutoFit/>
          </a:bodyPr>
          <a:lstStyle/>
          <a:p>
            <a:pPr algn="ctr"/>
            <a:r>
              <a:rPr lang="fi-FI" sz="2448" spc="-71" dirty="0">
                <a:solidFill>
                  <a:srgbClr val="505050"/>
                </a:solidFill>
              </a:rPr>
              <a:t>O18</a:t>
            </a:r>
            <a:endParaRPr lang="en-US" sz="2448" spc="-71" dirty="0">
              <a:solidFill>
                <a:srgbClr val="505050"/>
              </a:solidFill>
            </a:endParaRPr>
          </a:p>
        </p:txBody>
      </p:sp>
      <p:sp>
        <p:nvSpPr>
          <p:cNvPr id="17" name="TextBox 16"/>
          <p:cNvSpPr txBox="1"/>
          <p:nvPr/>
        </p:nvSpPr>
        <p:spPr>
          <a:xfrm>
            <a:off x="516778" y="5148549"/>
            <a:ext cx="3196516" cy="753411"/>
          </a:xfrm>
          <a:prstGeom prst="rect">
            <a:avLst/>
          </a:prstGeom>
          <a:noFill/>
        </p:spPr>
        <p:txBody>
          <a:bodyPr wrap="none" lIns="0" tIns="0" rIns="0" bIns="0" rtlCol="0">
            <a:spAutoFit/>
          </a:bodyPr>
          <a:lstStyle/>
          <a:p>
            <a:r>
              <a:rPr lang="fi-FI" sz="2448" spc="-71" dirty="0">
                <a:solidFill>
                  <a:srgbClr val="505050"/>
                </a:solidFill>
                <a:latin typeface="Segoe UI Light"/>
              </a:rPr>
              <a:t>Tightly coupled</a:t>
            </a:r>
            <a:br>
              <a:rPr lang="fi-FI" sz="2448" spc="-71" dirty="0">
                <a:solidFill>
                  <a:srgbClr val="505050"/>
                </a:solidFill>
                <a:latin typeface="Segoe UI Light"/>
              </a:rPr>
            </a:br>
            <a:r>
              <a:rPr lang="fi-FI" sz="2448" spc="-71" dirty="0">
                <a:solidFill>
                  <a:srgbClr val="505050"/>
                </a:solidFill>
                <a:latin typeface="Segoe UI Light"/>
              </a:rPr>
              <a:t>SharePoint customizations</a:t>
            </a:r>
            <a:endParaRPr lang="en-US" sz="2448" spc="-71" dirty="0">
              <a:solidFill>
                <a:srgbClr val="505050"/>
              </a:solidFill>
              <a:latin typeface="Segoe UI Light"/>
            </a:endParaRPr>
          </a:p>
        </p:txBody>
      </p:sp>
      <p:sp>
        <p:nvSpPr>
          <p:cNvPr id="22" name="Rectangle 21"/>
          <p:cNvSpPr/>
          <p:nvPr/>
        </p:nvSpPr>
        <p:spPr bwMode="auto">
          <a:xfrm>
            <a:off x="3108662" y="4090700"/>
            <a:ext cx="1805952" cy="360276"/>
          </a:xfrm>
          <a:prstGeom prst="rect">
            <a:avLst/>
          </a:prstGeom>
          <a:solidFill>
            <a:srgbClr val="F2652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fi-FI" sz="2244" dirty="0">
                <a:solidFill>
                  <a:srgbClr val="505050"/>
                </a:solidFill>
                <a:latin typeface="Segoe UI Light"/>
                <a:ea typeface="Segoe UI" pitchFamily="34" charset="0"/>
                <a:cs typeface="Segoe UI" pitchFamily="34" charset="0"/>
              </a:rPr>
              <a:t>Upgrade</a:t>
            </a:r>
            <a:endParaRPr lang="en-US" sz="2244" dirty="0">
              <a:solidFill>
                <a:srgbClr val="505050"/>
              </a:solidFill>
              <a:latin typeface="Segoe UI Light"/>
              <a:ea typeface="Segoe UI" pitchFamily="34" charset="0"/>
              <a:cs typeface="Segoe UI" pitchFamily="34" charset="0"/>
            </a:endParaRPr>
          </a:p>
        </p:txBody>
      </p:sp>
      <p:sp>
        <p:nvSpPr>
          <p:cNvPr id="23" name="Rectangle 22"/>
          <p:cNvSpPr/>
          <p:nvPr/>
        </p:nvSpPr>
        <p:spPr bwMode="auto">
          <a:xfrm>
            <a:off x="5302726" y="4090700"/>
            <a:ext cx="1805952" cy="360276"/>
          </a:xfrm>
          <a:prstGeom prst="rect">
            <a:avLst/>
          </a:prstGeom>
          <a:solidFill>
            <a:srgbClr val="F2652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fi-FI" sz="2244" dirty="0">
                <a:solidFill>
                  <a:srgbClr val="505050"/>
                </a:solidFill>
                <a:latin typeface="Segoe UI Light"/>
                <a:ea typeface="Segoe UI" pitchFamily="34" charset="0"/>
                <a:cs typeface="Segoe UI" pitchFamily="34" charset="0"/>
              </a:rPr>
              <a:t>Upgrade</a:t>
            </a:r>
            <a:endParaRPr lang="en-US" sz="2244" dirty="0">
              <a:solidFill>
                <a:srgbClr val="505050"/>
              </a:solidFill>
              <a:latin typeface="Segoe UI Light"/>
              <a:ea typeface="Segoe UI" pitchFamily="34" charset="0"/>
              <a:cs typeface="Segoe UI" pitchFamily="34" charset="0"/>
            </a:endParaRPr>
          </a:p>
        </p:txBody>
      </p:sp>
      <p:sp>
        <p:nvSpPr>
          <p:cNvPr id="24" name="Rectangle 23"/>
          <p:cNvSpPr/>
          <p:nvPr/>
        </p:nvSpPr>
        <p:spPr bwMode="auto">
          <a:xfrm>
            <a:off x="7496792" y="4090700"/>
            <a:ext cx="1805952" cy="360276"/>
          </a:xfrm>
          <a:prstGeom prst="rect">
            <a:avLst/>
          </a:prstGeom>
          <a:solidFill>
            <a:srgbClr val="F2652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fi-FI" sz="2244" dirty="0">
                <a:solidFill>
                  <a:srgbClr val="505050"/>
                </a:solidFill>
                <a:latin typeface="Segoe UI Light"/>
                <a:ea typeface="Segoe UI" pitchFamily="34" charset="0"/>
                <a:cs typeface="Segoe UI" pitchFamily="34" charset="0"/>
              </a:rPr>
              <a:t>Upgrade</a:t>
            </a:r>
            <a:endParaRPr lang="en-US" sz="2244" dirty="0">
              <a:solidFill>
                <a:srgbClr val="505050"/>
              </a:solidFill>
              <a:latin typeface="Segoe UI Light"/>
              <a:ea typeface="Segoe UI" pitchFamily="34" charset="0"/>
              <a:cs typeface="Segoe UI" pitchFamily="34" charset="0"/>
            </a:endParaRPr>
          </a:p>
        </p:txBody>
      </p:sp>
      <p:sp>
        <p:nvSpPr>
          <p:cNvPr id="25" name="Rectangle 24"/>
          <p:cNvSpPr/>
          <p:nvPr/>
        </p:nvSpPr>
        <p:spPr bwMode="auto">
          <a:xfrm>
            <a:off x="9692580" y="4090700"/>
            <a:ext cx="1805952" cy="360276"/>
          </a:xfrm>
          <a:prstGeom prst="rect">
            <a:avLst/>
          </a:prstGeom>
          <a:solidFill>
            <a:srgbClr val="F2652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fi-FI" sz="2244" dirty="0">
                <a:solidFill>
                  <a:srgbClr val="505050"/>
                </a:solidFill>
                <a:latin typeface="Segoe UI Light"/>
                <a:ea typeface="Segoe UI" pitchFamily="34" charset="0"/>
                <a:cs typeface="Segoe UI" pitchFamily="34" charset="0"/>
              </a:rPr>
              <a:t>Upgrade</a:t>
            </a:r>
            <a:endParaRPr lang="en-US" sz="2244" dirty="0">
              <a:solidFill>
                <a:srgbClr val="505050"/>
              </a:solidFill>
              <a:latin typeface="Segoe UI Light"/>
              <a:ea typeface="Segoe UI" pitchFamily="34" charset="0"/>
              <a:cs typeface="Segoe UI" pitchFamily="34" charset="0"/>
            </a:endParaRPr>
          </a:p>
        </p:txBody>
      </p:sp>
      <p:pic>
        <p:nvPicPr>
          <p:cNvPr id="27" name="Picture 26"/>
          <p:cNvPicPr>
            <a:picLocks noChangeAspect="1"/>
          </p:cNvPicPr>
          <p:nvPr/>
        </p:nvPicPr>
        <p:blipFill>
          <a:blip r:embed="rId2"/>
          <a:stretch>
            <a:fillRect/>
          </a:stretch>
        </p:blipFill>
        <p:spPr>
          <a:xfrm>
            <a:off x="364970" y="2022606"/>
            <a:ext cx="1406127" cy="899647"/>
          </a:xfrm>
          <a:prstGeom prst="rect">
            <a:avLst/>
          </a:prstGeom>
        </p:spPr>
      </p:pic>
      <p:pic>
        <p:nvPicPr>
          <p:cNvPr id="28" name="Picture 27"/>
          <p:cNvPicPr>
            <a:picLocks noChangeAspect="1"/>
          </p:cNvPicPr>
          <p:nvPr/>
        </p:nvPicPr>
        <p:blipFill>
          <a:blip r:embed="rId3"/>
          <a:stretch>
            <a:fillRect/>
          </a:stretch>
        </p:blipFill>
        <p:spPr>
          <a:xfrm>
            <a:off x="1621473" y="3670218"/>
            <a:ext cx="1267420" cy="1235468"/>
          </a:xfrm>
          <a:prstGeom prst="rect">
            <a:avLst/>
          </a:prstGeom>
        </p:spPr>
      </p:pic>
      <p:pic>
        <p:nvPicPr>
          <p:cNvPr id="29" name="Picture 28"/>
          <p:cNvPicPr>
            <a:picLocks noChangeAspect="1"/>
          </p:cNvPicPr>
          <p:nvPr/>
        </p:nvPicPr>
        <p:blipFill>
          <a:blip r:embed="rId4"/>
          <a:stretch>
            <a:fillRect/>
          </a:stretch>
        </p:blipFill>
        <p:spPr>
          <a:xfrm>
            <a:off x="2697490" y="4636501"/>
            <a:ext cx="702206" cy="611264"/>
          </a:xfrm>
          <a:prstGeom prst="rect">
            <a:avLst/>
          </a:prstGeom>
        </p:spPr>
      </p:pic>
      <p:sp>
        <p:nvSpPr>
          <p:cNvPr id="31" name="TextBox 30"/>
          <p:cNvSpPr txBox="1"/>
          <p:nvPr/>
        </p:nvSpPr>
        <p:spPr>
          <a:xfrm>
            <a:off x="4235086" y="4645739"/>
            <a:ext cx="7263447" cy="2129173"/>
          </a:xfrm>
          <a:prstGeom prst="rect">
            <a:avLst/>
          </a:prstGeom>
          <a:noFill/>
        </p:spPr>
        <p:txBody>
          <a:bodyPr wrap="square" lIns="0" tIns="0" rIns="0" bIns="0" rtlCol="0">
            <a:spAutoFit/>
          </a:bodyPr>
          <a:lstStyle/>
          <a:p>
            <a:pPr>
              <a:lnSpc>
                <a:spcPct val="150000"/>
              </a:lnSpc>
              <a:buClr>
                <a:srgbClr val="EB3C00"/>
              </a:buClr>
            </a:pPr>
            <a:r>
              <a:rPr lang="en-US" sz="1600" spc="-71" dirty="0">
                <a:solidFill>
                  <a:srgbClr val="505050"/>
                </a:solidFill>
                <a:latin typeface="Segoe UI Light"/>
              </a:rPr>
              <a:t>Specific upgrade project each time new version is introduced</a:t>
            </a:r>
          </a:p>
          <a:p>
            <a:pPr>
              <a:lnSpc>
                <a:spcPct val="150000"/>
              </a:lnSpc>
              <a:buClr>
                <a:srgbClr val="EB3C00"/>
              </a:buClr>
            </a:pPr>
            <a:r>
              <a:rPr lang="en-US" sz="1600" spc="-71" dirty="0">
                <a:solidFill>
                  <a:srgbClr val="505050"/>
                </a:solidFill>
                <a:latin typeface="Segoe UI Light"/>
              </a:rPr>
              <a:t>Customizations have to be upgraded to get access on new capabilities in product</a:t>
            </a:r>
          </a:p>
          <a:p>
            <a:pPr>
              <a:lnSpc>
                <a:spcPct val="150000"/>
              </a:lnSpc>
              <a:buClr>
                <a:srgbClr val="EB3C00"/>
              </a:buClr>
            </a:pPr>
            <a:r>
              <a:rPr lang="en-US" sz="1600" spc="-71" dirty="0">
                <a:solidFill>
                  <a:srgbClr val="505050"/>
                </a:solidFill>
                <a:latin typeface="Segoe UI Light"/>
              </a:rPr>
              <a:t>Will cause additional costs during each release cycle of customizations</a:t>
            </a:r>
          </a:p>
          <a:p>
            <a:pPr>
              <a:lnSpc>
                <a:spcPct val="150000"/>
              </a:lnSpc>
              <a:buClr>
                <a:srgbClr val="EB3C00"/>
              </a:buClr>
            </a:pPr>
            <a:r>
              <a:rPr lang="en-US" sz="1600" spc="-71" dirty="0">
                <a:solidFill>
                  <a:srgbClr val="505050"/>
                </a:solidFill>
                <a:latin typeface="Segoe UI Light"/>
              </a:rPr>
              <a:t>Customization updates cause downtime each time something is changed</a:t>
            </a:r>
          </a:p>
          <a:p>
            <a:pPr>
              <a:lnSpc>
                <a:spcPct val="150000"/>
              </a:lnSpc>
              <a:buClr>
                <a:srgbClr val="EB3C00"/>
              </a:buClr>
            </a:pPr>
            <a:r>
              <a:rPr lang="en-US" sz="1600" spc="-71" dirty="0">
                <a:solidFill>
                  <a:srgbClr val="505050"/>
                </a:solidFill>
                <a:latin typeface="Segoe UI Light"/>
              </a:rPr>
              <a:t>Complex ALM processes for ensuring quality of the code</a:t>
            </a:r>
          </a:p>
          <a:p>
            <a:pPr marL="291436" indent="-291436">
              <a:buClr>
                <a:srgbClr val="EB3C00"/>
              </a:buClr>
              <a:buFont typeface="Arial" panose="020B0604020202020204" pitchFamily="34" charset="0"/>
              <a:buChar char="•"/>
            </a:pPr>
            <a:endParaRPr lang="en-US" sz="1836" spc="-71" dirty="0">
              <a:solidFill>
                <a:srgbClr val="505050"/>
              </a:solidFill>
              <a:latin typeface="Segoe UI Light"/>
            </a:endParaRPr>
          </a:p>
        </p:txBody>
      </p:sp>
      <p:grpSp>
        <p:nvGrpSpPr>
          <p:cNvPr id="2" name="Group 1"/>
          <p:cNvGrpSpPr/>
          <p:nvPr/>
        </p:nvGrpSpPr>
        <p:grpSpPr>
          <a:xfrm>
            <a:off x="3203686" y="3688226"/>
            <a:ext cx="1638710" cy="360276"/>
            <a:chOff x="3138702" y="3616237"/>
            <a:chExt cx="1606724" cy="353244"/>
          </a:xfrm>
        </p:grpSpPr>
        <p:sp>
          <p:nvSpPr>
            <p:cNvPr id="21" name="Rectangle 20"/>
            <p:cNvSpPr/>
            <p:nvPr/>
          </p:nvSpPr>
          <p:spPr bwMode="auto">
            <a:xfrm>
              <a:off x="3138702"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26" name="Rectangle 25"/>
            <p:cNvSpPr/>
            <p:nvPr/>
          </p:nvSpPr>
          <p:spPr bwMode="auto">
            <a:xfrm>
              <a:off x="3359907"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30" name="Rectangle 29"/>
            <p:cNvSpPr/>
            <p:nvPr/>
          </p:nvSpPr>
          <p:spPr bwMode="auto">
            <a:xfrm>
              <a:off x="3581112"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32" name="Rectangle 31"/>
            <p:cNvSpPr/>
            <p:nvPr/>
          </p:nvSpPr>
          <p:spPr bwMode="auto">
            <a:xfrm>
              <a:off x="3802317"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33" name="Rectangle 32"/>
            <p:cNvSpPr/>
            <p:nvPr/>
          </p:nvSpPr>
          <p:spPr bwMode="auto">
            <a:xfrm>
              <a:off x="3999178"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34" name="Rectangle 33"/>
            <p:cNvSpPr/>
            <p:nvPr/>
          </p:nvSpPr>
          <p:spPr bwMode="auto">
            <a:xfrm>
              <a:off x="4220383"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35" name="Rectangle 34"/>
            <p:cNvSpPr/>
            <p:nvPr/>
          </p:nvSpPr>
          <p:spPr bwMode="auto">
            <a:xfrm>
              <a:off x="4441588"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36" name="Rectangle 35"/>
            <p:cNvSpPr/>
            <p:nvPr/>
          </p:nvSpPr>
          <p:spPr bwMode="auto">
            <a:xfrm>
              <a:off x="4662793"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grpSp>
      <p:grpSp>
        <p:nvGrpSpPr>
          <p:cNvPr id="37" name="Group 36"/>
          <p:cNvGrpSpPr/>
          <p:nvPr/>
        </p:nvGrpSpPr>
        <p:grpSpPr>
          <a:xfrm>
            <a:off x="5363414" y="3688226"/>
            <a:ext cx="1638710" cy="360276"/>
            <a:chOff x="3138702" y="3616237"/>
            <a:chExt cx="1606724" cy="353244"/>
          </a:xfrm>
        </p:grpSpPr>
        <p:sp>
          <p:nvSpPr>
            <p:cNvPr id="38" name="Rectangle 37"/>
            <p:cNvSpPr/>
            <p:nvPr/>
          </p:nvSpPr>
          <p:spPr bwMode="auto">
            <a:xfrm>
              <a:off x="3138702"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39" name="Rectangle 38"/>
            <p:cNvSpPr/>
            <p:nvPr/>
          </p:nvSpPr>
          <p:spPr bwMode="auto">
            <a:xfrm>
              <a:off x="3359907"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40" name="Rectangle 39"/>
            <p:cNvSpPr/>
            <p:nvPr/>
          </p:nvSpPr>
          <p:spPr bwMode="auto">
            <a:xfrm>
              <a:off x="3581112"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41" name="Rectangle 40"/>
            <p:cNvSpPr/>
            <p:nvPr/>
          </p:nvSpPr>
          <p:spPr bwMode="auto">
            <a:xfrm>
              <a:off x="3802317"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42" name="Rectangle 41"/>
            <p:cNvSpPr/>
            <p:nvPr/>
          </p:nvSpPr>
          <p:spPr bwMode="auto">
            <a:xfrm>
              <a:off x="3999178"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43" name="Rectangle 42"/>
            <p:cNvSpPr/>
            <p:nvPr/>
          </p:nvSpPr>
          <p:spPr bwMode="auto">
            <a:xfrm>
              <a:off x="4220383"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44" name="Rectangle 43"/>
            <p:cNvSpPr/>
            <p:nvPr/>
          </p:nvSpPr>
          <p:spPr bwMode="auto">
            <a:xfrm>
              <a:off x="4441588"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45" name="Rectangle 44"/>
            <p:cNvSpPr/>
            <p:nvPr/>
          </p:nvSpPr>
          <p:spPr bwMode="auto">
            <a:xfrm>
              <a:off x="4662793"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grpSp>
      <p:grpSp>
        <p:nvGrpSpPr>
          <p:cNvPr id="46" name="Group 45"/>
          <p:cNvGrpSpPr/>
          <p:nvPr/>
        </p:nvGrpSpPr>
        <p:grpSpPr>
          <a:xfrm>
            <a:off x="7557479" y="3688226"/>
            <a:ext cx="1638710" cy="360276"/>
            <a:chOff x="3138702" y="3616237"/>
            <a:chExt cx="1606724" cy="353244"/>
          </a:xfrm>
        </p:grpSpPr>
        <p:sp>
          <p:nvSpPr>
            <p:cNvPr id="47" name="Rectangle 46"/>
            <p:cNvSpPr/>
            <p:nvPr/>
          </p:nvSpPr>
          <p:spPr bwMode="auto">
            <a:xfrm>
              <a:off x="3138702"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48" name="Rectangle 47"/>
            <p:cNvSpPr/>
            <p:nvPr/>
          </p:nvSpPr>
          <p:spPr bwMode="auto">
            <a:xfrm>
              <a:off x="3359907"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49" name="Rectangle 48"/>
            <p:cNvSpPr/>
            <p:nvPr/>
          </p:nvSpPr>
          <p:spPr bwMode="auto">
            <a:xfrm>
              <a:off x="3581112"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50" name="Rectangle 49"/>
            <p:cNvSpPr/>
            <p:nvPr/>
          </p:nvSpPr>
          <p:spPr bwMode="auto">
            <a:xfrm>
              <a:off x="3802317"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51" name="Rectangle 50"/>
            <p:cNvSpPr/>
            <p:nvPr/>
          </p:nvSpPr>
          <p:spPr bwMode="auto">
            <a:xfrm>
              <a:off x="3999178"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52" name="Rectangle 51"/>
            <p:cNvSpPr/>
            <p:nvPr/>
          </p:nvSpPr>
          <p:spPr bwMode="auto">
            <a:xfrm>
              <a:off x="4220383"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53" name="Rectangle 52"/>
            <p:cNvSpPr/>
            <p:nvPr/>
          </p:nvSpPr>
          <p:spPr bwMode="auto">
            <a:xfrm>
              <a:off x="4441588"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54" name="Rectangle 53"/>
            <p:cNvSpPr/>
            <p:nvPr/>
          </p:nvSpPr>
          <p:spPr bwMode="auto">
            <a:xfrm>
              <a:off x="4662793"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grpSp>
      <p:grpSp>
        <p:nvGrpSpPr>
          <p:cNvPr id="55" name="Group 54"/>
          <p:cNvGrpSpPr/>
          <p:nvPr/>
        </p:nvGrpSpPr>
        <p:grpSpPr>
          <a:xfrm>
            <a:off x="9751921" y="3688226"/>
            <a:ext cx="1638710" cy="360276"/>
            <a:chOff x="3138702" y="3616237"/>
            <a:chExt cx="1606724" cy="353244"/>
          </a:xfrm>
        </p:grpSpPr>
        <p:sp>
          <p:nvSpPr>
            <p:cNvPr id="56" name="Rectangle 55"/>
            <p:cNvSpPr/>
            <p:nvPr/>
          </p:nvSpPr>
          <p:spPr bwMode="auto">
            <a:xfrm>
              <a:off x="3138702"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57" name="Rectangle 56"/>
            <p:cNvSpPr/>
            <p:nvPr/>
          </p:nvSpPr>
          <p:spPr bwMode="auto">
            <a:xfrm>
              <a:off x="3359907"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58" name="Rectangle 57"/>
            <p:cNvSpPr/>
            <p:nvPr/>
          </p:nvSpPr>
          <p:spPr bwMode="auto">
            <a:xfrm>
              <a:off x="3581112"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59" name="Rectangle 58"/>
            <p:cNvSpPr/>
            <p:nvPr/>
          </p:nvSpPr>
          <p:spPr bwMode="auto">
            <a:xfrm>
              <a:off x="3802317"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60" name="Rectangle 59"/>
            <p:cNvSpPr/>
            <p:nvPr/>
          </p:nvSpPr>
          <p:spPr bwMode="auto">
            <a:xfrm>
              <a:off x="3999178"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61" name="Rectangle 60"/>
            <p:cNvSpPr/>
            <p:nvPr/>
          </p:nvSpPr>
          <p:spPr bwMode="auto">
            <a:xfrm>
              <a:off x="4220383"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62" name="Rectangle 61"/>
            <p:cNvSpPr/>
            <p:nvPr/>
          </p:nvSpPr>
          <p:spPr bwMode="auto">
            <a:xfrm>
              <a:off x="4441588"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sp>
          <p:nvSpPr>
            <p:cNvPr id="63" name="Rectangle 62"/>
            <p:cNvSpPr/>
            <p:nvPr/>
          </p:nvSpPr>
          <p:spPr bwMode="auto">
            <a:xfrm>
              <a:off x="4662793" y="3616237"/>
              <a:ext cx="82633" cy="353244"/>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2244" dirty="0">
                <a:solidFill>
                  <a:srgbClr val="505050"/>
                </a:solidFill>
                <a:latin typeface="Segoe UI Light"/>
                <a:ea typeface="Segoe UI" pitchFamily="34" charset="0"/>
                <a:cs typeface="Segoe UI" pitchFamily="34" charset="0"/>
              </a:endParaRPr>
            </a:p>
          </p:txBody>
        </p:sp>
      </p:grpSp>
    </p:spTree>
    <p:extLst>
      <p:ext uri="{BB962C8B-B14F-4D97-AF65-F5344CB8AC3E}">
        <p14:creationId xmlns:p14="http://schemas.microsoft.com/office/powerpoint/2010/main" val="11571944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3"/>
          <a:stretch>
            <a:fillRect/>
          </a:stretch>
        </p:blipFill>
        <p:spPr>
          <a:xfrm>
            <a:off x="1331541" y="4710673"/>
            <a:ext cx="922081" cy="585567"/>
          </a:xfrm>
          <a:prstGeom prst="rect">
            <a:avLst/>
          </a:prstGeom>
        </p:spPr>
      </p:pic>
      <p:sp>
        <p:nvSpPr>
          <p:cNvPr id="3" name="Title 2"/>
          <p:cNvSpPr>
            <a:spLocks noGrp="1"/>
          </p:cNvSpPr>
          <p:nvPr>
            <p:ph type="title"/>
          </p:nvPr>
        </p:nvSpPr>
        <p:spPr/>
        <p:txBody>
          <a:bodyPr/>
          <a:lstStyle/>
          <a:p>
            <a:r>
              <a:rPr lang="fi-FI" sz="4896" dirty="0">
                <a:solidFill>
                  <a:schemeClr val="tx1"/>
                </a:solidFill>
              </a:rPr>
              <a:t>Evergreen and release cycle – </a:t>
            </a:r>
            <a:r>
              <a:rPr lang="fi-FI" sz="4896" dirty="0" smtClean="0">
                <a:solidFill>
                  <a:schemeClr val="tx1"/>
                </a:solidFill>
              </a:rPr>
              <a:t>NEW </a:t>
            </a:r>
            <a:r>
              <a:rPr lang="fi-FI" sz="4896" dirty="0">
                <a:solidFill>
                  <a:schemeClr val="tx1"/>
                </a:solidFill>
              </a:rPr>
              <a:t>model</a:t>
            </a:r>
            <a:endParaRPr lang="en-US" sz="4896" dirty="0">
              <a:solidFill>
                <a:schemeClr val="tx1"/>
              </a:solidFill>
            </a:endParaRPr>
          </a:p>
        </p:txBody>
      </p:sp>
      <p:cxnSp>
        <p:nvCxnSpPr>
          <p:cNvPr id="9" name="Straight Arrow Connector 8"/>
          <p:cNvCxnSpPr/>
          <p:nvPr/>
        </p:nvCxnSpPr>
        <p:spPr>
          <a:xfrm flipV="1">
            <a:off x="1036037" y="1305644"/>
            <a:ext cx="10496598" cy="30048"/>
          </a:xfrm>
          <a:prstGeom prst="straightConnector1">
            <a:avLst/>
          </a:prstGeom>
          <a:ln w="76200">
            <a:solidFill>
              <a:schemeClr val="accent1">
                <a:alpha val="80000"/>
              </a:schemeClr>
            </a:solidFill>
            <a:headEnd type="diamond"/>
            <a:tailEnd type="stealth" w="lg" len="lg"/>
          </a:ln>
        </p:spPr>
        <p:style>
          <a:lnRef idx="1">
            <a:schemeClr val="accent4"/>
          </a:lnRef>
          <a:fillRef idx="0">
            <a:schemeClr val="accent4"/>
          </a:fillRef>
          <a:effectRef idx="0">
            <a:schemeClr val="accent4"/>
          </a:effectRef>
          <a:fontRef idx="minor">
            <a:schemeClr val="tx1"/>
          </a:fontRef>
        </p:style>
      </p:cxnSp>
      <p:grpSp>
        <p:nvGrpSpPr>
          <p:cNvPr id="2" name="Group 1"/>
          <p:cNvGrpSpPr>
            <a:grpSpLocks noChangeAspect="1"/>
          </p:cNvGrpSpPr>
          <p:nvPr/>
        </p:nvGrpSpPr>
        <p:grpSpPr>
          <a:xfrm>
            <a:off x="2796978" y="1871341"/>
            <a:ext cx="1248367" cy="1248367"/>
            <a:chOff x="2081202" y="2028132"/>
            <a:chExt cx="1548000" cy="1548000"/>
          </a:xfrm>
        </p:grpSpPr>
        <p:sp>
          <p:nvSpPr>
            <p:cNvPr id="5" name="Arc 4"/>
            <p:cNvSpPr>
              <a:spLocks noChangeAspect="1"/>
            </p:cNvSpPr>
            <p:nvPr/>
          </p:nvSpPr>
          <p:spPr>
            <a:xfrm rot="19541149">
              <a:off x="2081202" y="2028132"/>
              <a:ext cx="1548000" cy="1548000"/>
            </a:xfrm>
            <a:prstGeom prst="arc">
              <a:avLst>
                <a:gd name="adj1" fmla="val 833016"/>
                <a:gd name="adj2" fmla="val 20623608"/>
              </a:avLst>
            </a:prstGeom>
            <a:ln w="76200">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endParaRPr>
            </a:p>
          </p:txBody>
        </p:sp>
        <p:sp>
          <p:nvSpPr>
            <p:cNvPr id="10" name="TextBox 9"/>
            <p:cNvSpPr txBox="1"/>
            <p:nvPr/>
          </p:nvSpPr>
          <p:spPr>
            <a:xfrm>
              <a:off x="2363169" y="2604870"/>
              <a:ext cx="1005392" cy="397032"/>
            </a:xfrm>
            <a:prstGeom prst="rect">
              <a:avLst/>
            </a:prstGeom>
            <a:noFill/>
            <a:ln>
              <a:noFill/>
            </a:ln>
          </p:spPr>
          <p:txBody>
            <a:bodyPr wrap="none" lIns="0" tIns="0" rIns="0" bIns="0" rtlCol="0">
              <a:spAutoFit/>
            </a:bodyPr>
            <a:lstStyle/>
            <a:p>
              <a:r>
                <a:rPr lang="fi-FI" sz="2040" spc="-71" dirty="0">
                  <a:solidFill>
                    <a:srgbClr val="505050"/>
                  </a:solidFill>
                </a:rPr>
                <a:t>SP2013</a:t>
              </a:r>
              <a:endParaRPr lang="en-US" sz="2040" spc="-71" dirty="0">
                <a:solidFill>
                  <a:srgbClr val="505050"/>
                </a:solidFill>
              </a:endParaRPr>
            </a:p>
          </p:txBody>
        </p:sp>
      </p:grpSp>
      <p:sp>
        <p:nvSpPr>
          <p:cNvPr id="14" name="TextBox 13"/>
          <p:cNvSpPr txBox="1"/>
          <p:nvPr/>
        </p:nvSpPr>
        <p:spPr>
          <a:xfrm>
            <a:off x="370286" y="5505111"/>
            <a:ext cx="2618602" cy="627864"/>
          </a:xfrm>
          <a:prstGeom prst="rect">
            <a:avLst/>
          </a:prstGeom>
          <a:noFill/>
        </p:spPr>
        <p:txBody>
          <a:bodyPr wrap="none" lIns="0" tIns="0" rIns="0" bIns="0" rtlCol="0">
            <a:spAutoFit/>
          </a:bodyPr>
          <a:lstStyle/>
          <a:p>
            <a:r>
              <a:rPr lang="fi-FI" sz="2040" spc="-71" dirty="0">
                <a:solidFill>
                  <a:srgbClr val="505050"/>
                </a:solidFill>
                <a:latin typeface="Segoe UI Light"/>
              </a:rPr>
              <a:t>Loosly coupled</a:t>
            </a:r>
            <a:br>
              <a:rPr lang="fi-FI" sz="2040" spc="-71" dirty="0">
                <a:solidFill>
                  <a:srgbClr val="505050"/>
                </a:solidFill>
                <a:latin typeface="Segoe UI Light"/>
              </a:rPr>
            </a:br>
            <a:r>
              <a:rPr lang="fi-FI" sz="2040" spc="-71" dirty="0">
                <a:solidFill>
                  <a:srgbClr val="505050"/>
                </a:solidFill>
                <a:latin typeface="Segoe UI Light"/>
              </a:rPr>
              <a:t>SharePoint customizations</a:t>
            </a:r>
            <a:endParaRPr lang="en-US" sz="2040" spc="-71" dirty="0">
              <a:solidFill>
                <a:srgbClr val="505050"/>
              </a:solidFill>
              <a:latin typeface="Segoe UI Light"/>
            </a:endParaRPr>
          </a:p>
        </p:txBody>
      </p:sp>
      <p:pic>
        <p:nvPicPr>
          <p:cNvPr id="19" name="Picture 18"/>
          <p:cNvPicPr>
            <a:picLocks noChangeAspect="1"/>
          </p:cNvPicPr>
          <p:nvPr/>
        </p:nvPicPr>
        <p:blipFill>
          <a:blip r:embed="rId4"/>
          <a:stretch>
            <a:fillRect/>
          </a:stretch>
        </p:blipFill>
        <p:spPr>
          <a:xfrm>
            <a:off x="552933" y="2047830"/>
            <a:ext cx="1406127" cy="899647"/>
          </a:xfrm>
          <a:prstGeom prst="rect">
            <a:avLst/>
          </a:prstGeom>
        </p:spPr>
      </p:pic>
      <p:pic>
        <p:nvPicPr>
          <p:cNvPr id="20" name="Picture 19"/>
          <p:cNvPicPr>
            <a:picLocks noChangeAspect="1"/>
          </p:cNvPicPr>
          <p:nvPr/>
        </p:nvPicPr>
        <p:blipFill>
          <a:blip r:embed="rId5"/>
          <a:stretch>
            <a:fillRect/>
          </a:stretch>
        </p:blipFill>
        <p:spPr>
          <a:xfrm>
            <a:off x="919814" y="3166520"/>
            <a:ext cx="979775" cy="955075"/>
          </a:xfrm>
          <a:prstGeom prst="rect">
            <a:avLst/>
          </a:prstGeom>
        </p:spPr>
      </p:pic>
      <p:pic>
        <p:nvPicPr>
          <p:cNvPr id="21" name="Picture 20"/>
          <p:cNvPicPr>
            <a:picLocks noChangeAspect="1"/>
          </p:cNvPicPr>
          <p:nvPr/>
        </p:nvPicPr>
        <p:blipFill>
          <a:blip r:embed="rId6"/>
          <a:stretch>
            <a:fillRect/>
          </a:stretch>
        </p:blipFill>
        <p:spPr>
          <a:xfrm>
            <a:off x="1899589" y="4304769"/>
            <a:ext cx="702206" cy="611264"/>
          </a:xfrm>
          <a:prstGeom prst="rect">
            <a:avLst/>
          </a:prstGeom>
        </p:spPr>
      </p:pic>
      <p:pic>
        <p:nvPicPr>
          <p:cNvPr id="25" name="Picture 24"/>
          <p:cNvPicPr>
            <a:picLocks noChangeAspect="1"/>
          </p:cNvPicPr>
          <p:nvPr/>
        </p:nvPicPr>
        <p:blipFill>
          <a:blip r:embed="rId7"/>
          <a:stretch>
            <a:fillRect/>
          </a:stretch>
        </p:blipFill>
        <p:spPr>
          <a:xfrm>
            <a:off x="554069" y="4211581"/>
            <a:ext cx="972663" cy="839367"/>
          </a:xfrm>
          <a:prstGeom prst="rect">
            <a:avLst/>
          </a:prstGeom>
        </p:spPr>
      </p:pic>
      <p:grpSp>
        <p:nvGrpSpPr>
          <p:cNvPr id="27" name="Group 26"/>
          <p:cNvGrpSpPr>
            <a:grpSpLocks noChangeAspect="1"/>
          </p:cNvGrpSpPr>
          <p:nvPr/>
        </p:nvGrpSpPr>
        <p:grpSpPr>
          <a:xfrm>
            <a:off x="4759209" y="1873469"/>
            <a:ext cx="1248367" cy="1248367"/>
            <a:chOff x="2081202" y="2028132"/>
            <a:chExt cx="1548000" cy="1548000"/>
          </a:xfrm>
        </p:grpSpPr>
        <p:sp>
          <p:nvSpPr>
            <p:cNvPr id="28" name="Arc 27"/>
            <p:cNvSpPr>
              <a:spLocks noChangeAspect="1"/>
            </p:cNvSpPr>
            <p:nvPr/>
          </p:nvSpPr>
          <p:spPr>
            <a:xfrm rot="19541149">
              <a:off x="2081202" y="2028132"/>
              <a:ext cx="1548000" cy="1548000"/>
            </a:xfrm>
            <a:prstGeom prst="arc">
              <a:avLst>
                <a:gd name="adj1" fmla="val 833016"/>
                <a:gd name="adj2" fmla="val 20623608"/>
              </a:avLst>
            </a:prstGeom>
            <a:ln w="76200">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endParaRPr>
            </a:p>
          </p:txBody>
        </p:sp>
        <p:sp>
          <p:nvSpPr>
            <p:cNvPr id="29" name="TextBox 28"/>
            <p:cNvSpPr txBox="1"/>
            <p:nvPr/>
          </p:nvSpPr>
          <p:spPr>
            <a:xfrm>
              <a:off x="2569390" y="2604870"/>
              <a:ext cx="571626" cy="397032"/>
            </a:xfrm>
            <a:prstGeom prst="rect">
              <a:avLst/>
            </a:prstGeom>
            <a:noFill/>
            <a:ln>
              <a:noFill/>
            </a:ln>
          </p:spPr>
          <p:txBody>
            <a:bodyPr wrap="none" lIns="0" tIns="0" rIns="0" bIns="0" rtlCol="0">
              <a:spAutoFit/>
            </a:bodyPr>
            <a:lstStyle/>
            <a:p>
              <a:pPr algn="ctr"/>
              <a:r>
                <a:rPr lang="fi-FI" sz="2040" spc="-71" dirty="0">
                  <a:solidFill>
                    <a:srgbClr val="505050"/>
                  </a:solidFill>
                </a:rPr>
                <a:t>O16</a:t>
              </a:r>
              <a:endParaRPr lang="en-US" sz="2040" spc="-71" dirty="0">
                <a:solidFill>
                  <a:srgbClr val="505050"/>
                </a:solidFill>
              </a:endParaRPr>
            </a:p>
          </p:txBody>
        </p:sp>
      </p:grpSp>
      <p:grpSp>
        <p:nvGrpSpPr>
          <p:cNvPr id="30" name="Group 29"/>
          <p:cNvGrpSpPr>
            <a:grpSpLocks noChangeAspect="1"/>
          </p:cNvGrpSpPr>
          <p:nvPr/>
        </p:nvGrpSpPr>
        <p:grpSpPr>
          <a:xfrm>
            <a:off x="6721441" y="1869212"/>
            <a:ext cx="1248367" cy="1248367"/>
            <a:chOff x="2081202" y="2028132"/>
            <a:chExt cx="1548000" cy="1548000"/>
          </a:xfrm>
        </p:grpSpPr>
        <p:sp>
          <p:nvSpPr>
            <p:cNvPr id="31" name="Arc 30"/>
            <p:cNvSpPr>
              <a:spLocks noChangeAspect="1"/>
            </p:cNvSpPr>
            <p:nvPr/>
          </p:nvSpPr>
          <p:spPr>
            <a:xfrm rot="19541149">
              <a:off x="2081202" y="2028132"/>
              <a:ext cx="1548000" cy="1548000"/>
            </a:xfrm>
            <a:prstGeom prst="arc">
              <a:avLst>
                <a:gd name="adj1" fmla="val 833016"/>
                <a:gd name="adj2" fmla="val 20623608"/>
              </a:avLst>
            </a:prstGeom>
            <a:ln w="76200">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endParaRPr>
            </a:p>
          </p:txBody>
        </p:sp>
        <p:sp>
          <p:nvSpPr>
            <p:cNvPr id="32" name="TextBox 31"/>
            <p:cNvSpPr txBox="1"/>
            <p:nvPr/>
          </p:nvSpPr>
          <p:spPr>
            <a:xfrm>
              <a:off x="2569390" y="2604870"/>
              <a:ext cx="571626" cy="397032"/>
            </a:xfrm>
            <a:prstGeom prst="rect">
              <a:avLst/>
            </a:prstGeom>
            <a:noFill/>
            <a:ln>
              <a:noFill/>
            </a:ln>
          </p:spPr>
          <p:txBody>
            <a:bodyPr wrap="none" lIns="0" tIns="0" rIns="0" bIns="0" rtlCol="0">
              <a:spAutoFit/>
            </a:bodyPr>
            <a:lstStyle/>
            <a:p>
              <a:pPr algn="ctr"/>
              <a:r>
                <a:rPr lang="fi-FI" sz="2040" spc="-71" dirty="0">
                  <a:solidFill>
                    <a:srgbClr val="505050"/>
                  </a:solidFill>
                </a:rPr>
                <a:t>O17</a:t>
              </a:r>
              <a:endParaRPr lang="en-US" sz="2040" spc="-71" dirty="0">
                <a:solidFill>
                  <a:srgbClr val="505050"/>
                </a:solidFill>
              </a:endParaRPr>
            </a:p>
          </p:txBody>
        </p:sp>
      </p:grpSp>
      <p:grpSp>
        <p:nvGrpSpPr>
          <p:cNvPr id="33" name="Group 32"/>
          <p:cNvGrpSpPr>
            <a:grpSpLocks noChangeAspect="1"/>
          </p:cNvGrpSpPr>
          <p:nvPr/>
        </p:nvGrpSpPr>
        <p:grpSpPr>
          <a:xfrm>
            <a:off x="8683672" y="1867084"/>
            <a:ext cx="1248367" cy="1248367"/>
            <a:chOff x="2081202" y="2028132"/>
            <a:chExt cx="1548000" cy="1548000"/>
          </a:xfrm>
        </p:grpSpPr>
        <p:sp>
          <p:nvSpPr>
            <p:cNvPr id="34" name="Arc 33"/>
            <p:cNvSpPr>
              <a:spLocks noChangeAspect="1"/>
            </p:cNvSpPr>
            <p:nvPr/>
          </p:nvSpPr>
          <p:spPr>
            <a:xfrm rot="19541149">
              <a:off x="2081202" y="2028132"/>
              <a:ext cx="1548000" cy="1548000"/>
            </a:xfrm>
            <a:prstGeom prst="arc">
              <a:avLst>
                <a:gd name="adj1" fmla="val 833016"/>
                <a:gd name="adj2" fmla="val 20623608"/>
              </a:avLst>
            </a:prstGeom>
            <a:ln w="76200">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endParaRPr>
            </a:p>
          </p:txBody>
        </p:sp>
        <p:sp>
          <p:nvSpPr>
            <p:cNvPr id="35" name="TextBox 34"/>
            <p:cNvSpPr txBox="1"/>
            <p:nvPr/>
          </p:nvSpPr>
          <p:spPr>
            <a:xfrm>
              <a:off x="2569390" y="2604870"/>
              <a:ext cx="571626" cy="397032"/>
            </a:xfrm>
            <a:prstGeom prst="rect">
              <a:avLst/>
            </a:prstGeom>
            <a:noFill/>
            <a:ln>
              <a:noFill/>
            </a:ln>
          </p:spPr>
          <p:txBody>
            <a:bodyPr wrap="none" lIns="0" tIns="0" rIns="0" bIns="0" rtlCol="0">
              <a:spAutoFit/>
            </a:bodyPr>
            <a:lstStyle/>
            <a:p>
              <a:pPr algn="ctr"/>
              <a:r>
                <a:rPr lang="fi-FI" sz="2040" spc="-71" dirty="0">
                  <a:solidFill>
                    <a:srgbClr val="505050"/>
                  </a:solidFill>
                </a:rPr>
                <a:t>O18</a:t>
              </a:r>
              <a:endParaRPr lang="en-US" sz="2040" spc="-71" dirty="0">
                <a:solidFill>
                  <a:srgbClr val="505050"/>
                </a:solidFill>
              </a:endParaRPr>
            </a:p>
          </p:txBody>
        </p:sp>
      </p:grpSp>
      <p:sp>
        <p:nvSpPr>
          <p:cNvPr id="36" name="Rectangle 35"/>
          <p:cNvSpPr/>
          <p:nvPr/>
        </p:nvSpPr>
        <p:spPr bwMode="auto">
          <a:xfrm>
            <a:off x="3031093" y="4386308"/>
            <a:ext cx="911532" cy="3602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fi-FI" sz="1071" dirty="0">
                <a:solidFill>
                  <a:srgbClr val="FFFFFF"/>
                </a:solidFill>
                <a:ea typeface="Segoe UI" pitchFamily="34" charset="0"/>
                <a:cs typeface="Segoe UI" pitchFamily="34" charset="0"/>
              </a:rPr>
              <a:t>Development</a:t>
            </a:r>
            <a:endParaRPr lang="en-US" sz="1071" dirty="0">
              <a:solidFill>
                <a:srgbClr val="FFFFFF"/>
              </a:solidFill>
              <a:ea typeface="Segoe UI" pitchFamily="34" charset="0"/>
              <a:cs typeface="Segoe UI" pitchFamily="34" charset="0"/>
            </a:endParaRPr>
          </a:p>
        </p:txBody>
      </p:sp>
      <p:sp>
        <p:nvSpPr>
          <p:cNvPr id="37" name="Rectangle 36"/>
          <p:cNvSpPr/>
          <p:nvPr/>
        </p:nvSpPr>
        <p:spPr bwMode="auto">
          <a:xfrm>
            <a:off x="4515972" y="4738027"/>
            <a:ext cx="369430" cy="3602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632" dirty="0">
              <a:solidFill>
                <a:srgbClr val="505050"/>
              </a:solidFill>
              <a:ea typeface="Segoe UI" pitchFamily="34" charset="0"/>
              <a:cs typeface="Segoe UI" pitchFamily="34" charset="0"/>
            </a:endParaRPr>
          </a:p>
        </p:txBody>
      </p:sp>
      <p:sp>
        <p:nvSpPr>
          <p:cNvPr id="38" name="Rectangle 37"/>
          <p:cNvSpPr/>
          <p:nvPr/>
        </p:nvSpPr>
        <p:spPr bwMode="auto">
          <a:xfrm>
            <a:off x="5253903" y="4350396"/>
            <a:ext cx="139251" cy="3602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632" dirty="0">
              <a:solidFill>
                <a:srgbClr val="505050"/>
              </a:solidFill>
              <a:ea typeface="Segoe UI" pitchFamily="34" charset="0"/>
              <a:cs typeface="Segoe UI" pitchFamily="34" charset="0"/>
            </a:endParaRPr>
          </a:p>
        </p:txBody>
      </p:sp>
      <p:sp>
        <p:nvSpPr>
          <p:cNvPr id="39" name="Rectangle 38"/>
          <p:cNvSpPr/>
          <p:nvPr/>
        </p:nvSpPr>
        <p:spPr bwMode="auto">
          <a:xfrm>
            <a:off x="6874857" y="4738027"/>
            <a:ext cx="139251" cy="3602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632" dirty="0">
              <a:solidFill>
                <a:srgbClr val="505050"/>
              </a:solidFill>
              <a:ea typeface="Segoe UI" pitchFamily="34" charset="0"/>
              <a:cs typeface="Segoe UI" pitchFamily="34" charset="0"/>
            </a:endParaRPr>
          </a:p>
        </p:txBody>
      </p:sp>
      <p:sp>
        <p:nvSpPr>
          <p:cNvPr id="40" name="Rectangle 39"/>
          <p:cNvSpPr/>
          <p:nvPr/>
        </p:nvSpPr>
        <p:spPr bwMode="auto">
          <a:xfrm>
            <a:off x="7206373" y="4350396"/>
            <a:ext cx="365033" cy="3602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632" dirty="0">
              <a:solidFill>
                <a:srgbClr val="505050"/>
              </a:solidFill>
              <a:ea typeface="Segoe UI" pitchFamily="34" charset="0"/>
              <a:cs typeface="Segoe UI" pitchFamily="34" charset="0"/>
            </a:endParaRPr>
          </a:p>
        </p:txBody>
      </p:sp>
      <p:sp>
        <p:nvSpPr>
          <p:cNvPr id="41" name="Rectangle 40"/>
          <p:cNvSpPr/>
          <p:nvPr/>
        </p:nvSpPr>
        <p:spPr bwMode="auto">
          <a:xfrm>
            <a:off x="8354937" y="4735895"/>
            <a:ext cx="491923" cy="3602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632" dirty="0">
              <a:solidFill>
                <a:srgbClr val="505050"/>
              </a:solidFill>
              <a:ea typeface="Segoe UI" pitchFamily="34" charset="0"/>
              <a:cs typeface="Segoe UI" pitchFamily="34" charset="0"/>
            </a:endParaRPr>
          </a:p>
        </p:txBody>
      </p:sp>
      <p:sp>
        <p:nvSpPr>
          <p:cNvPr id="42" name="TextBox 41"/>
          <p:cNvSpPr txBox="1"/>
          <p:nvPr/>
        </p:nvSpPr>
        <p:spPr>
          <a:xfrm>
            <a:off x="4234346" y="5091903"/>
            <a:ext cx="7973609" cy="1846659"/>
          </a:xfrm>
          <a:prstGeom prst="rect">
            <a:avLst/>
          </a:prstGeom>
          <a:noFill/>
        </p:spPr>
        <p:txBody>
          <a:bodyPr wrap="square" lIns="0" tIns="0" rIns="0" bIns="0" rtlCol="0">
            <a:spAutoFit/>
          </a:bodyPr>
          <a:lstStyle/>
          <a:p>
            <a:pPr>
              <a:lnSpc>
                <a:spcPct val="150000"/>
              </a:lnSpc>
              <a:buClr>
                <a:srgbClr val="EB3C00"/>
              </a:buClr>
            </a:pPr>
            <a:r>
              <a:rPr lang="en-US" sz="1600" spc="-71" dirty="0">
                <a:solidFill>
                  <a:srgbClr val="505050"/>
                </a:solidFill>
                <a:latin typeface="Segoe UI Light"/>
              </a:rPr>
              <a:t>You choose when and how applications are updated... </a:t>
            </a:r>
          </a:p>
          <a:p>
            <a:pPr>
              <a:lnSpc>
                <a:spcPct val="150000"/>
              </a:lnSpc>
              <a:buClr>
                <a:srgbClr val="EB3C00"/>
              </a:buClr>
            </a:pPr>
            <a:r>
              <a:rPr lang="en-US" sz="1600" spc="-71" dirty="0">
                <a:solidFill>
                  <a:srgbClr val="505050"/>
                </a:solidFill>
                <a:latin typeface="Segoe UI Light"/>
              </a:rPr>
              <a:t>Backwards compatibility for API level to move customizations cross versions</a:t>
            </a:r>
          </a:p>
          <a:p>
            <a:pPr>
              <a:lnSpc>
                <a:spcPct val="150000"/>
              </a:lnSpc>
              <a:buClr>
                <a:srgbClr val="EB3C00"/>
              </a:buClr>
            </a:pPr>
            <a:r>
              <a:rPr lang="en-US" sz="1600" spc="-71" dirty="0">
                <a:solidFill>
                  <a:srgbClr val="505050"/>
                </a:solidFill>
                <a:latin typeface="Segoe UI Light"/>
              </a:rPr>
              <a:t>Customizations don’t block new capabilities from SharePoint</a:t>
            </a:r>
          </a:p>
          <a:p>
            <a:pPr>
              <a:lnSpc>
                <a:spcPct val="150000"/>
              </a:lnSpc>
              <a:buClr>
                <a:srgbClr val="EB3C00"/>
              </a:buClr>
            </a:pPr>
            <a:r>
              <a:rPr lang="en-US" sz="1600" spc="-71" dirty="0">
                <a:solidFill>
                  <a:srgbClr val="505050"/>
                </a:solidFill>
                <a:latin typeface="Segoe UI Light"/>
              </a:rPr>
              <a:t>Customizations extend, not change SharePoint</a:t>
            </a:r>
          </a:p>
          <a:p>
            <a:pPr>
              <a:lnSpc>
                <a:spcPct val="150000"/>
              </a:lnSpc>
              <a:buClr>
                <a:srgbClr val="EB3C00"/>
              </a:buClr>
            </a:pPr>
            <a:r>
              <a:rPr lang="en-US" sz="1600" spc="-71" dirty="0">
                <a:solidFill>
                  <a:srgbClr val="505050"/>
                </a:solidFill>
                <a:latin typeface="Segoe UI Light"/>
              </a:rPr>
              <a:t>Customizations can be updated with minimal impact on SharePoint</a:t>
            </a:r>
          </a:p>
        </p:txBody>
      </p:sp>
      <p:grpSp>
        <p:nvGrpSpPr>
          <p:cNvPr id="43" name="Group 42"/>
          <p:cNvGrpSpPr/>
          <p:nvPr/>
        </p:nvGrpSpPr>
        <p:grpSpPr>
          <a:xfrm>
            <a:off x="8108975" y="3397683"/>
            <a:ext cx="3964248" cy="1336109"/>
            <a:chOff x="2819155" y="279220"/>
            <a:chExt cx="3651480" cy="1310030"/>
          </a:xfrm>
          <a:solidFill>
            <a:srgbClr val="01B0EF"/>
          </a:solidFill>
        </p:grpSpPr>
        <p:cxnSp>
          <p:nvCxnSpPr>
            <p:cNvPr id="44" name="Straight Connector 43"/>
            <p:cNvCxnSpPr>
              <a:stCxn id="45" idx="2"/>
            </p:cNvCxnSpPr>
            <p:nvPr/>
          </p:nvCxnSpPr>
          <p:spPr>
            <a:xfrm flipH="1">
              <a:off x="3585095" y="1090394"/>
              <a:ext cx="1059800" cy="498856"/>
            </a:xfrm>
            <a:prstGeom prst="line">
              <a:avLst/>
            </a:prstGeom>
            <a:grpFill/>
            <a:ln w="25400">
              <a:solidFill>
                <a:schemeClr val="accent1"/>
              </a:solidFill>
              <a:prstDash val="solid"/>
              <a:tailEnd type="oval"/>
            </a:ln>
          </p:spPr>
          <p:style>
            <a:lnRef idx="1">
              <a:schemeClr val="accent1"/>
            </a:lnRef>
            <a:fillRef idx="0">
              <a:schemeClr val="accent1"/>
            </a:fillRef>
            <a:effectRef idx="0">
              <a:schemeClr val="accent1"/>
            </a:effectRef>
            <a:fontRef idx="minor">
              <a:schemeClr val="tx1"/>
            </a:fontRef>
          </p:style>
        </p:cxnSp>
        <p:sp>
          <p:nvSpPr>
            <p:cNvPr id="45" name="TextBox 4"/>
            <p:cNvSpPr txBox="1"/>
            <p:nvPr/>
          </p:nvSpPr>
          <p:spPr>
            <a:xfrm>
              <a:off x="2819155" y="279220"/>
              <a:ext cx="3651480" cy="811174"/>
            </a:xfrm>
            <a:prstGeom prst="rect">
              <a:avLst/>
            </a:prstGeom>
            <a:solidFill>
              <a:schemeClr val="tx2"/>
            </a:solidFill>
            <a:ln w="3175">
              <a:solidFill>
                <a:schemeClr val="bg1"/>
              </a:solidFill>
              <a:prstDash val="solid"/>
              <a:miter lim="800000"/>
            </a:ln>
            <a:effectLst/>
          </p:spPr>
          <p:txBody>
            <a:bodyPr wrap="square" lIns="58276" tIns="29139" rIns="93244" bIns="29139" rtlCol="0" anchor="ctr" anchorCtr="0">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marL="0" lvl="1" algn="ctr"/>
              <a:r>
                <a:rPr lang="en-US" sz="1632" dirty="0">
                  <a:solidFill>
                    <a:srgbClr val="FFFFFF"/>
                  </a:solidFill>
                  <a:latin typeface="Segoe UI Light"/>
                </a:rPr>
                <a:t>Customizations will utilize services from SharePoint and other services, but won’t usually change out of the box services.</a:t>
              </a:r>
            </a:p>
          </p:txBody>
        </p:sp>
      </p:grpSp>
      <p:sp>
        <p:nvSpPr>
          <p:cNvPr id="49" name="Arc 48"/>
          <p:cNvSpPr>
            <a:spLocks noChangeAspect="1"/>
          </p:cNvSpPr>
          <p:nvPr/>
        </p:nvSpPr>
        <p:spPr>
          <a:xfrm rot="19541149">
            <a:off x="3078723" y="3386968"/>
            <a:ext cx="684877" cy="684877"/>
          </a:xfrm>
          <a:prstGeom prst="arc">
            <a:avLst>
              <a:gd name="adj1" fmla="val 833016"/>
              <a:gd name="adj2" fmla="val 20623608"/>
            </a:avLst>
          </a:prstGeom>
          <a:ln w="47625">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endParaRPr>
          </a:p>
        </p:txBody>
      </p:sp>
      <p:sp>
        <p:nvSpPr>
          <p:cNvPr id="50" name="Arc 49"/>
          <p:cNvSpPr>
            <a:spLocks noChangeAspect="1"/>
          </p:cNvSpPr>
          <p:nvPr/>
        </p:nvSpPr>
        <p:spPr>
          <a:xfrm rot="19541149">
            <a:off x="5076178" y="3386968"/>
            <a:ext cx="684877" cy="684877"/>
          </a:xfrm>
          <a:prstGeom prst="arc">
            <a:avLst>
              <a:gd name="adj1" fmla="val 833016"/>
              <a:gd name="adj2" fmla="val 20623608"/>
            </a:avLst>
          </a:prstGeom>
          <a:ln w="47625">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endParaRPr>
          </a:p>
        </p:txBody>
      </p:sp>
      <p:sp>
        <p:nvSpPr>
          <p:cNvPr id="51" name="Arc 50"/>
          <p:cNvSpPr>
            <a:spLocks noChangeAspect="1"/>
          </p:cNvSpPr>
          <p:nvPr/>
        </p:nvSpPr>
        <p:spPr>
          <a:xfrm rot="19541149">
            <a:off x="7032536" y="3380230"/>
            <a:ext cx="684877" cy="684877"/>
          </a:xfrm>
          <a:prstGeom prst="arc">
            <a:avLst>
              <a:gd name="adj1" fmla="val 833016"/>
              <a:gd name="adj2" fmla="val 20623608"/>
            </a:avLst>
          </a:prstGeom>
          <a:ln w="47625">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endParaRPr>
          </a:p>
        </p:txBody>
      </p:sp>
      <p:sp>
        <p:nvSpPr>
          <p:cNvPr id="46" name="Rectangle 45"/>
          <p:cNvSpPr/>
          <p:nvPr/>
        </p:nvSpPr>
        <p:spPr bwMode="auto">
          <a:xfrm>
            <a:off x="5754329" y="4739909"/>
            <a:ext cx="369430" cy="3602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632" dirty="0">
              <a:solidFill>
                <a:srgbClr val="505050"/>
              </a:solidFill>
              <a:ea typeface="Segoe UI" pitchFamily="34" charset="0"/>
              <a:cs typeface="Segoe UI" pitchFamily="34" charset="0"/>
            </a:endParaRPr>
          </a:p>
        </p:txBody>
      </p:sp>
      <p:sp>
        <p:nvSpPr>
          <p:cNvPr id="48" name="Arc 47"/>
          <p:cNvSpPr>
            <a:spLocks noChangeAspect="1"/>
          </p:cNvSpPr>
          <p:nvPr/>
        </p:nvSpPr>
        <p:spPr>
          <a:xfrm rot="19541149">
            <a:off x="4040500" y="2756554"/>
            <a:ext cx="293733" cy="293733"/>
          </a:xfrm>
          <a:prstGeom prst="arc">
            <a:avLst>
              <a:gd name="adj1" fmla="val 833016"/>
              <a:gd name="adj2" fmla="val 20623608"/>
            </a:avLst>
          </a:prstGeom>
          <a:ln w="28575">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endParaRPr>
          </a:p>
        </p:txBody>
      </p:sp>
      <p:sp>
        <p:nvSpPr>
          <p:cNvPr id="53" name="Arc 52"/>
          <p:cNvSpPr>
            <a:spLocks noChangeAspect="1"/>
          </p:cNvSpPr>
          <p:nvPr/>
        </p:nvSpPr>
        <p:spPr>
          <a:xfrm rot="19541149">
            <a:off x="4438824" y="2762935"/>
            <a:ext cx="293733" cy="293733"/>
          </a:xfrm>
          <a:prstGeom prst="arc">
            <a:avLst>
              <a:gd name="adj1" fmla="val 833016"/>
              <a:gd name="adj2" fmla="val 20623608"/>
            </a:avLst>
          </a:prstGeom>
          <a:ln w="28575">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endParaRPr>
          </a:p>
        </p:txBody>
      </p:sp>
      <p:sp>
        <p:nvSpPr>
          <p:cNvPr id="54" name="Arc 53"/>
          <p:cNvSpPr>
            <a:spLocks noChangeAspect="1"/>
          </p:cNvSpPr>
          <p:nvPr/>
        </p:nvSpPr>
        <p:spPr>
          <a:xfrm rot="19541149">
            <a:off x="6017203" y="2756555"/>
            <a:ext cx="293733" cy="293733"/>
          </a:xfrm>
          <a:prstGeom prst="arc">
            <a:avLst>
              <a:gd name="adj1" fmla="val 833016"/>
              <a:gd name="adj2" fmla="val 20623608"/>
            </a:avLst>
          </a:prstGeom>
          <a:ln w="28575">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endParaRPr>
          </a:p>
        </p:txBody>
      </p:sp>
      <p:sp>
        <p:nvSpPr>
          <p:cNvPr id="55" name="Arc 54"/>
          <p:cNvSpPr>
            <a:spLocks noChangeAspect="1"/>
          </p:cNvSpPr>
          <p:nvPr/>
        </p:nvSpPr>
        <p:spPr>
          <a:xfrm rot="19541149">
            <a:off x="6415527" y="2762936"/>
            <a:ext cx="293733" cy="293733"/>
          </a:xfrm>
          <a:prstGeom prst="arc">
            <a:avLst>
              <a:gd name="adj1" fmla="val 833016"/>
              <a:gd name="adj2" fmla="val 20623608"/>
            </a:avLst>
          </a:prstGeom>
          <a:ln w="28575">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endParaRPr>
          </a:p>
        </p:txBody>
      </p:sp>
      <p:sp>
        <p:nvSpPr>
          <p:cNvPr id="56" name="Arc 55"/>
          <p:cNvSpPr>
            <a:spLocks noChangeAspect="1"/>
          </p:cNvSpPr>
          <p:nvPr/>
        </p:nvSpPr>
        <p:spPr>
          <a:xfrm rot="19541149">
            <a:off x="7962107" y="2756554"/>
            <a:ext cx="293733" cy="293733"/>
          </a:xfrm>
          <a:prstGeom prst="arc">
            <a:avLst>
              <a:gd name="adj1" fmla="val 833016"/>
              <a:gd name="adj2" fmla="val 20623608"/>
            </a:avLst>
          </a:prstGeom>
          <a:ln w="28575">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endParaRPr>
          </a:p>
        </p:txBody>
      </p:sp>
      <p:sp>
        <p:nvSpPr>
          <p:cNvPr id="57" name="Arc 56"/>
          <p:cNvSpPr>
            <a:spLocks noChangeAspect="1"/>
          </p:cNvSpPr>
          <p:nvPr/>
        </p:nvSpPr>
        <p:spPr>
          <a:xfrm rot="19541149">
            <a:off x="8360431" y="2762935"/>
            <a:ext cx="293733" cy="293733"/>
          </a:xfrm>
          <a:prstGeom prst="arc">
            <a:avLst>
              <a:gd name="adj1" fmla="val 833016"/>
              <a:gd name="adj2" fmla="val 20623608"/>
            </a:avLst>
          </a:prstGeom>
          <a:ln w="28575">
            <a:solidFill>
              <a:srgbClr val="F26522"/>
            </a:solidFill>
            <a:headEnd type="diamond"/>
            <a:tailEnd type="stealth" w="lg" len="lg"/>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sz="1836">
              <a:solidFill>
                <a:srgbClr val="505050"/>
              </a:solidFill>
            </a:endParaRPr>
          </a:p>
        </p:txBody>
      </p:sp>
      <p:sp>
        <p:nvSpPr>
          <p:cNvPr id="58" name="Rectangle 57"/>
          <p:cNvSpPr/>
          <p:nvPr/>
        </p:nvSpPr>
        <p:spPr bwMode="auto">
          <a:xfrm>
            <a:off x="4105497" y="4378812"/>
            <a:ext cx="69626" cy="3602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632" dirty="0">
              <a:solidFill>
                <a:srgbClr val="505050"/>
              </a:solidFill>
              <a:ea typeface="Segoe UI" pitchFamily="34" charset="0"/>
              <a:cs typeface="Segoe UI" pitchFamily="34" charset="0"/>
            </a:endParaRPr>
          </a:p>
        </p:txBody>
      </p:sp>
      <p:sp>
        <p:nvSpPr>
          <p:cNvPr id="59" name="Rectangle 58"/>
          <p:cNvSpPr/>
          <p:nvPr/>
        </p:nvSpPr>
        <p:spPr bwMode="auto">
          <a:xfrm>
            <a:off x="4283361" y="4566446"/>
            <a:ext cx="69626" cy="3602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632" dirty="0">
              <a:solidFill>
                <a:srgbClr val="505050"/>
              </a:solidFill>
              <a:ea typeface="Segoe UI" pitchFamily="34" charset="0"/>
              <a:cs typeface="Segoe UI" pitchFamily="34" charset="0"/>
            </a:endParaRPr>
          </a:p>
        </p:txBody>
      </p:sp>
      <p:sp>
        <p:nvSpPr>
          <p:cNvPr id="60" name="Rectangle 59"/>
          <p:cNvSpPr/>
          <p:nvPr/>
        </p:nvSpPr>
        <p:spPr bwMode="auto">
          <a:xfrm>
            <a:off x="6249523" y="4536022"/>
            <a:ext cx="69626" cy="3602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632" dirty="0">
              <a:solidFill>
                <a:srgbClr val="505050"/>
              </a:solidFill>
              <a:ea typeface="Segoe UI" pitchFamily="34" charset="0"/>
              <a:cs typeface="Segoe UI" pitchFamily="34" charset="0"/>
            </a:endParaRPr>
          </a:p>
        </p:txBody>
      </p:sp>
      <p:sp>
        <p:nvSpPr>
          <p:cNvPr id="61" name="Rectangle 60"/>
          <p:cNvSpPr/>
          <p:nvPr/>
        </p:nvSpPr>
        <p:spPr bwMode="auto">
          <a:xfrm>
            <a:off x="6679467" y="4391754"/>
            <a:ext cx="69626" cy="3602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632" dirty="0">
              <a:solidFill>
                <a:srgbClr val="505050"/>
              </a:solidFill>
              <a:ea typeface="Segoe UI" pitchFamily="34" charset="0"/>
              <a:cs typeface="Segoe UI" pitchFamily="34" charset="0"/>
            </a:endParaRPr>
          </a:p>
        </p:txBody>
      </p:sp>
      <p:sp>
        <p:nvSpPr>
          <p:cNvPr id="62" name="Rectangle 61"/>
          <p:cNvSpPr/>
          <p:nvPr/>
        </p:nvSpPr>
        <p:spPr bwMode="auto">
          <a:xfrm>
            <a:off x="7781231" y="4593858"/>
            <a:ext cx="69626" cy="3602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632" dirty="0">
              <a:solidFill>
                <a:srgbClr val="505050"/>
              </a:solidFill>
              <a:ea typeface="Segoe UI" pitchFamily="34" charset="0"/>
              <a:cs typeface="Segoe UI" pitchFamily="34" charset="0"/>
            </a:endParaRPr>
          </a:p>
        </p:txBody>
      </p:sp>
      <p:sp>
        <p:nvSpPr>
          <p:cNvPr id="63" name="Rectangle 62"/>
          <p:cNvSpPr/>
          <p:nvPr/>
        </p:nvSpPr>
        <p:spPr bwMode="auto">
          <a:xfrm>
            <a:off x="8151525" y="4391754"/>
            <a:ext cx="69626" cy="3602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1632" dirty="0">
              <a:solidFill>
                <a:srgbClr val="505050"/>
              </a:solidFill>
              <a:ea typeface="Segoe UI" pitchFamily="34" charset="0"/>
              <a:cs typeface="Segoe UI" pitchFamily="34" charset="0"/>
            </a:endParaRPr>
          </a:p>
        </p:txBody>
      </p:sp>
    </p:spTree>
    <p:extLst>
      <p:ext uri="{BB962C8B-B14F-4D97-AF65-F5344CB8AC3E}">
        <p14:creationId xmlns:p14="http://schemas.microsoft.com/office/powerpoint/2010/main" val="160683389"/>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bwMode="gray">
          <a:xfrm>
            <a:off x="1148233" y="553408"/>
            <a:ext cx="2115629" cy="2115629"/>
            <a:chOff x="2659018" y="0"/>
            <a:chExt cx="6669132" cy="6669132"/>
          </a:xfrm>
        </p:grpSpPr>
        <p:grpSp>
          <p:nvGrpSpPr>
            <p:cNvPr id="15" name="Group 14"/>
            <p:cNvGrpSpPr/>
            <p:nvPr/>
          </p:nvGrpSpPr>
          <p:grpSpPr bwMode="gray">
            <a:xfrm>
              <a:off x="2659018" y="0"/>
              <a:ext cx="6669132" cy="6669132"/>
              <a:chOff x="1353639" y="994954"/>
              <a:chExt cx="3657273" cy="3657273"/>
            </a:xfrm>
          </p:grpSpPr>
          <p:sp>
            <p:nvSpPr>
              <p:cNvPr id="17" name="Oval 16"/>
              <p:cNvSpPr/>
              <p:nvPr/>
            </p:nvSpPr>
            <p:spPr bwMode="gray">
              <a:xfrm>
                <a:off x="1353639" y="994954"/>
                <a:ext cx="3657273" cy="3657273"/>
              </a:xfrm>
              <a:prstGeom prst="ellipse">
                <a:avLst/>
              </a:prstGeom>
              <a:solidFill>
                <a:srgbClr val="37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sp>
            <p:nvSpPr>
              <p:cNvPr id="18" name="Oval 17"/>
              <p:cNvSpPr/>
              <p:nvPr/>
            </p:nvSpPr>
            <p:spPr bwMode="gray">
              <a:xfrm>
                <a:off x="1985971" y="1627286"/>
                <a:ext cx="2392609" cy="2392609"/>
              </a:xfrm>
              <a:prstGeom prst="ellipse">
                <a:avLst/>
              </a:prstGeom>
              <a:solidFill>
                <a:srgbClr val="3E6B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grpSp>
        <p:pic>
          <p:nvPicPr>
            <p:cNvPr id="16" name="Picture 15"/>
            <p:cNvPicPr>
              <a:picLocks noChangeAspect="1"/>
            </p:cNvPicPr>
            <p:nvPr/>
          </p:nvPicPr>
          <p:blipFill>
            <a:blip r:embed="rId3"/>
            <a:stretch>
              <a:fillRect/>
            </a:stretch>
          </p:blipFill>
          <p:spPr bwMode="gray">
            <a:xfrm>
              <a:off x="4265829" y="2127822"/>
              <a:ext cx="3421147" cy="2132019"/>
            </a:xfrm>
            <a:prstGeom prst="rect">
              <a:avLst/>
            </a:prstGeom>
          </p:spPr>
        </p:pic>
      </p:gr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gray">
          <a:xfrm>
            <a:off x="2321" y="2669038"/>
            <a:ext cx="4231818" cy="3221150"/>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bwMode="gray">
          <a:xfrm>
            <a:off x="74934" y="3109936"/>
            <a:ext cx="4159205" cy="1513451"/>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gray">
          <a:xfrm>
            <a:off x="136070" y="2746004"/>
            <a:ext cx="3636220" cy="1008812"/>
          </a:xfrm>
          <a:prstGeom prst="rect">
            <a:avLst/>
          </a:prstGeom>
        </p:spPr>
      </p:pic>
      <p:pic>
        <p:nvPicPr>
          <p:cNvPr id="6" name="Picture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bwMode="gray">
          <a:xfrm>
            <a:off x="136069" y="1909992"/>
            <a:ext cx="4118929" cy="1779854"/>
          </a:xfrm>
          <a:prstGeom prst="rect">
            <a:avLst/>
          </a:prstGeom>
        </p:spPr>
      </p:pic>
      <p:sp>
        <p:nvSpPr>
          <p:cNvPr id="23" name="TextBox 22"/>
          <p:cNvSpPr txBox="1"/>
          <p:nvPr/>
        </p:nvSpPr>
        <p:spPr>
          <a:xfrm>
            <a:off x="4465637" y="1257064"/>
            <a:ext cx="7680699" cy="5059199"/>
          </a:xfrm>
          <a:prstGeom prst="rect">
            <a:avLst/>
          </a:prstGeom>
          <a:noFill/>
        </p:spPr>
        <p:txBody>
          <a:bodyPr wrap="square" lIns="182854" tIns="146283" rIns="182854" bIns="182854" rtlCol="0" anchor="t">
            <a:noAutofit/>
          </a:bodyPr>
          <a:lstStyle/>
          <a:p>
            <a:pPr defTabSz="577881"/>
            <a:r>
              <a:rPr lang="en-US" sz="3999" dirty="0">
                <a:solidFill>
                  <a:srgbClr val="99CA53"/>
                </a:solidFill>
                <a:latin typeface="Segoe UI Light" panose="020B0502040204020203" pitchFamily="34" charset="0"/>
                <a:cs typeface="Segoe UI Light" panose="020B0502040204020203" pitchFamily="34" charset="0"/>
              </a:rPr>
              <a:t>Explore</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a:t>
            </a:r>
            <a:r>
              <a:rPr lang="en-US" sz="3999" dirty="0" smtClean="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SharePoint ALM Guidance</a:t>
            </a:r>
            <a:endPar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a:p>
            <a:pPr marL="466281" lvl="1" defTabSz="577881"/>
            <a:r>
              <a:rPr lang="en-US" sz="2000" dirty="0" smtClean="0">
                <a:gradFill>
                  <a:gsLst>
                    <a:gs pos="0">
                      <a:srgbClr val="FFFFFF"/>
                    </a:gs>
                    <a:gs pos="100000">
                      <a:srgbClr val="FFFFFF"/>
                    </a:gs>
                  </a:gsLst>
                  <a:lin ang="5400000" scaled="0"/>
                </a:gradFill>
                <a:cs typeface="Segoe UI" panose="020B0502040204020203" pitchFamily="34" charset="0"/>
              </a:rPr>
              <a:t>White paper is </a:t>
            </a:r>
            <a:r>
              <a:rPr lang="en-US" sz="2000" dirty="0">
                <a:gradFill>
                  <a:gsLst>
                    <a:gs pos="0">
                      <a:srgbClr val="FFFFFF"/>
                    </a:gs>
                    <a:gs pos="100000">
                      <a:srgbClr val="FFFFFF"/>
                    </a:gs>
                  </a:gsLst>
                  <a:lin ang="5400000" scaled="0"/>
                </a:gradFill>
                <a:cs typeface="Segoe UI" panose="020B0502040204020203" pitchFamily="34" charset="0"/>
              </a:rPr>
              <a:t>here:  </a:t>
            </a:r>
            <a:r>
              <a:rPr lang="en-US" sz="2000" dirty="0">
                <a:gradFill>
                  <a:gsLst>
                    <a:gs pos="0">
                      <a:srgbClr val="FFFFFF"/>
                    </a:gs>
                    <a:gs pos="100000">
                      <a:srgbClr val="FFFFFF"/>
                    </a:gs>
                  </a:gsLst>
                  <a:lin ang="5400000" scaled="0"/>
                </a:gradFill>
                <a:cs typeface="Segoe UI" panose="020B0502040204020203" pitchFamily="34" charset="0"/>
                <a:hlinkClick r:id="rId8"/>
              </a:rPr>
              <a:t>http://</a:t>
            </a:r>
            <a:r>
              <a:rPr lang="en-US" sz="2000" dirty="0" smtClean="0">
                <a:gradFill>
                  <a:gsLst>
                    <a:gs pos="0">
                      <a:srgbClr val="FFFFFF"/>
                    </a:gs>
                    <a:gs pos="100000">
                      <a:srgbClr val="FFFFFF"/>
                    </a:gs>
                  </a:gsLst>
                  <a:lin ang="5400000" scaled="0"/>
                </a:gradFill>
                <a:cs typeface="Segoe UI" panose="020B0502040204020203" pitchFamily="34" charset="0"/>
                <a:hlinkClick r:id="rId8"/>
              </a:rPr>
              <a:t>msdn.microsoft.com/en-us/library/office/dn567995.aspx</a:t>
            </a:r>
            <a:endParaRPr lang="en-US" sz="2000" dirty="0" smtClean="0">
              <a:gradFill>
                <a:gsLst>
                  <a:gs pos="0">
                    <a:srgbClr val="FFFFFF"/>
                  </a:gs>
                  <a:gs pos="100000">
                    <a:srgbClr val="FFFFFF"/>
                  </a:gs>
                </a:gsLst>
                <a:lin ang="5400000" scaled="0"/>
              </a:gradFill>
              <a:cs typeface="Segoe UI" panose="020B0502040204020203" pitchFamily="34" charset="0"/>
            </a:endParaRPr>
          </a:p>
          <a:p>
            <a:pPr defTabSz="577881"/>
            <a:endParaRPr lang="en-US" sz="3999" dirty="0" smtClean="0">
              <a:solidFill>
                <a:srgbClr val="99CA53"/>
              </a:solidFill>
              <a:latin typeface="Segoe UI Light" panose="020B0502040204020203" pitchFamily="34" charset="0"/>
              <a:cs typeface="Segoe UI Light" panose="020B0502040204020203" pitchFamily="34" charset="0"/>
            </a:endParaRPr>
          </a:p>
          <a:p>
            <a:pPr defTabSz="577881"/>
            <a:r>
              <a:rPr lang="en-US" sz="3999" dirty="0" smtClean="0">
                <a:solidFill>
                  <a:srgbClr val="99CA53"/>
                </a:solidFill>
                <a:latin typeface="Segoe UI Light" panose="020B0502040204020203" pitchFamily="34" charset="0"/>
                <a:cs typeface="Segoe UI Light" panose="020B0502040204020203" pitchFamily="34" charset="0"/>
              </a:rPr>
              <a:t>Get</a:t>
            </a:r>
            <a:r>
              <a:rPr lang="en-US" sz="3999" dirty="0" smtClean="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SharePoint Build Resources</a:t>
            </a:r>
            <a:endPar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endParaRPr>
          </a:p>
          <a:p>
            <a:pPr marL="457112" defTabSz="577881"/>
            <a:r>
              <a:rPr lang="en-US" sz="2000" dirty="0" smtClean="0">
                <a:gradFill>
                  <a:gsLst>
                    <a:gs pos="0">
                      <a:srgbClr val="FFFFFF"/>
                    </a:gs>
                    <a:gs pos="100000">
                      <a:srgbClr val="FFFFFF"/>
                    </a:gs>
                  </a:gsLst>
                  <a:lin ang="5400000" scaled="0"/>
                </a:gradFill>
                <a:cs typeface="Segoe UI" panose="020B0502040204020203" pitchFamily="34" charset="0"/>
              </a:rPr>
              <a:t>Continuous integration with TFS Build </a:t>
            </a:r>
            <a:r>
              <a:rPr lang="en-US" sz="2000" dirty="0">
                <a:gradFill>
                  <a:gsLst>
                    <a:gs pos="0">
                      <a:srgbClr val="FFFFFF"/>
                    </a:gs>
                    <a:gs pos="100000">
                      <a:srgbClr val="FFFFFF"/>
                    </a:gs>
                  </a:gsLst>
                  <a:lin ang="5400000" scaled="0"/>
                </a:gradFill>
                <a:cs typeface="Segoe UI" panose="020B0502040204020203" pitchFamily="34" charset="0"/>
              </a:rPr>
              <a:t>Definition Resources are here:  </a:t>
            </a:r>
            <a:r>
              <a:rPr lang="en-US" sz="2000" dirty="0">
                <a:gradFill>
                  <a:gsLst>
                    <a:gs pos="0">
                      <a:srgbClr val="FFFFFF"/>
                    </a:gs>
                    <a:gs pos="100000">
                      <a:srgbClr val="FFFFFF"/>
                    </a:gs>
                  </a:gsLst>
                  <a:lin ang="5400000" scaled="0"/>
                </a:gradFill>
                <a:cs typeface="Segoe UI" panose="020B0502040204020203" pitchFamily="34" charset="0"/>
                <a:hlinkClick r:id="rId9"/>
              </a:rPr>
              <a:t>http://officesharepointci.codeplex.com</a:t>
            </a:r>
            <a:r>
              <a:rPr lang="en-US" sz="2000" dirty="0" smtClean="0">
                <a:gradFill>
                  <a:gsLst>
                    <a:gs pos="0">
                      <a:srgbClr val="FFFFFF"/>
                    </a:gs>
                    <a:gs pos="100000">
                      <a:srgbClr val="FFFFFF"/>
                    </a:gs>
                  </a:gsLst>
                  <a:lin ang="5400000" scaled="0"/>
                </a:gradFill>
                <a:cs typeface="Segoe UI" panose="020B0502040204020203" pitchFamily="34" charset="0"/>
                <a:hlinkClick r:id="rId9"/>
              </a:rPr>
              <a:t>/</a:t>
            </a:r>
            <a:endParaRPr lang="en-US" sz="2000" dirty="0" smtClean="0">
              <a:gradFill>
                <a:gsLst>
                  <a:gs pos="0">
                    <a:srgbClr val="FFFFFF"/>
                  </a:gs>
                  <a:gs pos="100000">
                    <a:srgbClr val="FFFFFF"/>
                  </a:gs>
                </a:gsLst>
                <a:lin ang="5400000" scaled="0"/>
              </a:gra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p:txBody>
      </p:sp>
      <p:sp>
        <p:nvSpPr>
          <p:cNvPr id="3" name="TextBox 2"/>
          <p:cNvSpPr txBox="1"/>
          <p:nvPr/>
        </p:nvSpPr>
        <p:spPr>
          <a:xfrm>
            <a:off x="4846832" y="453120"/>
            <a:ext cx="3197939" cy="987920"/>
          </a:xfrm>
          <a:prstGeom prst="rect">
            <a:avLst/>
          </a:prstGeom>
          <a:noFill/>
        </p:spPr>
        <p:txBody>
          <a:bodyPr wrap="none" lIns="182854" tIns="146283" rIns="182854" bIns="146283" rtlCol="0">
            <a:spAutoFit/>
          </a:bodyPr>
          <a:lstStyle/>
          <a:p>
            <a:pPr defTabSz="932563">
              <a:lnSpc>
                <a:spcPct val="90000"/>
              </a:lnSpc>
              <a:spcAft>
                <a:spcPts val="600"/>
              </a:spcAft>
            </a:pPr>
            <a:r>
              <a:rPr lang="en-US" sz="5000" dirty="0" smtClean="0">
                <a:gradFill>
                  <a:gsLst>
                    <a:gs pos="2917">
                      <a:srgbClr val="FFFFFF"/>
                    </a:gs>
                    <a:gs pos="30000">
                      <a:srgbClr val="FFFFFF"/>
                    </a:gs>
                  </a:gsLst>
                  <a:lin ang="5400000" scaled="0"/>
                </a:gradFill>
              </a:rPr>
              <a:t>Resources</a:t>
            </a:r>
            <a:endParaRPr lang="en-US" sz="5000" dirty="0">
              <a:gradFill>
                <a:gsLst>
                  <a:gs pos="2917">
                    <a:srgbClr val="FFFFFF"/>
                  </a:gs>
                  <a:gs pos="30000">
                    <a:srgbClr val="FFFFFF"/>
                  </a:gs>
                </a:gsLst>
                <a:lin ang="5400000" scaled="0"/>
              </a:gradFill>
            </a:endParaRPr>
          </a:p>
        </p:txBody>
      </p:sp>
    </p:spTree>
    <p:extLst>
      <p:ext uri="{BB962C8B-B14F-4D97-AF65-F5344CB8AC3E}">
        <p14:creationId xmlns:p14="http://schemas.microsoft.com/office/powerpoint/2010/main" val="2949558065"/>
      </p:ext>
    </p:extLst>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bwMode="gray">
          <a:xfrm>
            <a:off x="1148233" y="553408"/>
            <a:ext cx="2115629" cy="2115629"/>
            <a:chOff x="2659018" y="0"/>
            <a:chExt cx="6669132" cy="6669132"/>
          </a:xfrm>
        </p:grpSpPr>
        <p:grpSp>
          <p:nvGrpSpPr>
            <p:cNvPr id="15" name="Group 14"/>
            <p:cNvGrpSpPr/>
            <p:nvPr/>
          </p:nvGrpSpPr>
          <p:grpSpPr bwMode="gray">
            <a:xfrm>
              <a:off x="2659018" y="0"/>
              <a:ext cx="6669132" cy="6669132"/>
              <a:chOff x="1353639" y="994954"/>
              <a:chExt cx="3657273" cy="3657273"/>
            </a:xfrm>
          </p:grpSpPr>
          <p:sp>
            <p:nvSpPr>
              <p:cNvPr id="17" name="Oval 16"/>
              <p:cNvSpPr/>
              <p:nvPr/>
            </p:nvSpPr>
            <p:spPr bwMode="gray">
              <a:xfrm>
                <a:off x="1353639" y="994954"/>
                <a:ext cx="3657273" cy="3657273"/>
              </a:xfrm>
              <a:prstGeom prst="ellipse">
                <a:avLst/>
              </a:prstGeom>
              <a:solidFill>
                <a:srgbClr val="3756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sp>
            <p:nvSpPr>
              <p:cNvPr id="18" name="Oval 17"/>
              <p:cNvSpPr/>
              <p:nvPr/>
            </p:nvSpPr>
            <p:spPr bwMode="gray">
              <a:xfrm>
                <a:off x="1985971" y="1627286"/>
                <a:ext cx="2392609" cy="2392609"/>
              </a:xfrm>
              <a:prstGeom prst="ellipse">
                <a:avLst/>
              </a:prstGeom>
              <a:solidFill>
                <a:srgbClr val="3E6B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1818"/>
                <a:endParaRPr lang="en-US" sz="1770" dirty="0">
                  <a:solidFill>
                    <a:srgbClr val="FFFFFF"/>
                  </a:solidFill>
                </a:endParaRPr>
              </a:p>
            </p:txBody>
          </p:sp>
        </p:grpSp>
        <p:pic>
          <p:nvPicPr>
            <p:cNvPr id="16" name="Picture 15"/>
            <p:cNvPicPr>
              <a:picLocks noChangeAspect="1"/>
            </p:cNvPicPr>
            <p:nvPr/>
          </p:nvPicPr>
          <p:blipFill>
            <a:blip r:embed="rId3"/>
            <a:stretch>
              <a:fillRect/>
            </a:stretch>
          </p:blipFill>
          <p:spPr bwMode="gray">
            <a:xfrm>
              <a:off x="4265829" y="2127822"/>
              <a:ext cx="3421147" cy="2132019"/>
            </a:xfrm>
            <a:prstGeom prst="rect">
              <a:avLst/>
            </a:prstGeom>
          </p:spPr>
        </p:pic>
      </p:grpSp>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gray">
          <a:xfrm>
            <a:off x="2321" y="2669038"/>
            <a:ext cx="4231818" cy="3221150"/>
          </a:xfrm>
          <a:prstGeom prst="rect">
            <a:avLst/>
          </a:prstGeom>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bwMode="gray">
          <a:xfrm>
            <a:off x="74934" y="3109936"/>
            <a:ext cx="4159205" cy="1513451"/>
          </a:xfrm>
          <a:prstGeom prst="rect">
            <a:avLst/>
          </a:prstGeom>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bwMode="gray">
          <a:xfrm>
            <a:off x="136070" y="2746004"/>
            <a:ext cx="3636220" cy="1008812"/>
          </a:xfrm>
          <a:prstGeom prst="rect">
            <a:avLst/>
          </a:prstGeom>
        </p:spPr>
      </p:pic>
      <p:pic>
        <p:nvPicPr>
          <p:cNvPr id="6" name="Picture 5"/>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bwMode="gray">
          <a:xfrm>
            <a:off x="136069" y="1909992"/>
            <a:ext cx="4118929" cy="1779854"/>
          </a:xfrm>
          <a:prstGeom prst="rect">
            <a:avLst/>
          </a:prstGeom>
        </p:spPr>
      </p:pic>
      <p:sp>
        <p:nvSpPr>
          <p:cNvPr id="23" name="TextBox 22"/>
          <p:cNvSpPr txBox="1"/>
          <p:nvPr/>
        </p:nvSpPr>
        <p:spPr>
          <a:xfrm>
            <a:off x="4846832" y="1257064"/>
            <a:ext cx="7299504" cy="5059199"/>
          </a:xfrm>
          <a:prstGeom prst="rect">
            <a:avLst/>
          </a:prstGeom>
          <a:noFill/>
        </p:spPr>
        <p:txBody>
          <a:bodyPr wrap="square" lIns="182854" tIns="146283" rIns="182854" bIns="182854" rtlCol="0" anchor="t">
            <a:noAutofit/>
          </a:bodyPr>
          <a:lstStyle/>
          <a:p>
            <a:pPr defTabSz="577881"/>
            <a:r>
              <a:rPr lang="en-US" sz="3999" dirty="0">
                <a:solidFill>
                  <a:srgbClr val="99CA53"/>
                </a:solidFill>
                <a:latin typeface="Segoe UI Light" panose="020B0502040204020203" pitchFamily="34" charset="0"/>
                <a:cs typeface="Segoe UI Light" panose="020B0502040204020203" pitchFamily="34" charset="0"/>
              </a:rPr>
              <a:t>Explore</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our new Preview APIs</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In-depth </a:t>
            </a:r>
            <a:r>
              <a:rPr lang="en-US" sz="2000" dirty="0">
                <a:gradFill>
                  <a:gsLst>
                    <a:gs pos="0">
                      <a:srgbClr val="FFFFFF"/>
                    </a:gs>
                    <a:gs pos="100000">
                      <a:srgbClr val="FFFFFF"/>
                    </a:gs>
                  </a:gsLst>
                  <a:lin ang="5400000" scaled="0"/>
                </a:gradFill>
                <a:cs typeface="Segoe UI" panose="020B0502040204020203" pitchFamily="34" charset="0"/>
                <a:hlinkClick r:id="rId8"/>
              </a:rPr>
              <a:t>articles</a:t>
            </a:r>
            <a:r>
              <a:rPr lang="en-US" sz="2000" dirty="0">
                <a:gradFill>
                  <a:gsLst>
                    <a:gs pos="0">
                      <a:srgbClr val="FFFFFF"/>
                    </a:gs>
                    <a:gs pos="100000">
                      <a:srgbClr val="FFFFFF"/>
                    </a:gs>
                  </a:gsLst>
                  <a:lin ang="5400000" scaled="0"/>
                </a:gradFill>
                <a:cs typeface="Segoe UI" panose="020B0502040204020203" pitchFamily="34" charset="0"/>
              </a:rPr>
              <a:t> on MSDN</a:t>
            </a:r>
          </a:p>
          <a:p>
            <a:pPr marL="466281" lvl="1" defTabSz="577881"/>
            <a:r>
              <a:rPr lang="en-US" sz="2000" dirty="0">
                <a:gradFill>
                  <a:gsLst>
                    <a:gs pos="0">
                      <a:srgbClr val="FFFFFF"/>
                    </a:gs>
                    <a:gs pos="100000">
                      <a:srgbClr val="FFFFFF"/>
                    </a:gs>
                  </a:gsLst>
                  <a:lin ang="5400000" scaled="0"/>
                </a:gradFill>
                <a:cs typeface="Segoe UI" panose="020B0502040204020203" pitchFamily="34" charset="0"/>
              </a:rPr>
              <a:t>Subject to change; not for production use</a:t>
            </a:r>
            <a:endParaRPr lang="en-US" sz="3999" dirty="0">
              <a:gradFill>
                <a:gsLst>
                  <a:gs pos="0">
                    <a:srgbClr val="FFFFFF"/>
                  </a:gs>
                  <a:gs pos="100000">
                    <a:srgbClr val="FFFFFF"/>
                  </a:gs>
                </a:gsLst>
                <a:lin ang="5400000" scaled="0"/>
              </a:gra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dirty="0">
                <a:solidFill>
                  <a:srgbClr val="99CA53"/>
                </a:solidFill>
                <a:latin typeface="Segoe UI Light" panose="020B0502040204020203" pitchFamily="34" charset="0"/>
                <a:cs typeface="Segoe UI Light" panose="020B0502040204020203" pitchFamily="34" charset="0"/>
              </a:rPr>
              <a:t>Connect</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 with the community</a:t>
            </a:r>
          </a:p>
          <a:p>
            <a:pPr marL="457112" defTabSz="577881"/>
            <a:r>
              <a:rPr lang="en-US" sz="2000" dirty="0">
                <a:gradFill>
                  <a:gsLst>
                    <a:gs pos="0">
                      <a:srgbClr val="FFFFFF"/>
                    </a:gs>
                    <a:gs pos="100000">
                      <a:srgbClr val="FFFFFF"/>
                    </a:gs>
                  </a:gsLst>
                  <a:lin ang="5400000" scaled="0"/>
                </a:gradFill>
                <a:cs typeface="Segoe UI" panose="020B0502040204020203" pitchFamily="34" charset="0"/>
              </a:rPr>
              <a:t>Speak your </a:t>
            </a:r>
            <a:r>
              <a:rPr lang="en-US" sz="2000" dirty="0">
                <a:gradFill>
                  <a:gsLst>
                    <a:gs pos="0">
                      <a:srgbClr val="FFFFFF"/>
                    </a:gs>
                    <a:gs pos="100000">
                      <a:srgbClr val="FFFFFF"/>
                    </a:gs>
                  </a:gsLst>
                  <a:lin ang="5400000" scaled="0"/>
                </a:gradFill>
                <a:cs typeface="Segoe UI Light" panose="020B0502040204020203" pitchFamily="34" charset="0"/>
              </a:rPr>
              <a:t>mind at </a:t>
            </a:r>
            <a:r>
              <a:rPr lang="en-US" sz="2040" dirty="0">
                <a:solidFill>
                  <a:srgbClr val="99CA53"/>
                </a:solidFill>
                <a:ea typeface="PMingLiU-ExtB" panose="02020500000000000000" pitchFamily="18" charset="-120"/>
                <a:cs typeface="Segoe UI Light" panose="020B0502040204020203" pitchFamily="34" charset="0"/>
                <a:hlinkClick r:id="rId9"/>
              </a:rPr>
              <a:t>OfficeSPDev.UserVoice.Com</a:t>
            </a:r>
            <a:endParaRPr lang="en-US" sz="2040" dirty="0">
              <a:solidFill>
                <a:srgbClr val="99CA53"/>
              </a:solidFill>
              <a:ea typeface="PMingLiU-ExtB" panose="02020500000000000000" pitchFamily="18" charset="-120"/>
              <a:cs typeface="Segoe UI Light" panose="020B0502040204020203" pitchFamily="34" charset="0"/>
            </a:endParaRPr>
          </a:p>
          <a:p>
            <a:pPr lvl="1" defTabSz="577881"/>
            <a:r>
              <a:rPr lang="en-US" sz="2000" dirty="0">
                <a:solidFill>
                  <a:srgbClr val="FFFFFF"/>
                </a:solidFill>
                <a:cs typeface="Segoe UI" panose="020B0502040204020203" pitchFamily="34" charset="0"/>
              </a:rPr>
              <a:t>Solve your roadblocks on </a:t>
            </a:r>
            <a:r>
              <a:rPr lang="en-US" sz="2040" dirty="0" err="1">
                <a:solidFill>
                  <a:srgbClr val="FFFFFF"/>
                </a:solidFill>
                <a:cs typeface="Segoe UI" panose="020B0502040204020203" pitchFamily="34" charset="0"/>
              </a:rPr>
              <a:t>StackOverflow</a:t>
            </a:r>
            <a:endParaRPr lang="en-US" sz="2040" dirty="0">
              <a:solidFill>
                <a:srgbClr val="FFFFFF"/>
              </a:solidFill>
              <a:cs typeface="Segoe UI" panose="020B0502040204020203" pitchFamily="34" charset="0"/>
            </a:endParaRPr>
          </a:p>
          <a:p>
            <a:pPr lvl="1" defTabSz="577881"/>
            <a:r>
              <a:rPr lang="en-US" sz="2040" dirty="0">
                <a:solidFill>
                  <a:srgbClr val="FFFFFF"/>
                </a:solidFill>
                <a:cs typeface="Segoe UI" panose="020B0502040204020203" pitchFamily="34" charset="0"/>
              </a:rPr>
              <a:t>		</a:t>
            </a:r>
            <a:r>
              <a:rPr lang="en-US" sz="2040" dirty="0">
                <a:solidFill>
                  <a:srgbClr val="FFFFFF"/>
                </a:solidFill>
                <a:cs typeface="Segoe UI" panose="020B0502040204020203" pitchFamily="34" charset="0"/>
                <a:hlinkClick r:id="rId10"/>
              </a:rPr>
              <a:t>[Office]</a:t>
            </a:r>
            <a:r>
              <a:rPr lang="en-US" sz="2040" dirty="0">
                <a:solidFill>
                  <a:srgbClr val="FFFFFF"/>
                </a:solidFill>
                <a:cs typeface="Segoe UI" panose="020B0502040204020203" pitchFamily="34" charset="0"/>
              </a:rPr>
              <a:t> and </a:t>
            </a:r>
            <a:r>
              <a:rPr lang="en-US" sz="2040" dirty="0">
                <a:solidFill>
                  <a:srgbClr val="FFFFFF"/>
                </a:solidFill>
                <a:cs typeface="Segoe UI" panose="020B0502040204020203" pitchFamily="34" charset="0"/>
                <a:hlinkClick r:id="rId11"/>
              </a:rPr>
              <a:t>[SharePoint]</a:t>
            </a:r>
            <a:endParaRPr lang="en-US" sz="2040" dirty="0">
              <a:solidFill>
                <a:srgbClr val="FFFFFF"/>
              </a:solidFill>
              <a:cs typeface="Segoe UI" panose="020B0502040204020203" pitchFamily="34" charset="0"/>
            </a:endParaRPr>
          </a:p>
          <a:p>
            <a:pPr defTabSz="577881"/>
            <a:endParaRPr lang="en-US" sz="3999" dirty="0">
              <a:solidFill>
                <a:srgbClr val="99CA53"/>
              </a:solidFill>
              <a:latin typeface="Segoe UI Light" panose="020B0502040204020203" pitchFamily="34" charset="0"/>
              <a:cs typeface="Segoe UI Light" panose="020B0502040204020203" pitchFamily="34" charset="0"/>
            </a:endParaRPr>
          </a:p>
          <a:p>
            <a:pPr defTabSz="577881"/>
            <a:r>
              <a:rPr lang="en-US" sz="3999" dirty="0">
                <a:solidFill>
                  <a:srgbClr val="99CA53"/>
                </a:solidFill>
                <a:latin typeface="Segoe UI Light" panose="020B0502040204020203" pitchFamily="34" charset="0"/>
                <a:cs typeface="Segoe UI Light" panose="020B0502040204020203" pitchFamily="34" charset="0"/>
              </a:rPr>
              <a:t>Build </a:t>
            </a:r>
            <a:r>
              <a:rPr lang="en-US" sz="3999" dirty="0">
                <a:gradFill>
                  <a:gsLst>
                    <a:gs pos="0">
                      <a:srgbClr val="FFFFFF"/>
                    </a:gs>
                    <a:gs pos="100000">
                      <a:srgbClr val="FFFFFF"/>
                    </a:gs>
                  </a:gsLst>
                  <a:lin ang="5400000" scaled="0"/>
                </a:gradFill>
                <a:latin typeface="Segoe UI Light" panose="020B0502040204020203" pitchFamily="34" charset="0"/>
                <a:cs typeface="Segoe UI Light" panose="020B0502040204020203" pitchFamily="34" charset="0"/>
              </a:rPr>
              <a:t>using our tools</a:t>
            </a:r>
          </a:p>
          <a:p>
            <a:pPr marL="457112" defTabSz="577881"/>
            <a:r>
              <a:rPr lang="en-US" sz="2000" dirty="0">
                <a:gradFill>
                  <a:gsLst>
                    <a:gs pos="0">
                      <a:srgbClr val="FFFFFF"/>
                    </a:gs>
                    <a:gs pos="100000">
                      <a:srgbClr val="FFFFFF"/>
                    </a:gs>
                  </a:gsLst>
                  <a:lin ang="5400000" scaled="0"/>
                </a:gradFill>
                <a:cs typeface="Segoe UI" panose="020B0502040204020203" pitchFamily="34" charset="0"/>
              </a:rPr>
              <a:t>Unleash your development skills with </a:t>
            </a:r>
            <a:r>
              <a:rPr lang="en-US" sz="2040" dirty="0">
                <a:solidFill>
                  <a:srgbClr val="99CA53"/>
                </a:solidFill>
                <a:cs typeface="Segoe UI" panose="020B0502040204020203" pitchFamily="34" charset="0"/>
                <a:hlinkClick r:id="rId12"/>
              </a:rPr>
              <a:t>Office Dev Tools for Visual Studio 2013</a:t>
            </a:r>
            <a:r>
              <a:rPr lang="en-US" sz="2000" dirty="0">
                <a:solidFill>
                  <a:srgbClr val="99CA53"/>
                </a:solidFill>
                <a:latin typeface="Segoe UI Light" panose="020B0502040204020203" pitchFamily="34" charset="0"/>
                <a:cs typeface="Segoe UI Light" panose="020B0502040204020203" pitchFamily="34" charset="0"/>
              </a:rPr>
              <a:t> </a:t>
            </a:r>
            <a:r>
              <a:rPr lang="en-US" sz="2040" dirty="0">
                <a:solidFill>
                  <a:srgbClr val="FFFFFF"/>
                </a:solidFill>
                <a:cs typeface="Segoe UI" panose="020B0502040204020203" pitchFamily="34" charset="0"/>
              </a:rPr>
              <a:t>and </a:t>
            </a:r>
            <a:r>
              <a:rPr lang="en-US" sz="2040" dirty="0">
                <a:solidFill>
                  <a:srgbClr val="FFFFFF"/>
                </a:solidFill>
                <a:cs typeface="Segoe UI" panose="020B0502040204020203" pitchFamily="34" charset="0"/>
                <a:hlinkClick r:id="rId13"/>
              </a:rPr>
              <a:t>Office 365 API Tools for Visual Studio 2013</a:t>
            </a:r>
            <a:endParaRPr lang="en-US" sz="2040" dirty="0">
              <a:solidFill>
                <a:srgbClr val="FFFFFF"/>
              </a:solidFill>
              <a:cs typeface="Segoe UI" panose="020B0502040204020203" pitchFamily="34" charset="0"/>
            </a:endParaRPr>
          </a:p>
        </p:txBody>
      </p:sp>
      <p:sp>
        <p:nvSpPr>
          <p:cNvPr id="3" name="TextBox 2"/>
          <p:cNvSpPr txBox="1"/>
          <p:nvPr/>
        </p:nvSpPr>
        <p:spPr>
          <a:xfrm>
            <a:off x="4846832" y="453120"/>
            <a:ext cx="4520132" cy="1001707"/>
          </a:xfrm>
          <a:prstGeom prst="rect">
            <a:avLst/>
          </a:prstGeom>
          <a:noFill/>
        </p:spPr>
        <p:txBody>
          <a:bodyPr wrap="none" lIns="182854" tIns="146283" rIns="182854" bIns="146283" rtlCol="0">
            <a:spAutoFit/>
          </a:bodyPr>
          <a:lstStyle/>
          <a:p>
            <a:pPr defTabSz="932563">
              <a:lnSpc>
                <a:spcPct val="90000"/>
              </a:lnSpc>
              <a:spcAft>
                <a:spcPts val="600"/>
              </a:spcAft>
            </a:pPr>
            <a:r>
              <a:rPr lang="en-US" sz="5000" dirty="0">
                <a:gradFill>
                  <a:gsLst>
                    <a:gs pos="2917">
                      <a:srgbClr val="FFFFFF"/>
                    </a:gs>
                    <a:gs pos="30000">
                      <a:srgbClr val="FFFFFF"/>
                    </a:gs>
                  </a:gsLst>
                  <a:lin ang="5400000" scaled="0"/>
                </a:gradFill>
              </a:rPr>
              <a:t>Calls to Action</a:t>
            </a:r>
          </a:p>
        </p:txBody>
      </p:sp>
    </p:spTree>
    <p:extLst>
      <p:ext uri="{BB962C8B-B14F-4D97-AF65-F5344CB8AC3E}">
        <p14:creationId xmlns:p14="http://schemas.microsoft.com/office/powerpoint/2010/main" val="266678866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a:spLocks/>
          </p:cNvSpPr>
          <p:nvPr/>
        </p:nvSpPr>
        <p:spPr bwMode="auto">
          <a:xfrm>
            <a:off x="8378372" y="1695018"/>
            <a:ext cx="3884591" cy="2194052"/>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81" tIns="146246" rIns="186481" bIns="146246" numCol="1" spcCol="0" rtlCol="0" fromWordArt="0" anchor="t" anchorCtr="0" forceAA="0" compatLnSpc="1">
            <a:prstTxWarp prst="textNoShape">
              <a:avLst/>
            </a:prstTxWarp>
            <a:noAutofit/>
          </a:bodyPr>
          <a:lstStyle/>
          <a:p>
            <a:pPr defTabSz="932103" fontAlgn="base">
              <a:lnSpc>
                <a:spcPct val="90000"/>
              </a:lnSpc>
              <a:spcBef>
                <a:spcPct val="0"/>
              </a:spcBef>
              <a:spcAft>
                <a:spcPct val="0"/>
              </a:spcAft>
            </a:pPr>
            <a:endParaRPr lang="en-US" sz="1799" dirty="0">
              <a:solidFill>
                <a:srgbClr val="FFFFFF"/>
              </a:solidFill>
            </a:endParaRPr>
          </a:p>
          <a:p>
            <a:pPr defTabSz="932103" fontAlgn="base">
              <a:lnSpc>
                <a:spcPct val="90000"/>
              </a:lnSpc>
              <a:spcBef>
                <a:spcPct val="0"/>
              </a:spcBef>
              <a:spcAft>
                <a:spcPct val="0"/>
              </a:spcAft>
            </a:pPr>
            <a:endParaRPr lang="en-US" sz="1799" dirty="0">
              <a:gradFill>
                <a:gsLst>
                  <a:gs pos="0">
                    <a:srgbClr val="FFFFFF"/>
                  </a:gs>
                  <a:gs pos="100000">
                    <a:srgbClr val="FFFFFF"/>
                  </a:gs>
                </a:gsLst>
                <a:lin ang="5400000" scaled="0"/>
              </a:gradFill>
              <a:ea typeface="Segoe UI" pitchFamily="34" charset="0"/>
              <a:cs typeface="Segoe UI" pitchFamily="34" charset="0"/>
            </a:endParaRPr>
          </a:p>
          <a:p>
            <a:pPr defTabSz="932103" fontAlgn="base">
              <a:lnSpc>
                <a:spcPct val="90000"/>
              </a:lnSpc>
              <a:spcBef>
                <a:spcPct val="0"/>
              </a:spcBef>
              <a:spcAft>
                <a:spcPct val="0"/>
              </a:spcAft>
            </a:pPr>
            <a:endParaRPr lang="en-US" sz="1799" dirty="0">
              <a:gradFill>
                <a:gsLst>
                  <a:gs pos="0">
                    <a:srgbClr val="FFFFFF"/>
                  </a:gs>
                  <a:gs pos="100000">
                    <a:srgbClr val="FFFFFF"/>
                  </a:gs>
                </a:gsLst>
                <a:lin ang="5400000" scaled="0"/>
              </a:gradFill>
              <a:ea typeface="Segoe UI" pitchFamily="34" charset="0"/>
              <a:cs typeface="Segoe UI" pitchFamily="34" charset="0"/>
            </a:endParaRPr>
          </a:p>
          <a:p>
            <a:pPr defTabSz="932103" fontAlgn="base">
              <a:lnSpc>
                <a:spcPct val="90000"/>
              </a:lnSpc>
              <a:spcBef>
                <a:spcPct val="0"/>
              </a:spcBef>
              <a:spcAft>
                <a:spcPct val="0"/>
              </a:spcAft>
            </a:pPr>
            <a:endParaRPr lang="en-US" sz="1799" dirty="0">
              <a:gradFill>
                <a:gsLst>
                  <a:gs pos="0">
                    <a:srgbClr val="FFFFFF"/>
                  </a:gs>
                  <a:gs pos="100000">
                    <a:srgbClr val="FFFFFF"/>
                  </a:gs>
                </a:gsLst>
                <a:lin ang="5400000" scaled="0"/>
              </a:gradFill>
              <a:ea typeface="Segoe UI" pitchFamily="34" charset="0"/>
              <a:cs typeface="Segoe UI" pitchFamily="34" charset="0"/>
            </a:endParaRPr>
          </a:p>
        </p:txBody>
      </p:sp>
      <p:sp>
        <p:nvSpPr>
          <p:cNvPr id="23" name="Rectangle 22"/>
          <p:cNvSpPr>
            <a:spLocks/>
          </p:cNvSpPr>
          <p:nvPr/>
        </p:nvSpPr>
        <p:spPr bwMode="auto">
          <a:xfrm>
            <a:off x="2836356" y="1708958"/>
            <a:ext cx="2283892" cy="219405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81" tIns="146246" rIns="186481" bIns="146246" numCol="1" spcCol="0" rtlCol="0" fromWordArt="0" anchor="t" anchorCtr="0" forceAA="0" compatLnSpc="1">
            <a:prstTxWarp prst="textNoShape">
              <a:avLst/>
            </a:prstTxWarp>
            <a:noAutofit/>
          </a:bodyPr>
          <a:lstStyle/>
          <a:p>
            <a:pPr defTabSz="932103" fontAlgn="base">
              <a:lnSpc>
                <a:spcPct val="90000"/>
              </a:lnSpc>
              <a:spcBef>
                <a:spcPct val="0"/>
              </a:spcBef>
              <a:spcAft>
                <a:spcPct val="0"/>
              </a:spcAft>
            </a:pPr>
            <a:r>
              <a:rPr lang="en-US" sz="2400" spc="-71" dirty="0" smtClean="0">
                <a:solidFill>
                  <a:srgbClr val="FFFFFF"/>
                </a:solidFill>
              </a:rPr>
              <a:t>Enterprise Collaboration Strategist</a:t>
            </a:r>
            <a:endParaRPr lang="en-US" sz="2400" spc="-71" dirty="0">
              <a:solidFill>
                <a:srgbClr val="FFFFFF"/>
              </a:solidFill>
            </a:endParaRPr>
          </a:p>
        </p:txBody>
      </p:sp>
      <p:sp>
        <p:nvSpPr>
          <p:cNvPr id="34" name="Title 33"/>
          <p:cNvSpPr>
            <a:spLocks noGrp="1"/>
          </p:cNvSpPr>
          <p:nvPr>
            <p:ph type="title"/>
          </p:nvPr>
        </p:nvSpPr>
        <p:spPr/>
        <p:txBody>
          <a:bodyPr/>
          <a:lstStyle/>
          <a:p>
            <a:r>
              <a:rPr lang="en-US" dirty="0"/>
              <a:t>Meet </a:t>
            </a:r>
            <a:r>
              <a:rPr lang="en-US" smtClean="0"/>
              <a:t>Ayman El-Hattab</a:t>
            </a:r>
            <a:r>
              <a:rPr lang="en-US" dirty="0">
                <a:solidFill>
                  <a:schemeClr val="accent1"/>
                </a:solidFill>
              </a:rPr>
              <a:t/>
            </a:r>
            <a:br>
              <a:rPr lang="en-US" dirty="0">
                <a:solidFill>
                  <a:schemeClr val="accent1"/>
                </a:solidFill>
              </a:rPr>
            </a:br>
            <a:endParaRPr lang="en-US" sz="3198" dirty="0">
              <a:solidFill>
                <a:schemeClr val="accent1"/>
              </a:solidFill>
            </a:endParaRPr>
          </a:p>
        </p:txBody>
      </p:sp>
      <p:sp>
        <p:nvSpPr>
          <p:cNvPr id="7" name="Rectangle 6"/>
          <p:cNvSpPr>
            <a:spLocks/>
          </p:cNvSpPr>
          <p:nvPr/>
        </p:nvSpPr>
        <p:spPr bwMode="auto">
          <a:xfrm>
            <a:off x="5608884" y="1695018"/>
            <a:ext cx="2283892" cy="2194052"/>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81" tIns="146246" rIns="186481" bIns="146246" numCol="1" spcCol="0" rtlCol="0" fromWordArt="0" anchor="t" anchorCtr="0" forceAA="0" compatLnSpc="1">
            <a:prstTxWarp prst="textNoShape">
              <a:avLst/>
            </a:prstTxWarp>
            <a:noAutofit/>
          </a:bodyPr>
          <a:lstStyle/>
          <a:p>
            <a:pPr defTabSz="932103" fontAlgn="base">
              <a:lnSpc>
                <a:spcPct val="90000"/>
              </a:lnSpc>
              <a:spcBef>
                <a:spcPct val="0"/>
              </a:spcBef>
              <a:spcAft>
                <a:spcPct val="0"/>
              </a:spcAft>
            </a:pPr>
            <a:r>
              <a:rPr lang="en-US" sz="2856" dirty="0" smtClean="0">
                <a:gradFill>
                  <a:gsLst>
                    <a:gs pos="0">
                      <a:srgbClr val="FFFFFF"/>
                    </a:gs>
                    <a:gs pos="100000">
                      <a:srgbClr val="FFFFFF"/>
                    </a:gs>
                  </a:gsLst>
                  <a:lin ang="5400000" scaled="0"/>
                </a:gradFill>
                <a:ea typeface="Segoe UI" pitchFamily="34" charset="0"/>
                <a:cs typeface="Segoe UI" pitchFamily="34" charset="0"/>
              </a:rPr>
              <a:t>SharePoint MVP since 2010</a:t>
            </a:r>
            <a:br>
              <a:rPr lang="en-US" sz="2856" dirty="0" smtClean="0">
                <a:gradFill>
                  <a:gsLst>
                    <a:gs pos="0">
                      <a:srgbClr val="FFFFFF"/>
                    </a:gs>
                    <a:gs pos="100000">
                      <a:srgbClr val="FFFFFF"/>
                    </a:gs>
                  </a:gsLst>
                  <a:lin ang="5400000" scaled="0"/>
                </a:gradFill>
                <a:ea typeface="Segoe UI" pitchFamily="34" charset="0"/>
                <a:cs typeface="Segoe UI" pitchFamily="34" charset="0"/>
              </a:rPr>
            </a:br>
            <a:endParaRPr lang="en-US" sz="2856"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a:spLocks/>
          </p:cNvSpPr>
          <p:nvPr/>
        </p:nvSpPr>
        <p:spPr bwMode="auto">
          <a:xfrm>
            <a:off x="2836355" y="4435436"/>
            <a:ext cx="2283892" cy="2194052"/>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81" tIns="146246" rIns="186481" bIns="146246" numCol="1" spcCol="0" rtlCol="0" fromWordArt="0" anchor="t" anchorCtr="0" forceAA="0" compatLnSpc="1">
            <a:prstTxWarp prst="textNoShape">
              <a:avLst/>
            </a:prstTxWarp>
            <a:noAutofit/>
          </a:bodyPr>
          <a:lstStyle/>
          <a:p>
            <a:pPr defTabSz="932103" fontAlgn="base">
              <a:lnSpc>
                <a:spcPct val="90000"/>
              </a:lnSpc>
              <a:spcBef>
                <a:spcPct val="0"/>
              </a:spcBef>
              <a:spcAft>
                <a:spcPct val="0"/>
              </a:spcAft>
            </a:pPr>
            <a:r>
              <a:rPr lang="en-US" sz="2856" dirty="0" smtClean="0">
                <a:gradFill>
                  <a:gsLst>
                    <a:gs pos="0">
                      <a:srgbClr val="FFFFFF"/>
                    </a:gs>
                    <a:gs pos="100000">
                      <a:srgbClr val="FFFFFF"/>
                    </a:gs>
                  </a:gsLst>
                  <a:lin ang="5400000" scaled="0"/>
                </a:gradFill>
                <a:ea typeface="Segoe UI" pitchFamily="34" charset="0"/>
                <a:cs typeface="Segoe UI" pitchFamily="34" charset="0"/>
              </a:rPr>
              <a:t>ALM Ranger (2012)</a:t>
            </a:r>
            <a:endParaRPr lang="en-US" sz="2856" dirty="0">
              <a:gradFill>
                <a:gsLst>
                  <a:gs pos="0">
                    <a:srgbClr val="FFFFFF"/>
                  </a:gs>
                  <a:gs pos="100000">
                    <a:srgbClr val="FFFFFF"/>
                  </a:gs>
                </a:gsLst>
                <a:lin ang="5400000" scaled="0"/>
              </a:gradFill>
              <a:ea typeface="Segoe UI" pitchFamily="34" charset="0"/>
              <a:cs typeface="Segoe UI" pitchFamily="34" charset="0"/>
            </a:endParaRPr>
          </a:p>
          <a:p>
            <a:pPr defTabSz="932103" fontAlgn="base">
              <a:lnSpc>
                <a:spcPct val="90000"/>
              </a:lnSpc>
              <a:spcBef>
                <a:spcPct val="0"/>
              </a:spcBef>
              <a:spcAft>
                <a:spcPct val="0"/>
              </a:spcAft>
            </a:pPr>
            <a:endParaRPr lang="en-US" sz="2856" dirty="0">
              <a:solidFill>
                <a:srgbClr val="FFFFFF"/>
              </a:solidFill>
            </a:endParaRPr>
          </a:p>
          <a:p>
            <a:pPr defTabSz="932103" fontAlgn="base">
              <a:lnSpc>
                <a:spcPct val="90000"/>
              </a:lnSpc>
              <a:spcBef>
                <a:spcPct val="0"/>
              </a:spcBef>
              <a:spcAft>
                <a:spcPct val="0"/>
              </a:spcAft>
            </a:pPr>
            <a:endParaRPr lang="en-US" sz="2856" dirty="0">
              <a:gradFill>
                <a:gsLst>
                  <a:gs pos="0">
                    <a:srgbClr val="FFFFFF"/>
                  </a:gs>
                  <a:gs pos="100000">
                    <a:srgbClr val="FFFFFF"/>
                  </a:gs>
                </a:gsLst>
                <a:lin ang="5400000" scaled="0"/>
              </a:gradFill>
              <a:ea typeface="Segoe UI" pitchFamily="34" charset="0"/>
              <a:cs typeface="Segoe UI" pitchFamily="34" charset="0"/>
            </a:endParaRPr>
          </a:p>
          <a:p>
            <a:pPr defTabSz="932103" fontAlgn="base">
              <a:lnSpc>
                <a:spcPct val="90000"/>
              </a:lnSpc>
              <a:spcBef>
                <a:spcPct val="0"/>
              </a:spcBef>
              <a:spcAft>
                <a:spcPct val="0"/>
              </a:spcAft>
            </a:pPr>
            <a:endParaRPr lang="en-US" sz="2856" dirty="0">
              <a:gradFill>
                <a:gsLst>
                  <a:gs pos="0">
                    <a:srgbClr val="FFFFFF"/>
                  </a:gs>
                  <a:gs pos="100000">
                    <a:srgbClr val="FFFFFF"/>
                  </a:gs>
                </a:gsLst>
                <a:lin ang="5400000" scaled="0"/>
              </a:gradFill>
              <a:ea typeface="Segoe UI" pitchFamily="34" charset="0"/>
              <a:cs typeface="Segoe UI" pitchFamily="34" charset="0"/>
            </a:endParaRPr>
          </a:p>
          <a:p>
            <a:pPr defTabSz="932103" fontAlgn="base">
              <a:lnSpc>
                <a:spcPct val="90000"/>
              </a:lnSpc>
              <a:spcBef>
                <a:spcPct val="0"/>
              </a:spcBef>
              <a:spcAft>
                <a:spcPct val="0"/>
              </a:spcAft>
            </a:pPr>
            <a:endParaRPr lang="en-US" sz="2856"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a:spLocks/>
          </p:cNvSpPr>
          <p:nvPr/>
        </p:nvSpPr>
        <p:spPr bwMode="auto">
          <a:xfrm>
            <a:off x="5638464" y="4422863"/>
            <a:ext cx="2283892" cy="2194052"/>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81" tIns="146246" rIns="186481" bIns="146246" numCol="1" spcCol="0" rtlCol="0" fromWordArt="0" anchor="t" anchorCtr="0" forceAA="0" compatLnSpc="1">
            <a:prstTxWarp prst="textNoShape">
              <a:avLst/>
            </a:prstTxWarp>
            <a:noAutofit/>
          </a:bodyPr>
          <a:lstStyle/>
          <a:p>
            <a:r>
              <a:rPr lang="en-US" sz="2856" dirty="0">
                <a:solidFill>
                  <a:srgbClr val="FFFFFF"/>
                </a:solidFill>
              </a:rPr>
              <a:t>Author, Blogger, Speaker</a:t>
            </a:r>
          </a:p>
          <a:p>
            <a:pPr defTabSz="932103" fontAlgn="base">
              <a:lnSpc>
                <a:spcPct val="90000"/>
              </a:lnSpc>
              <a:spcBef>
                <a:spcPct val="0"/>
              </a:spcBef>
              <a:spcAft>
                <a:spcPct val="0"/>
              </a:spcAft>
            </a:pPr>
            <a:endParaRPr lang="en-US" sz="2856" dirty="0">
              <a:gradFill>
                <a:gsLst>
                  <a:gs pos="0">
                    <a:srgbClr val="FFFFFF"/>
                  </a:gs>
                  <a:gs pos="100000">
                    <a:srgbClr val="FFFFFF"/>
                  </a:gs>
                </a:gsLst>
                <a:lin ang="5400000" scaled="0"/>
              </a:gradFill>
              <a:ea typeface="Segoe UI" pitchFamily="34" charset="0"/>
              <a:cs typeface="Segoe UI" pitchFamily="34" charset="0"/>
            </a:endParaRPr>
          </a:p>
        </p:txBody>
      </p:sp>
      <p:pic>
        <p:nvPicPr>
          <p:cNvPr id="1030" name="Picture 6" descr="https://hubb.blob.core.windows.net/a70c2f81-bd51-42ad-818d-43e2fc414102-profile/3800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837" y="3104598"/>
            <a:ext cx="2256541" cy="214526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4" name="Picture 10" descr="AvePoi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29631" y="2409133"/>
            <a:ext cx="3182072" cy="70712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50715" y="5243879"/>
            <a:ext cx="2625783" cy="1037207"/>
          </a:xfrm>
          <a:prstGeom prst="rect">
            <a:avLst/>
          </a:prstGeom>
          <a:noFill/>
        </p:spPr>
        <p:txBody>
          <a:bodyPr wrap="none" lIns="182880" tIns="146304" rIns="182880" bIns="146304" rtlCol="0">
            <a:spAutoFit/>
          </a:bodyPr>
          <a:lstStyle/>
          <a:p>
            <a:pPr algn="ctr">
              <a:lnSpc>
                <a:spcPct val="90000"/>
              </a:lnSpc>
              <a:spcAft>
                <a:spcPts val="600"/>
              </a:spcAft>
            </a:pPr>
            <a:r>
              <a:rPr lang="en-US" sz="1600" dirty="0" smtClean="0">
                <a:gradFill>
                  <a:gsLst>
                    <a:gs pos="2917">
                      <a:srgbClr val="505050"/>
                    </a:gs>
                    <a:gs pos="30000">
                      <a:srgbClr val="505050"/>
                    </a:gs>
                  </a:gsLst>
                  <a:lin ang="5400000" scaled="0"/>
                </a:gradFill>
                <a:hlinkClick r:id="rId4"/>
              </a:rPr>
              <a:t>www.aymanelhattab.com</a:t>
            </a:r>
            <a:r>
              <a:rPr lang="en-US" sz="1600" dirty="0" smtClean="0">
                <a:gradFill>
                  <a:gsLst>
                    <a:gs pos="2917">
                      <a:srgbClr val="505050"/>
                    </a:gs>
                    <a:gs pos="30000">
                      <a:srgbClr val="505050"/>
                    </a:gs>
                  </a:gsLst>
                  <a:lin ang="5400000" scaled="0"/>
                </a:gradFill>
              </a:rPr>
              <a:t/>
            </a:r>
            <a:br>
              <a:rPr lang="en-US" sz="1600" dirty="0" smtClean="0">
                <a:gradFill>
                  <a:gsLst>
                    <a:gs pos="2917">
                      <a:srgbClr val="505050"/>
                    </a:gs>
                    <a:gs pos="30000">
                      <a:srgbClr val="505050"/>
                    </a:gs>
                  </a:gsLst>
                  <a:lin ang="5400000" scaled="0"/>
                </a:gradFill>
              </a:rPr>
            </a:br>
            <a:r>
              <a:rPr lang="en-US" sz="1600" dirty="0" smtClean="0">
                <a:gradFill>
                  <a:gsLst>
                    <a:gs pos="2917">
                      <a:srgbClr val="505050"/>
                    </a:gs>
                    <a:gs pos="30000">
                      <a:srgbClr val="505050"/>
                    </a:gs>
                  </a:gsLst>
                  <a:lin ang="5400000" scaled="0"/>
                </a:gradFill>
                <a:hlinkClick r:id="rId5"/>
              </a:rPr>
              <a:t>@</a:t>
            </a:r>
            <a:r>
              <a:rPr lang="en-US" sz="1600" dirty="0" err="1" smtClean="0">
                <a:gradFill>
                  <a:gsLst>
                    <a:gs pos="2917">
                      <a:srgbClr val="505050"/>
                    </a:gs>
                    <a:gs pos="30000">
                      <a:srgbClr val="505050"/>
                    </a:gs>
                  </a:gsLst>
                  <a:lin ang="5400000" scaled="0"/>
                </a:gradFill>
                <a:hlinkClick r:id="rId5"/>
              </a:rPr>
              <a:t>aymanelhattab</a:t>
            </a:r>
            <a:endParaRPr lang="en-US" sz="1600" dirty="0" smtClean="0">
              <a:gradFill>
                <a:gsLst>
                  <a:gs pos="2917">
                    <a:srgbClr val="505050"/>
                  </a:gs>
                  <a:gs pos="30000">
                    <a:srgbClr val="505050"/>
                  </a:gs>
                </a:gsLst>
                <a:lin ang="5400000" scaled="0"/>
              </a:gradFill>
            </a:endParaRPr>
          </a:p>
          <a:p>
            <a:pPr algn="ctr">
              <a:lnSpc>
                <a:spcPct val="90000"/>
              </a:lnSpc>
              <a:spcAft>
                <a:spcPts val="600"/>
              </a:spcAft>
            </a:pPr>
            <a:endParaRPr lang="en-GB" sz="1600" dirty="0" smtClean="0">
              <a:gradFill>
                <a:gsLst>
                  <a:gs pos="2917">
                    <a:srgbClr val="505050"/>
                  </a:gs>
                  <a:gs pos="30000">
                    <a:srgbClr val="505050"/>
                  </a:gs>
                </a:gsLst>
                <a:lin ang="5400000" scaled="0"/>
              </a:gradFill>
            </a:endParaRPr>
          </a:p>
        </p:txBody>
      </p:sp>
      <p:pic>
        <p:nvPicPr>
          <p:cNvPr id="1036" name="Picture 12" descr="http://images.pearsoned-ema.com/jpeg/large/9780672337338.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97403" y="4389462"/>
            <a:ext cx="1742722" cy="2227453"/>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www.informit.com/ShowCover.aspx?isbn=067233325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409237" y="4389461"/>
            <a:ext cx="1853726" cy="22274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50070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Q&amp;A</a:t>
            </a:r>
            <a:endParaRPr lang="en-US" dirty="0"/>
          </a:p>
        </p:txBody>
      </p:sp>
      <p:sp>
        <p:nvSpPr>
          <p:cNvPr id="4" name="Title 3"/>
          <p:cNvSpPr txBox="1">
            <a:spLocks/>
          </p:cNvSpPr>
          <p:nvPr/>
        </p:nvSpPr>
        <p:spPr>
          <a:xfrm>
            <a:off x="960437" y="1820862"/>
            <a:ext cx="4495800" cy="3944265"/>
          </a:xfrm>
          <a:prstGeom prst="rect">
            <a:avLst/>
          </a:prstGeom>
        </p:spPr>
        <p:txBody>
          <a:bodyPr vert="horz" wrap="square" lIns="146304" tIns="91440" rIns="146304" bIns="91440" rtlCol="0" anchor="ctr">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a:gradFill>
                  <a:gsLst>
                    <a:gs pos="1250">
                      <a:srgbClr val="505050"/>
                    </a:gs>
                    <a:gs pos="100000">
                      <a:srgbClr val="505050"/>
                    </a:gs>
                  </a:gsLst>
                  <a:lin ang="5400000" scaled="0"/>
                </a:gradFill>
              </a:rPr>
              <a:t>Questions?</a:t>
            </a:r>
            <a:br>
              <a:rPr>
                <a:gradFill>
                  <a:gsLst>
                    <a:gs pos="1250">
                      <a:srgbClr val="505050"/>
                    </a:gs>
                    <a:gs pos="100000">
                      <a:srgbClr val="505050"/>
                    </a:gs>
                  </a:gsLst>
                  <a:lin ang="5400000" scaled="0"/>
                </a:gradFill>
              </a:rPr>
            </a:br>
            <a:r>
              <a:rPr>
                <a:gradFill>
                  <a:gsLst>
                    <a:gs pos="1250">
                      <a:srgbClr val="505050"/>
                    </a:gs>
                    <a:gs pos="100000">
                      <a:srgbClr val="505050"/>
                    </a:gs>
                  </a:gsLst>
                  <a:lin ang="5400000" scaled="0"/>
                </a:gradFill>
              </a:rPr>
              <a:t>Comments? Feedback?</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3837" y="1746971"/>
            <a:ext cx="6140468" cy="4092046"/>
          </a:xfrm>
          <a:prstGeom prst="rect">
            <a:avLst/>
          </a:prstGeom>
        </p:spPr>
      </p:pic>
    </p:spTree>
    <p:extLst>
      <p:ext uri="{BB962C8B-B14F-4D97-AF65-F5344CB8AC3E}">
        <p14:creationId xmlns:p14="http://schemas.microsoft.com/office/powerpoint/2010/main" val="2038641517"/>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9FC54D"/>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dirty="0" err="1"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0062202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a:t>
            </a:r>
            <a:r>
              <a:rPr lang="en-US" sz="700" dirty="0" smtClean="0">
                <a:gradFill>
                  <a:gsLst>
                    <a:gs pos="0">
                      <a:schemeClr val="tx1"/>
                    </a:gs>
                    <a:gs pos="100000">
                      <a:schemeClr val="tx1"/>
                    </a:gs>
                  </a:gsLst>
                  <a:lin ang="5400000" scaled="0"/>
                </a:gradFill>
                <a:cs typeface="Segoe UI" pitchFamily="34" charset="0"/>
              </a:rPr>
              <a:t>2014 </a:t>
            </a:r>
            <a:r>
              <a:rPr lang="en-US" sz="700" dirty="0">
                <a:gradFill>
                  <a:gsLst>
                    <a:gs pos="0">
                      <a:schemeClr val="tx1"/>
                    </a:gs>
                    <a:gs pos="100000">
                      <a:schemeClr val="tx1"/>
                    </a:gs>
                  </a:gsLst>
                  <a:lin ang="5400000" scaled="0"/>
                </a:gradFill>
                <a:cs typeface="Segoe UI" pitchFamily="34" charset="0"/>
              </a:rPr>
              <a:t>Microsoft Corporation. All rights reserved. Microsoft, Windows, </a:t>
            </a:r>
            <a:r>
              <a:rPr lang="en-US" sz="700" dirty="0" smtClean="0">
                <a:gradFill>
                  <a:gsLst>
                    <a:gs pos="0">
                      <a:schemeClr val="tx1"/>
                    </a:gs>
                    <a:gs pos="100000">
                      <a:schemeClr val="tx1"/>
                    </a:gs>
                  </a:gsLst>
                  <a:lin ang="5400000" scaled="0"/>
                </a:gradFill>
                <a:cs typeface="Segoe UI" pitchFamily="34" charset="0"/>
              </a:rPr>
              <a:t>and </a:t>
            </a:r>
            <a:r>
              <a:rPr lang="en-US" sz="700" dirty="0">
                <a:gradFill>
                  <a:gsLst>
                    <a:gs pos="0">
                      <a:schemeClr val="tx1"/>
                    </a:gs>
                    <a:gs pos="100000">
                      <a:schemeClr val="tx1"/>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25731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a:spLocks/>
          </p:cNvSpPr>
          <p:nvPr/>
        </p:nvSpPr>
        <p:spPr bwMode="auto">
          <a:xfrm>
            <a:off x="8378372" y="1695018"/>
            <a:ext cx="3884591" cy="2194052"/>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81" tIns="146246" rIns="186481" bIns="146246" numCol="1" spcCol="0" rtlCol="0" fromWordArt="0" anchor="t" anchorCtr="0" forceAA="0" compatLnSpc="1">
            <a:prstTxWarp prst="textNoShape">
              <a:avLst/>
            </a:prstTxWarp>
            <a:noAutofit/>
          </a:bodyPr>
          <a:lstStyle/>
          <a:p>
            <a:pPr defTabSz="932103" fontAlgn="base">
              <a:lnSpc>
                <a:spcPct val="90000"/>
              </a:lnSpc>
              <a:spcBef>
                <a:spcPct val="0"/>
              </a:spcBef>
              <a:spcAft>
                <a:spcPct val="0"/>
              </a:spcAft>
            </a:pPr>
            <a:endParaRPr lang="en-US" sz="1799" dirty="0">
              <a:solidFill>
                <a:srgbClr val="FFFFFF"/>
              </a:solidFill>
            </a:endParaRPr>
          </a:p>
          <a:p>
            <a:pPr defTabSz="932103" fontAlgn="base">
              <a:lnSpc>
                <a:spcPct val="90000"/>
              </a:lnSpc>
              <a:spcBef>
                <a:spcPct val="0"/>
              </a:spcBef>
              <a:spcAft>
                <a:spcPct val="0"/>
              </a:spcAft>
            </a:pPr>
            <a:endParaRPr lang="en-US" sz="1799" dirty="0">
              <a:gradFill>
                <a:gsLst>
                  <a:gs pos="0">
                    <a:srgbClr val="FFFFFF"/>
                  </a:gs>
                  <a:gs pos="100000">
                    <a:srgbClr val="FFFFFF"/>
                  </a:gs>
                </a:gsLst>
                <a:lin ang="5400000" scaled="0"/>
              </a:gradFill>
              <a:ea typeface="Segoe UI" pitchFamily="34" charset="0"/>
              <a:cs typeface="Segoe UI" pitchFamily="34" charset="0"/>
            </a:endParaRPr>
          </a:p>
          <a:p>
            <a:pPr defTabSz="932103" fontAlgn="base">
              <a:lnSpc>
                <a:spcPct val="90000"/>
              </a:lnSpc>
              <a:spcBef>
                <a:spcPct val="0"/>
              </a:spcBef>
              <a:spcAft>
                <a:spcPct val="0"/>
              </a:spcAft>
            </a:pPr>
            <a:endParaRPr lang="en-US" sz="1799" dirty="0">
              <a:gradFill>
                <a:gsLst>
                  <a:gs pos="0">
                    <a:srgbClr val="FFFFFF"/>
                  </a:gs>
                  <a:gs pos="100000">
                    <a:srgbClr val="FFFFFF"/>
                  </a:gs>
                </a:gsLst>
                <a:lin ang="5400000" scaled="0"/>
              </a:gradFill>
              <a:ea typeface="Segoe UI" pitchFamily="34" charset="0"/>
              <a:cs typeface="Segoe UI" pitchFamily="34" charset="0"/>
            </a:endParaRPr>
          </a:p>
          <a:p>
            <a:pPr defTabSz="932103" fontAlgn="base">
              <a:lnSpc>
                <a:spcPct val="90000"/>
              </a:lnSpc>
              <a:spcBef>
                <a:spcPct val="0"/>
              </a:spcBef>
              <a:spcAft>
                <a:spcPct val="0"/>
              </a:spcAft>
            </a:pPr>
            <a:endParaRPr lang="en-US" sz="1799" dirty="0">
              <a:gradFill>
                <a:gsLst>
                  <a:gs pos="0">
                    <a:srgbClr val="FFFFFF"/>
                  </a:gs>
                  <a:gs pos="100000">
                    <a:srgbClr val="FFFFFF"/>
                  </a:gs>
                </a:gsLst>
                <a:lin ang="5400000" scaled="0"/>
              </a:gradFill>
              <a:ea typeface="Segoe UI" pitchFamily="34" charset="0"/>
              <a:cs typeface="Segoe UI" pitchFamily="34" charset="0"/>
            </a:endParaRPr>
          </a:p>
        </p:txBody>
      </p:sp>
      <p:sp>
        <p:nvSpPr>
          <p:cNvPr id="23" name="Rectangle 22"/>
          <p:cNvSpPr>
            <a:spLocks/>
          </p:cNvSpPr>
          <p:nvPr/>
        </p:nvSpPr>
        <p:spPr bwMode="auto">
          <a:xfrm>
            <a:off x="2836356" y="1708958"/>
            <a:ext cx="2283892" cy="2194052"/>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81" tIns="146246" rIns="186481" bIns="146246" numCol="1" spcCol="0" rtlCol="0" fromWordArt="0" anchor="t" anchorCtr="0" forceAA="0" compatLnSpc="1">
            <a:prstTxWarp prst="textNoShape">
              <a:avLst/>
            </a:prstTxWarp>
            <a:noAutofit/>
          </a:bodyPr>
          <a:lstStyle/>
          <a:p>
            <a:pPr defTabSz="932103" fontAlgn="base">
              <a:lnSpc>
                <a:spcPct val="90000"/>
              </a:lnSpc>
              <a:spcBef>
                <a:spcPct val="0"/>
              </a:spcBef>
              <a:spcAft>
                <a:spcPct val="0"/>
              </a:spcAft>
            </a:pPr>
            <a:r>
              <a:rPr lang="en-US" sz="2400" spc="-71" dirty="0" smtClean="0">
                <a:solidFill>
                  <a:srgbClr val="FFFFFF"/>
                </a:solidFill>
              </a:rPr>
              <a:t>Regional Architect</a:t>
            </a:r>
            <a:endParaRPr lang="en-US" sz="2400" spc="-71" dirty="0">
              <a:solidFill>
                <a:srgbClr val="FFFFFF"/>
              </a:solidFill>
            </a:endParaRPr>
          </a:p>
        </p:txBody>
      </p:sp>
      <p:sp>
        <p:nvSpPr>
          <p:cNvPr id="34" name="Title 33"/>
          <p:cNvSpPr>
            <a:spLocks noGrp="1"/>
          </p:cNvSpPr>
          <p:nvPr>
            <p:ph type="title"/>
          </p:nvPr>
        </p:nvSpPr>
        <p:spPr/>
        <p:txBody>
          <a:bodyPr/>
          <a:lstStyle/>
          <a:p>
            <a:r>
              <a:rPr lang="en-US" dirty="0" smtClean="0"/>
              <a:t>Meet Eric Charran</a:t>
            </a:r>
            <a:r>
              <a:rPr lang="en-US" dirty="0" smtClean="0">
                <a:solidFill>
                  <a:schemeClr val="accent1"/>
                </a:solidFill>
              </a:rPr>
              <a:t/>
            </a:r>
            <a:br>
              <a:rPr lang="en-US" dirty="0" smtClean="0">
                <a:solidFill>
                  <a:schemeClr val="accent1"/>
                </a:solidFill>
              </a:rPr>
            </a:br>
            <a:endParaRPr lang="en-US" sz="3198" dirty="0">
              <a:solidFill>
                <a:schemeClr val="accent1"/>
              </a:solidFill>
            </a:endParaRPr>
          </a:p>
        </p:txBody>
      </p:sp>
      <p:sp>
        <p:nvSpPr>
          <p:cNvPr id="7" name="Rectangle 6"/>
          <p:cNvSpPr>
            <a:spLocks/>
          </p:cNvSpPr>
          <p:nvPr/>
        </p:nvSpPr>
        <p:spPr bwMode="auto">
          <a:xfrm>
            <a:off x="5608884" y="1695018"/>
            <a:ext cx="2283892" cy="2194052"/>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81" tIns="146246" rIns="186481" bIns="146246" numCol="1" spcCol="0" rtlCol="0" fromWordArt="0" anchor="t" anchorCtr="0" forceAA="0" compatLnSpc="1">
            <a:prstTxWarp prst="textNoShape">
              <a:avLst/>
            </a:prstTxWarp>
            <a:noAutofit/>
          </a:bodyPr>
          <a:lstStyle/>
          <a:p>
            <a:pPr defTabSz="932103" fontAlgn="base">
              <a:lnSpc>
                <a:spcPct val="90000"/>
              </a:lnSpc>
              <a:spcBef>
                <a:spcPct val="0"/>
              </a:spcBef>
              <a:spcAft>
                <a:spcPct val="0"/>
              </a:spcAft>
            </a:pPr>
            <a:r>
              <a:rPr lang="en-US" sz="2856" dirty="0" smtClean="0">
                <a:gradFill>
                  <a:gsLst>
                    <a:gs pos="0">
                      <a:srgbClr val="FFFFFF"/>
                    </a:gs>
                    <a:gs pos="100000">
                      <a:srgbClr val="FFFFFF"/>
                    </a:gs>
                  </a:gsLst>
                  <a:lin ang="5400000" scaled="0"/>
                </a:gradFill>
                <a:ea typeface="Segoe UI" pitchFamily="34" charset="0"/>
                <a:cs typeface="Segoe UI" pitchFamily="34" charset="0"/>
              </a:rPr>
              <a:t/>
            </a:r>
            <a:br>
              <a:rPr lang="en-US" sz="2856" dirty="0" smtClean="0">
                <a:gradFill>
                  <a:gsLst>
                    <a:gs pos="0">
                      <a:srgbClr val="FFFFFF"/>
                    </a:gs>
                    <a:gs pos="100000">
                      <a:srgbClr val="FFFFFF"/>
                    </a:gs>
                  </a:gsLst>
                  <a:lin ang="5400000" scaled="0"/>
                </a:gradFill>
                <a:ea typeface="Segoe UI" pitchFamily="34" charset="0"/>
                <a:cs typeface="Segoe UI" pitchFamily="34" charset="0"/>
              </a:rPr>
            </a:br>
            <a:endParaRPr lang="en-US" sz="2856"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a:spLocks/>
          </p:cNvSpPr>
          <p:nvPr/>
        </p:nvSpPr>
        <p:spPr bwMode="auto">
          <a:xfrm>
            <a:off x="2836355" y="4435436"/>
            <a:ext cx="2283892" cy="2194052"/>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81" tIns="146246" rIns="186481" bIns="146246" numCol="1" spcCol="0" rtlCol="0" fromWordArt="0" anchor="t" anchorCtr="0" forceAA="0" compatLnSpc="1">
            <a:prstTxWarp prst="textNoShape">
              <a:avLst/>
            </a:prstTxWarp>
            <a:noAutofit/>
          </a:bodyPr>
          <a:lstStyle/>
          <a:p>
            <a:pPr defTabSz="932103" fontAlgn="base">
              <a:lnSpc>
                <a:spcPct val="90000"/>
              </a:lnSpc>
              <a:spcBef>
                <a:spcPct val="0"/>
              </a:spcBef>
              <a:spcAft>
                <a:spcPct val="0"/>
              </a:spcAft>
            </a:pPr>
            <a:r>
              <a:rPr lang="en-US" sz="2856" dirty="0" smtClean="0">
                <a:gradFill>
                  <a:gsLst>
                    <a:gs pos="0">
                      <a:srgbClr val="FFFFFF"/>
                    </a:gs>
                    <a:gs pos="100000">
                      <a:srgbClr val="FFFFFF"/>
                    </a:gs>
                  </a:gsLst>
                  <a:lin ang="5400000" scaled="0"/>
                </a:gradFill>
                <a:ea typeface="Segoe UI" pitchFamily="34" charset="0"/>
                <a:cs typeface="Segoe UI" pitchFamily="34" charset="0"/>
              </a:rPr>
              <a:t>SharePoint and ALM Ranger</a:t>
            </a:r>
            <a:endParaRPr lang="en-US" sz="2856" dirty="0">
              <a:solidFill>
                <a:srgbClr val="FFFFFF"/>
              </a:solidFill>
            </a:endParaRPr>
          </a:p>
          <a:p>
            <a:pPr defTabSz="932103" fontAlgn="base">
              <a:lnSpc>
                <a:spcPct val="90000"/>
              </a:lnSpc>
              <a:spcBef>
                <a:spcPct val="0"/>
              </a:spcBef>
              <a:spcAft>
                <a:spcPct val="0"/>
              </a:spcAft>
            </a:pPr>
            <a:endParaRPr lang="en-US" sz="2856" dirty="0">
              <a:gradFill>
                <a:gsLst>
                  <a:gs pos="0">
                    <a:srgbClr val="FFFFFF"/>
                  </a:gs>
                  <a:gs pos="100000">
                    <a:srgbClr val="FFFFFF"/>
                  </a:gs>
                </a:gsLst>
                <a:lin ang="5400000" scaled="0"/>
              </a:gradFill>
              <a:ea typeface="Segoe UI" pitchFamily="34" charset="0"/>
              <a:cs typeface="Segoe UI" pitchFamily="34" charset="0"/>
            </a:endParaRPr>
          </a:p>
          <a:p>
            <a:pPr defTabSz="932103" fontAlgn="base">
              <a:lnSpc>
                <a:spcPct val="90000"/>
              </a:lnSpc>
              <a:spcBef>
                <a:spcPct val="0"/>
              </a:spcBef>
              <a:spcAft>
                <a:spcPct val="0"/>
              </a:spcAft>
            </a:pPr>
            <a:endParaRPr lang="en-US" sz="2856" dirty="0">
              <a:gradFill>
                <a:gsLst>
                  <a:gs pos="0">
                    <a:srgbClr val="FFFFFF"/>
                  </a:gs>
                  <a:gs pos="100000">
                    <a:srgbClr val="FFFFFF"/>
                  </a:gs>
                </a:gsLst>
                <a:lin ang="5400000" scaled="0"/>
              </a:gradFill>
              <a:ea typeface="Segoe UI" pitchFamily="34" charset="0"/>
              <a:cs typeface="Segoe UI" pitchFamily="34" charset="0"/>
            </a:endParaRPr>
          </a:p>
          <a:p>
            <a:pPr defTabSz="932103" fontAlgn="base">
              <a:lnSpc>
                <a:spcPct val="90000"/>
              </a:lnSpc>
              <a:spcBef>
                <a:spcPct val="0"/>
              </a:spcBef>
              <a:spcAft>
                <a:spcPct val="0"/>
              </a:spcAft>
            </a:pPr>
            <a:endParaRPr lang="en-US" sz="2856" dirty="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a:spLocks/>
          </p:cNvSpPr>
          <p:nvPr/>
        </p:nvSpPr>
        <p:spPr bwMode="auto">
          <a:xfrm>
            <a:off x="5638464" y="4422863"/>
            <a:ext cx="2283892" cy="2194052"/>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481" tIns="146246" rIns="186481" bIns="146246" numCol="1" spcCol="0" rtlCol="0" fromWordArt="0" anchor="t" anchorCtr="0" forceAA="0" compatLnSpc="1">
            <a:prstTxWarp prst="textNoShape">
              <a:avLst/>
            </a:prstTxWarp>
            <a:noAutofit/>
          </a:bodyPr>
          <a:lstStyle/>
          <a:p>
            <a:r>
              <a:rPr lang="en-US" sz="2856" dirty="0">
                <a:solidFill>
                  <a:srgbClr val="FFFFFF"/>
                </a:solidFill>
              </a:rPr>
              <a:t>Author, Blogger, Speaker</a:t>
            </a:r>
          </a:p>
          <a:p>
            <a:pPr defTabSz="932103" fontAlgn="base">
              <a:lnSpc>
                <a:spcPct val="90000"/>
              </a:lnSpc>
              <a:spcBef>
                <a:spcPct val="0"/>
              </a:spcBef>
              <a:spcAft>
                <a:spcPct val="0"/>
              </a:spcAft>
            </a:pPr>
            <a:endParaRPr lang="en-US" sz="2856" dirty="0">
              <a:gradFill>
                <a:gsLst>
                  <a:gs pos="0">
                    <a:srgbClr val="FFFFFF"/>
                  </a:gs>
                  <a:gs pos="100000">
                    <a:srgbClr val="FFFFFF"/>
                  </a:gs>
                </a:gsLst>
                <a:lin ang="5400000" scaled="0"/>
              </a:gradFill>
              <a:ea typeface="Segoe UI" pitchFamily="34" charset="0"/>
              <a:cs typeface="Segoe UI" pitchFamily="34" charset="0"/>
            </a:endParaRPr>
          </a:p>
        </p:txBody>
      </p:sp>
      <p:sp>
        <p:nvSpPr>
          <p:cNvPr id="3" name="TextBox 2"/>
          <p:cNvSpPr txBox="1"/>
          <p:nvPr/>
        </p:nvSpPr>
        <p:spPr>
          <a:xfrm>
            <a:off x="803650" y="5243879"/>
            <a:ext cx="1319912" cy="1037207"/>
          </a:xfrm>
          <a:prstGeom prst="rect">
            <a:avLst/>
          </a:prstGeom>
          <a:noFill/>
        </p:spPr>
        <p:txBody>
          <a:bodyPr wrap="none" lIns="182880" tIns="146304" rIns="182880" bIns="146304" rtlCol="0">
            <a:spAutoFit/>
          </a:bodyPr>
          <a:lstStyle/>
          <a:p>
            <a:pPr algn="ctr">
              <a:lnSpc>
                <a:spcPct val="90000"/>
              </a:lnSpc>
              <a:spcAft>
                <a:spcPts val="600"/>
              </a:spcAft>
            </a:pPr>
            <a:r>
              <a:rPr lang="en-US" sz="1600" dirty="0" smtClean="0">
                <a:gradFill>
                  <a:gsLst>
                    <a:gs pos="2917">
                      <a:srgbClr val="505050"/>
                    </a:gs>
                    <a:gs pos="30000">
                      <a:srgbClr val="505050"/>
                    </a:gs>
                  </a:gsLst>
                  <a:lin ang="5400000" scaled="0"/>
                </a:gradFill>
              </a:rPr>
              <a:t/>
            </a:r>
            <a:br>
              <a:rPr lang="en-US" sz="1600" dirty="0" smtClean="0">
                <a:gradFill>
                  <a:gsLst>
                    <a:gs pos="2917">
                      <a:srgbClr val="505050"/>
                    </a:gs>
                    <a:gs pos="30000">
                      <a:srgbClr val="505050"/>
                    </a:gs>
                  </a:gsLst>
                  <a:lin ang="5400000" scaled="0"/>
                </a:gradFill>
              </a:rPr>
            </a:br>
            <a:r>
              <a:rPr lang="en-US" sz="1600" dirty="0" smtClean="0">
                <a:gradFill>
                  <a:gsLst>
                    <a:gs pos="2917">
                      <a:srgbClr val="505050"/>
                    </a:gs>
                    <a:gs pos="30000">
                      <a:srgbClr val="505050"/>
                    </a:gs>
                  </a:gsLst>
                  <a:lin ang="5400000" scaled="0"/>
                </a:gradFill>
                <a:hlinkClick r:id="rId2"/>
              </a:rPr>
              <a:t>@</a:t>
            </a:r>
            <a:r>
              <a:rPr lang="en-US" sz="1600" dirty="0" err="1" smtClean="0">
                <a:gradFill>
                  <a:gsLst>
                    <a:gs pos="2917">
                      <a:srgbClr val="505050"/>
                    </a:gs>
                    <a:gs pos="30000">
                      <a:srgbClr val="505050"/>
                    </a:gs>
                  </a:gsLst>
                  <a:lin ang="5400000" scaled="0"/>
                </a:gradFill>
                <a:hlinkClick r:id="rId2"/>
              </a:rPr>
              <a:t>mougue</a:t>
            </a:r>
            <a:endParaRPr lang="en-US" sz="1600" dirty="0" smtClean="0">
              <a:gradFill>
                <a:gsLst>
                  <a:gs pos="2917">
                    <a:srgbClr val="505050"/>
                  </a:gs>
                  <a:gs pos="30000">
                    <a:srgbClr val="505050"/>
                  </a:gs>
                </a:gsLst>
                <a:lin ang="5400000" scaled="0"/>
              </a:gradFill>
            </a:endParaRPr>
          </a:p>
          <a:p>
            <a:pPr algn="ctr">
              <a:lnSpc>
                <a:spcPct val="90000"/>
              </a:lnSpc>
              <a:spcAft>
                <a:spcPts val="600"/>
              </a:spcAft>
            </a:pPr>
            <a:endParaRPr lang="en-GB" sz="1600" dirty="0" smtClean="0">
              <a:gradFill>
                <a:gsLst>
                  <a:gs pos="2917">
                    <a:srgbClr val="505050"/>
                  </a:gs>
                  <a:gs pos="30000">
                    <a:srgbClr val="505050"/>
                  </a:gs>
                </a:gsLst>
                <a:lin ang="5400000" scaled="0"/>
              </a:gradFill>
            </a:endParaRPr>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8677076" y="2400437"/>
            <a:ext cx="3287183" cy="704161"/>
          </a:xfrm>
          <a:prstGeom prst="rect">
            <a:avLst/>
          </a:prstGeom>
        </p:spPr>
      </p:pic>
      <p:pic>
        <p:nvPicPr>
          <p:cNvPr id="2050" name="Picture 2" descr="https://hubb.blob.core.windows.net/a70c2f81-bd51-42ad-818d-43e2fc414102-profile/380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7789" y="3114864"/>
            <a:ext cx="1986648" cy="198664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638464" y="1744662"/>
            <a:ext cx="2179973"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FFFFFF"/>
                </a:solidFill>
              </a:rPr>
              <a:t>Tahoe</a:t>
            </a:r>
          </a:p>
        </p:txBody>
      </p:sp>
      <p:sp>
        <p:nvSpPr>
          <p:cNvPr id="12" name="TextBox 11"/>
          <p:cNvSpPr txBox="1"/>
          <p:nvPr/>
        </p:nvSpPr>
        <p:spPr>
          <a:xfrm>
            <a:off x="5638464" y="2295780"/>
            <a:ext cx="2179973" cy="960263"/>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FFFFFF"/>
                </a:solidFill>
              </a:rPr>
              <a:t>Digital Dashboard</a:t>
            </a:r>
          </a:p>
        </p:txBody>
      </p:sp>
      <p:sp>
        <p:nvSpPr>
          <p:cNvPr id="15" name="TextBox 14"/>
          <p:cNvSpPr txBox="1"/>
          <p:nvPr/>
        </p:nvSpPr>
        <p:spPr>
          <a:xfrm>
            <a:off x="5638464" y="3104598"/>
            <a:ext cx="2441204"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rgbClr val="FFFFFF"/>
                </a:solidFill>
              </a:rPr>
              <a:t>Outlook Today</a:t>
            </a:r>
          </a:p>
        </p:txBody>
      </p:sp>
    </p:spTree>
    <p:extLst>
      <p:ext uri="{BB962C8B-B14F-4D97-AF65-F5344CB8AC3E}">
        <p14:creationId xmlns:p14="http://schemas.microsoft.com/office/powerpoint/2010/main" val="28352409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Session Objectives </a:t>
            </a:r>
            <a:r>
              <a:rPr lang="en-US" dirty="0" smtClean="0"/>
              <a:t>And </a:t>
            </a:r>
            <a:r>
              <a:rPr lang="en-US" dirty="0"/>
              <a:t>Takeaways</a:t>
            </a:r>
          </a:p>
        </p:txBody>
      </p:sp>
      <p:sp>
        <p:nvSpPr>
          <p:cNvPr id="5" name="Text Placeholder 4"/>
          <p:cNvSpPr>
            <a:spLocks noGrp="1"/>
          </p:cNvSpPr>
          <p:nvPr>
            <p:ph type="body" sz="quarter" idx="11"/>
          </p:nvPr>
        </p:nvSpPr>
        <p:spPr>
          <a:xfrm>
            <a:off x="274639" y="1212849"/>
            <a:ext cx="11889564" cy="3108543"/>
          </a:xfrm>
          <a:prstGeom prst="rect">
            <a:avLst/>
          </a:prstGeom>
        </p:spPr>
        <p:txBody>
          <a:bodyPr/>
          <a:lstStyle/>
          <a:p>
            <a:r>
              <a:rPr lang="en-US" dirty="0"/>
              <a:t>Session Objective(s</a:t>
            </a:r>
            <a:r>
              <a:rPr lang="en-US" dirty="0" smtClean="0"/>
              <a:t>): </a:t>
            </a:r>
            <a:endParaRPr lang="en-US" dirty="0"/>
          </a:p>
          <a:p>
            <a:pPr lvl="1"/>
            <a:r>
              <a:rPr lang="en-US" dirty="0" smtClean="0"/>
              <a:t>Understand Office and SharePoint Application development considerations</a:t>
            </a:r>
            <a:endParaRPr lang="en-US" dirty="0"/>
          </a:p>
          <a:p>
            <a:pPr lvl="1"/>
            <a:r>
              <a:rPr lang="en-US" dirty="0" smtClean="0"/>
              <a:t>Understand how to apply application lifecycle management principles to SharePoint apps</a:t>
            </a:r>
          </a:p>
          <a:p>
            <a:pPr lvl="1"/>
            <a:r>
              <a:rPr lang="en-US" dirty="0" smtClean="0"/>
              <a:t>How to adapt development practices to create SharePoint apps</a:t>
            </a:r>
          </a:p>
          <a:p>
            <a:r>
              <a:rPr lang="en-US" dirty="0"/>
              <a:t>Key Takeaway(s): </a:t>
            </a:r>
          </a:p>
          <a:p>
            <a:pPr lvl="1"/>
            <a:r>
              <a:rPr lang="en-US" dirty="0" smtClean="0"/>
              <a:t>App Model is (AM) is here to stay</a:t>
            </a:r>
          </a:p>
          <a:p>
            <a:pPr lvl="1"/>
            <a:r>
              <a:rPr lang="en-US" dirty="0" smtClean="0"/>
              <a:t>There are ways to apply ALM practices to AM solutions</a:t>
            </a:r>
            <a:endParaRPr lang="en-US" dirty="0"/>
          </a:p>
        </p:txBody>
      </p:sp>
    </p:spTree>
    <p:extLst>
      <p:ext uri="{BB962C8B-B14F-4D97-AF65-F5344CB8AC3E}">
        <p14:creationId xmlns:p14="http://schemas.microsoft.com/office/powerpoint/2010/main" val="399477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Journey</a:t>
            </a:r>
            <a:endParaRPr lang="en-US" dirty="0"/>
          </a:p>
        </p:txBody>
      </p:sp>
      <p:sp>
        <p:nvSpPr>
          <p:cNvPr id="5" name="Content Placeholder 4"/>
          <p:cNvSpPr txBox="1">
            <a:spLocks/>
          </p:cNvSpPr>
          <p:nvPr/>
        </p:nvSpPr>
        <p:spPr>
          <a:xfrm>
            <a:off x="884237" y="1351430"/>
            <a:ext cx="10252459" cy="5181600"/>
          </a:xfrm>
          <a:prstGeom prst="rect">
            <a:avLst/>
          </a:prstGeom>
        </p:spPr>
        <p:txBody>
          <a:bodyPr/>
          <a:lstStyle>
            <a:lvl1pPr marL="342900" indent="-342900" algn="l" defTabSz="914400" rtl="0" eaLnBrk="1" latinLnBrk="0" hangingPunct="1">
              <a:spcBef>
                <a:spcPct val="20000"/>
              </a:spcBef>
              <a:buFont typeface="Arial" pitchFamily="34" charset="0"/>
              <a:buChar char="•"/>
              <a:defRPr sz="2000" kern="1200">
                <a:solidFill>
                  <a:schemeClr val="tx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Font typeface="Arial" pitchFamily="34" charset="0"/>
              <a:buChar char="–"/>
              <a:defRPr sz="2000" kern="1200">
                <a:solidFill>
                  <a:schemeClr val="tx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pitchFamily="34" charset="0"/>
              <a:buNone/>
            </a:pPr>
            <a:r>
              <a:rPr lang="en-US" sz="1900" b="1" dirty="0" smtClean="0">
                <a:solidFill>
                  <a:srgbClr val="505050"/>
                </a:solidFill>
                <a:latin typeface="Segoe UI"/>
              </a:rPr>
              <a:t>2003</a:t>
            </a:r>
            <a:r>
              <a:rPr lang="en-US" sz="1900" dirty="0" smtClean="0">
                <a:solidFill>
                  <a:srgbClr val="505050"/>
                </a:solidFill>
                <a:latin typeface="Segoe UI"/>
              </a:rPr>
              <a:t> – What is an Application?</a:t>
            </a:r>
          </a:p>
          <a:p>
            <a:pPr marL="400050" lvl="1" indent="0">
              <a:buFont typeface="Arial" pitchFamily="34" charset="0"/>
              <a:buNone/>
            </a:pPr>
            <a:r>
              <a:rPr lang="en-US" sz="1900" dirty="0" smtClean="0">
                <a:solidFill>
                  <a:srgbClr val="505050"/>
                </a:solidFill>
                <a:latin typeface="Segoe UI"/>
              </a:rPr>
              <a:t>SharePoint was not an Application Platform, except Web </a:t>
            </a:r>
            <a:r>
              <a:rPr lang="en-US" sz="1900" dirty="0">
                <a:solidFill>
                  <a:srgbClr val="505050"/>
                </a:solidFill>
                <a:latin typeface="Segoe UI"/>
              </a:rPr>
              <a:t>P</a:t>
            </a:r>
            <a:r>
              <a:rPr lang="en-US" sz="1900" dirty="0" smtClean="0">
                <a:solidFill>
                  <a:srgbClr val="505050"/>
                </a:solidFill>
                <a:latin typeface="Segoe UI"/>
              </a:rPr>
              <a:t>arts</a:t>
            </a:r>
          </a:p>
          <a:p>
            <a:pPr marL="457200" lvl="1" indent="0">
              <a:buFont typeface="Arial" pitchFamily="34" charset="0"/>
              <a:buNone/>
            </a:pPr>
            <a:r>
              <a:rPr lang="en-US" sz="1900" dirty="0" smtClean="0">
                <a:solidFill>
                  <a:srgbClr val="505050"/>
                </a:solidFill>
                <a:latin typeface="Segoe UI"/>
              </a:rPr>
              <a:t>Investments were in </a:t>
            </a:r>
            <a:r>
              <a:rPr lang="en-US" sz="1900" b="1" i="1" dirty="0" smtClean="0">
                <a:solidFill>
                  <a:srgbClr val="505050"/>
                </a:solidFill>
                <a:latin typeface="Segoe UI"/>
              </a:rPr>
              <a:t>MOSTLY</a:t>
            </a:r>
            <a:r>
              <a:rPr lang="en-US" sz="1900" dirty="0" smtClean="0">
                <a:solidFill>
                  <a:srgbClr val="505050"/>
                </a:solidFill>
                <a:latin typeface="Segoe UI"/>
              </a:rPr>
              <a:t> portals and content</a:t>
            </a:r>
          </a:p>
          <a:p>
            <a:pPr marL="0" indent="0">
              <a:buFont typeface="Arial" pitchFamily="34" charset="0"/>
              <a:buNone/>
            </a:pPr>
            <a:r>
              <a:rPr lang="en-US" sz="1900" b="1" dirty="0" smtClean="0">
                <a:solidFill>
                  <a:srgbClr val="505050"/>
                </a:solidFill>
                <a:latin typeface="Segoe UI"/>
              </a:rPr>
              <a:t>2007</a:t>
            </a:r>
            <a:r>
              <a:rPr lang="en-US" sz="1900" dirty="0" smtClean="0">
                <a:solidFill>
                  <a:srgbClr val="505050"/>
                </a:solidFill>
                <a:latin typeface="Segoe UI"/>
              </a:rPr>
              <a:t> – Everything is an Application!</a:t>
            </a:r>
          </a:p>
          <a:p>
            <a:pPr marL="457200" lvl="1" indent="0">
              <a:buFont typeface="Arial" pitchFamily="34" charset="0"/>
              <a:buNone/>
            </a:pPr>
            <a:r>
              <a:rPr lang="en-US" sz="1900" dirty="0" smtClean="0">
                <a:solidFill>
                  <a:srgbClr val="505050"/>
                </a:solidFill>
                <a:latin typeface="Segoe UI"/>
              </a:rPr>
              <a:t>Push to embrace SharePoint for LOB applications</a:t>
            </a:r>
          </a:p>
          <a:p>
            <a:pPr marL="457200" lvl="1" indent="0">
              <a:buFont typeface="Arial" pitchFamily="34" charset="0"/>
              <a:buNone/>
            </a:pPr>
            <a:r>
              <a:rPr lang="en-US" sz="1900" dirty="0" smtClean="0">
                <a:solidFill>
                  <a:srgbClr val="505050"/>
                </a:solidFill>
                <a:latin typeface="Segoe UI"/>
              </a:rPr>
              <a:t>Custom server side code</a:t>
            </a:r>
          </a:p>
          <a:p>
            <a:pPr marL="0" indent="0">
              <a:buFont typeface="Arial" pitchFamily="34" charset="0"/>
              <a:buNone/>
            </a:pPr>
            <a:r>
              <a:rPr lang="en-US" sz="1900" b="1" dirty="0" smtClean="0">
                <a:solidFill>
                  <a:srgbClr val="505050"/>
                </a:solidFill>
                <a:latin typeface="Segoe UI"/>
              </a:rPr>
              <a:t>2010</a:t>
            </a:r>
            <a:r>
              <a:rPr lang="en-US" sz="1900" dirty="0" smtClean="0">
                <a:solidFill>
                  <a:srgbClr val="505050"/>
                </a:solidFill>
                <a:latin typeface="Segoe UI"/>
              </a:rPr>
              <a:t> – Choose the right Application</a:t>
            </a:r>
          </a:p>
          <a:p>
            <a:pPr marL="457200" lvl="1" indent="0">
              <a:buFont typeface="Arial" pitchFamily="34" charset="0"/>
              <a:buNone/>
            </a:pPr>
            <a:r>
              <a:rPr lang="en-US" sz="1900" dirty="0" smtClean="0">
                <a:solidFill>
                  <a:srgbClr val="505050"/>
                </a:solidFill>
                <a:latin typeface="Segoe UI"/>
              </a:rPr>
              <a:t>SharePoint and Developer Tools come together</a:t>
            </a:r>
          </a:p>
          <a:p>
            <a:pPr marL="457200" lvl="1" indent="0">
              <a:buFont typeface="Arial" pitchFamily="34" charset="0"/>
              <a:buNone/>
            </a:pPr>
            <a:r>
              <a:rPr lang="en-US" sz="1900" dirty="0" smtClean="0">
                <a:solidFill>
                  <a:srgbClr val="505050"/>
                </a:solidFill>
                <a:latin typeface="Segoe UI"/>
              </a:rPr>
              <a:t>Silverlight, CSOM and other new capabilities</a:t>
            </a:r>
          </a:p>
          <a:p>
            <a:pPr marL="457200" lvl="1" indent="0">
              <a:buFont typeface="Arial" pitchFamily="34" charset="0"/>
              <a:buNone/>
            </a:pPr>
            <a:r>
              <a:rPr lang="en-US" sz="1900" dirty="0" smtClean="0">
                <a:solidFill>
                  <a:srgbClr val="505050"/>
                </a:solidFill>
                <a:latin typeface="Segoe UI"/>
              </a:rPr>
              <a:t>Partially trusted code reduces impact and risk to farm</a:t>
            </a:r>
          </a:p>
          <a:p>
            <a:pPr marL="0" indent="0">
              <a:buFont typeface="Arial" pitchFamily="34" charset="0"/>
              <a:buNone/>
            </a:pPr>
            <a:r>
              <a:rPr lang="en-US" sz="1900" b="1" dirty="0" smtClean="0">
                <a:solidFill>
                  <a:srgbClr val="505050"/>
                </a:solidFill>
                <a:latin typeface="Segoe UI"/>
              </a:rPr>
              <a:t>2013</a:t>
            </a:r>
            <a:r>
              <a:rPr lang="en-US" sz="1900" dirty="0" smtClean="0">
                <a:solidFill>
                  <a:srgbClr val="505050"/>
                </a:solidFill>
                <a:latin typeface="Segoe UI"/>
              </a:rPr>
              <a:t> – Redefine Application as App</a:t>
            </a:r>
          </a:p>
          <a:p>
            <a:pPr marL="457200" lvl="1" indent="0">
              <a:buFont typeface="Arial" pitchFamily="34" charset="0"/>
              <a:buNone/>
            </a:pPr>
            <a:r>
              <a:rPr lang="en-US" sz="1900" dirty="0" smtClean="0">
                <a:solidFill>
                  <a:srgbClr val="505050"/>
                </a:solidFill>
                <a:latin typeface="Segoe UI"/>
              </a:rPr>
              <a:t>Client side experience via HTML or </a:t>
            </a:r>
            <a:r>
              <a:rPr lang="en-US" sz="1900" dirty="0" err="1" smtClean="0">
                <a:solidFill>
                  <a:srgbClr val="505050"/>
                </a:solidFill>
                <a:latin typeface="Segoe UI"/>
              </a:rPr>
              <a:t>iFrame</a:t>
            </a:r>
            <a:endParaRPr lang="en-US" sz="1900" dirty="0" smtClean="0">
              <a:solidFill>
                <a:srgbClr val="505050"/>
              </a:solidFill>
              <a:latin typeface="Segoe UI"/>
            </a:endParaRPr>
          </a:p>
          <a:p>
            <a:pPr marL="457200" lvl="1" indent="0">
              <a:buFont typeface="Arial" pitchFamily="34" charset="0"/>
              <a:buNone/>
            </a:pPr>
            <a:r>
              <a:rPr lang="en-US" sz="1900" dirty="0" smtClean="0">
                <a:solidFill>
                  <a:srgbClr val="505050"/>
                </a:solidFill>
                <a:latin typeface="Segoe UI"/>
              </a:rPr>
              <a:t>Leverage CSOM and REST APIs from Azure and other clients</a:t>
            </a:r>
          </a:p>
          <a:p>
            <a:pPr marL="457200" lvl="1" indent="0">
              <a:buFont typeface="Arial" pitchFamily="34" charset="0"/>
              <a:buNone/>
            </a:pPr>
            <a:r>
              <a:rPr lang="en-US" sz="1900" dirty="0" smtClean="0">
                <a:solidFill>
                  <a:srgbClr val="505050"/>
                </a:solidFill>
                <a:latin typeface="Segoe UI"/>
              </a:rPr>
              <a:t>Investments in App discovery and Management via SharePoint store</a:t>
            </a:r>
          </a:p>
        </p:txBody>
      </p:sp>
      <p:grpSp>
        <p:nvGrpSpPr>
          <p:cNvPr id="19" name="Group 18"/>
          <p:cNvGrpSpPr/>
          <p:nvPr/>
        </p:nvGrpSpPr>
        <p:grpSpPr>
          <a:xfrm>
            <a:off x="9342437" y="2367505"/>
            <a:ext cx="2438400" cy="3149450"/>
            <a:chOff x="1944957" y="1179181"/>
            <a:chExt cx="2193117" cy="3042794"/>
          </a:xfrm>
        </p:grpSpPr>
        <p:sp>
          <p:nvSpPr>
            <p:cNvPr id="20" name="Rectangle 19"/>
            <p:cNvSpPr/>
            <p:nvPr/>
          </p:nvSpPr>
          <p:spPr>
            <a:xfrm>
              <a:off x="1944957" y="1179181"/>
              <a:ext cx="2193117" cy="3042794"/>
            </a:xfrm>
            <a:prstGeom prst="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dirty="0" smtClean="0">
                  <a:solidFill>
                    <a:srgbClr val="FFFFFF"/>
                  </a:solidFill>
                </a:rPr>
                <a:t>Deployments</a:t>
              </a:r>
              <a:endParaRPr lang="en-US" sz="1400" dirty="0">
                <a:solidFill>
                  <a:srgbClr val="FFFFFF"/>
                </a:solidFill>
              </a:endParaRPr>
            </a:p>
          </p:txBody>
        </p:sp>
        <p:sp>
          <p:nvSpPr>
            <p:cNvPr id="21" name="Rectangle 20"/>
            <p:cNvSpPr/>
            <p:nvPr/>
          </p:nvSpPr>
          <p:spPr>
            <a:xfrm>
              <a:off x="2072097" y="3048291"/>
              <a:ext cx="577899" cy="1004649"/>
            </a:xfrm>
            <a:prstGeom prst="rect">
              <a:avLst/>
            </a:prstGeom>
            <a:solidFill>
              <a:srgbClr val="0072C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1400" dirty="0" smtClean="0">
                  <a:solidFill>
                    <a:srgbClr val="FFFFFF"/>
                  </a:solidFill>
                </a:rPr>
                <a:t>2013</a:t>
              </a:r>
              <a:endParaRPr lang="en-US" sz="1400" dirty="0">
                <a:solidFill>
                  <a:srgbClr val="FFFFFF"/>
                </a:solidFill>
              </a:endParaRPr>
            </a:p>
          </p:txBody>
        </p:sp>
        <p:sp>
          <p:nvSpPr>
            <p:cNvPr id="22" name="Rectangle 21"/>
            <p:cNvSpPr/>
            <p:nvPr/>
          </p:nvSpPr>
          <p:spPr>
            <a:xfrm>
              <a:off x="2762192" y="2352326"/>
              <a:ext cx="577899" cy="1700613"/>
            </a:xfrm>
            <a:prstGeom prst="rect">
              <a:avLst/>
            </a:prstGeom>
            <a:solidFill>
              <a:srgbClr val="F68C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1400" dirty="0" smtClean="0">
                  <a:solidFill>
                    <a:srgbClr val="FFFFFF"/>
                  </a:solidFill>
                </a:rPr>
                <a:t>2010</a:t>
              </a:r>
              <a:endParaRPr lang="en-US" sz="1400" dirty="0">
                <a:solidFill>
                  <a:srgbClr val="FFFFFF"/>
                </a:solidFill>
              </a:endParaRPr>
            </a:p>
          </p:txBody>
        </p:sp>
        <p:sp>
          <p:nvSpPr>
            <p:cNvPr id="23" name="Rectangle 22"/>
            <p:cNvSpPr/>
            <p:nvPr/>
          </p:nvSpPr>
          <p:spPr>
            <a:xfrm>
              <a:off x="3464603" y="2532954"/>
              <a:ext cx="577899" cy="15199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en-US" sz="1400" dirty="0" smtClean="0">
                  <a:solidFill>
                    <a:srgbClr val="FFFFFF"/>
                  </a:solidFill>
                </a:rPr>
                <a:t>2007</a:t>
              </a:r>
              <a:endParaRPr lang="en-US" sz="1400" dirty="0">
                <a:solidFill>
                  <a:srgbClr val="FFFFFF"/>
                </a:solidFill>
              </a:endParaRPr>
            </a:p>
          </p:txBody>
        </p:sp>
      </p:grpSp>
    </p:spTree>
    <p:extLst>
      <p:ext uri="{BB962C8B-B14F-4D97-AF65-F5344CB8AC3E}">
        <p14:creationId xmlns:p14="http://schemas.microsoft.com/office/powerpoint/2010/main" val="31692569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1000"/>
                                        <p:tgtEl>
                                          <p:spTgt spid="5">
                                            <p:txEl>
                                              <p:pRg st="2" end="2"/>
                                            </p:txEl>
                                          </p:spTgt>
                                        </p:tgtEl>
                                      </p:cBhvr>
                                    </p:animEffect>
                                    <p:anim calcmode="lin" valueType="num">
                                      <p:cBhvr>
                                        <p:cTn id="1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5">
                                            <p:txEl>
                                              <p:pRg st="3" end="3"/>
                                            </p:txEl>
                                          </p:spTgt>
                                        </p:tgtEl>
                                        <p:attrNameLst>
                                          <p:attrName>style.visibility</p:attrName>
                                        </p:attrNameLst>
                                      </p:cBhvr>
                                      <p:to>
                                        <p:strVal val="visible"/>
                                      </p:to>
                                    </p:set>
                                    <p:animEffect transition="in" filter="fade">
                                      <p:cBhvr>
                                        <p:cTn id="24" dur="1000"/>
                                        <p:tgtEl>
                                          <p:spTgt spid="5">
                                            <p:txEl>
                                              <p:pRg st="3" end="3"/>
                                            </p:txEl>
                                          </p:spTgt>
                                        </p:tgtEl>
                                      </p:cBhvr>
                                    </p:animEffect>
                                    <p:anim calcmode="lin" valueType="num">
                                      <p:cBhvr>
                                        <p:cTn id="25"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Effect transition="in" filter="fade">
                                      <p:cBhvr>
                                        <p:cTn id="29" dur="1000"/>
                                        <p:tgtEl>
                                          <p:spTgt spid="5">
                                            <p:txEl>
                                              <p:pRg st="4" end="4"/>
                                            </p:txEl>
                                          </p:spTgt>
                                        </p:tgtEl>
                                      </p:cBhvr>
                                    </p:animEffect>
                                    <p:anim calcmode="lin" valueType="num">
                                      <p:cBhvr>
                                        <p:cTn id="30"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5">
                                            <p:txEl>
                                              <p:pRg st="4" end="4"/>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5">
                                            <p:txEl>
                                              <p:pRg st="5" end="5"/>
                                            </p:txEl>
                                          </p:spTgt>
                                        </p:tgtEl>
                                        <p:attrNameLst>
                                          <p:attrName>style.visibility</p:attrName>
                                        </p:attrNameLst>
                                      </p:cBhvr>
                                      <p:to>
                                        <p:strVal val="visible"/>
                                      </p:to>
                                    </p:set>
                                    <p:animEffect transition="in" filter="fade">
                                      <p:cBhvr>
                                        <p:cTn id="34" dur="1000"/>
                                        <p:tgtEl>
                                          <p:spTgt spid="5">
                                            <p:txEl>
                                              <p:pRg st="5" end="5"/>
                                            </p:txEl>
                                          </p:spTgt>
                                        </p:tgtEl>
                                      </p:cBhvr>
                                    </p:animEffect>
                                    <p:anim calcmode="lin" valueType="num">
                                      <p:cBhvr>
                                        <p:cTn id="35"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6"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5">
                                            <p:txEl>
                                              <p:pRg st="6" end="6"/>
                                            </p:txEl>
                                          </p:spTgt>
                                        </p:tgtEl>
                                        <p:attrNameLst>
                                          <p:attrName>style.visibility</p:attrName>
                                        </p:attrNameLst>
                                      </p:cBhvr>
                                      <p:to>
                                        <p:strVal val="visible"/>
                                      </p:to>
                                    </p:set>
                                    <p:animEffect transition="in" filter="fade">
                                      <p:cBhvr>
                                        <p:cTn id="41" dur="1000"/>
                                        <p:tgtEl>
                                          <p:spTgt spid="5">
                                            <p:txEl>
                                              <p:pRg st="6" end="6"/>
                                            </p:txEl>
                                          </p:spTgt>
                                        </p:tgtEl>
                                      </p:cBhvr>
                                    </p:animEffect>
                                    <p:anim calcmode="lin" valueType="num">
                                      <p:cBhvr>
                                        <p:cTn id="42"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5">
                                            <p:txEl>
                                              <p:pRg st="6" end="6"/>
                                            </p:txEl>
                                          </p:spTgt>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5">
                                            <p:txEl>
                                              <p:pRg st="7" end="7"/>
                                            </p:txEl>
                                          </p:spTgt>
                                        </p:tgtEl>
                                        <p:attrNameLst>
                                          <p:attrName>style.visibility</p:attrName>
                                        </p:attrNameLst>
                                      </p:cBhvr>
                                      <p:to>
                                        <p:strVal val="visible"/>
                                      </p:to>
                                    </p:set>
                                    <p:animEffect transition="in" filter="fade">
                                      <p:cBhvr>
                                        <p:cTn id="46" dur="1000"/>
                                        <p:tgtEl>
                                          <p:spTgt spid="5">
                                            <p:txEl>
                                              <p:pRg st="7" end="7"/>
                                            </p:txEl>
                                          </p:spTgt>
                                        </p:tgtEl>
                                      </p:cBhvr>
                                    </p:animEffect>
                                    <p:anim calcmode="lin" valueType="num">
                                      <p:cBhvr>
                                        <p:cTn id="47"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5">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5">
                                            <p:txEl>
                                              <p:pRg st="8" end="8"/>
                                            </p:txEl>
                                          </p:spTgt>
                                        </p:tgtEl>
                                        <p:attrNameLst>
                                          <p:attrName>style.visibility</p:attrName>
                                        </p:attrNameLst>
                                      </p:cBhvr>
                                      <p:to>
                                        <p:strVal val="visible"/>
                                      </p:to>
                                    </p:set>
                                    <p:animEffect transition="in" filter="fade">
                                      <p:cBhvr>
                                        <p:cTn id="51" dur="1000"/>
                                        <p:tgtEl>
                                          <p:spTgt spid="5">
                                            <p:txEl>
                                              <p:pRg st="8" end="8"/>
                                            </p:txEl>
                                          </p:spTgt>
                                        </p:tgtEl>
                                      </p:cBhvr>
                                    </p:animEffect>
                                    <p:anim calcmode="lin" valueType="num">
                                      <p:cBhvr>
                                        <p:cTn id="52" dur="1000" fill="hold"/>
                                        <p:tgtEl>
                                          <p:spTgt spid="5">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5">
                                            <p:txEl>
                                              <p:pRg st="8" end="8"/>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5">
                                            <p:txEl>
                                              <p:pRg st="9" end="9"/>
                                            </p:txEl>
                                          </p:spTgt>
                                        </p:tgtEl>
                                        <p:attrNameLst>
                                          <p:attrName>style.visibility</p:attrName>
                                        </p:attrNameLst>
                                      </p:cBhvr>
                                      <p:to>
                                        <p:strVal val="visible"/>
                                      </p:to>
                                    </p:set>
                                    <p:animEffect transition="in" filter="fade">
                                      <p:cBhvr>
                                        <p:cTn id="56" dur="1000"/>
                                        <p:tgtEl>
                                          <p:spTgt spid="5">
                                            <p:txEl>
                                              <p:pRg st="9" end="9"/>
                                            </p:txEl>
                                          </p:spTgt>
                                        </p:tgtEl>
                                      </p:cBhvr>
                                    </p:animEffect>
                                    <p:anim calcmode="lin" valueType="num">
                                      <p:cBhvr>
                                        <p:cTn id="57" dur="1000" fill="hold"/>
                                        <p:tgtEl>
                                          <p:spTgt spid="5">
                                            <p:txEl>
                                              <p:pRg st="9" end="9"/>
                                            </p:txEl>
                                          </p:spTgt>
                                        </p:tgtEl>
                                        <p:attrNameLst>
                                          <p:attrName>ppt_x</p:attrName>
                                        </p:attrNameLst>
                                      </p:cBhvr>
                                      <p:tavLst>
                                        <p:tav tm="0">
                                          <p:val>
                                            <p:strVal val="#ppt_x"/>
                                          </p:val>
                                        </p:tav>
                                        <p:tav tm="100000">
                                          <p:val>
                                            <p:strVal val="#ppt_x"/>
                                          </p:val>
                                        </p:tav>
                                      </p:tavLst>
                                    </p:anim>
                                    <p:anim calcmode="lin" valueType="num">
                                      <p:cBhvr>
                                        <p:cTn id="58" dur="1000" fill="hold"/>
                                        <p:tgtEl>
                                          <p:spTgt spid="5">
                                            <p:txEl>
                                              <p:pRg st="9" end="9"/>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5">
                                            <p:txEl>
                                              <p:pRg st="10" end="10"/>
                                            </p:txEl>
                                          </p:spTgt>
                                        </p:tgtEl>
                                        <p:attrNameLst>
                                          <p:attrName>style.visibility</p:attrName>
                                        </p:attrNameLst>
                                      </p:cBhvr>
                                      <p:to>
                                        <p:strVal val="visible"/>
                                      </p:to>
                                    </p:set>
                                    <p:animEffect transition="in" filter="fade">
                                      <p:cBhvr>
                                        <p:cTn id="63" dur="1000"/>
                                        <p:tgtEl>
                                          <p:spTgt spid="5">
                                            <p:txEl>
                                              <p:pRg st="10" end="10"/>
                                            </p:txEl>
                                          </p:spTgt>
                                        </p:tgtEl>
                                      </p:cBhvr>
                                    </p:animEffect>
                                    <p:anim calcmode="lin" valueType="num">
                                      <p:cBhvr>
                                        <p:cTn id="64" dur="1000" fill="hold"/>
                                        <p:tgtEl>
                                          <p:spTgt spid="5">
                                            <p:txEl>
                                              <p:pRg st="10" end="10"/>
                                            </p:txEl>
                                          </p:spTgt>
                                        </p:tgtEl>
                                        <p:attrNameLst>
                                          <p:attrName>ppt_x</p:attrName>
                                        </p:attrNameLst>
                                      </p:cBhvr>
                                      <p:tavLst>
                                        <p:tav tm="0">
                                          <p:val>
                                            <p:strVal val="#ppt_x"/>
                                          </p:val>
                                        </p:tav>
                                        <p:tav tm="100000">
                                          <p:val>
                                            <p:strVal val="#ppt_x"/>
                                          </p:val>
                                        </p:tav>
                                      </p:tavLst>
                                    </p:anim>
                                    <p:anim calcmode="lin" valueType="num">
                                      <p:cBhvr>
                                        <p:cTn id="65" dur="1000" fill="hold"/>
                                        <p:tgtEl>
                                          <p:spTgt spid="5">
                                            <p:txEl>
                                              <p:pRg st="10" end="10"/>
                                            </p:txEl>
                                          </p:spTgt>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5">
                                            <p:txEl>
                                              <p:pRg st="11" end="11"/>
                                            </p:txEl>
                                          </p:spTgt>
                                        </p:tgtEl>
                                        <p:attrNameLst>
                                          <p:attrName>style.visibility</p:attrName>
                                        </p:attrNameLst>
                                      </p:cBhvr>
                                      <p:to>
                                        <p:strVal val="visible"/>
                                      </p:to>
                                    </p:set>
                                    <p:animEffect transition="in" filter="fade">
                                      <p:cBhvr>
                                        <p:cTn id="68" dur="1000"/>
                                        <p:tgtEl>
                                          <p:spTgt spid="5">
                                            <p:txEl>
                                              <p:pRg st="11" end="11"/>
                                            </p:txEl>
                                          </p:spTgt>
                                        </p:tgtEl>
                                      </p:cBhvr>
                                    </p:animEffect>
                                    <p:anim calcmode="lin" valueType="num">
                                      <p:cBhvr>
                                        <p:cTn id="69" dur="1000" fill="hold"/>
                                        <p:tgtEl>
                                          <p:spTgt spid="5">
                                            <p:txEl>
                                              <p:pRg st="11" end="11"/>
                                            </p:txEl>
                                          </p:spTgt>
                                        </p:tgtEl>
                                        <p:attrNameLst>
                                          <p:attrName>ppt_x</p:attrName>
                                        </p:attrNameLst>
                                      </p:cBhvr>
                                      <p:tavLst>
                                        <p:tav tm="0">
                                          <p:val>
                                            <p:strVal val="#ppt_x"/>
                                          </p:val>
                                        </p:tav>
                                        <p:tav tm="100000">
                                          <p:val>
                                            <p:strVal val="#ppt_x"/>
                                          </p:val>
                                        </p:tav>
                                      </p:tavLst>
                                    </p:anim>
                                    <p:anim calcmode="lin" valueType="num">
                                      <p:cBhvr>
                                        <p:cTn id="70" dur="1000" fill="hold"/>
                                        <p:tgtEl>
                                          <p:spTgt spid="5">
                                            <p:txEl>
                                              <p:pRg st="11" end="11"/>
                                            </p:txEl>
                                          </p:spTgt>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5">
                                            <p:txEl>
                                              <p:pRg st="12" end="12"/>
                                            </p:txEl>
                                          </p:spTgt>
                                        </p:tgtEl>
                                        <p:attrNameLst>
                                          <p:attrName>style.visibility</p:attrName>
                                        </p:attrNameLst>
                                      </p:cBhvr>
                                      <p:to>
                                        <p:strVal val="visible"/>
                                      </p:to>
                                    </p:set>
                                    <p:animEffect transition="in" filter="fade">
                                      <p:cBhvr>
                                        <p:cTn id="73" dur="1000"/>
                                        <p:tgtEl>
                                          <p:spTgt spid="5">
                                            <p:txEl>
                                              <p:pRg st="12" end="12"/>
                                            </p:txEl>
                                          </p:spTgt>
                                        </p:tgtEl>
                                      </p:cBhvr>
                                    </p:animEffect>
                                    <p:anim calcmode="lin" valueType="num">
                                      <p:cBhvr>
                                        <p:cTn id="74" dur="1000" fill="hold"/>
                                        <p:tgtEl>
                                          <p:spTgt spid="5">
                                            <p:txEl>
                                              <p:pRg st="12" end="12"/>
                                            </p:txEl>
                                          </p:spTgt>
                                        </p:tgtEl>
                                        <p:attrNameLst>
                                          <p:attrName>ppt_x</p:attrName>
                                        </p:attrNameLst>
                                      </p:cBhvr>
                                      <p:tavLst>
                                        <p:tav tm="0">
                                          <p:val>
                                            <p:strVal val="#ppt_x"/>
                                          </p:val>
                                        </p:tav>
                                        <p:tav tm="100000">
                                          <p:val>
                                            <p:strVal val="#ppt_x"/>
                                          </p:val>
                                        </p:tav>
                                      </p:tavLst>
                                    </p:anim>
                                    <p:anim calcmode="lin" valueType="num">
                                      <p:cBhvr>
                                        <p:cTn id="75" dur="1000" fill="hold"/>
                                        <p:tgtEl>
                                          <p:spTgt spid="5">
                                            <p:txEl>
                                              <p:pRg st="12" end="12"/>
                                            </p:txEl>
                                          </p:spTgt>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5">
                                            <p:txEl>
                                              <p:pRg st="13" end="13"/>
                                            </p:txEl>
                                          </p:spTgt>
                                        </p:tgtEl>
                                        <p:attrNameLst>
                                          <p:attrName>style.visibility</p:attrName>
                                        </p:attrNameLst>
                                      </p:cBhvr>
                                      <p:to>
                                        <p:strVal val="visible"/>
                                      </p:to>
                                    </p:set>
                                    <p:animEffect transition="in" filter="fade">
                                      <p:cBhvr>
                                        <p:cTn id="78" dur="1000"/>
                                        <p:tgtEl>
                                          <p:spTgt spid="5">
                                            <p:txEl>
                                              <p:pRg st="13" end="13"/>
                                            </p:txEl>
                                          </p:spTgt>
                                        </p:tgtEl>
                                      </p:cBhvr>
                                    </p:animEffect>
                                    <p:anim calcmode="lin" valueType="num">
                                      <p:cBhvr>
                                        <p:cTn id="79" dur="1000" fill="hold"/>
                                        <p:tgtEl>
                                          <p:spTgt spid="5">
                                            <p:txEl>
                                              <p:pRg st="13" end="13"/>
                                            </p:txEl>
                                          </p:spTgt>
                                        </p:tgtEl>
                                        <p:attrNameLst>
                                          <p:attrName>ppt_x</p:attrName>
                                        </p:attrNameLst>
                                      </p:cBhvr>
                                      <p:tavLst>
                                        <p:tav tm="0">
                                          <p:val>
                                            <p:strVal val="#ppt_x"/>
                                          </p:val>
                                        </p:tav>
                                        <p:tav tm="100000">
                                          <p:val>
                                            <p:strVal val="#ppt_x"/>
                                          </p:val>
                                        </p:tav>
                                      </p:tavLst>
                                    </p:anim>
                                    <p:anim calcmode="lin" valueType="num">
                                      <p:cBhvr>
                                        <p:cTn id="80" dur="1000" fill="hold"/>
                                        <p:tgtEl>
                                          <p:spTgt spid="5">
                                            <p:txEl>
                                              <p:pRg st="13" end="1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State of Apps @ Customers</a:t>
            </a:r>
            <a:endParaRPr lang="en-US" dirty="0"/>
          </a:p>
        </p:txBody>
      </p:sp>
      <p:sp>
        <p:nvSpPr>
          <p:cNvPr id="3" name="Text Placeholder 2"/>
          <p:cNvSpPr>
            <a:spLocks noGrp="1"/>
          </p:cNvSpPr>
          <p:nvPr>
            <p:ph type="body" sz="quarter" idx="11"/>
          </p:nvPr>
        </p:nvSpPr>
        <p:spPr>
          <a:xfrm>
            <a:off x="274639" y="1212849"/>
            <a:ext cx="11889564" cy="5816977"/>
          </a:xfrm>
          <a:prstGeom prst="rect">
            <a:avLst/>
          </a:prstGeom>
        </p:spPr>
        <p:txBody>
          <a:bodyPr/>
          <a:lstStyle/>
          <a:p>
            <a:r>
              <a:rPr lang="en-US" dirty="0" smtClean="0"/>
              <a:t>Challenges in the app space</a:t>
            </a:r>
          </a:p>
          <a:p>
            <a:pPr lvl="1"/>
            <a:r>
              <a:rPr lang="en-US" dirty="0" smtClean="0"/>
              <a:t>Lots of options (VSTO, FTC, Sandbox, AM) with little guidance on what to choose</a:t>
            </a:r>
          </a:p>
          <a:p>
            <a:pPr lvl="1"/>
            <a:r>
              <a:rPr lang="en-US" dirty="0" smtClean="0"/>
              <a:t>Pain with FTC and Sandbox solutions</a:t>
            </a:r>
          </a:p>
          <a:p>
            <a:pPr lvl="1"/>
            <a:r>
              <a:rPr lang="en-US" dirty="0" smtClean="0"/>
              <a:t>Customers have Office Add-ins, VSTO or custom client automation solutions</a:t>
            </a:r>
          </a:p>
          <a:p>
            <a:r>
              <a:rPr lang="en-US" dirty="0" smtClean="0"/>
              <a:t>Pain with FTC</a:t>
            </a:r>
          </a:p>
          <a:p>
            <a:pPr lvl="1"/>
            <a:r>
              <a:rPr lang="en-US" dirty="0" smtClean="0"/>
              <a:t>Deployment and ALM challenges</a:t>
            </a:r>
          </a:p>
          <a:p>
            <a:pPr lvl="1"/>
            <a:r>
              <a:rPr lang="en-US" dirty="0" smtClean="0"/>
              <a:t>Performance considerations</a:t>
            </a:r>
          </a:p>
          <a:p>
            <a:pPr lvl="1"/>
            <a:r>
              <a:rPr lang="en-US" dirty="0" smtClean="0"/>
              <a:t>Platform rigidity in upgrade, patching, migration scenarios</a:t>
            </a:r>
          </a:p>
          <a:p>
            <a:pPr lvl="1"/>
            <a:r>
              <a:rPr lang="en-US" dirty="0" smtClean="0"/>
              <a:t>Inability to move customizations to O365</a:t>
            </a:r>
          </a:p>
          <a:p>
            <a:r>
              <a:rPr lang="en-US" dirty="0" smtClean="0"/>
              <a:t>Pain with Sandbox</a:t>
            </a:r>
          </a:p>
          <a:p>
            <a:pPr lvl="1"/>
            <a:r>
              <a:rPr lang="en-US" dirty="0" smtClean="0"/>
              <a:t>Small API footprint</a:t>
            </a:r>
          </a:p>
          <a:p>
            <a:pPr lvl="1"/>
            <a:r>
              <a:rPr lang="en-US" dirty="0" smtClean="0"/>
              <a:t>Increased complexity of environment setup and management</a:t>
            </a:r>
          </a:p>
          <a:p>
            <a:pPr lvl="1"/>
            <a:r>
              <a:rPr lang="en-US" dirty="0" smtClean="0"/>
              <a:t>Challenging UX when app is shut down for good reasons</a:t>
            </a:r>
          </a:p>
          <a:p>
            <a:pPr lvl="1"/>
            <a:r>
              <a:rPr lang="en-US" dirty="0"/>
              <a:t>Deprecation </a:t>
            </a:r>
            <a:r>
              <a:rPr lang="en-US" dirty="0" smtClean="0"/>
              <a:t>of Sandbox Solutions with Code</a:t>
            </a:r>
          </a:p>
        </p:txBody>
      </p:sp>
    </p:spTree>
    <p:extLst>
      <p:ext uri="{BB962C8B-B14F-4D97-AF65-F5344CB8AC3E}">
        <p14:creationId xmlns:p14="http://schemas.microsoft.com/office/powerpoint/2010/main" val="1574739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State of Apps @ Customers</a:t>
            </a:r>
            <a:endParaRPr lang="en-US" dirty="0"/>
          </a:p>
        </p:txBody>
      </p:sp>
      <p:sp>
        <p:nvSpPr>
          <p:cNvPr id="3" name="Text Placeholder 2"/>
          <p:cNvSpPr>
            <a:spLocks noGrp="1"/>
          </p:cNvSpPr>
          <p:nvPr>
            <p:ph type="body" sz="quarter" idx="11"/>
          </p:nvPr>
        </p:nvSpPr>
        <p:spPr>
          <a:xfrm>
            <a:off x="274639" y="1212849"/>
            <a:ext cx="11889564" cy="2769989"/>
          </a:xfrm>
          <a:prstGeom prst="rect">
            <a:avLst/>
          </a:prstGeom>
        </p:spPr>
        <p:txBody>
          <a:bodyPr/>
          <a:lstStyle/>
          <a:p>
            <a:r>
              <a:rPr lang="en-US" dirty="0" smtClean="0"/>
              <a:t>Pain with Office</a:t>
            </a:r>
          </a:p>
          <a:p>
            <a:pPr lvl="1"/>
            <a:r>
              <a:rPr lang="en-US" dirty="0" smtClean="0"/>
              <a:t>Office Add-ins require “touching” desktop/machines</a:t>
            </a:r>
          </a:p>
          <a:p>
            <a:pPr lvl="1"/>
            <a:r>
              <a:rPr lang="en-US" dirty="0" smtClean="0"/>
              <a:t>Device-specific (supported OS), not agnostic</a:t>
            </a:r>
          </a:p>
          <a:p>
            <a:pPr lvl="1"/>
            <a:r>
              <a:rPr lang="en-US" dirty="0" smtClean="0"/>
              <a:t>All the responsibility of managing a custom app deployed to machines</a:t>
            </a:r>
          </a:p>
          <a:p>
            <a:pPr lvl="1"/>
            <a:r>
              <a:rPr lang="en-US" dirty="0"/>
              <a:t>Integration with LOB systems</a:t>
            </a:r>
          </a:p>
          <a:p>
            <a:pPr lvl="1"/>
            <a:r>
              <a:rPr lang="en-US" dirty="0"/>
              <a:t>Multiple legacy deployments/versions result in compatibility challenges</a:t>
            </a:r>
          </a:p>
          <a:p>
            <a:pPr lvl="1"/>
            <a:endParaRPr lang="en-US" dirty="0" smtClean="0"/>
          </a:p>
        </p:txBody>
      </p:sp>
    </p:spTree>
    <p:extLst>
      <p:ext uri="{BB962C8B-B14F-4D97-AF65-F5344CB8AC3E}">
        <p14:creationId xmlns:p14="http://schemas.microsoft.com/office/powerpoint/2010/main" val="290437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Model (AM)</a:t>
            </a:r>
            <a:endParaRPr lang="en-US" dirty="0"/>
          </a:p>
        </p:txBody>
      </p:sp>
      <p:sp>
        <p:nvSpPr>
          <p:cNvPr id="3" name="Text Placeholder 2"/>
          <p:cNvSpPr>
            <a:spLocks noGrp="1"/>
          </p:cNvSpPr>
          <p:nvPr>
            <p:ph type="body" sz="quarter" idx="11"/>
          </p:nvPr>
        </p:nvSpPr>
        <p:spPr>
          <a:xfrm>
            <a:off x="274639" y="1212849"/>
            <a:ext cx="11889564" cy="4801314"/>
          </a:xfrm>
          <a:prstGeom prst="rect">
            <a:avLst/>
          </a:prstGeom>
        </p:spPr>
        <p:txBody>
          <a:bodyPr/>
          <a:lstStyle/>
          <a:p>
            <a:r>
              <a:rPr lang="en-US" dirty="0" smtClean="0"/>
              <a:t>Benefits</a:t>
            </a:r>
          </a:p>
          <a:p>
            <a:pPr lvl="1"/>
            <a:r>
              <a:rPr lang="en-US" dirty="0" smtClean="0"/>
              <a:t>Customizations run OUTSIDE SharePoint</a:t>
            </a:r>
          </a:p>
          <a:p>
            <a:pPr lvl="1"/>
            <a:r>
              <a:rPr lang="en-US" dirty="0"/>
              <a:t>Decouples customizations/solutions from the platform</a:t>
            </a:r>
          </a:p>
          <a:p>
            <a:pPr lvl="1"/>
            <a:r>
              <a:rPr lang="en-US" dirty="0" smtClean="0"/>
              <a:t>Agility to upgrade/patch app </a:t>
            </a:r>
            <a:r>
              <a:rPr lang="en-US" b="1" dirty="0" smtClean="0"/>
              <a:t>AND</a:t>
            </a:r>
            <a:r>
              <a:rPr lang="en-US" dirty="0" smtClean="0"/>
              <a:t> SharePoint separately</a:t>
            </a:r>
          </a:p>
          <a:p>
            <a:pPr lvl="1"/>
            <a:r>
              <a:rPr lang="en-US" dirty="0" smtClean="0"/>
              <a:t>Implementation independence (JavaScript, HTML, Ruby, PHP, C#)</a:t>
            </a:r>
          </a:p>
          <a:p>
            <a:pPr lvl="1"/>
            <a:r>
              <a:rPr lang="en-US" dirty="0" smtClean="0"/>
              <a:t>Solutions can be deployed to both O365 </a:t>
            </a:r>
            <a:r>
              <a:rPr lang="en-US" b="1" dirty="0" smtClean="0"/>
              <a:t>AND</a:t>
            </a:r>
            <a:r>
              <a:rPr lang="en-US" dirty="0" smtClean="0"/>
              <a:t> on-premises</a:t>
            </a:r>
          </a:p>
          <a:p>
            <a:pPr lvl="1"/>
            <a:r>
              <a:rPr lang="en-US" dirty="0" smtClean="0"/>
              <a:t>Monetization through familiar “store” model to expose and publish apps</a:t>
            </a:r>
          </a:p>
          <a:p>
            <a:r>
              <a:rPr lang="en-US" dirty="0" smtClean="0"/>
              <a:t>Challenges</a:t>
            </a:r>
          </a:p>
          <a:p>
            <a:pPr lvl="1"/>
            <a:r>
              <a:rPr lang="en-US" dirty="0" smtClean="0"/>
              <a:t>It’s a new world, right? (JavaScript and HTML5 is back combined with REST)</a:t>
            </a:r>
          </a:p>
          <a:p>
            <a:pPr lvl="1"/>
            <a:r>
              <a:rPr lang="en-US" dirty="0" smtClean="0"/>
              <a:t>Customers can’t port or wrap their App in AM</a:t>
            </a:r>
          </a:p>
          <a:p>
            <a:pPr lvl="1"/>
            <a:r>
              <a:rPr lang="en-US" dirty="0" smtClean="0"/>
              <a:t>What to do with all the existing FTC/Office Add-ins?</a:t>
            </a:r>
          </a:p>
          <a:p>
            <a:pPr lvl="1"/>
            <a:r>
              <a:rPr lang="en-US" dirty="0" smtClean="0"/>
              <a:t>Programming against a refreshing platform</a:t>
            </a:r>
          </a:p>
        </p:txBody>
      </p:sp>
      <p:sp>
        <p:nvSpPr>
          <p:cNvPr id="22" name="Rectangle 21"/>
          <p:cNvSpPr/>
          <p:nvPr/>
        </p:nvSpPr>
        <p:spPr>
          <a:xfrm>
            <a:off x="8961438" y="1877367"/>
            <a:ext cx="3200400" cy="1243350"/>
          </a:xfrm>
          <a:prstGeom prst="rect">
            <a:avLst/>
          </a:prstGeom>
          <a:solidFill>
            <a:schemeClr val="bg1">
              <a:lumMod val="65000"/>
            </a:schemeClr>
          </a:solidFill>
          <a:ln w="10795" cap="flat" cmpd="sng" algn="ctr">
            <a:noFill/>
            <a:prstDash val="solid"/>
          </a:ln>
          <a:effectLst/>
        </p:spPr>
        <p:txBody>
          <a:bodyPr lIns="91440" tIns="91440" rIns="0" bIns="0" rtlCol="0" anchor="t"/>
          <a:lstStyle/>
          <a:p>
            <a:pPr>
              <a:lnSpc>
                <a:spcPct val="150000"/>
              </a:lnSpc>
            </a:pPr>
            <a:r>
              <a:rPr lang="en-US" sz="1100" dirty="0">
                <a:solidFill>
                  <a:srgbClr val="505050"/>
                </a:solidFill>
                <a:cs typeface="Segoe UI" panose="020B0502040204020203" pitchFamily="34" charset="0"/>
              </a:rPr>
              <a:t>No </a:t>
            </a:r>
            <a:r>
              <a:rPr lang="en-US" sz="1100" b="1" dirty="0">
                <a:solidFill>
                  <a:srgbClr val="505050"/>
                </a:solidFill>
                <a:cs typeface="Segoe UI" panose="020B0502040204020203" pitchFamily="34" charset="0"/>
              </a:rPr>
              <a:t>custom</a:t>
            </a:r>
            <a:r>
              <a:rPr lang="en-US" sz="1100" dirty="0">
                <a:solidFill>
                  <a:srgbClr val="505050"/>
                </a:solidFill>
                <a:cs typeface="Segoe UI" panose="020B0502040204020203" pitchFamily="34" charset="0"/>
              </a:rPr>
              <a:t> code on the SharePoint server</a:t>
            </a:r>
          </a:p>
          <a:p>
            <a:pPr>
              <a:lnSpc>
                <a:spcPct val="150000"/>
              </a:lnSpc>
            </a:pPr>
            <a:r>
              <a:rPr lang="en-US" sz="1100" b="1" dirty="0" smtClean="0">
                <a:solidFill>
                  <a:srgbClr val="505050"/>
                </a:solidFill>
                <a:cs typeface="Segoe UI" panose="020B0502040204020203" pitchFamily="34" charset="0"/>
              </a:rPr>
              <a:t>Reduces</a:t>
            </a:r>
            <a:r>
              <a:rPr lang="en-US" sz="1100" dirty="0" smtClean="0">
                <a:solidFill>
                  <a:srgbClr val="505050"/>
                </a:solidFill>
                <a:cs typeface="Segoe UI" panose="020B0502040204020203" pitchFamily="34" charset="0"/>
              </a:rPr>
              <a:t> </a:t>
            </a:r>
            <a:r>
              <a:rPr lang="en-US" sz="1100" dirty="0">
                <a:solidFill>
                  <a:srgbClr val="505050"/>
                </a:solidFill>
                <a:cs typeface="Segoe UI" panose="020B0502040204020203" pitchFamily="34" charset="0"/>
              </a:rPr>
              <a:t>the </a:t>
            </a:r>
            <a:r>
              <a:rPr lang="en-US" sz="1100" dirty="0" smtClean="0">
                <a:solidFill>
                  <a:srgbClr val="505050"/>
                </a:solidFill>
                <a:cs typeface="Segoe UI" panose="020B0502040204020203" pitchFamily="34" charset="0"/>
              </a:rPr>
              <a:t>ramp </a:t>
            </a:r>
            <a:r>
              <a:rPr lang="en-US" sz="1100" dirty="0">
                <a:solidFill>
                  <a:srgbClr val="505050"/>
                </a:solidFill>
                <a:cs typeface="Segoe UI" panose="020B0502040204020203" pitchFamily="34" charset="0"/>
              </a:rPr>
              <a:t>time for </a:t>
            </a:r>
            <a:r>
              <a:rPr lang="en-US" sz="1100" dirty="0" smtClean="0">
                <a:solidFill>
                  <a:srgbClr val="505050"/>
                </a:solidFill>
                <a:cs typeface="Segoe UI" panose="020B0502040204020203" pitchFamily="34" charset="0"/>
              </a:rPr>
              <a:t>building Apps</a:t>
            </a:r>
            <a:endParaRPr lang="en-US" sz="1100" dirty="0">
              <a:solidFill>
                <a:srgbClr val="505050"/>
              </a:solidFill>
              <a:cs typeface="Segoe UI" panose="020B0502040204020203" pitchFamily="34" charset="0"/>
            </a:endParaRPr>
          </a:p>
          <a:p>
            <a:pPr>
              <a:lnSpc>
                <a:spcPct val="150000"/>
              </a:lnSpc>
            </a:pPr>
            <a:r>
              <a:rPr lang="en-US" sz="1100" dirty="0" smtClean="0">
                <a:solidFill>
                  <a:srgbClr val="505050"/>
                </a:solidFill>
                <a:cs typeface="Segoe UI" panose="020B0502040204020203" pitchFamily="34" charset="0"/>
              </a:rPr>
              <a:t>Leverage </a:t>
            </a:r>
            <a:r>
              <a:rPr lang="en-US" sz="1100" b="1" dirty="0">
                <a:solidFill>
                  <a:srgbClr val="505050"/>
                </a:solidFill>
                <a:cs typeface="Segoe UI" panose="020B0502040204020203" pitchFamily="34" charset="0"/>
              </a:rPr>
              <a:t>hosting</a:t>
            </a:r>
            <a:r>
              <a:rPr lang="en-US" sz="1100" dirty="0">
                <a:solidFill>
                  <a:srgbClr val="505050"/>
                </a:solidFill>
                <a:cs typeface="Segoe UI" panose="020B0502040204020203" pitchFamily="34" charset="0"/>
              </a:rPr>
              <a:t> platform features in new </a:t>
            </a:r>
            <a:r>
              <a:rPr lang="en-US" sz="1100" dirty="0" smtClean="0">
                <a:solidFill>
                  <a:srgbClr val="505050"/>
                </a:solidFill>
                <a:cs typeface="Segoe UI" panose="020B0502040204020203" pitchFamily="34" charset="0"/>
              </a:rPr>
              <a:t>Apps</a:t>
            </a:r>
            <a:endParaRPr lang="en-US" sz="1100" dirty="0">
              <a:solidFill>
                <a:srgbClr val="505050"/>
              </a:solidFill>
              <a:cs typeface="Segoe UI" panose="020B0502040204020203" pitchFamily="34" charset="0"/>
            </a:endParaRPr>
          </a:p>
          <a:p>
            <a:pPr>
              <a:lnSpc>
                <a:spcPct val="150000"/>
              </a:lnSpc>
            </a:pPr>
            <a:r>
              <a:rPr lang="en-US" sz="1100" b="1" dirty="0" smtClean="0">
                <a:solidFill>
                  <a:srgbClr val="505050"/>
                </a:solidFill>
                <a:cs typeface="Segoe UI" panose="020B0502040204020203" pitchFamily="34" charset="0"/>
              </a:rPr>
              <a:t>Isolation</a:t>
            </a:r>
            <a:r>
              <a:rPr lang="en-US" sz="1100" dirty="0" smtClean="0">
                <a:solidFill>
                  <a:srgbClr val="505050"/>
                </a:solidFill>
                <a:cs typeface="Segoe UI" panose="020B0502040204020203" pitchFamily="34" charset="0"/>
              </a:rPr>
              <a:t> </a:t>
            </a:r>
            <a:r>
              <a:rPr lang="en-US" sz="1100" dirty="0">
                <a:solidFill>
                  <a:srgbClr val="505050"/>
                </a:solidFill>
                <a:cs typeface="Segoe UI" panose="020B0502040204020203" pitchFamily="34" charset="0"/>
              </a:rPr>
              <a:t>– </a:t>
            </a:r>
            <a:r>
              <a:rPr lang="en-US" sz="1100" dirty="0" smtClean="0">
                <a:solidFill>
                  <a:srgbClr val="505050"/>
                </a:solidFill>
                <a:cs typeface="Segoe UI" panose="020B0502040204020203" pitchFamily="34" charset="0"/>
              </a:rPr>
              <a:t>Private </a:t>
            </a:r>
            <a:r>
              <a:rPr lang="en-US" sz="1100" dirty="0">
                <a:solidFill>
                  <a:srgbClr val="505050"/>
                </a:solidFill>
                <a:cs typeface="Segoe UI" panose="020B0502040204020203" pitchFamily="34" charset="0"/>
              </a:rPr>
              <a:t>vs. </a:t>
            </a:r>
            <a:r>
              <a:rPr lang="en-US" sz="1100" dirty="0" smtClean="0">
                <a:solidFill>
                  <a:srgbClr val="505050"/>
                </a:solidFill>
                <a:cs typeface="Segoe UI" panose="020B0502040204020203" pitchFamily="34" charset="0"/>
              </a:rPr>
              <a:t>Public </a:t>
            </a:r>
            <a:r>
              <a:rPr lang="en-US" sz="1100" dirty="0">
                <a:solidFill>
                  <a:srgbClr val="505050"/>
                </a:solidFill>
                <a:cs typeface="Segoe UI" panose="020B0502040204020203" pitchFamily="34" charset="0"/>
              </a:rPr>
              <a:t>clouds</a:t>
            </a:r>
          </a:p>
        </p:txBody>
      </p:sp>
      <p:pic>
        <p:nvPicPr>
          <p:cNvPr id="23" name="Picture 22"/>
          <p:cNvPicPr>
            <a:picLocks noChangeAspect="1"/>
          </p:cNvPicPr>
          <p:nvPr/>
        </p:nvPicPr>
        <p:blipFill>
          <a:blip r:embed="rId3">
            <a:grayscl/>
          </a:blip>
          <a:stretch>
            <a:fillRect/>
          </a:stretch>
        </p:blipFill>
        <p:spPr>
          <a:xfrm>
            <a:off x="8961438" y="3040062"/>
            <a:ext cx="3200400" cy="1839729"/>
          </a:xfrm>
          <a:prstGeom prst="rect">
            <a:avLst/>
          </a:prstGeom>
        </p:spPr>
      </p:pic>
    </p:spTree>
    <p:extLst>
      <p:ext uri="{BB962C8B-B14F-4D97-AF65-F5344CB8AC3E}">
        <p14:creationId xmlns:p14="http://schemas.microsoft.com/office/powerpoint/2010/main" val="4238693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2" id="{0585D100-4DB1-4C94-840A-C7F01FA866D2}" vid="{99564389-1B2E-4D56-88D1-053D641CBDB4}"/>
    </a:ext>
  </a:extLst>
</a:theme>
</file>

<file path=ppt/theme/theme2.xml><?xml version="1.0" encoding="utf-8"?>
<a:theme xmlns:a="http://schemas.openxmlformats.org/drawingml/2006/main" name="1_5-30499_SPC_2014_Dev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Dev_Template" id="{3CEC72EA-3862-4FAE-8E59-14FEC61C09A5}" vid="{D22EE48B-31ED-4E29-97C6-F232FE185A9B}"/>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2FBEFD84-CFF0-4054-B87B-F635E585B874}"/>
</file>

<file path=docProps/app.xml><?xml version="1.0" encoding="utf-8"?>
<Properties xmlns="http://schemas.openxmlformats.org/officeDocument/2006/extended-properties" xmlns:vt="http://schemas.openxmlformats.org/officeDocument/2006/docPropsVTypes">
  <Template>SharePoint_Conference_2014_Dev_Template</Template>
  <TotalTime>9</TotalTime>
  <Words>2383</Words>
  <Application>Microsoft Office PowerPoint</Application>
  <PresentationFormat>Custom</PresentationFormat>
  <Paragraphs>243</Paragraphs>
  <Slides>32</Slides>
  <Notes>14</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32</vt:i4>
      </vt:variant>
    </vt:vector>
  </HeadingPairs>
  <TitlesOfParts>
    <vt:vector size="40" baseType="lpstr">
      <vt:lpstr>PMingLiU-ExtB</vt:lpstr>
      <vt:lpstr>Arial</vt:lpstr>
      <vt:lpstr>Calibri</vt:lpstr>
      <vt:lpstr>Segoe UI</vt:lpstr>
      <vt:lpstr>Segoe UI Light</vt:lpstr>
      <vt:lpstr>Wingdings</vt:lpstr>
      <vt:lpstr>5-30499_SPC_2014_Dev_Template_16x9</vt:lpstr>
      <vt:lpstr>1_5-30499_SPC_2014_Dev_Template_16x9</vt:lpstr>
      <vt:lpstr>PowerPoint Presentation</vt:lpstr>
      <vt:lpstr>Application Lifecycle Management in Office and SharePoint </vt:lpstr>
      <vt:lpstr>Meet Ayman El-Hattab </vt:lpstr>
      <vt:lpstr>Meet Eric Charran </vt:lpstr>
      <vt:lpstr>Session Objectives And Takeaways</vt:lpstr>
      <vt:lpstr>The Journey</vt:lpstr>
      <vt:lpstr>Current State of Apps @ Customers</vt:lpstr>
      <vt:lpstr>Current State of Apps @ Customers</vt:lpstr>
      <vt:lpstr>Application Model (AM)</vt:lpstr>
      <vt:lpstr>Types of Apps</vt:lpstr>
      <vt:lpstr>SharePoint Apps</vt:lpstr>
      <vt:lpstr>Development Environments</vt:lpstr>
      <vt:lpstr>Office 365 Development Environments</vt:lpstr>
      <vt:lpstr>On-Prem Development Environments</vt:lpstr>
      <vt:lpstr>On-Prem Development Environments</vt:lpstr>
      <vt:lpstr>Application Lifecycle Management (ALM)</vt:lpstr>
      <vt:lpstr>Application Lifecycle Management (ALM)</vt:lpstr>
      <vt:lpstr>Solution Deployment</vt:lpstr>
      <vt:lpstr>Solution Deployment – Provider Hosted</vt:lpstr>
      <vt:lpstr>Demo</vt:lpstr>
      <vt:lpstr>Demo</vt:lpstr>
      <vt:lpstr>Application Lifecycle Management (ALM)</vt:lpstr>
      <vt:lpstr>Testing</vt:lpstr>
      <vt:lpstr>Testing</vt:lpstr>
      <vt:lpstr>Demo</vt:lpstr>
      <vt:lpstr>Evergreen and release cycle – Old model</vt:lpstr>
      <vt:lpstr>Evergreen and release cycle – NEW model</vt:lpstr>
      <vt:lpstr>PowerPoint Presentation</vt:lpstr>
      <vt:lpstr>PowerPoint Presentation</vt:lpstr>
      <vt:lpstr>Q&amp;A</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Application lifecycle management in Office and SharePoint</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3</cp:revision>
  <dcterms:created xsi:type="dcterms:W3CDTF">2014-03-05T20:39:45Z</dcterms:created>
  <dcterms:modified xsi:type="dcterms:W3CDTF">2014-03-06T20:21:52Z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9;#developers|8e4a08dc-5d95-4156-ab65-f22579a1592a</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