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24"/>
  </p:notesMasterIdLst>
  <p:handoutMasterIdLst>
    <p:handoutMasterId r:id="rId25"/>
  </p:handoutMasterIdLst>
  <p:sldIdLst>
    <p:sldId id="1236" r:id="rId6"/>
    <p:sldId id="1124" r:id="rId7"/>
    <p:sldId id="1273" r:id="rId8"/>
    <p:sldId id="1274" r:id="rId9"/>
    <p:sldId id="1275" r:id="rId10"/>
    <p:sldId id="1276" r:id="rId11"/>
    <p:sldId id="1277" r:id="rId12"/>
    <p:sldId id="1278" r:id="rId13"/>
    <p:sldId id="1279" r:id="rId14"/>
    <p:sldId id="1280" r:id="rId15"/>
    <p:sldId id="1281" r:id="rId16"/>
    <p:sldId id="1282" r:id="rId17"/>
    <p:sldId id="1283" r:id="rId18"/>
    <p:sldId id="1284" r:id="rId19"/>
    <p:sldId id="1285" r:id="rId20"/>
    <p:sldId id="1286" r:id="rId21"/>
    <p:sldId id="1289" r:id="rId22"/>
    <p:sldId id="1287" r:id="rId2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96"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3" d="2"/>
        <a:sy n="3" d="2"/>
      </p:scale>
      <p:origin x="0" y="0"/>
    </p:cViewPr>
  </p:notesTextViewPr>
  <p:sorterViewPr>
    <p:cViewPr>
      <p:scale>
        <a:sx n="90" d="100"/>
        <a:sy n="9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Date Placeholder 3"/>
          <p:cNvSpPr>
            <a:spLocks noGrp="1"/>
          </p:cNvSpPr>
          <p:nvPr>
            <p:ph type="dt" idx="10"/>
          </p:nvPr>
        </p:nvSpPr>
        <p:spPr/>
        <p:txBody>
          <a:bodyPr/>
          <a:lstStyle/>
          <a:p>
            <a:fld id="{FD379558-2243-48F2-BBEF-6B7BCE1B49CD}"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Lync</a:t>
            </a:r>
            <a:endParaRPr lang="en-US" dirty="0">
              <a:solidFill>
                <a:prstClr val="black"/>
              </a:solidFill>
            </a:endParaRPr>
          </a:p>
        </p:txBody>
      </p:sp>
      <p:sp>
        <p:nvSpPr>
          <p:cNvPr id="7" name="Footer Placeholder 6"/>
          <p:cNvSpPr>
            <a:spLocks noGrp="1"/>
          </p:cNvSpPr>
          <p:nvPr>
            <p:ph type="ftr" sz="quarter" idx="13"/>
          </p:nvPr>
        </p:nvSpPr>
        <p:spPr/>
        <p:txBody>
          <a:bodyPr/>
          <a:lstStyle/>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1464448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ED77E0-AAB8-41A4-9696-FAA7DB301712}"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888300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855" indent="-178855">
              <a:buFont typeface="Arial" panose="020B0604020202020204" pitchFamily="34" charset="0"/>
              <a:buChar char="•"/>
            </a:pPr>
            <a:endParaRPr lang="en-US" dirty="0"/>
          </a:p>
        </p:txBody>
      </p:sp>
      <p:sp>
        <p:nvSpPr>
          <p:cNvPr id="4" name="Date Placeholder 3"/>
          <p:cNvSpPr>
            <a:spLocks noGrp="1"/>
          </p:cNvSpPr>
          <p:nvPr>
            <p:ph type="dt" idx="10"/>
          </p:nvPr>
        </p:nvSpPr>
        <p:spPr/>
        <p:txBody>
          <a:bodyPr/>
          <a:lstStyle/>
          <a:p>
            <a:fld id="{9A065E67-31C9-487C-99E3-A39C71429F45}" type="datetime1">
              <a:rPr lang="en-US" smtClean="0">
                <a:solidFill>
                  <a:prstClr val="black"/>
                </a:solidFill>
              </a:rPr>
              <a:pPr/>
              <a:t>3/6/2014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41785" defTabSz="953575"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41785" defTabSz="953575"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16471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25820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05821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Date Placeholder 3"/>
          <p:cNvSpPr>
            <a:spLocks noGrp="1"/>
          </p:cNvSpPr>
          <p:nvPr>
            <p:ph type="dt" idx="10"/>
          </p:nvPr>
        </p:nvSpPr>
        <p:spPr/>
        <p:txBody>
          <a:bodyPr/>
          <a:lstStyle/>
          <a:p>
            <a:fld id="{FD379558-2243-48F2-BBEF-6B7BCE1B49CD}"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Lync</a:t>
            </a:r>
            <a:endParaRPr lang="en-US" dirty="0">
              <a:solidFill>
                <a:prstClr val="black"/>
              </a:solidFill>
            </a:endParaRPr>
          </a:p>
        </p:txBody>
      </p:sp>
      <p:sp>
        <p:nvSpPr>
          <p:cNvPr id="7" name="Footer Placeholder 6"/>
          <p:cNvSpPr>
            <a:spLocks noGrp="1"/>
          </p:cNvSpPr>
          <p:nvPr>
            <p:ph type="ftr" sz="quarter" idx="13"/>
          </p:nvPr>
        </p:nvSpPr>
        <p:spPr/>
        <p:txBody>
          <a:bodyPr/>
          <a:lstStyle/>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26168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EF603B-8458-4404-8F4D-6776E8DCD7D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962537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Date Placeholder 3"/>
          <p:cNvSpPr>
            <a:spLocks noGrp="1"/>
          </p:cNvSpPr>
          <p:nvPr>
            <p:ph type="dt" idx="10"/>
          </p:nvPr>
        </p:nvSpPr>
        <p:spPr/>
        <p:txBody>
          <a:bodyPr/>
          <a:lstStyle/>
          <a:p>
            <a:fld id="{FD379558-2243-48F2-BBEF-6B7BCE1B49CD}"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Lync</a:t>
            </a:r>
            <a:endParaRPr lang="en-US" dirty="0">
              <a:solidFill>
                <a:prstClr val="black"/>
              </a:solidFill>
            </a:endParaRPr>
          </a:p>
        </p:txBody>
      </p:sp>
      <p:sp>
        <p:nvSpPr>
          <p:cNvPr id="7" name="Footer Placeholder 6"/>
          <p:cNvSpPr>
            <a:spLocks noGrp="1"/>
          </p:cNvSpPr>
          <p:nvPr>
            <p:ph type="ftr" sz="quarter" idx="13"/>
          </p:nvPr>
        </p:nvSpPr>
        <p:spPr/>
        <p:txBody>
          <a:bodyPr/>
          <a:lstStyle/>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004703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FD379558-2243-48F2-BBEF-6B7BCE1B49CD}"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Lync</a:t>
            </a:r>
            <a:endParaRPr lang="en-US" dirty="0">
              <a:solidFill>
                <a:prstClr val="black"/>
              </a:solidFill>
            </a:endParaRPr>
          </a:p>
        </p:txBody>
      </p:sp>
      <p:sp>
        <p:nvSpPr>
          <p:cNvPr id="7" name="Footer Placeholder 6"/>
          <p:cNvSpPr>
            <a:spLocks noGrp="1"/>
          </p:cNvSpPr>
          <p:nvPr>
            <p:ph type="ftr" sz="quarter" idx="13"/>
          </p:nvPr>
        </p:nvSpPr>
        <p:spPr/>
        <p:txBody>
          <a:bodyPr/>
          <a:lstStyle/>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44241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Date Placeholder 3"/>
          <p:cNvSpPr>
            <a:spLocks noGrp="1"/>
          </p:cNvSpPr>
          <p:nvPr>
            <p:ph type="dt" idx="10"/>
          </p:nvPr>
        </p:nvSpPr>
        <p:spPr/>
        <p:txBody>
          <a:bodyPr/>
          <a:lstStyle/>
          <a:p>
            <a:fld id="{FD379558-2243-48F2-BBEF-6B7BCE1B49CD}"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Lync</a:t>
            </a:r>
            <a:endParaRPr lang="en-US" dirty="0">
              <a:solidFill>
                <a:prstClr val="black"/>
              </a:solidFill>
            </a:endParaRPr>
          </a:p>
        </p:txBody>
      </p:sp>
      <p:sp>
        <p:nvSpPr>
          <p:cNvPr id="7" name="Footer Placeholder 6"/>
          <p:cNvSpPr>
            <a:spLocks noGrp="1"/>
          </p:cNvSpPr>
          <p:nvPr>
            <p:ph type="ftr" sz="quarter" idx="13"/>
          </p:nvPr>
        </p:nvSpPr>
        <p:spPr/>
        <p:txBody>
          <a:bodyPr/>
          <a:lstStyle/>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20646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FD379558-2243-48F2-BBEF-6B7BCE1B49CD}"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Lync</a:t>
            </a:r>
            <a:endParaRPr lang="en-US" dirty="0">
              <a:solidFill>
                <a:prstClr val="black"/>
              </a:solidFill>
            </a:endParaRPr>
          </a:p>
        </p:txBody>
      </p:sp>
      <p:sp>
        <p:nvSpPr>
          <p:cNvPr id="7" name="Footer Placeholder 6"/>
          <p:cNvSpPr>
            <a:spLocks noGrp="1"/>
          </p:cNvSpPr>
          <p:nvPr>
            <p:ph type="ftr" sz="quarter" idx="13"/>
          </p:nvPr>
        </p:nvSpPr>
        <p:spPr/>
        <p:txBody>
          <a:bodyPr/>
          <a:lstStyle/>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41349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5008" lvl="1" indent="-171707">
              <a:buFontTx/>
              <a:buChar char="-"/>
            </a:pPr>
            <a:endParaRPr lang="en-US" dirty="0"/>
          </a:p>
        </p:txBody>
      </p:sp>
      <p:sp>
        <p:nvSpPr>
          <p:cNvPr id="4" name="Date Placeholder 3"/>
          <p:cNvSpPr>
            <a:spLocks noGrp="1"/>
          </p:cNvSpPr>
          <p:nvPr>
            <p:ph type="dt" idx="10"/>
          </p:nvPr>
        </p:nvSpPr>
        <p:spPr/>
        <p:txBody>
          <a:bodyPr/>
          <a:lstStyle/>
          <a:p>
            <a:fld id="{FD379558-2243-48F2-BBEF-6B7BCE1B49CD}" type="datetime1">
              <a:rPr lang="en-US" smtClean="0">
                <a:solidFill>
                  <a:prstClr val="black"/>
                </a:solidFill>
              </a:rPr>
              <a:pPr/>
              <a:t>3/6/2014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Lync</a:t>
            </a:r>
            <a:endParaRPr lang="en-US" dirty="0">
              <a:solidFill>
                <a:prstClr val="black"/>
              </a:solidFill>
            </a:endParaRPr>
          </a:p>
        </p:txBody>
      </p:sp>
      <p:sp>
        <p:nvSpPr>
          <p:cNvPr id="7" name="Footer Placeholder 6"/>
          <p:cNvSpPr>
            <a:spLocks noGrp="1"/>
          </p:cNvSpPr>
          <p:nvPr>
            <p:ph type="ftr" sz="quarter" idx="13"/>
          </p:nvPr>
        </p:nvSpPr>
        <p:spPr/>
        <p:txBody>
          <a:bodyPr/>
          <a:lstStyle/>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2123" defTabSz="915470"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0133951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39932564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4058815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662020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3126313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33131998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16311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8819567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7284300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230872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956479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291628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531505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363208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819484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25681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406706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658734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94805863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60642401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7027262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15046611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6791744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49415677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229804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09126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4897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255246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705615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olor Block Header&amp; Subtext">
    <p:spTree>
      <p:nvGrpSpPr>
        <p:cNvPr id="1" name=""/>
        <p:cNvGrpSpPr/>
        <p:nvPr/>
      </p:nvGrpSpPr>
      <p:grpSpPr>
        <a:xfrm>
          <a:off x="0" y="0"/>
          <a:ext cx="0" cy="0"/>
          <a:chOff x="0" y="0"/>
          <a:chExt cx="0" cy="0"/>
        </a:xfrm>
      </p:grpSpPr>
      <p:sp>
        <p:nvSpPr>
          <p:cNvPr id="2" name="Rectangle 1"/>
          <p:cNvSpPr/>
          <p:nvPr/>
        </p:nvSpPr>
        <p:spPr bwMode="white">
          <a:xfrm>
            <a:off x="-9718" y="0"/>
            <a:ext cx="4591061"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929960" fontAlgn="base">
              <a:spcBef>
                <a:spcPct val="0"/>
              </a:spcBef>
              <a:spcAft>
                <a:spcPct val="0"/>
              </a:spcAft>
            </a:pPr>
            <a:endParaRPr lang="en-US" sz="2238"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22480" y="27565"/>
            <a:ext cx="2910178" cy="2805906"/>
          </a:xfrm>
          <a:prstGeom prst="rect">
            <a:avLst/>
          </a:prstGeom>
        </p:spPr>
        <p:txBody>
          <a:bodyPr anchor="b" anchorCtr="0">
            <a:noAutofit/>
          </a:bodyPr>
          <a:lstStyle>
            <a:lvl1pPr marL="0" indent="0">
              <a:lnSpc>
                <a:spcPts val="3876"/>
              </a:lnSpc>
              <a:spcBef>
                <a:spcPts val="0"/>
              </a:spcBef>
              <a:buNone/>
              <a:defRPr sz="3672" b="0" cap="none" baseline="0">
                <a:gradFill>
                  <a:gsLst>
                    <a:gs pos="100000">
                      <a:schemeClr val="bg1"/>
                    </a:gs>
                    <a:gs pos="0">
                      <a:schemeClr val="bg1"/>
                    </a:gs>
                  </a:gsLst>
                  <a:lin ang="5400000" scaled="0"/>
                </a:gradFill>
                <a:latin typeface="+mj-lt"/>
              </a:defRPr>
            </a:lvl1pPr>
            <a:lvl2pPr marL="620069" indent="0">
              <a:buNone/>
              <a:defRPr sz="2747" b="1"/>
            </a:lvl2pPr>
            <a:lvl3pPr marL="1240137" indent="0">
              <a:buNone/>
              <a:defRPr sz="2442" b="1"/>
            </a:lvl3pPr>
            <a:lvl4pPr marL="1860206" indent="0">
              <a:buNone/>
              <a:defRPr sz="2136" b="1"/>
            </a:lvl4pPr>
            <a:lvl5pPr marL="2480274" indent="0">
              <a:buNone/>
              <a:defRPr sz="2136" b="1"/>
            </a:lvl5pPr>
            <a:lvl6pPr marL="3100344" indent="0">
              <a:buNone/>
              <a:defRPr sz="2136" b="1"/>
            </a:lvl6pPr>
            <a:lvl7pPr marL="3720412" indent="0">
              <a:buNone/>
              <a:defRPr sz="2136" b="1"/>
            </a:lvl7pPr>
            <a:lvl8pPr marL="4340480" indent="0">
              <a:buNone/>
              <a:defRPr sz="2136" b="1"/>
            </a:lvl8pPr>
            <a:lvl9pPr marL="4960549" indent="0">
              <a:buNone/>
              <a:defRPr sz="2136" b="1"/>
            </a:lvl9pPr>
          </a:lstStyle>
          <a:p>
            <a:pPr lvl="0"/>
            <a:r>
              <a:rPr lang="en-US" dirty="0" smtClean="0"/>
              <a:t>Click to edit Master text styles.</a:t>
            </a:r>
          </a:p>
        </p:txBody>
      </p:sp>
      <p:pic>
        <p:nvPicPr>
          <p:cNvPr id="4" name="Picture 3"/>
          <p:cNvPicPr>
            <a:picLocks noChangeAspect="1"/>
          </p:cNvPicPr>
          <p:nvPr userDrawn="1"/>
        </p:nvPicPr>
        <p:blipFill>
          <a:blip r:embed="rId2"/>
          <a:stretch>
            <a:fillRect/>
          </a:stretch>
        </p:blipFill>
        <p:spPr>
          <a:xfrm>
            <a:off x="10916464" y="6426663"/>
            <a:ext cx="1520013" cy="559233"/>
          </a:xfrm>
          <a:prstGeom prst="rect">
            <a:avLst/>
          </a:prstGeom>
        </p:spPr>
      </p:pic>
      <p:sp>
        <p:nvSpPr>
          <p:cNvPr id="7" name="Text Placeholder 6"/>
          <p:cNvSpPr>
            <a:spLocks noGrp="1"/>
          </p:cNvSpPr>
          <p:nvPr>
            <p:ph type="body" sz="quarter" idx="10"/>
          </p:nvPr>
        </p:nvSpPr>
        <p:spPr>
          <a:xfrm>
            <a:off x="543751" y="3114883"/>
            <a:ext cx="2924112" cy="2492990"/>
          </a:xfrm>
        </p:spPr>
        <p:txBody>
          <a:bodyPr/>
          <a:lstStyle>
            <a:lvl1pPr marL="0" indent="0">
              <a:lnSpc>
                <a:spcPts val="2244"/>
              </a:lnSpc>
              <a:spcBef>
                <a:spcPts val="0"/>
              </a:spcBef>
              <a:spcAft>
                <a:spcPts val="1224"/>
              </a:spcAft>
              <a:buNone/>
              <a:defRPr sz="2142" spc="0" baseline="0">
                <a:solidFill>
                  <a:schemeClr val="bg1"/>
                </a:solidFill>
                <a:latin typeface="+mj-lt"/>
              </a:defRPr>
            </a:lvl1pPr>
            <a:lvl2pPr marL="0" indent="0">
              <a:lnSpc>
                <a:spcPts val="2244"/>
              </a:lnSpc>
              <a:spcBef>
                <a:spcPts val="0"/>
              </a:spcBef>
              <a:spcAft>
                <a:spcPts val="1224"/>
              </a:spcAft>
              <a:buNone/>
              <a:defRPr sz="2142" spc="0" baseline="0">
                <a:solidFill>
                  <a:schemeClr val="bg1"/>
                </a:solidFill>
                <a:latin typeface="+mj-lt"/>
              </a:defRPr>
            </a:lvl2pPr>
            <a:lvl3pPr marL="0" indent="0">
              <a:lnSpc>
                <a:spcPts val="2244"/>
              </a:lnSpc>
              <a:spcBef>
                <a:spcPts val="0"/>
              </a:spcBef>
              <a:spcAft>
                <a:spcPts val="1224"/>
              </a:spcAft>
              <a:buNone/>
              <a:defRPr sz="2142" spc="0" baseline="0">
                <a:solidFill>
                  <a:schemeClr val="bg1"/>
                </a:solidFill>
                <a:latin typeface="+mj-lt"/>
              </a:defRPr>
            </a:lvl3pPr>
            <a:lvl4pPr marL="0" indent="0">
              <a:lnSpc>
                <a:spcPts val="2244"/>
              </a:lnSpc>
              <a:spcBef>
                <a:spcPts val="0"/>
              </a:spcBef>
              <a:spcAft>
                <a:spcPts val="1224"/>
              </a:spcAft>
              <a:buNone/>
              <a:defRPr sz="2142" spc="0" baseline="0">
                <a:solidFill>
                  <a:schemeClr val="bg1"/>
                </a:solidFill>
                <a:latin typeface="+mj-lt"/>
              </a:defRPr>
            </a:lvl4pPr>
            <a:lvl5pPr marL="0" indent="0">
              <a:lnSpc>
                <a:spcPts val="2244"/>
              </a:lnSpc>
              <a:spcBef>
                <a:spcPts val="0"/>
              </a:spcBef>
              <a:spcAft>
                <a:spcPts val="1224"/>
              </a:spcAft>
              <a:buNone/>
              <a:defRPr sz="2142" spc="0" baseline="0">
                <a:solidFill>
                  <a:schemeClr val="bg1"/>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55279855"/>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239396"/>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E6E6E6"/>
                    </a:gs>
                    <a:gs pos="0">
                      <a:srgbClr val="E6E6E6"/>
                    </a:gs>
                  </a:gsLst>
                  <a:lin ang="5400000" scaled="0"/>
                </a:gradFill>
              </a:rPr>
              <a:pPr/>
              <a:t>‹#›</a:t>
            </a:fld>
            <a:endParaRPr lang="en-US" dirty="0">
              <a:gradFill>
                <a:gsLst>
                  <a:gs pos="100000">
                    <a:srgbClr val="E6E6E6"/>
                  </a:gs>
                  <a:gs pos="0">
                    <a:srgbClr val="E6E6E6"/>
                  </a:gs>
                </a:gsLst>
                <a:lin ang="5400000" scaled="0"/>
              </a:gradFill>
            </a:endParaRP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177529729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Divider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1" y="2875736"/>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10606061" y="6322671"/>
            <a:ext cx="1547688" cy="407942"/>
          </a:xfrm>
          <a:prstGeom prst="rect">
            <a:avLst/>
          </a:prstGeom>
        </p:spPr>
      </p:pic>
    </p:spTree>
    <p:extLst>
      <p:ext uri="{BB962C8B-B14F-4D97-AF65-F5344CB8AC3E}">
        <p14:creationId xmlns:p14="http://schemas.microsoft.com/office/powerpoint/2010/main" val="347320438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image" Target="../media/image1.png"/><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theme" Target="../theme/theme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356802823"/>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5.jpeg"/><Relationship Id="rId13" Type="http://schemas.openxmlformats.org/officeDocument/2006/relationships/image" Target="../media/image50.jpeg"/><Relationship Id="rId3" Type="http://schemas.openxmlformats.org/officeDocument/2006/relationships/image" Target="../media/image40.jpe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8.xml"/><Relationship Id="rId16" Type="http://schemas.openxmlformats.org/officeDocument/2006/relationships/image" Target="../media/image53.png"/><Relationship Id="rId1" Type="http://schemas.openxmlformats.org/officeDocument/2006/relationships/slideLayout" Target="../slideLayouts/slideLayout57.xml"/><Relationship Id="rId6" Type="http://schemas.openxmlformats.org/officeDocument/2006/relationships/image" Target="../media/image43.png"/><Relationship Id="rId11" Type="http://schemas.openxmlformats.org/officeDocument/2006/relationships/image" Target="../media/image48.jpeg"/><Relationship Id="rId5" Type="http://schemas.openxmlformats.org/officeDocument/2006/relationships/image" Target="../media/image42.jpeg"/><Relationship Id="rId15" Type="http://schemas.openxmlformats.org/officeDocument/2006/relationships/image" Target="../media/image5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57.xml"/><Relationship Id="rId6" Type="http://schemas.openxmlformats.org/officeDocument/2006/relationships/image" Target="../media/image55.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12" Type="http://schemas.openxmlformats.org/officeDocument/2006/relationships/image" Target="../media/image65.jpeg"/><Relationship Id="rId2" Type="http://schemas.openxmlformats.org/officeDocument/2006/relationships/notesSlide" Target="../notesSlides/notesSlide10.xml"/><Relationship Id="rId1" Type="http://schemas.openxmlformats.org/officeDocument/2006/relationships/slideLayout" Target="../slideLayouts/slideLayout57.xml"/><Relationship Id="rId6" Type="http://schemas.openxmlformats.org/officeDocument/2006/relationships/image" Target="../media/image59.jpeg"/><Relationship Id="rId11" Type="http://schemas.openxmlformats.org/officeDocument/2006/relationships/image" Target="../media/image64.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1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1.xml"/><Relationship Id="rId1" Type="http://schemas.openxmlformats.org/officeDocument/2006/relationships/slideLayout" Target="../slideLayouts/slideLayout38.xml"/><Relationship Id="rId4" Type="http://schemas.openxmlformats.org/officeDocument/2006/relationships/image" Target="../media/image67.png"/></Relationships>
</file>

<file path=ppt/slides/_rels/slide1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png"/><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69.png"/><Relationship Id="rId7" Type="http://schemas.microsoft.com/office/2007/relationships/hdphoto" Target="../media/hdphoto5.wdp"/><Relationship Id="rId2" Type="http://schemas.openxmlformats.org/officeDocument/2006/relationships/notesSlide" Target="../notesSlides/notesSlide12.xml"/><Relationship Id="rId1" Type="http://schemas.openxmlformats.org/officeDocument/2006/relationships/slideLayout" Target="../slideLayouts/slideLayout58.xml"/><Relationship Id="rId6" Type="http://schemas.openxmlformats.org/officeDocument/2006/relationships/image" Target="../media/image71.png"/><Relationship Id="rId5" Type="http://schemas.openxmlformats.org/officeDocument/2006/relationships/image" Target="../media/image70.png"/><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3.xml"/><Relationship Id="rId1" Type="http://schemas.openxmlformats.org/officeDocument/2006/relationships/slideLayout" Target="../slideLayouts/slideLayout3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4.xml"/><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9.xml"/><Relationship Id="rId6" Type="http://schemas.openxmlformats.org/officeDocument/2006/relationships/image" Target="../media/image13.png"/><Relationship Id="rId5" Type="http://schemas.openxmlformats.org/officeDocument/2006/relationships/image" Target="../media/image12.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57.xml"/><Relationship Id="rId6" Type="http://schemas.openxmlformats.org/officeDocument/2006/relationships/image" Target="../media/image18.png"/><Relationship Id="rId11" Type="http://schemas.openxmlformats.org/officeDocument/2006/relationships/image" Target="../media/image22.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16.jp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52.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57.xml"/><Relationship Id="rId4" Type="http://schemas.openxmlformats.org/officeDocument/2006/relationships/image" Target="../media/image27.jpg"/></Relationships>
</file>

<file path=ppt/slides/_rels/slide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xml"/><Relationship Id="rId1" Type="http://schemas.openxmlformats.org/officeDocument/2006/relationships/slideLayout" Target="../slideLayouts/slideLayout57.xml"/><Relationship Id="rId5" Type="http://schemas.openxmlformats.org/officeDocument/2006/relationships/image" Target="../media/image30.jp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9.jpeg"/><Relationship Id="rId3" Type="http://schemas.openxmlformats.org/officeDocument/2006/relationships/image" Target="../media/image31.png"/><Relationship Id="rId7" Type="http://schemas.openxmlformats.org/officeDocument/2006/relationships/image" Target="../media/image34.png"/><Relationship Id="rId12"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57.xml"/><Relationship Id="rId6" Type="http://schemas.microsoft.com/office/2007/relationships/hdphoto" Target="../media/hdphoto3.wdp"/><Relationship Id="rId11" Type="http://schemas.openxmlformats.org/officeDocument/2006/relationships/image" Target="../media/image38.jpeg"/><Relationship Id="rId5" Type="http://schemas.openxmlformats.org/officeDocument/2006/relationships/image" Target="../media/image33.png"/><Relationship Id="rId10" Type="http://schemas.openxmlformats.org/officeDocument/2006/relationships/image" Target="../media/image37.png"/><Relationship Id="rId4" Type="http://schemas.openxmlformats.org/officeDocument/2006/relationships/image" Target="../media/image32.png"/><Relationship Id="rId9"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506043" y="909900"/>
            <a:ext cx="2909007" cy="1895033"/>
          </a:xfrm>
        </p:spPr>
        <p:txBody>
          <a:bodyPr/>
          <a:lstStyle/>
          <a:p>
            <a:r>
              <a:rPr lang="en-US" dirty="0" smtClean="0"/>
              <a:t>Capture info and take notes </a:t>
            </a:r>
            <a:endParaRPr lang="en-US" dirty="0"/>
          </a:p>
        </p:txBody>
      </p:sp>
      <p:sp>
        <p:nvSpPr>
          <p:cNvPr id="6" name="Text Placeholder 5"/>
          <p:cNvSpPr>
            <a:spLocks noGrp="1"/>
          </p:cNvSpPr>
          <p:nvPr>
            <p:ph type="body" sz="quarter" idx="10"/>
          </p:nvPr>
        </p:nvSpPr>
        <p:spPr>
          <a:xfrm>
            <a:off x="524769" y="2914663"/>
            <a:ext cx="3358583" cy="2749471"/>
          </a:xfrm>
        </p:spPr>
        <p:txBody>
          <a:bodyPr/>
          <a:lstStyle/>
          <a:p>
            <a:pPr lvl="1"/>
            <a:r>
              <a:rPr lang="en-US" dirty="0">
                <a:solidFill>
                  <a:prstClr val="white"/>
                </a:solidFill>
              </a:rPr>
              <a:t>The premier digital note-taking experience </a:t>
            </a:r>
          </a:p>
          <a:p>
            <a:pPr lvl="1"/>
            <a:r>
              <a:rPr lang="en-US" dirty="0">
                <a:solidFill>
                  <a:prstClr val="white"/>
                </a:solidFill>
              </a:rPr>
              <a:t>Capture thoughts, ideas, and to-dos - all in one place.</a:t>
            </a:r>
          </a:p>
          <a:p>
            <a:pPr lvl="1"/>
            <a:r>
              <a:rPr lang="en-US" dirty="0">
                <a:solidFill>
                  <a:prstClr val="white"/>
                </a:solidFill>
              </a:rPr>
              <a:t>Your stuff travels with you, across your computers, tablets, and phones</a:t>
            </a:r>
            <a:r>
              <a:rPr lang="en-US" dirty="0" smtClean="0">
                <a:solidFill>
                  <a:prstClr val="white"/>
                </a:solidFill>
              </a:rPr>
              <a:t>.</a:t>
            </a:r>
            <a:endParaRPr lang="en-US" dirty="0">
              <a:solidFill>
                <a:prstClr val="white"/>
              </a:solidFill>
            </a:endParaRPr>
          </a:p>
        </p:txBody>
      </p:sp>
      <p:sp>
        <p:nvSpPr>
          <p:cNvPr id="10" name="TextBox 9"/>
          <p:cNvSpPr txBox="1"/>
          <p:nvPr/>
        </p:nvSpPr>
        <p:spPr>
          <a:xfrm>
            <a:off x="9737179" y="3239607"/>
            <a:ext cx="1689259" cy="382308"/>
          </a:xfrm>
          <a:prstGeom prst="rect">
            <a:avLst/>
          </a:prstGeom>
          <a:noFill/>
        </p:spPr>
        <p:txBody>
          <a:bodyPr wrap="none" rtlCol="0">
            <a:spAutoFit/>
          </a:bodyPr>
          <a:lstStyle/>
          <a:p>
            <a:pPr algn="ctr"/>
            <a:r>
              <a:rPr lang="en-US" sz="1836" dirty="0">
                <a:solidFill>
                  <a:srgbClr val="505050"/>
                </a:solidFill>
                <a:latin typeface="Segoe UI Light" panose="020B0502040204020203" pitchFamily="34" charset="0"/>
                <a:cs typeface="Segoe UI Light" panose="020B0502040204020203" pitchFamily="34" charset="0"/>
              </a:rPr>
              <a:t>Windows Store</a:t>
            </a:r>
          </a:p>
        </p:txBody>
      </p:sp>
      <p:sp>
        <p:nvSpPr>
          <p:cNvPr id="11" name="TextBox 10"/>
          <p:cNvSpPr txBox="1"/>
          <p:nvPr/>
        </p:nvSpPr>
        <p:spPr>
          <a:xfrm>
            <a:off x="7417307" y="5829012"/>
            <a:ext cx="1813447" cy="382308"/>
          </a:xfrm>
          <a:prstGeom prst="rect">
            <a:avLst/>
          </a:prstGeom>
          <a:noFill/>
        </p:spPr>
        <p:txBody>
          <a:bodyPr wrap="none" rtlCol="0">
            <a:spAutoFit/>
          </a:bodyPr>
          <a:lstStyle/>
          <a:p>
            <a:pPr algn="ctr"/>
            <a:r>
              <a:rPr lang="en-US" sz="1836" dirty="0">
                <a:solidFill>
                  <a:srgbClr val="505050"/>
                </a:solidFill>
                <a:latin typeface="Segoe UI Light" panose="020B0502040204020203" pitchFamily="34" charset="0"/>
                <a:cs typeface="Segoe UI Light" panose="020B0502040204020203" pitchFamily="34" charset="0"/>
              </a:rPr>
              <a:t>Windows Phone</a:t>
            </a:r>
          </a:p>
        </p:txBody>
      </p:sp>
      <p:sp>
        <p:nvSpPr>
          <p:cNvPr id="12" name="TextBox 11"/>
          <p:cNvSpPr txBox="1"/>
          <p:nvPr/>
        </p:nvSpPr>
        <p:spPr>
          <a:xfrm>
            <a:off x="5873723" y="5768351"/>
            <a:ext cx="609889" cy="382308"/>
          </a:xfrm>
          <a:prstGeom prst="rect">
            <a:avLst/>
          </a:prstGeom>
          <a:noFill/>
        </p:spPr>
        <p:txBody>
          <a:bodyPr wrap="none" rtlCol="0">
            <a:spAutoFit/>
          </a:bodyPr>
          <a:lstStyle/>
          <a:p>
            <a:pPr algn="ctr"/>
            <a:r>
              <a:rPr lang="en-US" sz="1836" dirty="0">
                <a:solidFill>
                  <a:srgbClr val="505050"/>
                </a:solidFill>
                <a:latin typeface="Segoe UI Light" panose="020B0502040204020203" pitchFamily="34" charset="0"/>
                <a:cs typeface="Segoe UI Light" panose="020B0502040204020203" pitchFamily="34" charset="0"/>
              </a:rPr>
              <a:t>iPad</a:t>
            </a:r>
          </a:p>
        </p:txBody>
      </p:sp>
      <p:sp>
        <p:nvSpPr>
          <p:cNvPr id="13" name="TextBox 12"/>
          <p:cNvSpPr txBox="1"/>
          <p:nvPr/>
        </p:nvSpPr>
        <p:spPr>
          <a:xfrm>
            <a:off x="9341985" y="5812758"/>
            <a:ext cx="881547" cy="382308"/>
          </a:xfrm>
          <a:prstGeom prst="rect">
            <a:avLst/>
          </a:prstGeom>
          <a:noFill/>
        </p:spPr>
        <p:txBody>
          <a:bodyPr wrap="none" rtlCol="0">
            <a:spAutoFit/>
          </a:bodyPr>
          <a:lstStyle/>
          <a:p>
            <a:pPr algn="ctr"/>
            <a:r>
              <a:rPr lang="en-US" sz="1836" dirty="0">
                <a:solidFill>
                  <a:srgbClr val="505050"/>
                </a:solidFill>
                <a:latin typeface="Segoe UI Light" panose="020B0502040204020203" pitchFamily="34" charset="0"/>
                <a:cs typeface="Segoe UI Light" panose="020B0502040204020203" pitchFamily="34" charset="0"/>
              </a:rPr>
              <a:t>iPhone</a:t>
            </a:r>
          </a:p>
        </p:txBody>
      </p:sp>
      <p:sp>
        <p:nvSpPr>
          <p:cNvPr id="14" name="TextBox 13"/>
          <p:cNvSpPr txBox="1"/>
          <p:nvPr/>
        </p:nvSpPr>
        <p:spPr>
          <a:xfrm>
            <a:off x="10760701" y="5813998"/>
            <a:ext cx="992786" cy="382308"/>
          </a:xfrm>
          <a:prstGeom prst="rect">
            <a:avLst/>
          </a:prstGeom>
          <a:noFill/>
        </p:spPr>
        <p:txBody>
          <a:bodyPr wrap="none" rtlCol="0">
            <a:spAutoFit/>
          </a:bodyPr>
          <a:lstStyle/>
          <a:p>
            <a:pPr algn="ctr"/>
            <a:r>
              <a:rPr lang="en-US" sz="1836" dirty="0">
                <a:solidFill>
                  <a:srgbClr val="505050"/>
                </a:solidFill>
                <a:latin typeface="Segoe UI Light" panose="020B0502040204020203" pitchFamily="34" charset="0"/>
                <a:cs typeface="Segoe UI Light" panose="020B0502040204020203" pitchFamily="34" charset="0"/>
              </a:rPr>
              <a:t>Android</a:t>
            </a:r>
          </a:p>
        </p:txBody>
      </p:sp>
      <p:grpSp>
        <p:nvGrpSpPr>
          <p:cNvPr id="15" name="Group 14"/>
          <p:cNvGrpSpPr/>
          <p:nvPr/>
        </p:nvGrpSpPr>
        <p:grpSpPr>
          <a:xfrm>
            <a:off x="8699858" y="1081967"/>
            <a:ext cx="3453489" cy="2176062"/>
            <a:chOff x="4343400" y="200025"/>
            <a:chExt cx="4953000" cy="2963783"/>
          </a:xfrm>
        </p:grpSpPr>
        <p:pic>
          <p:nvPicPr>
            <p:cNvPr id="16" name="Picture 15"/>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343400" y="200025"/>
              <a:ext cx="4953000" cy="2963783"/>
            </a:xfrm>
            <a:prstGeom prst="rect">
              <a:avLst/>
            </a:prstGeom>
          </p:spPr>
        </p:pic>
        <p:pic>
          <p:nvPicPr>
            <p:cNvPr id="18" name="Picture 17"/>
            <p:cNvPicPr>
              <a:picLocks noChangeAspect="1"/>
            </p:cNvPicPr>
            <p:nvPr/>
          </p:nvPicPr>
          <p:blipFill rotWithShape="1">
            <a:blip r:embed="rId4"/>
            <a:stretch/>
          </p:blipFill>
          <p:spPr>
            <a:xfrm>
              <a:off x="5127502" y="590107"/>
              <a:ext cx="3816473" cy="2145090"/>
            </a:xfrm>
            <a:prstGeom prst="rect">
              <a:avLst/>
            </a:prstGeom>
            <a:noFill/>
            <a:ln>
              <a:noFill/>
            </a:ln>
          </p:spPr>
        </p:pic>
      </p:grpSp>
      <p:grpSp>
        <p:nvGrpSpPr>
          <p:cNvPr id="19" name="Group 18"/>
          <p:cNvGrpSpPr/>
          <p:nvPr/>
        </p:nvGrpSpPr>
        <p:grpSpPr>
          <a:xfrm>
            <a:off x="9308978" y="3781487"/>
            <a:ext cx="947562" cy="1956359"/>
            <a:chOff x="8470804" y="3707677"/>
            <a:chExt cx="1358996" cy="2664548"/>
          </a:xfrm>
        </p:grpSpPr>
        <p:pic>
          <p:nvPicPr>
            <p:cNvPr id="20" name="Picture 19"/>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8470804" y="3707677"/>
              <a:ext cx="1358996" cy="2664548"/>
            </a:xfrm>
            <a:prstGeom prst="rect">
              <a:avLst/>
            </a:prstGeom>
          </p:spPr>
        </p:pic>
        <p:pic>
          <p:nvPicPr>
            <p:cNvPr id="21"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26775" y="4108483"/>
              <a:ext cx="1055333" cy="1873217"/>
            </a:xfrm>
            <a:prstGeom prst="rect">
              <a:avLst/>
            </a:prstGeom>
          </p:spPr>
        </p:pic>
      </p:grpSp>
      <p:grpSp>
        <p:nvGrpSpPr>
          <p:cNvPr id="22" name="Group 21"/>
          <p:cNvGrpSpPr/>
          <p:nvPr/>
        </p:nvGrpSpPr>
        <p:grpSpPr>
          <a:xfrm>
            <a:off x="7802697" y="3777131"/>
            <a:ext cx="1042668" cy="2035627"/>
            <a:chOff x="10029825" y="275917"/>
            <a:chExt cx="1495396" cy="2772511"/>
          </a:xfrm>
        </p:grpSpPr>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29825" y="275917"/>
              <a:ext cx="1495396" cy="2772511"/>
            </a:xfrm>
            <a:prstGeom prst="rect">
              <a:avLst/>
            </a:prstGeom>
          </p:spPr>
        </p:pic>
        <p:pic>
          <p:nvPicPr>
            <p:cNvPr id="24" name="Picture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79475" y="669958"/>
              <a:ext cx="1203940" cy="2006567"/>
            </a:xfrm>
            <a:prstGeom prst="rect">
              <a:avLst/>
            </a:prstGeom>
          </p:spPr>
        </p:pic>
      </p:grpSp>
      <p:grpSp>
        <p:nvGrpSpPr>
          <p:cNvPr id="25" name="Group 24"/>
          <p:cNvGrpSpPr/>
          <p:nvPr/>
        </p:nvGrpSpPr>
        <p:grpSpPr>
          <a:xfrm>
            <a:off x="5014569" y="3800201"/>
            <a:ext cx="2324515" cy="1950699"/>
            <a:chOff x="4820826" y="3729419"/>
            <a:chExt cx="3333823" cy="2656840"/>
          </a:xfrm>
        </p:grpSpPr>
        <p:pic>
          <p:nvPicPr>
            <p:cNvPr id="26" name="Picture 25"/>
            <p:cNvPicPr>
              <a:picLocks noChangeAspect="1"/>
            </p:cNvPicPr>
            <p:nvPr/>
          </p:nvPicPr>
          <p:blipFill>
            <a:blip r:embed="rId9"/>
            <a:stretch>
              <a:fillRect/>
            </a:stretch>
          </p:blipFill>
          <p:spPr>
            <a:xfrm>
              <a:off x="4820826" y="3729419"/>
              <a:ext cx="3333823" cy="2656840"/>
            </a:xfrm>
            <a:prstGeom prst="rect">
              <a:avLst/>
            </a:prstGeom>
          </p:spPr>
        </p:pic>
        <p:pic>
          <p:nvPicPr>
            <p:cNvPr id="27" name="Picture 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24449" y="4009707"/>
              <a:ext cx="2733781" cy="2050336"/>
            </a:xfrm>
            <a:prstGeom prst="rect">
              <a:avLst/>
            </a:prstGeom>
          </p:spPr>
        </p:pic>
      </p:grpSp>
      <p:grpSp>
        <p:nvGrpSpPr>
          <p:cNvPr id="28" name="Group 27"/>
          <p:cNvGrpSpPr/>
          <p:nvPr/>
        </p:nvGrpSpPr>
        <p:grpSpPr>
          <a:xfrm>
            <a:off x="10720152" y="3725703"/>
            <a:ext cx="1075894" cy="2092728"/>
            <a:chOff x="10020300" y="3652982"/>
            <a:chExt cx="1543049" cy="2850282"/>
          </a:xfrm>
        </p:grpSpPr>
        <p:pic>
          <p:nvPicPr>
            <p:cNvPr id="29" name="Picture 28"/>
            <p:cNvPicPr>
              <a:picLocks noChangeAspect="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0020300" y="3652982"/>
              <a:ext cx="1543049" cy="2850282"/>
            </a:xfrm>
            <a:prstGeom prst="rect">
              <a:avLst/>
            </a:prstGeom>
          </p:spPr>
        </p:pic>
        <p:pic>
          <p:nvPicPr>
            <p:cNvPr id="30" name="Picture 2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201275" y="3969495"/>
              <a:ext cx="1194870" cy="2124213"/>
            </a:xfrm>
            <a:prstGeom prst="rect">
              <a:avLst/>
            </a:prstGeom>
          </p:spPr>
        </p:pic>
      </p:grpSp>
      <p:grpSp>
        <p:nvGrpSpPr>
          <p:cNvPr id="2" name="Group 1"/>
          <p:cNvGrpSpPr>
            <a:grpSpLocks noChangeAspect="1"/>
          </p:cNvGrpSpPr>
          <p:nvPr/>
        </p:nvGrpSpPr>
        <p:grpSpPr>
          <a:xfrm>
            <a:off x="4967391" y="720514"/>
            <a:ext cx="3486737" cy="2611289"/>
            <a:chOff x="5803460" y="1208430"/>
            <a:chExt cx="2725619" cy="2041273"/>
          </a:xfrm>
        </p:grpSpPr>
        <p:grpSp>
          <p:nvGrpSpPr>
            <p:cNvPr id="38" name="Group 37"/>
            <p:cNvGrpSpPr/>
            <p:nvPr/>
          </p:nvGrpSpPr>
          <p:grpSpPr>
            <a:xfrm>
              <a:off x="5803460" y="1208430"/>
              <a:ext cx="2725619" cy="2041273"/>
              <a:chOff x="224184" y="-22179"/>
              <a:chExt cx="13687425" cy="8152947"/>
            </a:xfrm>
          </p:grpSpPr>
          <p:pic>
            <p:nvPicPr>
              <p:cNvPr id="40" name="Picture 39"/>
              <p:cNvPicPr>
                <a:picLocks noChangeAspect="1"/>
              </p:cNvPicPr>
              <p:nvPr/>
            </p:nvPicPr>
            <p:blipFill rotWithShape="1">
              <a:blip r:embed="rId13">
                <a:clrChange>
                  <a:clrFrom>
                    <a:srgbClr val="F7F7F7"/>
                  </a:clrFrom>
                  <a:clrTo>
                    <a:srgbClr val="F7F7F7">
                      <a:alpha val="0"/>
                    </a:srgbClr>
                  </a:clrTo>
                </a:clrChange>
                <a:extLst>
                  <a:ext uri="{28A0092B-C50C-407E-A947-70E740481C1C}">
                    <a14:useLocalDpi xmlns:a14="http://schemas.microsoft.com/office/drawing/2010/main" val="0"/>
                  </a:ext>
                </a:extLst>
              </a:blip>
              <a:srcRect/>
              <a:stretch/>
            </p:blipFill>
            <p:spPr>
              <a:xfrm>
                <a:off x="1162537" y="-22179"/>
                <a:ext cx="11885770" cy="7099254"/>
              </a:xfrm>
              <a:prstGeom prst="rect">
                <a:avLst/>
              </a:prstGeom>
            </p:spPr>
          </p:pic>
          <p:pic>
            <p:nvPicPr>
              <p:cNvPr id="41" name="Picture 40"/>
              <p:cNvPicPr>
                <a:picLocks noChangeAspect="1"/>
              </p:cNvPicPr>
              <p:nvPr/>
            </p:nvPicPr>
            <p:blipFill>
              <a:blip r:embed="rId14">
                <a:clrChange>
                  <a:clrFrom>
                    <a:srgbClr val="F7F7F7"/>
                  </a:clrFrom>
                  <a:clrTo>
                    <a:srgbClr val="F7F7F7">
                      <a:alpha val="0"/>
                    </a:srgbClr>
                  </a:clrTo>
                </a:clrChange>
              </a:blip>
              <a:stretch>
                <a:fillRect/>
              </a:stretch>
            </p:blipFill>
            <p:spPr>
              <a:xfrm>
                <a:off x="224184" y="6981826"/>
                <a:ext cx="13687425" cy="928593"/>
              </a:xfrm>
              <a:prstGeom prst="rect">
                <a:avLst/>
              </a:prstGeom>
            </p:spPr>
          </p:pic>
          <p:pic>
            <p:nvPicPr>
              <p:cNvPr id="42" name="Picture 41"/>
              <p:cNvPicPr>
                <a:picLocks noChangeAspect="1"/>
              </p:cNvPicPr>
              <p:nvPr/>
            </p:nvPicPr>
            <p:blipFill>
              <a:blip r:embed="rId15">
                <a:clrChange>
                  <a:clrFrom>
                    <a:srgbClr val="F7F7F7"/>
                  </a:clrFrom>
                  <a:clrTo>
                    <a:srgbClr val="F7F7F7">
                      <a:alpha val="0"/>
                    </a:srgbClr>
                  </a:clrTo>
                </a:clrChange>
              </a:blip>
              <a:stretch>
                <a:fillRect/>
              </a:stretch>
            </p:blipFill>
            <p:spPr>
              <a:xfrm>
                <a:off x="291891" y="7806917"/>
                <a:ext cx="13544550" cy="323851"/>
              </a:xfrm>
              <a:prstGeom prst="rect">
                <a:avLst/>
              </a:prstGeom>
            </p:spPr>
          </p:pic>
        </p:grpSp>
        <p:pic>
          <p:nvPicPr>
            <p:cNvPr id="39" name="Picture 38"/>
            <p:cNvPicPr>
              <a:picLocks noChangeAspect="1"/>
            </p:cNvPicPr>
            <p:nvPr/>
          </p:nvPicPr>
          <p:blipFill>
            <a:blip r:embed="rId16"/>
            <a:stretch>
              <a:fillRect/>
            </a:stretch>
          </p:blipFill>
          <p:spPr>
            <a:xfrm>
              <a:off x="6224508" y="1473530"/>
              <a:ext cx="1871496" cy="1325502"/>
            </a:xfrm>
            <a:prstGeom prst="rect">
              <a:avLst/>
            </a:prstGeom>
          </p:spPr>
        </p:pic>
      </p:grpSp>
      <p:sp>
        <p:nvSpPr>
          <p:cNvPr id="43" name="TextBox 42"/>
          <p:cNvSpPr txBox="1"/>
          <p:nvPr/>
        </p:nvSpPr>
        <p:spPr>
          <a:xfrm>
            <a:off x="5763067" y="3320620"/>
            <a:ext cx="1774275" cy="382308"/>
          </a:xfrm>
          <a:prstGeom prst="rect">
            <a:avLst/>
          </a:prstGeom>
          <a:noFill/>
        </p:spPr>
        <p:txBody>
          <a:bodyPr wrap="none" rtlCol="0">
            <a:spAutoFit/>
          </a:bodyPr>
          <a:lstStyle/>
          <a:p>
            <a:pPr algn="ctr"/>
            <a:r>
              <a:rPr lang="en-US" sz="1836" dirty="0">
                <a:solidFill>
                  <a:srgbClr val="505050"/>
                </a:solidFill>
                <a:latin typeface="Segoe UI Light" panose="020B0502040204020203" pitchFamily="34" charset="0"/>
                <a:cs typeface="Segoe UI Light" panose="020B0502040204020203" pitchFamily="34" charset="0"/>
              </a:rPr>
              <a:t>PC and Browser</a:t>
            </a:r>
          </a:p>
        </p:txBody>
      </p:sp>
    </p:spTree>
    <p:extLst>
      <p:ext uri="{BB962C8B-B14F-4D97-AF65-F5344CB8AC3E}">
        <p14:creationId xmlns:p14="http://schemas.microsoft.com/office/powerpoint/2010/main" val="847266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smtClean="0"/>
              <a:t>Email and Calendaring </a:t>
            </a:r>
            <a:endParaRPr lang="en-US" dirty="0"/>
          </a:p>
        </p:txBody>
      </p:sp>
      <p:sp>
        <p:nvSpPr>
          <p:cNvPr id="6" name="Text Placeholder 5"/>
          <p:cNvSpPr>
            <a:spLocks noGrp="1"/>
          </p:cNvSpPr>
          <p:nvPr>
            <p:ph type="body" sz="quarter" idx="10"/>
          </p:nvPr>
        </p:nvSpPr>
        <p:spPr>
          <a:xfrm>
            <a:off x="546033" y="3114882"/>
            <a:ext cx="3744021" cy="3646492"/>
          </a:xfrm>
        </p:spPr>
        <p:txBody>
          <a:bodyPr/>
          <a:lstStyle/>
          <a:p>
            <a:r>
              <a:rPr lang="en-US" dirty="0"/>
              <a:t>A rich Outlook experience on Windows Phone, Windows RT, </a:t>
            </a:r>
            <a:r>
              <a:rPr lang="en-US" dirty="0" smtClean="0"/>
              <a:t>and </a:t>
            </a:r>
            <a:r>
              <a:rPr lang="en-US" dirty="0"/>
              <a:t>Windows </a:t>
            </a:r>
            <a:r>
              <a:rPr lang="en-US" dirty="0" smtClean="0"/>
              <a:t>8</a:t>
            </a:r>
            <a:endParaRPr lang="en-US" dirty="0"/>
          </a:p>
          <a:p>
            <a:r>
              <a:rPr lang="en-US" dirty="0"/>
              <a:t>OWA provides </a:t>
            </a:r>
            <a:r>
              <a:rPr lang="en-US" dirty="0" smtClean="0"/>
              <a:t>native </a:t>
            </a:r>
            <a:r>
              <a:rPr lang="en-US" dirty="0"/>
              <a:t>integration with the iPhone and iPad for enhanced functionality</a:t>
            </a:r>
          </a:p>
          <a:p>
            <a:r>
              <a:rPr lang="en-US" dirty="0"/>
              <a:t>Exchange ActiveSync remains the industry standard for mobile messaging synchronization</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18673" y="2271347"/>
            <a:ext cx="1625099" cy="3191864"/>
          </a:xfrm>
          <a:prstGeom prst="rect">
            <a:avLst/>
          </a:prstGeom>
          <a:effectLst>
            <a:outerShdw blurRad="50800" dist="38100" dir="10800000" algn="r" rotWithShape="0">
              <a:prstClr val="black">
                <a:alpha val="40000"/>
              </a:prstClr>
            </a:outerShdw>
          </a:effectLst>
        </p:spPr>
      </p:pic>
      <p:pic>
        <p:nvPicPr>
          <p:cNvPr id="7" name="Picture 6"/>
          <p:cNvPicPr>
            <a:picLocks noChangeAspect="1"/>
          </p:cNvPicPr>
          <p:nvPr/>
        </p:nvPicPr>
        <p:blipFill>
          <a:blip r:embed="rId4"/>
          <a:stretch>
            <a:fillRect/>
          </a:stretch>
        </p:blipFill>
        <p:spPr>
          <a:xfrm>
            <a:off x="7007535" y="1468560"/>
            <a:ext cx="5160405" cy="3994651"/>
          </a:xfrm>
          <a:prstGeom prst="rect">
            <a:avLst/>
          </a:prstGeom>
        </p:spPr>
      </p:pic>
      <p:pic>
        <p:nvPicPr>
          <p:cNvPr id="8" name="Picture 7"/>
          <p:cNvPicPr>
            <a:picLocks noChangeAspect="1"/>
          </p:cNvPicPr>
          <p:nvPr/>
        </p:nvPicPr>
        <p:blipFill>
          <a:blip r:embed="rId5"/>
          <a:stretch>
            <a:fillRect/>
          </a:stretch>
        </p:blipFill>
        <p:spPr>
          <a:xfrm>
            <a:off x="7479552" y="1878223"/>
            <a:ext cx="4228071" cy="3175325"/>
          </a:xfrm>
          <a:prstGeom prst="rect">
            <a:avLst/>
          </a:prstGeom>
        </p:spPr>
      </p:pic>
      <p:pic>
        <p:nvPicPr>
          <p:cNvPr id="9" name="Picture 8"/>
          <p:cNvPicPr>
            <a:picLocks noChangeAspect="1"/>
          </p:cNvPicPr>
          <p:nvPr/>
        </p:nvPicPr>
        <p:blipFill>
          <a:blip r:embed="rId6"/>
          <a:stretch>
            <a:fillRect/>
          </a:stretch>
        </p:blipFill>
        <p:spPr>
          <a:xfrm>
            <a:off x="5207248" y="2767014"/>
            <a:ext cx="1228188" cy="2191009"/>
          </a:xfrm>
          <a:prstGeom prst="rect">
            <a:avLst/>
          </a:prstGeom>
        </p:spPr>
      </p:pic>
      <p:sp>
        <p:nvSpPr>
          <p:cNvPr id="11" name="TextBox 4"/>
          <p:cNvSpPr txBox="1"/>
          <p:nvPr/>
        </p:nvSpPr>
        <p:spPr>
          <a:xfrm>
            <a:off x="8960664" y="5954497"/>
            <a:ext cx="1344784" cy="507075"/>
          </a:xfrm>
          <a:prstGeom prst="rect">
            <a:avLst/>
          </a:prstGeom>
          <a:solidFill>
            <a:schemeClr val="tx2"/>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Calendar on OWA for iPad</a:t>
            </a:r>
          </a:p>
        </p:txBody>
      </p:sp>
      <p:cxnSp>
        <p:nvCxnSpPr>
          <p:cNvPr id="12" name="Straight Connector 11"/>
          <p:cNvCxnSpPr/>
          <p:nvPr/>
        </p:nvCxnSpPr>
        <p:spPr>
          <a:xfrm flipH="1" flipV="1">
            <a:off x="5821341" y="5280708"/>
            <a:ext cx="2" cy="694761"/>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13" name="TextBox 4"/>
          <p:cNvSpPr txBox="1"/>
          <p:nvPr/>
        </p:nvSpPr>
        <p:spPr>
          <a:xfrm>
            <a:off x="5127735" y="5954497"/>
            <a:ext cx="1387212" cy="507075"/>
          </a:xfrm>
          <a:prstGeom prst="rect">
            <a:avLst/>
          </a:prstGeom>
          <a:solidFill>
            <a:schemeClr val="tx2"/>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Email on OWA for iPhone</a:t>
            </a:r>
          </a:p>
        </p:txBody>
      </p:sp>
      <p:cxnSp>
        <p:nvCxnSpPr>
          <p:cNvPr id="15" name="Straight Connector 14"/>
          <p:cNvCxnSpPr/>
          <p:nvPr/>
        </p:nvCxnSpPr>
        <p:spPr>
          <a:xfrm flipH="1" flipV="1">
            <a:off x="9633056" y="5280707"/>
            <a:ext cx="2" cy="694761"/>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294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500"/>
                                        <p:tgtEl>
                                          <p:spTgt spid="6">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506043" y="411013"/>
            <a:ext cx="4139378" cy="2393309"/>
          </a:xfrm>
        </p:spPr>
        <p:txBody>
          <a:bodyPr/>
          <a:lstStyle/>
          <a:p>
            <a:r>
              <a:rPr lang="en-US" dirty="0" smtClean="0"/>
              <a:t>Unified Communication</a:t>
            </a:r>
          </a:p>
        </p:txBody>
      </p:sp>
      <p:sp>
        <p:nvSpPr>
          <p:cNvPr id="6" name="Text Placeholder 5"/>
          <p:cNvSpPr>
            <a:spLocks noGrp="1"/>
          </p:cNvSpPr>
          <p:nvPr>
            <p:ph type="body" sz="quarter" idx="10"/>
          </p:nvPr>
        </p:nvSpPr>
        <p:spPr>
          <a:xfrm>
            <a:off x="312081" y="2956820"/>
            <a:ext cx="3953751" cy="3405854"/>
          </a:xfrm>
        </p:spPr>
        <p:txBody>
          <a:bodyPr/>
          <a:lstStyle/>
          <a:p>
            <a:pPr marL="217154" lvl="1"/>
            <a:r>
              <a:rPr lang="en-US" dirty="0"/>
              <a:t>IM, Presence, Video and </a:t>
            </a:r>
            <a:r>
              <a:rPr lang="en-US" dirty="0" smtClean="0"/>
              <a:t>Voice from </a:t>
            </a:r>
            <a:r>
              <a:rPr lang="en-US" dirty="0"/>
              <a:t>the boardroom to the </a:t>
            </a:r>
            <a:r>
              <a:rPr lang="en-US" dirty="0" smtClean="0"/>
              <a:t>living room</a:t>
            </a:r>
            <a:endParaRPr lang="en-US" dirty="0"/>
          </a:p>
          <a:p>
            <a:pPr marL="217154" lvl="1"/>
            <a:r>
              <a:rPr lang="en-US" dirty="0" smtClean="0"/>
              <a:t>Content </a:t>
            </a:r>
            <a:r>
              <a:rPr lang="en-US" dirty="0"/>
              <a:t>sharing</a:t>
            </a:r>
          </a:p>
          <a:p>
            <a:pPr marL="217154" lvl="1"/>
            <a:r>
              <a:rPr lang="en-US" dirty="0"/>
              <a:t>Controlled meetings</a:t>
            </a:r>
          </a:p>
          <a:p>
            <a:pPr marL="217154" lvl="1"/>
            <a:r>
              <a:rPr lang="en-US" dirty="0"/>
              <a:t>Highly secured and manageable</a:t>
            </a:r>
          </a:p>
          <a:p>
            <a:pPr marL="217154" lvl="1"/>
            <a:r>
              <a:rPr lang="en-US" dirty="0" smtClean="0"/>
              <a:t>People outside of the organization can participate</a:t>
            </a:r>
            <a:endParaRPr lang="en-US" dirty="0"/>
          </a:p>
        </p:txBody>
      </p:sp>
      <p:pic>
        <p:nvPicPr>
          <p:cNvPr id="7" name="Picture 2" descr="H:\Design IN-OUT\#1491 Exchange FY12 Content Retainer\Lync Deck\art files\ipa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7311" y="3628797"/>
            <a:ext cx="3371322" cy="261791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8843" y="3928381"/>
            <a:ext cx="2688258" cy="2018745"/>
          </a:xfrm>
          <a:prstGeom prst="rect">
            <a:avLst/>
          </a:prstGeom>
        </p:spPr>
      </p:pic>
      <p:grpSp>
        <p:nvGrpSpPr>
          <p:cNvPr id="9" name="Group 8"/>
          <p:cNvGrpSpPr/>
          <p:nvPr/>
        </p:nvGrpSpPr>
        <p:grpSpPr>
          <a:xfrm>
            <a:off x="8649873" y="4331395"/>
            <a:ext cx="2466525" cy="1915316"/>
            <a:chOff x="-1284719" y="2404983"/>
            <a:chExt cx="4390486" cy="3401770"/>
          </a:xfrm>
        </p:grpSpPr>
        <p:pic>
          <p:nvPicPr>
            <p:cNvPr id="10" name="Picture 2" descr="H:\Design IN-OUT\#1491 Exchange FY12 Content Retainer\Lync Deck\art files\ipa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84719" y="2404983"/>
              <a:ext cx="4390486" cy="340177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W:\Open Engagements\Productivity\MS-Comm &amp; Collab Software\#1491 FY12 Exchange Content Support\Deliverables\Brian Crum\Lync Mobile BOM\From Client\iPad-ENG-ContactCardLis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9790" y="2819189"/>
              <a:ext cx="3462528" cy="25968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8517993" y="759675"/>
            <a:ext cx="1144060" cy="2116481"/>
            <a:chOff x="10217969" y="305766"/>
            <a:chExt cx="1121729" cy="2075170"/>
          </a:xfrm>
        </p:grpSpPr>
        <p:pic>
          <p:nvPicPr>
            <p:cNvPr id="18"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0217969" y="305766"/>
              <a:ext cx="1121729" cy="207517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34650" y="693001"/>
              <a:ext cx="897537" cy="1346307"/>
            </a:xfrm>
            <a:prstGeom prst="rect">
              <a:avLst/>
            </a:prstGeom>
          </p:spPr>
        </p:pic>
      </p:grpSp>
      <p:grpSp>
        <p:nvGrpSpPr>
          <p:cNvPr id="19" name="Group 18"/>
          <p:cNvGrpSpPr>
            <a:grpSpLocks noChangeAspect="1"/>
          </p:cNvGrpSpPr>
          <p:nvPr/>
        </p:nvGrpSpPr>
        <p:grpSpPr>
          <a:xfrm>
            <a:off x="4987311" y="759675"/>
            <a:ext cx="3254705" cy="1928561"/>
            <a:chOff x="5397457" y="1563995"/>
            <a:chExt cx="6264824" cy="3712196"/>
          </a:xfrm>
        </p:grpSpPr>
        <p:pic>
          <p:nvPicPr>
            <p:cNvPr id="20" name="Picture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397457" y="1563995"/>
              <a:ext cx="6264824" cy="3712196"/>
            </a:xfrm>
            <a:prstGeom prst="rect">
              <a:avLst/>
            </a:prstGeom>
            <a:effectLst>
              <a:outerShdw blurRad="203200" dist="101600" dir="5400000" algn="t" rotWithShape="0">
                <a:prstClr val="black">
                  <a:alpha val="75000"/>
                </a:prstClr>
              </a:outerShdw>
            </a:effectLst>
          </p:spPr>
        </p:pic>
        <p:pic>
          <p:nvPicPr>
            <p:cNvPr id="21" name="Picture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66636" y="1866533"/>
              <a:ext cx="5526466" cy="3107119"/>
            </a:xfrm>
            <a:prstGeom prst="rect">
              <a:avLst/>
            </a:prstGeom>
          </p:spPr>
        </p:pic>
      </p:grpSp>
      <p:grpSp>
        <p:nvGrpSpPr>
          <p:cNvPr id="24" name="Group 23"/>
          <p:cNvGrpSpPr/>
          <p:nvPr/>
        </p:nvGrpSpPr>
        <p:grpSpPr>
          <a:xfrm>
            <a:off x="9739319" y="916850"/>
            <a:ext cx="955026" cy="1899158"/>
            <a:chOff x="7026711" y="1549188"/>
            <a:chExt cx="1939117" cy="3851487"/>
          </a:xfrm>
        </p:grpSpPr>
        <p:pic>
          <p:nvPicPr>
            <p:cNvPr id="25" name="Picture 3" descr="C:\Users\robertw\Desktop\WP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26711" y="1549188"/>
              <a:ext cx="1939117" cy="385148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W:\Open Engagements\Productivity\MS-Comm &amp; Collab Software\#1491 FY12 Exchange Content Support\Deliverables\Brian Crum\Lync Mobile BOM\From Client\3_WP-EN-im convo.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86899" y="2056562"/>
              <a:ext cx="1615677" cy="269748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98551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8"/>
          <p:cNvSpPr/>
          <p:nvPr/>
        </p:nvSpPr>
        <p:spPr bwMode="auto">
          <a:xfrm>
            <a:off x="1112837" y="1668462"/>
            <a:ext cx="3003451" cy="4187952"/>
          </a:xfrm>
          <a:prstGeom prst="rect">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Cross-Plat</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Consistent experience across </a:t>
            </a:r>
            <a:r>
              <a:rPr lang="en-US" sz="2000" dirty="0" err="1" smtClean="0">
                <a:gradFill>
                  <a:gsLst>
                    <a:gs pos="0">
                      <a:srgbClr val="FFFFFF"/>
                    </a:gs>
                    <a:gs pos="100000">
                      <a:srgbClr val="FFFFFF"/>
                    </a:gs>
                  </a:gsLst>
                  <a:lin ang="5400000" scaled="0"/>
                </a:gradFill>
                <a:ea typeface="Segoe UI" pitchFamily="34" charset="0"/>
                <a:cs typeface="Segoe UI" pitchFamily="34" charset="0"/>
              </a:rPr>
              <a:t>iOS</a:t>
            </a:r>
            <a:r>
              <a:rPr lang="en-US" sz="2000" dirty="0" smtClean="0">
                <a:gradFill>
                  <a:gsLst>
                    <a:gs pos="0">
                      <a:srgbClr val="FFFFFF"/>
                    </a:gs>
                    <a:gs pos="100000">
                      <a:srgbClr val="FFFFFF"/>
                    </a:gs>
                  </a:gsLst>
                  <a:lin ang="5400000" scaled="0"/>
                </a:gradFill>
                <a:ea typeface="Segoe UI" pitchFamily="34" charset="0"/>
                <a:cs typeface="Segoe UI" pitchFamily="34" charset="0"/>
              </a:rPr>
              <a:t>, Android, and Windows devices</a:t>
            </a:r>
          </a:p>
          <a:p>
            <a:pPr marL="342900" indent="-342900" defTabSz="932472" fontAlgn="base">
              <a:spcBef>
                <a:spcPct val="0"/>
              </a:spcBef>
              <a:spcAft>
                <a:spcPct val="0"/>
              </a:spcAft>
              <a:buFontTx/>
              <a:buChar char="-"/>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23"/>
          <p:cNvSpPr/>
          <p:nvPr/>
        </p:nvSpPr>
        <p:spPr bwMode="auto">
          <a:xfrm>
            <a:off x="8734772" y="1668462"/>
            <a:ext cx="3054357" cy="4187952"/>
          </a:xfrm>
          <a:prstGeom prst="rect">
            <a:avLst/>
          </a:prstGeom>
          <a:solidFill>
            <a:srgbClr val="00B05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Fast</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Built on HTML5  standards with client-side rendering for optimal performance</a:t>
            </a:r>
          </a:p>
        </p:txBody>
      </p:sp>
      <p:sp>
        <p:nvSpPr>
          <p:cNvPr id="15" name="Rectangle 24"/>
          <p:cNvSpPr/>
          <p:nvPr/>
        </p:nvSpPr>
        <p:spPr bwMode="auto">
          <a:xfrm>
            <a:off x="4846637" y="1667276"/>
            <a:ext cx="3003451" cy="4187952"/>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9144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Touch first</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Big. Touchable. Modern UI with support for touch gestures (swipe)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0" y="295274"/>
            <a:ext cx="12436475" cy="917575"/>
          </a:xfrm>
          <a:prstGeom prst="rect">
            <a:avLst/>
          </a:prstGeom>
          <a:solidFill>
            <a:schemeClr val="accent2">
              <a:lumMod val="75000"/>
            </a:schemeClr>
          </a:solidFill>
        </p:spPr>
        <p:txBody>
          <a:bodyPr lIns="182880" rIns="274320" anchor="ctr" anchorCtr="0"/>
          <a:lstStyle/>
          <a:p>
            <a:r>
              <a:rPr lang="en-US" sz="4800" dirty="0">
                <a:solidFill>
                  <a:schemeClr val="bg1"/>
                </a:solidFill>
              </a:rPr>
              <a:t>introducing </a:t>
            </a:r>
            <a:r>
              <a:rPr lang="en-US" sz="4800" dirty="0" smtClean="0">
                <a:solidFill>
                  <a:schemeClr val="bg1"/>
                </a:solidFill>
              </a:rPr>
              <a:t>SharePoint </a:t>
            </a:r>
            <a:r>
              <a:rPr lang="en-US" sz="4800" dirty="0">
                <a:solidFill>
                  <a:schemeClr val="bg1"/>
                </a:solidFill>
              </a:rPr>
              <a:t>Touch </a:t>
            </a:r>
            <a:r>
              <a:rPr lang="en-US" sz="4800" dirty="0" smtClean="0">
                <a:solidFill>
                  <a:schemeClr val="bg1"/>
                </a:solidFill>
              </a:rPr>
              <a:t>Design</a:t>
            </a:r>
            <a:endParaRPr lang="en-US" dirty="0">
              <a:solidFill>
                <a:schemeClr val="bg1"/>
              </a:solidFill>
            </a:endParaRPr>
          </a:p>
        </p:txBody>
      </p:sp>
      <p:grpSp>
        <p:nvGrpSpPr>
          <p:cNvPr id="26" name="Group 26"/>
          <p:cNvGrpSpPr/>
          <p:nvPr/>
        </p:nvGrpSpPr>
        <p:grpSpPr>
          <a:xfrm>
            <a:off x="9778406" y="4537830"/>
            <a:ext cx="877435" cy="630778"/>
            <a:chOff x="2050824" y="2139157"/>
            <a:chExt cx="1084262" cy="779463"/>
          </a:xfrm>
          <a:solidFill>
            <a:schemeClr val="tx1"/>
          </a:solidFill>
        </p:grpSpPr>
        <p:sp>
          <p:nvSpPr>
            <p:cNvPr id="27" name="Freeform 8"/>
            <p:cNvSpPr>
              <a:spLocks/>
            </p:cNvSpPr>
            <p:nvPr/>
          </p:nvSpPr>
          <p:spPr bwMode="auto">
            <a:xfrm>
              <a:off x="2347686" y="2524920"/>
              <a:ext cx="90488" cy="109538"/>
            </a:xfrm>
            <a:custGeom>
              <a:avLst/>
              <a:gdLst>
                <a:gd name="T0" fmla="*/ 102 w 114"/>
                <a:gd name="T1" fmla="*/ 0 h 140"/>
                <a:gd name="T2" fmla="*/ 0 w 114"/>
                <a:gd name="T3" fmla="*/ 0 h 140"/>
                <a:gd name="T4" fmla="*/ 1 w 114"/>
                <a:gd name="T5" fmla="*/ 36 h 140"/>
                <a:gd name="T6" fmla="*/ 4 w 114"/>
                <a:gd name="T7" fmla="*/ 72 h 140"/>
                <a:gd name="T8" fmla="*/ 10 w 114"/>
                <a:gd name="T9" fmla="*/ 106 h 140"/>
                <a:gd name="T10" fmla="*/ 18 w 114"/>
                <a:gd name="T11" fmla="*/ 140 h 140"/>
                <a:gd name="T12" fmla="*/ 30 w 114"/>
                <a:gd name="T13" fmla="*/ 139 h 140"/>
                <a:gd name="T14" fmla="*/ 41 w 114"/>
                <a:gd name="T15" fmla="*/ 137 h 140"/>
                <a:gd name="T16" fmla="*/ 54 w 114"/>
                <a:gd name="T17" fmla="*/ 137 h 140"/>
                <a:gd name="T18" fmla="*/ 65 w 114"/>
                <a:gd name="T19" fmla="*/ 136 h 140"/>
                <a:gd name="T20" fmla="*/ 78 w 114"/>
                <a:gd name="T21" fmla="*/ 135 h 140"/>
                <a:gd name="T22" fmla="*/ 90 w 114"/>
                <a:gd name="T23" fmla="*/ 134 h 140"/>
                <a:gd name="T24" fmla="*/ 102 w 114"/>
                <a:gd name="T25" fmla="*/ 134 h 140"/>
                <a:gd name="T26" fmla="*/ 114 w 114"/>
                <a:gd name="T27" fmla="*/ 133 h 140"/>
                <a:gd name="T28" fmla="*/ 109 w 114"/>
                <a:gd name="T29" fmla="*/ 101 h 140"/>
                <a:gd name="T30" fmla="*/ 106 w 114"/>
                <a:gd name="T31" fmla="*/ 67 h 140"/>
                <a:gd name="T32" fmla="*/ 103 w 114"/>
                <a:gd name="T33" fmla="*/ 34 h 140"/>
                <a:gd name="T34" fmla="*/ 102 w 114"/>
                <a:gd name="T3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4" h="140">
                  <a:moveTo>
                    <a:pt x="102" y="0"/>
                  </a:moveTo>
                  <a:lnTo>
                    <a:pt x="0" y="0"/>
                  </a:lnTo>
                  <a:lnTo>
                    <a:pt x="1" y="36"/>
                  </a:lnTo>
                  <a:lnTo>
                    <a:pt x="4" y="72"/>
                  </a:lnTo>
                  <a:lnTo>
                    <a:pt x="10" y="106"/>
                  </a:lnTo>
                  <a:lnTo>
                    <a:pt x="18" y="140"/>
                  </a:lnTo>
                  <a:lnTo>
                    <a:pt x="30" y="139"/>
                  </a:lnTo>
                  <a:lnTo>
                    <a:pt x="41" y="137"/>
                  </a:lnTo>
                  <a:lnTo>
                    <a:pt x="54" y="137"/>
                  </a:lnTo>
                  <a:lnTo>
                    <a:pt x="65" y="136"/>
                  </a:lnTo>
                  <a:lnTo>
                    <a:pt x="78" y="135"/>
                  </a:lnTo>
                  <a:lnTo>
                    <a:pt x="90" y="134"/>
                  </a:lnTo>
                  <a:lnTo>
                    <a:pt x="102" y="134"/>
                  </a:lnTo>
                  <a:lnTo>
                    <a:pt x="114" y="133"/>
                  </a:lnTo>
                  <a:lnTo>
                    <a:pt x="109" y="101"/>
                  </a:lnTo>
                  <a:lnTo>
                    <a:pt x="106" y="67"/>
                  </a:lnTo>
                  <a:lnTo>
                    <a:pt x="103" y="34"/>
                  </a:lnTo>
                  <a:lnTo>
                    <a:pt x="1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28" name="Freeform 9"/>
            <p:cNvSpPr>
              <a:spLocks/>
            </p:cNvSpPr>
            <p:nvPr/>
          </p:nvSpPr>
          <p:spPr bwMode="auto">
            <a:xfrm>
              <a:off x="2446111" y="2524920"/>
              <a:ext cx="109538" cy="103188"/>
            </a:xfrm>
            <a:custGeom>
              <a:avLst/>
              <a:gdLst>
                <a:gd name="T0" fmla="*/ 134 w 137"/>
                <a:gd name="T1" fmla="*/ 0 h 132"/>
                <a:gd name="T2" fmla="*/ 0 w 137"/>
                <a:gd name="T3" fmla="*/ 0 h 132"/>
                <a:gd name="T4" fmla="*/ 1 w 137"/>
                <a:gd name="T5" fmla="*/ 34 h 132"/>
                <a:gd name="T6" fmla="*/ 4 w 137"/>
                <a:gd name="T7" fmla="*/ 67 h 132"/>
                <a:gd name="T8" fmla="*/ 6 w 137"/>
                <a:gd name="T9" fmla="*/ 99 h 132"/>
                <a:gd name="T10" fmla="*/ 10 w 137"/>
                <a:gd name="T11" fmla="*/ 132 h 132"/>
                <a:gd name="T12" fmla="*/ 27 w 137"/>
                <a:gd name="T13" fmla="*/ 131 h 132"/>
                <a:gd name="T14" fmla="*/ 43 w 137"/>
                <a:gd name="T15" fmla="*/ 131 h 132"/>
                <a:gd name="T16" fmla="*/ 58 w 137"/>
                <a:gd name="T17" fmla="*/ 129 h 132"/>
                <a:gd name="T18" fmla="*/ 74 w 137"/>
                <a:gd name="T19" fmla="*/ 129 h 132"/>
                <a:gd name="T20" fmla="*/ 90 w 137"/>
                <a:gd name="T21" fmla="*/ 128 h 132"/>
                <a:gd name="T22" fmla="*/ 105 w 137"/>
                <a:gd name="T23" fmla="*/ 128 h 132"/>
                <a:gd name="T24" fmla="*/ 121 w 137"/>
                <a:gd name="T25" fmla="*/ 127 h 132"/>
                <a:gd name="T26" fmla="*/ 137 w 137"/>
                <a:gd name="T27" fmla="*/ 127 h 132"/>
                <a:gd name="T28" fmla="*/ 136 w 137"/>
                <a:gd name="T29" fmla="*/ 96 h 132"/>
                <a:gd name="T30" fmla="*/ 135 w 137"/>
                <a:gd name="T31" fmla="*/ 65 h 132"/>
                <a:gd name="T32" fmla="*/ 134 w 137"/>
                <a:gd name="T33" fmla="*/ 33 h 132"/>
                <a:gd name="T34" fmla="*/ 134 w 137"/>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32">
                  <a:moveTo>
                    <a:pt x="134" y="0"/>
                  </a:moveTo>
                  <a:lnTo>
                    <a:pt x="0" y="0"/>
                  </a:lnTo>
                  <a:lnTo>
                    <a:pt x="1" y="34"/>
                  </a:lnTo>
                  <a:lnTo>
                    <a:pt x="4" y="67"/>
                  </a:lnTo>
                  <a:lnTo>
                    <a:pt x="6" y="99"/>
                  </a:lnTo>
                  <a:lnTo>
                    <a:pt x="10" y="132"/>
                  </a:lnTo>
                  <a:lnTo>
                    <a:pt x="27" y="131"/>
                  </a:lnTo>
                  <a:lnTo>
                    <a:pt x="43" y="131"/>
                  </a:lnTo>
                  <a:lnTo>
                    <a:pt x="58" y="129"/>
                  </a:lnTo>
                  <a:lnTo>
                    <a:pt x="74" y="129"/>
                  </a:lnTo>
                  <a:lnTo>
                    <a:pt x="90" y="128"/>
                  </a:lnTo>
                  <a:lnTo>
                    <a:pt x="105" y="128"/>
                  </a:lnTo>
                  <a:lnTo>
                    <a:pt x="121" y="127"/>
                  </a:lnTo>
                  <a:lnTo>
                    <a:pt x="137" y="127"/>
                  </a:lnTo>
                  <a:lnTo>
                    <a:pt x="136" y="96"/>
                  </a:lnTo>
                  <a:lnTo>
                    <a:pt x="135" y="65"/>
                  </a:lnTo>
                  <a:lnTo>
                    <a:pt x="134" y="33"/>
                  </a:ln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29" name="Freeform 10"/>
            <p:cNvSpPr>
              <a:spLocks/>
            </p:cNvSpPr>
            <p:nvPr/>
          </p:nvSpPr>
          <p:spPr bwMode="auto">
            <a:xfrm>
              <a:off x="2568349" y="2524920"/>
              <a:ext cx="141288" cy="98425"/>
            </a:xfrm>
            <a:custGeom>
              <a:avLst/>
              <a:gdLst>
                <a:gd name="T0" fmla="*/ 0 w 177"/>
                <a:gd name="T1" fmla="*/ 0 h 126"/>
                <a:gd name="T2" fmla="*/ 0 w 177"/>
                <a:gd name="T3" fmla="*/ 34 h 126"/>
                <a:gd name="T4" fmla="*/ 1 w 177"/>
                <a:gd name="T5" fmla="*/ 65 h 126"/>
                <a:gd name="T6" fmla="*/ 3 w 177"/>
                <a:gd name="T7" fmla="*/ 96 h 126"/>
                <a:gd name="T8" fmla="*/ 4 w 177"/>
                <a:gd name="T9" fmla="*/ 126 h 126"/>
                <a:gd name="T10" fmla="*/ 15 w 177"/>
                <a:gd name="T11" fmla="*/ 126 h 126"/>
                <a:gd name="T12" fmla="*/ 25 w 177"/>
                <a:gd name="T13" fmla="*/ 126 h 126"/>
                <a:gd name="T14" fmla="*/ 35 w 177"/>
                <a:gd name="T15" fmla="*/ 126 h 126"/>
                <a:gd name="T16" fmla="*/ 47 w 177"/>
                <a:gd name="T17" fmla="*/ 125 h 126"/>
                <a:gd name="T18" fmla="*/ 57 w 177"/>
                <a:gd name="T19" fmla="*/ 125 h 126"/>
                <a:gd name="T20" fmla="*/ 68 w 177"/>
                <a:gd name="T21" fmla="*/ 125 h 126"/>
                <a:gd name="T22" fmla="*/ 78 w 177"/>
                <a:gd name="T23" fmla="*/ 125 h 126"/>
                <a:gd name="T24" fmla="*/ 88 w 177"/>
                <a:gd name="T25" fmla="*/ 125 h 126"/>
                <a:gd name="T26" fmla="*/ 99 w 177"/>
                <a:gd name="T27" fmla="*/ 125 h 126"/>
                <a:gd name="T28" fmla="*/ 110 w 177"/>
                <a:gd name="T29" fmla="*/ 125 h 126"/>
                <a:gd name="T30" fmla="*/ 121 w 177"/>
                <a:gd name="T31" fmla="*/ 125 h 126"/>
                <a:gd name="T32" fmla="*/ 131 w 177"/>
                <a:gd name="T33" fmla="*/ 125 h 126"/>
                <a:gd name="T34" fmla="*/ 141 w 177"/>
                <a:gd name="T35" fmla="*/ 126 h 126"/>
                <a:gd name="T36" fmla="*/ 152 w 177"/>
                <a:gd name="T37" fmla="*/ 126 h 126"/>
                <a:gd name="T38" fmla="*/ 162 w 177"/>
                <a:gd name="T39" fmla="*/ 126 h 126"/>
                <a:gd name="T40" fmla="*/ 173 w 177"/>
                <a:gd name="T41" fmla="*/ 126 h 126"/>
                <a:gd name="T42" fmla="*/ 174 w 177"/>
                <a:gd name="T43" fmla="*/ 96 h 126"/>
                <a:gd name="T44" fmla="*/ 176 w 177"/>
                <a:gd name="T45" fmla="*/ 65 h 126"/>
                <a:gd name="T46" fmla="*/ 177 w 177"/>
                <a:gd name="T47" fmla="*/ 34 h 126"/>
                <a:gd name="T48" fmla="*/ 177 w 177"/>
                <a:gd name="T49" fmla="*/ 0 h 126"/>
                <a:gd name="T50" fmla="*/ 0 w 177"/>
                <a:gd name="T5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7" h="126">
                  <a:moveTo>
                    <a:pt x="0" y="0"/>
                  </a:moveTo>
                  <a:lnTo>
                    <a:pt x="0" y="34"/>
                  </a:lnTo>
                  <a:lnTo>
                    <a:pt x="1" y="65"/>
                  </a:lnTo>
                  <a:lnTo>
                    <a:pt x="3" y="96"/>
                  </a:lnTo>
                  <a:lnTo>
                    <a:pt x="4" y="126"/>
                  </a:lnTo>
                  <a:lnTo>
                    <a:pt x="15" y="126"/>
                  </a:lnTo>
                  <a:lnTo>
                    <a:pt x="25" y="126"/>
                  </a:lnTo>
                  <a:lnTo>
                    <a:pt x="35" y="126"/>
                  </a:lnTo>
                  <a:lnTo>
                    <a:pt x="47" y="125"/>
                  </a:lnTo>
                  <a:lnTo>
                    <a:pt x="57" y="125"/>
                  </a:lnTo>
                  <a:lnTo>
                    <a:pt x="68" y="125"/>
                  </a:lnTo>
                  <a:lnTo>
                    <a:pt x="78" y="125"/>
                  </a:lnTo>
                  <a:lnTo>
                    <a:pt x="88" y="125"/>
                  </a:lnTo>
                  <a:lnTo>
                    <a:pt x="99" y="125"/>
                  </a:lnTo>
                  <a:lnTo>
                    <a:pt x="110" y="125"/>
                  </a:lnTo>
                  <a:lnTo>
                    <a:pt x="121" y="125"/>
                  </a:lnTo>
                  <a:lnTo>
                    <a:pt x="131" y="125"/>
                  </a:lnTo>
                  <a:lnTo>
                    <a:pt x="141" y="126"/>
                  </a:lnTo>
                  <a:lnTo>
                    <a:pt x="152" y="126"/>
                  </a:lnTo>
                  <a:lnTo>
                    <a:pt x="162" y="126"/>
                  </a:lnTo>
                  <a:lnTo>
                    <a:pt x="173" y="126"/>
                  </a:lnTo>
                  <a:lnTo>
                    <a:pt x="174" y="96"/>
                  </a:lnTo>
                  <a:lnTo>
                    <a:pt x="176" y="65"/>
                  </a:lnTo>
                  <a:lnTo>
                    <a:pt x="177" y="34"/>
                  </a:lnTo>
                  <a:lnTo>
                    <a:pt x="17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0" name="Freeform 11"/>
            <p:cNvSpPr>
              <a:spLocks/>
            </p:cNvSpPr>
            <p:nvPr/>
          </p:nvSpPr>
          <p:spPr bwMode="auto">
            <a:xfrm>
              <a:off x="2252436" y="2524920"/>
              <a:ext cx="92075" cy="119063"/>
            </a:xfrm>
            <a:custGeom>
              <a:avLst/>
              <a:gdLst>
                <a:gd name="T0" fmla="*/ 0 w 115"/>
                <a:gd name="T1" fmla="*/ 0 h 150"/>
                <a:gd name="T2" fmla="*/ 2 w 115"/>
                <a:gd name="T3" fmla="*/ 40 h 150"/>
                <a:gd name="T4" fmla="*/ 8 w 115"/>
                <a:gd name="T5" fmla="*/ 76 h 150"/>
                <a:gd name="T6" fmla="*/ 16 w 115"/>
                <a:gd name="T7" fmla="*/ 114 h 150"/>
                <a:gd name="T8" fmla="*/ 27 w 115"/>
                <a:gd name="T9" fmla="*/ 150 h 150"/>
                <a:gd name="T10" fmla="*/ 38 w 115"/>
                <a:gd name="T11" fmla="*/ 149 h 150"/>
                <a:gd name="T12" fmla="*/ 49 w 115"/>
                <a:gd name="T13" fmla="*/ 148 h 150"/>
                <a:gd name="T14" fmla="*/ 60 w 115"/>
                <a:gd name="T15" fmla="*/ 147 h 150"/>
                <a:gd name="T16" fmla="*/ 71 w 115"/>
                <a:gd name="T17" fmla="*/ 146 h 150"/>
                <a:gd name="T18" fmla="*/ 82 w 115"/>
                <a:gd name="T19" fmla="*/ 144 h 150"/>
                <a:gd name="T20" fmla="*/ 93 w 115"/>
                <a:gd name="T21" fmla="*/ 143 h 150"/>
                <a:gd name="T22" fmla="*/ 104 w 115"/>
                <a:gd name="T23" fmla="*/ 142 h 150"/>
                <a:gd name="T24" fmla="*/ 115 w 115"/>
                <a:gd name="T25" fmla="*/ 141 h 150"/>
                <a:gd name="T26" fmla="*/ 107 w 115"/>
                <a:gd name="T27" fmla="*/ 106 h 150"/>
                <a:gd name="T28" fmla="*/ 102 w 115"/>
                <a:gd name="T29" fmla="*/ 72 h 150"/>
                <a:gd name="T30" fmla="*/ 99 w 115"/>
                <a:gd name="T31" fmla="*/ 36 h 150"/>
                <a:gd name="T32" fmla="*/ 97 w 115"/>
                <a:gd name="T33" fmla="*/ 0 h 150"/>
                <a:gd name="T34" fmla="*/ 0 w 115"/>
                <a:gd name="T3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50">
                  <a:moveTo>
                    <a:pt x="0" y="0"/>
                  </a:moveTo>
                  <a:lnTo>
                    <a:pt x="2" y="40"/>
                  </a:lnTo>
                  <a:lnTo>
                    <a:pt x="8" y="76"/>
                  </a:lnTo>
                  <a:lnTo>
                    <a:pt x="16" y="114"/>
                  </a:lnTo>
                  <a:lnTo>
                    <a:pt x="27" y="150"/>
                  </a:lnTo>
                  <a:lnTo>
                    <a:pt x="38" y="149"/>
                  </a:lnTo>
                  <a:lnTo>
                    <a:pt x="49" y="148"/>
                  </a:lnTo>
                  <a:lnTo>
                    <a:pt x="60" y="147"/>
                  </a:lnTo>
                  <a:lnTo>
                    <a:pt x="71" y="146"/>
                  </a:lnTo>
                  <a:lnTo>
                    <a:pt x="82" y="144"/>
                  </a:lnTo>
                  <a:lnTo>
                    <a:pt x="93" y="143"/>
                  </a:lnTo>
                  <a:lnTo>
                    <a:pt x="104" y="142"/>
                  </a:lnTo>
                  <a:lnTo>
                    <a:pt x="115" y="141"/>
                  </a:lnTo>
                  <a:lnTo>
                    <a:pt x="107" y="106"/>
                  </a:lnTo>
                  <a:lnTo>
                    <a:pt x="102" y="72"/>
                  </a:lnTo>
                  <a:lnTo>
                    <a:pt x="99" y="36"/>
                  </a:lnTo>
                  <a:lnTo>
                    <a:pt x="9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1" name="Freeform 12"/>
            <p:cNvSpPr>
              <a:spLocks/>
            </p:cNvSpPr>
            <p:nvPr/>
          </p:nvSpPr>
          <p:spPr bwMode="auto">
            <a:xfrm>
              <a:off x="2815999" y="2296320"/>
              <a:ext cx="95250" cy="88900"/>
            </a:xfrm>
            <a:custGeom>
              <a:avLst/>
              <a:gdLst>
                <a:gd name="T0" fmla="*/ 26 w 120"/>
                <a:gd name="T1" fmla="*/ 110 h 110"/>
                <a:gd name="T2" fmla="*/ 38 w 120"/>
                <a:gd name="T3" fmla="*/ 109 h 110"/>
                <a:gd name="T4" fmla="*/ 51 w 120"/>
                <a:gd name="T5" fmla="*/ 109 h 110"/>
                <a:gd name="T6" fmla="*/ 62 w 120"/>
                <a:gd name="T7" fmla="*/ 108 h 110"/>
                <a:gd name="T8" fmla="*/ 74 w 120"/>
                <a:gd name="T9" fmla="*/ 107 h 110"/>
                <a:gd name="T10" fmla="*/ 85 w 120"/>
                <a:gd name="T11" fmla="*/ 107 h 110"/>
                <a:gd name="T12" fmla="*/ 97 w 120"/>
                <a:gd name="T13" fmla="*/ 106 h 110"/>
                <a:gd name="T14" fmla="*/ 108 w 120"/>
                <a:gd name="T15" fmla="*/ 106 h 110"/>
                <a:gd name="T16" fmla="*/ 120 w 120"/>
                <a:gd name="T17" fmla="*/ 104 h 110"/>
                <a:gd name="T18" fmla="*/ 115 w 120"/>
                <a:gd name="T19" fmla="*/ 91 h 110"/>
                <a:gd name="T20" fmla="*/ 111 w 120"/>
                <a:gd name="T21" fmla="*/ 77 h 110"/>
                <a:gd name="T22" fmla="*/ 106 w 120"/>
                <a:gd name="T23" fmla="*/ 63 h 110"/>
                <a:gd name="T24" fmla="*/ 100 w 120"/>
                <a:gd name="T25" fmla="*/ 50 h 110"/>
                <a:gd name="T26" fmla="*/ 94 w 120"/>
                <a:gd name="T27" fmla="*/ 37 h 110"/>
                <a:gd name="T28" fmla="*/ 89 w 120"/>
                <a:gd name="T29" fmla="*/ 24 h 110"/>
                <a:gd name="T30" fmla="*/ 83 w 120"/>
                <a:gd name="T31" fmla="*/ 12 h 110"/>
                <a:gd name="T32" fmla="*/ 76 w 120"/>
                <a:gd name="T33" fmla="*/ 0 h 110"/>
                <a:gd name="T34" fmla="*/ 67 w 120"/>
                <a:gd name="T35" fmla="*/ 1 h 110"/>
                <a:gd name="T36" fmla="*/ 58 w 120"/>
                <a:gd name="T37" fmla="*/ 2 h 110"/>
                <a:gd name="T38" fmla="*/ 48 w 120"/>
                <a:gd name="T39" fmla="*/ 3 h 110"/>
                <a:gd name="T40" fmla="*/ 39 w 120"/>
                <a:gd name="T41" fmla="*/ 4 h 110"/>
                <a:gd name="T42" fmla="*/ 29 w 120"/>
                <a:gd name="T43" fmla="*/ 5 h 110"/>
                <a:gd name="T44" fmla="*/ 19 w 120"/>
                <a:gd name="T45" fmla="*/ 7 h 110"/>
                <a:gd name="T46" fmla="*/ 10 w 120"/>
                <a:gd name="T47" fmla="*/ 8 h 110"/>
                <a:gd name="T48" fmla="*/ 0 w 120"/>
                <a:gd name="T49" fmla="*/ 9 h 110"/>
                <a:gd name="T50" fmla="*/ 8 w 120"/>
                <a:gd name="T51" fmla="*/ 33 h 110"/>
                <a:gd name="T52" fmla="*/ 15 w 120"/>
                <a:gd name="T53" fmla="*/ 58 h 110"/>
                <a:gd name="T54" fmla="*/ 21 w 120"/>
                <a:gd name="T55" fmla="*/ 84 h 110"/>
                <a:gd name="T56" fmla="*/ 26 w 120"/>
                <a:gd name="T57"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10">
                  <a:moveTo>
                    <a:pt x="26" y="110"/>
                  </a:moveTo>
                  <a:lnTo>
                    <a:pt x="38" y="109"/>
                  </a:lnTo>
                  <a:lnTo>
                    <a:pt x="51" y="109"/>
                  </a:lnTo>
                  <a:lnTo>
                    <a:pt x="62" y="108"/>
                  </a:lnTo>
                  <a:lnTo>
                    <a:pt x="74" y="107"/>
                  </a:lnTo>
                  <a:lnTo>
                    <a:pt x="85" y="107"/>
                  </a:lnTo>
                  <a:lnTo>
                    <a:pt x="97" y="106"/>
                  </a:lnTo>
                  <a:lnTo>
                    <a:pt x="108" y="106"/>
                  </a:lnTo>
                  <a:lnTo>
                    <a:pt x="120" y="104"/>
                  </a:lnTo>
                  <a:lnTo>
                    <a:pt x="115" y="91"/>
                  </a:lnTo>
                  <a:lnTo>
                    <a:pt x="111" y="77"/>
                  </a:lnTo>
                  <a:lnTo>
                    <a:pt x="106" y="63"/>
                  </a:lnTo>
                  <a:lnTo>
                    <a:pt x="100" y="50"/>
                  </a:lnTo>
                  <a:lnTo>
                    <a:pt x="94" y="37"/>
                  </a:lnTo>
                  <a:lnTo>
                    <a:pt x="89" y="24"/>
                  </a:lnTo>
                  <a:lnTo>
                    <a:pt x="83" y="12"/>
                  </a:lnTo>
                  <a:lnTo>
                    <a:pt x="76" y="0"/>
                  </a:lnTo>
                  <a:lnTo>
                    <a:pt x="67" y="1"/>
                  </a:lnTo>
                  <a:lnTo>
                    <a:pt x="58" y="2"/>
                  </a:lnTo>
                  <a:lnTo>
                    <a:pt x="48" y="3"/>
                  </a:lnTo>
                  <a:lnTo>
                    <a:pt x="39" y="4"/>
                  </a:lnTo>
                  <a:lnTo>
                    <a:pt x="29" y="5"/>
                  </a:lnTo>
                  <a:lnTo>
                    <a:pt x="19" y="7"/>
                  </a:lnTo>
                  <a:lnTo>
                    <a:pt x="10" y="8"/>
                  </a:lnTo>
                  <a:lnTo>
                    <a:pt x="0" y="9"/>
                  </a:lnTo>
                  <a:lnTo>
                    <a:pt x="8" y="33"/>
                  </a:lnTo>
                  <a:lnTo>
                    <a:pt x="15" y="58"/>
                  </a:lnTo>
                  <a:lnTo>
                    <a:pt x="21" y="84"/>
                  </a:lnTo>
                  <a:lnTo>
                    <a:pt x="2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2" name="Freeform 13"/>
            <p:cNvSpPr>
              <a:spLocks/>
            </p:cNvSpPr>
            <p:nvPr/>
          </p:nvSpPr>
          <p:spPr bwMode="auto">
            <a:xfrm>
              <a:off x="2458811" y="2305845"/>
              <a:ext cx="104775" cy="84138"/>
            </a:xfrm>
            <a:custGeom>
              <a:avLst/>
              <a:gdLst>
                <a:gd name="T0" fmla="*/ 123 w 134"/>
                <a:gd name="T1" fmla="*/ 105 h 105"/>
                <a:gd name="T2" fmla="*/ 126 w 134"/>
                <a:gd name="T3" fmla="*/ 80 h 105"/>
                <a:gd name="T4" fmla="*/ 128 w 134"/>
                <a:gd name="T5" fmla="*/ 55 h 105"/>
                <a:gd name="T6" fmla="*/ 130 w 134"/>
                <a:gd name="T7" fmla="*/ 31 h 105"/>
                <a:gd name="T8" fmla="*/ 134 w 134"/>
                <a:gd name="T9" fmla="*/ 7 h 105"/>
                <a:gd name="T10" fmla="*/ 120 w 134"/>
                <a:gd name="T11" fmla="*/ 7 h 105"/>
                <a:gd name="T12" fmla="*/ 106 w 134"/>
                <a:gd name="T13" fmla="*/ 6 h 105"/>
                <a:gd name="T14" fmla="*/ 92 w 134"/>
                <a:gd name="T15" fmla="*/ 5 h 105"/>
                <a:gd name="T16" fmla="*/ 80 w 134"/>
                <a:gd name="T17" fmla="*/ 5 h 105"/>
                <a:gd name="T18" fmla="*/ 66 w 134"/>
                <a:gd name="T19" fmla="*/ 4 h 105"/>
                <a:gd name="T20" fmla="*/ 53 w 134"/>
                <a:gd name="T21" fmla="*/ 3 h 105"/>
                <a:gd name="T22" fmla="*/ 39 w 134"/>
                <a:gd name="T23" fmla="*/ 1 h 105"/>
                <a:gd name="T24" fmla="*/ 27 w 134"/>
                <a:gd name="T25" fmla="*/ 0 h 105"/>
                <a:gd name="T26" fmla="*/ 19 w 134"/>
                <a:gd name="T27" fmla="*/ 24 h 105"/>
                <a:gd name="T28" fmla="*/ 12 w 134"/>
                <a:gd name="T29" fmla="*/ 49 h 105"/>
                <a:gd name="T30" fmla="*/ 6 w 134"/>
                <a:gd name="T31" fmla="*/ 74 h 105"/>
                <a:gd name="T32" fmla="*/ 0 w 134"/>
                <a:gd name="T33" fmla="*/ 100 h 105"/>
                <a:gd name="T34" fmla="*/ 15 w 134"/>
                <a:gd name="T35" fmla="*/ 102 h 105"/>
                <a:gd name="T36" fmla="*/ 30 w 134"/>
                <a:gd name="T37" fmla="*/ 102 h 105"/>
                <a:gd name="T38" fmla="*/ 46 w 134"/>
                <a:gd name="T39" fmla="*/ 103 h 105"/>
                <a:gd name="T40" fmla="*/ 61 w 134"/>
                <a:gd name="T41" fmla="*/ 103 h 105"/>
                <a:gd name="T42" fmla="*/ 77 w 134"/>
                <a:gd name="T43" fmla="*/ 104 h 105"/>
                <a:gd name="T44" fmla="*/ 92 w 134"/>
                <a:gd name="T45" fmla="*/ 104 h 105"/>
                <a:gd name="T46" fmla="*/ 108 w 134"/>
                <a:gd name="T47" fmla="*/ 105 h 105"/>
                <a:gd name="T48" fmla="*/ 123 w 134"/>
                <a:gd name="T4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105">
                  <a:moveTo>
                    <a:pt x="123" y="105"/>
                  </a:moveTo>
                  <a:lnTo>
                    <a:pt x="126" y="80"/>
                  </a:lnTo>
                  <a:lnTo>
                    <a:pt x="128" y="55"/>
                  </a:lnTo>
                  <a:lnTo>
                    <a:pt x="130" y="31"/>
                  </a:lnTo>
                  <a:lnTo>
                    <a:pt x="134" y="7"/>
                  </a:lnTo>
                  <a:lnTo>
                    <a:pt x="120" y="7"/>
                  </a:lnTo>
                  <a:lnTo>
                    <a:pt x="106" y="6"/>
                  </a:lnTo>
                  <a:lnTo>
                    <a:pt x="92" y="5"/>
                  </a:lnTo>
                  <a:lnTo>
                    <a:pt x="80" y="5"/>
                  </a:lnTo>
                  <a:lnTo>
                    <a:pt x="66" y="4"/>
                  </a:lnTo>
                  <a:lnTo>
                    <a:pt x="53" y="3"/>
                  </a:lnTo>
                  <a:lnTo>
                    <a:pt x="39" y="1"/>
                  </a:lnTo>
                  <a:lnTo>
                    <a:pt x="27" y="0"/>
                  </a:lnTo>
                  <a:lnTo>
                    <a:pt x="19" y="24"/>
                  </a:lnTo>
                  <a:lnTo>
                    <a:pt x="12" y="49"/>
                  </a:lnTo>
                  <a:lnTo>
                    <a:pt x="6" y="74"/>
                  </a:lnTo>
                  <a:lnTo>
                    <a:pt x="0" y="100"/>
                  </a:lnTo>
                  <a:lnTo>
                    <a:pt x="15" y="102"/>
                  </a:lnTo>
                  <a:lnTo>
                    <a:pt x="30" y="102"/>
                  </a:lnTo>
                  <a:lnTo>
                    <a:pt x="46" y="103"/>
                  </a:lnTo>
                  <a:lnTo>
                    <a:pt x="61" y="103"/>
                  </a:lnTo>
                  <a:lnTo>
                    <a:pt x="77" y="104"/>
                  </a:lnTo>
                  <a:lnTo>
                    <a:pt x="92" y="104"/>
                  </a:lnTo>
                  <a:lnTo>
                    <a:pt x="108" y="105"/>
                  </a:lnTo>
                  <a:lnTo>
                    <a:pt x="123"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3" name="Freeform 14"/>
            <p:cNvSpPr>
              <a:spLocks/>
            </p:cNvSpPr>
            <p:nvPr/>
          </p:nvSpPr>
          <p:spPr bwMode="auto">
            <a:xfrm>
              <a:off x="2366736" y="2296320"/>
              <a:ext cx="95250" cy="88900"/>
            </a:xfrm>
            <a:custGeom>
              <a:avLst/>
              <a:gdLst>
                <a:gd name="T0" fmla="*/ 120 w 120"/>
                <a:gd name="T1" fmla="*/ 9 h 110"/>
                <a:gd name="T2" fmla="*/ 110 w 120"/>
                <a:gd name="T3" fmla="*/ 8 h 110"/>
                <a:gd name="T4" fmla="*/ 100 w 120"/>
                <a:gd name="T5" fmla="*/ 7 h 110"/>
                <a:gd name="T6" fmla="*/ 91 w 120"/>
                <a:gd name="T7" fmla="*/ 5 h 110"/>
                <a:gd name="T8" fmla="*/ 82 w 120"/>
                <a:gd name="T9" fmla="*/ 4 h 110"/>
                <a:gd name="T10" fmla="*/ 71 w 120"/>
                <a:gd name="T11" fmla="*/ 3 h 110"/>
                <a:gd name="T12" fmla="*/ 62 w 120"/>
                <a:gd name="T13" fmla="*/ 2 h 110"/>
                <a:gd name="T14" fmla="*/ 53 w 120"/>
                <a:gd name="T15" fmla="*/ 1 h 110"/>
                <a:gd name="T16" fmla="*/ 44 w 120"/>
                <a:gd name="T17" fmla="*/ 0 h 110"/>
                <a:gd name="T18" fmla="*/ 37 w 120"/>
                <a:gd name="T19" fmla="*/ 12 h 110"/>
                <a:gd name="T20" fmla="*/ 31 w 120"/>
                <a:gd name="T21" fmla="*/ 24 h 110"/>
                <a:gd name="T22" fmla="*/ 25 w 120"/>
                <a:gd name="T23" fmla="*/ 37 h 110"/>
                <a:gd name="T24" fmla="*/ 19 w 120"/>
                <a:gd name="T25" fmla="*/ 49 h 110"/>
                <a:gd name="T26" fmla="*/ 14 w 120"/>
                <a:gd name="T27" fmla="*/ 63 h 110"/>
                <a:gd name="T28" fmla="*/ 9 w 120"/>
                <a:gd name="T29" fmla="*/ 76 h 110"/>
                <a:gd name="T30" fmla="*/ 4 w 120"/>
                <a:gd name="T31" fmla="*/ 90 h 110"/>
                <a:gd name="T32" fmla="*/ 0 w 120"/>
                <a:gd name="T33" fmla="*/ 103 h 110"/>
                <a:gd name="T34" fmla="*/ 11 w 120"/>
                <a:gd name="T35" fmla="*/ 104 h 110"/>
                <a:gd name="T36" fmla="*/ 23 w 120"/>
                <a:gd name="T37" fmla="*/ 104 h 110"/>
                <a:gd name="T38" fmla="*/ 34 w 120"/>
                <a:gd name="T39" fmla="*/ 106 h 110"/>
                <a:gd name="T40" fmla="*/ 47 w 120"/>
                <a:gd name="T41" fmla="*/ 107 h 110"/>
                <a:gd name="T42" fmla="*/ 59 w 120"/>
                <a:gd name="T43" fmla="*/ 108 h 110"/>
                <a:gd name="T44" fmla="*/ 70 w 120"/>
                <a:gd name="T45" fmla="*/ 108 h 110"/>
                <a:gd name="T46" fmla="*/ 82 w 120"/>
                <a:gd name="T47" fmla="*/ 109 h 110"/>
                <a:gd name="T48" fmla="*/ 93 w 120"/>
                <a:gd name="T49" fmla="*/ 110 h 110"/>
                <a:gd name="T50" fmla="*/ 99 w 120"/>
                <a:gd name="T51" fmla="*/ 84 h 110"/>
                <a:gd name="T52" fmla="*/ 105 w 120"/>
                <a:gd name="T53" fmla="*/ 57 h 110"/>
                <a:gd name="T54" fmla="*/ 112 w 120"/>
                <a:gd name="T55" fmla="*/ 33 h 110"/>
                <a:gd name="T56" fmla="*/ 120 w 120"/>
                <a:gd name="T57" fmla="*/ 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10">
                  <a:moveTo>
                    <a:pt x="120" y="9"/>
                  </a:moveTo>
                  <a:lnTo>
                    <a:pt x="110" y="8"/>
                  </a:lnTo>
                  <a:lnTo>
                    <a:pt x="100" y="7"/>
                  </a:lnTo>
                  <a:lnTo>
                    <a:pt x="91" y="5"/>
                  </a:lnTo>
                  <a:lnTo>
                    <a:pt x="82" y="4"/>
                  </a:lnTo>
                  <a:lnTo>
                    <a:pt x="71" y="3"/>
                  </a:lnTo>
                  <a:lnTo>
                    <a:pt x="62" y="2"/>
                  </a:lnTo>
                  <a:lnTo>
                    <a:pt x="53" y="1"/>
                  </a:lnTo>
                  <a:lnTo>
                    <a:pt x="44" y="0"/>
                  </a:lnTo>
                  <a:lnTo>
                    <a:pt x="37" y="12"/>
                  </a:lnTo>
                  <a:lnTo>
                    <a:pt x="31" y="24"/>
                  </a:lnTo>
                  <a:lnTo>
                    <a:pt x="25" y="37"/>
                  </a:lnTo>
                  <a:lnTo>
                    <a:pt x="19" y="49"/>
                  </a:lnTo>
                  <a:lnTo>
                    <a:pt x="14" y="63"/>
                  </a:lnTo>
                  <a:lnTo>
                    <a:pt x="9" y="76"/>
                  </a:lnTo>
                  <a:lnTo>
                    <a:pt x="4" y="90"/>
                  </a:lnTo>
                  <a:lnTo>
                    <a:pt x="0" y="103"/>
                  </a:lnTo>
                  <a:lnTo>
                    <a:pt x="11" y="104"/>
                  </a:lnTo>
                  <a:lnTo>
                    <a:pt x="23" y="104"/>
                  </a:lnTo>
                  <a:lnTo>
                    <a:pt x="34" y="106"/>
                  </a:lnTo>
                  <a:lnTo>
                    <a:pt x="47" y="107"/>
                  </a:lnTo>
                  <a:lnTo>
                    <a:pt x="59" y="108"/>
                  </a:lnTo>
                  <a:lnTo>
                    <a:pt x="70" y="108"/>
                  </a:lnTo>
                  <a:lnTo>
                    <a:pt x="82" y="109"/>
                  </a:lnTo>
                  <a:lnTo>
                    <a:pt x="93" y="110"/>
                  </a:lnTo>
                  <a:lnTo>
                    <a:pt x="99" y="84"/>
                  </a:lnTo>
                  <a:lnTo>
                    <a:pt x="105" y="57"/>
                  </a:lnTo>
                  <a:lnTo>
                    <a:pt x="112" y="33"/>
                  </a:lnTo>
                  <a:lnTo>
                    <a:pt x="12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4" name="Freeform 15"/>
            <p:cNvSpPr>
              <a:spLocks/>
            </p:cNvSpPr>
            <p:nvPr/>
          </p:nvSpPr>
          <p:spPr bwMode="auto">
            <a:xfrm>
              <a:off x="2715986" y="2305845"/>
              <a:ext cx="103188" cy="84138"/>
            </a:xfrm>
            <a:custGeom>
              <a:avLst/>
              <a:gdLst>
                <a:gd name="T0" fmla="*/ 131 w 131"/>
                <a:gd name="T1" fmla="*/ 100 h 105"/>
                <a:gd name="T2" fmla="*/ 126 w 131"/>
                <a:gd name="T3" fmla="*/ 74 h 105"/>
                <a:gd name="T4" fmla="*/ 120 w 131"/>
                <a:gd name="T5" fmla="*/ 49 h 105"/>
                <a:gd name="T6" fmla="*/ 113 w 131"/>
                <a:gd name="T7" fmla="*/ 24 h 105"/>
                <a:gd name="T8" fmla="*/ 105 w 131"/>
                <a:gd name="T9" fmla="*/ 0 h 105"/>
                <a:gd name="T10" fmla="*/ 92 w 131"/>
                <a:gd name="T11" fmla="*/ 1 h 105"/>
                <a:gd name="T12" fmla="*/ 78 w 131"/>
                <a:gd name="T13" fmla="*/ 3 h 105"/>
                <a:gd name="T14" fmla="*/ 66 w 131"/>
                <a:gd name="T15" fmla="*/ 4 h 105"/>
                <a:gd name="T16" fmla="*/ 53 w 131"/>
                <a:gd name="T17" fmla="*/ 5 h 105"/>
                <a:gd name="T18" fmla="*/ 40 w 131"/>
                <a:gd name="T19" fmla="*/ 5 h 105"/>
                <a:gd name="T20" fmla="*/ 27 w 131"/>
                <a:gd name="T21" fmla="*/ 6 h 105"/>
                <a:gd name="T22" fmla="*/ 14 w 131"/>
                <a:gd name="T23" fmla="*/ 7 h 105"/>
                <a:gd name="T24" fmla="*/ 0 w 131"/>
                <a:gd name="T25" fmla="*/ 7 h 105"/>
                <a:gd name="T26" fmla="*/ 2 w 131"/>
                <a:gd name="T27" fmla="*/ 30 h 105"/>
                <a:gd name="T28" fmla="*/ 5 w 131"/>
                <a:gd name="T29" fmla="*/ 54 h 105"/>
                <a:gd name="T30" fmla="*/ 7 w 131"/>
                <a:gd name="T31" fmla="*/ 80 h 105"/>
                <a:gd name="T32" fmla="*/ 9 w 131"/>
                <a:gd name="T33" fmla="*/ 105 h 105"/>
                <a:gd name="T34" fmla="*/ 25 w 131"/>
                <a:gd name="T35" fmla="*/ 105 h 105"/>
                <a:gd name="T36" fmla="*/ 40 w 131"/>
                <a:gd name="T37" fmla="*/ 104 h 105"/>
                <a:gd name="T38" fmla="*/ 57 w 131"/>
                <a:gd name="T39" fmla="*/ 104 h 105"/>
                <a:gd name="T40" fmla="*/ 72 w 131"/>
                <a:gd name="T41" fmla="*/ 103 h 105"/>
                <a:gd name="T42" fmla="*/ 87 w 131"/>
                <a:gd name="T43" fmla="*/ 103 h 105"/>
                <a:gd name="T44" fmla="*/ 101 w 131"/>
                <a:gd name="T45" fmla="*/ 102 h 105"/>
                <a:gd name="T46" fmla="*/ 116 w 131"/>
                <a:gd name="T47" fmla="*/ 102 h 105"/>
                <a:gd name="T48" fmla="*/ 131 w 131"/>
                <a:gd name="T49" fmla="*/ 10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05">
                  <a:moveTo>
                    <a:pt x="131" y="100"/>
                  </a:moveTo>
                  <a:lnTo>
                    <a:pt x="126" y="74"/>
                  </a:lnTo>
                  <a:lnTo>
                    <a:pt x="120" y="49"/>
                  </a:lnTo>
                  <a:lnTo>
                    <a:pt x="113" y="24"/>
                  </a:lnTo>
                  <a:lnTo>
                    <a:pt x="105" y="0"/>
                  </a:lnTo>
                  <a:lnTo>
                    <a:pt x="92" y="1"/>
                  </a:lnTo>
                  <a:lnTo>
                    <a:pt x="78" y="3"/>
                  </a:lnTo>
                  <a:lnTo>
                    <a:pt x="66" y="4"/>
                  </a:lnTo>
                  <a:lnTo>
                    <a:pt x="53" y="5"/>
                  </a:lnTo>
                  <a:lnTo>
                    <a:pt x="40" y="5"/>
                  </a:lnTo>
                  <a:lnTo>
                    <a:pt x="27" y="6"/>
                  </a:lnTo>
                  <a:lnTo>
                    <a:pt x="14" y="7"/>
                  </a:lnTo>
                  <a:lnTo>
                    <a:pt x="0" y="7"/>
                  </a:lnTo>
                  <a:lnTo>
                    <a:pt x="2" y="30"/>
                  </a:lnTo>
                  <a:lnTo>
                    <a:pt x="5" y="54"/>
                  </a:lnTo>
                  <a:lnTo>
                    <a:pt x="7" y="80"/>
                  </a:lnTo>
                  <a:lnTo>
                    <a:pt x="9" y="105"/>
                  </a:lnTo>
                  <a:lnTo>
                    <a:pt x="25" y="105"/>
                  </a:lnTo>
                  <a:lnTo>
                    <a:pt x="40" y="104"/>
                  </a:lnTo>
                  <a:lnTo>
                    <a:pt x="57" y="104"/>
                  </a:lnTo>
                  <a:lnTo>
                    <a:pt x="72" y="103"/>
                  </a:lnTo>
                  <a:lnTo>
                    <a:pt x="87" y="103"/>
                  </a:lnTo>
                  <a:lnTo>
                    <a:pt x="101" y="102"/>
                  </a:lnTo>
                  <a:lnTo>
                    <a:pt x="116" y="102"/>
                  </a:lnTo>
                  <a:lnTo>
                    <a:pt x="13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5" name="Freeform 16"/>
            <p:cNvSpPr>
              <a:spLocks/>
            </p:cNvSpPr>
            <p:nvPr/>
          </p:nvSpPr>
          <p:spPr bwMode="auto">
            <a:xfrm>
              <a:off x="2573111" y="2312195"/>
              <a:ext cx="131763" cy="77788"/>
            </a:xfrm>
            <a:custGeom>
              <a:avLst/>
              <a:gdLst>
                <a:gd name="T0" fmla="*/ 83 w 166"/>
                <a:gd name="T1" fmla="*/ 98 h 98"/>
                <a:gd name="T2" fmla="*/ 94 w 166"/>
                <a:gd name="T3" fmla="*/ 98 h 98"/>
                <a:gd name="T4" fmla="*/ 104 w 166"/>
                <a:gd name="T5" fmla="*/ 98 h 98"/>
                <a:gd name="T6" fmla="*/ 114 w 166"/>
                <a:gd name="T7" fmla="*/ 98 h 98"/>
                <a:gd name="T8" fmla="*/ 125 w 166"/>
                <a:gd name="T9" fmla="*/ 98 h 98"/>
                <a:gd name="T10" fmla="*/ 135 w 166"/>
                <a:gd name="T11" fmla="*/ 98 h 98"/>
                <a:gd name="T12" fmla="*/ 146 w 166"/>
                <a:gd name="T13" fmla="*/ 98 h 98"/>
                <a:gd name="T14" fmla="*/ 156 w 166"/>
                <a:gd name="T15" fmla="*/ 97 h 98"/>
                <a:gd name="T16" fmla="*/ 166 w 166"/>
                <a:gd name="T17" fmla="*/ 97 h 98"/>
                <a:gd name="T18" fmla="*/ 164 w 166"/>
                <a:gd name="T19" fmla="*/ 72 h 98"/>
                <a:gd name="T20" fmla="*/ 162 w 166"/>
                <a:gd name="T21" fmla="*/ 46 h 98"/>
                <a:gd name="T22" fmla="*/ 159 w 166"/>
                <a:gd name="T23" fmla="*/ 23 h 98"/>
                <a:gd name="T24" fmla="*/ 157 w 166"/>
                <a:gd name="T25" fmla="*/ 0 h 98"/>
                <a:gd name="T26" fmla="*/ 148 w 166"/>
                <a:gd name="T27" fmla="*/ 0 h 98"/>
                <a:gd name="T28" fmla="*/ 139 w 166"/>
                <a:gd name="T29" fmla="*/ 1 h 98"/>
                <a:gd name="T30" fmla="*/ 129 w 166"/>
                <a:gd name="T31" fmla="*/ 1 h 98"/>
                <a:gd name="T32" fmla="*/ 120 w 166"/>
                <a:gd name="T33" fmla="*/ 1 h 98"/>
                <a:gd name="T34" fmla="*/ 111 w 166"/>
                <a:gd name="T35" fmla="*/ 1 h 98"/>
                <a:gd name="T36" fmla="*/ 102 w 166"/>
                <a:gd name="T37" fmla="*/ 1 h 98"/>
                <a:gd name="T38" fmla="*/ 93 w 166"/>
                <a:gd name="T39" fmla="*/ 1 h 98"/>
                <a:gd name="T40" fmla="*/ 83 w 166"/>
                <a:gd name="T41" fmla="*/ 1 h 98"/>
                <a:gd name="T42" fmla="*/ 74 w 166"/>
                <a:gd name="T43" fmla="*/ 1 h 98"/>
                <a:gd name="T44" fmla="*/ 65 w 166"/>
                <a:gd name="T45" fmla="*/ 1 h 98"/>
                <a:gd name="T46" fmla="*/ 56 w 166"/>
                <a:gd name="T47" fmla="*/ 1 h 98"/>
                <a:gd name="T48" fmla="*/ 46 w 166"/>
                <a:gd name="T49" fmla="*/ 1 h 98"/>
                <a:gd name="T50" fmla="*/ 37 w 166"/>
                <a:gd name="T51" fmla="*/ 1 h 98"/>
                <a:gd name="T52" fmla="*/ 28 w 166"/>
                <a:gd name="T53" fmla="*/ 1 h 98"/>
                <a:gd name="T54" fmla="*/ 19 w 166"/>
                <a:gd name="T55" fmla="*/ 0 h 98"/>
                <a:gd name="T56" fmla="*/ 10 w 166"/>
                <a:gd name="T57" fmla="*/ 0 h 98"/>
                <a:gd name="T58" fmla="*/ 7 w 166"/>
                <a:gd name="T59" fmla="*/ 23 h 98"/>
                <a:gd name="T60" fmla="*/ 5 w 166"/>
                <a:gd name="T61" fmla="*/ 46 h 98"/>
                <a:gd name="T62" fmla="*/ 3 w 166"/>
                <a:gd name="T63" fmla="*/ 72 h 98"/>
                <a:gd name="T64" fmla="*/ 0 w 166"/>
                <a:gd name="T65" fmla="*/ 97 h 98"/>
                <a:gd name="T66" fmla="*/ 11 w 166"/>
                <a:gd name="T67" fmla="*/ 97 h 98"/>
                <a:gd name="T68" fmla="*/ 21 w 166"/>
                <a:gd name="T69" fmla="*/ 98 h 98"/>
                <a:gd name="T70" fmla="*/ 31 w 166"/>
                <a:gd name="T71" fmla="*/ 98 h 98"/>
                <a:gd name="T72" fmla="*/ 42 w 166"/>
                <a:gd name="T73" fmla="*/ 98 h 98"/>
                <a:gd name="T74" fmla="*/ 52 w 166"/>
                <a:gd name="T75" fmla="*/ 98 h 98"/>
                <a:gd name="T76" fmla="*/ 63 w 166"/>
                <a:gd name="T77" fmla="*/ 98 h 98"/>
                <a:gd name="T78" fmla="*/ 73 w 166"/>
                <a:gd name="T79" fmla="*/ 98 h 98"/>
                <a:gd name="T80" fmla="*/ 83 w 166"/>
                <a:gd name="T81"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98">
                  <a:moveTo>
                    <a:pt x="83" y="98"/>
                  </a:moveTo>
                  <a:lnTo>
                    <a:pt x="94" y="98"/>
                  </a:lnTo>
                  <a:lnTo>
                    <a:pt x="104" y="98"/>
                  </a:lnTo>
                  <a:lnTo>
                    <a:pt x="114" y="98"/>
                  </a:lnTo>
                  <a:lnTo>
                    <a:pt x="125" y="98"/>
                  </a:lnTo>
                  <a:lnTo>
                    <a:pt x="135" y="98"/>
                  </a:lnTo>
                  <a:lnTo>
                    <a:pt x="146" y="98"/>
                  </a:lnTo>
                  <a:lnTo>
                    <a:pt x="156" y="97"/>
                  </a:lnTo>
                  <a:lnTo>
                    <a:pt x="166" y="97"/>
                  </a:lnTo>
                  <a:lnTo>
                    <a:pt x="164" y="72"/>
                  </a:lnTo>
                  <a:lnTo>
                    <a:pt x="162" y="46"/>
                  </a:lnTo>
                  <a:lnTo>
                    <a:pt x="159" y="23"/>
                  </a:lnTo>
                  <a:lnTo>
                    <a:pt x="157" y="0"/>
                  </a:lnTo>
                  <a:lnTo>
                    <a:pt x="148" y="0"/>
                  </a:lnTo>
                  <a:lnTo>
                    <a:pt x="139" y="1"/>
                  </a:lnTo>
                  <a:lnTo>
                    <a:pt x="129" y="1"/>
                  </a:lnTo>
                  <a:lnTo>
                    <a:pt x="120" y="1"/>
                  </a:lnTo>
                  <a:lnTo>
                    <a:pt x="111" y="1"/>
                  </a:lnTo>
                  <a:lnTo>
                    <a:pt x="102" y="1"/>
                  </a:lnTo>
                  <a:lnTo>
                    <a:pt x="93" y="1"/>
                  </a:lnTo>
                  <a:lnTo>
                    <a:pt x="83" y="1"/>
                  </a:lnTo>
                  <a:lnTo>
                    <a:pt x="74" y="1"/>
                  </a:lnTo>
                  <a:lnTo>
                    <a:pt x="65" y="1"/>
                  </a:lnTo>
                  <a:lnTo>
                    <a:pt x="56" y="1"/>
                  </a:lnTo>
                  <a:lnTo>
                    <a:pt x="46" y="1"/>
                  </a:lnTo>
                  <a:lnTo>
                    <a:pt x="37" y="1"/>
                  </a:lnTo>
                  <a:lnTo>
                    <a:pt x="28" y="1"/>
                  </a:lnTo>
                  <a:lnTo>
                    <a:pt x="19" y="0"/>
                  </a:lnTo>
                  <a:lnTo>
                    <a:pt x="10" y="0"/>
                  </a:lnTo>
                  <a:lnTo>
                    <a:pt x="7" y="23"/>
                  </a:lnTo>
                  <a:lnTo>
                    <a:pt x="5" y="46"/>
                  </a:lnTo>
                  <a:lnTo>
                    <a:pt x="3" y="72"/>
                  </a:lnTo>
                  <a:lnTo>
                    <a:pt x="0" y="97"/>
                  </a:lnTo>
                  <a:lnTo>
                    <a:pt x="11" y="97"/>
                  </a:lnTo>
                  <a:lnTo>
                    <a:pt x="21" y="98"/>
                  </a:lnTo>
                  <a:lnTo>
                    <a:pt x="31" y="98"/>
                  </a:lnTo>
                  <a:lnTo>
                    <a:pt x="42" y="98"/>
                  </a:lnTo>
                  <a:lnTo>
                    <a:pt x="52" y="98"/>
                  </a:lnTo>
                  <a:lnTo>
                    <a:pt x="63" y="98"/>
                  </a:lnTo>
                  <a:lnTo>
                    <a:pt x="73" y="98"/>
                  </a:lnTo>
                  <a:lnTo>
                    <a:pt x="83"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6" name="Freeform 17"/>
            <p:cNvSpPr>
              <a:spLocks/>
            </p:cNvSpPr>
            <p:nvPr/>
          </p:nvSpPr>
          <p:spPr bwMode="auto">
            <a:xfrm>
              <a:off x="2281011" y="2283620"/>
              <a:ext cx="103188" cy="95250"/>
            </a:xfrm>
            <a:custGeom>
              <a:avLst/>
              <a:gdLst>
                <a:gd name="T0" fmla="*/ 62 w 129"/>
                <a:gd name="T1" fmla="*/ 0 h 118"/>
                <a:gd name="T2" fmla="*/ 53 w 129"/>
                <a:gd name="T3" fmla="*/ 12 h 118"/>
                <a:gd name="T4" fmla="*/ 43 w 129"/>
                <a:gd name="T5" fmla="*/ 25 h 118"/>
                <a:gd name="T6" fmla="*/ 35 w 129"/>
                <a:gd name="T7" fmla="*/ 39 h 118"/>
                <a:gd name="T8" fmla="*/ 27 w 129"/>
                <a:gd name="T9" fmla="*/ 53 h 118"/>
                <a:gd name="T10" fmla="*/ 19 w 129"/>
                <a:gd name="T11" fmla="*/ 66 h 118"/>
                <a:gd name="T12" fmla="*/ 12 w 129"/>
                <a:gd name="T13" fmla="*/ 80 h 118"/>
                <a:gd name="T14" fmla="*/ 5 w 129"/>
                <a:gd name="T15" fmla="*/ 94 h 118"/>
                <a:gd name="T16" fmla="*/ 0 w 129"/>
                <a:gd name="T17" fmla="*/ 109 h 118"/>
                <a:gd name="T18" fmla="*/ 10 w 129"/>
                <a:gd name="T19" fmla="*/ 110 h 118"/>
                <a:gd name="T20" fmla="*/ 20 w 129"/>
                <a:gd name="T21" fmla="*/ 111 h 118"/>
                <a:gd name="T22" fmla="*/ 31 w 129"/>
                <a:gd name="T23" fmla="*/ 112 h 118"/>
                <a:gd name="T24" fmla="*/ 42 w 129"/>
                <a:gd name="T25" fmla="*/ 114 h 118"/>
                <a:gd name="T26" fmla="*/ 53 w 129"/>
                <a:gd name="T27" fmla="*/ 115 h 118"/>
                <a:gd name="T28" fmla="*/ 63 w 129"/>
                <a:gd name="T29" fmla="*/ 116 h 118"/>
                <a:gd name="T30" fmla="*/ 75 w 129"/>
                <a:gd name="T31" fmla="*/ 117 h 118"/>
                <a:gd name="T32" fmla="*/ 85 w 129"/>
                <a:gd name="T33" fmla="*/ 118 h 118"/>
                <a:gd name="T34" fmla="*/ 89 w 129"/>
                <a:gd name="T35" fmla="*/ 104 h 118"/>
                <a:gd name="T36" fmla="*/ 94 w 129"/>
                <a:gd name="T37" fmla="*/ 91 h 118"/>
                <a:gd name="T38" fmla="*/ 99 w 129"/>
                <a:gd name="T39" fmla="*/ 77 h 118"/>
                <a:gd name="T40" fmla="*/ 104 w 129"/>
                <a:gd name="T41" fmla="*/ 63 h 118"/>
                <a:gd name="T42" fmla="*/ 110 w 129"/>
                <a:gd name="T43" fmla="*/ 50 h 118"/>
                <a:gd name="T44" fmla="*/ 116 w 129"/>
                <a:gd name="T45" fmla="*/ 38 h 118"/>
                <a:gd name="T46" fmla="*/ 122 w 129"/>
                <a:gd name="T47" fmla="*/ 25 h 118"/>
                <a:gd name="T48" fmla="*/ 129 w 129"/>
                <a:gd name="T49" fmla="*/ 12 h 118"/>
                <a:gd name="T50" fmla="*/ 121 w 129"/>
                <a:gd name="T51" fmla="*/ 11 h 118"/>
                <a:gd name="T52" fmla="*/ 111 w 129"/>
                <a:gd name="T53" fmla="*/ 9 h 118"/>
                <a:gd name="T54" fmla="*/ 103 w 129"/>
                <a:gd name="T55" fmla="*/ 8 h 118"/>
                <a:gd name="T56" fmla="*/ 94 w 129"/>
                <a:gd name="T57" fmla="*/ 5 h 118"/>
                <a:gd name="T58" fmla="*/ 86 w 129"/>
                <a:gd name="T59" fmla="*/ 4 h 118"/>
                <a:gd name="T60" fmla="*/ 78 w 129"/>
                <a:gd name="T61" fmla="*/ 3 h 118"/>
                <a:gd name="T62" fmla="*/ 70 w 129"/>
                <a:gd name="T63" fmla="*/ 1 h 118"/>
                <a:gd name="T64" fmla="*/ 62 w 129"/>
                <a:gd name="T6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118">
                  <a:moveTo>
                    <a:pt x="62" y="0"/>
                  </a:moveTo>
                  <a:lnTo>
                    <a:pt x="53" y="12"/>
                  </a:lnTo>
                  <a:lnTo>
                    <a:pt x="43" y="25"/>
                  </a:lnTo>
                  <a:lnTo>
                    <a:pt x="35" y="39"/>
                  </a:lnTo>
                  <a:lnTo>
                    <a:pt x="27" y="53"/>
                  </a:lnTo>
                  <a:lnTo>
                    <a:pt x="19" y="66"/>
                  </a:lnTo>
                  <a:lnTo>
                    <a:pt x="12" y="80"/>
                  </a:lnTo>
                  <a:lnTo>
                    <a:pt x="5" y="94"/>
                  </a:lnTo>
                  <a:lnTo>
                    <a:pt x="0" y="109"/>
                  </a:lnTo>
                  <a:lnTo>
                    <a:pt x="10" y="110"/>
                  </a:lnTo>
                  <a:lnTo>
                    <a:pt x="20" y="111"/>
                  </a:lnTo>
                  <a:lnTo>
                    <a:pt x="31" y="112"/>
                  </a:lnTo>
                  <a:lnTo>
                    <a:pt x="42" y="114"/>
                  </a:lnTo>
                  <a:lnTo>
                    <a:pt x="53" y="115"/>
                  </a:lnTo>
                  <a:lnTo>
                    <a:pt x="63" y="116"/>
                  </a:lnTo>
                  <a:lnTo>
                    <a:pt x="75" y="117"/>
                  </a:lnTo>
                  <a:lnTo>
                    <a:pt x="85" y="118"/>
                  </a:lnTo>
                  <a:lnTo>
                    <a:pt x="89" y="104"/>
                  </a:lnTo>
                  <a:lnTo>
                    <a:pt x="94" y="91"/>
                  </a:lnTo>
                  <a:lnTo>
                    <a:pt x="99" y="77"/>
                  </a:lnTo>
                  <a:lnTo>
                    <a:pt x="104" y="63"/>
                  </a:lnTo>
                  <a:lnTo>
                    <a:pt x="110" y="50"/>
                  </a:lnTo>
                  <a:lnTo>
                    <a:pt x="116" y="38"/>
                  </a:lnTo>
                  <a:lnTo>
                    <a:pt x="122" y="25"/>
                  </a:lnTo>
                  <a:lnTo>
                    <a:pt x="129" y="12"/>
                  </a:lnTo>
                  <a:lnTo>
                    <a:pt x="121" y="11"/>
                  </a:lnTo>
                  <a:lnTo>
                    <a:pt x="111" y="9"/>
                  </a:lnTo>
                  <a:lnTo>
                    <a:pt x="103" y="8"/>
                  </a:lnTo>
                  <a:lnTo>
                    <a:pt x="94" y="5"/>
                  </a:lnTo>
                  <a:lnTo>
                    <a:pt x="86" y="4"/>
                  </a:lnTo>
                  <a:lnTo>
                    <a:pt x="78" y="3"/>
                  </a:lnTo>
                  <a:lnTo>
                    <a:pt x="70" y="1"/>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7" name="Freeform 18"/>
            <p:cNvSpPr>
              <a:spLocks/>
            </p:cNvSpPr>
            <p:nvPr/>
          </p:nvSpPr>
          <p:spPr bwMode="auto">
            <a:xfrm>
              <a:off x="2893786" y="2283620"/>
              <a:ext cx="101600" cy="95250"/>
            </a:xfrm>
            <a:custGeom>
              <a:avLst/>
              <a:gdLst>
                <a:gd name="T0" fmla="*/ 129 w 129"/>
                <a:gd name="T1" fmla="*/ 110 h 118"/>
                <a:gd name="T2" fmla="*/ 123 w 129"/>
                <a:gd name="T3" fmla="*/ 95 h 118"/>
                <a:gd name="T4" fmla="*/ 116 w 129"/>
                <a:gd name="T5" fmla="*/ 80 h 118"/>
                <a:gd name="T6" fmla="*/ 109 w 129"/>
                <a:gd name="T7" fmla="*/ 66 h 118"/>
                <a:gd name="T8" fmla="*/ 101 w 129"/>
                <a:gd name="T9" fmla="*/ 53 h 118"/>
                <a:gd name="T10" fmla="*/ 93 w 129"/>
                <a:gd name="T11" fmla="*/ 39 h 118"/>
                <a:gd name="T12" fmla="*/ 85 w 129"/>
                <a:gd name="T13" fmla="*/ 25 h 118"/>
                <a:gd name="T14" fmla="*/ 76 w 129"/>
                <a:gd name="T15" fmla="*/ 12 h 118"/>
                <a:gd name="T16" fmla="*/ 67 w 129"/>
                <a:gd name="T17" fmla="*/ 0 h 118"/>
                <a:gd name="T18" fmla="*/ 59 w 129"/>
                <a:gd name="T19" fmla="*/ 1 h 118"/>
                <a:gd name="T20" fmla="*/ 51 w 129"/>
                <a:gd name="T21" fmla="*/ 3 h 118"/>
                <a:gd name="T22" fmla="*/ 43 w 129"/>
                <a:gd name="T23" fmla="*/ 4 h 118"/>
                <a:gd name="T24" fmla="*/ 34 w 129"/>
                <a:gd name="T25" fmla="*/ 5 h 118"/>
                <a:gd name="T26" fmla="*/ 25 w 129"/>
                <a:gd name="T27" fmla="*/ 8 h 118"/>
                <a:gd name="T28" fmla="*/ 17 w 129"/>
                <a:gd name="T29" fmla="*/ 9 h 118"/>
                <a:gd name="T30" fmla="*/ 8 w 129"/>
                <a:gd name="T31" fmla="*/ 11 h 118"/>
                <a:gd name="T32" fmla="*/ 0 w 129"/>
                <a:gd name="T33" fmla="*/ 12 h 118"/>
                <a:gd name="T34" fmla="*/ 7 w 129"/>
                <a:gd name="T35" fmla="*/ 25 h 118"/>
                <a:gd name="T36" fmla="*/ 13 w 129"/>
                <a:gd name="T37" fmla="*/ 38 h 118"/>
                <a:gd name="T38" fmla="*/ 18 w 129"/>
                <a:gd name="T39" fmla="*/ 50 h 118"/>
                <a:gd name="T40" fmla="*/ 24 w 129"/>
                <a:gd name="T41" fmla="*/ 63 h 118"/>
                <a:gd name="T42" fmla="*/ 30 w 129"/>
                <a:gd name="T43" fmla="*/ 77 h 118"/>
                <a:gd name="T44" fmla="*/ 34 w 129"/>
                <a:gd name="T45" fmla="*/ 91 h 118"/>
                <a:gd name="T46" fmla="*/ 39 w 129"/>
                <a:gd name="T47" fmla="*/ 104 h 118"/>
                <a:gd name="T48" fmla="*/ 44 w 129"/>
                <a:gd name="T49" fmla="*/ 118 h 118"/>
                <a:gd name="T50" fmla="*/ 54 w 129"/>
                <a:gd name="T51" fmla="*/ 117 h 118"/>
                <a:gd name="T52" fmla="*/ 66 w 129"/>
                <a:gd name="T53" fmla="*/ 116 h 118"/>
                <a:gd name="T54" fmla="*/ 76 w 129"/>
                <a:gd name="T55" fmla="*/ 115 h 118"/>
                <a:gd name="T56" fmla="*/ 86 w 129"/>
                <a:gd name="T57" fmla="*/ 114 h 118"/>
                <a:gd name="T58" fmla="*/ 98 w 129"/>
                <a:gd name="T59" fmla="*/ 114 h 118"/>
                <a:gd name="T60" fmla="*/ 108 w 129"/>
                <a:gd name="T61" fmla="*/ 112 h 118"/>
                <a:gd name="T62" fmla="*/ 119 w 129"/>
                <a:gd name="T63" fmla="*/ 111 h 118"/>
                <a:gd name="T64" fmla="*/ 129 w 129"/>
                <a:gd name="T65" fmla="*/ 1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118">
                  <a:moveTo>
                    <a:pt x="129" y="110"/>
                  </a:moveTo>
                  <a:lnTo>
                    <a:pt x="123" y="95"/>
                  </a:lnTo>
                  <a:lnTo>
                    <a:pt x="116" y="80"/>
                  </a:lnTo>
                  <a:lnTo>
                    <a:pt x="109" y="66"/>
                  </a:lnTo>
                  <a:lnTo>
                    <a:pt x="101" y="53"/>
                  </a:lnTo>
                  <a:lnTo>
                    <a:pt x="93" y="39"/>
                  </a:lnTo>
                  <a:lnTo>
                    <a:pt x="85" y="25"/>
                  </a:lnTo>
                  <a:lnTo>
                    <a:pt x="76" y="12"/>
                  </a:lnTo>
                  <a:lnTo>
                    <a:pt x="67" y="0"/>
                  </a:lnTo>
                  <a:lnTo>
                    <a:pt x="59" y="1"/>
                  </a:lnTo>
                  <a:lnTo>
                    <a:pt x="51" y="3"/>
                  </a:lnTo>
                  <a:lnTo>
                    <a:pt x="43" y="4"/>
                  </a:lnTo>
                  <a:lnTo>
                    <a:pt x="34" y="5"/>
                  </a:lnTo>
                  <a:lnTo>
                    <a:pt x="25" y="8"/>
                  </a:lnTo>
                  <a:lnTo>
                    <a:pt x="17" y="9"/>
                  </a:lnTo>
                  <a:lnTo>
                    <a:pt x="8" y="11"/>
                  </a:lnTo>
                  <a:lnTo>
                    <a:pt x="0" y="12"/>
                  </a:lnTo>
                  <a:lnTo>
                    <a:pt x="7" y="25"/>
                  </a:lnTo>
                  <a:lnTo>
                    <a:pt x="13" y="38"/>
                  </a:lnTo>
                  <a:lnTo>
                    <a:pt x="18" y="50"/>
                  </a:lnTo>
                  <a:lnTo>
                    <a:pt x="24" y="63"/>
                  </a:lnTo>
                  <a:lnTo>
                    <a:pt x="30" y="77"/>
                  </a:lnTo>
                  <a:lnTo>
                    <a:pt x="34" y="91"/>
                  </a:lnTo>
                  <a:lnTo>
                    <a:pt x="39" y="104"/>
                  </a:lnTo>
                  <a:lnTo>
                    <a:pt x="44" y="118"/>
                  </a:lnTo>
                  <a:lnTo>
                    <a:pt x="54" y="117"/>
                  </a:lnTo>
                  <a:lnTo>
                    <a:pt x="66" y="116"/>
                  </a:lnTo>
                  <a:lnTo>
                    <a:pt x="76" y="115"/>
                  </a:lnTo>
                  <a:lnTo>
                    <a:pt x="86" y="114"/>
                  </a:lnTo>
                  <a:lnTo>
                    <a:pt x="98" y="114"/>
                  </a:lnTo>
                  <a:lnTo>
                    <a:pt x="108" y="112"/>
                  </a:lnTo>
                  <a:lnTo>
                    <a:pt x="119" y="111"/>
                  </a:lnTo>
                  <a:lnTo>
                    <a:pt x="129"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8" name="Freeform 19"/>
            <p:cNvSpPr>
              <a:spLocks/>
            </p:cNvSpPr>
            <p:nvPr/>
          </p:nvSpPr>
          <p:spPr bwMode="auto">
            <a:xfrm>
              <a:off x="2817586" y="2645570"/>
              <a:ext cx="93663" cy="88900"/>
            </a:xfrm>
            <a:custGeom>
              <a:avLst/>
              <a:gdLst>
                <a:gd name="T0" fmla="*/ 0 w 119"/>
                <a:gd name="T1" fmla="*/ 101 h 110"/>
                <a:gd name="T2" fmla="*/ 9 w 119"/>
                <a:gd name="T3" fmla="*/ 102 h 110"/>
                <a:gd name="T4" fmla="*/ 18 w 119"/>
                <a:gd name="T5" fmla="*/ 103 h 110"/>
                <a:gd name="T6" fmla="*/ 29 w 119"/>
                <a:gd name="T7" fmla="*/ 104 h 110"/>
                <a:gd name="T8" fmla="*/ 38 w 119"/>
                <a:gd name="T9" fmla="*/ 105 h 110"/>
                <a:gd name="T10" fmla="*/ 47 w 119"/>
                <a:gd name="T11" fmla="*/ 107 h 110"/>
                <a:gd name="T12" fmla="*/ 57 w 119"/>
                <a:gd name="T13" fmla="*/ 108 h 110"/>
                <a:gd name="T14" fmla="*/ 66 w 119"/>
                <a:gd name="T15" fmla="*/ 109 h 110"/>
                <a:gd name="T16" fmla="*/ 75 w 119"/>
                <a:gd name="T17" fmla="*/ 110 h 110"/>
                <a:gd name="T18" fmla="*/ 82 w 119"/>
                <a:gd name="T19" fmla="*/ 99 h 110"/>
                <a:gd name="T20" fmla="*/ 88 w 119"/>
                <a:gd name="T21" fmla="*/ 86 h 110"/>
                <a:gd name="T22" fmla="*/ 93 w 119"/>
                <a:gd name="T23" fmla="*/ 73 h 110"/>
                <a:gd name="T24" fmla="*/ 99 w 119"/>
                <a:gd name="T25" fmla="*/ 61 h 110"/>
                <a:gd name="T26" fmla="*/ 105 w 119"/>
                <a:gd name="T27" fmla="*/ 47 h 110"/>
                <a:gd name="T28" fmla="*/ 110 w 119"/>
                <a:gd name="T29" fmla="*/ 34 h 110"/>
                <a:gd name="T30" fmla="*/ 114 w 119"/>
                <a:gd name="T31" fmla="*/ 20 h 110"/>
                <a:gd name="T32" fmla="*/ 119 w 119"/>
                <a:gd name="T33" fmla="*/ 6 h 110"/>
                <a:gd name="T34" fmla="*/ 107 w 119"/>
                <a:gd name="T35" fmla="*/ 5 h 110"/>
                <a:gd name="T36" fmla="*/ 96 w 119"/>
                <a:gd name="T37" fmla="*/ 4 h 110"/>
                <a:gd name="T38" fmla="*/ 84 w 119"/>
                <a:gd name="T39" fmla="*/ 4 h 110"/>
                <a:gd name="T40" fmla="*/ 73 w 119"/>
                <a:gd name="T41" fmla="*/ 3 h 110"/>
                <a:gd name="T42" fmla="*/ 60 w 119"/>
                <a:gd name="T43" fmla="*/ 2 h 110"/>
                <a:gd name="T44" fmla="*/ 48 w 119"/>
                <a:gd name="T45" fmla="*/ 1 h 110"/>
                <a:gd name="T46" fmla="*/ 37 w 119"/>
                <a:gd name="T47" fmla="*/ 1 h 110"/>
                <a:gd name="T48" fmla="*/ 25 w 119"/>
                <a:gd name="T49" fmla="*/ 0 h 110"/>
                <a:gd name="T50" fmla="*/ 20 w 119"/>
                <a:gd name="T51" fmla="*/ 26 h 110"/>
                <a:gd name="T52" fmla="*/ 14 w 119"/>
                <a:gd name="T53" fmla="*/ 51 h 110"/>
                <a:gd name="T54" fmla="*/ 7 w 119"/>
                <a:gd name="T55" fmla="*/ 77 h 110"/>
                <a:gd name="T56" fmla="*/ 0 w 119"/>
                <a:gd name="T57"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10">
                  <a:moveTo>
                    <a:pt x="0" y="101"/>
                  </a:moveTo>
                  <a:lnTo>
                    <a:pt x="9" y="102"/>
                  </a:lnTo>
                  <a:lnTo>
                    <a:pt x="18" y="103"/>
                  </a:lnTo>
                  <a:lnTo>
                    <a:pt x="29" y="104"/>
                  </a:lnTo>
                  <a:lnTo>
                    <a:pt x="38" y="105"/>
                  </a:lnTo>
                  <a:lnTo>
                    <a:pt x="47" y="107"/>
                  </a:lnTo>
                  <a:lnTo>
                    <a:pt x="57" y="108"/>
                  </a:lnTo>
                  <a:lnTo>
                    <a:pt x="66" y="109"/>
                  </a:lnTo>
                  <a:lnTo>
                    <a:pt x="75" y="110"/>
                  </a:lnTo>
                  <a:lnTo>
                    <a:pt x="82" y="99"/>
                  </a:lnTo>
                  <a:lnTo>
                    <a:pt x="88" y="86"/>
                  </a:lnTo>
                  <a:lnTo>
                    <a:pt x="93" y="73"/>
                  </a:lnTo>
                  <a:lnTo>
                    <a:pt x="99" y="61"/>
                  </a:lnTo>
                  <a:lnTo>
                    <a:pt x="105" y="47"/>
                  </a:lnTo>
                  <a:lnTo>
                    <a:pt x="110" y="34"/>
                  </a:lnTo>
                  <a:lnTo>
                    <a:pt x="114" y="20"/>
                  </a:lnTo>
                  <a:lnTo>
                    <a:pt x="119" y="6"/>
                  </a:lnTo>
                  <a:lnTo>
                    <a:pt x="107" y="5"/>
                  </a:lnTo>
                  <a:lnTo>
                    <a:pt x="96" y="4"/>
                  </a:lnTo>
                  <a:lnTo>
                    <a:pt x="84" y="4"/>
                  </a:lnTo>
                  <a:lnTo>
                    <a:pt x="73" y="3"/>
                  </a:lnTo>
                  <a:lnTo>
                    <a:pt x="60" y="2"/>
                  </a:lnTo>
                  <a:lnTo>
                    <a:pt x="48" y="1"/>
                  </a:lnTo>
                  <a:lnTo>
                    <a:pt x="37" y="1"/>
                  </a:lnTo>
                  <a:lnTo>
                    <a:pt x="25" y="0"/>
                  </a:lnTo>
                  <a:lnTo>
                    <a:pt x="20" y="26"/>
                  </a:lnTo>
                  <a:lnTo>
                    <a:pt x="14" y="51"/>
                  </a:lnTo>
                  <a:lnTo>
                    <a:pt x="7" y="77"/>
                  </a:lnTo>
                  <a:lnTo>
                    <a:pt x="0"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9" name="Freeform 20"/>
            <p:cNvSpPr>
              <a:spLocks/>
            </p:cNvSpPr>
            <p:nvPr/>
          </p:nvSpPr>
          <p:spPr bwMode="auto">
            <a:xfrm>
              <a:off x="2895374" y="2651920"/>
              <a:ext cx="100013" cy="95250"/>
            </a:xfrm>
            <a:custGeom>
              <a:avLst/>
              <a:gdLst>
                <a:gd name="T0" fmla="*/ 67 w 128"/>
                <a:gd name="T1" fmla="*/ 118 h 118"/>
                <a:gd name="T2" fmla="*/ 76 w 128"/>
                <a:gd name="T3" fmla="*/ 106 h 118"/>
                <a:gd name="T4" fmla="*/ 85 w 128"/>
                <a:gd name="T5" fmla="*/ 93 h 118"/>
                <a:gd name="T6" fmla="*/ 93 w 128"/>
                <a:gd name="T7" fmla="*/ 79 h 118"/>
                <a:gd name="T8" fmla="*/ 101 w 128"/>
                <a:gd name="T9" fmla="*/ 65 h 118"/>
                <a:gd name="T10" fmla="*/ 108 w 128"/>
                <a:gd name="T11" fmla="*/ 51 h 118"/>
                <a:gd name="T12" fmla="*/ 115 w 128"/>
                <a:gd name="T13" fmla="*/ 38 h 118"/>
                <a:gd name="T14" fmla="*/ 122 w 128"/>
                <a:gd name="T15" fmla="*/ 24 h 118"/>
                <a:gd name="T16" fmla="*/ 128 w 128"/>
                <a:gd name="T17" fmla="*/ 9 h 118"/>
                <a:gd name="T18" fmla="*/ 118 w 128"/>
                <a:gd name="T19" fmla="*/ 8 h 118"/>
                <a:gd name="T20" fmla="*/ 107 w 128"/>
                <a:gd name="T21" fmla="*/ 7 h 118"/>
                <a:gd name="T22" fmla="*/ 97 w 128"/>
                <a:gd name="T23" fmla="*/ 5 h 118"/>
                <a:gd name="T24" fmla="*/ 85 w 128"/>
                <a:gd name="T25" fmla="*/ 4 h 118"/>
                <a:gd name="T26" fmla="*/ 75 w 128"/>
                <a:gd name="T27" fmla="*/ 3 h 118"/>
                <a:gd name="T28" fmla="*/ 65 w 128"/>
                <a:gd name="T29" fmla="*/ 2 h 118"/>
                <a:gd name="T30" fmla="*/ 53 w 128"/>
                <a:gd name="T31" fmla="*/ 1 h 118"/>
                <a:gd name="T32" fmla="*/ 43 w 128"/>
                <a:gd name="T33" fmla="*/ 0 h 118"/>
                <a:gd name="T34" fmla="*/ 38 w 128"/>
                <a:gd name="T35" fmla="*/ 13 h 118"/>
                <a:gd name="T36" fmla="*/ 35 w 128"/>
                <a:gd name="T37" fmla="*/ 27 h 118"/>
                <a:gd name="T38" fmla="*/ 29 w 128"/>
                <a:gd name="T39" fmla="*/ 41 h 118"/>
                <a:gd name="T40" fmla="*/ 24 w 128"/>
                <a:gd name="T41" fmla="*/ 55 h 118"/>
                <a:gd name="T42" fmla="*/ 18 w 128"/>
                <a:gd name="T43" fmla="*/ 69 h 118"/>
                <a:gd name="T44" fmla="*/ 13 w 128"/>
                <a:gd name="T45" fmla="*/ 81 h 118"/>
                <a:gd name="T46" fmla="*/ 7 w 128"/>
                <a:gd name="T47" fmla="*/ 94 h 118"/>
                <a:gd name="T48" fmla="*/ 0 w 128"/>
                <a:gd name="T49" fmla="*/ 107 h 118"/>
                <a:gd name="T50" fmla="*/ 8 w 128"/>
                <a:gd name="T51" fmla="*/ 108 h 118"/>
                <a:gd name="T52" fmla="*/ 17 w 128"/>
                <a:gd name="T53" fmla="*/ 109 h 118"/>
                <a:gd name="T54" fmla="*/ 25 w 128"/>
                <a:gd name="T55" fmla="*/ 110 h 118"/>
                <a:gd name="T56" fmla="*/ 33 w 128"/>
                <a:gd name="T57" fmla="*/ 112 h 118"/>
                <a:gd name="T58" fmla="*/ 43 w 128"/>
                <a:gd name="T59" fmla="*/ 114 h 118"/>
                <a:gd name="T60" fmla="*/ 51 w 128"/>
                <a:gd name="T61" fmla="*/ 115 h 118"/>
                <a:gd name="T62" fmla="*/ 59 w 128"/>
                <a:gd name="T63" fmla="*/ 117 h 118"/>
                <a:gd name="T64" fmla="*/ 67 w 128"/>
                <a:gd name="T65"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18">
                  <a:moveTo>
                    <a:pt x="67" y="118"/>
                  </a:moveTo>
                  <a:lnTo>
                    <a:pt x="76" y="106"/>
                  </a:lnTo>
                  <a:lnTo>
                    <a:pt x="85" y="93"/>
                  </a:lnTo>
                  <a:lnTo>
                    <a:pt x="93" y="79"/>
                  </a:lnTo>
                  <a:lnTo>
                    <a:pt x="101" y="65"/>
                  </a:lnTo>
                  <a:lnTo>
                    <a:pt x="108" y="51"/>
                  </a:lnTo>
                  <a:lnTo>
                    <a:pt x="115" y="38"/>
                  </a:lnTo>
                  <a:lnTo>
                    <a:pt x="122" y="24"/>
                  </a:lnTo>
                  <a:lnTo>
                    <a:pt x="128" y="9"/>
                  </a:lnTo>
                  <a:lnTo>
                    <a:pt x="118" y="8"/>
                  </a:lnTo>
                  <a:lnTo>
                    <a:pt x="107" y="7"/>
                  </a:lnTo>
                  <a:lnTo>
                    <a:pt x="97" y="5"/>
                  </a:lnTo>
                  <a:lnTo>
                    <a:pt x="85" y="4"/>
                  </a:lnTo>
                  <a:lnTo>
                    <a:pt x="75" y="3"/>
                  </a:lnTo>
                  <a:lnTo>
                    <a:pt x="65" y="2"/>
                  </a:lnTo>
                  <a:lnTo>
                    <a:pt x="53" y="1"/>
                  </a:lnTo>
                  <a:lnTo>
                    <a:pt x="43" y="0"/>
                  </a:lnTo>
                  <a:lnTo>
                    <a:pt x="38" y="13"/>
                  </a:lnTo>
                  <a:lnTo>
                    <a:pt x="35" y="27"/>
                  </a:lnTo>
                  <a:lnTo>
                    <a:pt x="29" y="41"/>
                  </a:lnTo>
                  <a:lnTo>
                    <a:pt x="24" y="55"/>
                  </a:lnTo>
                  <a:lnTo>
                    <a:pt x="18" y="69"/>
                  </a:lnTo>
                  <a:lnTo>
                    <a:pt x="13" y="81"/>
                  </a:lnTo>
                  <a:lnTo>
                    <a:pt x="7" y="94"/>
                  </a:lnTo>
                  <a:lnTo>
                    <a:pt x="0" y="107"/>
                  </a:lnTo>
                  <a:lnTo>
                    <a:pt x="8" y="108"/>
                  </a:lnTo>
                  <a:lnTo>
                    <a:pt x="17" y="109"/>
                  </a:lnTo>
                  <a:lnTo>
                    <a:pt x="25" y="110"/>
                  </a:lnTo>
                  <a:lnTo>
                    <a:pt x="33" y="112"/>
                  </a:lnTo>
                  <a:lnTo>
                    <a:pt x="43" y="114"/>
                  </a:lnTo>
                  <a:lnTo>
                    <a:pt x="51" y="115"/>
                  </a:lnTo>
                  <a:lnTo>
                    <a:pt x="59" y="117"/>
                  </a:lnTo>
                  <a:lnTo>
                    <a:pt x="6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0" name="Freeform 21"/>
            <p:cNvSpPr>
              <a:spLocks/>
            </p:cNvSpPr>
            <p:nvPr/>
          </p:nvSpPr>
          <p:spPr bwMode="auto">
            <a:xfrm>
              <a:off x="2281011" y="2651920"/>
              <a:ext cx="101600" cy="95250"/>
            </a:xfrm>
            <a:custGeom>
              <a:avLst/>
              <a:gdLst>
                <a:gd name="T0" fmla="*/ 0 w 130"/>
                <a:gd name="T1" fmla="*/ 9 h 118"/>
                <a:gd name="T2" fmla="*/ 6 w 130"/>
                <a:gd name="T3" fmla="*/ 24 h 118"/>
                <a:gd name="T4" fmla="*/ 13 w 130"/>
                <a:gd name="T5" fmla="*/ 38 h 118"/>
                <a:gd name="T6" fmla="*/ 20 w 130"/>
                <a:gd name="T7" fmla="*/ 51 h 118"/>
                <a:gd name="T8" fmla="*/ 28 w 130"/>
                <a:gd name="T9" fmla="*/ 65 h 118"/>
                <a:gd name="T10" fmla="*/ 36 w 130"/>
                <a:gd name="T11" fmla="*/ 79 h 118"/>
                <a:gd name="T12" fmla="*/ 44 w 130"/>
                <a:gd name="T13" fmla="*/ 93 h 118"/>
                <a:gd name="T14" fmla="*/ 53 w 130"/>
                <a:gd name="T15" fmla="*/ 106 h 118"/>
                <a:gd name="T16" fmla="*/ 63 w 130"/>
                <a:gd name="T17" fmla="*/ 118 h 118"/>
                <a:gd name="T18" fmla="*/ 71 w 130"/>
                <a:gd name="T19" fmla="*/ 117 h 118"/>
                <a:gd name="T20" fmla="*/ 79 w 130"/>
                <a:gd name="T21" fmla="*/ 115 h 118"/>
                <a:gd name="T22" fmla="*/ 87 w 130"/>
                <a:gd name="T23" fmla="*/ 114 h 118"/>
                <a:gd name="T24" fmla="*/ 96 w 130"/>
                <a:gd name="T25" fmla="*/ 111 h 118"/>
                <a:gd name="T26" fmla="*/ 104 w 130"/>
                <a:gd name="T27" fmla="*/ 110 h 118"/>
                <a:gd name="T28" fmla="*/ 112 w 130"/>
                <a:gd name="T29" fmla="*/ 109 h 118"/>
                <a:gd name="T30" fmla="*/ 121 w 130"/>
                <a:gd name="T31" fmla="*/ 107 h 118"/>
                <a:gd name="T32" fmla="*/ 130 w 130"/>
                <a:gd name="T33" fmla="*/ 106 h 118"/>
                <a:gd name="T34" fmla="*/ 123 w 130"/>
                <a:gd name="T35" fmla="*/ 93 h 118"/>
                <a:gd name="T36" fmla="*/ 117 w 130"/>
                <a:gd name="T37" fmla="*/ 80 h 118"/>
                <a:gd name="T38" fmla="*/ 111 w 130"/>
                <a:gd name="T39" fmla="*/ 68 h 118"/>
                <a:gd name="T40" fmla="*/ 105 w 130"/>
                <a:gd name="T41" fmla="*/ 55 h 118"/>
                <a:gd name="T42" fmla="*/ 101 w 130"/>
                <a:gd name="T43" fmla="*/ 41 h 118"/>
                <a:gd name="T44" fmla="*/ 95 w 130"/>
                <a:gd name="T45" fmla="*/ 27 h 118"/>
                <a:gd name="T46" fmla="*/ 91 w 130"/>
                <a:gd name="T47" fmla="*/ 13 h 118"/>
                <a:gd name="T48" fmla="*/ 87 w 130"/>
                <a:gd name="T49" fmla="*/ 0 h 118"/>
                <a:gd name="T50" fmla="*/ 77 w 130"/>
                <a:gd name="T51" fmla="*/ 1 h 118"/>
                <a:gd name="T52" fmla="*/ 65 w 130"/>
                <a:gd name="T53" fmla="*/ 2 h 118"/>
                <a:gd name="T54" fmla="*/ 55 w 130"/>
                <a:gd name="T55" fmla="*/ 3 h 118"/>
                <a:gd name="T56" fmla="*/ 44 w 130"/>
                <a:gd name="T57" fmla="*/ 4 h 118"/>
                <a:gd name="T58" fmla="*/ 33 w 130"/>
                <a:gd name="T59" fmla="*/ 5 h 118"/>
                <a:gd name="T60" fmla="*/ 22 w 130"/>
                <a:gd name="T61" fmla="*/ 7 h 118"/>
                <a:gd name="T62" fmla="*/ 11 w 130"/>
                <a:gd name="T63" fmla="*/ 8 h 118"/>
                <a:gd name="T64" fmla="*/ 0 w 130"/>
                <a:gd name="T65" fmla="*/ 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118">
                  <a:moveTo>
                    <a:pt x="0" y="9"/>
                  </a:moveTo>
                  <a:lnTo>
                    <a:pt x="6" y="24"/>
                  </a:lnTo>
                  <a:lnTo>
                    <a:pt x="13" y="38"/>
                  </a:lnTo>
                  <a:lnTo>
                    <a:pt x="20" y="51"/>
                  </a:lnTo>
                  <a:lnTo>
                    <a:pt x="28" y="65"/>
                  </a:lnTo>
                  <a:lnTo>
                    <a:pt x="36" y="79"/>
                  </a:lnTo>
                  <a:lnTo>
                    <a:pt x="44" y="93"/>
                  </a:lnTo>
                  <a:lnTo>
                    <a:pt x="53" y="106"/>
                  </a:lnTo>
                  <a:lnTo>
                    <a:pt x="63" y="118"/>
                  </a:lnTo>
                  <a:lnTo>
                    <a:pt x="71" y="117"/>
                  </a:lnTo>
                  <a:lnTo>
                    <a:pt x="79" y="115"/>
                  </a:lnTo>
                  <a:lnTo>
                    <a:pt x="87" y="114"/>
                  </a:lnTo>
                  <a:lnTo>
                    <a:pt x="96" y="111"/>
                  </a:lnTo>
                  <a:lnTo>
                    <a:pt x="104" y="110"/>
                  </a:lnTo>
                  <a:lnTo>
                    <a:pt x="112" y="109"/>
                  </a:lnTo>
                  <a:lnTo>
                    <a:pt x="121" y="107"/>
                  </a:lnTo>
                  <a:lnTo>
                    <a:pt x="130" y="106"/>
                  </a:lnTo>
                  <a:lnTo>
                    <a:pt x="123" y="93"/>
                  </a:lnTo>
                  <a:lnTo>
                    <a:pt x="117" y="80"/>
                  </a:lnTo>
                  <a:lnTo>
                    <a:pt x="111" y="68"/>
                  </a:lnTo>
                  <a:lnTo>
                    <a:pt x="105" y="55"/>
                  </a:lnTo>
                  <a:lnTo>
                    <a:pt x="101" y="41"/>
                  </a:lnTo>
                  <a:lnTo>
                    <a:pt x="95" y="27"/>
                  </a:lnTo>
                  <a:lnTo>
                    <a:pt x="91" y="13"/>
                  </a:lnTo>
                  <a:lnTo>
                    <a:pt x="87" y="0"/>
                  </a:lnTo>
                  <a:lnTo>
                    <a:pt x="77" y="1"/>
                  </a:lnTo>
                  <a:lnTo>
                    <a:pt x="65" y="2"/>
                  </a:lnTo>
                  <a:lnTo>
                    <a:pt x="55" y="3"/>
                  </a:lnTo>
                  <a:lnTo>
                    <a:pt x="44" y="4"/>
                  </a:lnTo>
                  <a:lnTo>
                    <a:pt x="33" y="5"/>
                  </a:lnTo>
                  <a:lnTo>
                    <a:pt x="22" y="7"/>
                  </a:lnTo>
                  <a:lnTo>
                    <a:pt x="11" y="8"/>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1" name="Freeform 22"/>
            <p:cNvSpPr>
              <a:spLocks/>
            </p:cNvSpPr>
            <p:nvPr/>
          </p:nvSpPr>
          <p:spPr bwMode="auto">
            <a:xfrm>
              <a:off x="2458811" y="2640807"/>
              <a:ext cx="104775" cy="84138"/>
            </a:xfrm>
            <a:custGeom>
              <a:avLst/>
              <a:gdLst>
                <a:gd name="T0" fmla="*/ 0 w 133"/>
                <a:gd name="T1" fmla="*/ 4 h 105"/>
                <a:gd name="T2" fmla="*/ 5 w 133"/>
                <a:gd name="T3" fmla="*/ 31 h 105"/>
                <a:gd name="T4" fmla="*/ 12 w 133"/>
                <a:gd name="T5" fmla="*/ 56 h 105"/>
                <a:gd name="T6" fmla="*/ 17 w 133"/>
                <a:gd name="T7" fmla="*/ 80 h 105"/>
                <a:gd name="T8" fmla="*/ 25 w 133"/>
                <a:gd name="T9" fmla="*/ 105 h 105"/>
                <a:gd name="T10" fmla="*/ 38 w 133"/>
                <a:gd name="T11" fmla="*/ 103 h 105"/>
                <a:gd name="T12" fmla="*/ 52 w 133"/>
                <a:gd name="T13" fmla="*/ 102 h 105"/>
                <a:gd name="T14" fmla="*/ 65 w 133"/>
                <a:gd name="T15" fmla="*/ 101 h 105"/>
                <a:gd name="T16" fmla="*/ 78 w 133"/>
                <a:gd name="T17" fmla="*/ 100 h 105"/>
                <a:gd name="T18" fmla="*/ 91 w 133"/>
                <a:gd name="T19" fmla="*/ 100 h 105"/>
                <a:gd name="T20" fmla="*/ 105 w 133"/>
                <a:gd name="T21" fmla="*/ 99 h 105"/>
                <a:gd name="T22" fmla="*/ 119 w 133"/>
                <a:gd name="T23" fmla="*/ 98 h 105"/>
                <a:gd name="T24" fmla="*/ 133 w 133"/>
                <a:gd name="T25" fmla="*/ 98 h 105"/>
                <a:gd name="T26" fmla="*/ 130 w 133"/>
                <a:gd name="T27" fmla="*/ 75 h 105"/>
                <a:gd name="T28" fmla="*/ 128 w 133"/>
                <a:gd name="T29" fmla="*/ 50 h 105"/>
                <a:gd name="T30" fmla="*/ 126 w 133"/>
                <a:gd name="T31" fmla="*/ 25 h 105"/>
                <a:gd name="T32" fmla="*/ 123 w 133"/>
                <a:gd name="T33" fmla="*/ 0 h 105"/>
                <a:gd name="T34" fmla="*/ 108 w 133"/>
                <a:gd name="T35" fmla="*/ 0 h 105"/>
                <a:gd name="T36" fmla="*/ 92 w 133"/>
                <a:gd name="T37" fmla="*/ 1 h 105"/>
                <a:gd name="T38" fmla="*/ 77 w 133"/>
                <a:gd name="T39" fmla="*/ 1 h 105"/>
                <a:gd name="T40" fmla="*/ 61 w 133"/>
                <a:gd name="T41" fmla="*/ 2 h 105"/>
                <a:gd name="T42" fmla="*/ 46 w 133"/>
                <a:gd name="T43" fmla="*/ 2 h 105"/>
                <a:gd name="T44" fmla="*/ 30 w 133"/>
                <a:gd name="T45" fmla="*/ 3 h 105"/>
                <a:gd name="T46" fmla="*/ 15 w 133"/>
                <a:gd name="T47" fmla="*/ 3 h 105"/>
                <a:gd name="T48" fmla="*/ 0 w 133"/>
                <a:gd name="T49"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 h="105">
                  <a:moveTo>
                    <a:pt x="0" y="4"/>
                  </a:moveTo>
                  <a:lnTo>
                    <a:pt x="5" y="31"/>
                  </a:lnTo>
                  <a:lnTo>
                    <a:pt x="12" y="56"/>
                  </a:lnTo>
                  <a:lnTo>
                    <a:pt x="17" y="80"/>
                  </a:lnTo>
                  <a:lnTo>
                    <a:pt x="25" y="105"/>
                  </a:lnTo>
                  <a:lnTo>
                    <a:pt x="38" y="103"/>
                  </a:lnTo>
                  <a:lnTo>
                    <a:pt x="52" y="102"/>
                  </a:lnTo>
                  <a:lnTo>
                    <a:pt x="65" y="101"/>
                  </a:lnTo>
                  <a:lnTo>
                    <a:pt x="78" y="100"/>
                  </a:lnTo>
                  <a:lnTo>
                    <a:pt x="91" y="100"/>
                  </a:lnTo>
                  <a:lnTo>
                    <a:pt x="105" y="99"/>
                  </a:lnTo>
                  <a:lnTo>
                    <a:pt x="119" y="98"/>
                  </a:lnTo>
                  <a:lnTo>
                    <a:pt x="133" y="98"/>
                  </a:lnTo>
                  <a:lnTo>
                    <a:pt x="130" y="75"/>
                  </a:lnTo>
                  <a:lnTo>
                    <a:pt x="128" y="50"/>
                  </a:lnTo>
                  <a:lnTo>
                    <a:pt x="126" y="25"/>
                  </a:lnTo>
                  <a:lnTo>
                    <a:pt x="123" y="0"/>
                  </a:lnTo>
                  <a:lnTo>
                    <a:pt x="108" y="0"/>
                  </a:lnTo>
                  <a:lnTo>
                    <a:pt x="92" y="1"/>
                  </a:lnTo>
                  <a:lnTo>
                    <a:pt x="77" y="1"/>
                  </a:lnTo>
                  <a:lnTo>
                    <a:pt x="61" y="2"/>
                  </a:lnTo>
                  <a:lnTo>
                    <a:pt x="46" y="2"/>
                  </a:lnTo>
                  <a:lnTo>
                    <a:pt x="30" y="3"/>
                  </a:lnTo>
                  <a:lnTo>
                    <a:pt x="15" y="3"/>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2" name="Freeform 23"/>
            <p:cNvSpPr>
              <a:spLocks/>
            </p:cNvSpPr>
            <p:nvPr/>
          </p:nvSpPr>
          <p:spPr bwMode="auto">
            <a:xfrm>
              <a:off x="2366736" y="2645570"/>
              <a:ext cx="93663" cy="88900"/>
            </a:xfrm>
            <a:custGeom>
              <a:avLst/>
              <a:gdLst>
                <a:gd name="T0" fmla="*/ 93 w 119"/>
                <a:gd name="T1" fmla="*/ 0 h 110"/>
                <a:gd name="T2" fmla="*/ 82 w 119"/>
                <a:gd name="T3" fmla="*/ 1 h 110"/>
                <a:gd name="T4" fmla="*/ 69 w 119"/>
                <a:gd name="T5" fmla="*/ 1 h 110"/>
                <a:gd name="T6" fmla="*/ 57 w 119"/>
                <a:gd name="T7" fmla="*/ 2 h 110"/>
                <a:gd name="T8" fmla="*/ 46 w 119"/>
                <a:gd name="T9" fmla="*/ 3 h 110"/>
                <a:gd name="T10" fmla="*/ 34 w 119"/>
                <a:gd name="T11" fmla="*/ 4 h 110"/>
                <a:gd name="T12" fmla="*/ 23 w 119"/>
                <a:gd name="T13" fmla="*/ 4 h 110"/>
                <a:gd name="T14" fmla="*/ 11 w 119"/>
                <a:gd name="T15" fmla="*/ 5 h 110"/>
                <a:gd name="T16" fmla="*/ 0 w 119"/>
                <a:gd name="T17" fmla="*/ 6 h 110"/>
                <a:gd name="T18" fmla="*/ 4 w 119"/>
                <a:gd name="T19" fmla="*/ 20 h 110"/>
                <a:gd name="T20" fmla="*/ 8 w 119"/>
                <a:gd name="T21" fmla="*/ 34 h 110"/>
                <a:gd name="T22" fmla="*/ 14 w 119"/>
                <a:gd name="T23" fmla="*/ 47 h 110"/>
                <a:gd name="T24" fmla="*/ 18 w 119"/>
                <a:gd name="T25" fmla="*/ 59 h 110"/>
                <a:gd name="T26" fmla="*/ 24 w 119"/>
                <a:gd name="T27" fmla="*/ 73 h 110"/>
                <a:gd name="T28" fmla="*/ 30 w 119"/>
                <a:gd name="T29" fmla="*/ 86 h 110"/>
                <a:gd name="T30" fmla="*/ 36 w 119"/>
                <a:gd name="T31" fmla="*/ 97 h 110"/>
                <a:gd name="T32" fmla="*/ 42 w 119"/>
                <a:gd name="T33" fmla="*/ 110 h 110"/>
                <a:gd name="T34" fmla="*/ 52 w 119"/>
                <a:gd name="T35" fmla="*/ 109 h 110"/>
                <a:gd name="T36" fmla="*/ 62 w 119"/>
                <a:gd name="T37" fmla="*/ 108 h 110"/>
                <a:gd name="T38" fmla="*/ 71 w 119"/>
                <a:gd name="T39" fmla="*/ 107 h 110"/>
                <a:gd name="T40" fmla="*/ 80 w 119"/>
                <a:gd name="T41" fmla="*/ 105 h 110"/>
                <a:gd name="T42" fmla="*/ 90 w 119"/>
                <a:gd name="T43" fmla="*/ 104 h 110"/>
                <a:gd name="T44" fmla="*/ 100 w 119"/>
                <a:gd name="T45" fmla="*/ 103 h 110"/>
                <a:gd name="T46" fmla="*/ 109 w 119"/>
                <a:gd name="T47" fmla="*/ 102 h 110"/>
                <a:gd name="T48" fmla="*/ 119 w 119"/>
                <a:gd name="T49" fmla="*/ 101 h 110"/>
                <a:gd name="T50" fmla="*/ 112 w 119"/>
                <a:gd name="T51" fmla="*/ 77 h 110"/>
                <a:gd name="T52" fmla="*/ 105 w 119"/>
                <a:gd name="T53" fmla="*/ 51 h 110"/>
                <a:gd name="T54" fmla="*/ 99 w 119"/>
                <a:gd name="T55" fmla="*/ 26 h 110"/>
                <a:gd name="T56" fmla="*/ 93 w 119"/>
                <a:gd name="T5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10">
                  <a:moveTo>
                    <a:pt x="93" y="0"/>
                  </a:moveTo>
                  <a:lnTo>
                    <a:pt x="82" y="1"/>
                  </a:lnTo>
                  <a:lnTo>
                    <a:pt x="69" y="1"/>
                  </a:lnTo>
                  <a:lnTo>
                    <a:pt x="57" y="2"/>
                  </a:lnTo>
                  <a:lnTo>
                    <a:pt x="46" y="3"/>
                  </a:lnTo>
                  <a:lnTo>
                    <a:pt x="34" y="4"/>
                  </a:lnTo>
                  <a:lnTo>
                    <a:pt x="23" y="4"/>
                  </a:lnTo>
                  <a:lnTo>
                    <a:pt x="11" y="5"/>
                  </a:lnTo>
                  <a:lnTo>
                    <a:pt x="0" y="6"/>
                  </a:lnTo>
                  <a:lnTo>
                    <a:pt x="4" y="20"/>
                  </a:lnTo>
                  <a:lnTo>
                    <a:pt x="8" y="34"/>
                  </a:lnTo>
                  <a:lnTo>
                    <a:pt x="14" y="47"/>
                  </a:lnTo>
                  <a:lnTo>
                    <a:pt x="18" y="59"/>
                  </a:lnTo>
                  <a:lnTo>
                    <a:pt x="24" y="73"/>
                  </a:lnTo>
                  <a:lnTo>
                    <a:pt x="30" y="86"/>
                  </a:lnTo>
                  <a:lnTo>
                    <a:pt x="36" y="97"/>
                  </a:lnTo>
                  <a:lnTo>
                    <a:pt x="42" y="110"/>
                  </a:lnTo>
                  <a:lnTo>
                    <a:pt x="52" y="109"/>
                  </a:lnTo>
                  <a:lnTo>
                    <a:pt x="62" y="108"/>
                  </a:lnTo>
                  <a:lnTo>
                    <a:pt x="71" y="107"/>
                  </a:lnTo>
                  <a:lnTo>
                    <a:pt x="80" y="105"/>
                  </a:lnTo>
                  <a:lnTo>
                    <a:pt x="90" y="104"/>
                  </a:lnTo>
                  <a:lnTo>
                    <a:pt x="100" y="103"/>
                  </a:lnTo>
                  <a:lnTo>
                    <a:pt x="109" y="102"/>
                  </a:lnTo>
                  <a:lnTo>
                    <a:pt x="119" y="101"/>
                  </a:lnTo>
                  <a:lnTo>
                    <a:pt x="112" y="77"/>
                  </a:lnTo>
                  <a:lnTo>
                    <a:pt x="105" y="51"/>
                  </a:lnTo>
                  <a:lnTo>
                    <a:pt x="99" y="26"/>
                  </a:lnTo>
                  <a:lnTo>
                    <a:pt x="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3" name="Freeform 24"/>
            <p:cNvSpPr>
              <a:spLocks/>
            </p:cNvSpPr>
            <p:nvPr/>
          </p:nvSpPr>
          <p:spPr bwMode="auto">
            <a:xfrm>
              <a:off x="2742974" y="2753520"/>
              <a:ext cx="192088" cy="133350"/>
            </a:xfrm>
            <a:custGeom>
              <a:avLst/>
              <a:gdLst>
                <a:gd name="T0" fmla="*/ 0 w 243"/>
                <a:gd name="T1" fmla="*/ 168 h 168"/>
                <a:gd name="T2" fmla="*/ 17 w 243"/>
                <a:gd name="T3" fmla="*/ 163 h 168"/>
                <a:gd name="T4" fmla="*/ 35 w 243"/>
                <a:gd name="T5" fmla="*/ 157 h 168"/>
                <a:gd name="T6" fmla="*/ 53 w 243"/>
                <a:gd name="T7" fmla="*/ 150 h 168"/>
                <a:gd name="T8" fmla="*/ 69 w 243"/>
                <a:gd name="T9" fmla="*/ 143 h 168"/>
                <a:gd name="T10" fmla="*/ 86 w 243"/>
                <a:gd name="T11" fmla="*/ 135 h 168"/>
                <a:gd name="T12" fmla="*/ 102 w 243"/>
                <a:gd name="T13" fmla="*/ 127 h 168"/>
                <a:gd name="T14" fmla="*/ 118 w 243"/>
                <a:gd name="T15" fmla="*/ 118 h 168"/>
                <a:gd name="T16" fmla="*/ 133 w 243"/>
                <a:gd name="T17" fmla="*/ 109 h 168"/>
                <a:gd name="T18" fmla="*/ 148 w 243"/>
                <a:gd name="T19" fmla="*/ 98 h 168"/>
                <a:gd name="T20" fmla="*/ 163 w 243"/>
                <a:gd name="T21" fmla="*/ 88 h 168"/>
                <a:gd name="T22" fmla="*/ 177 w 243"/>
                <a:gd name="T23" fmla="*/ 76 h 168"/>
                <a:gd name="T24" fmla="*/ 192 w 243"/>
                <a:gd name="T25" fmla="*/ 64 h 168"/>
                <a:gd name="T26" fmla="*/ 205 w 243"/>
                <a:gd name="T27" fmla="*/ 52 h 168"/>
                <a:gd name="T28" fmla="*/ 219 w 243"/>
                <a:gd name="T29" fmla="*/ 39 h 168"/>
                <a:gd name="T30" fmla="*/ 230 w 243"/>
                <a:gd name="T31" fmla="*/ 26 h 168"/>
                <a:gd name="T32" fmla="*/ 243 w 243"/>
                <a:gd name="T33" fmla="*/ 12 h 168"/>
                <a:gd name="T34" fmla="*/ 235 w 243"/>
                <a:gd name="T35" fmla="*/ 11 h 168"/>
                <a:gd name="T36" fmla="*/ 227 w 243"/>
                <a:gd name="T37" fmla="*/ 8 h 168"/>
                <a:gd name="T38" fmla="*/ 220 w 243"/>
                <a:gd name="T39" fmla="*/ 7 h 168"/>
                <a:gd name="T40" fmla="*/ 212 w 243"/>
                <a:gd name="T41" fmla="*/ 6 h 168"/>
                <a:gd name="T42" fmla="*/ 204 w 243"/>
                <a:gd name="T43" fmla="*/ 4 h 168"/>
                <a:gd name="T44" fmla="*/ 196 w 243"/>
                <a:gd name="T45" fmla="*/ 3 h 168"/>
                <a:gd name="T46" fmla="*/ 188 w 243"/>
                <a:gd name="T47" fmla="*/ 1 h 168"/>
                <a:gd name="T48" fmla="*/ 179 w 243"/>
                <a:gd name="T49" fmla="*/ 0 h 168"/>
                <a:gd name="T50" fmla="*/ 171 w 243"/>
                <a:gd name="T51" fmla="*/ 13 h 168"/>
                <a:gd name="T52" fmla="*/ 163 w 243"/>
                <a:gd name="T53" fmla="*/ 26 h 168"/>
                <a:gd name="T54" fmla="*/ 155 w 243"/>
                <a:gd name="T55" fmla="*/ 37 h 168"/>
                <a:gd name="T56" fmla="*/ 146 w 243"/>
                <a:gd name="T57" fmla="*/ 50 h 168"/>
                <a:gd name="T58" fmla="*/ 137 w 243"/>
                <a:gd name="T59" fmla="*/ 60 h 168"/>
                <a:gd name="T60" fmla="*/ 128 w 243"/>
                <a:gd name="T61" fmla="*/ 72 h 168"/>
                <a:gd name="T62" fmla="*/ 118 w 243"/>
                <a:gd name="T63" fmla="*/ 82 h 168"/>
                <a:gd name="T64" fmla="*/ 108 w 243"/>
                <a:gd name="T65" fmla="*/ 92 h 168"/>
                <a:gd name="T66" fmla="*/ 95 w 243"/>
                <a:gd name="T67" fmla="*/ 105 h 168"/>
                <a:gd name="T68" fmla="*/ 83 w 243"/>
                <a:gd name="T69" fmla="*/ 115 h 168"/>
                <a:gd name="T70" fmla="*/ 69 w 243"/>
                <a:gd name="T71" fmla="*/ 126 h 168"/>
                <a:gd name="T72" fmla="*/ 56 w 243"/>
                <a:gd name="T73" fmla="*/ 136 h 168"/>
                <a:gd name="T74" fmla="*/ 42 w 243"/>
                <a:gd name="T75" fmla="*/ 145 h 168"/>
                <a:gd name="T76" fmla="*/ 28 w 243"/>
                <a:gd name="T77" fmla="*/ 153 h 168"/>
                <a:gd name="T78" fmla="*/ 13 w 243"/>
                <a:gd name="T79" fmla="*/ 161 h 168"/>
                <a:gd name="T80" fmla="*/ 0 w 243"/>
                <a:gd name="T8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3" h="168">
                  <a:moveTo>
                    <a:pt x="0" y="168"/>
                  </a:moveTo>
                  <a:lnTo>
                    <a:pt x="17" y="163"/>
                  </a:lnTo>
                  <a:lnTo>
                    <a:pt x="35" y="157"/>
                  </a:lnTo>
                  <a:lnTo>
                    <a:pt x="53" y="150"/>
                  </a:lnTo>
                  <a:lnTo>
                    <a:pt x="69" y="143"/>
                  </a:lnTo>
                  <a:lnTo>
                    <a:pt x="86" y="135"/>
                  </a:lnTo>
                  <a:lnTo>
                    <a:pt x="102" y="127"/>
                  </a:lnTo>
                  <a:lnTo>
                    <a:pt x="118" y="118"/>
                  </a:lnTo>
                  <a:lnTo>
                    <a:pt x="133" y="109"/>
                  </a:lnTo>
                  <a:lnTo>
                    <a:pt x="148" y="98"/>
                  </a:lnTo>
                  <a:lnTo>
                    <a:pt x="163" y="88"/>
                  </a:lnTo>
                  <a:lnTo>
                    <a:pt x="177" y="76"/>
                  </a:lnTo>
                  <a:lnTo>
                    <a:pt x="192" y="64"/>
                  </a:lnTo>
                  <a:lnTo>
                    <a:pt x="205" y="52"/>
                  </a:lnTo>
                  <a:lnTo>
                    <a:pt x="219" y="39"/>
                  </a:lnTo>
                  <a:lnTo>
                    <a:pt x="230" y="26"/>
                  </a:lnTo>
                  <a:lnTo>
                    <a:pt x="243" y="12"/>
                  </a:lnTo>
                  <a:lnTo>
                    <a:pt x="235" y="11"/>
                  </a:lnTo>
                  <a:lnTo>
                    <a:pt x="227" y="8"/>
                  </a:lnTo>
                  <a:lnTo>
                    <a:pt x="220" y="7"/>
                  </a:lnTo>
                  <a:lnTo>
                    <a:pt x="212" y="6"/>
                  </a:lnTo>
                  <a:lnTo>
                    <a:pt x="204" y="4"/>
                  </a:lnTo>
                  <a:lnTo>
                    <a:pt x="196" y="3"/>
                  </a:lnTo>
                  <a:lnTo>
                    <a:pt x="188" y="1"/>
                  </a:lnTo>
                  <a:lnTo>
                    <a:pt x="179" y="0"/>
                  </a:lnTo>
                  <a:lnTo>
                    <a:pt x="171" y="13"/>
                  </a:lnTo>
                  <a:lnTo>
                    <a:pt x="163" y="26"/>
                  </a:lnTo>
                  <a:lnTo>
                    <a:pt x="155" y="37"/>
                  </a:lnTo>
                  <a:lnTo>
                    <a:pt x="146" y="50"/>
                  </a:lnTo>
                  <a:lnTo>
                    <a:pt x="137" y="60"/>
                  </a:lnTo>
                  <a:lnTo>
                    <a:pt x="128" y="72"/>
                  </a:lnTo>
                  <a:lnTo>
                    <a:pt x="118" y="82"/>
                  </a:lnTo>
                  <a:lnTo>
                    <a:pt x="108" y="92"/>
                  </a:lnTo>
                  <a:lnTo>
                    <a:pt x="95" y="105"/>
                  </a:lnTo>
                  <a:lnTo>
                    <a:pt x="83" y="115"/>
                  </a:lnTo>
                  <a:lnTo>
                    <a:pt x="69" y="126"/>
                  </a:lnTo>
                  <a:lnTo>
                    <a:pt x="56" y="136"/>
                  </a:lnTo>
                  <a:lnTo>
                    <a:pt x="42" y="145"/>
                  </a:lnTo>
                  <a:lnTo>
                    <a:pt x="28" y="153"/>
                  </a:lnTo>
                  <a:lnTo>
                    <a:pt x="13" y="161"/>
                  </a:lnTo>
                  <a:lnTo>
                    <a:pt x="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4" name="Freeform 25"/>
            <p:cNvSpPr>
              <a:spLocks/>
            </p:cNvSpPr>
            <p:nvPr/>
          </p:nvSpPr>
          <p:spPr bwMode="auto">
            <a:xfrm>
              <a:off x="2723924" y="2742407"/>
              <a:ext cx="142875" cy="133350"/>
            </a:xfrm>
            <a:custGeom>
              <a:avLst/>
              <a:gdLst>
                <a:gd name="T0" fmla="*/ 18 w 179"/>
                <a:gd name="T1" fmla="*/ 150 h 167"/>
                <a:gd name="T2" fmla="*/ 13 w 179"/>
                <a:gd name="T3" fmla="*/ 155 h 167"/>
                <a:gd name="T4" fmla="*/ 9 w 179"/>
                <a:gd name="T5" fmla="*/ 159 h 167"/>
                <a:gd name="T6" fmla="*/ 4 w 179"/>
                <a:gd name="T7" fmla="*/ 163 h 167"/>
                <a:gd name="T8" fmla="*/ 0 w 179"/>
                <a:gd name="T9" fmla="*/ 167 h 167"/>
                <a:gd name="T10" fmla="*/ 26 w 179"/>
                <a:gd name="T11" fmla="*/ 155 h 167"/>
                <a:gd name="T12" fmla="*/ 51 w 179"/>
                <a:gd name="T13" fmla="*/ 140 h 167"/>
                <a:gd name="T14" fmla="*/ 76 w 179"/>
                <a:gd name="T15" fmla="*/ 124 h 167"/>
                <a:gd name="T16" fmla="*/ 99 w 179"/>
                <a:gd name="T17" fmla="*/ 104 h 167"/>
                <a:gd name="T18" fmla="*/ 121 w 179"/>
                <a:gd name="T19" fmla="*/ 84 h 167"/>
                <a:gd name="T20" fmla="*/ 141 w 179"/>
                <a:gd name="T21" fmla="*/ 61 h 167"/>
                <a:gd name="T22" fmla="*/ 161 w 179"/>
                <a:gd name="T23" fmla="*/ 35 h 167"/>
                <a:gd name="T24" fmla="*/ 179 w 179"/>
                <a:gd name="T25" fmla="*/ 9 h 167"/>
                <a:gd name="T26" fmla="*/ 170 w 179"/>
                <a:gd name="T27" fmla="*/ 8 h 167"/>
                <a:gd name="T28" fmla="*/ 162 w 179"/>
                <a:gd name="T29" fmla="*/ 7 h 167"/>
                <a:gd name="T30" fmla="*/ 153 w 179"/>
                <a:gd name="T31" fmla="*/ 5 h 167"/>
                <a:gd name="T32" fmla="*/ 144 w 179"/>
                <a:gd name="T33" fmla="*/ 4 h 167"/>
                <a:gd name="T34" fmla="*/ 136 w 179"/>
                <a:gd name="T35" fmla="*/ 3 h 167"/>
                <a:gd name="T36" fmla="*/ 126 w 179"/>
                <a:gd name="T37" fmla="*/ 2 h 167"/>
                <a:gd name="T38" fmla="*/ 117 w 179"/>
                <a:gd name="T39" fmla="*/ 1 h 167"/>
                <a:gd name="T40" fmla="*/ 108 w 179"/>
                <a:gd name="T41" fmla="*/ 0 h 167"/>
                <a:gd name="T42" fmla="*/ 99 w 179"/>
                <a:gd name="T43" fmla="*/ 23 h 167"/>
                <a:gd name="T44" fmla="*/ 89 w 179"/>
                <a:gd name="T45" fmla="*/ 45 h 167"/>
                <a:gd name="T46" fmla="*/ 79 w 179"/>
                <a:gd name="T47" fmla="*/ 65 h 167"/>
                <a:gd name="T48" fmla="*/ 68 w 179"/>
                <a:gd name="T49" fmla="*/ 85 h 167"/>
                <a:gd name="T50" fmla="*/ 56 w 179"/>
                <a:gd name="T51" fmla="*/ 103 h 167"/>
                <a:gd name="T52" fmla="*/ 43 w 179"/>
                <a:gd name="T53" fmla="*/ 121 h 167"/>
                <a:gd name="T54" fmla="*/ 31 w 179"/>
                <a:gd name="T55" fmla="*/ 137 h 167"/>
                <a:gd name="T56" fmla="*/ 18 w 179"/>
                <a:gd name="T57"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9" h="167">
                  <a:moveTo>
                    <a:pt x="18" y="150"/>
                  </a:moveTo>
                  <a:lnTo>
                    <a:pt x="13" y="155"/>
                  </a:lnTo>
                  <a:lnTo>
                    <a:pt x="9" y="159"/>
                  </a:lnTo>
                  <a:lnTo>
                    <a:pt x="4" y="163"/>
                  </a:lnTo>
                  <a:lnTo>
                    <a:pt x="0" y="167"/>
                  </a:lnTo>
                  <a:lnTo>
                    <a:pt x="26" y="155"/>
                  </a:lnTo>
                  <a:lnTo>
                    <a:pt x="51" y="140"/>
                  </a:lnTo>
                  <a:lnTo>
                    <a:pt x="76" y="124"/>
                  </a:lnTo>
                  <a:lnTo>
                    <a:pt x="99" y="104"/>
                  </a:lnTo>
                  <a:lnTo>
                    <a:pt x="121" y="84"/>
                  </a:lnTo>
                  <a:lnTo>
                    <a:pt x="141" y="61"/>
                  </a:lnTo>
                  <a:lnTo>
                    <a:pt x="161" y="35"/>
                  </a:lnTo>
                  <a:lnTo>
                    <a:pt x="179" y="9"/>
                  </a:lnTo>
                  <a:lnTo>
                    <a:pt x="170" y="8"/>
                  </a:lnTo>
                  <a:lnTo>
                    <a:pt x="162" y="7"/>
                  </a:lnTo>
                  <a:lnTo>
                    <a:pt x="153" y="5"/>
                  </a:lnTo>
                  <a:lnTo>
                    <a:pt x="144" y="4"/>
                  </a:lnTo>
                  <a:lnTo>
                    <a:pt x="136" y="3"/>
                  </a:lnTo>
                  <a:lnTo>
                    <a:pt x="126" y="2"/>
                  </a:lnTo>
                  <a:lnTo>
                    <a:pt x="117" y="1"/>
                  </a:lnTo>
                  <a:lnTo>
                    <a:pt x="108" y="0"/>
                  </a:lnTo>
                  <a:lnTo>
                    <a:pt x="99" y="23"/>
                  </a:lnTo>
                  <a:lnTo>
                    <a:pt x="89" y="45"/>
                  </a:lnTo>
                  <a:lnTo>
                    <a:pt x="79" y="65"/>
                  </a:lnTo>
                  <a:lnTo>
                    <a:pt x="68" y="85"/>
                  </a:lnTo>
                  <a:lnTo>
                    <a:pt x="56" y="103"/>
                  </a:lnTo>
                  <a:lnTo>
                    <a:pt x="43" y="121"/>
                  </a:lnTo>
                  <a:lnTo>
                    <a:pt x="31" y="137"/>
                  </a:lnTo>
                  <a:lnTo>
                    <a:pt x="18"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5" name="Freeform 26"/>
            <p:cNvSpPr>
              <a:spLocks/>
            </p:cNvSpPr>
            <p:nvPr/>
          </p:nvSpPr>
          <p:spPr bwMode="auto">
            <a:xfrm>
              <a:off x="2669949" y="2736057"/>
              <a:ext cx="123825" cy="150813"/>
            </a:xfrm>
            <a:custGeom>
              <a:avLst/>
              <a:gdLst>
                <a:gd name="T0" fmla="*/ 0 w 154"/>
                <a:gd name="T1" fmla="*/ 192 h 192"/>
                <a:gd name="T2" fmla="*/ 23 w 154"/>
                <a:gd name="T3" fmla="*/ 181 h 192"/>
                <a:gd name="T4" fmla="*/ 46 w 154"/>
                <a:gd name="T5" fmla="*/ 167 h 192"/>
                <a:gd name="T6" fmla="*/ 66 w 154"/>
                <a:gd name="T7" fmla="*/ 150 h 192"/>
                <a:gd name="T8" fmla="*/ 87 w 154"/>
                <a:gd name="T9" fmla="*/ 128 h 192"/>
                <a:gd name="T10" fmla="*/ 106 w 154"/>
                <a:gd name="T11" fmla="*/ 103 h 192"/>
                <a:gd name="T12" fmla="*/ 124 w 154"/>
                <a:gd name="T13" fmla="*/ 74 h 192"/>
                <a:gd name="T14" fmla="*/ 140 w 154"/>
                <a:gd name="T15" fmla="*/ 42 h 192"/>
                <a:gd name="T16" fmla="*/ 154 w 154"/>
                <a:gd name="T17" fmla="*/ 7 h 192"/>
                <a:gd name="T18" fmla="*/ 141 w 154"/>
                <a:gd name="T19" fmla="*/ 6 h 192"/>
                <a:gd name="T20" fmla="*/ 130 w 154"/>
                <a:gd name="T21" fmla="*/ 5 h 192"/>
                <a:gd name="T22" fmla="*/ 117 w 154"/>
                <a:gd name="T23" fmla="*/ 5 h 192"/>
                <a:gd name="T24" fmla="*/ 104 w 154"/>
                <a:gd name="T25" fmla="*/ 4 h 192"/>
                <a:gd name="T26" fmla="*/ 92 w 154"/>
                <a:gd name="T27" fmla="*/ 3 h 192"/>
                <a:gd name="T28" fmla="*/ 78 w 154"/>
                <a:gd name="T29" fmla="*/ 2 h 192"/>
                <a:gd name="T30" fmla="*/ 65 w 154"/>
                <a:gd name="T31" fmla="*/ 2 h 192"/>
                <a:gd name="T32" fmla="*/ 53 w 154"/>
                <a:gd name="T33" fmla="*/ 0 h 192"/>
                <a:gd name="T34" fmla="*/ 48 w 154"/>
                <a:gd name="T35" fmla="*/ 33 h 192"/>
                <a:gd name="T36" fmla="*/ 42 w 154"/>
                <a:gd name="T37" fmla="*/ 63 h 192"/>
                <a:gd name="T38" fmla="*/ 36 w 154"/>
                <a:gd name="T39" fmla="*/ 90 h 192"/>
                <a:gd name="T40" fmla="*/ 30 w 154"/>
                <a:gd name="T41" fmla="*/ 117 h 192"/>
                <a:gd name="T42" fmla="*/ 23 w 154"/>
                <a:gd name="T43" fmla="*/ 140 h 192"/>
                <a:gd name="T44" fmla="*/ 16 w 154"/>
                <a:gd name="T45" fmla="*/ 159 h 192"/>
                <a:gd name="T46" fmla="*/ 8 w 154"/>
                <a:gd name="T47" fmla="*/ 177 h 192"/>
                <a:gd name="T48" fmla="*/ 0 w 154"/>
                <a:gd name="T49"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92">
                  <a:moveTo>
                    <a:pt x="0" y="192"/>
                  </a:moveTo>
                  <a:lnTo>
                    <a:pt x="23" y="181"/>
                  </a:lnTo>
                  <a:lnTo>
                    <a:pt x="46" y="167"/>
                  </a:lnTo>
                  <a:lnTo>
                    <a:pt x="66" y="150"/>
                  </a:lnTo>
                  <a:lnTo>
                    <a:pt x="87" y="128"/>
                  </a:lnTo>
                  <a:lnTo>
                    <a:pt x="106" y="103"/>
                  </a:lnTo>
                  <a:lnTo>
                    <a:pt x="124" y="74"/>
                  </a:lnTo>
                  <a:lnTo>
                    <a:pt x="140" y="42"/>
                  </a:lnTo>
                  <a:lnTo>
                    <a:pt x="154" y="7"/>
                  </a:lnTo>
                  <a:lnTo>
                    <a:pt x="141" y="6"/>
                  </a:lnTo>
                  <a:lnTo>
                    <a:pt x="130" y="5"/>
                  </a:lnTo>
                  <a:lnTo>
                    <a:pt x="117" y="5"/>
                  </a:lnTo>
                  <a:lnTo>
                    <a:pt x="104" y="4"/>
                  </a:lnTo>
                  <a:lnTo>
                    <a:pt x="92" y="3"/>
                  </a:lnTo>
                  <a:lnTo>
                    <a:pt x="78" y="2"/>
                  </a:lnTo>
                  <a:lnTo>
                    <a:pt x="65" y="2"/>
                  </a:lnTo>
                  <a:lnTo>
                    <a:pt x="53" y="0"/>
                  </a:lnTo>
                  <a:lnTo>
                    <a:pt x="48" y="33"/>
                  </a:lnTo>
                  <a:lnTo>
                    <a:pt x="42" y="63"/>
                  </a:lnTo>
                  <a:lnTo>
                    <a:pt x="36" y="90"/>
                  </a:lnTo>
                  <a:lnTo>
                    <a:pt x="30" y="117"/>
                  </a:lnTo>
                  <a:lnTo>
                    <a:pt x="23" y="140"/>
                  </a:lnTo>
                  <a:lnTo>
                    <a:pt x="16" y="159"/>
                  </a:lnTo>
                  <a:lnTo>
                    <a:pt x="8" y="177"/>
                  </a:lnTo>
                  <a:lnTo>
                    <a:pt x="0"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6" name="Freeform 27"/>
            <p:cNvSpPr>
              <a:spLocks/>
            </p:cNvSpPr>
            <p:nvPr/>
          </p:nvSpPr>
          <p:spPr bwMode="auto">
            <a:xfrm>
              <a:off x="2252436" y="2388395"/>
              <a:ext cx="92075" cy="119063"/>
            </a:xfrm>
            <a:custGeom>
              <a:avLst/>
              <a:gdLst>
                <a:gd name="T0" fmla="*/ 27 w 115"/>
                <a:gd name="T1" fmla="*/ 0 h 150"/>
                <a:gd name="T2" fmla="*/ 16 w 115"/>
                <a:gd name="T3" fmla="*/ 36 h 150"/>
                <a:gd name="T4" fmla="*/ 8 w 115"/>
                <a:gd name="T5" fmla="*/ 72 h 150"/>
                <a:gd name="T6" fmla="*/ 2 w 115"/>
                <a:gd name="T7" fmla="*/ 110 h 150"/>
                <a:gd name="T8" fmla="*/ 0 w 115"/>
                <a:gd name="T9" fmla="*/ 150 h 150"/>
                <a:gd name="T10" fmla="*/ 97 w 115"/>
                <a:gd name="T11" fmla="*/ 150 h 150"/>
                <a:gd name="T12" fmla="*/ 99 w 115"/>
                <a:gd name="T13" fmla="*/ 113 h 150"/>
                <a:gd name="T14" fmla="*/ 102 w 115"/>
                <a:gd name="T15" fmla="*/ 77 h 150"/>
                <a:gd name="T16" fmla="*/ 107 w 115"/>
                <a:gd name="T17" fmla="*/ 42 h 150"/>
                <a:gd name="T18" fmla="*/ 115 w 115"/>
                <a:gd name="T19" fmla="*/ 8 h 150"/>
                <a:gd name="T20" fmla="*/ 104 w 115"/>
                <a:gd name="T21" fmla="*/ 7 h 150"/>
                <a:gd name="T22" fmla="*/ 93 w 115"/>
                <a:gd name="T23" fmla="*/ 6 h 150"/>
                <a:gd name="T24" fmla="*/ 82 w 115"/>
                <a:gd name="T25" fmla="*/ 4 h 150"/>
                <a:gd name="T26" fmla="*/ 71 w 115"/>
                <a:gd name="T27" fmla="*/ 3 h 150"/>
                <a:gd name="T28" fmla="*/ 60 w 115"/>
                <a:gd name="T29" fmla="*/ 3 h 150"/>
                <a:gd name="T30" fmla="*/ 49 w 115"/>
                <a:gd name="T31" fmla="*/ 2 h 150"/>
                <a:gd name="T32" fmla="*/ 38 w 115"/>
                <a:gd name="T33" fmla="*/ 1 h 150"/>
                <a:gd name="T34" fmla="*/ 27 w 115"/>
                <a:gd name="T3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50">
                  <a:moveTo>
                    <a:pt x="27" y="0"/>
                  </a:moveTo>
                  <a:lnTo>
                    <a:pt x="16" y="36"/>
                  </a:lnTo>
                  <a:lnTo>
                    <a:pt x="8" y="72"/>
                  </a:lnTo>
                  <a:lnTo>
                    <a:pt x="2" y="110"/>
                  </a:lnTo>
                  <a:lnTo>
                    <a:pt x="0" y="150"/>
                  </a:lnTo>
                  <a:lnTo>
                    <a:pt x="97" y="150"/>
                  </a:lnTo>
                  <a:lnTo>
                    <a:pt x="99" y="113"/>
                  </a:lnTo>
                  <a:lnTo>
                    <a:pt x="102" y="77"/>
                  </a:lnTo>
                  <a:lnTo>
                    <a:pt x="107" y="42"/>
                  </a:lnTo>
                  <a:lnTo>
                    <a:pt x="115" y="8"/>
                  </a:lnTo>
                  <a:lnTo>
                    <a:pt x="104" y="7"/>
                  </a:lnTo>
                  <a:lnTo>
                    <a:pt x="93" y="6"/>
                  </a:lnTo>
                  <a:lnTo>
                    <a:pt x="82" y="4"/>
                  </a:lnTo>
                  <a:lnTo>
                    <a:pt x="71" y="3"/>
                  </a:lnTo>
                  <a:lnTo>
                    <a:pt x="60" y="3"/>
                  </a:lnTo>
                  <a:lnTo>
                    <a:pt x="49" y="2"/>
                  </a:lnTo>
                  <a:lnTo>
                    <a:pt x="38" y="1"/>
                  </a:lnTo>
                  <a:lnTo>
                    <a:pt x="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7" name="Freeform 28"/>
            <p:cNvSpPr>
              <a:spLocks/>
            </p:cNvSpPr>
            <p:nvPr/>
          </p:nvSpPr>
          <p:spPr bwMode="auto">
            <a:xfrm>
              <a:off x="2446111" y="2402682"/>
              <a:ext cx="109538" cy="104775"/>
            </a:xfrm>
            <a:custGeom>
              <a:avLst/>
              <a:gdLst>
                <a:gd name="T0" fmla="*/ 137 w 137"/>
                <a:gd name="T1" fmla="*/ 5 h 133"/>
                <a:gd name="T2" fmla="*/ 121 w 137"/>
                <a:gd name="T3" fmla="*/ 5 h 133"/>
                <a:gd name="T4" fmla="*/ 105 w 137"/>
                <a:gd name="T5" fmla="*/ 5 h 133"/>
                <a:gd name="T6" fmla="*/ 89 w 137"/>
                <a:gd name="T7" fmla="*/ 4 h 133"/>
                <a:gd name="T8" fmla="*/ 74 w 137"/>
                <a:gd name="T9" fmla="*/ 4 h 133"/>
                <a:gd name="T10" fmla="*/ 58 w 137"/>
                <a:gd name="T11" fmla="*/ 2 h 133"/>
                <a:gd name="T12" fmla="*/ 43 w 137"/>
                <a:gd name="T13" fmla="*/ 1 h 133"/>
                <a:gd name="T14" fmla="*/ 27 w 137"/>
                <a:gd name="T15" fmla="*/ 1 h 133"/>
                <a:gd name="T16" fmla="*/ 12 w 137"/>
                <a:gd name="T17" fmla="*/ 0 h 133"/>
                <a:gd name="T18" fmla="*/ 7 w 137"/>
                <a:gd name="T19" fmla="*/ 32 h 133"/>
                <a:gd name="T20" fmla="*/ 4 w 137"/>
                <a:gd name="T21" fmla="*/ 66 h 133"/>
                <a:gd name="T22" fmla="*/ 1 w 137"/>
                <a:gd name="T23" fmla="*/ 99 h 133"/>
                <a:gd name="T24" fmla="*/ 0 w 137"/>
                <a:gd name="T25" fmla="*/ 133 h 133"/>
                <a:gd name="T26" fmla="*/ 134 w 137"/>
                <a:gd name="T27" fmla="*/ 133 h 133"/>
                <a:gd name="T28" fmla="*/ 134 w 137"/>
                <a:gd name="T29" fmla="*/ 100 h 133"/>
                <a:gd name="T30" fmla="*/ 135 w 137"/>
                <a:gd name="T31" fmla="*/ 68 h 133"/>
                <a:gd name="T32" fmla="*/ 136 w 137"/>
                <a:gd name="T33" fmla="*/ 37 h 133"/>
                <a:gd name="T34" fmla="*/ 137 w 137"/>
                <a:gd name="T35" fmla="*/ 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33">
                  <a:moveTo>
                    <a:pt x="137" y="5"/>
                  </a:moveTo>
                  <a:lnTo>
                    <a:pt x="121" y="5"/>
                  </a:lnTo>
                  <a:lnTo>
                    <a:pt x="105" y="5"/>
                  </a:lnTo>
                  <a:lnTo>
                    <a:pt x="89" y="4"/>
                  </a:lnTo>
                  <a:lnTo>
                    <a:pt x="74" y="4"/>
                  </a:lnTo>
                  <a:lnTo>
                    <a:pt x="58" y="2"/>
                  </a:lnTo>
                  <a:lnTo>
                    <a:pt x="43" y="1"/>
                  </a:lnTo>
                  <a:lnTo>
                    <a:pt x="27" y="1"/>
                  </a:lnTo>
                  <a:lnTo>
                    <a:pt x="12" y="0"/>
                  </a:lnTo>
                  <a:lnTo>
                    <a:pt x="7" y="32"/>
                  </a:lnTo>
                  <a:lnTo>
                    <a:pt x="4" y="66"/>
                  </a:lnTo>
                  <a:lnTo>
                    <a:pt x="1" y="99"/>
                  </a:lnTo>
                  <a:lnTo>
                    <a:pt x="0" y="133"/>
                  </a:lnTo>
                  <a:lnTo>
                    <a:pt x="134" y="133"/>
                  </a:lnTo>
                  <a:lnTo>
                    <a:pt x="134" y="100"/>
                  </a:lnTo>
                  <a:lnTo>
                    <a:pt x="135" y="68"/>
                  </a:lnTo>
                  <a:lnTo>
                    <a:pt x="136" y="37"/>
                  </a:lnTo>
                  <a:lnTo>
                    <a:pt x="13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8" name="Freeform 29"/>
            <p:cNvSpPr>
              <a:spLocks/>
            </p:cNvSpPr>
            <p:nvPr/>
          </p:nvSpPr>
          <p:spPr bwMode="auto">
            <a:xfrm>
              <a:off x="2568349" y="2405857"/>
              <a:ext cx="141288" cy="101600"/>
            </a:xfrm>
            <a:custGeom>
              <a:avLst/>
              <a:gdLst>
                <a:gd name="T0" fmla="*/ 177 w 177"/>
                <a:gd name="T1" fmla="*/ 127 h 127"/>
                <a:gd name="T2" fmla="*/ 177 w 177"/>
                <a:gd name="T3" fmla="*/ 93 h 127"/>
                <a:gd name="T4" fmla="*/ 176 w 177"/>
                <a:gd name="T5" fmla="*/ 61 h 127"/>
                <a:gd name="T6" fmla="*/ 174 w 177"/>
                <a:gd name="T7" fmla="*/ 30 h 127"/>
                <a:gd name="T8" fmla="*/ 173 w 177"/>
                <a:gd name="T9" fmla="*/ 0 h 127"/>
                <a:gd name="T10" fmla="*/ 162 w 177"/>
                <a:gd name="T11" fmla="*/ 0 h 127"/>
                <a:gd name="T12" fmla="*/ 152 w 177"/>
                <a:gd name="T13" fmla="*/ 0 h 127"/>
                <a:gd name="T14" fmla="*/ 141 w 177"/>
                <a:gd name="T15" fmla="*/ 0 h 127"/>
                <a:gd name="T16" fmla="*/ 131 w 177"/>
                <a:gd name="T17" fmla="*/ 0 h 127"/>
                <a:gd name="T18" fmla="*/ 121 w 177"/>
                <a:gd name="T19" fmla="*/ 1 h 127"/>
                <a:gd name="T20" fmla="*/ 110 w 177"/>
                <a:gd name="T21" fmla="*/ 1 h 127"/>
                <a:gd name="T22" fmla="*/ 99 w 177"/>
                <a:gd name="T23" fmla="*/ 1 h 127"/>
                <a:gd name="T24" fmla="*/ 88 w 177"/>
                <a:gd name="T25" fmla="*/ 1 h 127"/>
                <a:gd name="T26" fmla="*/ 78 w 177"/>
                <a:gd name="T27" fmla="*/ 1 h 127"/>
                <a:gd name="T28" fmla="*/ 66 w 177"/>
                <a:gd name="T29" fmla="*/ 1 h 127"/>
                <a:gd name="T30" fmla="*/ 56 w 177"/>
                <a:gd name="T31" fmla="*/ 1 h 127"/>
                <a:gd name="T32" fmla="*/ 46 w 177"/>
                <a:gd name="T33" fmla="*/ 0 h 127"/>
                <a:gd name="T34" fmla="*/ 35 w 177"/>
                <a:gd name="T35" fmla="*/ 0 h 127"/>
                <a:gd name="T36" fmla="*/ 25 w 177"/>
                <a:gd name="T37" fmla="*/ 0 h 127"/>
                <a:gd name="T38" fmla="*/ 15 w 177"/>
                <a:gd name="T39" fmla="*/ 0 h 127"/>
                <a:gd name="T40" fmla="*/ 4 w 177"/>
                <a:gd name="T41" fmla="*/ 0 h 127"/>
                <a:gd name="T42" fmla="*/ 3 w 177"/>
                <a:gd name="T43" fmla="*/ 30 h 127"/>
                <a:gd name="T44" fmla="*/ 1 w 177"/>
                <a:gd name="T45" fmla="*/ 61 h 127"/>
                <a:gd name="T46" fmla="*/ 0 w 177"/>
                <a:gd name="T47" fmla="*/ 93 h 127"/>
                <a:gd name="T48" fmla="*/ 0 w 177"/>
                <a:gd name="T49" fmla="*/ 127 h 127"/>
                <a:gd name="T50" fmla="*/ 177 w 177"/>
                <a:gd name="T5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7" h="127">
                  <a:moveTo>
                    <a:pt x="177" y="127"/>
                  </a:moveTo>
                  <a:lnTo>
                    <a:pt x="177" y="93"/>
                  </a:lnTo>
                  <a:lnTo>
                    <a:pt x="176" y="61"/>
                  </a:lnTo>
                  <a:lnTo>
                    <a:pt x="174" y="30"/>
                  </a:lnTo>
                  <a:lnTo>
                    <a:pt x="173" y="0"/>
                  </a:lnTo>
                  <a:lnTo>
                    <a:pt x="162" y="0"/>
                  </a:lnTo>
                  <a:lnTo>
                    <a:pt x="152" y="0"/>
                  </a:lnTo>
                  <a:lnTo>
                    <a:pt x="141" y="0"/>
                  </a:lnTo>
                  <a:lnTo>
                    <a:pt x="131" y="0"/>
                  </a:lnTo>
                  <a:lnTo>
                    <a:pt x="121" y="1"/>
                  </a:lnTo>
                  <a:lnTo>
                    <a:pt x="110" y="1"/>
                  </a:lnTo>
                  <a:lnTo>
                    <a:pt x="99" y="1"/>
                  </a:lnTo>
                  <a:lnTo>
                    <a:pt x="88" y="1"/>
                  </a:lnTo>
                  <a:lnTo>
                    <a:pt x="78" y="1"/>
                  </a:lnTo>
                  <a:lnTo>
                    <a:pt x="66" y="1"/>
                  </a:lnTo>
                  <a:lnTo>
                    <a:pt x="56" y="1"/>
                  </a:lnTo>
                  <a:lnTo>
                    <a:pt x="46" y="0"/>
                  </a:lnTo>
                  <a:lnTo>
                    <a:pt x="35" y="0"/>
                  </a:lnTo>
                  <a:lnTo>
                    <a:pt x="25" y="0"/>
                  </a:lnTo>
                  <a:lnTo>
                    <a:pt x="15" y="0"/>
                  </a:lnTo>
                  <a:lnTo>
                    <a:pt x="4" y="0"/>
                  </a:lnTo>
                  <a:lnTo>
                    <a:pt x="3" y="30"/>
                  </a:lnTo>
                  <a:lnTo>
                    <a:pt x="1" y="61"/>
                  </a:lnTo>
                  <a:lnTo>
                    <a:pt x="0" y="93"/>
                  </a:lnTo>
                  <a:lnTo>
                    <a:pt x="0" y="127"/>
                  </a:lnTo>
                  <a:lnTo>
                    <a:pt x="177"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9" name="Freeform 30"/>
            <p:cNvSpPr>
              <a:spLocks/>
            </p:cNvSpPr>
            <p:nvPr/>
          </p:nvSpPr>
          <p:spPr bwMode="auto">
            <a:xfrm>
              <a:off x="2347686" y="2396332"/>
              <a:ext cx="90488" cy="111125"/>
            </a:xfrm>
            <a:custGeom>
              <a:avLst/>
              <a:gdLst>
                <a:gd name="T0" fmla="*/ 114 w 114"/>
                <a:gd name="T1" fmla="*/ 6 h 140"/>
                <a:gd name="T2" fmla="*/ 102 w 114"/>
                <a:gd name="T3" fmla="*/ 6 h 140"/>
                <a:gd name="T4" fmla="*/ 90 w 114"/>
                <a:gd name="T5" fmla="*/ 5 h 140"/>
                <a:gd name="T6" fmla="*/ 78 w 114"/>
                <a:gd name="T7" fmla="*/ 5 h 140"/>
                <a:gd name="T8" fmla="*/ 65 w 114"/>
                <a:gd name="T9" fmla="*/ 4 h 140"/>
                <a:gd name="T10" fmla="*/ 54 w 114"/>
                <a:gd name="T11" fmla="*/ 3 h 140"/>
                <a:gd name="T12" fmla="*/ 41 w 114"/>
                <a:gd name="T13" fmla="*/ 1 h 140"/>
                <a:gd name="T14" fmla="*/ 30 w 114"/>
                <a:gd name="T15" fmla="*/ 1 h 140"/>
                <a:gd name="T16" fmla="*/ 18 w 114"/>
                <a:gd name="T17" fmla="*/ 0 h 140"/>
                <a:gd name="T18" fmla="*/ 10 w 114"/>
                <a:gd name="T19" fmla="*/ 34 h 140"/>
                <a:gd name="T20" fmla="*/ 4 w 114"/>
                <a:gd name="T21" fmla="*/ 68 h 140"/>
                <a:gd name="T22" fmla="*/ 1 w 114"/>
                <a:gd name="T23" fmla="*/ 104 h 140"/>
                <a:gd name="T24" fmla="*/ 0 w 114"/>
                <a:gd name="T25" fmla="*/ 140 h 140"/>
                <a:gd name="T26" fmla="*/ 102 w 114"/>
                <a:gd name="T27" fmla="*/ 140 h 140"/>
                <a:gd name="T28" fmla="*/ 103 w 114"/>
                <a:gd name="T29" fmla="*/ 105 h 140"/>
                <a:gd name="T30" fmla="*/ 106 w 114"/>
                <a:gd name="T31" fmla="*/ 72 h 140"/>
                <a:gd name="T32" fmla="*/ 109 w 114"/>
                <a:gd name="T33" fmla="*/ 38 h 140"/>
                <a:gd name="T34" fmla="*/ 114 w 114"/>
                <a:gd name="T35" fmla="*/ 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4" h="140">
                  <a:moveTo>
                    <a:pt x="114" y="6"/>
                  </a:moveTo>
                  <a:lnTo>
                    <a:pt x="102" y="6"/>
                  </a:lnTo>
                  <a:lnTo>
                    <a:pt x="90" y="5"/>
                  </a:lnTo>
                  <a:lnTo>
                    <a:pt x="78" y="5"/>
                  </a:lnTo>
                  <a:lnTo>
                    <a:pt x="65" y="4"/>
                  </a:lnTo>
                  <a:lnTo>
                    <a:pt x="54" y="3"/>
                  </a:lnTo>
                  <a:lnTo>
                    <a:pt x="41" y="1"/>
                  </a:lnTo>
                  <a:lnTo>
                    <a:pt x="30" y="1"/>
                  </a:lnTo>
                  <a:lnTo>
                    <a:pt x="18" y="0"/>
                  </a:lnTo>
                  <a:lnTo>
                    <a:pt x="10" y="34"/>
                  </a:lnTo>
                  <a:lnTo>
                    <a:pt x="4" y="68"/>
                  </a:lnTo>
                  <a:lnTo>
                    <a:pt x="1" y="104"/>
                  </a:lnTo>
                  <a:lnTo>
                    <a:pt x="0" y="140"/>
                  </a:lnTo>
                  <a:lnTo>
                    <a:pt x="102" y="140"/>
                  </a:lnTo>
                  <a:lnTo>
                    <a:pt x="103" y="105"/>
                  </a:lnTo>
                  <a:lnTo>
                    <a:pt x="106" y="72"/>
                  </a:lnTo>
                  <a:lnTo>
                    <a:pt x="109" y="38"/>
                  </a:lnTo>
                  <a:lnTo>
                    <a:pt x="11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0" name="Freeform 31"/>
            <p:cNvSpPr>
              <a:spLocks/>
            </p:cNvSpPr>
            <p:nvPr/>
          </p:nvSpPr>
          <p:spPr bwMode="auto">
            <a:xfrm>
              <a:off x="2723924" y="2402682"/>
              <a:ext cx="107950" cy="104775"/>
            </a:xfrm>
            <a:custGeom>
              <a:avLst/>
              <a:gdLst>
                <a:gd name="T0" fmla="*/ 4 w 136"/>
                <a:gd name="T1" fmla="*/ 133 h 133"/>
                <a:gd name="T2" fmla="*/ 136 w 136"/>
                <a:gd name="T3" fmla="*/ 133 h 133"/>
                <a:gd name="T4" fmla="*/ 135 w 136"/>
                <a:gd name="T5" fmla="*/ 99 h 133"/>
                <a:gd name="T6" fmla="*/ 133 w 136"/>
                <a:gd name="T7" fmla="*/ 66 h 133"/>
                <a:gd name="T8" fmla="*/ 130 w 136"/>
                <a:gd name="T9" fmla="*/ 32 h 133"/>
                <a:gd name="T10" fmla="*/ 125 w 136"/>
                <a:gd name="T11" fmla="*/ 0 h 133"/>
                <a:gd name="T12" fmla="*/ 110 w 136"/>
                <a:gd name="T13" fmla="*/ 1 h 133"/>
                <a:gd name="T14" fmla="*/ 95 w 136"/>
                <a:gd name="T15" fmla="*/ 1 h 133"/>
                <a:gd name="T16" fmla="*/ 79 w 136"/>
                <a:gd name="T17" fmla="*/ 2 h 133"/>
                <a:gd name="T18" fmla="*/ 64 w 136"/>
                <a:gd name="T19" fmla="*/ 4 h 133"/>
                <a:gd name="T20" fmla="*/ 48 w 136"/>
                <a:gd name="T21" fmla="*/ 4 h 133"/>
                <a:gd name="T22" fmla="*/ 33 w 136"/>
                <a:gd name="T23" fmla="*/ 5 h 133"/>
                <a:gd name="T24" fmla="*/ 17 w 136"/>
                <a:gd name="T25" fmla="*/ 5 h 133"/>
                <a:gd name="T26" fmla="*/ 0 w 136"/>
                <a:gd name="T27" fmla="*/ 5 h 133"/>
                <a:gd name="T28" fmla="*/ 2 w 136"/>
                <a:gd name="T29" fmla="*/ 36 h 133"/>
                <a:gd name="T30" fmla="*/ 3 w 136"/>
                <a:gd name="T31" fmla="*/ 68 h 133"/>
                <a:gd name="T32" fmla="*/ 4 w 136"/>
                <a:gd name="T33" fmla="*/ 100 h 133"/>
                <a:gd name="T34" fmla="*/ 4 w 136"/>
                <a:gd name="T35"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33">
                  <a:moveTo>
                    <a:pt x="4" y="133"/>
                  </a:moveTo>
                  <a:lnTo>
                    <a:pt x="136" y="133"/>
                  </a:lnTo>
                  <a:lnTo>
                    <a:pt x="135" y="99"/>
                  </a:lnTo>
                  <a:lnTo>
                    <a:pt x="133" y="66"/>
                  </a:lnTo>
                  <a:lnTo>
                    <a:pt x="130" y="32"/>
                  </a:lnTo>
                  <a:lnTo>
                    <a:pt x="125" y="0"/>
                  </a:lnTo>
                  <a:lnTo>
                    <a:pt x="110" y="1"/>
                  </a:lnTo>
                  <a:lnTo>
                    <a:pt x="95" y="1"/>
                  </a:lnTo>
                  <a:lnTo>
                    <a:pt x="79" y="2"/>
                  </a:lnTo>
                  <a:lnTo>
                    <a:pt x="64" y="4"/>
                  </a:lnTo>
                  <a:lnTo>
                    <a:pt x="48" y="4"/>
                  </a:lnTo>
                  <a:lnTo>
                    <a:pt x="33" y="5"/>
                  </a:lnTo>
                  <a:lnTo>
                    <a:pt x="17" y="5"/>
                  </a:lnTo>
                  <a:lnTo>
                    <a:pt x="0" y="5"/>
                  </a:lnTo>
                  <a:lnTo>
                    <a:pt x="2" y="36"/>
                  </a:lnTo>
                  <a:lnTo>
                    <a:pt x="3" y="68"/>
                  </a:lnTo>
                  <a:lnTo>
                    <a:pt x="4" y="100"/>
                  </a:lnTo>
                  <a:lnTo>
                    <a:pt x="4"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1" name="Freeform 32"/>
            <p:cNvSpPr>
              <a:spLocks/>
            </p:cNvSpPr>
            <p:nvPr/>
          </p:nvSpPr>
          <p:spPr bwMode="auto">
            <a:xfrm>
              <a:off x="2669949" y="2143920"/>
              <a:ext cx="123825" cy="150813"/>
            </a:xfrm>
            <a:custGeom>
              <a:avLst/>
              <a:gdLst>
                <a:gd name="T0" fmla="*/ 70 w 154"/>
                <a:gd name="T1" fmla="*/ 46 h 191"/>
                <a:gd name="T2" fmla="*/ 62 w 154"/>
                <a:gd name="T3" fmla="*/ 38 h 191"/>
                <a:gd name="T4" fmla="*/ 53 w 154"/>
                <a:gd name="T5" fmla="*/ 30 h 191"/>
                <a:gd name="T6" fmla="*/ 45 w 154"/>
                <a:gd name="T7" fmla="*/ 23 h 191"/>
                <a:gd name="T8" fmla="*/ 35 w 154"/>
                <a:gd name="T9" fmla="*/ 18 h 191"/>
                <a:gd name="T10" fmla="*/ 27 w 154"/>
                <a:gd name="T11" fmla="*/ 12 h 191"/>
                <a:gd name="T12" fmla="*/ 18 w 154"/>
                <a:gd name="T13" fmla="*/ 7 h 191"/>
                <a:gd name="T14" fmla="*/ 9 w 154"/>
                <a:gd name="T15" fmla="*/ 4 h 191"/>
                <a:gd name="T16" fmla="*/ 0 w 154"/>
                <a:gd name="T17" fmla="*/ 0 h 191"/>
                <a:gd name="T18" fmla="*/ 8 w 154"/>
                <a:gd name="T19" fmla="*/ 15 h 191"/>
                <a:gd name="T20" fmla="*/ 16 w 154"/>
                <a:gd name="T21" fmla="*/ 33 h 191"/>
                <a:gd name="T22" fmla="*/ 23 w 154"/>
                <a:gd name="T23" fmla="*/ 53 h 191"/>
                <a:gd name="T24" fmla="*/ 30 w 154"/>
                <a:gd name="T25" fmla="*/ 76 h 191"/>
                <a:gd name="T26" fmla="*/ 36 w 154"/>
                <a:gd name="T27" fmla="*/ 102 h 191"/>
                <a:gd name="T28" fmla="*/ 42 w 154"/>
                <a:gd name="T29" fmla="*/ 129 h 191"/>
                <a:gd name="T30" fmla="*/ 48 w 154"/>
                <a:gd name="T31" fmla="*/ 159 h 191"/>
                <a:gd name="T32" fmla="*/ 53 w 154"/>
                <a:gd name="T33" fmla="*/ 191 h 191"/>
                <a:gd name="T34" fmla="*/ 65 w 154"/>
                <a:gd name="T35" fmla="*/ 190 h 191"/>
                <a:gd name="T36" fmla="*/ 78 w 154"/>
                <a:gd name="T37" fmla="*/ 189 h 191"/>
                <a:gd name="T38" fmla="*/ 92 w 154"/>
                <a:gd name="T39" fmla="*/ 189 h 191"/>
                <a:gd name="T40" fmla="*/ 104 w 154"/>
                <a:gd name="T41" fmla="*/ 188 h 191"/>
                <a:gd name="T42" fmla="*/ 117 w 154"/>
                <a:gd name="T43" fmla="*/ 187 h 191"/>
                <a:gd name="T44" fmla="*/ 130 w 154"/>
                <a:gd name="T45" fmla="*/ 186 h 191"/>
                <a:gd name="T46" fmla="*/ 141 w 154"/>
                <a:gd name="T47" fmla="*/ 186 h 191"/>
                <a:gd name="T48" fmla="*/ 154 w 154"/>
                <a:gd name="T49" fmla="*/ 184 h 191"/>
                <a:gd name="T50" fmla="*/ 146 w 154"/>
                <a:gd name="T51" fmla="*/ 164 h 191"/>
                <a:gd name="T52" fmla="*/ 137 w 154"/>
                <a:gd name="T53" fmla="*/ 144 h 191"/>
                <a:gd name="T54" fmla="*/ 126 w 154"/>
                <a:gd name="T55" fmla="*/ 125 h 191"/>
                <a:gd name="T56" fmla="*/ 117 w 154"/>
                <a:gd name="T57" fmla="*/ 106 h 191"/>
                <a:gd name="T58" fmla="*/ 106 w 154"/>
                <a:gd name="T59" fmla="*/ 90 h 191"/>
                <a:gd name="T60" fmla="*/ 94 w 154"/>
                <a:gd name="T61" fmla="*/ 74 h 191"/>
                <a:gd name="T62" fmla="*/ 83 w 154"/>
                <a:gd name="T63" fmla="*/ 59 h 191"/>
                <a:gd name="T64" fmla="*/ 70 w 154"/>
                <a:gd name="T65" fmla="*/ 4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4" h="191">
                  <a:moveTo>
                    <a:pt x="70" y="46"/>
                  </a:moveTo>
                  <a:lnTo>
                    <a:pt x="62" y="38"/>
                  </a:lnTo>
                  <a:lnTo>
                    <a:pt x="53" y="30"/>
                  </a:lnTo>
                  <a:lnTo>
                    <a:pt x="45" y="23"/>
                  </a:lnTo>
                  <a:lnTo>
                    <a:pt x="35" y="18"/>
                  </a:lnTo>
                  <a:lnTo>
                    <a:pt x="27" y="12"/>
                  </a:lnTo>
                  <a:lnTo>
                    <a:pt x="18" y="7"/>
                  </a:lnTo>
                  <a:lnTo>
                    <a:pt x="9" y="4"/>
                  </a:lnTo>
                  <a:lnTo>
                    <a:pt x="0" y="0"/>
                  </a:lnTo>
                  <a:lnTo>
                    <a:pt x="8" y="15"/>
                  </a:lnTo>
                  <a:lnTo>
                    <a:pt x="16" y="33"/>
                  </a:lnTo>
                  <a:lnTo>
                    <a:pt x="23" y="53"/>
                  </a:lnTo>
                  <a:lnTo>
                    <a:pt x="30" y="76"/>
                  </a:lnTo>
                  <a:lnTo>
                    <a:pt x="36" y="102"/>
                  </a:lnTo>
                  <a:lnTo>
                    <a:pt x="42" y="129"/>
                  </a:lnTo>
                  <a:lnTo>
                    <a:pt x="48" y="159"/>
                  </a:lnTo>
                  <a:lnTo>
                    <a:pt x="53" y="191"/>
                  </a:lnTo>
                  <a:lnTo>
                    <a:pt x="65" y="190"/>
                  </a:lnTo>
                  <a:lnTo>
                    <a:pt x="78" y="189"/>
                  </a:lnTo>
                  <a:lnTo>
                    <a:pt x="92" y="189"/>
                  </a:lnTo>
                  <a:lnTo>
                    <a:pt x="104" y="188"/>
                  </a:lnTo>
                  <a:lnTo>
                    <a:pt x="117" y="187"/>
                  </a:lnTo>
                  <a:lnTo>
                    <a:pt x="130" y="186"/>
                  </a:lnTo>
                  <a:lnTo>
                    <a:pt x="141" y="186"/>
                  </a:lnTo>
                  <a:lnTo>
                    <a:pt x="154" y="184"/>
                  </a:lnTo>
                  <a:lnTo>
                    <a:pt x="146" y="164"/>
                  </a:lnTo>
                  <a:lnTo>
                    <a:pt x="137" y="144"/>
                  </a:lnTo>
                  <a:lnTo>
                    <a:pt x="126" y="125"/>
                  </a:lnTo>
                  <a:lnTo>
                    <a:pt x="117" y="106"/>
                  </a:lnTo>
                  <a:lnTo>
                    <a:pt x="106" y="90"/>
                  </a:lnTo>
                  <a:lnTo>
                    <a:pt x="94" y="74"/>
                  </a:lnTo>
                  <a:lnTo>
                    <a:pt x="83" y="59"/>
                  </a:lnTo>
                  <a:lnTo>
                    <a:pt x="7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2" name="Freeform 33"/>
            <p:cNvSpPr>
              <a:spLocks/>
            </p:cNvSpPr>
            <p:nvPr/>
          </p:nvSpPr>
          <p:spPr bwMode="auto">
            <a:xfrm>
              <a:off x="2725511" y="2155032"/>
              <a:ext cx="141288" cy="133350"/>
            </a:xfrm>
            <a:custGeom>
              <a:avLst/>
              <a:gdLst>
                <a:gd name="T0" fmla="*/ 115 w 178"/>
                <a:gd name="T1" fmla="*/ 79 h 167"/>
                <a:gd name="T2" fmla="*/ 101 w 178"/>
                <a:gd name="T3" fmla="*/ 66 h 167"/>
                <a:gd name="T4" fmla="*/ 87 w 178"/>
                <a:gd name="T5" fmla="*/ 53 h 167"/>
                <a:gd name="T6" fmla="*/ 74 w 178"/>
                <a:gd name="T7" fmla="*/ 43 h 167"/>
                <a:gd name="T8" fmla="*/ 60 w 178"/>
                <a:gd name="T9" fmla="*/ 32 h 167"/>
                <a:gd name="T10" fmla="*/ 45 w 178"/>
                <a:gd name="T11" fmla="*/ 23 h 167"/>
                <a:gd name="T12" fmla="*/ 30 w 178"/>
                <a:gd name="T13" fmla="*/ 15 h 167"/>
                <a:gd name="T14" fmla="*/ 15 w 178"/>
                <a:gd name="T15" fmla="*/ 7 h 167"/>
                <a:gd name="T16" fmla="*/ 0 w 178"/>
                <a:gd name="T17" fmla="*/ 0 h 167"/>
                <a:gd name="T18" fmla="*/ 4 w 178"/>
                <a:gd name="T19" fmla="*/ 4 h 167"/>
                <a:gd name="T20" fmla="*/ 9 w 178"/>
                <a:gd name="T21" fmla="*/ 8 h 167"/>
                <a:gd name="T22" fmla="*/ 12 w 178"/>
                <a:gd name="T23" fmla="*/ 12 h 167"/>
                <a:gd name="T24" fmla="*/ 17 w 178"/>
                <a:gd name="T25" fmla="*/ 16 h 167"/>
                <a:gd name="T26" fmla="*/ 30 w 178"/>
                <a:gd name="T27" fmla="*/ 31 h 167"/>
                <a:gd name="T28" fmla="*/ 42 w 178"/>
                <a:gd name="T29" fmla="*/ 46 h 167"/>
                <a:gd name="T30" fmla="*/ 55 w 178"/>
                <a:gd name="T31" fmla="*/ 64 h 167"/>
                <a:gd name="T32" fmla="*/ 67 w 178"/>
                <a:gd name="T33" fmla="*/ 82 h 167"/>
                <a:gd name="T34" fmla="*/ 78 w 178"/>
                <a:gd name="T35" fmla="*/ 102 h 167"/>
                <a:gd name="T36" fmla="*/ 88 w 178"/>
                <a:gd name="T37" fmla="*/ 122 h 167"/>
                <a:gd name="T38" fmla="*/ 98 w 178"/>
                <a:gd name="T39" fmla="*/ 144 h 167"/>
                <a:gd name="T40" fmla="*/ 107 w 178"/>
                <a:gd name="T41" fmla="*/ 167 h 167"/>
                <a:gd name="T42" fmla="*/ 116 w 178"/>
                <a:gd name="T43" fmla="*/ 166 h 167"/>
                <a:gd name="T44" fmla="*/ 125 w 178"/>
                <a:gd name="T45" fmla="*/ 165 h 167"/>
                <a:gd name="T46" fmla="*/ 135 w 178"/>
                <a:gd name="T47" fmla="*/ 164 h 167"/>
                <a:gd name="T48" fmla="*/ 143 w 178"/>
                <a:gd name="T49" fmla="*/ 163 h 167"/>
                <a:gd name="T50" fmla="*/ 152 w 178"/>
                <a:gd name="T51" fmla="*/ 161 h 167"/>
                <a:gd name="T52" fmla="*/ 161 w 178"/>
                <a:gd name="T53" fmla="*/ 160 h 167"/>
                <a:gd name="T54" fmla="*/ 169 w 178"/>
                <a:gd name="T55" fmla="*/ 159 h 167"/>
                <a:gd name="T56" fmla="*/ 178 w 178"/>
                <a:gd name="T57" fmla="*/ 158 h 167"/>
                <a:gd name="T58" fmla="*/ 172 w 178"/>
                <a:gd name="T59" fmla="*/ 148 h 167"/>
                <a:gd name="T60" fmla="*/ 165 w 178"/>
                <a:gd name="T61" fmla="*/ 137 h 167"/>
                <a:gd name="T62" fmla="*/ 157 w 178"/>
                <a:gd name="T63" fmla="*/ 127 h 167"/>
                <a:gd name="T64" fmla="*/ 148 w 178"/>
                <a:gd name="T65" fmla="*/ 117 h 167"/>
                <a:gd name="T66" fmla="*/ 140 w 178"/>
                <a:gd name="T67" fmla="*/ 106 h 167"/>
                <a:gd name="T68" fmla="*/ 132 w 178"/>
                <a:gd name="T69" fmla="*/ 97 h 167"/>
                <a:gd name="T70" fmla="*/ 124 w 178"/>
                <a:gd name="T71" fmla="*/ 88 h 167"/>
                <a:gd name="T72" fmla="*/ 115 w 178"/>
                <a:gd name="T73" fmla="*/ 7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8" h="167">
                  <a:moveTo>
                    <a:pt x="115" y="79"/>
                  </a:moveTo>
                  <a:lnTo>
                    <a:pt x="101" y="66"/>
                  </a:lnTo>
                  <a:lnTo>
                    <a:pt x="87" y="53"/>
                  </a:lnTo>
                  <a:lnTo>
                    <a:pt x="74" y="43"/>
                  </a:lnTo>
                  <a:lnTo>
                    <a:pt x="60" y="32"/>
                  </a:lnTo>
                  <a:lnTo>
                    <a:pt x="45" y="23"/>
                  </a:lnTo>
                  <a:lnTo>
                    <a:pt x="30" y="15"/>
                  </a:lnTo>
                  <a:lnTo>
                    <a:pt x="15" y="7"/>
                  </a:lnTo>
                  <a:lnTo>
                    <a:pt x="0" y="0"/>
                  </a:lnTo>
                  <a:lnTo>
                    <a:pt x="4" y="4"/>
                  </a:lnTo>
                  <a:lnTo>
                    <a:pt x="9" y="8"/>
                  </a:lnTo>
                  <a:lnTo>
                    <a:pt x="12" y="12"/>
                  </a:lnTo>
                  <a:lnTo>
                    <a:pt x="17" y="16"/>
                  </a:lnTo>
                  <a:lnTo>
                    <a:pt x="30" y="31"/>
                  </a:lnTo>
                  <a:lnTo>
                    <a:pt x="42" y="46"/>
                  </a:lnTo>
                  <a:lnTo>
                    <a:pt x="55" y="64"/>
                  </a:lnTo>
                  <a:lnTo>
                    <a:pt x="67" y="82"/>
                  </a:lnTo>
                  <a:lnTo>
                    <a:pt x="78" y="102"/>
                  </a:lnTo>
                  <a:lnTo>
                    <a:pt x="88" y="122"/>
                  </a:lnTo>
                  <a:lnTo>
                    <a:pt x="98" y="144"/>
                  </a:lnTo>
                  <a:lnTo>
                    <a:pt x="107" y="167"/>
                  </a:lnTo>
                  <a:lnTo>
                    <a:pt x="116" y="166"/>
                  </a:lnTo>
                  <a:lnTo>
                    <a:pt x="125" y="165"/>
                  </a:lnTo>
                  <a:lnTo>
                    <a:pt x="135" y="164"/>
                  </a:lnTo>
                  <a:lnTo>
                    <a:pt x="143" y="163"/>
                  </a:lnTo>
                  <a:lnTo>
                    <a:pt x="152" y="161"/>
                  </a:lnTo>
                  <a:lnTo>
                    <a:pt x="161" y="160"/>
                  </a:lnTo>
                  <a:lnTo>
                    <a:pt x="169" y="159"/>
                  </a:lnTo>
                  <a:lnTo>
                    <a:pt x="178" y="158"/>
                  </a:lnTo>
                  <a:lnTo>
                    <a:pt x="172" y="148"/>
                  </a:lnTo>
                  <a:lnTo>
                    <a:pt x="165" y="137"/>
                  </a:lnTo>
                  <a:lnTo>
                    <a:pt x="157" y="127"/>
                  </a:lnTo>
                  <a:lnTo>
                    <a:pt x="148" y="117"/>
                  </a:lnTo>
                  <a:lnTo>
                    <a:pt x="140" y="106"/>
                  </a:lnTo>
                  <a:lnTo>
                    <a:pt x="132" y="97"/>
                  </a:lnTo>
                  <a:lnTo>
                    <a:pt x="124" y="88"/>
                  </a:lnTo>
                  <a:lnTo>
                    <a:pt x="115"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3" name="Freeform 34"/>
            <p:cNvSpPr>
              <a:spLocks/>
            </p:cNvSpPr>
            <p:nvPr/>
          </p:nvSpPr>
          <p:spPr bwMode="auto">
            <a:xfrm>
              <a:off x="2342924" y="2143920"/>
              <a:ext cx="193675" cy="133350"/>
            </a:xfrm>
            <a:custGeom>
              <a:avLst/>
              <a:gdLst>
                <a:gd name="T0" fmla="*/ 244 w 244"/>
                <a:gd name="T1" fmla="*/ 0 h 169"/>
                <a:gd name="T2" fmla="*/ 226 w 244"/>
                <a:gd name="T3" fmla="*/ 6 h 169"/>
                <a:gd name="T4" fmla="*/ 208 w 244"/>
                <a:gd name="T5" fmla="*/ 12 h 169"/>
                <a:gd name="T6" fmla="*/ 191 w 244"/>
                <a:gd name="T7" fmla="*/ 19 h 169"/>
                <a:gd name="T8" fmla="*/ 174 w 244"/>
                <a:gd name="T9" fmla="*/ 26 h 169"/>
                <a:gd name="T10" fmla="*/ 157 w 244"/>
                <a:gd name="T11" fmla="*/ 34 h 169"/>
                <a:gd name="T12" fmla="*/ 140 w 244"/>
                <a:gd name="T13" fmla="*/ 42 h 169"/>
                <a:gd name="T14" fmla="*/ 124 w 244"/>
                <a:gd name="T15" fmla="*/ 51 h 169"/>
                <a:gd name="T16" fmla="*/ 109 w 244"/>
                <a:gd name="T17" fmla="*/ 60 h 169"/>
                <a:gd name="T18" fmla="*/ 94 w 244"/>
                <a:gd name="T19" fmla="*/ 71 h 169"/>
                <a:gd name="T20" fmla="*/ 79 w 244"/>
                <a:gd name="T21" fmla="*/ 81 h 169"/>
                <a:gd name="T22" fmla="*/ 64 w 244"/>
                <a:gd name="T23" fmla="*/ 93 h 169"/>
                <a:gd name="T24" fmla="*/ 51 w 244"/>
                <a:gd name="T25" fmla="*/ 105 h 169"/>
                <a:gd name="T26" fmla="*/ 37 w 244"/>
                <a:gd name="T27" fmla="*/ 117 h 169"/>
                <a:gd name="T28" fmla="*/ 24 w 244"/>
                <a:gd name="T29" fmla="*/ 129 h 169"/>
                <a:gd name="T30" fmla="*/ 11 w 244"/>
                <a:gd name="T31" fmla="*/ 143 h 169"/>
                <a:gd name="T32" fmla="*/ 0 w 244"/>
                <a:gd name="T33" fmla="*/ 157 h 169"/>
                <a:gd name="T34" fmla="*/ 8 w 244"/>
                <a:gd name="T35" fmla="*/ 158 h 169"/>
                <a:gd name="T36" fmla="*/ 16 w 244"/>
                <a:gd name="T37" fmla="*/ 160 h 169"/>
                <a:gd name="T38" fmla="*/ 23 w 244"/>
                <a:gd name="T39" fmla="*/ 162 h 169"/>
                <a:gd name="T40" fmla="*/ 31 w 244"/>
                <a:gd name="T41" fmla="*/ 163 h 169"/>
                <a:gd name="T42" fmla="*/ 39 w 244"/>
                <a:gd name="T43" fmla="*/ 165 h 169"/>
                <a:gd name="T44" fmla="*/ 47 w 244"/>
                <a:gd name="T45" fmla="*/ 166 h 169"/>
                <a:gd name="T46" fmla="*/ 55 w 244"/>
                <a:gd name="T47" fmla="*/ 167 h 169"/>
                <a:gd name="T48" fmla="*/ 63 w 244"/>
                <a:gd name="T49" fmla="*/ 169 h 169"/>
                <a:gd name="T50" fmla="*/ 81 w 244"/>
                <a:gd name="T51" fmla="*/ 141 h 169"/>
                <a:gd name="T52" fmla="*/ 100 w 244"/>
                <a:gd name="T53" fmla="*/ 114 h 169"/>
                <a:gd name="T54" fmla="*/ 121 w 244"/>
                <a:gd name="T55" fmla="*/ 90 h 169"/>
                <a:gd name="T56" fmla="*/ 144 w 244"/>
                <a:gd name="T57" fmla="*/ 68 h 169"/>
                <a:gd name="T58" fmla="*/ 167 w 244"/>
                <a:gd name="T59" fmla="*/ 48 h 169"/>
                <a:gd name="T60" fmla="*/ 191 w 244"/>
                <a:gd name="T61" fmla="*/ 29 h 169"/>
                <a:gd name="T62" fmla="*/ 218 w 244"/>
                <a:gd name="T63" fmla="*/ 14 h 169"/>
                <a:gd name="T64" fmla="*/ 244 w 244"/>
                <a:gd name="T6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 h="169">
                  <a:moveTo>
                    <a:pt x="244" y="0"/>
                  </a:moveTo>
                  <a:lnTo>
                    <a:pt x="226" y="6"/>
                  </a:lnTo>
                  <a:lnTo>
                    <a:pt x="208" y="12"/>
                  </a:lnTo>
                  <a:lnTo>
                    <a:pt x="191" y="19"/>
                  </a:lnTo>
                  <a:lnTo>
                    <a:pt x="174" y="26"/>
                  </a:lnTo>
                  <a:lnTo>
                    <a:pt x="157" y="34"/>
                  </a:lnTo>
                  <a:lnTo>
                    <a:pt x="140" y="42"/>
                  </a:lnTo>
                  <a:lnTo>
                    <a:pt x="124" y="51"/>
                  </a:lnTo>
                  <a:lnTo>
                    <a:pt x="109" y="60"/>
                  </a:lnTo>
                  <a:lnTo>
                    <a:pt x="94" y="71"/>
                  </a:lnTo>
                  <a:lnTo>
                    <a:pt x="79" y="81"/>
                  </a:lnTo>
                  <a:lnTo>
                    <a:pt x="64" y="93"/>
                  </a:lnTo>
                  <a:lnTo>
                    <a:pt x="51" y="105"/>
                  </a:lnTo>
                  <a:lnTo>
                    <a:pt x="37" y="117"/>
                  </a:lnTo>
                  <a:lnTo>
                    <a:pt x="24" y="129"/>
                  </a:lnTo>
                  <a:lnTo>
                    <a:pt x="11" y="143"/>
                  </a:lnTo>
                  <a:lnTo>
                    <a:pt x="0" y="157"/>
                  </a:lnTo>
                  <a:lnTo>
                    <a:pt x="8" y="158"/>
                  </a:lnTo>
                  <a:lnTo>
                    <a:pt x="16" y="160"/>
                  </a:lnTo>
                  <a:lnTo>
                    <a:pt x="23" y="162"/>
                  </a:lnTo>
                  <a:lnTo>
                    <a:pt x="31" y="163"/>
                  </a:lnTo>
                  <a:lnTo>
                    <a:pt x="39" y="165"/>
                  </a:lnTo>
                  <a:lnTo>
                    <a:pt x="47" y="166"/>
                  </a:lnTo>
                  <a:lnTo>
                    <a:pt x="55" y="167"/>
                  </a:lnTo>
                  <a:lnTo>
                    <a:pt x="63" y="169"/>
                  </a:lnTo>
                  <a:lnTo>
                    <a:pt x="81" y="141"/>
                  </a:lnTo>
                  <a:lnTo>
                    <a:pt x="100" y="114"/>
                  </a:lnTo>
                  <a:lnTo>
                    <a:pt x="121" y="90"/>
                  </a:lnTo>
                  <a:lnTo>
                    <a:pt x="144" y="68"/>
                  </a:lnTo>
                  <a:lnTo>
                    <a:pt x="167" y="48"/>
                  </a:lnTo>
                  <a:lnTo>
                    <a:pt x="191" y="29"/>
                  </a:lnTo>
                  <a:lnTo>
                    <a:pt x="218" y="14"/>
                  </a:lnTo>
                  <a:lnTo>
                    <a:pt x="2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4" name="Freeform 35"/>
            <p:cNvSpPr>
              <a:spLocks/>
            </p:cNvSpPr>
            <p:nvPr/>
          </p:nvSpPr>
          <p:spPr bwMode="auto">
            <a:xfrm>
              <a:off x="2411186" y="2155032"/>
              <a:ext cx="144463" cy="133350"/>
            </a:xfrm>
            <a:custGeom>
              <a:avLst/>
              <a:gdLst>
                <a:gd name="T0" fmla="*/ 182 w 182"/>
                <a:gd name="T1" fmla="*/ 0 h 167"/>
                <a:gd name="T2" fmla="*/ 166 w 182"/>
                <a:gd name="T3" fmla="*/ 7 h 167"/>
                <a:gd name="T4" fmla="*/ 151 w 182"/>
                <a:gd name="T5" fmla="*/ 14 h 167"/>
                <a:gd name="T6" fmla="*/ 135 w 182"/>
                <a:gd name="T7" fmla="*/ 22 h 167"/>
                <a:gd name="T8" fmla="*/ 120 w 182"/>
                <a:gd name="T9" fmla="*/ 32 h 167"/>
                <a:gd name="T10" fmla="*/ 105 w 182"/>
                <a:gd name="T11" fmla="*/ 43 h 167"/>
                <a:gd name="T12" fmla="*/ 91 w 182"/>
                <a:gd name="T13" fmla="*/ 53 h 167"/>
                <a:gd name="T14" fmla="*/ 77 w 182"/>
                <a:gd name="T15" fmla="*/ 66 h 167"/>
                <a:gd name="T16" fmla="*/ 64 w 182"/>
                <a:gd name="T17" fmla="*/ 79 h 167"/>
                <a:gd name="T18" fmla="*/ 54 w 182"/>
                <a:gd name="T19" fmla="*/ 88 h 167"/>
                <a:gd name="T20" fmla="*/ 46 w 182"/>
                <a:gd name="T21" fmla="*/ 97 h 167"/>
                <a:gd name="T22" fmla="*/ 38 w 182"/>
                <a:gd name="T23" fmla="*/ 106 h 167"/>
                <a:gd name="T24" fmla="*/ 30 w 182"/>
                <a:gd name="T25" fmla="*/ 117 h 167"/>
                <a:gd name="T26" fmla="*/ 22 w 182"/>
                <a:gd name="T27" fmla="*/ 127 h 167"/>
                <a:gd name="T28" fmla="*/ 14 w 182"/>
                <a:gd name="T29" fmla="*/ 137 h 167"/>
                <a:gd name="T30" fmla="*/ 7 w 182"/>
                <a:gd name="T31" fmla="*/ 148 h 167"/>
                <a:gd name="T32" fmla="*/ 0 w 182"/>
                <a:gd name="T33" fmla="*/ 158 h 167"/>
                <a:gd name="T34" fmla="*/ 9 w 182"/>
                <a:gd name="T35" fmla="*/ 159 h 167"/>
                <a:gd name="T36" fmla="*/ 19 w 182"/>
                <a:gd name="T37" fmla="*/ 160 h 167"/>
                <a:gd name="T38" fmla="*/ 28 w 182"/>
                <a:gd name="T39" fmla="*/ 161 h 167"/>
                <a:gd name="T40" fmla="*/ 37 w 182"/>
                <a:gd name="T41" fmla="*/ 163 h 167"/>
                <a:gd name="T42" fmla="*/ 45 w 182"/>
                <a:gd name="T43" fmla="*/ 164 h 167"/>
                <a:gd name="T44" fmla="*/ 54 w 182"/>
                <a:gd name="T45" fmla="*/ 165 h 167"/>
                <a:gd name="T46" fmla="*/ 64 w 182"/>
                <a:gd name="T47" fmla="*/ 166 h 167"/>
                <a:gd name="T48" fmla="*/ 73 w 182"/>
                <a:gd name="T49" fmla="*/ 167 h 167"/>
                <a:gd name="T50" fmla="*/ 83 w 182"/>
                <a:gd name="T51" fmla="*/ 141 h 167"/>
                <a:gd name="T52" fmla="*/ 95 w 182"/>
                <a:gd name="T53" fmla="*/ 115 h 167"/>
                <a:gd name="T54" fmla="*/ 107 w 182"/>
                <a:gd name="T55" fmla="*/ 92 h 167"/>
                <a:gd name="T56" fmla="*/ 121 w 182"/>
                <a:gd name="T57" fmla="*/ 69 h 167"/>
                <a:gd name="T58" fmla="*/ 135 w 182"/>
                <a:gd name="T59" fmla="*/ 50 h 167"/>
                <a:gd name="T60" fmla="*/ 150 w 182"/>
                <a:gd name="T61" fmla="*/ 31 h 167"/>
                <a:gd name="T62" fmla="*/ 166 w 182"/>
                <a:gd name="T63" fmla="*/ 15 h 167"/>
                <a:gd name="T64" fmla="*/ 182 w 182"/>
                <a:gd name="T6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2" h="167">
                  <a:moveTo>
                    <a:pt x="182" y="0"/>
                  </a:moveTo>
                  <a:lnTo>
                    <a:pt x="166" y="7"/>
                  </a:lnTo>
                  <a:lnTo>
                    <a:pt x="151" y="14"/>
                  </a:lnTo>
                  <a:lnTo>
                    <a:pt x="135" y="22"/>
                  </a:lnTo>
                  <a:lnTo>
                    <a:pt x="120" y="32"/>
                  </a:lnTo>
                  <a:lnTo>
                    <a:pt x="105" y="43"/>
                  </a:lnTo>
                  <a:lnTo>
                    <a:pt x="91" y="53"/>
                  </a:lnTo>
                  <a:lnTo>
                    <a:pt x="77" y="66"/>
                  </a:lnTo>
                  <a:lnTo>
                    <a:pt x="64" y="79"/>
                  </a:lnTo>
                  <a:lnTo>
                    <a:pt x="54" y="88"/>
                  </a:lnTo>
                  <a:lnTo>
                    <a:pt x="46" y="97"/>
                  </a:lnTo>
                  <a:lnTo>
                    <a:pt x="38" y="106"/>
                  </a:lnTo>
                  <a:lnTo>
                    <a:pt x="30" y="117"/>
                  </a:lnTo>
                  <a:lnTo>
                    <a:pt x="22" y="127"/>
                  </a:lnTo>
                  <a:lnTo>
                    <a:pt x="14" y="137"/>
                  </a:lnTo>
                  <a:lnTo>
                    <a:pt x="7" y="148"/>
                  </a:lnTo>
                  <a:lnTo>
                    <a:pt x="0" y="158"/>
                  </a:lnTo>
                  <a:lnTo>
                    <a:pt x="9" y="159"/>
                  </a:lnTo>
                  <a:lnTo>
                    <a:pt x="19" y="160"/>
                  </a:lnTo>
                  <a:lnTo>
                    <a:pt x="28" y="161"/>
                  </a:lnTo>
                  <a:lnTo>
                    <a:pt x="37" y="163"/>
                  </a:lnTo>
                  <a:lnTo>
                    <a:pt x="45" y="164"/>
                  </a:lnTo>
                  <a:lnTo>
                    <a:pt x="54" y="165"/>
                  </a:lnTo>
                  <a:lnTo>
                    <a:pt x="64" y="166"/>
                  </a:lnTo>
                  <a:lnTo>
                    <a:pt x="73" y="167"/>
                  </a:lnTo>
                  <a:lnTo>
                    <a:pt x="83" y="141"/>
                  </a:lnTo>
                  <a:lnTo>
                    <a:pt x="95" y="115"/>
                  </a:lnTo>
                  <a:lnTo>
                    <a:pt x="107" y="92"/>
                  </a:lnTo>
                  <a:lnTo>
                    <a:pt x="121" y="69"/>
                  </a:lnTo>
                  <a:lnTo>
                    <a:pt x="135" y="50"/>
                  </a:lnTo>
                  <a:lnTo>
                    <a:pt x="150" y="31"/>
                  </a:lnTo>
                  <a:lnTo>
                    <a:pt x="166" y="15"/>
                  </a:lnTo>
                  <a:lnTo>
                    <a:pt x="18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5" name="Freeform 36"/>
            <p:cNvSpPr>
              <a:spLocks/>
            </p:cNvSpPr>
            <p:nvPr/>
          </p:nvSpPr>
          <p:spPr bwMode="auto">
            <a:xfrm>
              <a:off x="2742974" y="2143920"/>
              <a:ext cx="192088" cy="133350"/>
            </a:xfrm>
            <a:custGeom>
              <a:avLst/>
              <a:gdLst>
                <a:gd name="T0" fmla="*/ 178 w 242"/>
                <a:gd name="T1" fmla="*/ 169 h 169"/>
                <a:gd name="T2" fmla="*/ 186 w 242"/>
                <a:gd name="T3" fmla="*/ 167 h 169"/>
                <a:gd name="T4" fmla="*/ 194 w 242"/>
                <a:gd name="T5" fmla="*/ 166 h 169"/>
                <a:gd name="T6" fmla="*/ 203 w 242"/>
                <a:gd name="T7" fmla="*/ 165 h 169"/>
                <a:gd name="T8" fmla="*/ 211 w 242"/>
                <a:gd name="T9" fmla="*/ 163 h 169"/>
                <a:gd name="T10" fmla="*/ 219 w 242"/>
                <a:gd name="T11" fmla="*/ 162 h 169"/>
                <a:gd name="T12" fmla="*/ 226 w 242"/>
                <a:gd name="T13" fmla="*/ 160 h 169"/>
                <a:gd name="T14" fmla="*/ 234 w 242"/>
                <a:gd name="T15" fmla="*/ 158 h 169"/>
                <a:gd name="T16" fmla="*/ 242 w 242"/>
                <a:gd name="T17" fmla="*/ 157 h 169"/>
                <a:gd name="T18" fmla="*/ 230 w 242"/>
                <a:gd name="T19" fmla="*/ 143 h 169"/>
                <a:gd name="T20" fmla="*/ 218 w 242"/>
                <a:gd name="T21" fmla="*/ 131 h 169"/>
                <a:gd name="T22" fmla="*/ 205 w 242"/>
                <a:gd name="T23" fmla="*/ 118 h 169"/>
                <a:gd name="T24" fmla="*/ 191 w 242"/>
                <a:gd name="T25" fmla="*/ 105 h 169"/>
                <a:gd name="T26" fmla="*/ 177 w 242"/>
                <a:gd name="T27" fmla="*/ 94 h 169"/>
                <a:gd name="T28" fmla="*/ 163 w 242"/>
                <a:gd name="T29" fmla="*/ 82 h 169"/>
                <a:gd name="T30" fmla="*/ 148 w 242"/>
                <a:gd name="T31" fmla="*/ 72 h 169"/>
                <a:gd name="T32" fmla="*/ 133 w 242"/>
                <a:gd name="T33" fmla="*/ 61 h 169"/>
                <a:gd name="T34" fmla="*/ 117 w 242"/>
                <a:gd name="T35" fmla="*/ 51 h 169"/>
                <a:gd name="T36" fmla="*/ 102 w 242"/>
                <a:gd name="T37" fmla="*/ 42 h 169"/>
                <a:gd name="T38" fmla="*/ 86 w 242"/>
                <a:gd name="T39" fmla="*/ 34 h 169"/>
                <a:gd name="T40" fmla="*/ 69 w 242"/>
                <a:gd name="T41" fmla="*/ 26 h 169"/>
                <a:gd name="T42" fmla="*/ 53 w 242"/>
                <a:gd name="T43" fmla="*/ 19 h 169"/>
                <a:gd name="T44" fmla="*/ 35 w 242"/>
                <a:gd name="T45" fmla="*/ 12 h 169"/>
                <a:gd name="T46" fmla="*/ 17 w 242"/>
                <a:gd name="T47" fmla="*/ 6 h 169"/>
                <a:gd name="T48" fmla="*/ 0 w 242"/>
                <a:gd name="T49" fmla="*/ 0 h 169"/>
                <a:gd name="T50" fmla="*/ 13 w 242"/>
                <a:gd name="T51" fmla="*/ 7 h 169"/>
                <a:gd name="T52" fmla="*/ 28 w 242"/>
                <a:gd name="T53" fmla="*/ 15 h 169"/>
                <a:gd name="T54" fmla="*/ 42 w 242"/>
                <a:gd name="T55" fmla="*/ 25 h 169"/>
                <a:gd name="T56" fmla="*/ 56 w 242"/>
                <a:gd name="T57" fmla="*/ 34 h 169"/>
                <a:gd name="T58" fmla="*/ 69 w 242"/>
                <a:gd name="T59" fmla="*/ 43 h 169"/>
                <a:gd name="T60" fmla="*/ 83 w 242"/>
                <a:gd name="T61" fmla="*/ 55 h 169"/>
                <a:gd name="T62" fmla="*/ 95 w 242"/>
                <a:gd name="T63" fmla="*/ 65 h 169"/>
                <a:gd name="T64" fmla="*/ 108 w 242"/>
                <a:gd name="T65" fmla="*/ 78 h 169"/>
                <a:gd name="T66" fmla="*/ 118 w 242"/>
                <a:gd name="T67" fmla="*/ 88 h 169"/>
                <a:gd name="T68" fmla="*/ 128 w 242"/>
                <a:gd name="T69" fmla="*/ 98 h 169"/>
                <a:gd name="T70" fmla="*/ 137 w 242"/>
                <a:gd name="T71" fmla="*/ 109 h 169"/>
                <a:gd name="T72" fmla="*/ 146 w 242"/>
                <a:gd name="T73" fmla="*/ 120 h 169"/>
                <a:gd name="T74" fmla="*/ 155 w 242"/>
                <a:gd name="T75" fmla="*/ 132 h 169"/>
                <a:gd name="T76" fmla="*/ 163 w 242"/>
                <a:gd name="T77" fmla="*/ 144 h 169"/>
                <a:gd name="T78" fmla="*/ 170 w 242"/>
                <a:gd name="T79" fmla="*/ 156 h 169"/>
                <a:gd name="T80" fmla="*/ 178 w 242"/>
                <a:gd name="T8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169">
                  <a:moveTo>
                    <a:pt x="178" y="169"/>
                  </a:moveTo>
                  <a:lnTo>
                    <a:pt x="186" y="167"/>
                  </a:lnTo>
                  <a:lnTo>
                    <a:pt x="194" y="166"/>
                  </a:lnTo>
                  <a:lnTo>
                    <a:pt x="203" y="165"/>
                  </a:lnTo>
                  <a:lnTo>
                    <a:pt x="211" y="163"/>
                  </a:lnTo>
                  <a:lnTo>
                    <a:pt x="219" y="162"/>
                  </a:lnTo>
                  <a:lnTo>
                    <a:pt x="226" y="160"/>
                  </a:lnTo>
                  <a:lnTo>
                    <a:pt x="234" y="158"/>
                  </a:lnTo>
                  <a:lnTo>
                    <a:pt x="242" y="157"/>
                  </a:lnTo>
                  <a:lnTo>
                    <a:pt x="230" y="143"/>
                  </a:lnTo>
                  <a:lnTo>
                    <a:pt x="218" y="131"/>
                  </a:lnTo>
                  <a:lnTo>
                    <a:pt x="205" y="118"/>
                  </a:lnTo>
                  <a:lnTo>
                    <a:pt x="191" y="105"/>
                  </a:lnTo>
                  <a:lnTo>
                    <a:pt x="177" y="94"/>
                  </a:lnTo>
                  <a:lnTo>
                    <a:pt x="163" y="82"/>
                  </a:lnTo>
                  <a:lnTo>
                    <a:pt x="148" y="72"/>
                  </a:lnTo>
                  <a:lnTo>
                    <a:pt x="133" y="61"/>
                  </a:lnTo>
                  <a:lnTo>
                    <a:pt x="117" y="51"/>
                  </a:lnTo>
                  <a:lnTo>
                    <a:pt x="102" y="42"/>
                  </a:lnTo>
                  <a:lnTo>
                    <a:pt x="86" y="34"/>
                  </a:lnTo>
                  <a:lnTo>
                    <a:pt x="69" y="26"/>
                  </a:lnTo>
                  <a:lnTo>
                    <a:pt x="53" y="19"/>
                  </a:lnTo>
                  <a:lnTo>
                    <a:pt x="35" y="12"/>
                  </a:lnTo>
                  <a:lnTo>
                    <a:pt x="17" y="6"/>
                  </a:lnTo>
                  <a:lnTo>
                    <a:pt x="0" y="0"/>
                  </a:lnTo>
                  <a:lnTo>
                    <a:pt x="13" y="7"/>
                  </a:lnTo>
                  <a:lnTo>
                    <a:pt x="28" y="15"/>
                  </a:lnTo>
                  <a:lnTo>
                    <a:pt x="42" y="25"/>
                  </a:lnTo>
                  <a:lnTo>
                    <a:pt x="56" y="34"/>
                  </a:lnTo>
                  <a:lnTo>
                    <a:pt x="69" y="43"/>
                  </a:lnTo>
                  <a:lnTo>
                    <a:pt x="83" y="55"/>
                  </a:lnTo>
                  <a:lnTo>
                    <a:pt x="95" y="65"/>
                  </a:lnTo>
                  <a:lnTo>
                    <a:pt x="108" y="78"/>
                  </a:lnTo>
                  <a:lnTo>
                    <a:pt x="118" y="88"/>
                  </a:lnTo>
                  <a:lnTo>
                    <a:pt x="128" y="98"/>
                  </a:lnTo>
                  <a:lnTo>
                    <a:pt x="137" y="109"/>
                  </a:lnTo>
                  <a:lnTo>
                    <a:pt x="146" y="120"/>
                  </a:lnTo>
                  <a:lnTo>
                    <a:pt x="155" y="132"/>
                  </a:lnTo>
                  <a:lnTo>
                    <a:pt x="163" y="144"/>
                  </a:lnTo>
                  <a:lnTo>
                    <a:pt x="170" y="156"/>
                  </a:lnTo>
                  <a:lnTo>
                    <a:pt x="178" y="1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6" name="Freeform 37"/>
            <p:cNvSpPr>
              <a:spLocks/>
            </p:cNvSpPr>
            <p:nvPr/>
          </p:nvSpPr>
          <p:spPr bwMode="auto">
            <a:xfrm>
              <a:off x="2484211" y="2143920"/>
              <a:ext cx="125413" cy="150813"/>
            </a:xfrm>
            <a:custGeom>
              <a:avLst/>
              <a:gdLst>
                <a:gd name="T0" fmla="*/ 156 w 156"/>
                <a:gd name="T1" fmla="*/ 0 h 191"/>
                <a:gd name="T2" fmla="*/ 147 w 156"/>
                <a:gd name="T3" fmla="*/ 4 h 191"/>
                <a:gd name="T4" fmla="*/ 138 w 156"/>
                <a:gd name="T5" fmla="*/ 7 h 191"/>
                <a:gd name="T6" fmla="*/ 129 w 156"/>
                <a:gd name="T7" fmla="*/ 12 h 191"/>
                <a:gd name="T8" fmla="*/ 119 w 156"/>
                <a:gd name="T9" fmla="*/ 18 h 191"/>
                <a:gd name="T10" fmla="*/ 110 w 156"/>
                <a:gd name="T11" fmla="*/ 23 h 191"/>
                <a:gd name="T12" fmla="*/ 101 w 156"/>
                <a:gd name="T13" fmla="*/ 30 h 191"/>
                <a:gd name="T14" fmla="*/ 93 w 156"/>
                <a:gd name="T15" fmla="*/ 38 h 191"/>
                <a:gd name="T16" fmla="*/ 84 w 156"/>
                <a:gd name="T17" fmla="*/ 46 h 191"/>
                <a:gd name="T18" fmla="*/ 71 w 156"/>
                <a:gd name="T19" fmla="*/ 59 h 191"/>
                <a:gd name="T20" fmla="*/ 59 w 156"/>
                <a:gd name="T21" fmla="*/ 74 h 191"/>
                <a:gd name="T22" fmla="*/ 48 w 156"/>
                <a:gd name="T23" fmla="*/ 90 h 191"/>
                <a:gd name="T24" fmla="*/ 38 w 156"/>
                <a:gd name="T25" fmla="*/ 106 h 191"/>
                <a:gd name="T26" fmla="*/ 27 w 156"/>
                <a:gd name="T27" fmla="*/ 125 h 191"/>
                <a:gd name="T28" fmla="*/ 17 w 156"/>
                <a:gd name="T29" fmla="*/ 144 h 191"/>
                <a:gd name="T30" fmla="*/ 8 w 156"/>
                <a:gd name="T31" fmla="*/ 164 h 191"/>
                <a:gd name="T32" fmla="*/ 0 w 156"/>
                <a:gd name="T33" fmla="*/ 184 h 191"/>
                <a:gd name="T34" fmla="*/ 12 w 156"/>
                <a:gd name="T35" fmla="*/ 186 h 191"/>
                <a:gd name="T36" fmla="*/ 25 w 156"/>
                <a:gd name="T37" fmla="*/ 186 h 191"/>
                <a:gd name="T38" fmla="*/ 38 w 156"/>
                <a:gd name="T39" fmla="*/ 187 h 191"/>
                <a:gd name="T40" fmla="*/ 50 w 156"/>
                <a:gd name="T41" fmla="*/ 188 h 191"/>
                <a:gd name="T42" fmla="*/ 63 w 156"/>
                <a:gd name="T43" fmla="*/ 189 h 191"/>
                <a:gd name="T44" fmla="*/ 77 w 156"/>
                <a:gd name="T45" fmla="*/ 189 h 191"/>
                <a:gd name="T46" fmla="*/ 89 w 156"/>
                <a:gd name="T47" fmla="*/ 190 h 191"/>
                <a:gd name="T48" fmla="*/ 102 w 156"/>
                <a:gd name="T49" fmla="*/ 191 h 191"/>
                <a:gd name="T50" fmla="*/ 107 w 156"/>
                <a:gd name="T51" fmla="*/ 160 h 191"/>
                <a:gd name="T52" fmla="*/ 112 w 156"/>
                <a:gd name="T53" fmla="*/ 130 h 191"/>
                <a:gd name="T54" fmla="*/ 118 w 156"/>
                <a:gd name="T55" fmla="*/ 103 h 191"/>
                <a:gd name="T56" fmla="*/ 125 w 156"/>
                <a:gd name="T57" fmla="*/ 77 h 191"/>
                <a:gd name="T58" fmla="*/ 132 w 156"/>
                <a:gd name="T59" fmla="*/ 54 h 191"/>
                <a:gd name="T60" fmla="*/ 139 w 156"/>
                <a:gd name="T61" fmla="*/ 34 h 191"/>
                <a:gd name="T62" fmla="*/ 147 w 156"/>
                <a:gd name="T63" fmla="*/ 15 h 191"/>
                <a:gd name="T64" fmla="*/ 156 w 156"/>
                <a:gd name="T6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191">
                  <a:moveTo>
                    <a:pt x="156" y="0"/>
                  </a:moveTo>
                  <a:lnTo>
                    <a:pt x="147" y="4"/>
                  </a:lnTo>
                  <a:lnTo>
                    <a:pt x="138" y="7"/>
                  </a:lnTo>
                  <a:lnTo>
                    <a:pt x="129" y="12"/>
                  </a:lnTo>
                  <a:lnTo>
                    <a:pt x="119" y="18"/>
                  </a:lnTo>
                  <a:lnTo>
                    <a:pt x="110" y="23"/>
                  </a:lnTo>
                  <a:lnTo>
                    <a:pt x="101" y="30"/>
                  </a:lnTo>
                  <a:lnTo>
                    <a:pt x="93" y="38"/>
                  </a:lnTo>
                  <a:lnTo>
                    <a:pt x="84" y="46"/>
                  </a:lnTo>
                  <a:lnTo>
                    <a:pt x="71" y="59"/>
                  </a:lnTo>
                  <a:lnTo>
                    <a:pt x="59" y="74"/>
                  </a:lnTo>
                  <a:lnTo>
                    <a:pt x="48" y="90"/>
                  </a:lnTo>
                  <a:lnTo>
                    <a:pt x="38" y="106"/>
                  </a:lnTo>
                  <a:lnTo>
                    <a:pt x="27" y="125"/>
                  </a:lnTo>
                  <a:lnTo>
                    <a:pt x="17" y="144"/>
                  </a:lnTo>
                  <a:lnTo>
                    <a:pt x="8" y="164"/>
                  </a:lnTo>
                  <a:lnTo>
                    <a:pt x="0" y="184"/>
                  </a:lnTo>
                  <a:lnTo>
                    <a:pt x="12" y="186"/>
                  </a:lnTo>
                  <a:lnTo>
                    <a:pt x="25" y="186"/>
                  </a:lnTo>
                  <a:lnTo>
                    <a:pt x="38" y="187"/>
                  </a:lnTo>
                  <a:lnTo>
                    <a:pt x="50" y="188"/>
                  </a:lnTo>
                  <a:lnTo>
                    <a:pt x="63" y="189"/>
                  </a:lnTo>
                  <a:lnTo>
                    <a:pt x="77" y="189"/>
                  </a:lnTo>
                  <a:lnTo>
                    <a:pt x="89" y="190"/>
                  </a:lnTo>
                  <a:lnTo>
                    <a:pt x="102" y="191"/>
                  </a:lnTo>
                  <a:lnTo>
                    <a:pt x="107" y="160"/>
                  </a:lnTo>
                  <a:lnTo>
                    <a:pt x="112" y="130"/>
                  </a:lnTo>
                  <a:lnTo>
                    <a:pt x="118" y="103"/>
                  </a:lnTo>
                  <a:lnTo>
                    <a:pt x="125" y="77"/>
                  </a:lnTo>
                  <a:lnTo>
                    <a:pt x="132" y="54"/>
                  </a:lnTo>
                  <a:lnTo>
                    <a:pt x="139" y="34"/>
                  </a:lnTo>
                  <a:lnTo>
                    <a:pt x="147" y="15"/>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7" name="Freeform 38"/>
            <p:cNvSpPr>
              <a:spLocks/>
            </p:cNvSpPr>
            <p:nvPr/>
          </p:nvSpPr>
          <p:spPr bwMode="auto">
            <a:xfrm>
              <a:off x="2584224" y="2139157"/>
              <a:ext cx="111125" cy="157163"/>
            </a:xfrm>
            <a:custGeom>
              <a:avLst/>
              <a:gdLst>
                <a:gd name="T0" fmla="*/ 141 w 141"/>
                <a:gd name="T1" fmla="*/ 196 h 199"/>
                <a:gd name="T2" fmla="*/ 135 w 141"/>
                <a:gd name="T3" fmla="*/ 160 h 199"/>
                <a:gd name="T4" fmla="*/ 128 w 141"/>
                <a:gd name="T5" fmla="*/ 127 h 199"/>
                <a:gd name="T6" fmla="*/ 121 w 141"/>
                <a:gd name="T7" fmla="*/ 97 h 199"/>
                <a:gd name="T8" fmla="*/ 114 w 141"/>
                <a:gd name="T9" fmla="*/ 71 h 199"/>
                <a:gd name="T10" fmla="*/ 106 w 141"/>
                <a:gd name="T11" fmla="*/ 49 h 199"/>
                <a:gd name="T12" fmla="*/ 99 w 141"/>
                <a:gd name="T13" fmla="*/ 31 h 199"/>
                <a:gd name="T14" fmla="*/ 91 w 141"/>
                <a:gd name="T15" fmla="*/ 17 h 199"/>
                <a:gd name="T16" fmla="*/ 83 w 141"/>
                <a:gd name="T17" fmla="*/ 6 h 199"/>
                <a:gd name="T18" fmla="*/ 80 w 141"/>
                <a:gd name="T19" fmla="*/ 3 h 199"/>
                <a:gd name="T20" fmla="*/ 76 w 141"/>
                <a:gd name="T21" fmla="*/ 1 h 199"/>
                <a:gd name="T22" fmla="*/ 73 w 141"/>
                <a:gd name="T23" fmla="*/ 0 h 199"/>
                <a:gd name="T24" fmla="*/ 70 w 141"/>
                <a:gd name="T25" fmla="*/ 0 h 199"/>
                <a:gd name="T26" fmla="*/ 68 w 141"/>
                <a:gd name="T27" fmla="*/ 0 h 199"/>
                <a:gd name="T28" fmla="*/ 65 w 141"/>
                <a:gd name="T29" fmla="*/ 1 h 199"/>
                <a:gd name="T30" fmla="*/ 61 w 141"/>
                <a:gd name="T31" fmla="*/ 3 h 199"/>
                <a:gd name="T32" fmla="*/ 58 w 141"/>
                <a:gd name="T33" fmla="*/ 6 h 199"/>
                <a:gd name="T34" fmla="*/ 50 w 141"/>
                <a:gd name="T35" fmla="*/ 17 h 199"/>
                <a:gd name="T36" fmla="*/ 42 w 141"/>
                <a:gd name="T37" fmla="*/ 31 h 199"/>
                <a:gd name="T38" fmla="*/ 35 w 141"/>
                <a:gd name="T39" fmla="*/ 49 h 199"/>
                <a:gd name="T40" fmla="*/ 27 w 141"/>
                <a:gd name="T41" fmla="*/ 71 h 199"/>
                <a:gd name="T42" fmla="*/ 20 w 141"/>
                <a:gd name="T43" fmla="*/ 97 h 199"/>
                <a:gd name="T44" fmla="*/ 13 w 141"/>
                <a:gd name="T45" fmla="*/ 127 h 199"/>
                <a:gd name="T46" fmla="*/ 6 w 141"/>
                <a:gd name="T47" fmla="*/ 160 h 199"/>
                <a:gd name="T48" fmla="*/ 0 w 141"/>
                <a:gd name="T49" fmla="*/ 196 h 199"/>
                <a:gd name="T50" fmla="*/ 9 w 141"/>
                <a:gd name="T51" fmla="*/ 196 h 199"/>
                <a:gd name="T52" fmla="*/ 17 w 141"/>
                <a:gd name="T53" fmla="*/ 198 h 199"/>
                <a:gd name="T54" fmla="*/ 27 w 141"/>
                <a:gd name="T55" fmla="*/ 198 h 199"/>
                <a:gd name="T56" fmla="*/ 35 w 141"/>
                <a:gd name="T57" fmla="*/ 198 h 199"/>
                <a:gd name="T58" fmla="*/ 44 w 141"/>
                <a:gd name="T59" fmla="*/ 199 h 199"/>
                <a:gd name="T60" fmla="*/ 52 w 141"/>
                <a:gd name="T61" fmla="*/ 199 h 199"/>
                <a:gd name="T62" fmla="*/ 61 w 141"/>
                <a:gd name="T63" fmla="*/ 199 h 199"/>
                <a:gd name="T64" fmla="*/ 70 w 141"/>
                <a:gd name="T65" fmla="*/ 199 h 199"/>
                <a:gd name="T66" fmla="*/ 80 w 141"/>
                <a:gd name="T67" fmla="*/ 199 h 199"/>
                <a:gd name="T68" fmla="*/ 89 w 141"/>
                <a:gd name="T69" fmla="*/ 199 h 199"/>
                <a:gd name="T70" fmla="*/ 97 w 141"/>
                <a:gd name="T71" fmla="*/ 199 h 199"/>
                <a:gd name="T72" fmla="*/ 106 w 141"/>
                <a:gd name="T73" fmla="*/ 198 h 199"/>
                <a:gd name="T74" fmla="*/ 114 w 141"/>
                <a:gd name="T75" fmla="*/ 198 h 199"/>
                <a:gd name="T76" fmla="*/ 123 w 141"/>
                <a:gd name="T77" fmla="*/ 198 h 199"/>
                <a:gd name="T78" fmla="*/ 131 w 141"/>
                <a:gd name="T79" fmla="*/ 196 h 199"/>
                <a:gd name="T80" fmla="*/ 141 w 141"/>
                <a:gd name="T81" fmla="*/ 19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1" h="199">
                  <a:moveTo>
                    <a:pt x="141" y="196"/>
                  </a:moveTo>
                  <a:lnTo>
                    <a:pt x="135" y="160"/>
                  </a:lnTo>
                  <a:lnTo>
                    <a:pt x="128" y="127"/>
                  </a:lnTo>
                  <a:lnTo>
                    <a:pt x="121" y="97"/>
                  </a:lnTo>
                  <a:lnTo>
                    <a:pt x="114" y="71"/>
                  </a:lnTo>
                  <a:lnTo>
                    <a:pt x="106" y="49"/>
                  </a:lnTo>
                  <a:lnTo>
                    <a:pt x="99" y="31"/>
                  </a:lnTo>
                  <a:lnTo>
                    <a:pt x="91" y="17"/>
                  </a:lnTo>
                  <a:lnTo>
                    <a:pt x="83" y="6"/>
                  </a:lnTo>
                  <a:lnTo>
                    <a:pt x="80" y="3"/>
                  </a:lnTo>
                  <a:lnTo>
                    <a:pt x="76" y="1"/>
                  </a:lnTo>
                  <a:lnTo>
                    <a:pt x="73" y="0"/>
                  </a:lnTo>
                  <a:lnTo>
                    <a:pt x="70" y="0"/>
                  </a:lnTo>
                  <a:lnTo>
                    <a:pt x="68" y="0"/>
                  </a:lnTo>
                  <a:lnTo>
                    <a:pt x="65" y="1"/>
                  </a:lnTo>
                  <a:lnTo>
                    <a:pt x="61" y="3"/>
                  </a:lnTo>
                  <a:lnTo>
                    <a:pt x="58" y="6"/>
                  </a:lnTo>
                  <a:lnTo>
                    <a:pt x="50" y="17"/>
                  </a:lnTo>
                  <a:lnTo>
                    <a:pt x="42" y="31"/>
                  </a:lnTo>
                  <a:lnTo>
                    <a:pt x="35" y="49"/>
                  </a:lnTo>
                  <a:lnTo>
                    <a:pt x="27" y="71"/>
                  </a:lnTo>
                  <a:lnTo>
                    <a:pt x="20" y="97"/>
                  </a:lnTo>
                  <a:lnTo>
                    <a:pt x="13" y="127"/>
                  </a:lnTo>
                  <a:lnTo>
                    <a:pt x="6" y="160"/>
                  </a:lnTo>
                  <a:lnTo>
                    <a:pt x="0" y="196"/>
                  </a:lnTo>
                  <a:lnTo>
                    <a:pt x="9" y="196"/>
                  </a:lnTo>
                  <a:lnTo>
                    <a:pt x="17" y="198"/>
                  </a:lnTo>
                  <a:lnTo>
                    <a:pt x="27" y="198"/>
                  </a:lnTo>
                  <a:lnTo>
                    <a:pt x="35" y="198"/>
                  </a:lnTo>
                  <a:lnTo>
                    <a:pt x="44" y="199"/>
                  </a:lnTo>
                  <a:lnTo>
                    <a:pt x="52" y="199"/>
                  </a:lnTo>
                  <a:lnTo>
                    <a:pt x="61" y="199"/>
                  </a:lnTo>
                  <a:lnTo>
                    <a:pt x="70" y="199"/>
                  </a:lnTo>
                  <a:lnTo>
                    <a:pt x="80" y="199"/>
                  </a:lnTo>
                  <a:lnTo>
                    <a:pt x="89" y="199"/>
                  </a:lnTo>
                  <a:lnTo>
                    <a:pt x="97" y="199"/>
                  </a:lnTo>
                  <a:lnTo>
                    <a:pt x="106" y="198"/>
                  </a:lnTo>
                  <a:lnTo>
                    <a:pt x="114" y="198"/>
                  </a:lnTo>
                  <a:lnTo>
                    <a:pt x="123" y="198"/>
                  </a:lnTo>
                  <a:lnTo>
                    <a:pt x="131" y="196"/>
                  </a:lnTo>
                  <a:lnTo>
                    <a:pt x="141"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8" name="Freeform 39"/>
            <p:cNvSpPr>
              <a:spLocks/>
            </p:cNvSpPr>
            <p:nvPr/>
          </p:nvSpPr>
          <p:spPr bwMode="auto">
            <a:xfrm>
              <a:off x="2723924" y="2524920"/>
              <a:ext cx="107950" cy="101600"/>
            </a:xfrm>
            <a:custGeom>
              <a:avLst/>
              <a:gdLst>
                <a:gd name="T0" fmla="*/ 136 w 136"/>
                <a:gd name="T1" fmla="*/ 0 h 129"/>
                <a:gd name="T2" fmla="*/ 4 w 136"/>
                <a:gd name="T3" fmla="*/ 0 h 129"/>
                <a:gd name="T4" fmla="*/ 4 w 136"/>
                <a:gd name="T5" fmla="*/ 33 h 129"/>
                <a:gd name="T6" fmla="*/ 3 w 136"/>
                <a:gd name="T7" fmla="*/ 65 h 129"/>
                <a:gd name="T8" fmla="*/ 2 w 136"/>
                <a:gd name="T9" fmla="*/ 96 h 129"/>
                <a:gd name="T10" fmla="*/ 0 w 136"/>
                <a:gd name="T11" fmla="*/ 127 h 129"/>
                <a:gd name="T12" fmla="*/ 10 w 136"/>
                <a:gd name="T13" fmla="*/ 127 h 129"/>
                <a:gd name="T14" fmla="*/ 19 w 136"/>
                <a:gd name="T15" fmla="*/ 127 h 129"/>
                <a:gd name="T16" fmla="*/ 28 w 136"/>
                <a:gd name="T17" fmla="*/ 127 h 129"/>
                <a:gd name="T18" fmla="*/ 37 w 136"/>
                <a:gd name="T19" fmla="*/ 128 h 129"/>
                <a:gd name="T20" fmla="*/ 47 w 136"/>
                <a:gd name="T21" fmla="*/ 128 h 129"/>
                <a:gd name="T22" fmla="*/ 55 w 136"/>
                <a:gd name="T23" fmla="*/ 128 h 129"/>
                <a:gd name="T24" fmla="*/ 64 w 136"/>
                <a:gd name="T25" fmla="*/ 129 h 129"/>
                <a:gd name="T26" fmla="*/ 72 w 136"/>
                <a:gd name="T27" fmla="*/ 129 h 129"/>
                <a:gd name="T28" fmla="*/ 80 w 136"/>
                <a:gd name="T29" fmla="*/ 124 h 129"/>
                <a:gd name="T30" fmla="*/ 87 w 136"/>
                <a:gd name="T31" fmla="*/ 118 h 129"/>
                <a:gd name="T32" fmla="*/ 95 w 136"/>
                <a:gd name="T33" fmla="*/ 112 h 129"/>
                <a:gd name="T34" fmla="*/ 102 w 136"/>
                <a:gd name="T35" fmla="*/ 106 h 129"/>
                <a:gd name="T36" fmla="*/ 110 w 136"/>
                <a:gd name="T37" fmla="*/ 102 h 129"/>
                <a:gd name="T38" fmla="*/ 117 w 136"/>
                <a:gd name="T39" fmla="*/ 96 h 129"/>
                <a:gd name="T40" fmla="*/ 125 w 136"/>
                <a:gd name="T41" fmla="*/ 90 h 129"/>
                <a:gd name="T42" fmla="*/ 132 w 136"/>
                <a:gd name="T43" fmla="*/ 84 h 129"/>
                <a:gd name="T44" fmla="*/ 133 w 136"/>
                <a:gd name="T45" fmla="*/ 64 h 129"/>
                <a:gd name="T46" fmla="*/ 135 w 136"/>
                <a:gd name="T47" fmla="*/ 43 h 129"/>
                <a:gd name="T48" fmla="*/ 136 w 136"/>
                <a:gd name="T49" fmla="*/ 22 h 129"/>
                <a:gd name="T50" fmla="*/ 136 w 136"/>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 h="129">
                  <a:moveTo>
                    <a:pt x="136" y="0"/>
                  </a:moveTo>
                  <a:lnTo>
                    <a:pt x="4" y="0"/>
                  </a:lnTo>
                  <a:lnTo>
                    <a:pt x="4" y="33"/>
                  </a:lnTo>
                  <a:lnTo>
                    <a:pt x="3" y="65"/>
                  </a:lnTo>
                  <a:lnTo>
                    <a:pt x="2" y="96"/>
                  </a:lnTo>
                  <a:lnTo>
                    <a:pt x="0" y="127"/>
                  </a:lnTo>
                  <a:lnTo>
                    <a:pt x="10" y="127"/>
                  </a:lnTo>
                  <a:lnTo>
                    <a:pt x="19" y="127"/>
                  </a:lnTo>
                  <a:lnTo>
                    <a:pt x="28" y="127"/>
                  </a:lnTo>
                  <a:lnTo>
                    <a:pt x="37" y="128"/>
                  </a:lnTo>
                  <a:lnTo>
                    <a:pt x="47" y="128"/>
                  </a:lnTo>
                  <a:lnTo>
                    <a:pt x="55" y="128"/>
                  </a:lnTo>
                  <a:lnTo>
                    <a:pt x="64" y="129"/>
                  </a:lnTo>
                  <a:lnTo>
                    <a:pt x="72" y="129"/>
                  </a:lnTo>
                  <a:lnTo>
                    <a:pt x="80" y="124"/>
                  </a:lnTo>
                  <a:lnTo>
                    <a:pt x="87" y="118"/>
                  </a:lnTo>
                  <a:lnTo>
                    <a:pt x="95" y="112"/>
                  </a:lnTo>
                  <a:lnTo>
                    <a:pt x="102" y="106"/>
                  </a:lnTo>
                  <a:lnTo>
                    <a:pt x="110" y="102"/>
                  </a:lnTo>
                  <a:lnTo>
                    <a:pt x="117" y="96"/>
                  </a:lnTo>
                  <a:lnTo>
                    <a:pt x="125" y="90"/>
                  </a:lnTo>
                  <a:lnTo>
                    <a:pt x="132" y="84"/>
                  </a:lnTo>
                  <a:lnTo>
                    <a:pt x="133" y="64"/>
                  </a:lnTo>
                  <a:lnTo>
                    <a:pt x="135" y="43"/>
                  </a:lnTo>
                  <a:lnTo>
                    <a:pt x="136" y="22"/>
                  </a:lnTo>
                  <a:lnTo>
                    <a:pt x="1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9" name="Freeform 40"/>
            <p:cNvSpPr>
              <a:spLocks/>
            </p:cNvSpPr>
            <p:nvPr/>
          </p:nvSpPr>
          <p:spPr bwMode="auto">
            <a:xfrm>
              <a:off x="2933474" y="2524920"/>
              <a:ext cx="90488" cy="117475"/>
            </a:xfrm>
            <a:custGeom>
              <a:avLst/>
              <a:gdLst>
                <a:gd name="T0" fmla="*/ 0 w 116"/>
                <a:gd name="T1" fmla="*/ 141 h 149"/>
                <a:gd name="T2" fmla="*/ 12 w 116"/>
                <a:gd name="T3" fmla="*/ 142 h 149"/>
                <a:gd name="T4" fmla="*/ 22 w 116"/>
                <a:gd name="T5" fmla="*/ 143 h 149"/>
                <a:gd name="T6" fmla="*/ 34 w 116"/>
                <a:gd name="T7" fmla="*/ 144 h 149"/>
                <a:gd name="T8" fmla="*/ 45 w 116"/>
                <a:gd name="T9" fmla="*/ 144 h 149"/>
                <a:gd name="T10" fmla="*/ 56 w 116"/>
                <a:gd name="T11" fmla="*/ 146 h 149"/>
                <a:gd name="T12" fmla="*/ 67 w 116"/>
                <a:gd name="T13" fmla="*/ 147 h 149"/>
                <a:gd name="T14" fmla="*/ 78 w 116"/>
                <a:gd name="T15" fmla="*/ 148 h 149"/>
                <a:gd name="T16" fmla="*/ 88 w 116"/>
                <a:gd name="T17" fmla="*/ 149 h 149"/>
                <a:gd name="T18" fmla="*/ 100 w 116"/>
                <a:gd name="T19" fmla="*/ 113 h 149"/>
                <a:gd name="T20" fmla="*/ 108 w 116"/>
                <a:gd name="T21" fmla="*/ 76 h 149"/>
                <a:gd name="T22" fmla="*/ 113 w 116"/>
                <a:gd name="T23" fmla="*/ 40 h 149"/>
                <a:gd name="T24" fmla="*/ 116 w 116"/>
                <a:gd name="T25" fmla="*/ 0 h 149"/>
                <a:gd name="T26" fmla="*/ 25 w 116"/>
                <a:gd name="T27" fmla="*/ 0 h 149"/>
                <a:gd name="T28" fmla="*/ 23 w 116"/>
                <a:gd name="T29" fmla="*/ 2 h 149"/>
                <a:gd name="T30" fmla="*/ 21 w 116"/>
                <a:gd name="T31" fmla="*/ 3 h 149"/>
                <a:gd name="T32" fmla="*/ 20 w 116"/>
                <a:gd name="T33" fmla="*/ 5 h 149"/>
                <a:gd name="T34" fmla="*/ 19 w 116"/>
                <a:gd name="T35" fmla="*/ 6 h 149"/>
                <a:gd name="T36" fmla="*/ 17 w 116"/>
                <a:gd name="T37" fmla="*/ 41 h 149"/>
                <a:gd name="T38" fmla="*/ 13 w 116"/>
                <a:gd name="T39" fmla="*/ 75 h 149"/>
                <a:gd name="T40" fmla="*/ 7 w 116"/>
                <a:gd name="T41" fmla="*/ 109 h 149"/>
                <a:gd name="T42" fmla="*/ 0 w 116"/>
                <a:gd name="T43" fmla="*/ 14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49">
                  <a:moveTo>
                    <a:pt x="0" y="141"/>
                  </a:moveTo>
                  <a:lnTo>
                    <a:pt x="12" y="142"/>
                  </a:lnTo>
                  <a:lnTo>
                    <a:pt x="22" y="143"/>
                  </a:lnTo>
                  <a:lnTo>
                    <a:pt x="34" y="144"/>
                  </a:lnTo>
                  <a:lnTo>
                    <a:pt x="45" y="144"/>
                  </a:lnTo>
                  <a:lnTo>
                    <a:pt x="56" y="146"/>
                  </a:lnTo>
                  <a:lnTo>
                    <a:pt x="67" y="147"/>
                  </a:lnTo>
                  <a:lnTo>
                    <a:pt x="78" y="148"/>
                  </a:lnTo>
                  <a:lnTo>
                    <a:pt x="88" y="149"/>
                  </a:lnTo>
                  <a:lnTo>
                    <a:pt x="100" y="113"/>
                  </a:lnTo>
                  <a:lnTo>
                    <a:pt x="108" y="76"/>
                  </a:lnTo>
                  <a:lnTo>
                    <a:pt x="113" y="40"/>
                  </a:lnTo>
                  <a:lnTo>
                    <a:pt x="116" y="0"/>
                  </a:lnTo>
                  <a:lnTo>
                    <a:pt x="25" y="0"/>
                  </a:lnTo>
                  <a:lnTo>
                    <a:pt x="23" y="2"/>
                  </a:lnTo>
                  <a:lnTo>
                    <a:pt x="21" y="3"/>
                  </a:lnTo>
                  <a:lnTo>
                    <a:pt x="20" y="5"/>
                  </a:lnTo>
                  <a:lnTo>
                    <a:pt x="19" y="6"/>
                  </a:lnTo>
                  <a:lnTo>
                    <a:pt x="17" y="41"/>
                  </a:lnTo>
                  <a:lnTo>
                    <a:pt x="13" y="75"/>
                  </a:lnTo>
                  <a:lnTo>
                    <a:pt x="7" y="109"/>
                  </a:lnTo>
                  <a:lnTo>
                    <a:pt x="0"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0" name="Freeform 41"/>
            <p:cNvSpPr>
              <a:spLocks/>
            </p:cNvSpPr>
            <p:nvPr/>
          </p:nvSpPr>
          <p:spPr bwMode="auto">
            <a:xfrm>
              <a:off x="2839811" y="2547145"/>
              <a:ext cx="88900" cy="87313"/>
            </a:xfrm>
            <a:custGeom>
              <a:avLst/>
              <a:gdLst>
                <a:gd name="T0" fmla="*/ 0 w 113"/>
                <a:gd name="T1" fmla="*/ 105 h 111"/>
                <a:gd name="T2" fmla="*/ 11 w 113"/>
                <a:gd name="T3" fmla="*/ 105 h 111"/>
                <a:gd name="T4" fmla="*/ 24 w 113"/>
                <a:gd name="T5" fmla="*/ 106 h 111"/>
                <a:gd name="T6" fmla="*/ 36 w 113"/>
                <a:gd name="T7" fmla="*/ 106 h 111"/>
                <a:gd name="T8" fmla="*/ 48 w 113"/>
                <a:gd name="T9" fmla="*/ 107 h 111"/>
                <a:gd name="T10" fmla="*/ 60 w 113"/>
                <a:gd name="T11" fmla="*/ 108 h 111"/>
                <a:gd name="T12" fmla="*/ 72 w 113"/>
                <a:gd name="T13" fmla="*/ 109 h 111"/>
                <a:gd name="T14" fmla="*/ 84 w 113"/>
                <a:gd name="T15" fmla="*/ 109 h 111"/>
                <a:gd name="T16" fmla="*/ 96 w 113"/>
                <a:gd name="T17" fmla="*/ 111 h 111"/>
                <a:gd name="T18" fmla="*/ 101 w 113"/>
                <a:gd name="T19" fmla="*/ 84 h 111"/>
                <a:gd name="T20" fmla="*/ 107 w 113"/>
                <a:gd name="T21" fmla="*/ 56 h 111"/>
                <a:gd name="T22" fmla="*/ 111 w 113"/>
                <a:gd name="T23" fmla="*/ 29 h 111"/>
                <a:gd name="T24" fmla="*/ 113 w 113"/>
                <a:gd name="T25" fmla="*/ 0 h 111"/>
                <a:gd name="T26" fmla="*/ 100 w 113"/>
                <a:gd name="T27" fmla="*/ 12 h 111"/>
                <a:gd name="T28" fmla="*/ 87 w 113"/>
                <a:gd name="T29" fmla="*/ 23 h 111"/>
                <a:gd name="T30" fmla="*/ 74 w 113"/>
                <a:gd name="T31" fmla="*/ 35 h 111"/>
                <a:gd name="T32" fmla="*/ 60 w 113"/>
                <a:gd name="T33" fmla="*/ 46 h 111"/>
                <a:gd name="T34" fmla="*/ 46 w 113"/>
                <a:gd name="T35" fmla="*/ 58 h 111"/>
                <a:gd name="T36" fmla="*/ 32 w 113"/>
                <a:gd name="T37" fmla="*/ 69 h 111"/>
                <a:gd name="T38" fmla="*/ 17 w 113"/>
                <a:gd name="T39" fmla="*/ 81 h 111"/>
                <a:gd name="T40" fmla="*/ 2 w 113"/>
                <a:gd name="T41" fmla="*/ 92 h 111"/>
                <a:gd name="T42" fmla="*/ 1 w 113"/>
                <a:gd name="T43" fmla="*/ 94 h 111"/>
                <a:gd name="T44" fmla="*/ 1 w 113"/>
                <a:gd name="T45" fmla="*/ 98 h 111"/>
                <a:gd name="T46" fmla="*/ 1 w 113"/>
                <a:gd name="T47" fmla="*/ 101 h 111"/>
                <a:gd name="T48" fmla="*/ 0 w 113"/>
                <a:gd name="T49" fmla="*/ 10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111">
                  <a:moveTo>
                    <a:pt x="0" y="105"/>
                  </a:moveTo>
                  <a:lnTo>
                    <a:pt x="11" y="105"/>
                  </a:lnTo>
                  <a:lnTo>
                    <a:pt x="24" y="106"/>
                  </a:lnTo>
                  <a:lnTo>
                    <a:pt x="36" y="106"/>
                  </a:lnTo>
                  <a:lnTo>
                    <a:pt x="48" y="107"/>
                  </a:lnTo>
                  <a:lnTo>
                    <a:pt x="60" y="108"/>
                  </a:lnTo>
                  <a:lnTo>
                    <a:pt x="72" y="109"/>
                  </a:lnTo>
                  <a:lnTo>
                    <a:pt x="84" y="109"/>
                  </a:lnTo>
                  <a:lnTo>
                    <a:pt x="96" y="111"/>
                  </a:lnTo>
                  <a:lnTo>
                    <a:pt x="101" y="84"/>
                  </a:lnTo>
                  <a:lnTo>
                    <a:pt x="107" y="56"/>
                  </a:lnTo>
                  <a:lnTo>
                    <a:pt x="111" y="29"/>
                  </a:lnTo>
                  <a:lnTo>
                    <a:pt x="113" y="0"/>
                  </a:lnTo>
                  <a:lnTo>
                    <a:pt x="100" y="12"/>
                  </a:lnTo>
                  <a:lnTo>
                    <a:pt x="87" y="23"/>
                  </a:lnTo>
                  <a:lnTo>
                    <a:pt x="74" y="35"/>
                  </a:lnTo>
                  <a:lnTo>
                    <a:pt x="60" y="46"/>
                  </a:lnTo>
                  <a:lnTo>
                    <a:pt x="46" y="58"/>
                  </a:lnTo>
                  <a:lnTo>
                    <a:pt x="32" y="69"/>
                  </a:lnTo>
                  <a:lnTo>
                    <a:pt x="17" y="81"/>
                  </a:lnTo>
                  <a:lnTo>
                    <a:pt x="2" y="92"/>
                  </a:lnTo>
                  <a:lnTo>
                    <a:pt x="1" y="94"/>
                  </a:lnTo>
                  <a:lnTo>
                    <a:pt x="1" y="98"/>
                  </a:lnTo>
                  <a:lnTo>
                    <a:pt x="1" y="101"/>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1" name="Freeform 42"/>
            <p:cNvSpPr>
              <a:spLocks/>
            </p:cNvSpPr>
            <p:nvPr/>
          </p:nvSpPr>
          <p:spPr bwMode="auto">
            <a:xfrm>
              <a:off x="2846161" y="2524920"/>
              <a:ext cx="60325" cy="52388"/>
            </a:xfrm>
            <a:custGeom>
              <a:avLst/>
              <a:gdLst>
                <a:gd name="T0" fmla="*/ 3 w 76"/>
                <a:gd name="T1" fmla="*/ 0 h 66"/>
                <a:gd name="T2" fmla="*/ 3 w 76"/>
                <a:gd name="T3" fmla="*/ 17 h 66"/>
                <a:gd name="T4" fmla="*/ 2 w 76"/>
                <a:gd name="T5" fmla="*/ 33 h 66"/>
                <a:gd name="T6" fmla="*/ 1 w 76"/>
                <a:gd name="T7" fmla="*/ 50 h 66"/>
                <a:gd name="T8" fmla="*/ 0 w 76"/>
                <a:gd name="T9" fmla="*/ 66 h 66"/>
                <a:gd name="T10" fmla="*/ 10 w 76"/>
                <a:gd name="T11" fmla="*/ 58 h 66"/>
                <a:gd name="T12" fmla="*/ 20 w 76"/>
                <a:gd name="T13" fmla="*/ 50 h 66"/>
                <a:gd name="T14" fmla="*/ 29 w 76"/>
                <a:gd name="T15" fmla="*/ 42 h 66"/>
                <a:gd name="T16" fmla="*/ 39 w 76"/>
                <a:gd name="T17" fmla="*/ 33 h 66"/>
                <a:gd name="T18" fmla="*/ 48 w 76"/>
                <a:gd name="T19" fmla="*/ 25 h 66"/>
                <a:gd name="T20" fmla="*/ 58 w 76"/>
                <a:gd name="T21" fmla="*/ 17 h 66"/>
                <a:gd name="T22" fmla="*/ 67 w 76"/>
                <a:gd name="T23" fmla="*/ 8 h 66"/>
                <a:gd name="T24" fmla="*/ 76 w 76"/>
                <a:gd name="T25" fmla="*/ 0 h 66"/>
                <a:gd name="T26" fmla="*/ 3 w 7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66">
                  <a:moveTo>
                    <a:pt x="3" y="0"/>
                  </a:moveTo>
                  <a:lnTo>
                    <a:pt x="3" y="17"/>
                  </a:lnTo>
                  <a:lnTo>
                    <a:pt x="2" y="33"/>
                  </a:lnTo>
                  <a:lnTo>
                    <a:pt x="1" y="50"/>
                  </a:lnTo>
                  <a:lnTo>
                    <a:pt x="0" y="66"/>
                  </a:lnTo>
                  <a:lnTo>
                    <a:pt x="10" y="58"/>
                  </a:lnTo>
                  <a:lnTo>
                    <a:pt x="20" y="50"/>
                  </a:lnTo>
                  <a:lnTo>
                    <a:pt x="29" y="42"/>
                  </a:lnTo>
                  <a:lnTo>
                    <a:pt x="39" y="33"/>
                  </a:lnTo>
                  <a:lnTo>
                    <a:pt x="48" y="25"/>
                  </a:lnTo>
                  <a:lnTo>
                    <a:pt x="58" y="17"/>
                  </a:lnTo>
                  <a:lnTo>
                    <a:pt x="67" y="8"/>
                  </a:lnTo>
                  <a:lnTo>
                    <a:pt x="76"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2" name="Freeform 43"/>
            <p:cNvSpPr>
              <a:spLocks/>
            </p:cNvSpPr>
            <p:nvPr/>
          </p:nvSpPr>
          <p:spPr bwMode="auto">
            <a:xfrm>
              <a:off x="2573111" y="2640807"/>
              <a:ext cx="131763" cy="77788"/>
            </a:xfrm>
            <a:custGeom>
              <a:avLst/>
              <a:gdLst>
                <a:gd name="T0" fmla="*/ 163 w 166"/>
                <a:gd name="T1" fmla="*/ 49 h 98"/>
                <a:gd name="T2" fmla="*/ 164 w 166"/>
                <a:gd name="T3" fmla="*/ 38 h 98"/>
                <a:gd name="T4" fmla="*/ 165 w 166"/>
                <a:gd name="T5" fmla="*/ 26 h 98"/>
                <a:gd name="T6" fmla="*/ 165 w 166"/>
                <a:gd name="T7" fmla="*/ 13 h 98"/>
                <a:gd name="T8" fmla="*/ 166 w 166"/>
                <a:gd name="T9" fmla="*/ 1 h 98"/>
                <a:gd name="T10" fmla="*/ 156 w 166"/>
                <a:gd name="T11" fmla="*/ 1 h 98"/>
                <a:gd name="T12" fmla="*/ 146 w 166"/>
                <a:gd name="T13" fmla="*/ 0 h 98"/>
                <a:gd name="T14" fmla="*/ 135 w 166"/>
                <a:gd name="T15" fmla="*/ 0 h 98"/>
                <a:gd name="T16" fmla="*/ 125 w 166"/>
                <a:gd name="T17" fmla="*/ 0 h 98"/>
                <a:gd name="T18" fmla="*/ 114 w 166"/>
                <a:gd name="T19" fmla="*/ 0 h 98"/>
                <a:gd name="T20" fmla="*/ 104 w 166"/>
                <a:gd name="T21" fmla="*/ 0 h 98"/>
                <a:gd name="T22" fmla="*/ 94 w 166"/>
                <a:gd name="T23" fmla="*/ 0 h 98"/>
                <a:gd name="T24" fmla="*/ 83 w 166"/>
                <a:gd name="T25" fmla="*/ 0 h 98"/>
                <a:gd name="T26" fmla="*/ 73 w 166"/>
                <a:gd name="T27" fmla="*/ 0 h 98"/>
                <a:gd name="T28" fmla="*/ 63 w 166"/>
                <a:gd name="T29" fmla="*/ 0 h 98"/>
                <a:gd name="T30" fmla="*/ 52 w 166"/>
                <a:gd name="T31" fmla="*/ 0 h 98"/>
                <a:gd name="T32" fmla="*/ 42 w 166"/>
                <a:gd name="T33" fmla="*/ 0 h 98"/>
                <a:gd name="T34" fmla="*/ 31 w 166"/>
                <a:gd name="T35" fmla="*/ 0 h 98"/>
                <a:gd name="T36" fmla="*/ 21 w 166"/>
                <a:gd name="T37" fmla="*/ 0 h 98"/>
                <a:gd name="T38" fmla="*/ 11 w 166"/>
                <a:gd name="T39" fmla="*/ 1 h 98"/>
                <a:gd name="T40" fmla="*/ 0 w 166"/>
                <a:gd name="T41" fmla="*/ 1 h 98"/>
                <a:gd name="T42" fmla="*/ 3 w 166"/>
                <a:gd name="T43" fmla="*/ 26 h 98"/>
                <a:gd name="T44" fmla="*/ 5 w 166"/>
                <a:gd name="T45" fmla="*/ 50 h 98"/>
                <a:gd name="T46" fmla="*/ 7 w 166"/>
                <a:gd name="T47" fmla="*/ 74 h 98"/>
                <a:gd name="T48" fmla="*/ 10 w 166"/>
                <a:gd name="T49" fmla="*/ 98 h 98"/>
                <a:gd name="T50" fmla="*/ 19 w 166"/>
                <a:gd name="T51" fmla="*/ 98 h 98"/>
                <a:gd name="T52" fmla="*/ 28 w 166"/>
                <a:gd name="T53" fmla="*/ 96 h 98"/>
                <a:gd name="T54" fmla="*/ 37 w 166"/>
                <a:gd name="T55" fmla="*/ 96 h 98"/>
                <a:gd name="T56" fmla="*/ 46 w 166"/>
                <a:gd name="T57" fmla="*/ 96 h 98"/>
                <a:gd name="T58" fmla="*/ 55 w 166"/>
                <a:gd name="T59" fmla="*/ 96 h 98"/>
                <a:gd name="T60" fmla="*/ 64 w 166"/>
                <a:gd name="T61" fmla="*/ 96 h 98"/>
                <a:gd name="T62" fmla="*/ 73 w 166"/>
                <a:gd name="T63" fmla="*/ 96 h 98"/>
                <a:gd name="T64" fmla="*/ 82 w 166"/>
                <a:gd name="T65" fmla="*/ 96 h 98"/>
                <a:gd name="T66" fmla="*/ 90 w 166"/>
                <a:gd name="T67" fmla="*/ 92 h 98"/>
                <a:gd name="T68" fmla="*/ 98 w 166"/>
                <a:gd name="T69" fmla="*/ 87 h 98"/>
                <a:gd name="T70" fmla="*/ 106 w 166"/>
                <a:gd name="T71" fmla="*/ 83 h 98"/>
                <a:gd name="T72" fmla="*/ 114 w 166"/>
                <a:gd name="T73" fmla="*/ 78 h 98"/>
                <a:gd name="T74" fmla="*/ 121 w 166"/>
                <a:gd name="T75" fmla="*/ 74 h 98"/>
                <a:gd name="T76" fmla="*/ 129 w 166"/>
                <a:gd name="T77" fmla="*/ 70 h 98"/>
                <a:gd name="T78" fmla="*/ 138 w 166"/>
                <a:gd name="T79" fmla="*/ 65 h 98"/>
                <a:gd name="T80" fmla="*/ 144 w 166"/>
                <a:gd name="T81" fmla="*/ 61 h 98"/>
                <a:gd name="T82" fmla="*/ 149 w 166"/>
                <a:gd name="T83" fmla="*/ 58 h 98"/>
                <a:gd name="T84" fmla="*/ 154 w 166"/>
                <a:gd name="T85" fmla="*/ 55 h 98"/>
                <a:gd name="T86" fmla="*/ 158 w 166"/>
                <a:gd name="T87" fmla="*/ 53 h 98"/>
                <a:gd name="T88" fmla="*/ 163 w 166"/>
                <a:gd name="T89" fmla="*/ 4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6" h="98">
                  <a:moveTo>
                    <a:pt x="163" y="49"/>
                  </a:moveTo>
                  <a:lnTo>
                    <a:pt x="164" y="38"/>
                  </a:lnTo>
                  <a:lnTo>
                    <a:pt x="165" y="26"/>
                  </a:lnTo>
                  <a:lnTo>
                    <a:pt x="165" y="13"/>
                  </a:lnTo>
                  <a:lnTo>
                    <a:pt x="166" y="1"/>
                  </a:lnTo>
                  <a:lnTo>
                    <a:pt x="156" y="1"/>
                  </a:lnTo>
                  <a:lnTo>
                    <a:pt x="146" y="0"/>
                  </a:lnTo>
                  <a:lnTo>
                    <a:pt x="135" y="0"/>
                  </a:lnTo>
                  <a:lnTo>
                    <a:pt x="125" y="0"/>
                  </a:lnTo>
                  <a:lnTo>
                    <a:pt x="114" y="0"/>
                  </a:lnTo>
                  <a:lnTo>
                    <a:pt x="104" y="0"/>
                  </a:lnTo>
                  <a:lnTo>
                    <a:pt x="94" y="0"/>
                  </a:lnTo>
                  <a:lnTo>
                    <a:pt x="83" y="0"/>
                  </a:lnTo>
                  <a:lnTo>
                    <a:pt x="73" y="0"/>
                  </a:lnTo>
                  <a:lnTo>
                    <a:pt x="63" y="0"/>
                  </a:lnTo>
                  <a:lnTo>
                    <a:pt x="52" y="0"/>
                  </a:lnTo>
                  <a:lnTo>
                    <a:pt x="42" y="0"/>
                  </a:lnTo>
                  <a:lnTo>
                    <a:pt x="31" y="0"/>
                  </a:lnTo>
                  <a:lnTo>
                    <a:pt x="21" y="0"/>
                  </a:lnTo>
                  <a:lnTo>
                    <a:pt x="11" y="1"/>
                  </a:lnTo>
                  <a:lnTo>
                    <a:pt x="0" y="1"/>
                  </a:lnTo>
                  <a:lnTo>
                    <a:pt x="3" y="26"/>
                  </a:lnTo>
                  <a:lnTo>
                    <a:pt x="5" y="50"/>
                  </a:lnTo>
                  <a:lnTo>
                    <a:pt x="7" y="74"/>
                  </a:lnTo>
                  <a:lnTo>
                    <a:pt x="10" y="98"/>
                  </a:lnTo>
                  <a:lnTo>
                    <a:pt x="19" y="98"/>
                  </a:lnTo>
                  <a:lnTo>
                    <a:pt x="28" y="96"/>
                  </a:lnTo>
                  <a:lnTo>
                    <a:pt x="37" y="96"/>
                  </a:lnTo>
                  <a:lnTo>
                    <a:pt x="46" y="96"/>
                  </a:lnTo>
                  <a:lnTo>
                    <a:pt x="55" y="96"/>
                  </a:lnTo>
                  <a:lnTo>
                    <a:pt x="64" y="96"/>
                  </a:lnTo>
                  <a:lnTo>
                    <a:pt x="73" y="96"/>
                  </a:lnTo>
                  <a:lnTo>
                    <a:pt x="82" y="96"/>
                  </a:lnTo>
                  <a:lnTo>
                    <a:pt x="90" y="92"/>
                  </a:lnTo>
                  <a:lnTo>
                    <a:pt x="98" y="87"/>
                  </a:lnTo>
                  <a:lnTo>
                    <a:pt x="106" y="83"/>
                  </a:lnTo>
                  <a:lnTo>
                    <a:pt x="114" y="78"/>
                  </a:lnTo>
                  <a:lnTo>
                    <a:pt x="121" y="74"/>
                  </a:lnTo>
                  <a:lnTo>
                    <a:pt x="129" y="70"/>
                  </a:lnTo>
                  <a:lnTo>
                    <a:pt x="138" y="65"/>
                  </a:lnTo>
                  <a:lnTo>
                    <a:pt x="144" y="61"/>
                  </a:lnTo>
                  <a:lnTo>
                    <a:pt x="149" y="58"/>
                  </a:lnTo>
                  <a:lnTo>
                    <a:pt x="154" y="55"/>
                  </a:lnTo>
                  <a:lnTo>
                    <a:pt x="158" y="53"/>
                  </a:lnTo>
                  <a:lnTo>
                    <a:pt x="163"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3" name="Freeform 44"/>
            <p:cNvSpPr>
              <a:spLocks/>
            </p:cNvSpPr>
            <p:nvPr/>
          </p:nvSpPr>
          <p:spPr bwMode="auto">
            <a:xfrm>
              <a:off x="2719161" y="2640807"/>
              <a:ext cx="39688" cy="28575"/>
            </a:xfrm>
            <a:custGeom>
              <a:avLst/>
              <a:gdLst>
                <a:gd name="T0" fmla="*/ 3 w 48"/>
                <a:gd name="T1" fmla="*/ 0 h 34"/>
                <a:gd name="T2" fmla="*/ 2 w 48"/>
                <a:gd name="T3" fmla="*/ 8 h 34"/>
                <a:gd name="T4" fmla="*/ 2 w 48"/>
                <a:gd name="T5" fmla="*/ 17 h 34"/>
                <a:gd name="T6" fmla="*/ 1 w 48"/>
                <a:gd name="T7" fmla="*/ 25 h 34"/>
                <a:gd name="T8" fmla="*/ 0 w 48"/>
                <a:gd name="T9" fmla="*/ 34 h 34"/>
                <a:gd name="T10" fmla="*/ 7 w 48"/>
                <a:gd name="T11" fmla="*/ 30 h 34"/>
                <a:gd name="T12" fmla="*/ 12 w 48"/>
                <a:gd name="T13" fmla="*/ 26 h 34"/>
                <a:gd name="T14" fmla="*/ 18 w 48"/>
                <a:gd name="T15" fmla="*/ 22 h 34"/>
                <a:gd name="T16" fmla="*/ 25 w 48"/>
                <a:gd name="T17" fmla="*/ 17 h 34"/>
                <a:gd name="T18" fmla="*/ 31 w 48"/>
                <a:gd name="T19" fmla="*/ 14 h 34"/>
                <a:gd name="T20" fmla="*/ 37 w 48"/>
                <a:gd name="T21" fmla="*/ 9 h 34"/>
                <a:gd name="T22" fmla="*/ 42 w 48"/>
                <a:gd name="T23" fmla="*/ 6 h 34"/>
                <a:gd name="T24" fmla="*/ 48 w 48"/>
                <a:gd name="T25" fmla="*/ 1 h 34"/>
                <a:gd name="T26" fmla="*/ 42 w 48"/>
                <a:gd name="T27" fmla="*/ 1 h 34"/>
                <a:gd name="T28" fmla="*/ 37 w 48"/>
                <a:gd name="T29" fmla="*/ 1 h 34"/>
                <a:gd name="T30" fmla="*/ 31 w 48"/>
                <a:gd name="T31" fmla="*/ 1 h 34"/>
                <a:gd name="T32" fmla="*/ 26 w 48"/>
                <a:gd name="T33" fmla="*/ 1 h 34"/>
                <a:gd name="T34" fmla="*/ 21 w 48"/>
                <a:gd name="T35" fmla="*/ 1 h 34"/>
                <a:gd name="T36" fmla="*/ 15 w 48"/>
                <a:gd name="T37" fmla="*/ 1 h 34"/>
                <a:gd name="T38" fmla="*/ 9 w 48"/>
                <a:gd name="T39" fmla="*/ 0 h 34"/>
                <a:gd name="T40" fmla="*/ 3 w 48"/>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34">
                  <a:moveTo>
                    <a:pt x="3" y="0"/>
                  </a:moveTo>
                  <a:lnTo>
                    <a:pt x="2" y="8"/>
                  </a:lnTo>
                  <a:lnTo>
                    <a:pt x="2" y="17"/>
                  </a:lnTo>
                  <a:lnTo>
                    <a:pt x="1" y="25"/>
                  </a:lnTo>
                  <a:lnTo>
                    <a:pt x="0" y="34"/>
                  </a:lnTo>
                  <a:lnTo>
                    <a:pt x="7" y="30"/>
                  </a:lnTo>
                  <a:lnTo>
                    <a:pt x="12" y="26"/>
                  </a:lnTo>
                  <a:lnTo>
                    <a:pt x="18" y="22"/>
                  </a:lnTo>
                  <a:lnTo>
                    <a:pt x="25" y="17"/>
                  </a:lnTo>
                  <a:lnTo>
                    <a:pt x="31" y="14"/>
                  </a:lnTo>
                  <a:lnTo>
                    <a:pt x="37" y="9"/>
                  </a:lnTo>
                  <a:lnTo>
                    <a:pt x="42" y="6"/>
                  </a:lnTo>
                  <a:lnTo>
                    <a:pt x="48" y="1"/>
                  </a:lnTo>
                  <a:lnTo>
                    <a:pt x="42" y="1"/>
                  </a:lnTo>
                  <a:lnTo>
                    <a:pt x="37" y="1"/>
                  </a:lnTo>
                  <a:lnTo>
                    <a:pt x="31" y="1"/>
                  </a:lnTo>
                  <a:lnTo>
                    <a:pt x="26" y="1"/>
                  </a:lnTo>
                  <a:lnTo>
                    <a:pt x="21" y="1"/>
                  </a:lnTo>
                  <a:lnTo>
                    <a:pt x="15" y="1"/>
                  </a:lnTo>
                  <a:lnTo>
                    <a:pt x="9"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4" name="Freeform 45"/>
            <p:cNvSpPr>
              <a:spLocks/>
            </p:cNvSpPr>
            <p:nvPr/>
          </p:nvSpPr>
          <p:spPr bwMode="auto">
            <a:xfrm>
              <a:off x="2715986" y="2645570"/>
              <a:ext cx="103188" cy="79375"/>
            </a:xfrm>
            <a:custGeom>
              <a:avLst/>
              <a:gdLst>
                <a:gd name="T0" fmla="*/ 0 w 131"/>
                <a:gd name="T1" fmla="*/ 94 h 101"/>
                <a:gd name="T2" fmla="*/ 14 w 131"/>
                <a:gd name="T3" fmla="*/ 94 h 101"/>
                <a:gd name="T4" fmla="*/ 27 w 131"/>
                <a:gd name="T5" fmla="*/ 95 h 101"/>
                <a:gd name="T6" fmla="*/ 40 w 131"/>
                <a:gd name="T7" fmla="*/ 96 h 101"/>
                <a:gd name="T8" fmla="*/ 53 w 131"/>
                <a:gd name="T9" fmla="*/ 96 h 101"/>
                <a:gd name="T10" fmla="*/ 66 w 131"/>
                <a:gd name="T11" fmla="*/ 97 h 101"/>
                <a:gd name="T12" fmla="*/ 80 w 131"/>
                <a:gd name="T13" fmla="*/ 98 h 101"/>
                <a:gd name="T14" fmla="*/ 92 w 131"/>
                <a:gd name="T15" fmla="*/ 99 h 101"/>
                <a:gd name="T16" fmla="*/ 106 w 131"/>
                <a:gd name="T17" fmla="*/ 101 h 101"/>
                <a:gd name="T18" fmla="*/ 114 w 131"/>
                <a:gd name="T19" fmla="*/ 76 h 101"/>
                <a:gd name="T20" fmla="*/ 121 w 131"/>
                <a:gd name="T21" fmla="*/ 52 h 101"/>
                <a:gd name="T22" fmla="*/ 127 w 131"/>
                <a:gd name="T23" fmla="*/ 27 h 101"/>
                <a:gd name="T24" fmla="*/ 131 w 131"/>
                <a:gd name="T25" fmla="*/ 0 h 101"/>
                <a:gd name="T26" fmla="*/ 127 w 131"/>
                <a:gd name="T27" fmla="*/ 0 h 101"/>
                <a:gd name="T28" fmla="*/ 123 w 131"/>
                <a:gd name="T29" fmla="*/ 0 h 101"/>
                <a:gd name="T30" fmla="*/ 119 w 131"/>
                <a:gd name="T31" fmla="*/ 0 h 101"/>
                <a:gd name="T32" fmla="*/ 114 w 131"/>
                <a:gd name="T33" fmla="*/ 0 h 101"/>
                <a:gd name="T34" fmla="*/ 101 w 131"/>
                <a:gd name="T35" fmla="*/ 10 h 101"/>
                <a:gd name="T36" fmla="*/ 88 w 131"/>
                <a:gd name="T37" fmla="*/ 19 h 101"/>
                <a:gd name="T38" fmla="*/ 74 w 131"/>
                <a:gd name="T39" fmla="*/ 28 h 101"/>
                <a:gd name="T40" fmla="*/ 60 w 131"/>
                <a:gd name="T41" fmla="*/ 37 h 101"/>
                <a:gd name="T42" fmla="*/ 46 w 131"/>
                <a:gd name="T43" fmla="*/ 48 h 101"/>
                <a:gd name="T44" fmla="*/ 31 w 131"/>
                <a:gd name="T45" fmla="*/ 57 h 101"/>
                <a:gd name="T46" fmla="*/ 16 w 131"/>
                <a:gd name="T47" fmla="*/ 66 h 101"/>
                <a:gd name="T48" fmla="*/ 1 w 131"/>
                <a:gd name="T49" fmla="*/ 76 h 101"/>
                <a:gd name="T50" fmla="*/ 1 w 131"/>
                <a:gd name="T51" fmla="*/ 81 h 101"/>
                <a:gd name="T52" fmla="*/ 1 w 131"/>
                <a:gd name="T53" fmla="*/ 84 h 101"/>
                <a:gd name="T54" fmla="*/ 0 w 131"/>
                <a:gd name="T55" fmla="*/ 89 h 101"/>
                <a:gd name="T56" fmla="*/ 0 w 131"/>
                <a:gd name="T57" fmla="*/ 9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01">
                  <a:moveTo>
                    <a:pt x="0" y="94"/>
                  </a:moveTo>
                  <a:lnTo>
                    <a:pt x="14" y="94"/>
                  </a:lnTo>
                  <a:lnTo>
                    <a:pt x="27" y="95"/>
                  </a:lnTo>
                  <a:lnTo>
                    <a:pt x="40" y="96"/>
                  </a:lnTo>
                  <a:lnTo>
                    <a:pt x="53" y="96"/>
                  </a:lnTo>
                  <a:lnTo>
                    <a:pt x="66" y="97"/>
                  </a:lnTo>
                  <a:lnTo>
                    <a:pt x="80" y="98"/>
                  </a:lnTo>
                  <a:lnTo>
                    <a:pt x="92" y="99"/>
                  </a:lnTo>
                  <a:lnTo>
                    <a:pt x="106" y="101"/>
                  </a:lnTo>
                  <a:lnTo>
                    <a:pt x="114" y="76"/>
                  </a:lnTo>
                  <a:lnTo>
                    <a:pt x="121" y="52"/>
                  </a:lnTo>
                  <a:lnTo>
                    <a:pt x="127" y="27"/>
                  </a:lnTo>
                  <a:lnTo>
                    <a:pt x="131" y="0"/>
                  </a:lnTo>
                  <a:lnTo>
                    <a:pt x="127" y="0"/>
                  </a:lnTo>
                  <a:lnTo>
                    <a:pt x="123" y="0"/>
                  </a:lnTo>
                  <a:lnTo>
                    <a:pt x="119" y="0"/>
                  </a:lnTo>
                  <a:lnTo>
                    <a:pt x="114" y="0"/>
                  </a:lnTo>
                  <a:lnTo>
                    <a:pt x="101" y="10"/>
                  </a:lnTo>
                  <a:lnTo>
                    <a:pt x="88" y="19"/>
                  </a:lnTo>
                  <a:lnTo>
                    <a:pt x="74" y="28"/>
                  </a:lnTo>
                  <a:lnTo>
                    <a:pt x="60" y="37"/>
                  </a:lnTo>
                  <a:lnTo>
                    <a:pt x="46" y="48"/>
                  </a:lnTo>
                  <a:lnTo>
                    <a:pt x="31" y="57"/>
                  </a:lnTo>
                  <a:lnTo>
                    <a:pt x="16" y="66"/>
                  </a:lnTo>
                  <a:lnTo>
                    <a:pt x="1" y="76"/>
                  </a:lnTo>
                  <a:lnTo>
                    <a:pt x="1" y="81"/>
                  </a:lnTo>
                  <a:lnTo>
                    <a:pt x="1" y="84"/>
                  </a:lnTo>
                  <a:lnTo>
                    <a:pt x="0" y="89"/>
                  </a:lnTo>
                  <a:lnTo>
                    <a:pt x="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5" name="Freeform 46"/>
            <p:cNvSpPr>
              <a:spLocks/>
            </p:cNvSpPr>
            <p:nvPr/>
          </p:nvSpPr>
          <p:spPr bwMode="auto">
            <a:xfrm>
              <a:off x="2341336" y="2753520"/>
              <a:ext cx="93663" cy="68263"/>
            </a:xfrm>
            <a:custGeom>
              <a:avLst/>
              <a:gdLst>
                <a:gd name="T0" fmla="*/ 63 w 116"/>
                <a:gd name="T1" fmla="*/ 0 h 88"/>
                <a:gd name="T2" fmla="*/ 55 w 116"/>
                <a:gd name="T3" fmla="*/ 1 h 88"/>
                <a:gd name="T4" fmla="*/ 47 w 116"/>
                <a:gd name="T5" fmla="*/ 3 h 88"/>
                <a:gd name="T6" fmla="*/ 39 w 116"/>
                <a:gd name="T7" fmla="*/ 4 h 88"/>
                <a:gd name="T8" fmla="*/ 31 w 116"/>
                <a:gd name="T9" fmla="*/ 6 h 88"/>
                <a:gd name="T10" fmla="*/ 23 w 116"/>
                <a:gd name="T11" fmla="*/ 7 h 88"/>
                <a:gd name="T12" fmla="*/ 16 w 116"/>
                <a:gd name="T13" fmla="*/ 8 h 88"/>
                <a:gd name="T14" fmla="*/ 8 w 116"/>
                <a:gd name="T15" fmla="*/ 11 h 88"/>
                <a:gd name="T16" fmla="*/ 0 w 116"/>
                <a:gd name="T17" fmla="*/ 12 h 88"/>
                <a:gd name="T18" fmla="*/ 9 w 116"/>
                <a:gd name="T19" fmla="*/ 22 h 88"/>
                <a:gd name="T20" fmla="*/ 18 w 116"/>
                <a:gd name="T21" fmla="*/ 33 h 88"/>
                <a:gd name="T22" fmla="*/ 27 w 116"/>
                <a:gd name="T23" fmla="*/ 42 h 88"/>
                <a:gd name="T24" fmla="*/ 38 w 116"/>
                <a:gd name="T25" fmla="*/ 52 h 88"/>
                <a:gd name="T26" fmla="*/ 48 w 116"/>
                <a:gd name="T27" fmla="*/ 61 h 88"/>
                <a:gd name="T28" fmla="*/ 58 w 116"/>
                <a:gd name="T29" fmla="*/ 71 h 88"/>
                <a:gd name="T30" fmla="*/ 69 w 116"/>
                <a:gd name="T31" fmla="*/ 80 h 88"/>
                <a:gd name="T32" fmla="*/ 79 w 116"/>
                <a:gd name="T33" fmla="*/ 88 h 88"/>
                <a:gd name="T34" fmla="*/ 84 w 116"/>
                <a:gd name="T35" fmla="*/ 85 h 88"/>
                <a:gd name="T36" fmla="*/ 88 w 116"/>
                <a:gd name="T37" fmla="*/ 84 h 88"/>
                <a:gd name="T38" fmla="*/ 93 w 116"/>
                <a:gd name="T39" fmla="*/ 82 h 88"/>
                <a:gd name="T40" fmla="*/ 98 w 116"/>
                <a:gd name="T41" fmla="*/ 81 h 88"/>
                <a:gd name="T42" fmla="*/ 102 w 116"/>
                <a:gd name="T43" fmla="*/ 79 h 88"/>
                <a:gd name="T44" fmla="*/ 107 w 116"/>
                <a:gd name="T45" fmla="*/ 77 h 88"/>
                <a:gd name="T46" fmla="*/ 111 w 116"/>
                <a:gd name="T47" fmla="*/ 75 h 88"/>
                <a:gd name="T48" fmla="*/ 116 w 116"/>
                <a:gd name="T49" fmla="*/ 74 h 88"/>
                <a:gd name="T50" fmla="*/ 109 w 116"/>
                <a:gd name="T51" fmla="*/ 65 h 88"/>
                <a:gd name="T52" fmla="*/ 102 w 116"/>
                <a:gd name="T53" fmla="*/ 57 h 88"/>
                <a:gd name="T54" fmla="*/ 95 w 116"/>
                <a:gd name="T55" fmla="*/ 47 h 88"/>
                <a:gd name="T56" fmla="*/ 88 w 116"/>
                <a:gd name="T57" fmla="*/ 38 h 88"/>
                <a:gd name="T58" fmla="*/ 82 w 116"/>
                <a:gd name="T59" fmla="*/ 29 h 88"/>
                <a:gd name="T60" fmla="*/ 76 w 116"/>
                <a:gd name="T61" fmla="*/ 20 h 88"/>
                <a:gd name="T62" fmla="*/ 69 w 116"/>
                <a:gd name="T63" fmla="*/ 11 h 88"/>
                <a:gd name="T64" fmla="*/ 63 w 116"/>
                <a:gd name="T6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88">
                  <a:moveTo>
                    <a:pt x="63" y="0"/>
                  </a:moveTo>
                  <a:lnTo>
                    <a:pt x="55" y="1"/>
                  </a:lnTo>
                  <a:lnTo>
                    <a:pt x="47" y="3"/>
                  </a:lnTo>
                  <a:lnTo>
                    <a:pt x="39" y="4"/>
                  </a:lnTo>
                  <a:lnTo>
                    <a:pt x="31" y="6"/>
                  </a:lnTo>
                  <a:lnTo>
                    <a:pt x="23" y="7"/>
                  </a:lnTo>
                  <a:lnTo>
                    <a:pt x="16" y="8"/>
                  </a:lnTo>
                  <a:lnTo>
                    <a:pt x="8" y="11"/>
                  </a:lnTo>
                  <a:lnTo>
                    <a:pt x="0" y="12"/>
                  </a:lnTo>
                  <a:lnTo>
                    <a:pt x="9" y="22"/>
                  </a:lnTo>
                  <a:lnTo>
                    <a:pt x="18" y="33"/>
                  </a:lnTo>
                  <a:lnTo>
                    <a:pt x="27" y="42"/>
                  </a:lnTo>
                  <a:lnTo>
                    <a:pt x="38" y="52"/>
                  </a:lnTo>
                  <a:lnTo>
                    <a:pt x="48" y="61"/>
                  </a:lnTo>
                  <a:lnTo>
                    <a:pt x="58" y="71"/>
                  </a:lnTo>
                  <a:lnTo>
                    <a:pt x="69" y="80"/>
                  </a:lnTo>
                  <a:lnTo>
                    <a:pt x="79" y="88"/>
                  </a:lnTo>
                  <a:lnTo>
                    <a:pt x="84" y="85"/>
                  </a:lnTo>
                  <a:lnTo>
                    <a:pt x="88" y="84"/>
                  </a:lnTo>
                  <a:lnTo>
                    <a:pt x="93" y="82"/>
                  </a:lnTo>
                  <a:lnTo>
                    <a:pt x="98" y="81"/>
                  </a:lnTo>
                  <a:lnTo>
                    <a:pt x="102" y="79"/>
                  </a:lnTo>
                  <a:lnTo>
                    <a:pt x="107" y="77"/>
                  </a:lnTo>
                  <a:lnTo>
                    <a:pt x="111" y="75"/>
                  </a:lnTo>
                  <a:lnTo>
                    <a:pt x="116" y="74"/>
                  </a:lnTo>
                  <a:lnTo>
                    <a:pt x="109" y="65"/>
                  </a:lnTo>
                  <a:lnTo>
                    <a:pt x="102" y="57"/>
                  </a:lnTo>
                  <a:lnTo>
                    <a:pt x="95" y="47"/>
                  </a:lnTo>
                  <a:lnTo>
                    <a:pt x="88" y="38"/>
                  </a:lnTo>
                  <a:lnTo>
                    <a:pt x="82" y="29"/>
                  </a:lnTo>
                  <a:lnTo>
                    <a:pt x="76" y="20"/>
                  </a:lnTo>
                  <a:lnTo>
                    <a:pt x="69" y="11"/>
                  </a:ln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6" name="Freeform 47"/>
            <p:cNvSpPr>
              <a:spLocks/>
            </p:cNvSpPr>
            <p:nvPr/>
          </p:nvSpPr>
          <p:spPr bwMode="auto">
            <a:xfrm>
              <a:off x="2444524" y="2839245"/>
              <a:ext cx="92075" cy="47625"/>
            </a:xfrm>
            <a:custGeom>
              <a:avLst/>
              <a:gdLst>
                <a:gd name="T0" fmla="*/ 114 w 114"/>
                <a:gd name="T1" fmla="*/ 58 h 58"/>
                <a:gd name="T2" fmla="*/ 103 w 114"/>
                <a:gd name="T3" fmla="*/ 53 h 58"/>
                <a:gd name="T4" fmla="*/ 90 w 114"/>
                <a:gd name="T5" fmla="*/ 46 h 58"/>
                <a:gd name="T6" fmla="*/ 78 w 114"/>
                <a:gd name="T7" fmla="*/ 40 h 58"/>
                <a:gd name="T8" fmla="*/ 67 w 114"/>
                <a:gd name="T9" fmla="*/ 32 h 58"/>
                <a:gd name="T10" fmla="*/ 55 w 114"/>
                <a:gd name="T11" fmla="*/ 25 h 58"/>
                <a:gd name="T12" fmla="*/ 45 w 114"/>
                <a:gd name="T13" fmla="*/ 17 h 58"/>
                <a:gd name="T14" fmla="*/ 33 w 114"/>
                <a:gd name="T15" fmla="*/ 9 h 58"/>
                <a:gd name="T16" fmla="*/ 23 w 114"/>
                <a:gd name="T17" fmla="*/ 0 h 58"/>
                <a:gd name="T18" fmla="*/ 18 w 114"/>
                <a:gd name="T19" fmla="*/ 2 h 58"/>
                <a:gd name="T20" fmla="*/ 13 w 114"/>
                <a:gd name="T21" fmla="*/ 5 h 58"/>
                <a:gd name="T22" fmla="*/ 6 w 114"/>
                <a:gd name="T23" fmla="*/ 8 h 58"/>
                <a:gd name="T24" fmla="*/ 0 w 114"/>
                <a:gd name="T25" fmla="*/ 11 h 58"/>
                <a:gd name="T26" fmla="*/ 13 w 114"/>
                <a:gd name="T27" fmla="*/ 18 h 58"/>
                <a:gd name="T28" fmla="*/ 26 w 114"/>
                <a:gd name="T29" fmla="*/ 25 h 58"/>
                <a:gd name="T30" fmla="*/ 40 w 114"/>
                <a:gd name="T31" fmla="*/ 32 h 58"/>
                <a:gd name="T32" fmla="*/ 54 w 114"/>
                <a:gd name="T33" fmla="*/ 38 h 58"/>
                <a:gd name="T34" fmla="*/ 69 w 114"/>
                <a:gd name="T35" fmla="*/ 43 h 58"/>
                <a:gd name="T36" fmla="*/ 84 w 114"/>
                <a:gd name="T37" fmla="*/ 49 h 58"/>
                <a:gd name="T38" fmla="*/ 99 w 114"/>
                <a:gd name="T39" fmla="*/ 54 h 58"/>
                <a:gd name="T40" fmla="*/ 114 w 114"/>
                <a:gd name="T4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58">
                  <a:moveTo>
                    <a:pt x="114" y="58"/>
                  </a:moveTo>
                  <a:lnTo>
                    <a:pt x="103" y="53"/>
                  </a:lnTo>
                  <a:lnTo>
                    <a:pt x="90" y="46"/>
                  </a:lnTo>
                  <a:lnTo>
                    <a:pt x="78" y="40"/>
                  </a:lnTo>
                  <a:lnTo>
                    <a:pt x="67" y="32"/>
                  </a:lnTo>
                  <a:lnTo>
                    <a:pt x="55" y="25"/>
                  </a:lnTo>
                  <a:lnTo>
                    <a:pt x="45" y="17"/>
                  </a:lnTo>
                  <a:lnTo>
                    <a:pt x="33" y="9"/>
                  </a:lnTo>
                  <a:lnTo>
                    <a:pt x="23" y="0"/>
                  </a:lnTo>
                  <a:lnTo>
                    <a:pt x="18" y="2"/>
                  </a:lnTo>
                  <a:lnTo>
                    <a:pt x="13" y="5"/>
                  </a:lnTo>
                  <a:lnTo>
                    <a:pt x="6" y="8"/>
                  </a:lnTo>
                  <a:lnTo>
                    <a:pt x="0" y="11"/>
                  </a:lnTo>
                  <a:lnTo>
                    <a:pt x="13" y="18"/>
                  </a:lnTo>
                  <a:lnTo>
                    <a:pt x="26" y="25"/>
                  </a:lnTo>
                  <a:lnTo>
                    <a:pt x="40" y="32"/>
                  </a:lnTo>
                  <a:lnTo>
                    <a:pt x="54" y="38"/>
                  </a:lnTo>
                  <a:lnTo>
                    <a:pt x="69" y="43"/>
                  </a:lnTo>
                  <a:lnTo>
                    <a:pt x="84" y="49"/>
                  </a:lnTo>
                  <a:lnTo>
                    <a:pt x="99" y="54"/>
                  </a:lnTo>
                  <a:lnTo>
                    <a:pt x="11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7" name="Freeform 48"/>
            <p:cNvSpPr>
              <a:spLocks/>
            </p:cNvSpPr>
            <p:nvPr/>
          </p:nvSpPr>
          <p:spPr bwMode="auto">
            <a:xfrm>
              <a:off x="2584224" y="2734470"/>
              <a:ext cx="20638" cy="9525"/>
            </a:xfrm>
            <a:custGeom>
              <a:avLst/>
              <a:gdLst>
                <a:gd name="T0" fmla="*/ 0 w 27"/>
                <a:gd name="T1" fmla="*/ 1 h 13"/>
                <a:gd name="T2" fmla="*/ 0 w 27"/>
                <a:gd name="T3" fmla="*/ 4 h 13"/>
                <a:gd name="T4" fmla="*/ 1 w 27"/>
                <a:gd name="T5" fmla="*/ 7 h 13"/>
                <a:gd name="T6" fmla="*/ 1 w 27"/>
                <a:gd name="T7" fmla="*/ 11 h 13"/>
                <a:gd name="T8" fmla="*/ 1 w 27"/>
                <a:gd name="T9" fmla="*/ 13 h 13"/>
                <a:gd name="T10" fmla="*/ 8 w 27"/>
                <a:gd name="T11" fmla="*/ 11 h 13"/>
                <a:gd name="T12" fmla="*/ 14 w 27"/>
                <a:gd name="T13" fmla="*/ 7 h 13"/>
                <a:gd name="T14" fmla="*/ 21 w 27"/>
                <a:gd name="T15" fmla="*/ 4 h 13"/>
                <a:gd name="T16" fmla="*/ 27 w 27"/>
                <a:gd name="T17" fmla="*/ 0 h 13"/>
                <a:gd name="T18" fmla="*/ 21 w 27"/>
                <a:gd name="T19" fmla="*/ 0 h 13"/>
                <a:gd name="T20" fmla="*/ 14 w 27"/>
                <a:gd name="T21" fmla="*/ 0 h 13"/>
                <a:gd name="T22" fmla="*/ 7 w 27"/>
                <a:gd name="T23" fmla="*/ 0 h 13"/>
                <a:gd name="T24" fmla="*/ 0 w 27"/>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13">
                  <a:moveTo>
                    <a:pt x="0" y="1"/>
                  </a:moveTo>
                  <a:lnTo>
                    <a:pt x="0" y="4"/>
                  </a:lnTo>
                  <a:lnTo>
                    <a:pt x="1" y="7"/>
                  </a:lnTo>
                  <a:lnTo>
                    <a:pt x="1" y="11"/>
                  </a:lnTo>
                  <a:lnTo>
                    <a:pt x="1" y="13"/>
                  </a:lnTo>
                  <a:lnTo>
                    <a:pt x="8" y="11"/>
                  </a:lnTo>
                  <a:lnTo>
                    <a:pt x="14" y="7"/>
                  </a:lnTo>
                  <a:lnTo>
                    <a:pt x="21" y="4"/>
                  </a:lnTo>
                  <a:lnTo>
                    <a:pt x="27" y="0"/>
                  </a:lnTo>
                  <a:lnTo>
                    <a:pt x="21" y="0"/>
                  </a:lnTo>
                  <a:lnTo>
                    <a:pt x="14" y="0"/>
                  </a:lnTo>
                  <a:lnTo>
                    <a:pt x="7"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8" name="Freeform 49"/>
            <p:cNvSpPr>
              <a:spLocks/>
            </p:cNvSpPr>
            <p:nvPr/>
          </p:nvSpPr>
          <p:spPr bwMode="auto">
            <a:xfrm>
              <a:off x="2590574" y="2734470"/>
              <a:ext cx="104775" cy="157163"/>
            </a:xfrm>
            <a:custGeom>
              <a:avLst/>
              <a:gdLst>
                <a:gd name="T0" fmla="*/ 49 w 132"/>
                <a:gd name="T1" fmla="*/ 191 h 198"/>
                <a:gd name="T2" fmla="*/ 52 w 132"/>
                <a:gd name="T3" fmla="*/ 195 h 198"/>
                <a:gd name="T4" fmla="*/ 56 w 132"/>
                <a:gd name="T5" fmla="*/ 196 h 198"/>
                <a:gd name="T6" fmla="*/ 59 w 132"/>
                <a:gd name="T7" fmla="*/ 198 h 198"/>
                <a:gd name="T8" fmla="*/ 61 w 132"/>
                <a:gd name="T9" fmla="*/ 198 h 198"/>
                <a:gd name="T10" fmla="*/ 71 w 132"/>
                <a:gd name="T11" fmla="*/ 195 h 198"/>
                <a:gd name="T12" fmla="*/ 80 w 132"/>
                <a:gd name="T13" fmla="*/ 186 h 198"/>
                <a:gd name="T14" fmla="*/ 89 w 132"/>
                <a:gd name="T15" fmla="*/ 170 h 198"/>
                <a:gd name="T16" fmla="*/ 98 w 132"/>
                <a:gd name="T17" fmla="*/ 148 h 198"/>
                <a:gd name="T18" fmla="*/ 107 w 132"/>
                <a:gd name="T19" fmla="*/ 119 h 198"/>
                <a:gd name="T20" fmla="*/ 117 w 132"/>
                <a:gd name="T21" fmla="*/ 85 h 198"/>
                <a:gd name="T22" fmla="*/ 125 w 132"/>
                <a:gd name="T23" fmla="*/ 46 h 198"/>
                <a:gd name="T24" fmla="*/ 132 w 132"/>
                <a:gd name="T25" fmla="*/ 1 h 198"/>
                <a:gd name="T26" fmla="*/ 124 w 132"/>
                <a:gd name="T27" fmla="*/ 0 h 198"/>
                <a:gd name="T28" fmla="*/ 116 w 132"/>
                <a:gd name="T29" fmla="*/ 0 h 198"/>
                <a:gd name="T30" fmla="*/ 106 w 132"/>
                <a:gd name="T31" fmla="*/ 0 h 198"/>
                <a:gd name="T32" fmla="*/ 98 w 132"/>
                <a:gd name="T33" fmla="*/ 0 h 198"/>
                <a:gd name="T34" fmla="*/ 86 w 132"/>
                <a:gd name="T35" fmla="*/ 7 h 198"/>
                <a:gd name="T36" fmla="*/ 74 w 132"/>
                <a:gd name="T37" fmla="*/ 15 h 198"/>
                <a:gd name="T38" fmla="*/ 61 w 132"/>
                <a:gd name="T39" fmla="*/ 22 h 198"/>
                <a:gd name="T40" fmla="*/ 50 w 132"/>
                <a:gd name="T41" fmla="*/ 29 h 198"/>
                <a:gd name="T42" fmla="*/ 37 w 132"/>
                <a:gd name="T43" fmla="*/ 36 h 198"/>
                <a:gd name="T44" fmla="*/ 24 w 132"/>
                <a:gd name="T45" fmla="*/ 43 h 198"/>
                <a:gd name="T46" fmla="*/ 13 w 132"/>
                <a:gd name="T47" fmla="*/ 49 h 198"/>
                <a:gd name="T48" fmla="*/ 0 w 132"/>
                <a:gd name="T49" fmla="*/ 56 h 198"/>
                <a:gd name="T50" fmla="*/ 6 w 132"/>
                <a:gd name="T51" fmla="*/ 82 h 198"/>
                <a:gd name="T52" fmla="*/ 12 w 132"/>
                <a:gd name="T53" fmla="*/ 105 h 198"/>
                <a:gd name="T54" fmla="*/ 18 w 132"/>
                <a:gd name="T55" fmla="*/ 126 h 198"/>
                <a:gd name="T56" fmla="*/ 23 w 132"/>
                <a:gd name="T57" fmla="*/ 144 h 198"/>
                <a:gd name="T58" fmla="*/ 29 w 132"/>
                <a:gd name="T59" fmla="*/ 160 h 198"/>
                <a:gd name="T60" fmla="*/ 36 w 132"/>
                <a:gd name="T61" fmla="*/ 173 h 198"/>
                <a:gd name="T62" fmla="*/ 42 w 132"/>
                <a:gd name="T63" fmla="*/ 183 h 198"/>
                <a:gd name="T64" fmla="*/ 49 w 132"/>
                <a:gd name="T65" fmla="*/ 19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98">
                  <a:moveTo>
                    <a:pt x="49" y="191"/>
                  </a:moveTo>
                  <a:lnTo>
                    <a:pt x="52" y="195"/>
                  </a:lnTo>
                  <a:lnTo>
                    <a:pt x="56" y="196"/>
                  </a:lnTo>
                  <a:lnTo>
                    <a:pt x="59" y="198"/>
                  </a:lnTo>
                  <a:lnTo>
                    <a:pt x="61" y="198"/>
                  </a:lnTo>
                  <a:lnTo>
                    <a:pt x="71" y="195"/>
                  </a:lnTo>
                  <a:lnTo>
                    <a:pt x="80" y="186"/>
                  </a:lnTo>
                  <a:lnTo>
                    <a:pt x="89" y="170"/>
                  </a:lnTo>
                  <a:lnTo>
                    <a:pt x="98" y="148"/>
                  </a:lnTo>
                  <a:lnTo>
                    <a:pt x="107" y="119"/>
                  </a:lnTo>
                  <a:lnTo>
                    <a:pt x="117" y="85"/>
                  </a:lnTo>
                  <a:lnTo>
                    <a:pt x="125" y="46"/>
                  </a:lnTo>
                  <a:lnTo>
                    <a:pt x="132" y="1"/>
                  </a:lnTo>
                  <a:lnTo>
                    <a:pt x="124" y="0"/>
                  </a:lnTo>
                  <a:lnTo>
                    <a:pt x="116" y="0"/>
                  </a:lnTo>
                  <a:lnTo>
                    <a:pt x="106" y="0"/>
                  </a:lnTo>
                  <a:lnTo>
                    <a:pt x="98" y="0"/>
                  </a:lnTo>
                  <a:lnTo>
                    <a:pt x="86" y="7"/>
                  </a:lnTo>
                  <a:lnTo>
                    <a:pt x="74" y="15"/>
                  </a:lnTo>
                  <a:lnTo>
                    <a:pt x="61" y="22"/>
                  </a:lnTo>
                  <a:lnTo>
                    <a:pt x="50" y="29"/>
                  </a:lnTo>
                  <a:lnTo>
                    <a:pt x="37" y="36"/>
                  </a:lnTo>
                  <a:lnTo>
                    <a:pt x="24" y="43"/>
                  </a:lnTo>
                  <a:lnTo>
                    <a:pt x="13" y="49"/>
                  </a:lnTo>
                  <a:lnTo>
                    <a:pt x="0" y="56"/>
                  </a:lnTo>
                  <a:lnTo>
                    <a:pt x="6" y="82"/>
                  </a:lnTo>
                  <a:lnTo>
                    <a:pt x="12" y="105"/>
                  </a:lnTo>
                  <a:lnTo>
                    <a:pt x="18" y="126"/>
                  </a:lnTo>
                  <a:lnTo>
                    <a:pt x="23" y="144"/>
                  </a:lnTo>
                  <a:lnTo>
                    <a:pt x="29" y="160"/>
                  </a:lnTo>
                  <a:lnTo>
                    <a:pt x="36" y="173"/>
                  </a:lnTo>
                  <a:lnTo>
                    <a:pt x="42" y="183"/>
                  </a:lnTo>
                  <a:lnTo>
                    <a:pt x="49" y="1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9" name="Freeform 50"/>
            <p:cNvSpPr>
              <a:spLocks/>
            </p:cNvSpPr>
            <p:nvPr/>
          </p:nvSpPr>
          <p:spPr bwMode="auto">
            <a:xfrm>
              <a:off x="2484211" y="2736057"/>
              <a:ext cx="84138" cy="47625"/>
            </a:xfrm>
            <a:custGeom>
              <a:avLst/>
              <a:gdLst>
                <a:gd name="T0" fmla="*/ 102 w 106"/>
                <a:gd name="T1" fmla="*/ 0 h 60"/>
                <a:gd name="T2" fmla="*/ 89 w 106"/>
                <a:gd name="T3" fmla="*/ 2 h 60"/>
                <a:gd name="T4" fmla="*/ 77 w 106"/>
                <a:gd name="T5" fmla="*/ 2 h 60"/>
                <a:gd name="T6" fmla="*/ 63 w 106"/>
                <a:gd name="T7" fmla="*/ 3 h 60"/>
                <a:gd name="T8" fmla="*/ 50 w 106"/>
                <a:gd name="T9" fmla="*/ 4 h 60"/>
                <a:gd name="T10" fmla="*/ 38 w 106"/>
                <a:gd name="T11" fmla="*/ 5 h 60"/>
                <a:gd name="T12" fmla="*/ 25 w 106"/>
                <a:gd name="T13" fmla="*/ 5 h 60"/>
                <a:gd name="T14" fmla="*/ 12 w 106"/>
                <a:gd name="T15" fmla="*/ 6 h 60"/>
                <a:gd name="T16" fmla="*/ 0 w 106"/>
                <a:gd name="T17" fmla="*/ 7 h 60"/>
                <a:gd name="T18" fmla="*/ 5 w 106"/>
                <a:gd name="T19" fmla="*/ 21 h 60"/>
                <a:gd name="T20" fmla="*/ 11 w 106"/>
                <a:gd name="T21" fmla="*/ 34 h 60"/>
                <a:gd name="T22" fmla="*/ 17 w 106"/>
                <a:gd name="T23" fmla="*/ 48 h 60"/>
                <a:gd name="T24" fmla="*/ 23 w 106"/>
                <a:gd name="T25" fmla="*/ 60 h 60"/>
                <a:gd name="T26" fmla="*/ 33 w 106"/>
                <a:gd name="T27" fmla="*/ 56 h 60"/>
                <a:gd name="T28" fmla="*/ 43 w 106"/>
                <a:gd name="T29" fmla="*/ 51 h 60"/>
                <a:gd name="T30" fmla="*/ 54 w 106"/>
                <a:gd name="T31" fmla="*/ 46 h 60"/>
                <a:gd name="T32" fmla="*/ 64 w 106"/>
                <a:gd name="T33" fmla="*/ 41 h 60"/>
                <a:gd name="T34" fmla="*/ 74 w 106"/>
                <a:gd name="T35" fmla="*/ 36 h 60"/>
                <a:gd name="T36" fmla="*/ 85 w 106"/>
                <a:gd name="T37" fmla="*/ 31 h 60"/>
                <a:gd name="T38" fmla="*/ 95 w 106"/>
                <a:gd name="T39" fmla="*/ 27 h 60"/>
                <a:gd name="T40" fmla="*/ 106 w 106"/>
                <a:gd name="T41" fmla="*/ 22 h 60"/>
                <a:gd name="T42" fmla="*/ 104 w 106"/>
                <a:gd name="T43" fmla="*/ 17 h 60"/>
                <a:gd name="T44" fmla="*/ 104 w 106"/>
                <a:gd name="T45" fmla="*/ 12 h 60"/>
                <a:gd name="T46" fmla="*/ 103 w 106"/>
                <a:gd name="T47" fmla="*/ 6 h 60"/>
                <a:gd name="T48" fmla="*/ 102 w 106"/>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60">
                  <a:moveTo>
                    <a:pt x="102" y="0"/>
                  </a:moveTo>
                  <a:lnTo>
                    <a:pt x="89" y="2"/>
                  </a:lnTo>
                  <a:lnTo>
                    <a:pt x="77" y="2"/>
                  </a:lnTo>
                  <a:lnTo>
                    <a:pt x="63" y="3"/>
                  </a:lnTo>
                  <a:lnTo>
                    <a:pt x="50" y="4"/>
                  </a:lnTo>
                  <a:lnTo>
                    <a:pt x="38" y="5"/>
                  </a:lnTo>
                  <a:lnTo>
                    <a:pt x="25" y="5"/>
                  </a:lnTo>
                  <a:lnTo>
                    <a:pt x="12" y="6"/>
                  </a:lnTo>
                  <a:lnTo>
                    <a:pt x="0" y="7"/>
                  </a:lnTo>
                  <a:lnTo>
                    <a:pt x="5" y="21"/>
                  </a:lnTo>
                  <a:lnTo>
                    <a:pt x="11" y="34"/>
                  </a:lnTo>
                  <a:lnTo>
                    <a:pt x="17" y="48"/>
                  </a:lnTo>
                  <a:lnTo>
                    <a:pt x="23" y="60"/>
                  </a:lnTo>
                  <a:lnTo>
                    <a:pt x="33" y="56"/>
                  </a:lnTo>
                  <a:lnTo>
                    <a:pt x="43" y="51"/>
                  </a:lnTo>
                  <a:lnTo>
                    <a:pt x="54" y="46"/>
                  </a:lnTo>
                  <a:lnTo>
                    <a:pt x="64" y="41"/>
                  </a:lnTo>
                  <a:lnTo>
                    <a:pt x="74" y="36"/>
                  </a:lnTo>
                  <a:lnTo>
                    <a:pt x="85" y="31"/>
                  </a:lnTo>
                  <a:lnTo>
                    <a:pt x="95" y="27"/>
                  </a:lnTo>
                  <a:lnTo>
                    <a:pt x="106" y="22"/>
                  </a:lnTo>
                  <a:lnTo>
                    <a:pt x="104" y="17"/>
                  </a:lnTo>
                  <a:lnTo>
                    <a:pt x="104" y="12"/>
                  </a:lnTo>
                  <a:lnTo>
                    <a:pt x="103" y="6"/>
                  </a:lnTo>
                  <a:lnTo>
                    <a:pt x="1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0" name="Freeform 51"/>
            <p:cNvSpPr>
              <a:spLocks/>
            </p:cNvSpPr>
            <p:nvPr/>
          </p:nvSpPr>
          <p:spPr bwMode="auto">
            <a:xfrm>
              <a:off x="2520724" y="2788445"/>
              <a:ext cx="87313" cy="98425"/>
            </a:xfrm>
            <a:custGeom>
              <a:avLst/>
              <a:gdLst>
                <a:gd name="T0" fmla="*/ 38 w 109"/>
                <a:gd name="T1" fmla="*/ 81 h 126"/>
                <a:gd name="T2" fmla="*/ 47 w 109"/>
                <a:gd name="T3" fmla="*/ 89 h 126"/>
                <a:gd name="T4" fmla="*/ 55 w 109"/>
                <a:gd name="T5" fmla="*/ 96 h 126"/>
                <a:gd name="T6" fmla="*/ 64 w 109"/>
                <a:gd name="T7" fmla="*/ 103 h 126"/>
                <a:gd name="T8" fmla="*/ 73 w 109"/>
                <a:gd name="T9" fmla="*/ 108 h 126"/>
                <a:gd name="T10" fmla="*/ 81 w 109"/>
                <a:gd name="T11" fmla="*/ 114 h 126"/>
                <a:gd name="T12" fmla="*/ 91 w 109"/>
                <a:gd name="T13" fmla="*/ 119 h 126"/>
                <a:gd name="T14" fmla="*/ 100 w 109"/>
                <a:gd name="T15" fmla="*/ 122 h 126"/>
                <a:gd name="T16" fmla="*/ 109 w 109"/>
                <a:gd name="T17" fmla="*/ 126 h 126"/>
                <a:gd name="T18" fmla="*/ 103 w 109"/>
                <a:gd name="T19" fmla="*/ 115 h 126"/>
                <a:gd name="T20" fmla="*/ 98 w 109"/>
                <a:gd name="T21" fmla="*/ 103 h 126"/>
                <a:gd name="T22" fmla="*/ 92 w 109"/>
                <a:gd name="T23" fmla="*/ 89 h 126"/>
                <a:gd name="T24" fmla="*/ 86 w 109"/>
                <a:gd name="T25" fmla="*/ 74 h 126"/>
                <a:gd name="T26" fmla="*/ 80 w 109"/>
                <a:gd name="T27" fmla="*/ 58 h 126"/>
                <a:gd name="T28" fmla="*/ 76 w 109"/>
                <a:gd name="T29" fmla="*/ 39 h 126"/>
                <a:gd name="T30" fmla="*/ 71 w 109"/>
                <a:gd name="T31" fmla="*/ 21 h 126"/>
                <a:gd name="T32" fmla="*/ 66 w 109"/>
                <a:gd name="T33" fmla="*/ 0 h 126"/>
                <a:gd name="T34" fmla="*/ 58 w 109"/>
                <a:gd name="T35" fmla="*/ 5 h 126"/>
                <a:gd name="T36" fmla="*/ 50 w 109"/>
                <a:gd name="T37" fmla="*/ 8 h 126"/>
                <a:gd name="T38" fmla="*/ 41 w 109"/>
                <a:gd name="T39" fmla="*/ 13 h 126"/>
                <a:gd name="T40" fmla="*/ 33 w 109"/>
                <a:gd name="T41" fmla="*/ 16 h 126"/>
                <a:gd name="T42" fmla="*/ 25 w 109"/>
                <a:gd name="T43" fmla="*/ 21 h 126"/>
                <a:gd name="T44" fmla="*/ 16 w 109"/>
                <a:gd name="T45" fmla="*/ 25 h 126"/>
                <a:gd name="T46" fmla="*/ 8 w 109"/>
                <a:gd name="T47" fmla="*/ 29 h 126"/>
                <a:gd name="T48" fmla="*/ 0 w 109"/>
                <a:gd name="T49" fmla="*/ 33 h 126"/>
                <a:gd name="T50" fmla="*/ 4 w 109"/>
                <a:gd name="T51" fmla="*/ 40 h 126"/>
                <a:gd name="T52" fmla="*/ 9 w 109"/>
                <a:gd name="T53" fmla="*/ 46 h 126"/>
                <a:gd name="T54" fmla="*/ 13 w 109"/>
                <a:gd name="T55" fmla="*/ 52 h 126"/>
                <a:gd name="T56" fmla="*/ 18 w 109"/>
                <a:gd name="T57" fmla="*/ 59 h 126"/>
                <a:gd name="T58" fmla="*/ 23 w 109"/>
                <a:gd name="T59" fmla="*/ 65 h 126"/>
                <a:gd name="T60" fmla="*/ 28 w 109"/>
                <a:gd name="T61" fmla="*/ 70 h 126"/>
                <a:gd name="T62" fmla="*/ 33 w 109"/>
                <a:gd name="T63" fmla="*/ 75 h 126"/>
                <a:gd name="T64" fmla="*/ 38 w 109"/>
                <a:gd name="T65" fmla="*/ 8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9" h="126">
                  <a:moveTo>
                    <a:pt x="38" y="81"/>
                  </a:moveTo>
                  <a:lnTo>
                    <a:pt x="47" y="89"/>
                  </a:lnTo>
                  <a:lnTo>
                    <a:pt x="55" y="96"/>
                  </a:lnTo>
                  <a:lnTo>
                    <a:pt x="64" y="103"/>
                  </a:lnTo>
                  <a:lnTo>
                    <a:pt x="73" y="108"/>
                  </a:lnTo>
                  <a:lnTo>
                    <a:pt x="81" y="114"/>
                  </a:lnTo>
                  <a:lnTo>
                    <a:pt x="91" y="119"/>
                  </a:lnTo>
                  <a:lnTo>
                    <a:pt x="100" y="122"/>
                  </a:lnTo>
                  <a:lnTo>
                    <a:pt x="109" y="126"/>
                  </a:lnTo>
                  <a:lnTo>
                    <a:pt x="103" y="115"/>
                  </a:lnTo>
                  <a:lnTo>
                    <a:pt x="98" y="103"/>
                  </a:lnTo>
                  <a:lnTo>
                    <a:pt x="92" y="89"/>
                  </a:lnTo>
                  <a:lnTo>
                    <a:pt x="86" y="74"/>
                  </a:lnTo>
                  <a:lnTo>
                    <a:pt x="80" y="58"/>
                  </a:lnTo>
                  <a:lnTo>
                    <a:pt x="76" y="39"/>
                  </a:lnTo>
                  <a:lnTo>
                    <a:pt x="71" y="21"/>
                  </a:lnTo>
                  <a:lnTo>
                    <a:pt x="66" y="0"/>
                  </a:lnTo>
                  <a:lnTo>
                    <a:pt x="58" y="5"/>
                  </a:lnTo>
                  <a:lnTo>
                    <a:pt x="50" y="8"/>
                  </a:lnTo>
                  <a:lnTo>
                    <a:pt x="41" y="13"/>
                  </a:lnTo>
                  <a:lnTo>
                    <a:pt x="33" y="16"/>
                  </a:lnTo>
                  <a:lnTo>
                    <a:pt x="25" y="21"/>
                  </a:lnTo>
                  <a:lnTo>
                    <a:pt x="16" y="25"/>
                  </a:lnTo>
                  <a:lnTo>
                    <a:pt x="8" y="29"/>
                  </a:lnTo>
                  <a:lnTo>
                    <a:pt x="0" y="33"/>
                  </a:lnTo>
                  <a:lnTo>
                    <a:pt x="4" y="40"/>
                  </a:lnTo>
                  <a:lnTo>
                    <a:pt x="9" y="46"/>
                  </a:lnTo>
                  <a:lnTo>
                    <a:pt x="13" y="52"/>
                  </a:lnTo>
                  <a:lnTo>
                    <a:pt x="18" y="59"/>
                  </a:lnTo>
                  <a:lnTo>
                    <a:pt x="23" y="65"/>
                  </a:lnTo>
                  <a:lnTo>
                    <a:pt x="28" y="70"/>
                  </a:lnTo>
                  <a:lnTo>
                    <a:pt x="33" y="75"/>
                  </a:lnTo>
                  <a:lnTo>
                    <a:pt x="38"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1" name="Freeform 52"/>
            <p:cNvSpPr>
              <a:spLocks/>
            </p:cNvSpPr>
            <p:nvPr/>
          </p:nvSpPr>
          <p:spPr bwMode="auto">
            <a:xfrm>
              <a:off x="2411186" y="2742407"/>
              <a:ext cx="76200" cy="61913"/>
            </a:xfrm>
            <a:custGeom>
              <a:avLst/>
              <a:gdLst>
                <a:gd name="T0" fmla="*/ 72 w 97"/>
                <a:gd name="T1" fmla="*/ 0 h 77"/>
                <a:gd name="T2" fmla="*/ 62 w 97"/>
                <a:gd name="T3" fmla="*/ 1 h 77"/>
                <a:gd name="T4" fmla="*/ 53 w 97"/>
                <a:gd name="T5" fmla="*/ 2 h 77"/>
                <a:gd name="T6" fmla="*/ 44 w 97"/>
                <a:gd name="T7" fmla="*/ 3 h 77"/>
                <a:gd name="T8" fmla="*/ 36 w 97"/>
                <a:gd name="T9" fmla="*/ 4 h 77"/>
                <a:gd name="T10" fmla="*/ 27 w 97"/>
                <a:gd name="T11" fmla="*/ 5 h 77"/>
                <a:gd name="T12" fmla="*/ 17 w 97"/>
                <a:gd name="T13" fmla="*/ 7 h 77"/>
                <a:gd name="T14" fmla="*/ 9 w 97"/>
                <a:gd name="T15" fmla="*/ 8 h 77"/>
                <a:gd name="T16" fmla="*/ 0 w 97"/>
                <a:gd name="T17" fmla="*/ 9 h 77"/>
                <a:gd name="T18" fmla="*/ 6 w 97"/>
                <a:gd name="T19" fmla="*/ 18 h 77"/>
                <a:gd name="T20" fmla="*/ 12 w 97"/>
                <a:gd name="T21" fmla="*/ 27 h 77"/>
                <a:gd name="T22" fmla="*/ 17 w 97"/>
                <a:gd name="T23" fmla="*/ 35 h 77"/>
                <a:gd name="T24" fmla="*/ 24 w 97"/>
                <a:gd name="T25" fmla="*/ 45 h 77"/>
                <a:gd name="T26" fmla="*/ 31 w 97"/>
                <a:gd name="T27" fmla="*/ 53 h 77"/>
                <a:gd name="T28" fmla="*/ 38 w 97"/>
                <a:gd name="T29" fmla="*/ 61 h 77"/>
                <a:gd name="T30" fmla="*/ 45 w 97"/>
                <a:gd name="T31" fmla="*/ 69 h 77"/>
                <a:gd name="T32" fmla="*/ 52 w 97"/>
                <a:gd name="T33" fmla="*/ 77 h 77"/>
                <a:gd name="T34" fmla="*/ 58 w 97"/>
                <a:gd name="T35" fmla="*/ 74 h 77"/>
                <a:gd name="T36" fmla="*/ 62 w 97"/>
                <a:gd name="T37" fmla="*/ 72 h 77"/>
                <a:gd name="T38" fmla="*/ 68 w 97"/>
                <a:gd name="T39" fmla="*/ 70 h 77"/>
                <a:gd name="T40" fmla="*/ 74 w 97"/>
                <a:gd name="T41" fmla="*/ 68 h 77"/>
                <a:gd name="T42" fmla="*/ 80 w 97"/>
                <a:gd name="T43" fmla="*/ 65 h 77"/>
                <a:gd name="T44" fmla="*/ 85 w 97"/>
                <a:gd name="T45" fmla="*/ 63 h 77"/>
                <a:gd name="T46" fmla="*/ 91 w 97"/>
                <a:gd name="T47" fmla="*/ 61 h 77"/>
                <a:gd name="T48" fmla="*/ 97 w 97"/>
                <a:gd name="T49" fmla="*/ 58 h 77"/>
                <a:gd name="T50" fmla="*/ 90 w 97"/>
                <a:gd name="T51" fmla="*/ 45 h 77"/>
                <a:gd name="T52" fmla="*/ 83 w 97"/>
                <a:gd name="T53" fmla="*/ 30 h 77"/>
                <a:gd name="T54" fmla="*/ 77 w 97"/>
                <a:gd name="T55" fmla="*/ 15 h 77"/>
                <a:gd name="T56" fmla="*/ 72 w 97"/>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77">
                  <a:moveTo>
                    <a:pt x="72" y="0"/>
                  </a:moveTo>
                  <a:lnTo>
                    <a:pt x="62" y="1"/>
                  </a:lnTo>
                  <a:lnTo>
                    <a:pt x="53" y="2"/>
                  </a:lnTo>
                  <a:lnTo>
                    <a:pt x="44" y="3"/>
                  </a:lnTo>
                  <a:lnTo>
                    <a:pt x="36" y="4"/>
                  </a:lnTo>
                  <a:lnTo>
                    <a:pt x="27" y="5"/>
                  </a:lnTo>
                  <a:lnTo>
                    <a:pt x="17" y="7"/>
                  </a:lnTo>
                  <a:lnTo>
                    <a:pt x="9" y="8"/>
                  </a:lnTo>
                  <a:lnTo>
                    <a:pt x="0" y="9"/>
                  </a:lnTo>
                  <a:lnTo>
                    <a:pt x="6" y="18"/>
                  </a:lnTo>
                  <a:lnTo>
                    <a:pt x="12" y="27"/>
                  </a:lnTo>
                  <a:lnTo>
                    <a:pt x="17" y="35"/>
                  </a:lnTo>
                  <a:lnTo>
                    <a:pt x="24" y="45"/>
                  </a:lnTo>
                  <a:lnTo>
                    <a:pt x="31" y="53"/>
                  </a:lnTo>
                  <a:lnTo>
                    <a:pt x="38" y="61"/>
                  </a:lnTo>
                  <a:lnTo>
                    <a:pt x="45" y="69"/>
                  </a:lnTo>
                  <a:lnTo>
                    <a:pt x="52" y="77"/>
                  </a:lnTo>
                  <a:lnTo>
                    <a:pt x="58" y="74"/>
                  </a:lnTo>
                  <a:lnTo>
                    <a:pt x="62" y="72"/>
                  </a:lnTo>
                  <a:lnTo>
                    <a:pt x="68" y="70"/>
                  </a:lnTo>
                  <a:lnTo>
                    <a:pt x="74" y="68"/>
                  </a:lnTo>
                  <a:lnTo>
                    <a:pt x="80" y="65"/>
                  </a:lnTo>
                  <a:lnTo>
                    <a:pt x="85" y="63"/>
                  </a:lnTo>
                  <a:lnTo>
                    <a:pt x="91" y="61"/>
                  </a:lnTo>
                  <a:lnTo>
                    <a:pt x="97" y="58"/>
                  </a:lnTo>
                  <a:lnTo>
                    <a:pt x="90" y="45"/>
                  </a:lnTo>
                  <a:lnTo>
                    <a:pt x="83" y="30"/>
                  </a:lnTo>
                  <a:lnTo>
                    <a:pt x="77" y="15"/>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2" name="Freeform 53"/>
            <p:cNvSpPr>
              <a:spLocks/>
            </p:cNvSpPr>
            <p:nvPr/>
          </p:nvSpPr>
          <p:spPr bwMode="auto">
            <a:xfrm>
              <a:off x="2481036" y="2820195"/>
              <a:ext cx="71438" cy="55563"/>
            </a:xfrm>
            <a:custGeom>
              <a:avLst/>
              <a:gdLst>
                <a:gd name="T0" fmla="*/ 91 w 91"/>
                <a:gd name="T1" fmla="*/ 70 h 70"/>
                <a:gd name="T2" fmla="*/ 86 w 91"/>
                <a:gd name="T3" fmla="*/ 66 h 70"/>
                <a:gd name="T4" fmla="*/ 83 w 91"/>
                <a:gd name="T5" fmla="*/ 62 h 70"/>
                <a:gd name="T6" fmla="*/ 78 w 91"/>
                <a:gd name="T7" fmla="*/ 58 h 70"/>
                <a:gd name="T8" fmla="*/ 74 w 91"/>
                <a:gd name="T9" fmla="*/ 53 h 70"/>
                <a:gd name="T10" fmla="*/ 68 w 91"/>
                <a:gd name="T11" fmla="*/ 48 h 70"/>
                <a:gd name="T12" fmla="*/ 62 w 91"/>
                <a:gd name="T13" fmla="*/ 42 h 70"/>
                <a:gd name="T14" fmla="*/ 56 w 91"/>
                <a:gd name="T15" fmla="*/ 36 h 70"/>
                <a:gd name="T16" fmla="*/ 52 w 91"/>
                <a:gd name="T17" fmla="*/ 29 h 70"/>
                <a:gd name="T18" fmla="*/ 46 w 91"/>
                <a:gd name="T19" fmla="*/ 22 h 70"/>
                <a:gd name="T20" fmla="*/ 41 w 91"/>
                <a:gd name="T21" fmla="*/ 15 h 70"/>
                <a:gd name="T22" fmla="*/ 36 w 91"/>
                <a:gd name="T23" fmla="*/ 9 h 70"/>
                <a:gd name="T24" fmla="*/ 31 w 91"/>
                <a:gd name="T25" fmla="*/ 0 h 70"/>
                <a:gd name="T26" fmla="*/ 23 w 91"/>
                <a:gd name="T27" fmla="*/ 5 h 70"/>
                <a:gd name="T28" fmla="*/ 16 w 91"/>
                <a:gd name="T29" fmla="*/ 9 h 70"/>
                <a:gd name="T30" fmla="*/ 8 w 91"/>
                <a:gd name="T31" fmla="*/ 12 h 70"/>
                <a:gd name="T32" fmla="*/ 0 w 91"/>
                <a:gd name="T33" fmla="*/ 15 h 70"/>
                <a:gd name="T34" fmla="*/ 10 w 91"/>
                <a:gd name="T35" fmla="*/ 25 h 70"/>
                <a:gd name="T36" fmla="*/ 22 w 91"/>
                <a:gd name="T37" fmla="*/ 33 h 70"/>
                <a:gd name="T38" fmla="*/ 33 w 91"/>
                <a:gd name="T39" fmla="*/ 40 h 70"/>
                <a:gd name="T40" fmla="*/ 44 w 91"/>
                <a:gd name="T41" fmla="*/ 47 h 70"/>
                <a:gd name="T42" fmla="*/ 55 w 91"/>
                <a:gd name="T43" fmla="*/ 53 h 70"/>
                <a:gd name="T44" fmla="*/ 67 w 91"/>
                <a:gd name="T45" fmla="*/ 59 h 70"/>
                <a:gd name="T46" fmla="*/ 79 w 91"/>
                <a:gd name="T47" fmla="*/ 65 h 70"/>
                <a:gd name="T48" fmla="*/ 91 w 91"/>
                <a:gd name="T49"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70">
                  <a:moveTo>
                    <a:pt x="91" y="70"/>
                  </a:moveTo>
                  <a:lnTo>
                    <a:pt x="86" y="66"/>
                  </a:lnTo>
                  <a:lnTo>
                    <a:pt x="83" y="62"/>
                  </a:lnTo>
                  <a:lnTo>
                    <a:pt x="78" y="58"/>
                  </a:lnTo>
                  <a:lnTo>
                    <a:pt x="74" y="53"/>
                  </a:lnTo>
                  <a:lnTo>
                    <a:pt x="68" y="48"/>
                  </a:lnTo>
                  <a:lnTo>
                    <a:pt x="62" y="42"/>
                  </a:lnTo>
                  <a:lnTo>
                    <a:pt x="56" y="36"/>
                  </a:lnTo>
                  <a:lnTo>
                    <a:pt x="52" y="29"/>
                  </a:lnTo>
                  <a:lnTo>
                    <a:pt x="46" y="22"/>
                  </a:lnTo>
                  <a:lnTo>
                    <a:pt x="41" y="15"/>
                  </a:lnTo>
                  <a:lnTo>
                    <a:pt x="36" y="9"/>
                  </a:lnTo>
                  <a:lnTo>
                    <a:pt x="31" y="0"/>
                  </a:lnTo>
                  <a:lnTo>
                    <a:pt x="23" y="5"/>
                  </a:lnTo>
                  <a:lnTo>
                    <a:pt x="16" y="9"/>
                  </a:lnTo>
                  <a:lnTo>
                    <a:pt x="8" y="12"/>
                  </a:lnTo>
                  <a:lnTo>
                    <a:pt x="0" y="15"/>
                  </a:lnTo>
                  <a:lnTo>
                    <a:pt x="10" y="25"/>
                  </a:lnTo>
                  <a:lnTo>
                    <a:pt x="22" y="33"/>
                  </a:lnTo>
                  <a:lnTo>
                    <a:pt x="33" y="40"/>
                  </a:lnTo>
                  <a:lnTo>
                    <a:pt x="44" y="47"/>
                  </a:lnTo>
                  <a:lnTo>
                    <a:pt x="55" y="53"/>
                  </a:lnTo>
                  <a:lnTo>
                    <a:pt x="67" y="59"/>
                  </a:lnTo>
                  <a:lnTo>
                    <a:pt x="79" y="65"/>
                  </a:lnTo>
                  <a:lnTo>
                    <a:pt x="91"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3" name="Freeform 54"/>
            <p:cNvSpPr>
              <a:spLocks/>
            </p:cNvSpPr>
            <p:nvPr/>
          </p:nvSpPr>
          <p:spPr bwMode="auto">
            <a:xfrm>
              <a:off x="2969986" y="2453482"/>
              <a:ext cx="53975" cy="53975"/>
            </a:xfrm>
            <a:custGeom>
              <a:avLst/>
              <a:gdLst>
                <a:gd name="T0" fmla="*/ 62 w 69"/>
                <a:gd name="T1" fmla="*/ 0 h 68"/>
                <a:gd name="T2" fmla="*/ 62 w 69"/>
                <a:gd name="T3" fmla="*/ 0 h 68"/>
                <a:gd name="T4" fmla="*/ 62 w 69"/>
                <a:gd name="T5" fmla="*/ 0 h 68"/>
                <a:gd name="T6" fmla="*/ 62 w 69"/>
                <a:gd name="T7" fmla="*/ 0 h 68"/>
                <a:gd name="T8" fmla="*/ 62 w 69"/>
                <a:gd name="T9" fmla="*/ 0 h 68"/>
                <a:gd name="T10" fmla="*/ 55 w 69"/>
                <a:gd name="T11" fmla="*/ 8 h 68"/>
                <a:gd name="T12" fmla="*/ 47 w 69"/>
                <a:gd name="T13" fmla="*/ 17 h 68"/>
                <a:gd name="T14" fmla="*/ 39 w 69"/>
                <a:gd name="T15" fmla="*/ 25 h 68"/>
                <a:gd name="T16" fmla="*/ 32 w 69"/>
                <a:gd name="T17" fmla="*/ 34 h 68"/>
                <a:gd name="T18" fmla="*/ 24 w 69"/>
                <a:gd name="T19" fmla="*/ 42 h 68"/>
                <a:gd name="T20" fmla="*/ 16 w 69"/>
                <a:gd name="T21" fmla="*/ 51 h 68"/>
                <a:gd name="T22" fmla="*/ 8 w 69"/>
                <a:gd name="T23" fmla="*/ 59 h 68"/>
                <a:gd name="T24" fmla="*/ 0 w 69"/>
                <a:gd name="T25" fmla="*/ 68 h 68"/>
                <a:gd name="T26" fmla="*/ 69 w 69"/>
                <a:gd name="T27" fmla="*/ 68 h 68"/>
                <a:gd name="T28" fmla="*/ 68 w 69"/>
                <a:gd name="T29" fmla="*/ 50 h 68"/>
                <a:gd name="T30" fmla="*/ 66 w 69"/>
                <a:gd name="T31" fmla="*/ 33 h 68"/>
                <a:gd name="T32" fmla="*/ 64 w 69"/>
                <a:gd name="T33" fmla="*/ 16 h 68"/>
                <a:gd name="T34" fmla="*/ 62 w 69"/>
                <a:gd name="T35" fmla="*/ 0 h 68"/>
                <a:gd name="T36" fmla="*/ 62 w 69"/>
                <a:gd name="T37" fmla="*/ 0 h 68"/>
                <a:gd name="T38" fmla="*/ 62 w 69"/>
                <a:gd name="T39" fmla="*/ 0 h 68"/>
                <a:gd name="T40" fmla="*/ 62 w 69"/>
                <a:gd name="T41" fmla="*/ 0 h 68"/>
                <a:gd name="T42" fmla="*/ 62 w 69"/>
                <a:gd name="T4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8">
                  <a:moveTo>
                    <a:pt x="62" y="0"/>
                  </a:moveTo>
                  <a:lnTo>
                    <a:pt x="62" y="0"/>
                  </a:lnTo>
                  <a:lnTo>
                    <a:pt x="62" y="0"/>
                  </a:lnTo>
                  <a:lnTo>
                    <a:pt x="62" y="0"/>
                  </a:lnTo>
                  <a:lnTo>
                    <a:pt x="62" y="0"/>
                  </a:lnTo>
                  <a:lnTo>
                    <a:pt x="55" y="8"/>
                  </a:lnTo>
                  <a:lnTo>
                    <a:pt x="47" y="17"/>
                  </a:lnTo>
                  <a:lnTo>
                    <a:pt x="39" y="25"/>
                  </a:lnTo>
                  <a:lnTo>
                    <a:pt x="32" y="34"/>
                  </a:lnTo>
                  <a:lnTo>
                    <a:pt x="24" y="42"/>
                  </a:lnTo>
                  <a:lnTo>
                    <a:pt x="16" y="51"/>
                  </a:lnTo>
                  <a:lnTo>
                    <a:pt x="8" y="59"/>
                  </a:lnTo>
                  <a:lnTo>
                    <a:pt x="0" y="68"/>
                  </a:lnTo>
                  <a:lnTo>
                    <a:pt x="69" y="68"/>
                  </a:lnTo>
                  <a:lnTo>
                    <a:pt x="68" y="50"/>
                  </a:lnTo>
                  <a:lnTo>
                    <a:pt x="66" y="33"/>
                  </a:lnTo>
                  <a:lnTo>
                    <a:pt x="64" y="16"/>
                  </a:lnTo>
                  <a:lnTo>
                    <a:pt x="62" y="0"/>
                  </a:lnTo>
                  <a:lnTo>
                    <a:pt x="62" y="0"/>
                  </a:lnTo>
                  <a:lnTo>
                    <a:pt x="62" y="0"/>
                  </a:lnTo>
                  <a:lnTo>
                    <a:pt x="62" y="0"/>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4" name="Freeform 55"/>
            <p:cNvSpPr>
              <a:spLocks/>
            </p:cNvSpPr>
            <p:nvPr/>
          </p:nvSpPr>
          <p:spPr bwMode="auto">
            <a:xfrm>
              <a:off x="2933474" y="2388395"/>
              <a:ext cx="76200" cy="96838"/>
            </a:xfrm>
            <a:custGeom>
              <a:avLst/>
              <a:gdLst>
                <a:gd name="T0" fmla="*/ 88 w 97"/>
                <a:gd name="T1" fmla="*/ 0 h 122"/>
                <a:gd name="T2" fmla="*/ 78 w 97"/>
                <a:gd name="T3" fmla="*/ 1 h 122"/>
                <a:gd name="T4" fmla="*/ 66 w 97"/>
                <a:gd name="T5" fmla="*/ 2 h 122"/>
                <a:gd name="T6" fmla="*/ 56 w 97"/>
                <a:gd name="T7" fmla="*/ 3 h 122"/>
                <a:gd name="T8" fmla="*/ 44 w 97"/>
                <a:gd name="T9" fmla="*/ 3 h 122"/>
                <a:gd name="T10" fmla="*/ 34 w 97"/>
                <a:gd name="T11" fmla="*/ 4 h 122"/>
                <a:gd name="T12" fmla="*/ 22 w 97"/>
                <a:gd name="T13" fmla="*/ 6 h 122"/>
                <a:gd name="T14" fmla="*/ 12 w 97"/>
                <a:gd name="T15" fmla="*/ 7 h 122"/>
                <a:gd name="T16" fmla="*/ 0 w 97"/>
                <a:gd name="T17" fmla="*/ 8 h 122"/>
                <a:gd name="T18" fmla="*/ 6 w 97"/>
                <a:gd name="T19" fmla="*/ 36 h 122"/>
                <a:gd name="T20" fmla="*/ 12 w 97"/>
                <a:gd name="T21" fmla="*/ 64 h 122"/>
                <a:gd name="T22" fmla="*/ 15 w 97"/>
                <a:gd name="T23" fmla="*/ 93 h 122"/>
                <a:gd name="T24" fmla="*/ 18 w 97"/>
                <a:gd name="T25" fmla="*/ 122 h 122"/>
                <a:gd name="T26" fmla="*/ 29 w 97"/>
                <a:gd name="T27" fmla="*/ 110 h 122"/>
                <a:gd name="T28" fmla="*/ 40 w 97"/>
                <a:gd name="T29" fmla="*/ 99 h 122"/>
                <a:gd name="T30" fmla="*/ 50 w 97"/>
                <a:gd name="T31" fmla="*/ 87 h 122"/>
                <a:gd name="T32" fmla="*/ 60 w 97"/>
                <a:gd name="T33" fmla="*/ 76 h 122"/>
                <a:gd name="T34" fmla="*/ 70 w 97"/>
                <a:gd name="T35" fmla="*/ 65 h 122"/>
                <a:gd name="T36" fmla="*/ 79 w 97"/>
                <a:gd name="T37" fmla="*/ 54 h 122"/>
                <a:gd name="T38" fmla="*/ 88 w 97"/>
                <a:gd name="T39" fmla="*/ 42 h 122"/>
                <a:gd name="T40" fmla="*/ 97 w 97"/>
                <a:gd name="T41" fmla="*/ 31 h 122"/>
                <a:gd name="T42" fmla="*/ 95 w 97"/>
                <a:gd name="T43" fmla="*/ 23 h 122"/>
                <a:gd name="T44" fmla="*/ 93 w 97"/>
                <a:gd name="T45" fmla="*/ 15 h 122"/>
                <a:gd name="T46" fmla="*/ 90 w 97"/>
                <a:gd name="T47" fmla="*/ 8 h 122"/>
                <a:gd name="T48" fmla="*/ 88 w 97"/>
                <a:gd name="T4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122">
                  <a:moveTo>
                    <a:pt x="88" y="0"/>
                  </a:moveTo>
                  <a:lnTo>
                    <a:pt x="78" y="1"/>
                  </a:lnTo>
                  <a:lnTo>
                    <a:pt x="66" y="2"/>
                  </a:lnTo>
                  <a:lnTo>
                    <a:pt x="56" y="3"/>
                  </a:lnTo>
                  <a:lnTo>
                    <a:pt x="44" y="3"/>
                  </a:lnTo>
                  <a:lnTo>
                    <a:pt x="34" y="4"/>
                  </a:lnTo>
                  <a:lnTo>
                    <a:pt x="22" y="6"/>
                  </a:lnTo>
                  <a:lnTo>
                    <a:pt x="12" y="7"/>
                  </a:lnTo>
                  <a:lnTo>
                    <a:pt x="0" y="8"/>
                  </a:lnTo>
                  <a:lnTo>
                    <a:pt x="6" y="36"/>
                  </a:lnTo>
                  <a:lnTo>
                    <a:pt x="12" y="64"/>
                  </a:lnTo>
                  <a:lnTo>
                    <a:pt x="15" y="93"/>
                  </a:lnTo>
                  <a:lnTo>
                    <a:pt x="18" y="122"/>
                  </a:lnTo>
                  <a:lnTo>
                    <a:pt x="29" y="110"/>
                  </a:lnTo>
                  <a:lnTo>
                    <a:pt x="40" y="99"/>
                  </a:lnTo>
                  <a:lnTo>
                    <a:pt x="50" y="87"/>
                  </a:lnTo>
                  <a:lnTo>
                    <a:pt x="60" y="76"/>
                  </a:lnTo>
                  <a:lnTo>
                    <a:pt x="70" y="65"/>
                  </a:lnTo>
                  <a:lnTo>
                    <a:pt x="79" y="54"/>
                  </a:lnTo>
                  <a:lnTo>
                    <a:pt x="88" y="42"/>
                  </a:lnTo>
                  <a:lnTo>
                    <a:pt x="97" y="31"/>
                  </a:lnTo>
                  <a:lnTo>
                    <a:pt x="95" y="23"/>
                  </a:lnTo>
                  <a:lnTo>
                    <a:pt x="93" y="15"/>
                  </a:lnTo>
                  <a:lnTo>
                    <a:pt x="90" y="8"/>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5" name="Freeform 56"/>
            <p:cNvSpPr>
              <a:spLocks/>
            </p:cNvSpPr>
            <p:nvPr/>
          </p:nvSpPr>
          <p:spPr bwMode="auto">
            <a:xfrm>
              <a:off x="2839811" y="2396332"/>
              <a:ext cx="90488" cy="111125"/>
            </a:xfrm>
            <a:custGeom>
              <a:avLst/>
              <a:gdLst>
                <a:gd name="T0" fmla="*/ 96 w 114"/>
                <a:gd name="T1" fmla="*/ 0 h 140"/>
                <a:gd name="T2" fmla="*/ 84 w 114"/>
                <a:gd name="T3" fmla="*/ 1 h 140"/>
                <a:gd name="T4" fmla="*/ 72 w 114"/>
                <a:gd name="T5" fmla="*/ 1 h 140"/>
                <a:gd name="T6" fmla="*/ 60 w 114"/>
                <a:gd name="T7" fmla="*/ 3 h 140"/>
                <a:gd name="T8" fmla="*/ 48 w 114"/>
                <a:gd name="T9" fmla="*/ 4 h 140"/>
                <a:gd name="T10" fmla="*/ 36 w 114"/>
                <a:gd name="T11" fmla="*/ 5 h 140"/>
                <a:gd name="T12" fmla="*/ 24 w 114"/>
                <a:gd name="T13" fmla="*/ 5 h 140"/>
                <a:gd name="T14" fmla="*/ 11 w 114"/>
                <a:gd name="T15" fmla="*/ 6 h 140"/>
                <a:gd name="T16" fmla="*/ 0 w 114"/>
                <a:gd name="T17" fmla="*/ 6 h 140"/>
                <a:gd name="T18" fmla="*/ 4 w 114"/>
                <a:gd name="T19" fmla="*/ 38 h 140"/>
                <a:gd name="T20" fmla="*/ 8 w 114"/>
                <a:gd name="T21" fmla="*/ 72 h 140"/>
                <a:gd name="T22" fmla="*/ 10 w 114"/>
                <a:gd name="T23" fmla="*/ 105 h 140"/>
                <a:gd name="T24" fmla="*/ 11 w 114"/>
                <a:gd name="T25" fmla="*/ 140 h 140"/>
                <a:gd name="T26" fmla="*/ 107 w 114"/>
                <a:gd name="T27" fmla="*/ 140 h 140"/>
                <a:gd name="T28" fmla="*/ 109 w 114"/>
                <a:gd name="T29" fmla="*/ 137 h 140"/>
                <a:gd name="T30" fmla="*/ 111 w 114"/>
                <a:gd name="T31" fmla="*/ 136 h 140"/>
                <a:gd name="T32" fmla="*/ 113 w 114"/>
                <a:gd name="T33" fmla="*/ 134 h 140"/>
                <a:gd name="T34" fmla="*/ 114 w 114"/>
                <a:gd name="T35" fmla="*/ 133 h 140"/>
                <a:gd name="T36" fmla="*/ 112 w 114"/>
                <a:gd name="T37" fmla="*/ 98 h 140"/>
                <a:gd name="T38" fmla="*/ 108 w 114"/>
                <a:gd name="T39" fmla="*/ 65 h 140"/>
                <a:gd name="T40" fmla="*/ 102 w 114"/>
                <a:gd name="T41" fmla="*/ 32 h 140"/>
                <a:gd name="T42" fmla="*/ 96 w 114"/>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40">
                  <a:moveTo>
                    <a:pt x="96" y="0"/>
                  </a:moveTo>
                  <a:lnTo>
                    <a:pt x="84" y="1"/>
                  </a:lnTo>
                  <a:lnTo>
                    <a:pt x="72" y="1"/>
                  </a:lnTo>
                  <a:lnTo>
                    <a:pt x="60" y="3"/>
                  </a:lnTo>
                  <a:lnTo>
                    <a:pt x="48" y="4"/>
                  </a:lnTo>
                  <a:lnTo>
                    <a:pt x="36" y="5"/>
                  </a:lnTo>
                  <a:lnTo>
                    <a:pt x="24" y="5"/>
                  </a:lnTo>
                  <a:lnTo>
                    <a:pt x="11" y="6"/>
                  </a:lnTo>
                  <a:lnTo>
                    <a:pt x="0" y="6"/>
                  </a:lnTo>
                  <a:lnTo>
                    <a:pt x="4" y="38"/>
                  </a:lnTo>
                  <a:lnTo>
                    <a:pt x="8" y="72"/>
                  </a:lnTo>
                  <a:lnTo>
                    <a:pt x="10" y="105"/>
                  </a:lnTo>
                  <a:lnTo>
                    <a:pt x="11" y="140"/>
                  </a:lnTo>
                  <a:lnTo>
                    <a:pt x="107" y="140"/>
                  </a:lnTo>
                  <a:lnTo>
                    <a:pt x="109" y="137"/>
                  </a:lnTo>
                  <a:lnTo>
                    <a:pt x="111" y="136"/>
                  </a:lnTo>
                  <a:lnTo>
                    <a:pt x="113" y="134"/>
                  </a:lnTo>
                  <a:lnTo>
                    <a:pt x="114" y="133"/>
                  </a:lnTo>
                  <a:lnTo>
                    <a:pt x="112" y="98"/>
                  </a:lnTo>
                  <a:lnTo>
                    <a:pt x="108" y="65"/>
                  </a:lnTo>
                  <a:lnTo>
                    <a:pt x="102" y="32"/>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6" name="Freeform 57"/>
            <p:cNvSpPr>
              <a:spLocks/>
            </p:cNvSpPr>
            <p:nvPr/>
          </p:nvSpPr>
          <p:spPr bwMode="auto">
            <a:xfrm>
              <a:off x="3028724" y="2443957"/>
              <a:ext cx="1588" cy="1588"/>
            </a:xfrm>
            <a:custGeom>
              <a:avLst/>
              <a:gdLst>
                <a:gd name="T0" fmla="*/ 0 w 2"/>
                <a:gd name="T1" fmla="*/ 1 h 1"/>
                <a:gd name="T2" fmla="*/ 0 w 2"/>
                <a:gd name="T3" fmla="*/ 1 h 1"/>
                <a:gd name="T4" fmla="*/ 0 w 2"/>
                <a:gd name="T5" fmla="*/ 1 h 1"/>
                <a:gd name="T6" fmla="*/ 0 w 2"/>
                <a:gd name="T7" fmla="*/ 1 h 1"/>
                <a:gd name="T8" fmla="*/ 0 w 2"/>
                <a:gd name="T9" fmla="*/ 1 h 1"/>
                <a:gd name="T10" fmla="*/ 2 w 2"/>
                <a:gd name="T11" fmla="*/ 0 h 1"/>
                <a:gd name="T12" fmla="*/ 2 w 2"/>
                <a:gd name="T13" fmla="*/ 0 h 1"/>
                <a:gd name="T14" fmla="*/ 2 w 2"/>
                <a:gd name="T15" fmla="*/ 0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lnTo>
                    <a:pt x="0" y="1"/>
                  </a:lnTo>
                  <a:lnTo>
                    <a:pt x="0" y="1"/>
                  </a:lnTo>
                  <a:lnTo>
                    <a:pt x="0" y="1"/>
                  </a:lnTo>
                  <a:lnTo>
                    <a:pt x="0" y="1"/>
                  </a:lnTo>
                  <a:lnTo>
                    <a:pt x="2" y="0"/>
                  </a:lnTo>
                  <a:lnTo>
                    <a:pt x="2" y="0"/>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7" name="Freeform 58"/>
            <p:cNvSpPr>
              <a:spLocks/>
            </p:cNvSpPr>
            <p:nvPr/>
          </p:nvSpPr>
          <p:spPr bwMode="auto">
            <a:xfrm>
              <a:off x="3019199" y="2453482"/>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8" name="Freeform 59"/>
            <p:cNvSpPr>
              <a:spLocks/>
            </p:cNvSpPr>
            <p:nvPr/>
          </p:nvSpPr>
          <p:spPr bwMode="auto">
            <a:xfrm>
              <a:off x="2893786" y="2148682"/>
              <a:ext cx="241300" cy="309563"/>
            </a:xfrm>
            <a:custGeom>
              <a:avLst/>
              <a:gdLst>
                <a:gd name="T0" fmla="*/ 224 w 303"/>
                <a:gd name="T1" fmla="*/ 83 h 389"/>
                <a:gd name="T2" fmla="*/ 232 w 303"/>
                <a:gd name="T3" fmla="*/ 107 h 389"/>
                <a:gd name="T4" fmla="*/ 234 w 303"/>
                <a:gd name="T5" fmla="*/ 133 h 389"/>
                <a:gd name="T6" fmla="*/ 232 w 303"/>
                <a:gd name="T7" fmla="*/ 161 h 389"/>
                <a:gd name="T8" fmla="*/ 224 w 303"/>
                <a:gd name="T9" fmla="*/ 192 h 389"/>
                <a:gd name="T10" fmla="*/ 211 w 303"/>
                <a:gd name="T11" fmla="*/ 225 h 389"/>
                <a:gd name="T12" fmla="*/ 195 w 303"/>
                <a:gd name="T13" fmla="*/ 258 h 389"/>
                <a:gd name="T14" fmla="*/ 173 w 303"/>
                <a:gd name="T15" fmla="*/ 294 h 389"/>
                <a:gd name="T16" fmla="*/ 147 w 303"/>
                <a:gd name="T17" fmla="*/ 331 h 389"/>
                <a:gd name="T18" fmla="*/ 151 w 303"/>
                <a:gd name="T19" fmla="*/ 346 h 389"/>
                <a:gd name="T20" fmla="*/ 154 w 303"/>
                <a:gd name="T21" fmla="*/ 359 h 389"/>
                <a:gd name="T22" fmla="*/ 157 w 303"/>
                <a:gd name="T23" fmla="*/ 374 h 389"/>
                <a:gd name="T24" fmla="*/ 159 w 303"/>
                <a:gd name="T25" fmla="*/ 389 h 389"/>
                <a:gd name="T26" fmla="*/ 199 w 303"/>
                <a:gd name="T27" fmla="*/ 341 h 389"/>
                <a:gd name="T28" fmla="*/ 233 w 303"/>
                <a:gd name="T29" fmla="*/ 295 h 389"/>
                <a:gd name="T30" fmla="*/ 260 w 303"/>
                <a:gd name="T31" fmla="*/ 250 h 389"/>
                <a:gd name="T32" fmla="*/ 282 w 303"/>
                <a:gd name="T33" fmla="*/ 209 h 389"/>
                <a:gd name="T34" fmla="*/ 296 w 303"/>
                <a:gd name="T35" fmla="*/ 168 h 389"/>
                <a:gd name="T36" fmla="*/ 303 w 303"/>
                <a:gd name="T37" fmla="*/ 131 h 389"/>
                <a:gd name="T38" fmla="*/ 302 w 303"/>
                <a:gd name="T39" fmla="*/ 98 h 389"/>
                <a:gd name="T40" fmla="*/ 294 w 303"/>
                <a:gd name="T41" fmla="*/ 69 h 389"/>
                <a:gd name="T42" fmla="*/ 287 w 303"/>
                <a:gd name="T43" fmla="*/ 57 h 389"/>
                <a:gd name="T44" fmla="*/ 278 w 303"/>
                <a:gd name="T45" fmla="*/ 45 h 389"/>
                <a:gd name="T46" fmla="*/ 267 w 303"/>
                <a:gd name="T47" fmla="*/ 35 h 389"/>
                <a:gd name="T48" fmla="*/ 255 w 303"/>
                <a:gd name="T49" fmla="*/ 27 h 389"/>
                <a:gd name="T50" fmla="*/ 241 w 303"/>
                <a:gd name="T51" fmla="*/ 19 h 389"/>
                <a:gd name="T52" fmla="*/ 226 w 303"/>
                <a:gd name="T53" fmla="*/ 13 h 389"/>
                <a:gd name="T54" fmla="*/ 210 w 303"/>
                <a:gd name="T55" fmla="*/ 7 h 389"/>
                <a:gd name="T56" fmla="*/ 191 w 303"/>
                <a:gd name="T57" fmla="*/ 4 h 389"/>
                <a:gd name="T58" fmla="*/ 172 w 303"/>
                <a:gd name="T59" fmla="*/ 1 h 389"/>
                <a:gd name="T60" fmla="*/ 151 w 303"/>
                <a:gd name="T61" fmla="*/ 0 h 389"/>
                <a:gd name="T62" fmla="*/ 128 w 303"/>
                <a:gd name="T63" fmla="*/ 0 h 389"/>
                <a:gd name="T64" fmla="*/ 105 w 303"/>
                <a:gd name="T65" fmla="*/ 1 h 389"/>
                <a:gd name="T66" fmla="*/ 81 w 303"/>
                <a:gd name="T67" fmla="*/ 4 h 389"/>
                <a:gd name="T68" fmla="*/ 54 w 303"/>
                <a:gd name="T69" fmla="*/ 7 h 389"/>
                <a:gd name="T70" fmla="*/ 28 w 303"/>
                <a:gd name="T71" fmla="*/ 12 h 389"/>
                <a:gd name="T72" fmla="*/ 0 w 303"/>
                <a:gd name="T73" fmla="*/ 17 h 389"/>
                <a:gd name="T74" fmla="*/ 21 w 303"/>
                <a:gd name="T75" fmla="*/ 15 h 389"/>
                <a:gd name="T76" fmla="*/ 40 w 303"/>
                <a:gd name="T77" fmla="*/ 13 h 389"/>
                <a:gd name="T78" fmla="*/ 60 w 303"/>
                <a:gd name="T79" fmla="*/ 13 h 389"/>
                <a:gd name="T80" fmla="*/ 78 w 303"/>
                <a:gd name="T81" fmla="*/ 13 h 389"/>
                <a:gd name="T82" fmla="*/ 97 w 303"/>
                <a:gd name="T83" fmla="*/ 13 h 389"/>
                <a:gd name="T84" fmla="*/ 113 w 303"/>
                <a:gd name="T85" fmla="*/ 15 h 389"/>
                <a:gd name="T86" fmla="*/ 129 w 303"/>
                <a:gd name="T87" fmla="*/ 17 h 389"/>
                <a:gd name="T88" fmla="*/ 144 w 303"/>
                <a:gd name="T89" fmla="*/ 21 h 389"/>
                <a:gd name="T90" fmla="*/ 158 w 303"/>
                <a:gd name="T91" fmla="*/ 26 h 389"/>
                <a:gd name="T92" fmla="*/ 170 w 303"/>
                <a:gd name="T93" fmla="*/ 31 h 389"/>
                <a:gd name="T94" fmla="*/ 182 w 303"/>
                <a:gd name="T95" fmla="*/ 37 h 389"/>
                <a:gd name="T96" fmla="*/ 192 w 303"/>
                <a:gd name="T97" fmla="*/ 45 h 389"/>
                <a:gd name="T98" fmla="*/ 203 w 303"/>
                <a:gd name="T99" fmla="*/ 53 h 389"/>
                <a:gd name="T100" fmla="*/ 211 w 303"/>
                <a:gd name="T101" fmla="*/ 62 h 389"/>
                <a:gd name="T102" fmla="*/ 218 w 303"/>
                <a:gd name="T103" fmla="*/ 72 h 389"/>
                <a:gd name="T104" fmla="*/ 224 w 303"/>
                <a:gd name="T105" fmla="*/ 83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3" h="389">
                  <a:moveTo>
                    <a:pt x="224" y="83"/>
                  </a:moveTo>
                  <a:lnTo>
                    <a:pt x="232" y="107"/>
                  </a:lnTo>
                  <a:lnTo>
                    <a:pt x="234" y="133"/>
                  </a:lnTo>
                  <a:lnTo>
                    <a:pt x="232" y="161"/>
                  </a:lnTo>
                  <a:lnTo>
                    <a:pt x="224" y="192"/>
                  </a:lnTo>
                  <a:lnTo>
                    <a:pt x="211" y="225"/>
                  </a:lnTo>
                  <a:lnTo>
                    <a:pt x="195" y="258"/>
                  </a:lnTo>
                  <a:lnTo>
                    <a:pt x="173" y="294"/>
                  </a:lnTo>
                  <a:lnTo>
                    <a:pt x="147" y="331"/>
                  </a:lnTo>
                  <a:lnTo>
                    <a:pt x="151" y="346"/>
                  </a:lnTo>
                  <a:lnTo>
                    <a:pt x="154" y="359"/>
                  </a:lnTo>
                  <a:lnTo>
                    <a:pt x="157" y="374"/>
                  </a:lnTo>
                  <a:lnTo>
                    <a:pt x="159" y="389"/>
                  </a:lnTo>
                  <a:lnTo>
                    <a:pt x="199" y="341"/>
                  </a:lnTo>
                  <a:lnTo>
                    <a:pt x="233" y="295"/>
                  </a:lnTo>
                  <a:lnTo>
                    <a:pt x="260" y="250"/>
                  </a:lnTo>
                  <a:lnTo>
                    <a:pt x="282" y="209"/>
                  </a:lnTo>
                  <a:lnTo>
                    <a:pt x="296" y="168"/>
                  </a:lnTo>
                  <a:lnTo>
                    <a:pt x="303" y="131"/>
                  </a:lnTo>
                  <a:lnTo>
                    <a:pt x="302" y="98"/>
                  </a:lnTo>
                  <a:lnTo>
                    <a:pt x="294" y="69"/>
                  </a:lnTo>
                  <a:lnTo>
                    <a:pt x="287" y="57"/>
                  </a:lnTo>
                  <a:lnTo>
                    <a:pt x="278" y="45"/>
                  </a:lnTo>
                  <a:lnTo>
                    <a:pt x="267" y="35"/>
                  </a:lnTo>
                  <a:lnTo>
                    <a:pt x="255" y="27"/>
                  </a:lnTo>
                  <a:lnTo>
                    <a:pt x="241" y="19"/>
                  </a:lnTo>
                  <a:lnTo>
                    <a:pt x="226" y="13"/>
                  </a:lnTo>
                  <a:lnTo>
                    <a:pt x="210" y="7"/>
                  </a:lnTo>
                  <a:lnTo>
                    <a:pt x="191" y="4"/>
                  </a:lnTo>
                  <a:lnTo>
                    <a:pt x="172" y="1"/>
                  </a:lnTo>
                  <a:lnTo>
                    <a:pt x="151" y="0"/>
                  </a:lnTo>
                  <a:lnTo>
                    <a:pt x="128" y="0"/>
                  </a:lnTo>
                  <a:lnTo>
                    <a:pt x="105" y="1"/>
                  </a:lnTo>
                  <a:lnTo>
                    <a:pt x="81" y="4"/>
                  </a:lnTo>
                  <a:lnTo>
                    <a:pt x="54" y="7"/>
                  </a:lnTo>
                  <a:lnTo>
                    <a:pt x="28" y="12"/>
                  </a:lnTo>
                  <a:lnTo>
                    <a:pt x="0" y="17"/>
                  </a:lnTo>
                  <a:lnTo>
                    <a:pt x="21" y="15"/>
                  </a:lnTo>
                  <a:lnTo>
                    <a:pt x="40" y="13"/>
                  </a:lnTo>
                  <a:lnTo>
                    <a:pt x="60" y="13"/>
                  </a:lnTo>
                  <a:lnTo>
                    <a:pt x="78" y="13"/>
                  </a:lnTo>
                  <a:lnTo>
                    <a:pt x="97" y="13"/>
                  </a:lnTo>
                  <a:lnTo>
                    <a:pt x="113" y="15"/>
                  </a:lnTo>
                  <a:lnTo>
                    <a:pt x="129" y="17"/>
                  </a:lnTo>
                  <a:lnTo>
                    <a:pt x="144" y="21"/>
                  </a:lnTo>
                  <a:lnTo>
                    <a:pt x="158" y="26"/>
                  </a:lnTo>
                  <a:lnTo>
                    <a:pt x="170" y="31"/>
                  </a:lnTo>
                  <a:lnTo>
                    <a:pt x="182" y="37"/>
                  </a:lnTo>
                  <a:lnTo>
                    <a:pt x="192" y="45"/>
                  </a:lnTo>
                  <a:lnTo>
                    <a:pt x="203" y="53"/>
                  </a:lnTo>
                  <a:lnTo>
                    <a:pt x="211" y="62"/>
                  </a:lnTo>
                  <a:lnTo>
                    <a:pt x="218" y="72"/>
                  </a:lnTo>
                  <a:lnTo>
                    <a:pt x="224"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9" name="Freeform 60"/>
            <p:cNvSpPr>
              <a:spLocks/>
            </p:cNvSpPr>
            <p:nvPr/>
          </p:nvSpPr>
          <p:spPr bwMode="auto">
            <a:xfrm>
              <a:off x="2050824" y="2569370"/>
              <a:ext cx="392113" cy="349250"/>
            </a:xfrm>
            <a:custGeom>
              <a:avLst/>
              <a:gdLst>
                <a:gd name="T0" fmla="*/ 447 w 495"/>
                <a:gd name="T1" fmla="*/ 327 h 440"/>
                <a:gd name="T2" fmla="*/ 414 w 495"/>
                <a:gd name="T3" fmla="*/ 337 h 440"/>
                <a:gd name="T4" fmla="*/ 380 w 495"/>
                <a:gd name="T5" fmla="*/ 347 h 440"/>
                <a:gd name="T6" fmla="*/ 349 w 495"/>
                <a:gd name="T7" fmla="*/ 355 h 440"/>
                <a:gd name="T8" fmla="*/ 318 w 495"/>
                <a:gd name="T9" fmla="*/ 360 h 440"/>
                <a:gd name="T10" fmla="*/ 289 w 495"/>
                <a:gd name="T11" fmla="*/ 365 h 440"/>
                <a:gd name="T12" fmla="*/ 262 w 495"/>
                <a:gd name="T13" fmla="*/ 368 h 440"/>
                <a:gd name="T14" fmla="*/ 235 w 495"/>
                <a:gd name="T15" fmla="*/ 370 h 440"/>
                <a:gd name="T16" fmla="*/ 210 w 495"/>
                <a:gd name="T17" fmla="*/ 370 h 440"/>
                <a:gd name="T18" fmla="*/ 187 w 495"/>
                <a:gd name="T19" fmla="*/ 367 h 440"/>
                <a:gd name="T20" fmla="*/ 166 w 495"/>
                <a:gd name="T21" fmla="*/ 364 h 440"/>
                <a:gd name="T22" fmla="*/ 146 w 495"/>
                <a:gd name="T23" fmla="*/ 358 h 440"/>
                <a:gd name="T24" fmla="*/ 130 w 495"/>
                <a:gd name="T25" fmla="*/ 351 h 440"/>
                <a:gd name="T26" fmla="*/ 114 w 495"/>
                <a:gd name="T27" fmla="*/ 342 h 440"/>
                <a:gd name="T28" fmla="*/ 101 w 495"/>
                <a:gd name="T29" fmla="*/ 332 h 440"/>
                <a:gd name="T30" fmla="*/ 91 w 495"/>
                <a:gd name="T31" fmla="*/ 319 h 440"/>
                <a:gd name="T32" fmla="*/ 83 w 495"/>
                <a:gd name="T33" fmla="*/ 305 h 440"/>
                <a:gd name="T34" fmla="*/ 75 w 495"/>
                <a:gd name="T35" fmla="*/ 281 h 440"/>
                <a:gd name="T36" fmla="*/ 72 w 495"/>
                <a:gd name="T37" fmla="*/ 256 h 440"/>
                <a:gd name="T38" fmla="*/ 73 w 495"/>
                <a:gd name="T39" fmla="*/ 229 h 440"/>
                <a:gd name="T40" fmla="*/ 80 w 495"/>
                <a:gd name="T41" fmla="*/ 200 h 440"/>
                <a:gd name="T42" fmla="*/ 92 w 495"/>
                <a:gd name="T43" fmla="*/ 170 h 440"/>
                <a:gd name="T44" fmla="*/ 110 w 495"/>
                <a:gd name="T45" fmla="*/ 139 h 440"/>
                <a:gd name="T46" fmla="*/ 133 w 495"/>
                <a:gd name="T47" fmla="*/ 105 h 440"/>
                <a:gd name="T48" fmla="*/ 160 w 495"/>
                <a:gd name="T49" fmla="*/ 69 h 440"/>
                <a:gd name="T50" fmla="*/ 180 w 495"/>
                <a:gd name="T51" fmla="*/ 90 h 440"/>
                <a:gd name="T52" fmla="*/ 219 w 495"/>
                <a:gd name="T53" fmla="*/ 0 h 440"/>
                <a:gd name="T54" fmla="*/ 135 w 495"/>
                <a:gd name="T55" fmla="*/ 40 h 440"/>
                <a:gd name="T56" fmla="*/ 157 w 495"/>
                <a:gd name="T57" fmla="*/ 64 h 440"/>
                <a:gd name="T58" fmla="*/ 112 w 495"/>
                <a:gd name="T59" fmla="*/ 113 h 440"/>
                <a:gd name="T60" fmla="*/ 74 w 495"/>
                <a:gd name="T61" fmla="*/ 159 h 440"/>
                <a:gd name="T62" fmla="*/ 44 w 495"/>
                <a:gd name="T63" fmla="*/ 201 h 440"/>
                <a:gd name="T64" fmla="*/ 22 w 495"/>
                <a:gd name="T65" fmla="*/ 242 h 440"/>
                <a:gd name="T66" fmla="*/ 7 w 495"/>
                <a:gd name="T67" fmla="*/ 279 h 440"/>
                <a:gd name="T68" fmla="*/ 0 w 495"/>
                <a:gd name="T69" fmla="*/ 314 h 440"/>
                <a:gd name="T70" fmla="*/ 1 w 495"/>
                <a:gd name="T71" fmla="*/ 345 h 440"/>
                <a:gd name="T72" fmla="*/ 10 w 495"/>
                <a:gd name="T73" fmla="*/ 375 h 440"/>
                <a:gd name="T74" fmla="*/ 21 w 495"/>
                <a:gd name="T75" fmla="*/ 393 h 440"/>
                <a:gd name="T76" fmla="*/ 33 w 495"/>
                <a:gd name="T77" fmla="*/ 406 h 440"/>
                <a:gd name="T78" fmla="*/ 51 w 495"/>
                <a:gd name="T79" fmla="*/ 418 h 440"/>
                <a:gd name="T80" fmla="*/ 70 w 495"/>
                <a:gd name="T81" fmla="*/ 427 h 440"/>
                <a:gd name="T82" fmla="*/ 93 w 495"/>
                <a:gd name="T83" fmla="*/ 434 h 440"/>
                <a:gd name="T84" fmla="*/ 119 w 495"/>
                <a:gd name="T85" fmla="*/ 439 h 440"/>
                <a:gd name="T86" fmla="*/ 146 w 495"/>
                <a:gd name="T87" fmla="*/ 440 h 440"/>
                <a:gd name="T88" fmla="*/ 178 w 495"/>
                <a:gd name="T89" fmla="*/ 440 h 440"/>
                <a:gd name="T90" fmla="*/ 211 w 495"/>
                <a:gd name="T91" fmla="*/ 436 h 440"/>
                <a:gd name="T92" fmla="*/ 246 w 495"/>
                <a:gd name="T93" fmla="*/ 432 h 440"/>
                <a:gd name="T94" fmla="*/ 284 w 495"/>
                <a:gd name="T95" fmla="*/ 425 h 440"/>
                <a:gd name="T96" fmla="*/ 323 w 495"/>
                <a:gd name="T97" fmla="*/ 415 h 440"/>
                <a:gd name="T98" fmla="*/ 363 w 495"/>
                <a:gd name="T99" fmla="*/ 403 h 440"/>
                <a:gd name="T100" fmla="*/ 406 w 495"/>
                <a:gd name="T101" fmla="*/ 389 h 440"/>
                <a:gd name="T102" fmla="*/ 450 w 495"/>
                <a:gd name="T103" fmla="*/ 373 h 440"/>
                <a:gd name="T104" fmla="*/ 495 w 495"/>
                <a:gd name="T105" fmla="*/ 355 h 440"/>
                <a:gd name="T106" fmla="*/ 489 w 495"/>
                <a:gd name="T107" fmla="*/ 351 h 440"/>
                <a:gd name="T108" fmla="*/ 483 w 495"/>
                <a:gd name="T109" fmla="*/ 348 h 440"/>
                <a:gd name="T110" fmla="*/ 476 w 495"/>
                <a:gd name="T111" fmla="*/ 344 h 440"/>
                <a:gd name="T112" fmla="*/ 470 w 495"/>
                <a:gd name="T113" fmla="*/ 341 h 440"/>
                <a:gd name="T114" fmla="*/ 465 w 495"/>
                <a:gd name="T115" fmla="*/ 337 h 440"/>
                <a:gd name="T116" fmla="*/ 459 w 495"/>
                <a:gd name="T117" fmla="*/ 334 h 440"/>
                <a:gd name="T118" fmla="*/ 453 w 495"/>
                <a:gd name="T119" fmla="*/ 330 h 440"/>
                <a:gd name="T120" fmla="*/ 447 w 495"/>
                <a:gd name="T121" fmla="*/ 327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5" h="440">
                  <a:moveTo>
                    <a:pt x="447" y="327"/>
                  </a:moveTo>
                  <a:lnTo>
                    <a:pt x="414" y="337"/>
                  </a:lnTo>
                  <a:lnTo>
                    <a:pt x="380" y="347"/>
                  </a:lnTo>
                  <a:lnTo>
                    <a:pt x="349" y="355"/>
                  </a:lnTo>
                  <a:lnTo>
                    <a:pt x="318" y="360"/>
                  </a:lnTo>
                  <a:lnTo>
                    <a:pt x="289" y="365"/>
                  </a:lnTo>
                  <a:lnTo>
                    <a:pt x="262" y="368"/>
                  </a:lnTo>
                  <a:lnTo>
                    <a:pt x="235" y="370"/>
                  </a:lnTo>
                  <a:lnTo>
                    <a:pt x="210" y="370"/>
                  </a:lnTo>
                  <a:lnTo>
                    <a:pt x="187" y="367"/>
                  </a:lnTo>
                  <a:lnTo>
                    <a:pt x="166" y="364"/>
                  </a:lnTo>
                  <a:lnTo>
                    <a:pt x="146" y="358"/>
                  </a:lnTo>
                  <a:lnTo>
                    <a:pt x="130" y="351"/>
                  </a:lnTo>
                  <a:lnTo>
                    <a:pt x="114" y="342"/>
                  </a:lnTo>
                  <a:lnTo>
                    <a:pt x="101" y="332"/>
                  </a:lnTo>
                  <a:lnTo>
                    <a:pt x="91" y="319"/>
                  </a:lnTo>
                  <a:lnTo>
                    <a:pt x="83" y="305"/>
                  </a:lnTo>
                  <a:lnTo>
                    <a:pt x="75" y="281"/>
                  </a:lnTo>
                  <a:lnTo>
                    <a:pt x="72" y="256"/>
                  </a:lnTo>
                  <a:lnTo>
                    <a:pt x="73" y="229"/>
                  </a:lnTo>
                  <a:lnTo>
                    <a:pt x="80" y="200"/>
                  </a:lnTo>
                  <a:lnTo>
                    <a:pt x="92" y="170"/>
                  </a:lnTo>
                  <a:lnTo>
                    <a:pt x="110" y="139"/>
                  </a:lnTo>
                  <a:lnTo>
                    <a:pt x="133" y="105"/>
                  </a:lnTo>
                  <a:lnTo>
                    <a:pt x="160" y="69"/>
                  </a:lnTo>
                  <a:lnTo>
                    <a:pt x="180" y="90"/>
                  </a:lnTo>
                  <a:lnTo>
                    <a:pt x="219" y="0"/>
                  </a:lnTo>
                  <a:lnTo>
                    <a:pt x="135" y="40"/>
                  </a:lnTo>
                  <a:lnTo>
                    <a:pt x="157" y="64"/>
                  </a:lnTo>
                  <a:lnTo>
                    <a:pt x="112" y="113"/>
                  </a:lnTo>
                  <a:lnTo>
                    <a:pt x="74" y="159"/>
                  </a:lnTo>
                  <a:lnTo>
                    <a:pt x="44" y="201"/>
                  </a:lnTo>
                  <a:lnTo>
                    <a:pt x="22" y="242"/>
                  </a:lnTo>
                  <a:lnTo>
                    <a:pt x="7" y="279"/>
                  </a:lnTo>
                  <a:lnTo>
                    <a:pt x="0" y="314"/>
                  </a:lnTo>
                  <a:lnTo>
                    <a:pt x="1" y="345"/>
                  </a:lnTo>
                  <a:lnTo>
                    <a:pt x="10" y="375"/>
                  </a:lnTo>
                  <a:lnTo>
                    <a:pt x="21" y="393"/>
                  </a:lnTo>
                  <a:lnTo>
                    <a:pt x="33" y="406"/>
                  </a:lnTo>
                  <a:lnTo>
                    <a:pt x="51" y="418"/>
                  </a:lnTo>
                  <a:lnTo>
                    <a:pt x="70" y="427"/>
                  </a:lnTo>
                  <a:lnTo>
                    <a:pt x="93" y="434"/>
                  </a:lnTo>
                  <a:lnTo>
                    <a:pt x="119" y="439"/>
                  </a:lnTo>
                  <a:lnTo>
                    <a:pt x="146" y="440"/>
                  </a:lnTo>
                  <a:lnTo>
                    <a:pt x="178" y="440"/>
                  </a:lnTo>
                  <a:lnTo>
                    <a:pt x="211" y="436"/>
                  </a:lnTo>
                  <a:lnTo>
                    <a:pt x="246" y="432"/>
                  </a:lnTo>
                  <a:lnTo>
                    <a:pt x="284" y="425"/>
                  </a:lnTo>
                  <a:lnTo>
                    <a:pt x="323" y="415"/>
                  </a:lnTo>
                  <a:lnTo>
                    <a:pt x="363" y="403"/>
                  </a:lnTo>
                  <a:lnTo>
                    <a:pt x="406" y="389"/>
                  </a:lnTo>
                  <a:lnTo>
                    <a:pt x="450" y="373"/>
                  </a:lnTo>
                  <a:lnTo>
                    <a:pt x="495" y="355"/>
                  </a:lnTo>
                  <a:lnTo>
                    <a:pt x="489" y="351"/>
                  </a:lnTo>
                  <a:lnTo>
                    <a:pt x="483" y="348"/>
                  </a:lnTo>
                  <a:lnTo>
                    <a:pt x="476" y="344"/>
                  </a:lnTo>
                  <a:lnTo>
                    <a:pt x="470" y="341"/>
                  </a:lnTo>
                  <a:lnTo>
                    <a:pt x="465" y="337"/>
                  </a:lnTo>
                  <a:lnTo>
                    <a:pt x="459" y="334"/>
                  </a:lnTo>
                  <a:lnTo>
                    <a:pt x="453" y="330"/>
                  </a:lnTo>
                  <a:lnTo>
                    <a:pt x="447"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grpSp>
      <p:pic>
        <p:nvPicPr>
          <p:cNvPr id="80" name="Picture 8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9826" y="4304177"/>
            <a:ext cx="1098085" cy="1098085"/>
          </a:xfrm>
          <a:prstGeom prst="rect">
            <a:avLst/>
          </a:prstGeom>
        </p:spPr>
      </p:pic>
      <p:pic>
        <p:nvPicPr>
          <p:cNvPr id="81" name="Picture 8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7835" y="4335051"/>
            <a:ext cx="1179120" cy="1036336"/>
          </a:xfrm>
          <a:prstGeom prst="rect">
            <a:avLst/>
          </a:prstGeom>
        </p:spPr>
      </p:pic>
    </p:spTree>
    <p:extLst>
      <p:ext uri="{BB962C8B-B14F-4D97-AF65-F5344CB8AC3E}">
        <p14:creationId xmlns:p14="http://schemas.microsoft.com/office/powerpoint/2010/main" val="302212416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2"/>
          <p:cNvSpPr txBox="1">
            <a:spLocks/>
          </p:cNvSpPr>
          <p:nvPr/>
        </p:nvSpPr>
        <p:spPr>
          <a:xfrm>
            <a:off x="9037637" y="1020553"/>
            <a:ext cx="2819400" cy="1248191"/>
          </a:xfrm>
          <a:prstGeom prst="rect">
            <a:avLst/>
          </a:prstGeom>
          <a:solidFill>
            <a:schemeClr val="accent2">
              <a:lumMod val="75000"/>
            </a:schemeClr>
          </a:solidFill>
        </p:spPr>
        <p:txBody>
          <a:bodyPr vert="horz" wrap="square" lIns="274320" tIns="182880" rIns="182880" bIns="18288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FFFFFF"/>
                </a:solidFill>
              </a:rPr>
              <a:t>my documents</a:t>
            </a:r>
          </a:p>
          <a:p>
            <a:r>
              <a:rPr lang="en-US" sz="1800" dirty="0" smtClean="0">
                <a:solidFill>
                  <a:srgbClr val="FFFFFF"/>
                </a:solidFill>
                <a:latin typeface="Segoe UI"/>
              </a:rPr>
              <a:t>stored in OneDrive for Business</a:t>
            </a:r>
            <a:endParaRPr lang="en-US" sz="1800" dirty="0">
              <a:solidFill>
                <a:srgbClr val="FFFFFF"/>
              </a:solidFill>
              <a:latin typeface="Segoe UI"/>
            </a:endParaRPr>
          </a:p>
        </p:txBody>
      </p:sp>
      <p:sp>
        <p:nvSpPr>
          <p:cNvPr id="14" name="Text Placeholder 2"/>
          <p:cNvSpPr txBox="1">
            <a:spLocks/>
          </p:cNvSpPr>
          <p:nvPr/>
        </p:nvSpPr>
        <p:spPr>
          <a:xfrm>
            <a:off x="9037637" y="2401455"/>
            <a:ext cx="3400882" cy="1244570"/>
          </a:xfrm>
          <a:prstGeom prst="rect">
            <a:avLst/>
          </a:prstGeom>
          <a:solidFill>
            <a:schemeClr val="accent2">
              <a:lumMod val="75000"/>
            </a:schemeClr>
          </a:solidFill>
        </p:spPr>
        <p:txBody>
          <a:bodyPr vert="horz" wrap="square" lIns="274320" tIns="182880" rIns="182880" bIns="18288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FFFFFF"/>
                </a:solidFill>
              </a:rPr>
              <a:t>recent</a:t>
            </a:r>
            <a:endParaRPr lang="en-US" sz="2400" dirty="0" smtClean="0">
              <a:solidFill>
                <a:srgbClr val="FFFFFF"/>
              </a:solidFill>
            </a:endParaRPr>
          </a:p>
          <a:p>
            <a:r>
              <a:rPr lang="en-US" sz="1800" dirty="0" smtClean="0">
                <a:solidFill>
                  <a:srgbClr val="FFFFFF"/>
                </a:solidFill>
                <a:latin typeface="Segoe UI"/>
              </a:rPr>
              <a:t>documents opened recently from any Office app</a:t>
            </a:r>
            <a:endParaRPr lang="en-US" sz="1800" dirty="0">
              <a:solidFill>
                <a:srgbClr val="FFFFFF"/>
              </a:solidFill>
              <a:latin typeface="Segoe UI"/>
            </a:endParaRPr>
          </a:p>
        </p:txBody>
      </p:sp>
      <p:sp>
        <p:nvSpPr>
          <p:cNvPr id="15" name="Text Placeholder 2"/>
          <p:cNvSpPr txBox="1">
            <a:spLocks/>
          </p:cNvSpPr>
          <p:nvPr/>
        </p:nvSpPr>
        <p:spPr>
          <a:xfrm>
            <a:off x="9037637" y="3778736"/>
            <a:ext cx="2971800" cy="1227138"/>
          </a:xfrm>
          <a:prstGeom prst="rect">
            <a:avLst/>
          </a:prstGeom>
          <a:solidFill>
            <a:schemeClr val="accent2">
              <a:lumMod val="75000"/>
            </a:schemeClr>
          </a:solidFill>
        </p:spPr>
        <p:txBody>
          <a:bodyPr vert="horz" wrap="square" lIns="274320" tIns="182880" rIns="182880" bIns="18288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FFFFFF"/>
                </a:solidFill>
              </a:rPr>
              <a:t>shared with me</a:t>
            </a:r>
            <a:endParaRPr lang="en-US" sz="2400" dirty="0" smtClean="0">
              <a:solidFill>
                <a:srgbClr val="FFFFFF"/>
              </a:solidFill>
            </a:endParaRPr>
          </a:p>
          <a:p>
            <a:r>
              <a:rPr lang="en-US" sz="1800" dirty="0" smtClean="0">
                <a:solidFill>
                  <a:srgbClr val="FFFFFF"/>
                </a:solidFill>
                <a:latin typeface="Segoe UI"/>
              </a:rPr>
              <a:t>new view of docs shared explicitly with you</a:t>
            </a:r>
            <a:endParaRPr lang="en-US" sz="1800" dirty="0">
              <a:solidFill>
                <a:srgbClr val="FFFFFF"/>
              </a:solidFill>
              <a:latin typeface="Segoe UI"/>
            </a:endParaRPr>
          </a:p>
        </p:txBody>
      </p:sp>
      <p:sp>
        <p:nvSpPr>
          <p:cNvPr id="16" name="Text Placeholder 2"/>
          <p:cNvSpPr txBox="1">
            <a:spLocks/>
          </p:cNvSpPr>
          <p:nvPr/>
        </p:nvSpPr>
        <p:spPr>
          <a:xfrm>
            <a:off x="9037637" y="5133823"/>
            <a:ext cx="2514600" cy="1227138"/>
          </a:xfrm>
          <a:prstGeom prst="rect">
            <a:avLst/>
          </a:prstGeom>
          <a:solidFill>
            <a:schemeClr val="accent2">
              <a:lumMod val="75000"/>
            </a:schemeClr>
          </a:solidFill>
        </p:spPr>
        <p:txBody>
          <a:bodyPr vert="horz" wrap="square" lIns="274320" tIns="182880" rIns="182880" bIns="18288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FFFFFF"/>
                </a:solidFill>
              </a:rPr>
              <a:t>followed</a:t>
            </a:r>
            <a:endParaRPr lang="en-US" sz="2400" dirty="0" smtClean="0">
              <a:solidFill>
                <a:srgbClr val="FFFFFF"/>
              </a:solidFill>
            </a:endParaRPr>
          </a:p>
          <a:p>
            <a:r>
              <a:rPr lang="en-US" sz="1800" dirty="0" smtClean="0">
                <a:solidFill>
                  <a:srgbClr val="FFFFFF"/>
                </a:solidFill>
                <a:latin typeface="Segoe UI"/>
              </a:rPr>
              <a:t>docs you follow on SharePoint</a:t>
            </a:r>
            <a:endParaRPr lang="en-US" sz="1800" dirty="0">
              <a:solidFill>
                <a:srgbClr val="FFFFFF"/>
              </a:solidFill>
              <a:latin typeface="Segoe UI"/>
            </a:endParaRPr>
          </a:p>
        </p:txBody>
      </p:sp>
      <p:pic>
        <p:nvPicPr>
          <p:cNvPr id="10"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05" y="694777"/>
            <a:ext cx="9190055" cy="5836626"/>
          </a:xfrm>
          <a:prstGeom prst="rect">
            <a:avLst/>
          </a:prstGeom>
          <a:effectLst>
            <a:outerShdw blurRad="127000" sx="101000" sy="101000" algn="ctr" rotWithShape="0">
              <a:prstClr val="black">
                <a:alpha val="20000"/>
              </a:prstClr>
            </a:outerShdw>
          </a:effectLst>
        </p:spPr>
      </p:pic>
      <p:pic>
        <p:nvPicPr>
          <p:cNvPr id="2" name="Picture 1"/>
          <p:cNvPicPr>
            <a:picLocks noChangeAspect="1"/>
          </p:cNvPicPr>
          <p:nvPr/>
        </p:nvPicPr>
        <p:blipFill>
          <a:blip r:embed="rId3"/>
          <a:stretch>
            <a:fillRect/>
          </a:stretch>
        </p:blipFill>
        <p:spPr>
          <a:xfrm>
            <a:off x="808037" y="1363662"/>
            <a:ext cx="7924800" cy="4466147"/>
          </a:xfrm>
          <a:prstGeom prst="rect">
            <a:avLst/>
          </a:prstGeom>
        </p:spPr>
      </p:pic>
    </p:spTree>
    <p:extLst>
      <p:ext uri="{BB962C8B-B14F-4D97-AF65-F5344CB8AC3E}">
        <p14:creationId xmlns:p14="http://schemas.microsoft.com/office/powerpoint/2010/main" val="364021343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40924320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9099204" y="5738848"/>
            <a:ext cx="3339073" cy="125427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534236" y="170902"/>
            <a:ext cx="11366388" cy="762479"/>
          </a:xfrm>
        </p:spPr>
        <p:txBody>
          <a:bodyPr/>
          <a:lstStyle/>
          <a:p>
            <a:r>
              <a:rPr lang="en-US" dirty="0" smtClean="0"/>
              <a:t>Office 365 and mobile devices</a:t>
            </a:r>
            <a:endParaRPr lang="en-US" dirty="0"/>
          </a:p>
        </p:txBody>
      </p:sp>
      <p:graphicFrame>
        <p:nvGraphicFramePr>
          <p:cNvPr id="6" name="Table 5"/>
          <p:cNvGraphicFramePr>
            <a:graphicFrameLocks noGrp="1"/>
          </p:cNvGraphicFramePr>
          <p:nvPr>
            <p:extLst/>
          </p:nvPr>
        </p:nvGraphicFramePr>
        <p:xfrm>
          <a:off x="9979829" y="6466359"/>
          <a:ext cx="1996466" cy="433358"/>
        </p:xfrm>
        <a:graphic>
          <a:graphicData uri="http://schemas.openxmlformats.org/drawingml/2006/table">
            <a:tbl>
              <a:tblPr>
                <a:tableStyleId>{5940675A-B579-460E-94D1-54222C63F5DA}</a:tableStyleId>
              </a:tblPr>
              <a:tblGrid>
                <a:gridCol w="1736641"/>
                <a:gridCol w="259825"/>
              </a:tblGrid>
              <a:tr h="216679">
                <a:tc>
                  <a:txBody>
                    <a:bodyPr/>
                    <a:lstStyle/>
                    <a:p>
                      <a:r>
                        <a:rPr lang="en-US" sz="1100" dirty="0" smtClean="0">
                          <a:solidFill>
                            <a:schemeClr val="bg1">
                              <a:lumMod val="50000"/>
                            </a:schemeClr>
                          </a:solidFill>
                        </a:rPr>
                        <a:t>App</a:t>
                      </a:r>
                      <a:endParaRPr lang="en-US" sz="1100" dirty="0">
                        <a:solidFill>
                          <a:schemeClr val="bg1">
                            <a:lumMod val="50000"/>
                          </a:schemeClr>
                        </a:solidFill>
                      </a:endParaRPr>
                    </a:p>
                  </a:txBody>
                  <a:tcPr marL="0" marR="45702" marT="0" marB="45702">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100" dirty="0">
                        <a:solidFill>
                          <a:schemeClr val="bg1">
                            <a:lumMod val="50000"/>
                          </a:schemeClr>
                        </a:solidFill>
                      </a:endParaRPr>
                    </a:p>
                  </a:txBody>
                  <a:tcPr marL="0" marR="45702" marT="0" marB="4570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9FF33"/>
                    </a:solidFill>
                  </a:tcPr>
                </a:tc>
              </a:tr>
              <a:tr h="216679">
                <a:tc>
                  <a:txBody>
                    <a:bodyPr/>
                    <a:lstStyle/>
                    <a:p>
                      <a:r>
                        <a:rPr lang="en-US" sz="1100" dirty="0" smtClean="0">
                          <a:solidFill>
                            <a:schemeClr val="bg1">
                              <a:lumMod val="50000"/>
                            </a:schemeClr>
                          </a:solidFill>
                        </a:rPr>
                        <a:t>Platform app or Browser</a:t>
                      </a:r>
                      <a:endParaRPr lang="en-US" sz="1100" dirty="0">
                        <a:solidFill>
                          <a:schemeClr val="bg1">
                            <a:lumMod val="50000"/>
                          </a:schemeClr>
                        </a:solidFill>
                      </a:endParaRPr>
                    </a:p>
                  </a:txBody>
                  <a:tcPr marL="0" marR="45702" marT="0" marB="45702">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100" dirty="0">
                        <a:solidFill>
                          <a:schemeClr val="bg1">
                            <a:lumMod val="50000"/>
                          </a:schemeClr>
                        </a:solidFill>
                      </a:endParaRPr>
                    </a:p>
                  </a:txBody>
                  <a:tcPr marL="0" marR="45702" marT="0" marB="4570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D566"/>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157029377"/>
              </p:ext>
            </p:extLst>
          </p:nvPr>
        </p:nvGraphicFramePr>
        <p:xfrm>
          <a:off x="429367" y="931546"/>
          <a:ext cx="11555164" cy="5498144"/>
        </p:xfrm>
        <a:graphic>
          <a:graphicData uri="http://schemas.openxmlformats.org/drawingml/2006/table">
            <a:tbl>
              <a:tblPr>
                <a:tableStyleId>{5940675A-B579-460E-94D1-54222C63F5DA}</a:tableStyleId>
              </a:tblPr>
              <a:tblGrid>
                <a:gridCol w="1675726"/>
                <a:gridCol w="1218710"/>
                <a:gridCol w="1219023"/>
                <a:gridCol w="1393803"/>
                <a:gridCol w="1714714"/>
                <a:gridCol w="1444396"/>
                <a:gridCol w="1444396"/>
                <a:gridCol w="1444396"/>
              </a:tblGrid>
              <a:tr h="557879">
                <a:tc rowSpan="2">
                  <a:txBody>
                    <a:bodyPr/>
                    <a:lstStyle/>
                    <a:p>
                      <a:endParaRPr lang="en-US" sz="1600" dirty="0"/>
                    </a:p>
                  </a:txBody>
                  <a:tcPr marL="93223" marR="93223" marT="46611" marB="46611">
                    <a:lnL w="12700" cmpd="sng">
                      <a:noFill/>
                    </a:lnL>
                    <a:lnR w="381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tcPr>
                </a:tc>
                <a:tc gridSpan="3">
                  <a:txBody>
                    <a:bodyPr/>
                    <a:lstStyle/>
                    <a:p>
                      <a:pPr algn="ctr"/>
                      <a:endParaRPr lang="en-US" sz="1900" dirty="0"/>
                    </a:p>
                  </a:txBody>
                  <a:tcPr marL="93223" marR="93223" marT="46611" marB="4661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5B5C5E"/>
                    </a:solidFill>
                  </a:tcPr>
                </a:tc>
                <a:tc hMerge="1">
                  <a:txBody>
                    <a:bodyPr/>
                    <a:lstStyle/>
                    <a:p>
                      <a:endParaRPr lang="en-US"/>
                    </a:p>
                  </a:txBody>
                  <a:tcPr/>
                </a:tc>
                <a:tc hMerge="1">
                  <a:txBody>
                    <a:bodyPr/>
                    <a:lstStyle/>
                    <a:p>
                      <a:pPr algn="ctr"/>
                      <a:endParaRPr lang="en-US" dirty="0"/>
                    </a:p>
                  </a:txBody>
                  <a:tcPr/>
                </a:tc>
                <a:tc gridSpan="2">
                  <a:txBody>
                    <a:bodyPr/>
                    <a:lstStyle/>
                    <a:p>
                      <a:pPr algn="ctr"/>
                      <a:endParaRPr lang="en-US" sz="1900" dirty="0"/>
                    </a:p>
                  </a:txBody>
                  <a:tcPr marL="93223" marR="93223" marT="46611" marB="4661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7F7F7F"/>
                    </a:solidFill>
                  </a:tcPr>
                </a:tc>
                <a:tc hMerge="1">
                  <a:txBody>
                    <a:bodyPr/>
                    <a:lstStyle/>
                    <a:p>
                      <a:pPr algn="ctr"/>
                      <a:endParaRPr lang="en-US" dirty="0"/>
                    </a:p>
                  </a:txBody>
                  <a:tcPr/>
                </a:tc>
                <a:tc gridSpan="2">
                  <a:txBody>
                    <a:bodyPr/>
                    <a:lstStyle/>
                    <a:p>
                      <a:pPr algn="ctr"/>
                      <a:endParaRPr lang="en-US" sz="1900" dirty="0"/>
                    </a:p>
                  </a:txBody>
                  <a:tcPr marL="93223" marR="93223" marT="46611" marB="46611">
                    <a:lnL w="381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BFBFBF"/>
                    </a:solidFill>
                  </a:tcPr>
                </a:tc>
                <a:tc hMerge="1">
                  <a:txBody>
                    <a:bodyPr/>
                    <a:lstStyle/>
                    <a:p>
                      <a:pPr algn="ctr"/>
                      <a:endParaRPr lang="en-US" dirty="0"/>
                    </a:p>
                  </a:txBody>
                  <a:tcPr/>
                </a:tc>
              </a:tr>
              <a:tr h="590610">
                <a:tc vMerge="1">
                  <a:txBody>
                    <a:bodyPr/>
                    <a:lstStyle/>
                    <a:p>
                      <a:endParaRPr lang="en-US" sz="1600" dirty="0"/>
                    </a:p>
                  </a:txBody>
                  <a:tcPr marL="93260" marR="93260" marT="46630" marB="46630">
                    <a:lnL w="12700" cmpd="sng">
                      <a:noFill/>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600" dirty="0" smtClean="0">
                          <a:solidFill>
                            <a:schemeClr val="bg1"/>
                          </a:solidFill>
                        </a:rPr>
                        <a:t>Windows 8 tablet</a:t>
                      </a:r>
                      <a:endParaRPr lang="en-US" sz="1600" dirty="0">
                        <a:solidFill>
                          <a:schemeClr val="bg1"/>
                        </a:solidFill>
                      </a:endParaRPr>
                    </a:p>
                  </a:txBody>
                  <a:tcPr marL="93223" marR="93223" marT="46611" marB="46611">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B5C5E"/>
                    </a:solidFill>
                  </a:tcPr>
                </a:tc>
                <a:tc>
                  <a:txBody>
                    <a:bodyPr/>
                    <a:lstStyle/>
                    <a:p>
                      <a:pPr algn="ctr"/>
                      <a:r>
                        <a:rPr lang="en-US" sz="1600" dirty="0" smtClean="0">
                          <a:solidFill>
                            <a:schemeClr val="bg1"/>
                          </a:solidFill>
                        </a:rPr>
                        <a:t>Windows RT</a:t>
                      </a:r>
                      <a:endParaRPr lang="en-US" sz="1600" dirty="0">
                        <a:solidFill>
                          <a:schemeClr val="bg1"/>
                        </a:solidFill>
                      </a:endParaRPr>
                    </a:p>
                  </a:txBody>
                  <a:tcPr marL="93223" marR="93223" marT="46611" marB="46611">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B5C5E"/>
                    </a:solidFill>
                  </a:tcPr>
                </a:tc>
                <a:tc>
                  <a:txBody>
                    <a:bodyPr/>
                    <a:lstStyle/>
                    <a:p>
                      <a:pPr algn="ctr"/>
                      <a:r>
                        <a:rPr lang="en-US" sz="1600" dirty="0" smtClean="0">
                          <a:solidFill>
                            <a:schemeClr val="bg1"/>
                          </a:solidFill>
                        </a:rPr>
                        <a:t>Windows Phone 8 </a:t>
                      </a:r>
                      <a:endParaRPr lang="en-US" sz="1600" dirty="0">
                        <a:solidFill>
                          <a:schemeClr val="bg1"/>
                        </a:solidFill>
                      </a:endParaRPr>
                    </a:p>
                  </a:txBody>
                  <a:tcPr marL="93223" marR="93223" marT="46611" marB="46611">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B5C5E"/>
                    </a:solidFill>
                  </a:tcPr>
                </a:tc>
                <a:tc>
                  <a:txBody>
                    <a:bodyPr/>
                    <a:lstStyle/>
                    <a:p>
                      <a:pPr algn="ctr"/>
                      <a:r>
                        <a:rPr lang="en-US" sz="1600" dirty="0" smtClean="0">
                          <a:solidFill>
                            <a:schemeClr val="bg1"/>
                          </a:solidFill>
                        </a:rPr>
                        <a:t>iPad</a:t>
                      </a:r>
                      <a:endParaRPr lang="en-US" sz="1600" dirty="0">
                        <a:solidFill>
                          <a:schemeClr val="bg1"/>
                        </a:solidFill>
                      </a:endParaRPr>
                    </a:p>
                  </a:txBody>
                  <a:tcPr marL="93223" marR="93223" marT="46611" marB="46611">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F7F7F"/>
                    </a:solidFill>
                  </a:tcPr>
                </a:tc>
                <a:tc>
                  <a:txBody>
                    <a:bodyPr/>
                    <a:lstStyle/>
                    <a:p>
                      <a:pPr algn="ctr"/>
                      <a:r>
                        <a:rPr lang="en-US" sz="1600" dirty="0" smtClean="0">
                          <a:solidFill>
                            <a:schemeClr val="bg1"/>
                          </a:solidFill>
                        </a:rPr>
                        <a:t>iPhone</a:t>
                      </a:r>
                      <a:endParaRPr lang="en-US" sz="1600" dirty="0">
                        <a:solidFill>
                          <a:schemeClr val="bg1"/>
                        </a:solidFill>
                      </a:endParaRPr>
                    </a:p>
                  </a:txBody>
                  <a:tcPr marL="93223" marR="93223" marT="46611" marB="46611">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F7F7F"/>
                    </a:solidFill>
                  </a:tcPr>
                </a:tc>
                <a:tc>
                  <a:txBody>
                    <a:bodyPr/>
                    <a:lstStyle/>
                    <a:p>
                      <a:pPr algn="ctr"/>
                      <a:r>
                        <a:rPr lang="en-US" sz="1600" dirty="0" smtClean="0">
                          <a:solidFill>
                            <a:schemeClr val="bg1"/>
                          </a:solidFill>
                        </a:rPr>
                        <a:t>Android tablet</a:t>
                      </a:r>
                      <a:endParaRPr lang="en-US" sz="1600" dirty="0">
                        <a:solidFill>
                          <a:schemeClr val="bg1"/>
                        </a:solidFill>
                      </a:endParaRPr>
                    </a:p>
                  </a:txBody>
                  <a:tcPr marL="93223" marR="93223" marT="46611" marB="46611">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ctr"/>
                      <a:r>
                        <a:rPr lang="en-US" sz="1600" dirty="0" smtClean="0">
                          <a:solidFill>
                            <a:schemeClr val="bg1"/>
                          </a:solidFill>
                        </a:rPr>
                        <a:t>Android phone</a:t>
                      </a:r>
                      <a:endParaRPr lang="en-US" sz="1600" dirty="0">
                        <a:solidFill>
                          <a:schemeClr val="bg1"/>
                        </a:solidFill>
                      </a:endParaRPr>
                    </a:p>
                  </a:txBody>
                  <a:tcPr marL="93223" marR="93223" marT="46611" marB="46611">
                    <a:lnL w="12700" cap="flat" cmpd="sng" algn="ctr">
                      <a:solidFill>
                        <a:schemeClr val="bg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FBFBF"/>
                    </a:solidFill>
                  </a:tcPr>
                </a:tc>
              </a:tr>
              <a:tr h="839304">
                <a:tc>
                  <a:txBody>
                    <a:bodyPr/>
                    <a:lstStyle/>
                    <a:p>
                      <a:r>
                        <a:rPr lang="en-US" sz="1600" dirty="0" smtClean="0"/>
                        <a:t>Word, Excel</a:t>
                      </a:r>
                      <a:r>
                        <a:rPr lang="en-US" sz="1600" baseline="0" dirty="0" smtClean="0"/>
                        <a:t>, PowerPoint </a:t>
                      </a:r>
                      <a:endParaRPr lang="en-US" sz="1600" dirty="0"/>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(Office Online – view, edit)</a:t>
                      </a:r>
                      <a:endParaRPr kumimoji="0" lang="en-US" sz="1400" b="0" i="0" u="none" strike="noStrike" kern="1200" cap="none" spc="0" normalizeH="0" baseline="0" noProof="0" dirty="0" smtClean="0">
                        <a:ln>
                          <a:noFill/>
                        </a:ln>
                        <a:solidFill>
                          <a:schemeClr val="tx1"/>
                        </a:solidFill>
                        <a:effectLst/>
                        <a:uLnTx/>
                        <a:uFillTx/>
                        <a:latin typeface="+mn-lt"/>
                      </a:endParaRPr>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D566"/>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(Office Online  – view)</a:t>
                      </a:r>
                      <a:endParaRPr kumimoji="0" lang="en-US" sz="1400" b="0" i="0" u="none" strike="noStrike" kern="1200" cap="none" spc="0" normalizeH="0" baseline="0" noProof="0" dirty="0" smtClean="0">
                        <a:ln>
                          <a:noFill/>
                        </a:ln>
                        <a:solidFill>
                          <a:schemeClr val="tx1"/>
                        </a:solidFill>
                        <a:effectLst/>
                        <a:uLnTx/>
                        <a:uFillTx/>
                        <a:latin typeface="+mn-lt"/>
                      </a:endParaRPr>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D566"/>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r>
              <a:tr h="548420">
                <a:tc>
                  <a:txBody>
                    <a:bodyPr/>
                    <a:lstStyle/>
                    <a:p>
                      <a:r>
                        <a:rPr lang="en-US" sz="1600" dirty="0" smtClean="0"/>
                        <a:t>OneNote</a:t>
                      </a:r>
                      <a:endParaRPr lang="en-US" sz="1600" dirty="0"/>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endParaRPr lang="en-US" sz="2000" dirty="0">
                        <a:solidFill>
                          <a:schemeClr val="bg1">
                            <a:lumMod val="65000"/>
                          </a:schemeClr>
                        </a:solidFill>
                      </a:endParaRPr>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r>
              <a:tr h="621697">
                <a:tc>
                  <a:txBody>
                    <a:bodyPr/>
                    <a:lstStyle/>
                    <a:p>
                      <a:r>
                        <a:rPr lang="en-US" sz="1600" dirty="0" smtClean="0"/>
                        <a:t>Outlook, OWA, Exchange</a:t>
                      </a:r>
                      <a:endParaRPr lang="en-US" sz="1600" dirty="0"/>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sym typeface="Webdings" panose="05030102010509060703" pitchFamily="18" charset="2"/>
                        </a:rPr>
                        <a:t>(OWA)</a:t>
                      </a:r>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sym typeface="Webdings" panose="05030102010509060703" pitchFamily="18" charset="2"/>
                        </a:rPr>
                        <a:t>(OWA)</a:t>
                      </a: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(EAS)</a:t>
                      </a:r>
                      <a:endParaRPr kumimoji="0" lang="en-US" sz="1400" b="0" i="0" u="none" strike="noStrike" kern="1200" cap="none" spc="0" normalizeH="0" baseline="0" noProof="0" dirty="0" smtClean="0">
                        <a:ln>
                          <a:noFill/>
                        </a:ln>
                        <a:solidFill>
                          <a:schemeClr val="tx1"/>
                        </a:solidFill>
                        <a:effectLst/>
                        <a:uLnTx/>
                        <a:uFillTx/>
                        <a:latin typeface="+mn-lt"/>
                      </a:endParaRPr>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D566"/>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(EAS)</a:t>
                      </a:r>
                      <a:endParaRPr kumimoji="0" lang="en-US" sz="1400" b="0" i="0" u="none" strike="noStrike" kern="1200" cap="none" spc="0" normalizeH="0" baseline="0" noProof="0" dirty="0" smtClean="0">
                        <a:ln>
                          <a:noFill/>
                        </a:ln>
                        <a:solidFill>
                          <a:schemeClr val="tx1"/>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D566"/>
                    </a:solidFill>
                  </a:tcPr>
                </a:tc>
              </a:tr>
              <a:tr h="621697">
                <a:tc>
                  <a:txBody>
                    <a:bodyPr/>
                    <a:lstStyle/>
                    <a:p>
                      <a:r>
                        <a:rPr lang="en-US" sz="1600" dirty="0" smtClean="0"/>
                        <a:t>OneDrive for Business </a:t>
                      </a:r>
                      <a:endParaRPr lang="en-US" sz="1600" dirty="0"/>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(Office)</a:t>
                      </a:r>
                      <a:endParaRPr kumimoji="0" lang="en-US" sz="14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(browser)</a:t>
                      </a:r>
                      <a:endParaRPr kumimoji="0" lang="en-US" sz="1400" b="0" i="0" u="none" strike="noStrike" kern="1200" cap="none" spc="0" normalizeH="0" baseline="0" noProof="0" dirty="0" smtClean="0">
                        <a:ln>
                          <a:noFill/>
                        </a:ln>
                        <a:solidFill>
                          <a:schemeClr val="tx1"/>
                        </a:solidFill>
                        <a:effectLst/>
                        <a:uLnTx/>
                        <a:uFillTx/>
                        <a:latin typeface="+mn-lt"/>
                      </a:endParaRPr>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D566"/>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(browser)</a:t>
                      </a:r>
                      <a:endParaRPr kumimoji="0" lang="en-US" sz="1400" b="0" i="0" u="none" strike="noStrike" kern="1200" cap="none" spc="0" normalizeH="0" baseline="0" noProof="0" dirty="0" smtClean="0">
                        <a:ln>
                          <a:noFill/>
                        </a:ln>
                        <a:solidFill>
                          <a:schemeClr val="tx1"/>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D566"/>
                    </a:solidFill>
                  </a:tcPr>
                </a:tc>
              </a:tr>
              <a:tr h="621697">
                <a:tc>
                  <a:txBody>
                    <a:bodyPr/>
                    <a:lstStyle/>
                    <a:p>
                      <a:r>
                        <a:rPr lang="en-US" sz="1600" dirty="0" smtClean="0"/>
                        <a:t>SharePoint Newsfeed</a:t>
                      </a:r>
                      <a:endParaRPr lang="en-US" sz="1600" dirty="0"/>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(browser)</a:t>
                      </a:r>
                      <a:endParaRPr kumimoji="0" lang="en-US" sz="1400" b="0" i="0" u="none" strike="noStrike" kern="1200" cap="none" spc="0" normalizeH="0" baseline="0" noProof="0" dirty="0" smtClean="0">
                        <a:ln>
                          <a:noFill/>
                        </a:ln>
                        <a:solidFill>
                          <a:schemeClr val="tx1"/>
                        </a:solidFill>
                        <a:effectLst/>
                        <a:uLnTx/>
                        <a:uFillTx/>
                        <a:latin typeface="+mn-lt"/>
                      </a:endParaRPr>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D566"/>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a:t>
                      </a:r>
                    </a:p>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mn-lt"/>
                          <a:sym typeface="Webdings" panose="05030102010509060703" pitchFamily="18" charset="2"/>
                        </a:rPr>
                        <a:t>(browser)</a:t>
                      </a:r>
                      <a:endParaRPr kumimoji="0" lang="en-US" sz="1400" b="0" i="0" u="none" strike="noStrike" kern="1200" cap="none" spc="0" normalizeH="0" baseline="0" noProof="0" dirty="0" smtClean="0">
                        <a:ln>
                          <a:noFill/>
                        </a:ln>
                        <a:solidFill>
                          <a:schemeClr val="tx1"/>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D566"/>
                    </a:solidFill>
                  </a:tcPr>
                </a:tc>
              </a:tr>
              <a:tr h="548420">
                <a:tc>
                  <a:txBody>
                    <a:bodyPr/>
                    <a:lstStyle/>
                    <a:p>
                      <a:r>
                        <a:rPr lang="en-US" sz="1600" dirty="0" smtClean="0"/>
                        <a:t>Yammer</a:t>
                      </a:r>
                      <a:endParaRPr lang="en-US" sz="1600" dirty="0"/>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r>
              <a:tr h="548420">
                <a:tc>
                  <a:txBody>
                    <a:bodyPr/>
                    <a:lstStyle/>
                    <a:p>
                      <a:r>
                        <a:rPr lang="en-US" sz="1600" dirty="0" smtClean="0"/>
                        <a:t>Lync </a:t>
                      </a:r>
                      <a:endParaRPr lang="en-US" sz="1600" dirty="0"/>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r>
                        <a:rPr lang="en-US" sz="2000" dirty="0" smtClean="0">
                          <a:sym typeface="Webdings" panose="05030102010509060703" pitchFamily="18" charset="2"/>
                        </a:rPr>
                        <a:t></a:t>
                      </a:r>
                      <a:endParaRPr lang="en-US" sz="2000" dirty="0"/>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c>
                  <a:txBody>
                    <a:bodyPr/>
                    <a:lstStyle/>
                    <a:p>
                      <a:pPr algn="ctr"/>
                      <a:endParaRPr lang="en-US" sz="1200" kern="1200" dirty="0">
                        <a:solidFill>
                          <a:schemeClr val="bg1">
                            <a:lumMod val="50000"/>
                          </a:schemeClr>
                        </a:solidFill>
                        <a:latin typeface="+mn-lt"/>
                        <a:ea typeface="+mn-ea"/>
                        <a:cs typeface="+mn-cs"/>
                      </a:endParaRPr>
                    </a:p>
                  </a:txBody>
                  <a:tcPr marL="93223" marR="93223" marT="46611" marB="46611" anchor="ct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mn-lt"/>
                          <a:sym typeface="Webdings" panose="05030102010509060703" pitchFamily="18" charset="2"/>
                        </a:rPr>
                        <a:t></a:t>
                      </a:r>
                      <a:endParaRPr kumimoji="0" lang="en-US" sz="2000" b="0" i="0" u="none" strike="noStrike" kern="1200" cap="none" spc="0" normalizeH="0" baseline="0" noProof="0" dirty="0" smtClean="0">
                        <a:ln>
                          <a:noFill/>
                        </a:ln>
                        <a:solidFill>
                          <a:srgbClr val="000000"/>
                        </a:solidFill>
                        <a:effectLst/>
                        <a:uLnTx/>
                        <a:uFillTx/>
                        <a:latin typeface="+mn-lt"/>
                      </a:endParaRPr>
                    </a:p>
                  </a:txBody>
                  <a:tcPr marL="93223" marR="93223" marT="46611" marB="4661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FF33"/>
                    </a:solidFill>
                  </a:tcPr>
                </a:tc>
              </a:tr>
            </a:tbl>
          </a:graphicData>
        </a:graphic>
      </p:graphicFrame>
      <p:grpSp>
        <p:nvGrpSpPr>
          <p:cNvPr id="8" name="Group 7"/>
          <p:cNvGrpSpPr/>
          <p:nvPr/>
        </p:nvGrpSpPr>
        <p:grpSpPr>
          <a:xfrm>
            <a:off x="7401957" y="940469"/>
            <a:ext cx="652559" cy="652559"/>
            <a:chOff x="7120867" y="1155784"/>
            <a:chExt cx="1122476" cy="1120479"/>
          </a:xfrm>
          <a:solidFill>
            <a:schemeClr val="bg1">
              <a:lumMod val="50000"/>
            </a:schemeClr>
          </a:solidFill>
        </p:grpSpPr>
        <p:sp>
          <p:nvSpPr>
            <p:cNvPr id="9" name="Rectangle for Speaker Name"/>
            <p:cNvSpPr/>
            <p:nvPr/>
          </p:nvSpPr>
          <p:spPr bwMode="auto">
            <a:xfrm>
              <a:off x="7120867" y="1155784"/>
              <a:ext cx="1122476" cy="11204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458" tIns="34730" rIns="34730" bIns="69458" numCol="1" spcCol="0" rtlCol="0" fromWordArt="0" anchor="b" anchorCtr="0" forceAA="0" compatLnSpc="1">
              <a:prstTxWarp prst="textNoShape">
                <a:avLst/>
              </a:prstTxWarp>
              <a:noAutofit/>
            </a:bodyPr>
            <a:lstStyle/>
            <a:p>
              <a:pPr defTabSz="694585" fontAlgn="base">
                <a:spcBef>
                  <a:spcPct val="0"/>
                </a:spcBef>
                <a:spcAft>
                  <a:spcPct val="0"/>
                </a:spcAft>
              </a:pPr>
              <a:endParaRPr lang="en-US" sz="3671" spc="-39" dirty="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4" descr="\\sfp\Resources\Microsoft\Archive\Exec_Tier_Archive\Logos\Non-Microsoft\PNG\Apple_B_060311.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7473199" y="1465754"/>
              <a:ext cx="417812" cy="500538"/>
            </a:xfrm>
            <a:prstGeom prst="rect">
              <a:avLst/>
            </a:prstGeom>
            <a:grpFill/>
            <a:extLst/>
          </p:spPr>
        </p:pic>
      </p:grpSp>
      <p:grpSp>
        <p:nvGrpSpPr>
          <p:cNvPr id="11" name="Group 10"/>
          <p:cNvGrpSpPr/>
          <p:nvPr/>
        </p:nvGrpSpPr>
        <p:grpSpPr>
          <a:xfrm>
            <a:off x="3630022" y="939539"/>
            <a:ext cx="652559" cy="652559"/>
            <a:chOff x="4982251" y="1155785"/>
            <a:chExt cx="1122476" cy="1120479"/>
          </a:xfrm>
          <a:solidFill>
            <a:schemeClr val="bg2">
              <a:lumMod val="75000"/>
            </a:schemeClr>
          </a:solidFill>
        </p:grpSpPr>
        <p:sp>
          <p:nvSpPr>
            <p:cNvPr id="12" name="Rectangle for Speaker Name"/>
            <p:cNvSpPr/>
            <p:nvPr/>
          </p:nvSpPr>
          <p:spPr bwMode="auto">
            <a:xfrm>
              <a:off x="4982251" y="1155785"/>
              <a:ext cx="1122476" cy="11204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458" tIns="34730" rIns="34730" bIns="69458" numCol="1" spcCol="0" rtlCol="0" fromWordArt="0" anchor="b" anchorCtr="0" forceAA="0" compatLnSpc="1">
              <a:prstTxWarp prst="textNoShape">
                <a:avLst/>
              </a:prstTxWarp>
              <a:noAutofit/>
            </a:bodyPr>
            <a:lstStyle/>
            <a:p>
              <a:pPr defTabSz="694585" fontAlgn="base">
                <a:spcBef>
                  <a:spcPct val="0"/>
                </a:spcBef>
                <a:spcAft>
                  <a:spcPct val="0"/>
                </a:spcAft>
              </a:pPr>
              <a:endParaRPr lang="en-US" sz="3671" spc="-39" dirty="0">
                <a:solidFill>
                  <a:srgbClr val="00BCF2"/>
                </a:solidFill>
                <a:ea typeface="Segoe UI" pitchFamily="34" charset="0"/>
                <a:cs typeface="Segoe UI" pitchFamily="34" charset="0"/>
              </a:endParaRPr>
            </a:p>
          </p:txBody>
        </p:sp>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182233" y="1315851"/>
              <a:ext cx="723281" cy="797568"/>
            </a:xfrm>
            <a:prstGeom prst="rect">
              <a:avLst/>
            </a:prstGeom>
            <a:grpFill/>
          </p:spPr>
        </p:pic>
      </p:grpSp>
      <p:grpSp>
        <p:nvGrpSpPr>
          <p:cNvPr id="14" name="Group 13"/>
          <p:cNvGrpSpPr/>
          <p:nvPr/>
        </p:nvGrpSpPr>
        <p:grpSpPr>
          <a:xfrm>
            <a:off x="10219123" y="939539"/>
            <a:ext cx="652559" cy="652559"/>
            <a:chOff x="2829000" y="1155785"/>
            <a:chExt cx="1122476" cy="1120479"/>
          </a:xfrm>
          <a:solidFill>
            <a:schemeClr val="bg1">
              <a:lumMod val="75000"/>
            </a:schemeClr>
          </a:solidFill>
        </p:grpSpPr>
        <p:sp>
          <p:nvSpPr>
            <p:cNvPr id="15" name="Rectangle for Speaker Name"/>
            <p:cNvSpPr/>
            <p:nvPr/>
          </p:nvSpPr>
          <p:spPr bwMode="auto">
            <a:xfrm>
              <a:off x="2829000" y="1155785"/>
              <a:ext cx="1122476" cy="11204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458" tIns="34730" rIns="34730" bIns="69458" numCol="1" spcCol="0" rtlCol="0" fromWordArt="0" anchor="b" anchorCtr="0" forceAA="0" compatLnSpc="1">
              <a:prstTxWarp prst="textNoShape">
                <a:avLst/>
              </a:prstTxWarp>
              <a:noAutofit/>
            </a:bodyPr>
            <a:lstStyle/>
            <a:p>
              <a:pPr defTabSz="694585" fontAlgn="base">
                <a:spcBef>
                  <a:spcPct val="0"/>
                </a:spcBef>
                <a:spcAft>
                  <a:spcPct val="0"/>
                </a:spcAft>
              </a:pPr>
              <a:endParaRPr lang="en-US" sz="3671" spc="-39" dirty="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3" descr="\\sfp\Resources\Microsoft\Archive\Exec_Tier_Archive\Logos\Non-Microsoft\PNG\Android_W_withBug_060311.png"/>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3165880" y="1465339"/>
              <a:ext cx="448718" cy="501373"/>
            </a:xfrm>
            <a:prstGeom prst="rect">
              <a:avLst/>
            </a:prstGeom>
            <a:grpFill/>
            <a:extLst/>
          </p:spPr>
        </p:pic>
      </p:grpSp>
    </p:spTree>
    <p:extLst>
      <p:ext uri="{BB962C8B-B14F-4D97-AF65-F5344CB8AC3E}">
        <p14:creationId xmlns:p14="http://schemas.microsoft.com/office/powerpoint/2010/main" val="396100813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809082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21828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Work with anyone, anywhere, </a:t>
            </a:r>
            <a:r>
              <a:rPr lang="en-US" dirty="0" smtClean="0"/>
              <a:t/>
            </a:r>
            <a:br>
              <a:rPr lang="en-US" dirty="0" smtClean="0"/>
            </a:br>
            <a:r>
              <a:rPr lang="en-US" dirty="0" smtClean="0"/>
              <a:t>on </a:t>
            </a:r>
            <a:r>
              <a:rPr lang="en-US" dirty="0"/>
              <a:t>any device</a:t>
            </a:r>
          </a:p>
        </p:txBody>
      </p:sp>
      <p:sp>
        <p:nvSpPr>
          <p:cNvPr id="5" name="Text Placeholder 4"/>
          <p:cNvSpPr>
            <a:spLocks noGrp="1"/>
          </p:cNvSpPr>
          <p:nvPr>
            <p:ph type="body" sz="quarter" idx="14"/>
          </p:nvPr>
        </p:nvSpPr>
        <p:spPr/>
        <p:txBody>
          <a:bodyPr/>
          <a:lstStyle/>
          <a:p>
            <a:r>
              <a:rPr lang="en-US" dirty="0"/>
              <a:t>Mark </a:t>
            </a:r>
            <a:r>
              <a:rPr lang="en-US" dirty="0" err="1"/>
              <a:t>Kashman</a:t>
            </a:r>
            <a:endParaRPr lang="en-US" dirty="0"/>
          </a:p>
          <a:p>
            <a:r>
              <a:rPr lang="en-US" dirty="0"/>
              <a:t>Senior Product Manager</a:t>
            </a:r>
          </a:p>
          <a:p>
            <a:r>
              <a:rPr lang="en-US" dirty="0"/>
              <a:t>Microsoft</a:t>
            </a:r>
          </a:p>
        </p:txBody>
      </p:sp>
      <p:sp>
        <p:nvSpPr>
          <p:cNvPr id="2" name="Text Placeholder 1"/>
          <p:cNvSpPr>
            <a:spLocks noGrp="1"/>
          </p:cNvSpPr>
          <p:nvPr>
            <p:ph type="body" sz="quarter" idx="15"/>
          </p:nvPr>
        </p:nvSpPr>
        <p:spPr/>
        <p:txBody>
          <a:bodyPr/>
          <a:lstStyle/>
          <a:p>
            <a:r>
              <a:rPr lang="en-US" dirty="0" smtClean="0"/>
              <a:t>SPC271</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a:spLocks noGrp="1"/>
          </p:cNvSpPr>
          <p:nvPr>
            <p:ph type="title"/>
          </p:nvPr>
        </p:nvSpPr>
        <p:spPr>
          <a:xfrm>
            <a:off x="231629" y="2816499"/>
            <a:ext cx="11428981" cy="777769"/>
          </a:xfrm>
          <a:noFill/>
        </p:spPr>
        <p:txBody>
          <a:bodyPr/>
          <a:lstStyle/>
          <a:p>
            <a:pPr algn="ctr"/>
            <a:r>
              <a:rPr lang="en-US" dirty="0" smtClean="0">
                <a:solidFill>
                  <a:schemeClr val="accent1"/>
                </a:solidFill>
              </a:rPr>
              <a:t>The new Office</a:t>
            </a:r>
            <a:endParaRPr lang="en-US" dirty="0">
              <a:solidFill>
                <a:schemeClr val="accent1"/>
              </a:solidFill>
            </a:endParaRPr>
          </a:p>
        </p:txBody>
      </p:sp>
      <p:grpSp>
        <p:nvGrpSpPr>
          <p:cNvPr id="16" name="Group 15"/>
          <p:cNvGrpSpPr/>
          <p:nvPr/>
        </p:nvGrpSpPr>
        <p:grpSpPr>
          <a:xfrm>
            <a:off x="-16885" y="1759251"/>
            <a:ext cx="12433923" cy="1729343"/>
            <a:chOff x="-16549" y="0"/>
            <a:chExt cx="12186324" cy="1695588"/>
          </a:xfrm>
        </p:grpSpPr>
        <p:pic>
          <p:nvPicPr>
            <p:cNvPr id="8195" name="Picture 3" descr="C:\Users\v-junyo\Desktop\Dropbox\ZumTeam\Team_Resources\Design Resources\Photos\Brand Photos\Windows Brand Photos\Win13_Commercial\WIN13_TylerD_Surface2_01.png"/>
            <p:cNvPicPr>
              <a:picLocks noChangeAspect="1" noChangeArrowheads="1"/>
            </p:cNvPicPr>
            <p:nvPr/>
          </p:nvPicPr>
          <p:blipFill rotWithShape="1">
            <a:blip r:embed="rId2">
              <a:extLst>
                <a:ext uri="{28A0092B-C50C-407E-A947-70E740481C1C}">
                  <a14:useLocalDpi xmlns:a14="http://schemas.microsoft.com/office/drawing/2010/main" val="0"/>
                </a:ext>
              </a:extLst>
            </a:blip>
            <a:srcRect l="-1" r="-1"/>
            <a:stretch/>
          </p:blipFill>
          <p:spPr bwMode="auto">
            <a:xfrm flipH="1">
              <a:off x="-16549" y="0"/>
              <a:ext cx="12186324" cy="169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42900" y="813333"/>
              <a:ext cx="6515100" cy="738664"/>
            </a:xfrm>
            <a:prstGeom prst="rect">
              <a:avLst/>
            </a:prstGeom>
            <a:noFill/>
          </p:spPr>
          <p:txBody>
            <a:bodyPr wrap="square" lIns="0" tIns="0" rIns="0" bIns="0" rtlCol="0">
              <a:spAutoFit/>
            </a:bodyPr>
            <a:lstStyle/>
            <a:p>
              <a:pPr defTabSz="932651"/>
              <a:r>
                <a:rPr lang="en-US" sz="4900" spc="-71" dirty="0">
                  <a:solidFill>
                    <a:srgbClr val="FFFFFF"/>
                  </a:solidFill>
                  <a:latin typeface="Segoe UI Light"/>
                </a:rPr>
                <a:t>Social </a:t>
              </a:r>
              <a:r>
                <a:rPr lang="en-US" sz="4900" spc="-71" dirty="0" smtClean="0">
                  <a:solidFill>
                    <a:srgbClr val="FFFFFF"/>
                  </a:solidFill>
                  <a:latin typeface="Segoe UI Light"/>
                </a:rPr>
                <a:t>Workplace</a:t>
              </a:r>
              <a:endParaRPr lang="en-US" sz="4900" spc="-71" dirty="0">
                <a:solidFill>
                  <a:srgbClr val="FFFFFF"/>
                </a:solidFill>
                <a:latin typeface="Segoe UI Light"/>
              </a:endParaRPr>
            </a:p>
          </p:txBody>
        </p:sp>
      </p:grpSp>
      <p:grpSp>
        <p:nvGrpSpPr>
          <p:cNvPr id="24" name="Group 23"/>
          <p:cNvGrpSpPr/>
          <p:nvPr/>
        </p:nvGrpSpPr>
        <p:grpSpPr>
          <a:xfrm>
            <a:off x="-19322" y="5265180"/>
            <a:ext cx="12455798" cy="1729345"/>
            <a:chOff x="-18938" y="5162410"/>
            <a:chExt cx="12207763" cy="1695590"/>
          </a:xfrm>
        </p:grpSpPr>
        <p:pic>
          <p:nvPicPr>
            <p:cNvPr id="14" name="Picture 13"/>
            <p:cNvPicPr>
              <a:picLocks noChangeAspect="1"/>
            </p:cNvPicPr>
            <p:nvPr/>
          </p:nvPicPr>
          <p:blipFill rotWithShape="1">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p:blipFill>
          <p:spPr>
            <a:xfrm>
              <a:off x="-18937" y="5162410"/>
              <a:ext cx="12207762" cy="1691640"/>
            </a:xfrm>
            <a:prstGeom prst="rect">
              <a:avLst/>
            </a:prstGeom>
          </p:spPr>
        </p:pic>
        <p:sp>
          <p:nvSpPr>
            <p:cNvPr id="15" name="Rectangle 14"/>
            <p:cNvSpPr/>
            <p:nvPr/>
          </p:nvSpPr>
          <p:spPr bwMode="auto">
            <a:xfrm>
              <a:off x="-18938" y="5166360"/>
              <a:ext cx="7962787" cy="1691640"/>
            </a:xfrm>
            <a:prstGeom prst="rect">
              <a:avLst/>
            </a:prstGeom>
            <a:gradFill flip="none" rotWithShape="1">
              <a:gsLst>
                <a:gs pos="78000">
                  <a:srgbClr val="000000">
                    <a:alpha val="61000"/>
                  </a:srgbClr>
                </a:gs>
                <a:gs pos="0">
                  <a:schemeClr val="tx1">
                    <a:alpha val="71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342900" y="5972105"/>
              <a:ext cx="10894748" cy="738664"/>
            </a:xfrm>
            <a:prstGeom prst="rect">
              <a:avLst/>
            </a:prstGeom>
            <a:noFill/>
          </p:spPr>
          <p:txBody>
            <a:bodyPr wrap="square" lIns="0" tIns="0" rIns="0" bIns="0" rtlCol="0">
              <a:spAutoFit/>
            </a:bodyPr>
            <a:lstStyle/>
            <a:p>
              <a:pPr defTabSz="932651"/>
              <a:r>
                <a:rPr lang="en-US" sz="4900" spc="-71" dirty="0">
                  <a:solidFill>
                    <a:srgbClr val="FFFFFF"/>
                  </a:solidFill>
                  <a:latin typeface="Segoe UI Light"/>
                </a:rPr>
                <a:t>Responsible Empowerment</a:t>
              </a:r>
            </a:p>
          </p:txBody>
        </p:sp>
      </p:grpSp>
      <p:grpSp>
        <p:nvGrpSpPr>
          <p:cNvPr id="23" name="Group 22"/>
          <p:cNvGrpSpPr/>
          <p:nvPr/>
        </p:nvGrpSpPr>
        <p:grpSpPr>
          <a:xfrm>
            <a:off x="2552" y="3512215"/>
            <a:ext cx="12433923" cy="1729345"/>
            <a:chOff x="2501" y="3441605"/>
            <a:chExt cx="12186324" cy="1695590"/>
          </a:xfrm>
        </p:grpSpPr>
        <p:pic>
          <p:nvPicPr>
            <p:cNvPr id="12" name="Picture 2"/>
            <p:cNvPicPr>
              <a:picLocks noChangeAspect="1"/>
            </p:cNvPicPr>
            <p:nvPr/>
          </p:nvPicPr>
          <p:blipFill rotWithShape="1">
            <a:blip r:embed="rId5" cstate="screen">
              <a:extLst>
                <a:ext uri="{28A0092B-C50C-407E-A947-70E740481C1C}">
                  <a14:useLocalDpi xmlns:a14="http://schemas.microsoft.com/office/drawing/2010/main"/>
                </a:ext>
              </a:extLst>
            </a:blip>
            <a:srcRect t="48978" r="3669" b="26870"/>
            <a:stretch/>
          </p:blipFill>
          <p:spPr>
            <a:xfrm>
              <a:off x="2501" y="3441605"/>
              <a:ext cx="12186324" cy="1695590"/>
            </a:xfrm>
            <a:prstGeom prst="rect">
              <a:avLst/>
            </a:prstGeom>
          </p:spPr>
        </p:pic>
        <p:sp>
          <p:nvSpPr>
            <p:cNvPr id="20" name="Rectangle 19"/>
            <p:cNvSpPr/>
            <p:nvPr/>
          </p:nvSpPr>
          <p:spPr bwMode="auto">
            <a:xfrm flipH="1">
              <a:off x="4687245" y="3441605"/>
              <a:ext cx="7501580" cy="1691640"/>
            </a:xfrm>
            <a:prstGeom prst="rect">
              <a:avLst/>
            </a:prstGeom>
            <a:gradFill flip="none" rotWithShape="1">
              <a:gsLst>
                <a:gs pos="77000">
                  <a:srgbClr val="000000">
                    <a:alpha val="53000"/>
                  </a:srgbClr>
                </a:gs>
                <a:gs pos="0">
                  <a:schemeClr val="tx1">
                    <a:alpha val="45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3368760" y="4252515"/>
              <a:ext cx="8518440" cy="738664"/>
            </a:xfrm>
            <a:prstGeom prst="rect">
              <a:avLst/>
            </a:prstGeom>
            <a:noFill/>
          </p:spPr>
          <p:txBody>
            <a:bodyPr wrap="square" lIns="0" tIns="0" rIns="0" bIns="0" rtlCol="0">
              <a:spAutoFit/>
            </a:bodyPr>
            <a:lstStyle/>
            <a:p>
              <a:pPr algn="r" defTabSz="932651"/>
              <a:r>
                <a:rPr lang="en-US" sz="4900" spc="-71" dirty="0">
                  <a:solidFill>
                    <a:srgbClr val="FFFFFF"/>
                  </a:solidFill>
                  <a:latin typeface="Segoe UI Light"/>
                </a:rPr>
                <a:t>Personalized Insights </a:t>
              </a:r>
            </a:p>
          </p:txBody>
        </p:sp>
      </p:grpSp>
      <p:grpSp>
        <p:nvGrpSpPr>
          <p:cNvPr id="18" name="Group 17"/>
          <p:cNvGrpSpPr/>
          <p:nvPr/>
        </p:nvGrpSpPr>
        <p:grpSpPr>
          <a:xfrm>
            <a:off x="2552" y="6287"/>
            <a:ext cx="12433923" cy="1729344"/>
            <a:chOff x="2501" y="1720802"/>
            <a:chExt cx="12186324" cy="1695589"/>
          </a:xfrm>
        </p:grpSpPr>
        <p:pic>
          <p:nvPicPr>
            <p:cNvPr id="8194" name="Picture 2" descr="C:\Users\v-junyo\Desktop\Dropbox\ZumTeam\Team_Resources\Design Resources\Photos\Brand Photos\Windows Brand Photos\Win13_Commercial\WIN13_SurfacePro2_04.png"/>
            <p:cNvPicPr>
              <a:picLocks noChangeAspect="1" noChangeArrowheads="1"/>
            </p:cNvPicPr>
            <p:nvPr/>
          </p:nvPicPr>
          <p:blipFill rotWithShape="1">
            <a:blip r:embed="rId6">
              <a:extLst>
                <a:ext uri="{28A0092B-C50C-407E-A947-70E740481C1C}">
                  <a14:useLocalDpi xmlns:a14="http://schemas.microsoft.com/office/drawing/2010/main" val="0"/>
                </a:ext>
              </a:extLst>
            </a:blip>
            <a:srcRect l="-1" r="-1"/>
            <a:stretch/>
          </p:blipFill>
          <p:spPr bwMode="auto">
            <a:xfrm flipH="1">
              <a:off x="2501" y="1720802"/>
              <a:ext cx="12186324" cy="169558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bwMode="auto">
            <a:xfrm flipH="1">
              <a:off x="4668195" y="1720802"/>
              <a:ext cx="7501580" cy="1691640"/>
            </a:xfrm>
            <a:prstGeom prst="rect">
              <a:avLst/>
            </a:prstGeom>
            <a:gradFill flip="none" rotWithShape="1">
              <a:gsLst>
                <a:gs pos="77000">
                  <a:srgbClr val="000000">
                    <a:alpha val="53000"/>
                  </a:srgbClr>
                </a:gs>
                <a:gs pos="0">
                  <a:schemeClr val="tx1">
                    <a:alpha val="45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Box 2"/>
            <p:cNvSpPr txBox="1"/>
            <p:nvPr/>
          </p:nvSpPr>
          <p:spPr>
            <a:xfrm>
              <a:off x="4251052" y="2532924"/>
              <a:ext cx="7738214" cy="738664"/>
            </a:xfrm>
            <a:prstGeom prst="rect">
              <a:avLst/>
            </a:prstGeom>
            <a:noFill/>
          </p:spPr>
          <p:txBody>
            <a:bodyPr wrap="square" lIns="0" tIns="0" rIns="0" bIns="0" rtlCol="0">
              <a:spAutoFit/>
            </a:bodyPr>
            <a:lstStyle/>
            <a:p>
              <a:pPr algn="r" defTabSz="932651"/>
              <a:r>
                <a:rPr lang="en-US" sz="4900" spc="-71" dirty="0">
                  <a:solidFill>
                    <a:srgbClr val="FFFFFF"/>
                  </a:solidFill>
                  <a:latin typeface="Segoe UI Light"/>
                </a:rPr>
                <a:t>Natural Expressions</a:t>
              </a:r>
            </a:p>
          </p:txBody>
        </p:sp>
      </p:grpSp>
    </p:spTree>
    <p:extLst>
      <p:ext uri="{BB962C8B-B14F-4D97-AF65-F5344CB8AC3E}">
        <p14:creationId xmlns:p14="http://schemas.microsoft.com/office/powerpoint/2010/main" val="15370198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v-junyo\Desktop\Dropbox\ZumTeam\Team_Resources\Design Resources\Photos\Brand Photos\Windows Brand Photos\Win13_Commercial\WIN13_SurfacePro2_04.png"/>
          <p:cNvPicPr>
            <a:picLocks noChangeAspect="1" noChangeArrowheads="1"/>
          </p:cNvPicPr>
          <p:nvPr/>
        </p:nvPicPr>
        <p:blipFill rotWithShape="1">
          <a:blip r:embed="rId2">
            <a:extLst>
              <a:ext uri="{28A0092B-C50C-407E-A947-70E740481C1C}">
                <a14:useLocalDpi xmlns:a14="http://schemas.microsoft.com/office/drawing/2010/main" val="0"/>
              </a:ext>
            </a:extLst>
          </a:blip>
          <a:srcRect l="613" t="16354" r="-1"/>
          <a:stretch/>
        </p:blipFill>
        <p:spPr bwMode="auto">
          <a:xfrm flipH="1">
            <a:off x="-15233" y="6287"/>
            <a:ext cx="12451708" cy="6988238"/>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oup 28"/>
          <p:cNvGrpSpPr/>
          <p:nvPr/>
        </p:nvGrpSpPr>
        <p:grpSpPr>
          <a:xfrm>
            <a:off x="-15234" y="6287"/>
            <a:ext cx="12451708" cy="1725316"/>
            <a:chOff x="-14931" y="1720802"/>
            <a:chExt cx="12203755" cy="1691640"/>
          </a:xfrm>
        </p:grpSpPr>
        <p:sp>
          <p:nvSpPr>
            <p:cNvPr id="30" name="Rectangle 29"/>
            <p:cNvSpPr/>
            <p:nvPr/>
          </p:nvSpPr>
          <p:spPr bwMode="auto">
            <a:xfrm>
              <a:off x="-14931" y="1720802"/>
              <a:ext cx="12203755" cy="1691640"/>
            </a:xfrm>
            <a:prstGeom prst="rect">
              <a:avLst/>
            </a:prstGeom>
            <a:solidFill>
              <a:srgbClr val="000000">
                <a:alpha val="4902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TextBox 30"/>
            <p:cNvSpPr txBox="1"/>
            <p:nvPr/>
          </p:nvSpPr>
          <p:spPr>
            <a:xfrm>
              <a:off x="342900" y="2342424"/>
              <a:ext cx="7738214" cy="812530"/>
            </a:xfrm>
            <a:prstGeom prst="rect">
              <a:avLst/>
            </a:prstGeom>
            <a:noFill/>
          </p:spPr>
          <p:txBody>
            <a:bodyPr wrap="square" lIns="0" tIns="0" rIns="0" bIns="0" rtlCol="0">
              <a:spAutoFit/>
            </a:bodyPr>
            <a:lstStyle/>
            <a:p>
              <a:pPr defTabSz="932651">
                <a:lnSpc>
                  <a:spcPct val="80000"/>
                </a:lnSpc>
                <a:spcBef>
                  <a:spcPct val="0"/>
                </a:spcBef>
              </a:pPr>
              <a:r>
                <a:rPr lang="en-US" sz="6700" spc="-102" dirty="0">
                  <a:ln w="3175">
                    <a:noFill/>
                  </a:ln>
                  <a:gradFill>
                    <a:gsLst>
                      <a:gs pos="0">
                        <a:srgbClr val="FFFFFF"/>
                      </a:gs>
                      <a:gs pos="100000">
                        <a:srgbClr val="FFFFFF"/>
                      </a:gs>
                    </a:gsLst>
                    <a:lin ang="5400000" scaled="0"/>
                  </a:gradFill>
                  <a:latin typeface="Segoe UI Light"/>
                  <a:cs typeface="Segoe Light"/>
                </a:rPr>
                <a:t>Natural </a:t>
              </a:r>
              <a:r>
                <a:rPr lang="en-US" sz="6700" spc="-102" dirty="0" smtClean="0">
                  <a:ln w="3175">
                    <a:noFill/>
                  </a:ln>
                  <a:gradFill>
                    <a:gsLst>
                      <a:gs pos="0">
                        <a:srgbClr val="FFFFFF"/>
                      </a:gs>
                      <a:gs pos="100000">
                        <a:srgbClr val="FFFFFF"/>
                      </a:gs>
                    </a:gsLst>
                    <a:lin ang="5400000" scaled="0"/>
                  </a:gradFill>
                  <a:latin typeface="Segoe UI Light"/>
                  <a:cs typeface="Segoe Light"/>
                </a:rPr>
                <a:t>Expressions</a:t>
              </a:r>
              <a:endParaRPr lang="en-US" sz="6700" spc="-102" dirty="0">
                <a:ln w="3175">
                  <a:noFill/>
                </a:ln>
                <a:gradFill>
                  <a:gsLst>
                    <a:gs pos="0">
                      <a:srgbClr val="FFFFFF"/>
                    </a:gs>
                    <a:gs pos="100000">
                      <a:srgbClr val="FFFFFF"/>
                    </a:gs>
                  </a:gsLst>
                  <a:lin ang="5400000" scaled="0"/>
                </a:gradFill>
                <a:latin typeface="Segoe UI Light"/>
                <a:cs typeface="Segoe Light"/>
              </a:endParaRPr>
            </a:p>
          </p:txBody>
        </p:sp>
      </p:grpSp>
      <p:grpSp>
        <p:nvGrpSpPr>
          <p:cNvPr id="21" name="Group 20"/>
          <p:cNvGrpSpPr/>
          <p:nvPr/>
        </p:nvGrpSpPr>
        <p:grpSpPr>
          <a:xfrm>
            <a:off x="6914672" y="1866247"/>
            <a:ext cx="5929981" cy="1278098"/>
            <a:chOff x="6776979" y="1829820"/>
            <a:chExt cx="5811896" cy="1253151"/>
          </a:xfrm>
        </p:grpSpPr>
        <p:sp>
          <p:nvSpPr>
            <p:cNvPr id="25" name="Rectangle 24"/>
            <p:cNvSpPr/>
            <p:nvPr/>
          </p:nvSpPr>
          <p:spPr bwMode="auto">
            <a:xfrm>
              <a:off x="6776979" y="1829820"/>
              <a:ext cx="5411846" cy="1253151"/>
            </a:xfrm>
            <a:custGeom>
              <a:avLst/>
              <a:gdLst/>
              <a:ahLst/>
              <a:cxnLst/>
              <a:rect l="l" t="t" r="r" b="b"/>
              <a:pathLst>
                <a:path w="5411846" h="1253151">
                  <a:moveTo>
                    <a:pt x="323190" y="0"/>
                  </a:moveTo>
                  <a:lnTo>
                    <a:pt x="5411846" y="0"/>
                  </a:lnTo>
                  <a:lnTo>
                    <a:pt x="5411846" y="1253151"/>
                  </a:lnTo>
                  <a:lnTo>
                    <a:pt x="0" y="1253151"/>
                  </a:lnTo>
                  <a:close/>
                </a:path>
              </a:pathLst>
            </a:cu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70579">
                <a:lnSpc>
                  <a:spcPct val="90000"/>
                </a:lnSpc>
                <a:spcBef>
                  <a:spcPct val="0"/>
                </a:spcBef>
                <a:spcAft>
                  <a:spcPts val="1249"/>
                </a:spcAft>
              </a:pPr>
              <a:endParaRPr lang="en-US" sz="2900" dirty="0">
                <a:solidFill>
                  <a:srgbClr val="FFFFFF"/>
                </a:solidFill>
                <a:latin typeface="Segoe UI Light"/>
              </a:endParaRPr>
            </a:p>
          </p:txBody>
        </p:sp>
        <p:sp>
          <p:nvSpPr>
            <p:cNvPr id="37" name="Rectangle 36"/>
            <p:cNvSpPr/>
            <p:nvPr/>
          </p:nvSpPr>
          <p:spPr bwMode="auto">
            <a:xfrm>
              <a:off x="7160493" y="1829820"/>
              <a:ext cx="5428382" cy="12531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70579">
                <a:lnSpc>
                  <a:spcPct val="90000"/>
                </a:lnSpc>
                <a:spcBef>
                  <a:spcPct val="0"/>
                </a:spcBef>
                <a:spcAft>
                  <a:spcPts val="1249"/>
                </a:spcAft>
              </a:pPr>
              <a:r>
                <a:rPr lang="en-US" sz="2900" dirty="0">
                  <a:solidFill>
                    <a:srgbClr val="FFFFFF"/>
                  </a:solidFill>
                  <a:latin typeface="Segoe UI Light"/>
                </a:rPr>
                <a:t>Get work done more easily</a:t>
              </a:r>
            </a:p>
          </p:txBody>
        </p:sp>
      </p:grpSp>
      <p:grpSp>
        <p:nvGrpSpPr>
          <p:cNvPr id="19" name="Group 18"/>
          <p:cNvGrpSpPr/>
          <p:nvPr/>
        </p:nvGrpSpPr>
        <p:grpSpPr>
          <a:xfrm>
            <a:off x="6558622" y="3246261"/>
            <a:ext cx="5877852" cy="1278098"/>
            <a:chOff x="6428018" y="3182897"/>
            <a:chExt cx="5760805" cy="1253151"/>
          </a:xfrm>
        </p:grpSpPr>
        <p:sp>
          <p:nvSpPr>
            <p:cNvPr id="26" name="Rectangle 25"/>
            <p:cNvSpPr/>
            <p:nvPr/>
          </p:nvSpPr>
          <p:spPr bwMode="auto">
            <a:xfrm>
              <a:off x="6428018" y="3182897"/>
              <a:ext cx="5760805" cy="1253151"/>
            </a:xfrm>
            <a:custGeom>
              <a:avLst/>
              <a:gdLst/>
              <a:ahLst/>
              <a:cxnLst/>
              <a:rect l="l" t="t" r="r" b="b"/>
              <a:pathLst>
                <a:path w="5760805" h="1253151">
                  <a:moveTo>
                    <a:pt x="323190" y="0"/>
                  </a:moveTo>
                  <a:lnTo>
                    <a:pt x="5760805" y="0"/>
                  </a:lnTo>
                  <a:lnTo>
                    <a:pt x="5760805" y="1253151"/>
                  </a:lnTo>
                  <a:lnTo>
                    <a:pt x="0" y="1253151"/>
                  </a:lnTo>
                  <a:close/>
                </a:path>
              </a:pathLst>
            </a:cu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70579">
                <a:lnSpc>
                  <a:spcPct val="90000"/>
                </a:lnSpc>
                <a:spcBef>
                  <a:spcPct val="0"/>
                </a:spcBef>
                <a:spcAft>
                  <a:spcPts val="1249"/>
                </a:spcAft>
              </a:pPr>
              <a:endParaRPr lang="en-US" sz="2900" dirty="0">
                <a:solidFill>
                  <a:srgbClr val="FFFFFF"/>
                </a:solidFill>
                <a:latin typeface="Segoe UI Light"/>
              </a:endParaRPr>
            </a:p>
          </p:txBody>
        </p:sp>
        <p:sp>
          <p:nvSpPr>
            <p:cNvPr id="38" name="Rectangle 37"/>
            <p:cNvSpPr/>
            <p:nvPr/>
          </p:nvSpPr>
          <p:spPr bwMode="auto">
            <a:xfrm>
              <a:off x="6762472" y="3182897"/>
              <a:ext cx="5426351" cy="12531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70579">
                <a:lnSpc>
                  <a:spcPct val="90000"/>
                </a:lnSpc>
                <a:spcBef>
                  <a:spcPct val="0"/>
                </a:spcBef>
                <a:spcAft>
                  <a:spcPts val="1249"/>
                </a:spcAft>
              </a:pPr>
              <a:r>
                <a:rPr lang="en-US" sz="2900" dirty="0">
                  <a:solidFill>
                    <a:srgbClr val="FFFFFF"/>
                  </a:solidFill>
                  <a:latin typeface="Segoe UI Light"/>
                </a:rPr>
                <a:t>Get the most from BYOD</a:t>
              </a:r>
            </a:p>
          </p:txBody>
        </p:sp>
      </p:grpSp>
      <p:grpSp>
        <p:nvGrpSpPr>
          <p:cNvPr id="17" name="Group 16"/>
          <p:cNvGrpSpPr/>
          <p:nvPr/>
        </p:nvGrpSpPr>
        <p:grpSpPr>
          <a:xfrm>
            <a:off x="6210620" y="4626274"/>
            <a:ext cx="6225856" cy="1278098"/>
            <a:chOff x="6086946" y="4535974"/>
            <a:chExt cx="6101879" cy="1253151"/>
          </a:xfrm>
        </p:grpSpPr>
        <p:sp>
          <p:nvSpPr>
            <p:cNvPr id="28" name="Rectangle 27"/>
            <p:cNvSpPr/>
            <p:nvPr/>
          </p:nvSpPr>
          <p:spPr bwMode="auto">
            <a:xfrm>
              <a:off x="6086946" y="4535974"/>
              <a:ext cx="6101879" cy="1253151"/>
            </a:xfrm>
            <a:custGeom>
              <a:avLst/>
              <a:gdLst/>
              <a:ahLst/>
              <a:cxnLst/>
              <a:rect l="l" t="t" r="r" b="b"/>
              <a:pathLst>
                <a:path w="6101879" h="1253151">
                  <a:moveTo>
                    <a:pt x="315301" y="0"/>
                  </a:moveTo>
                  <a:lnTo>
                    <a:pt x="6101879" y="0"/>
                  </a:lnTo>
                  <a:lnTo>
                    <a:pt x="6101879" y="1253151"/>
                  </a:lnTo>
                  <a:lnTo>
                    <a:pt x="0" y="1253151"/>
                  </a:lnTo>
                  <a:lnTo>
                    <a:pt x="0" y="1222563"/>
                  </a:lnTo>
                  <a:close/>
                </a:path>
              </a:pathLst>
            </a:cu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70579">
                <a:lnSpc>
                  <a:spcPct val="90000"/>
                </a:lnSpc>
                <a:spcBef>
                  <a:spcPct val="0"/>
                </a:spcBef>
                <a:spcAft>
                  <a:spcPts val="1249"/>
                </a:spcAft>
              </a:pPr>
              <a:endParaRPr lang="en-US" sz="2900" dirty="0">
                <a:solidFill>
                  <a:srgbClr val="FFFFFF"/>
                </a:solidFill>
                <a:latin typeface="Segoe UI Light"/>
              </a:endParaRPr>
            </a:p>
          </p:txBody>
        </p:sp>
        <p:sp>
          <p:nvSpPr>
            <p:cNvPr id="39" name="Rectangle 38"/>
            <p:cNvSpPr/>
            <p:nvPr/>
          </p:nvSpPr>
          <p:spPr bwMode="auto">
            <a:xfrm>
              <a:off x="6428018" y="4535974"/>
              <a:ext cx="5426351" cy="12531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70579">
                <a:lnSpc>
                  <a:spcPct val="90000"/>
                </a:lnSpc>
                <a:spcBef>
                  <a:spcPct val="0"/>
                </a:spcBef>
                <a:spcAft>
                  <a:spcPts val="1249"/>
                </a:spcAft>
              </a:pPr>
              <a:r>
                <a:rPr lang="en-US" sz="2900" dirty="0">
                  <a:solidFill>
                    <a:srgbClr val="FFFFFF"/>
                  </a:solidFill>
                  <a:latin typeface="Segoe UI Light"/>
                </a:rPr>
                <a:t>Engage and excite customers</a:t>
              </a:r>
            </a:p>
          </p:txBody>
        </p:sp>
      </p:grpSp>
    </p:spTree>
    <p:extLst>
      <p:ext uri="{BB962C8B-B14F-4D97-AF65-F5344CB8AC3E}">
        <p14:creationId xmlns:p14="http://schemas.microsoft.com/office/powerpoint/2010/main" val="17665949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smtClean="0"/>
              <a:t>Productivity on all your devices</a:t>
            </a:r>
            <a:endParaRPr lang="en-US" dirty="0"/>
          </a:p>
        </p:txBody>
      </p:sp>
      <p:sp>
        <p:nvSpPr>
          <p:cNvPr id="6" name="Text Placeholder 5"/>
          <p:cNvSpPr>
            <a:spLocks noGrp="1"/>
          </p:cNvSpPr>
          <p:nvPr>
            <p:ph type="body" sz="quarter" idx="10"/>
          </p:nvPr>
        </p:nvSpPr>
        <p:spPr>
          <a:xfrm>
            <a:off x="543751" y="3114883"/>
            <a:ext cx="2924112" cy="3031599"/>
          </a:xfrm>
        </p:spPr>
        <p:txBody>
          <a:bodyPr/>
          <a:lstStyle/>
          <a:p>
            <a:r>
              <a:rPr lang="en-US" dirty="0" smtClean="0"/>
              <a:t>All Office workloads available on a wide range of devices &amp; platforms</a:t>
            </a:r>
            <a:endParaRPr lang="en-US" dirty="0"/>
          </a:p>
          <a:p>
            <a:r>
              <a:rPr lang="en-US" dirty="0" smtClean="0"/>
              <a:t>Designed for cloud connectivity, touch, pen</a:t>
            </a:r>
          </a:p>
          <a:p>
            <a:r>
              <a:rPr lang="en-US" dirty="0"/>
              <a:t>Functionality and UI optimized for </a:t>
            </a:r>
            <a:r>
              <a:rPr lang="en-US" dirty="0" smtClean="0"/>
              <a:t>device</a:t>
            </a:r>
            <a:endParaRPr lang="en-US" dirty="0"/>
          </a:p>
        </p:txBody>
      </p:sp>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3869" y="1161480"/>
            <a:ext cx="7648743" cy="4457663"/>
          </a:xfrm>
          <a:prstGeom prst="rect">
            <a:avLst/>
          </a:prstGeom>
          <a:ln>
            <a:noFill/>
          </a:ln>
          <a:effectLst>
            <a:outerShdw blurRad="63500" sx="101000" sy="101000" algn="ctr" rotWithShape="0">
              <a:prstClr val="black">
                <a:alpha val="20000"/>
              </a:prstClr>
            </a:outerShdw>
          </a:effectLst>
        </p:spPr>
      </p:pic>
      <p:pic>
        <p:nvPicPr>
          <p:cNvPr id="30" name="Picture 29"/>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59221" y="1491521"/>
            <a:ext cx="5714129" cy="3382923"/>
          </a:xfrm>
          <a:prstGeom prst="rect">
            <a:avLst/>
          </a:prstGeom>
          <a:effectLst>
            <a:innerShdw blurRad="114300">
              <a:prstClr val="black">
                <a:alpha val="37000"/>
              </a:prstClr>
            </a:innerShdw>
          </a:effectLst>
        </p:spPr>
      </p:pic>
      <p:grpSp>
        <p:nvGrpSpPr>
          <p:cNvPr id="2" name="Group 1"/>
          <p:cNvGrpSpPr/>
          <p:nvPr/>
        </p:nvGrpSpPr>
        <p:grpSpPr>
          <a:xfrm>
            <a:off x="6333077" y="1821526"/>
            <a:ext cx="5160405" cy="3994651"/>
            <a:chOff x="6868304" y="1439896"/>
            <a:chExt cx="5059680" cy="3916680"/>
          </a:xfrm>
        </p:grpSpPr>
        <p:pic>
          <p:nvPicPr>
            <p:cNvPr id="19" name="Picture 18"/>
            <p:cNvPicPr>
              <a:picLocks noChangeAspect="1"/>
            </p:cNvPicPr>
            <p:nvPr/>
          </p:nvPicPr>
          <p:blipFill>
            <a:blip r:embed="rId5"/>
            <a:stretch>
              <a:fillRect/>
            </a:stretch>
          </p:blipFill>
          <p:spPr>
            <a:xfrm>
              <a:off x="6868304" y="1439896"/>
              <a:ext cx="5059680" cy="3916680"/>
            </a:xfrm>
            <a:prstGeom prst="rect">
              <a:avLst/>
            </a:prstGeom>
          </p:spPr>
        </p:pic>
        <p:pic>
          <p:nvPicPr>
            <p:cNvPr id="20" name="Picture 19"/>
            <p:cNvPicPr>
              <a:picLocks noChangeAspect="1"/>
            </p:cNvPicPr>
            <p:nvPr/>
          </p:nvPicPr>
          <p:blipFill>
            <a:blip r:embed="rId6"/>
            <a:stretch>
              <a:fillRect/>
            </a:stretch>
          </p:blipFill>
          <p:spPr>
            <a:xfrm>
              <a:off x="7331108" y="1841563"/>
              <a:ext cx="4145544" cy="3113346"/>
            </a:xfrm>
            <a:prstGeom prst="rect">
              <a:avLst/>
            </a:prstGeom>
          </p:spPr>
        </p:pic>
      </p:grpSp>
      <p:pic>
        <p:nvPicPr>
          <p:cNvPr id="33" name="Picture 32" descr="C:\Users\elainesh\Desktop\temp\WP8\Phone_front_300.jpg"/>
          <p:cNvPicPr/>
          <p:nvPr/>
        </p:nvPicPr>
        <p:blipFill rotWithShape="1">
          <a:blip r:embed="rId7" cstate="screen">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l="17352" t="11846" r="19211" b="13190"/>
          <a:stretch/>
        </p:blipFill>
        <p:spPr bwMode="auto">
          <a:xfrm>
            <a:off x="8771454" y="4050671"/>
            <a:ext cx="1160616" cy="2074564"/>
          </a:xfrm>
          <a:prstGeom prst="rect">
            <a:avLst/>
          </a:prstGeom>
          <a:noFill/>
          <a:ln>
            <a:noFill/>
          </a:ln>
          <a:extLst>
            <a:ext uri="{53640926-AAD7-44D8-BBD7-CCE9431645EC}">
              <a14:shadowObscured xmlns:a14="http://schemas.microsoft.com/office/drawing/2010/main"/>
            </a:ext>
          </a:extLst>
        </p:spPr>
      </p:pic>
      <p:pic>
        <p:nvPicPr>
          <p:cNvPr id="34" name="Picture 2"/>
          <p:cNvPicPr>
            <a:picLocks noChangeAspect="1" noChangeArrowheads="1"/>
          </p:cNvPicPr>
          <p:nvPr/>
        </p:nvPicPr>
        <p:blipFill>
          <a:blip r:embed="rId9" cstate="screen">
            <a:extLst>
              <a:ext uri="{28A0092B-C50C-407E-A947-70E740481C1C}">
                <a14:useLocalDpi xmlns:a14="http://schemas.microsoft.com/office/drawing/2010/main" val="0"/>
              </a:ext>
            </a:extLst>
          </a:blip>
          <a:stretch>
            <a:fillRect/>
          </a:stretch>
        </p:blipFill>
        <p:spPr bwMode="auto">
          <a:xfrm>
            <a:off x="11133319" y="4247835"/>
            <a:ext cx="1066881" cy="1879709"/>
          </a:xfrm>
          <a:prstGeom prst="rect">
            <a:avLst/>
          </a:prstGeom>
          <a:ln>
            <a:noFill/>
          </a:ln>
          <a:effectLst>
            <a:outerShdw blurRad="63500" sx="101000" sy="101000" algn="ctr"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37" name="Picture 36"/>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11240939" y="4563810"/>
            <a:ext cx="851642" cy="1244313"/>
          </a:xfrm>
          <a:prstGeom prst="rect">
            <a:avLst/>
          </a:prstGeom>
        </p:spPr>
      </p:pic>
      <p:pic>
        <p:nvPicPr>
          <p:cNvPr id="38" name="Picture 37"/>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8913279" y="4416704"/>
            <a:ext cx="876965" cy="1460721"/>
          </a:xfrm>
          <a:prstGeom prst="rect">
            <a:avLst/>
          </a:prstGeom>
        </p:spPr>
      </p:pic>
      <p:pic>
        <p:nvPicPr>
          <p:cNvPr id="39" name="Picture 38"/>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9998921" y="4016267"/>
            <a:ext cx="1076768" cy="2103992"/>
          </a:xfrm>
          <a:prstGeom prst="rect">
            <a:avLst/>
          </a:prstGeom>
        </p:spPr>
      </p:pic>
    </p:spTree>
    <p:extLst>
      <p:ext uri="{BB962C8B-B14F-4D97-AF65-F5344CB8AC3E}">
        <p14:creationId xmlns:p14="http://schemas.microsoft.com/office/powerpoint/2010/main" val="261985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843" t="16411" r="365" b="289"/>
          <a:stretch/>
        </p:blipFill>
        <p:spPr>
          <a:xfrm>
            <a:off x="0" y="0"/>
            <a:ext cx="12466637" cy="700246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437" y="-84138"/>
            <a:ext cx="6044196" cy="2362205"/>
          </a:xfrm>
          <a:prstGeom prst="rect">
            <a:avLst/>
          </a:prstGeom>
        </p:spPr>
      </p:pic>
      <p:sp>
        <p:nvSpPr>
          <p:cNvPr id="12" name="Rectangle 11"/>
          <p:cNvSpPr/>
          <p:nvPr/>
        </p:nvSpPr>
        <p:spPr bwMode="auto">
          <a:xfrm>
            <a:off x="832166" y="3501231"/>
            <a:ext cx="3505200" cy="3505200"/>
          </a:xfrm>
          <a:prstGeom prst="rect">
            <a:avLst/>
          </a:prstGeom>
          <a:solidFill>
            <a:srgbClr val="676268">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All my files in </a:t>
            </a:r>
            <a:r>
              <a:rPr lang="en-US" sz="2400" b="1" i="1" dirty="0">
                <a:gradFill>
                  <a:gsLst>
                    <a:gs pos="0">
                      <a:srgbClr val="FFFFFF"/>
                    </a:gs>
                    <a:gs pos="100000">
                      <a:srgbClr val="FFFFFF"/>
                    </a:gs>
                  </a:gsLst>
                  <a:lin ang="5400000" scaled="0"/>
                </a:gradFill>
                <a:ea typeface="Segoe UI" pitchFamily="34" charset="0"/>
                <a:cs typeface="Segoe UI" pitchFamily="34" charset="0"/>
              </a:rPr>
              <a:t>o</a:t>
            </a:r>
            <a:r>
              <a:rPr lang="en-US" sz="2400" b="1" i="1" dirty="0" smtClean="0">
                <a:gradFill>
                  <a:gsLst>
                    <a:gs pos="0">
                      <a:srgbClr val="FFFFFF"/>
                    </a:gs>
                    <a:gs pos="100000">
                      <a:srgbClr val="FFFFFF"/>
                    </a:gs>
                  </a:gsLst>
                  <a:lin ang="5400000" scaled="0"/>
                </a:gradFill>
                <a:ea typeface="Segoe UI" pitchFamily="34" charset="0"/>
                <a:cs typeface="Segoe UI" pitchFamily="34" charset="0"/>
              </a:rPr>
              <a:t>ne</a:t>
            </a:r>
            <a:r>
              <a:rPr lang="en-US" sz="2400" b="1" dirty="0" smtClean="0">
                <a:gradFill>
                  <a:gsLst>
                    <a:gs pos="0">
                      <a:srgbClr val="FFFFFF"/>
                    </a:gs>
                    <a:gs pos="100000">
                      <a:srgbClr val="FFFFFF"/>
                    </a:gs>
                  </a:gsLst>
                  <a:lin ang="5400000" scaled="0"/>
                </a:gradFill>
                <a:ea typeface="Segoe UI" pitchFamily="34" charset="0"/>
                <a:cs typeface="Segoe UI" pitchFamily="34" charset="0"/>
              </a:rPr>
              <a:t> place</a:t>
            </a:r>
          </a:p>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25GB Storage</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Anywhere Access</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Sync client</a:t>
            </a:r>
          </a:p>
        </p:txBody>
      </p:sp>
      <p:sp>
        <p:nvSpPr>
          <p:cNvPr id="13" name="Rectangle 12"/>
          <p:cNvSpPr/>
          <p:nvPr/>
        </p:nvSpPr>
        <p:spPr bwMode="auto">
          <a:xfrm>
            <a:off x="4465637" y="3497262"/>
            <a:ext cx="3505200" cy="3505200"/>
          </a:xfrm>
          <a:prstGeom prst="rect">
            <a:avLst/>
          </a:prstGeom>
          <a:solidFill>
            <a:srgbClr val="676268">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Get work done. Together.</a:t>
            </a:r>
          </a:p>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Office client integration</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Co-authoring</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Easy sharing</a:t>
            </a:r>
          </a:p>
        </p:txBody>
      </p:sp>
      <p:sp>
        <p:nvSpPr>
          <p:cNvPr id="14" name="Rectangle 13"/>
          <p:cNvSpPr/>
          <p:nvPr/>
        </p:nvSpPr>
        <p:spPr bwMode="auto">
          <a:xfrm>
            <a:off x="8099108" y="3497262"/>
            <a:ext cx="3505200" cy="3505200"/>
          </a:xfrm>
          <a:prstGeom prst="rect">
            <a:avLst/>
          </a:prstGeom>
          <a:solidFill>
            <a:srgbClr val="676268">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A trusted enterprise-grade service</a:t>
            </a:r>
          </a:p>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Security</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Management</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Admin Control</a:t>
            </a:r>
          </a:p>
        </p:txBody>
      </p:sp>
    </p:spTree>
    <p:extLst>
      <p:ext uri="{BB962C8B-B14F-4D97-AF65-F5344CB8AC3E}">
        <p14:creationId xmlns:p14="http://schemas.microsoft.com/office/powerpoint/2010/main" val="1501136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524771" y="27565"/>
            <a:ext cx="3166879" cy="2805906"/>
          </a:xfrm>
        </p:spPr>
        <p:txBody>
          <a:bodyPr/>
          <a:lstStyle/>
          <a:p>
            <a:r>
              <a:rPr lang="en-US" dirty="0" smtClean="0"/>
              <a:t>Cloud storage for your business</a:t>
            </a:r>
            <a:endParaRPr lang="en-US" dirty="0"/>
          </a:p>
        </p:txBody>
      </p:sp>
      <p:sp>
        <p:nvSpPr>
          <p:cNvPr id="6" name="Text Placeholder 5"/>
          <p:cNvSpPr>
            <a:spLocks noGrp="1"/>
          </p:cNvSpPr>
          <p:nvPr>
            <p:ph type="body" sz="quarter" idx="10"/>
          </p:nvPr>
        </p:nvSpPr>
        <p:spPr>
          <a:xfrm>
            <a:off x="543751" y="3114883"/>
            <a:ext cx="2924112" cy="3467616"/>
          </a:xfrm>
        </p:spPr>
        <p:txBody>
          <a:bodyPr/>
          <a:lstStyle/>
          <a:p>
            <a:r>
              <a:rPr lang="en-US" dirty="0" smtClean="0"/>
              <a:t>View and edit </a:t>
            </a:r>
            <a:r>
              <a:rPr lang="en-US" dirty="0"/>
              <a:t>documents in your </a:t>
            </a:r>
            <a:r>
              <a:rPr lang="en-US" dirty="0" smtClean="0"/>
              <a:t>OneDrive for Business </a:t>
            </a:r>
            <a:r>
              <a:rPr lang="en-US" dirty="0"/>
              <a:t>folder</a:t>
            </a:r>
          </a:p>
          <a:p>
            <a:r>
              <a:rPr lang="en-US" dirty="0" smtClean="0"/>
              <a:t>Access files even while offline</a:t>
            </a:r>
            <a:endParaRPr lang="en-US" dirty="0"/>
          </a:p>
          <a:p>
            <a:r>
              <a:rPr lang="en-US" dirty="0" smtClean="0"/>
              <a:t>Upload content from device to cloud</a:t>
            </a:r>
          </a:p>
          <a:p>
            <a:r>
              <a:rPr lang="en-US" dirty="0" smtClean="0"/>
              <a:t>Share </a:t>
            </a:r>
            <a:r>
              <a:rPr lang="en-US" dirty="0"/>
              <a:t>with </a:t>
            </a:r>
            <a:r>
              <a:rPr lang="en-US" dirty="0" smtClean="0"/>
              <a:t>others from your mobile device</a:t>
            </a:r>
            <a:endParaRPr lang="en-US" dirty="0"/>
          </a:p>
        </p:txBody>
      </p:sp>
      <p:sp>
        <p:nvSpPr>
          <p:cNvPr id="4" name="TextBox 3"/>
          <p:cNvSpPr txBox="1"/>
          <p:nvPr/>
        </p:nvSpPr>
        <p:spPr>
          <a:xfrm>
            <a:off x="9733592" y="6100431"/>
            <a:ext cx="2061590" cy="219740"/>
          </a:xfrm>
          <a:prstGeom prst="rect">
            <a:avLst/>
          </a:prstGeom>
          <a:noFill/>
        </p:spPr>
        <p:txBody>
          <a:bodyPr wrap="none" lIns="0" tIns="0" rIns="0" bIns="0" rtlCol="0">
            <a:spAutoFit/>
          </a:bodyPr>
          <a:lstStyle/>
          <a:p>
            <a:r>
              <a:rPr lang="en-US" sz="1428" i="1" spc="-71" dirty="0" smtClean="0">
                <a:solidFill>
                  <a:srgbClr val="505050"/>
                </a:solidFill>
              </a:rPr>
              <a:t>OneDrive for Business for iOS</a:t>
            </a:r>
            <a:endParaRPr lang="en-US" sz="2448" i="1" spc="-71" dirty="0">
              <a:solidFill>
                <a:srgbClr val="505050"/>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6587" y="2125662"/>
            <a:ext cx="2895600" cy="3860800"/>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4857815" y="4106862"/>
            <a:ext cx="3132139" cy="219740"/>
          </a:xfrm>
          <a:prstGeom prst="rect">
            <a:avLst/>
          </a:prstGeom>
          <a:noFill/>
        </p:spPr>
        <p:txBody>
          <a:bodyPr wrap="none" lIns="0" tIns="0" rIns="0" bIns="0" rtlCol="0">
            <a:spAutoFit/>
          </a:bodyPr>
          <a:lstStyle/>
          <a:p>
            <a:r>
              <a:rPr lang="en-US" sz="1428" i="1" spc="-71" dirty="0" smtClean="0">
                <a:solidFill>
                  <a:srgbClr val="505050"/>
                </a:solidFill>
              </a:rPr>
              <a:t>OneDrive for Business for the Windows Store</a:t>
            </a:r>
            <a:endParaRPr lang="en-US" sz="2448" i="1" spc="-71" dirty="0">
              <a:solidFill>
                <a:srgbClr val="505050"/>
              </a:solidFill>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5237" y="951148"/>
            <a:ext cx="4781550" cy="298497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63080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524770" y="-559632"/>
            <a:ext cx="3354943" cy="2805906"/>
          </a:xfrm>
        </p:spPr>
        <p:txBody>
          <a:bodyPr/>
          <a:lstStyle/>
          <a:p>
            <a:r>
              <a:rPr lang="en-US" dirty="0" smtClean="0"/>
              <a:t>Conversations on the go</a:t>
            </a:r>
            <a:endParaRPr lang="en-US" dirty="0"/>
          </a:p>
        </p:txBody>
      </p:sp>
      <p:sp>
        <p:nvSpPr>
          <p:cNvPr id="6" name="Text Placeholder 5"/>
          <p:cNvSpPr>
            <a:spLocks noGrp="1"/>
          </p:cNvSpPr>
          <p:nvPr>
            <p:ph type="body" sz="quarter" idx="10"/>
          </p:nvPr>
        </p:nvSpPr>
        <p:spPr>
          <a:xfrm>
            <a:off x="546033" y="2648582"/>
            <a:ext cx="2922936" cy="3749744"/>
          </a:xfrm>
        </p:spPr>
        <p:txBody>
          <a:bodyPr/>
          <a:lstStyle/>
          <a:p>
            <a:r>
              <a:rPr lang="en-US" dirty="0" smtClean="0"/>
              <a:t>Access to conversations happening inside </a:t>
            </a:r>
            <a:r>
              <a:rPr lang="en-US" dirty="0"/>
              <a:t>your company</a:t>
            </a:r>
          </a:p>
          <a:p>
            <a:r>
              <a:rPr lang="en-US" dirty="0" smtClean="0"/>
              <a:t>View your direct messages</a:t>
            </a:r>
          </a:p>
          <a:p>
            <a:r>
              <a:rPr lang="en-US" dirty="0" smtClean="0"/>
              <a:t>Engage in discussions when you are away from the office</a:t>
            </a:r>
          </a:p>
          <a:p>
            <a:r>
              <a:rPr lang="en-US" dirty="0" smtClean="0"/>
              <a:t>Receive </a:t>
            </a:r>
            <a:r>
              <a:rPr lang="en-US" dirty="0"/>
              <a:t>important </a:t>
            </a:r>
            <a:r>
              <a:rPr lang="en-US" dirty="0" smtClean="0"/>
              <a:t>notifications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3702" y="284547"/>
            <a:ext cx="6067260" cy="3413333"/>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1247" y="4077436"/>
            <a:ext cx="3944857" cy="2493380"/>
          </a:xfrm>
          <a:prstGeom prst="rect">
            <a:avLst/>
          </a:prstGeom>
        </p:spPr>
      </p:pic>
      <p:sp>
        <p:nvSpPr>
          <p:cNvPr id="7" name="TextBox 6"/>
          <p:cNvSpPr txBox="1"/>
          <p:nvPr/>
        </p:nvSpPr>
        <p:spPr>
          <a:xfrm>
            <a:off x="7336037" y="3697880"/>
            <a:ext cx="2889549" cy="224114"/>
          </a:xfrm>
          <a:prstGeom prst="rect">
            <a:avLst/>
          </a:prstGeom>
          <a:noFill/>
        </p:spPr>
        <p:txBody>
          <a:bodyPr wrap="none" lIns="0" tIns="0" rIns="0" bIns="0" rtlCol="0">
            <a:spAutoFit/>
          </a:bodyPr>
          <a:lstStyle/>
          <a:p>
            <a:r>
              <a:rPr lang="en-US" sz="1428" i="1" spc="-71" dirty="0">
                <a:gradFill>
                  <a:gsLst>
                    <a:gs pos="2917">
                      <a:srgbClr val="E6E6E6"/>
                    </a:gs>
                    <a:gs pos="95000">
                      <a:srgbClr val="E6E6E6"/>
                    </a:gs>
                  </a:gsLst>
                  <a:lin ang="5400000" scaled="0"/>
                </a:gradFill>
              </a:rPr>
              <a:t>Yammer feed app on the Windows Store</a:t>
            </a:r>
            <a:endParaRPr lang="en-US" sz="2448" i="1" spc="-71" dirty="0">
              <a:gradFill>
                <a:gsLst>
                  <a:gs pos="2917">
                    <a:srgbClr val="E6E6E6"/>
                  </a:gs>
                  <a:gs pos="95000">
                    <a:srgbClr val="E6E6E6"/>
                  </a:gs>
                </a:gsLst>
                <a:lin ang="5400000" scaled="0"/>
              </a:gradFill>
            </a:endParaRPr>
          </a:p>
        </p:txBody>
      </p:sp>
      <p:sp>
        <p:nvSpPr>
          <p:cNvPr id="8" name="TextBox 7"/>
          <p:cNvSpPr txBox="1"/>
          <p:nvPr/>
        </p:nvSpPr>
        <p:spPr>
          <a:xfrm>
            <a:off x="6317748" y="6510907"/>
            <a:ext cx="2053257" cy="224114"/>
          </a:xfrm>
          <a:prstGeom prst="rect">
            <a:avLst/>
          </a:prstGeom>
          <a:noFill/>
        </p:spPr>
        <p:txBody>
          <a:bodyPr wrap="none" lIns="0" tIns="0" rIns="0" bIns="0" rtlCol="0">
            <a:spAutoFit/>
          </a:bodyPr>
          <a:lstStyle/>
          <a:p>
            <a:r>
              <a:rPr lang="en-US" sz="1428" i="1" spc="-71" dirty="0">
                <a:gradFill>
                  <a:gsLst>
                    <a:gs pos="2917">
                      <a:srgbClr val="E6E6E6"/>
                    </a:gs>
                    <a:gs pos="95000">
                      <a:srgbClr val="E6E6E6"/>
                    </a:gs>
                  </a:gsLst>
                  <a:lin ang="5400000" scaled="0"/>
                </a:gradFill>
              </a:rPr>
              <a:t>Yammer on Windows Phone</a:t>
            </a:r>
            <a:endParaRPr lang="en-US" sz="2448" i="1" spc="-71" dirty="0">
              <a:gradFill>
                <a:gsLst>
                  <a:gs pos="2917">
                    <a:srgbClr val="E6E6E6"/>
                  </a:gs>
                  <a:gs pos="95000">
                    <a:srgbClr val="E6E6E6"/>
                  </a:gs>
                </a:gsLst>
                <a:lin ang="5400000" scaled="0"/>
              </a:gradFill>
            </a:endParaRPr>
          </a:p>
        </p:txBody>
      </p:sp>
      <p:pic>
        <p:nvPicPr>
          <p:cNvPr id="4"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33468" y="4242863"/>
            <a:ext cx="3683132" cy="2327954"/>
          </a:xfrm>
          <a:prstGeom prst="rect">
            <a:avLst/>
          </a:prstGeom>
        </p:spPr>
      </p:pic>
      <p:sp>
        <p:nvSpPr>
          <p:cNvPr id="9" name="TextBox 10"/>
          <p:cNvSpPr txBox="1"/>
          <p:nvPr/>
        </p:nvSpPr>
        <p:spPr>
          <a:xfrm>
            <a:off x="8546105" y="6525292"/>
            <a:ext cx="1456251" cy="224114"/>
          </a:xfrm>
          <a:prstGeom prst="rect">
            <a:avLst/>
          </a:prstGeom>
          <a:noFill/>
        </p:spPr>
        <p:txBody>
          <a:bodyPr wrap="none" lIns="0" tIns="0" rIns="0" bIns="0" rtlCol="0">
            <a:spAutoFit/>
          </a:bodyPr>
          <a:lstStyle/>
          <a:p>
            <a:r>
              <a:rPr lang="en-US" sz="1428" i="1" spc="-71" dirty="0">
                <a:gradFill>
                  <a:gsLst>
                    <a:gs pos="2917">
                      <a:srgbClr val="E6E6E6"/>
                    </a:gs>
                    <a:gs pos="95000">
                      <a:srgbClr val="E6E6E6"/>
                    </a:gs>
                  </a:gsLst>
                  <a:lin ang="5400000" scaled="0"/>
                </a:gradFill>
              </a:rPr>
              <a:t>Yammer on Android</a:t>
            </a:r>
            <a:endParaRPr lang="en-US" sz="2448" i="1" spc="-71" dirty="0">
              <a:gradFill>
                <a:gsLst>
                  <a:gs pos="2917">
                    <a:srgbClr val="E6E6E6"/>
                  </a:gs>
                  <a:gs pos="95000">
                    <a:srgbClr val="E6E6E6"/>
                  </a:gs>
                </a:gsLst>
                <a:lin ang="5400000" scaled="0"/>
              </a:gradFill>
            </a:endParaRPr>
          </a:p>
        </p:txBody>
      </p:sp>
    </p:spTree>
    <p:extLst>
      <p:ext uri="{BB962C8B-B14F-4D97-AF65-F5344CB8AC3E}">
        <p14:creationId xmlns:p14="http://schemas.microsoft.com/office/powerpoint/2010/main" val="3956607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a:t>Work on Office documents </a:t>
            </a:r>
            <a:r>
              <a:rPr lang="en-US"/>
              <a:t>from anywhere </a:t>
            </a:r>
            <a:endParaRPr lang="en-US" dirty="0"/>
          </a:p>
        </p:txBody>
      </p:sp>
      <p:sp>
        <p:nvSpPr>
          <p:cNvPr id="6" name="Text Placeholder 5"/>
          <p:cNvSpPr>
            <a:spLocks noGrp="1"/>
          </p:cNvSpPr>
          <p:nvPr>
            <p:ph type="body" sz="quarter" idx="10"/>
          </p:nvPr>
        </p:nvSpPr>
        <p:spPr>
          <a:xfrm>
            <a:off x="546033" y="3114882"/>
            <a:ext cx="3514110" cy="3467616"/>
          </a:xfrm>
        </p:spPr>
        <p:txBody>
          <a:bodyPr/>
          <a:lstStyle/>
          <a:p>
            <a:r>
              <a:rPr lang="en-US" dirty="0" smtClean="0"/>
              <a:t>Access, view and edit Word, Excel, PowerPoint documents </a:t>
            </a:r>
            <a:endParaRPr lang="en-US" dirty="0"/>
          </a:p>
          <a:p>
            <a:r>
              <a:rPr lang="en-US" dirty="0" smtClean="0"/>
              <a:t>Office 2013 with touch &amp; pen support for Windows 8 tablets</a:t>
            </a:r>
          </a:p>
          <a:p>
            <a:r>
              <a:rPr lang="en-US" dirty="0" smtClean="0"/>
              <a:t>Native apps for phones, Web Apps for iPad </a:t>
            </a:r>
          </a:p>
          <a:p>
            <a:r>
              <a:rPr lang="en-US" dirty="0"/>
              <a:t>Document formatting and content remains </a:t>
            </a:r>
            <a:r>
              <a:rPr lang="en-US" dirty="0" smtClean="0"/>
              <a:t>intact</a:t>
            </a:r>
            <a:endParaRPr lang="en-US" dirty="0"/>
          </a:p>
        </p:txBody>
      </p:sp>
      <p:grpSp>
        <p:nvGrpSpPr>
          <p:cNvPr id="7" name="Group 6"/>
          <p:cNvGrpSpPr>
            <a:grpSpLocks noChangeAspect="1"/>
          </p:cNvGrpSpPr>
          <p:nvPr/>
        </p:nvGrpSpPr>
        <p:grpSpPr>
          <a:xfrm>
            <a:off x="9549227" y="587835"/>
            <a:ext cx="2497766" cy="3543893"/>
            <a:chOff x="6043501" y="1623126"/>
            <a:chExt cx="3163046" cy="4031908"/>
          </a:xfrm>
        </p:grpSpPr>
        <p:pic>
          <p:nvPicPr>
            <p:cNvPr id="41" name="Picture 4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43501" y="1623126"/>
              <a:ext cx="3163046" cy="4031908"/>
            </a:xfrm>
            <a:prstGeom prst="rect">
              <a:avLst/>
            </a:prstGeom>
            <a:noFill/>
            <a:ln>
              <a:noFill/>
            </a:ln>
          </p:spPr>
        </p:pic>
        <p:pic>
          <p:nvPicPr>
            <p:cNvPr id="42" name="Picture 41"/>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350421" y="1935719"/>
              <a:ext cx="2556578" cy="3398930"/>
            </a:xfrm>
            <a:prstGeom prst="rect">
              <a:avLst/>
            </a:prstGeom>
          </p:spPr>
        </p:pic>
      </p:grpSp>
      <p:pic>
        <p:nvPicPr>
          <p:cNvPr id="15" name="Picture 14"/>
          <p:cNvPicPr>
            <a:picLocks noChangeAspect="1"/>
          </p:cNvPicPr>
          <p:nvPr/>
        </p:nvPicPr>
        <p:blipFill rotWithShape="1">
          <a:blip r:embed="rId5" cstate="screen">
            <a:extLst>
              <a:ext uri="{BEBA8EAE-BF5A-486C-A8C5-ECC9F3942E4B}">
                <a14:imgProps xmlns:a14="http://schemas.microsoft.com/office/drawing/2010/main">
                  <a14:imgLayer r:embed="rId6">
                    <a14:imgEffect>
                      <a14:backgroundRemoval t="2756" b="95004" l="1241" r="96785"/>
                    </a14:imgEffect>
                  </a14:imgLayer>
                </a14:imgProps>
              </a:ext>
              <a:ext uri="{28A0092B-C50C-407E-A947-70E740481C1C}">
                <a14:useLocalDpi xmlns:a14="http://schemas.microsoft.com/office/drawing/2010/main"/>
              </a:ext>
            </a:extLst>
          </a:blip>
          <a:srcRect l="4126" t="7195" r="5920" b="8850"/>
          <a:stretch/>
        </p:blipFill>
        <p:spPr>
          <a:xfrm>
            <a:off x="4766501" y="1380548"/>
            <a:ext cx="4439862" cy="2797810"/>
          </a:xfrm>
          <a:prstGeom prst="rect">
            <a:avLst/>
          </a:prstGeom>
          <a:ln>
            <a:noFill/>
          </a:ln>
          <a:effectLst>
            <a:outerShdw blurRad="292100" dist="139700" dir="2700000" algn="tl" rotWithShape="0">
              <a:srgbClr val="333333">
                <a:alpha val="65000"/>
              </a:srgbClr>
            </a:outerShdw>
          </a:effectLst>
        </p:spPr>
      </p:pic>
      <p:pic>
        <p:nvPicPr>
          <p:cNvPr id="47" name="Picture 46"/>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075482" y="1663487"/>
            <a:ext cx="3858234" cy="2167958"/>
          </a:xfrm>
          <a:prstGeom prst="rect">
            <a:avLst/>
          </a:prstGeom>
        </p:spPr>
      </p:pic>
      <p:cxnSp>
        <p:nvCxnSpPr>
          <p:cNvPr id="17" name="Straight Connector 16"/>
          <p:cNvCxnSpPr/>
          <p:nvPr/>
        </p:nvCxnSpPr>
        <p:spPr>
          <a:xfrm flipH="1">
            <a:off x="6889814" y="747251"/>
            <a:ext cx="1750" cy="1676047"/>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18" name="TextBox 4"/>
          <p:cNvSpPr txBox="1"/>
          <p:nvPr/>
        </p:nvSpPr>
        <p:spPr>
          <a:xfrm>
            <a:off x="5233581" y="735345"/>
            <a:ext cx="3327499" cy="507075"/>
          </a:xfrm>
          <a:prstGeom prst="rect">
            <a:avLst/>
          </a:prstGeom>
          <a:solidFill>
            <a:schemeClr val="tx2"/>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Use stylus to annotate, highlight text or as ‘laser’ pointer while presenting</a:t>
            </a:r>
          </a:p>
        </p:txBody>
      </p:sp>
      <p:cxnSp>
        <p:nvCxnSpPr>
          <p:cNvPr id="20" name="Straight Connector 19"/>
          <p:cNvCxnSpPr/>
          <p:nvPr/>
        </p:nvCxnSpPr>
        <p:spPr>
          <a:xfrm flipV="1">
            <a:off x="5581361" y="3419212"/>
            <a:ext cx="2" cy="932603"/>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1" name="TextBox 4"/>
          <p:cNvSpPr txBox="1"/>
          <p:nvPr/>
        </p:nvSpPr>
        <p:spPr>
          <a:xfrm>
            <a:off x="4815277" y="4254801"/>
            <a:ext cx="2918825" cy="282961"/>
          </a:xfrm>
          <a:prstGeom prst="rect">
            <a:avLst/>
          </a:prstGeom>
          <a:solidFill>
            <a:schemeClr val="tx2"/>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Pinch &amp; zoom with your fingers</a:t>
            </a:r>
          </a:p>
        </p:txBody>
      </p:sp>
      <p:cxnSp>
        <p:nvCxnSpPr>
          <p:cNvPr id="24" name="Straight Connector 23"/>
          <p:cNvCxnSpPr/>
          <p:nvPr/>
        </p:nvCxnSpPr>
        <p:spPr>
          <a:xfrm flipV="1">
            <a:off x="10746215" y="3338908"/>
            <a:ext cx="2" cy="932603"/>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3" name="TextBox 4"/>
          <p:cNvSpPr txBox="1"/>
          <p:nvPr/>
        </p:nvSpPr>
        <p:spPr>
          <a:xfrm>
            <a:off x="9596565" y="4129681"/>
            <a:ext cx="2403490" cy="498326"/>
          </a:xfrm>
          <a:prstGeom prst="rect">
            <a:avLst/>
          </a:prstGeom>
          <a:solidFill>
            <a:schemeClr val="tx2"/>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View &amp; edit using Office </a:t>
            </a:r>
            <a:r>
              <a:rPr lang="en-US" sz="1428" dirty="0" smtClean="0">
                <a:solidFill>
                  <a:srgbClr val="FFFFFF"/>
                </a:solidFill>
              </a:rPr>
              <a:t>Online</a:t>
            </a:r>
            <a:endParaRPr lang="en-US" sz="1428" dirty="0">
              <a:solidFill>
                <a:srgbClr val="FFFFFF"/>
              </a:solidFill>
            </a:endParaRPr>
          </a:p>
        </p:txBody>
      </p:sp>
      <p:grpSp>
        <p:nvGrpSpPr>
          <p:cNvPr id="12" name="Group 11"/>
          <p:cNvGrpSpPr/>
          <p:nvPr/>
        </p:nvGrpSpPr>
        <p:grpSpPr>
          <a:xfrm>
            <a:off x="4815277" y="4753414"/>
            <a:ext cx="1082190" cy="1963530"/>
            <a:chOff x="4718836" y="4660633"/>
            <a:chExt cx="1061067" cy="1925204"/>
          </a:xfrm>
        </p:grpSpPr>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18836" y="4660633"/>
              <a:ext cx="1061067" cy="1925204"/>
            </a:xfrm>
            <a:prstGeom prst="rect">
              <a:avLst/>
            </a:prstGeom>
          </p:spPr>
        </p:pic>
        <p:pic>
          <p:nvPicPr>
            <p:cNvPr id="4" name="Picture 3"/>
            <p:cNvPicPr>
              <a:picLocks noChangeAspect="1"/>
            </p:cNvPicPr>
            <p:nvPr/>
          </p:nvPicPr>
          <p:blipFill rotWithShape="1">
            <a:blip r:embed="rId9">
              <a:extLst>
                <a:ext uri="{28A0092B-C50C-407E-A947-70E740481C1C}">
                  <a14:useLocalDpi xmlns:a14="http://schemas.microsoft.com/office/drawing/2010/main" val="0"/>
                </a:ext>
              </a:extLst>
            </a:blip>
            <a:srcRect r="1866" b="1047"/>
            <a:stretch/>
          </p:blipFill>
          <p:spPr>
            <a:xfrm>
              <a:off x="4806443" y="4830036"/>
              <a:ext cx="876689" cy="1460851"/>
            </a:xfrm>
            <a:prstGeom prst="rect">
              <a:avLst/>
            </a:prstGeom>
            <a:ln>
              <a:noFill/>
            </a:ln>
            <a:effectLst/>
          </p:spPr>
        </p:pic>
      </p:grpSp>
      <p:grpSp>
        <p:nvGrpSpPr>
          <p:cNvPr id="11" name="Group 10"/>
          <p:cNvGrpSpPr/>
          <p:nvPr/>
        </p:nvGrpSpPr>
        <p:grpSpPr>
          <a:xfrm>
            <a:off x="6506931" y="4735761"/>
            <a:ext cx="1072434" cy="2025613"/>
            <a:chOff x="5842852" y="4643325"/>
            <a:chExt cx="1051501" cy="1986075"/>
          </a:xfrm>
        </p:grpSpPr>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42852" y="4643325"/>
              <a:ext cx="1051501" cy="1986075"/>
            </a:xfrm>
            <a:prstGeom prst="rect">
              <a:avLst/>
            </a:prstGeom>
          </p:spPr>
        </p:pic>
        <p:pic>
          <p:nvPicPr>
            <p:cNvPr id="1026" name="Picture 2" descr="http://blogs.office.com/resized-image.ashx/__size/550x0/__key/CommunityServer-Blogs-Components-WeblogFiles/00-00-00-00-62/0638.5A_5F00_Recent_5F00_EN_5F00_only_5F00_300x532.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87436" y="4910422"/>
              <a:ext cx="778457" cy="13804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8188829" y="4750044"/>
            <a:ext cx="1008332" cy="1970269"/>
            <a:chOff x="7038937" y="4673700"/>
            <a:chExt cx="988651" cy="1931812"/>
          </a:xfrm>
        </p:grpSpPr>
        <p:pic>
          <p:nvPicPr>
            <p:cNvPr id="27" name="Picture 26"/>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7038937" y="4673700"/>
              <a:ext cx="988651" cy="1931812"/>
            </a:xfrm>
            <a:prstGeom prst="rect">
              <a:avLst/>
            </a:prstGeom>
          </p:spPr>
        </p:pic>
        <p:pic>
          <p:nvPicPr>
            <p:cNvPr id="1028" name="Picture 4" descr="http://blogs.office.com/resized-image.ashx/__size/550x0/__key/CommunityServer-Blogs-Components-WeblogFiles/00-00-00-00-62/4064.1_5F00_PowerPoint_5F00_EN.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82711" y="4851799"/>
              <a:ext cx="896112" cy="1591494"/>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TextBox 4"/>
          <p:cNvSpPr txBox="1"/>
          <p:nvPr/>
        </p:nvSpPr>
        <p:spPr>
          <a:xfrm>
            <a:off x="9549227" y="5417617"/>
            <a:ext cx="2450828" cy="507075"/>
          </a:xfrm>
          <a:prstGeom prst="rect">
            <a:avLst/>
          </a:prstGeom>
          <a:solidFill>
            <a:schemeClr val="tx2"/>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Apps for Windows Phone, iPhone, Android phone</a:t>
            </a:r>
          </a:p>
        </p:txBody>
      </p:sp>
      <p:cxnSp>
        <p:nvCxnSpPr>
          <p:cNvPr id="25" name="Straight Connector 24"/>
          <p:cNvCxnSpPr/>
          <p:nvPr/>
        </p:nvCxnSpPr>
        <p:spPr>
          <a:xfrm flipH="1">
            <a:off x="8782677" y="5680165"/>
            <a:ext cx="1627775" cy="0"/>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0645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8F0091-4BCA-4616-A9FC-F05284E14AB1}"/>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SharePoint_Conference_2014_PowerUser_Template</Template>
  <TotalTime>52</TotalTime>
  <Words>2416</Words>
  <Application>Microsoft Office PowerPoint</Application>
  <PresentationFormat>Custom</PresentationFormat>
  <Paragraphs>246</Paragraphs>
  <Slides>18</Slides>
  <Notes>14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Calibri</vt:lpstr>
      <vt:lpstr>Segoe Light</vt:lpstr>
      <vt:lpstr>Segoe UI</vt:lpstr>
      <vt:lpstr>Segoe UI Light</vt:lpstr>
      <vt:lpstr>Webdings</vt:lpstr>
      <vt:lpstr>Wingdings</vt:lpstr>
      <vt:lpstr>5-30499_SPC_2014_PowerUser_Template_16x9</vt:lpstr>
      <vt:lpstr>1_5-30499_SPC_2014_PowerUser_Template_16x9</vt:lpstr>
      <vt:lpstr>PowerPoint Presentation</vt:lpstr>
      <vt:lpstr>Work with anyone, anywhere,  on any device</vt:lpstr>
      <vt:lpstr>The new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introducing SharePoint Touch Design</vt:lpstr>
      <vt:lpstr>PowerPoint Presentation</vt:lpstr>
      <vt:lpstr>DEMO</vt:lpstr>
      <vt:lpstr>Office 365 and mobile devices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 with anyone, anywhere, on any device</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2014-03-06T17:39:51Z</dcterms:created>
  <dcterms:modified xsi:type="dcterms:W3CDTF">2014-03-06T19:38:33Z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