
<file path=[Content_Types].xml><?xml version="1.0" encoding="utf-8"?>
<Types xmlns="http://schemas.openxmlformats.org/package/2006/content-types">
  <Default Extension="png" ContentType="image/png"/>
  <Default Extension="wmf" ContentType="image/x-wmf"/>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Lst>
  <p:notesMasterIdLst>
    <p:notesMasterId r:id="rId39"/>
  </p:notesMasterIdLst>
  <p:handoutMasterIdLst>
    <p:handoutMasterId r:id="rId40"/>
  </p:handout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8" r:id="rId37"/>
    <p:sldId id="287" r:id="rId38"/>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BDEF"/>
    <a:srgbClr val="F88608"/>
    <a:srgbClr val="F9A03E"/>
    <a:srgbClr val="E39E48"/>
    <a:srgbClr val="6E8B2D"/>
    <a:srgbClr val="87AB37"/>
    <a:srgbClr val="9FC54D"/>
    <a:srgbClr val="505050"/>
    <a:srgbClr val="785393"/>
    <a:srgbClr val="8059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555" autoAdjust="0"/>
    <p:restoredTop sz="9523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notesMaster" Target="notesMasters/notesMaster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presProps" Target="pres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viewProps" Target="viewProp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20" Type="http://schemas.openxmlformats.org/officeDocument/2006/relationships/slide" Target="slides/slide15.xml"/><Relationship Id="rId41"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3/5/2014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3/5/2014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54988308-DA46-4504-956E-21F7DECBE5F6}"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108537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18081188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15302945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24362862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14713530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12818051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39283258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19316164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33589691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36686028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24645603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6927292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16514478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13865243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28899140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14226077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4800158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15028766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929474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9716950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327624860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36951354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408704395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9339972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32</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3/5/2014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55597438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275198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59A47E80-8152-4C93-B5EB-FB5EA07D8999}"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892198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59A47E80-8152-4C93-B5EB-FB5EA07D8999}"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3571254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23907855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3957347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38829830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35673704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921299" y="3006341"/>
            <a:ext cx="3913640" cy="728473"/>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childTnLst>
                                </p:cTn>
                              </p:par>
                              <p:par>
                                <p:cTn id="20" presetID="63" presetClass="path" presetSubtype="0" decel="100000" fill="hold" nodeType="withEffect">
                                  <p:stCondLst>
                                    <p:cond delay="580"/>
                                  </p:stCondLst>
                                  <p:childTnLst>
                                    <p:animMotion origin="layout" path="M -0.02412 8.57921E-7 L -4.48813E-6 8.57921E-7 " pathEditMode="relative" rAng="0" ptsTypes="AA">
                                      <p:cBhvr>
                                        <p:cTn id="21" dur="500" fill="hold"/>
                                        <p:tgtEl>
                                          <p:spTgt spid="12"/>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599"/>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32501"/>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5.40172E-7 L 4.30431E-6 5.40172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5.40172E-7 L 4.30431E-6 5.40172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921299" y="3006341"/>
            <a:ext cx="3913640" cy="728473"/>
          </a:xfrm>
          <a:prstGeom prst="rect">
            <a:avLst/>
          </a:prstGeom>
        </p:spPr>
      </p:pic>
    </p:spTree>
    <p:extLst>
      <p:ext uri="{BB962C8B-B14F-4D97-AF65-F5344CB8AC3E}">
        <p14:creationId xmlns:p14="http://schemas.microsoft.com/office/powerpoint/2010/main" val="35932493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childTnLst>
                                </p:cTn>
                              </p:par>
                              <p:par>
                                <p:cTn id="20" presetID="63" presetClass="path" presetSubtype="0" decel="100000" fill="hold" nodeType="withEffect">
                                  <p:stCondLst>
                                    <p:cond delay="580"/>
                                  </p:stCondLst>
                                  <p:childTnLst>
                                    <p:animMotion origin="layout" path="M -0.02412 8.57921E-7 L -4.48813E-6 8.57921E-7 " pathEditMode="relative" rAng="0" ptsTypes="AA">
                                      <p:cBhvr>
                                        <p:cTn id="21" dur="500" fill="hold"/>
                                        <p:tgtEl>
                                          <p:spTgt spid="12"/>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599"/>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32501"/>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257763644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5.40172E-7 L 4.30431E-6 5.40172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5.40172E-7 L 4.30431E-6 5.40172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71739503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45375421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17062349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95603199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76268683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71899999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81137168"/>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51485451"/>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52078415"/>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56640662"/>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69606793"/>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87227918"/>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34991485"/>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36822637"/>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56805123"/>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1789655346"/>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079958905"/>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94077938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1304518739"/>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25080592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178264923"/>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35884789"/>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492972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119525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809662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74000263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6139384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image" Target="../media/image1.png"/><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641222758"/>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 id="2147484246"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45.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45.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45.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tags" Target="../tags/tag3.xml"/><Relationship Id="rId7" Type="http://schemas.openxmlformats.org/officeDocument/2006/relationships/image" Target="../media/image21.png"/><Relationship Id="rId12" Type="http://schemas.openxmlformats.org/officeDocument/2006/relationships/image" Target="../media/image29.wmf"/><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24.png"/><Relationship Id="rId11" Type="http://schemas.openxmlformats.org/officeDocument/2006/relationships/image" Target="../media/image28.wmf"/><Relationship Id="rId5" Type="http://schemas.openxmlformats.org/officeDocument/2006/relationships/notesSlide" Target="../notesSlides/notesSlide13.xml"/><Relationship Id="rId10" Type="http://schemas.openxmlformats.org/officeDocument/2006/relationships/image" Target="../media/image27.wmf"/><Relationship Id="rId4" Type="http://schemas.openxmlformats.org/officeDocument/2006/relationships/slideLayout" Target="../slideLayouts/slideLayout45.xml"/><Relationship Id="rId9"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45.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8.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48.xml"/><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9.xml"/><Relationship Id="rId1" Type="http://schemas.openxmlformats.org/officeDocument/2006/relationships/slideLayout" Target="../slideLayouts/slideLayout48.xml"/><Relationship Id="rId5" Type="http://schemas.openxmlformats.org/officeDocument/2006/relationships/image" Target="../media/image33.png"/><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0.xml"/><Relationship Id="rId1" Type="http://schemas.openxmlformats.org/officeDocument/2006/relationships/slideLayout" Target="../slideLayouts/slideLayout48.xml"/><Relationship Id="rId4" Type="http://schemas.openxmlformats.org/officeDocument/2006/relationships/image" Target="../media/image35.png"/></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1.xml"/><Relationship Id="rId1" Type="http://schemas.openxmlformats.org/officeDocument/2006/relationships/slideLayout" Target="../slideLayouts/slideLayout37.xml"/><Relationship Id="rId6" Type="http://schemas.openxmlformats.org/officeDocument/2006/relationships/image" Target="../media/image37.emf"/><Relationship Id="rId5" Type="http://schemas.openxmlformats.org/officeDocument/2006/relationships/image" Target="../media/image36.jpg"/><Relationship Id="rId4" Type="http://schemas.openxmlformats.org/officeDocument/2006/relationships/image" Target="../media/image35.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8.xml"/></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7.xml"/><Relationship Id="rId1" Type="http://schemas.openxmlformats.org/officeDocument/2006/relationships/slideLayout" Target="../slideLayouts/slideLayout38.xml"/><Relationship Id="rId5" Type="http://schemas.openxmlformats.org/officeDocument/2006/relationships/image" Target="../media/image40.png"/><Relationship Id="rId4" Type="http://schemas.openxmlformats.org/officeDocument/2006/relationships/image" Target="../media/image39.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7.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57.xml"/></Relationships>
</file>

<file path=ppt/slides/_rels/slide30.xml.rels><?xml version="1.0" encoding="UTF-8" standalone="yes"?>
<Relationships xmlns="http://schemas.openxmlformats.org/package/2006/relationships"><Relationship Id="rId3" Type="http://schemas.openxmlformats.org/officeDocument/2006/relationships/hyperlink" Target="http://paulolenick.codeplex.com/" TargetMode="External"/><Relationship Id="rId7" Type="http://schemas.openxmlformats.org/officeDocument/2006/relationships/image" Target="../media/image11.png"/><Relationship Id="rId2" Type="http://schemas.openxmlformats.org/officeDocument/2006/relationships/notesSlide" Target="../notesSlides/notesSlide29.xml"/><Relationship Id="rId1" Type="http://schemas.openxmlformats.org/officeDocument/2006/relationships/slideLayout" Target="../slideLayouts/slideLayout33.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0.xml"/></Relationships>
</file>

<file path=ppt/slides/_rels/slide3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1.xml"/><Relationship Id="rId1" Type="http://schemas.openxmlformats.org/officeDocument/2006/relationships/slideLayout" Target="../slideLayouts/slideLayout37.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3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2.xml"/><Relationship Id="rId1" Type="http://schemas.openxmlformats.org/officeDocument/2006/relationships/slideLayout" Target="../slideLayouts/slideLayout53.xml"/></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40.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jpg"/></Relationships>
</file>

<file path=ppt/slides/_rels/slide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5.xml"/><Relationship Id="rId1" Type="http://schemas.openxmlformats.org/officeDocument/2006/relationships/slideLayout" Target="../slideLayouts/slideLayout40.xml"/></Relationships>
</file>

<file path=ppt/slides/_rels/slide6.xml.rels><?xml version="1.0" encoding="UTF-8" standalone="yes"?>
<Relationships xmlns="http://schemas.openxmlformats.org/package/2006/relationships"><Relationship Id="rId3" Type="http://schemas.openxmlformats.org/officeDocument/2006/relationships/image" Target="../media/image15.jpg"/><Relationship Id="rId7"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57.xml"/><Relationship Id="rId6" Type="http://schemas.openxmlformats.org/officeDocument/2006/relationships/image" Target="../media/image18.png"/><Relationship Id="rId5" Type="http://schemas.openxmlformats.org/officeDocument/2006/relationships/image" Target="../media/image17.jp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3.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45.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5480193"/>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3414335" y="1211262"/>
            <a:ext cx="5360776" cy="5348854"/>
            <a:chOff x="3414335" y="1211262"/>
            <a:chExt cx="5360776" cy="5348854"/>
          </a:xfrm>
        </p:grpSpPr>
        <p:grpSp>
          <p:nvGrpSpPr>
            <p:cNvPr id="22" name="Group 21"/>
            <p:cNvGrpSpPr/>
            <p:nvPr/>
          </p:nvGrpSpPr>
          <p:grpSpPr>
            <a:xfrm>
              <a:off x="6069863" y="1211262"/>
              <a:ext cx="2699073" cy="2695958"/>
              <a:chOff x="6156289" y="1286233"/>
              <a:chExt cx="2699073" cy="2695958"/>
            </a:xfrm>
          </p:grpSpPr>
          <p:pic>
            <p:nvPicPr>
              <p:cNvPr id="32" name="Picture 31"/>
              <p:cNvPicPr>
                <a:picLocks noChangeAspect="1"/>
              </p:cNvPicPr>
              <p:nvPr/>
            </p:nvPicPr>
            <p:blipFill rotWithShape="1">
              <a:blip r:embed="rId3"/>
              <a:srcRect l="53152" t="8486" b="44945"/>
              <a:stretch/>
            </p:blipFill>
            <p:spPr>
              <a:xfrm>
                <a:off x="6156289" y="1286233"/>
                <a:ext cx="2694748" cy="2695958"/>
              </a:xfrm>
              <a:prstGeom prst="rect">
                <a:avLst/>
              </a:prstGeom>
            </p:spPr>
          </p:pic>
          <p:sp>
            <p:nvSpPr>
              <p:cNvPr id="33" name="TextBox 32"/>
              <p:cNvSpPr txBox="1"/>
              <p:nvPr/>
            </p:nvSpPr>
            <p:spPr>
              <a:xfrm>
                <a:off x="6872832" y="2330884"/>
                <a:ext cx="1982530" cy="461665"/>
              </a:xfrm>
              <a:prstGeom prst="rect">
                <a:avLst/>
              </a:prstGeom>
              <a:noFill/>
            </p:spPr>
            <p:txBody>
              <a:bodyPr wrap="none" rtlCol="0">
                <a:spAutoFit/>
              </a:bodyPr>
              <a:lstStyle/>
              <a:p>
                <a:r>
                  <a:rPr lang="en-US" sz="2400" b="1" dirty="0" smtClean="0">
                    <a:solidFill>
                      <a:srgbClr val="FFFFFF"/>
                    </a:solidFill>
                  </a:rPr>
                  <a:t>Result Types</a:t>
                </a:r>
                <a:endParaRPr lang="en-US" sz="2400" b="1" dirty="0">
                  <a:solidFill>
                    <a:srgbClr val="FFFFFF"/>
                  </a:solidFill>
                </a:endParaRPr>
              </a:p>
            </p:txBody>
          </p:sp>
        </p:grpSp>
        <p:grpSp>
          <p:nvGrpSpPr>
            <p:cNvPr id="23" name="Group 22"/>
            <p:cNvGrpSpPr/>
            <p:nvPr/>
          </p:nvGrpSpPr>
          <p:grpSpPr>
            <a:xfrm>
              <a:off x="3423029" y="1228664"/>
              <a:ext cx="3369924" cy="2678556"/>
              <a:chOff x="3081582" y="214303"/>
              <a:chExt cx="3889585" cy="3091605"/>
            </a:xfrm>
          </p:grpSpPr>
          <p:pic>
            <p:nvPicPr>
              <p:cNvPr id="30" name="Picture 29"/>
              <p:cNvPicPr>
                <a:picLocks noChangeAspect="1"/>
              </p:cNvPicPr>
              <p:nvPr/>
            </p:nvPicPr>
            <p:blipFill rotWithShape="1">
              <a:blip r:embed="rId4"/>
              <a:srcRect b="49441"/>
              <a:stretch/>
            </p:blipFill>
            <p:spPr>
              <a:xfrm>
                <a:off x="3081582" y="214303"/>
                <a:ext cx="3889585" cy="3091605"/>
              </a:xfrm>
              <a:prstGeom prst="rect">
                <a:avLst/>
              </a:prstGeom>
            </p:spPr>
          </p:pic>
          <p:sp>
            <p:nvSpPr>
              <p:cNvPr id="31" name="TextBox 30"/>
              <p:cNvSpPr txBox="1"/>
              <p:nvPr/>
            </p:nvSpPr>
            <p:spPr>
              <a:xfrm>
                <a:off x="3411546" y="1415853"/>
                <a:ext cx="2624760" cy="532856"/>
              </a:xfrm>
              <a:prstGeom prst="rect">
                <a:avLst/>
              </a:prstGeom>
              <a:noFill/>
            </p:spPr>
            <p:txBody>
              <a:bodyPr wrap="none" rtlCol="0">
                <a:spAutoFit/>
              </a:bodyPr>
              <a:lstStyle/>
              <a:p>
                <a:r>
                  <a:rPr lang="en-US" sz="2400" b="1" dirty="0" smtClean="0">
                    <a:solidFill>
                      <a:srgbClr val="FFFFFF"/>
                    </a:solidFill>
                  </a:rPr>
                  <a:t>Result Sources</a:t>
                </a:r>
                <a:endParaRPr lang="en-US" sz="2400" b="1" dirty="0">
                  <a:solidFill>
                    <a:srgbClr val="FFFFFF"/>
                  </a:solidFill>
                </a:endParaRPr>
              </a:p>
            </p:txBody>
          </p:sp>
        </p:grpSp>
        <p:grpSp>
          <p:nvGrpSpPr>
            <p:cNvPr id="24" name="Group 23"/>
            <p:cNvGrpSpPr/>
            <p:nvPr/>
          </p:nvGrpSpPr>
          <p:grpSpPr>
            <a:xfrm>
              <a:off x="3414335" y="3243011"/>
              <a:ext cx="2668753" cy="3317104"/>
              <a:chOff x="3071547" y="2479742"/>
              <a:chExt cx="3080289" cy="3828620"/>
            </a:xfrm>
          </p:grpSpPr>
          <p:pic>
            <p:nvPicPr>
              <p:cNvPr id="28" name="Picture 27"/>
              <p:cNvPicPr>
                <a:picLocks noChangeAspect="1"/>
              </p:cNvPicPr>
              <p:nvPr/>
            </p:nvPicPr>
            <p:blipFill rotWithShape="1">
              <a:blip r:embed="rId5"/>
              <a:srcRect r="50271"/>
              <a:stretch/>
            </p:blipFill>
            <p:spPr>
              <a:xfrm>
                <a:off x="3071547" y="2479742"/>
                <a:ext cx="3080289" cy="3828620"/>
              </a:xfrm>
              <a:prstGeom prst="rect">
                <a:avLst/>
              </a:prstGeom>
            </p:spPr>
          </p:pic>
          <p:sp>
            <p:nvSpPr>
              <p:cNvPr id="29" name="TextBox 28"/>
              <p:cNvSpPr txBox="1"/>
              <p:nvPr/>
            </p:nvSpPr>
            <p:spPr>
              <a:xfrm>
                <a:off x="3318727" y="4151805"/>
                <a:ext cx="1906071" cy="959141"/>
              </a:xfrm>
              <a:prstGeom prst="rect">
                <a:avLst/>
              </a:prstGeom>
              <a:noFill/>
            </p:spPr>
            <p:txBody>
              <a:bodyPr wrap="none" rtlCol="0">
                <a:spAutoFit/>
              </a:bodyPr>
              <a:lstStyle/>
              <a:p>
                <a:pPr algn="ctr"/>
                <a:r>
                  <a:rPr lang="en-US" sz="2400" b="1" dirty="0" smtClean="0">
                    <a:solidFill>
                      <a:srgbClr val="FFFFFF"/>
                    </a:solidFill>
                  </a:rPr>
                  <a:t>Display</a:t>
                </a:r>
                <a:br>
                  <a:rPr lang="en-US" sz="2400" b="1" dirty="0" smtClean="0">
                    <a:solidFill>
                      <a:srgbClr val="FFFFFF"/>
                    </a:solidFill>
                  </a:rPr>
                </a:br>
                <a:r>
                  <a:rPr lang="en-US" sz="2400" b="1" dirty="0" smtClean="0">
                    <a:solidFill>
                      <a:srgbClr val="FFFFFF"/>
                    </a:solidFill>
                  </a:rPr>
                  <a:t>Templates</a:t>
                </a:r>
                <a:endParaRPr lang="en-US" sz="2400" b="1" dirty="0">
                  <a:solidFill>
                    <a:srgbClr val="FFFFFF"/>
                  </a:solidFill>
                </a:endParaRPr>
              </a:p>
            </p:txBody>
          </p:sp>
        </p:grpSp>
        <p:grpSp>
          <p:nvGrpSpPr>
            <p:cNvPr id="25" name="Group 24"/>
            <p:cNvGrpSpPr/>
            <p:nvPr/>
          </p:nvGrpSpPr>
          <p:grpSpPr>
            <a:xfrm>
              <a:off x="5494981" y="3227167"/>
              <a:ext cx="3280130" cy="3332949"/>
              <a:chOff x="5490928" y="2461454"/>
              <a:chExt cx="3785944" cy="3846909"/>
            </a:xfrm>
          </p:grpSpPr>
          <p:pic>
            <p:nvPicPr>
              <p:cNvPr id="26" name="Picture 25"/>
              <p:cNvPicPr>
                <a:picLocks noChangeAspect="1"/>
              </p:cNvPicPr>
              <p:nvPr/>
            </p:nvPicPr>
            <p:blipFill>
              <a:blip r:embed="rId6"/>
              <a:stretch>
                <a:fillRect/>
              </a:stretch>
            </p:blipFill>
            <p:spPr>
              <a:xfrm>
                <a:off x="5490928" y="2461454"/>
                <a:ext cx="3785944" cy="3846909"/>
              </a:xfrm>
              <a:prstGeom prst="rect">
                <a:avLst/>
              </a:prstGeom>
            </p:spPr>
          </p:pic>
          <p:sp>
            <p:nvSpPr>
              <p:cNvPr id="27" name="TextBox 26"/>
              <p:cNvSpPr txBox="1"/>
              <p:nvPr/>
            </p:nvSpPr>
            <p:spPr>
              <a:xfrm>
                <a:off x="6807146" y="4312673"/>
                <a:ext cx="2229262" cy="532856"/>
              </a:xfrm>
              <a:prstGeom prst="rect">
                <a:avLst/>
              </a:prstGeom>
              <a:noFill/>
            </p:spPr>
            <p:txBody>
              <a:bodyPr wrap="none" rtlCol="0">
                <a:spAutoFit/>
              </a:bodyPr>
              <a:lstStyle/>
              <a:p>
                <a:r>
                  <a:rPr lang="en-US" sz="2400" b="1" dirty="0" smtClean="0">
                    <a:solidFill>
                      <a:srgbClr val="FFFFFF"/>
                    </a:solidFill>
                  </a:rPr>
                  <a:t>Query Rules</a:t>
                </a:r>
                <a:endParaRPr lang="en-US" sz="2400" b="1" dirty="0">
                  <a:solidFill>
                    <a:srgbClr val="FFFFFF"/>
                  </a:solidFill>
                </a:endParaRPr>
              </a:p>
            </p:txBody>
          </p:sp>
        </p:grpSp>
      </p:grpSp>
      <p:sp>
        <p:nvSpPr>
          <p:cNvPr id="16" name="Text Placeholder 2"/>
          <p:cNvSpPr txBox="1">
            <a:spLocks/>
          </p:cNvSpPr>
          <p:nvPr/>
        </p:nvSpPr>
        <p:spPr>
          <a:xfrm>
            <a:off x="274639" y="444203"/>
            <a:ext cx="12161836" cy="2831544"/>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505050"/>
              </a:buClr>
            </a:pPr>
            <a:r>
              <a:rPr lang="en-US" dirty="0" smtClean="0">
                <a:gradFill>
                  <a:gsLst>
                    <a:gs pos="1250">
                      <a:srgbClr val="505050"/>
                    </a:gs>
                    <a:gs pos="100000">
                      <a:srgbClr val="505050"/>
                    </a:gs>
                  </a:gsLst>
                  <a:lin ang="5400000" scaled="0"/>
                </a:gradFill>
              </a:rPr>
              <a:t>A specific subset of the local index (scopes)</a:t>
            </a:r>
          </a:p>
          <a:p>
            <a:pPr>
              <a:buClr>
                <a:srgbClr val="505050"/>
              </a:buClr>
            </a:pPr>
            <a:r>
              <a:rPr lang="en-US" dirty="0" smtClean="0">
                <a:gradFill>
                  <a:gsLst>
                    <a:gs pos="1250">
                      <a:srgbClr val="505050"/>
                    </a:gs>
                    <a:gs pos="100000">
                      <a:srgbClr val="505050"/>
                    </a:gs>
                  </a:gsLst>
                  <a:lin ang="5400000" scaled="0"/>
                </a:gradFill>
              </a:rPr>
              <a:t>Results from a remote search engine (federation)</a:t>
            </a:r>
            <a:endParaRPr lang="en-US" dirty="0">
              <a:gradFill>
                <a:gsLst>
                  <a:gs pos="1250">
                    <a:srgbClr val="505050"/>
                  </a:gs>
                  <a:gs pos="100000">
                    <a:srgbClr val="505050"/>
                  </a:gs>
                </a:gsLst>
                <a:lin ang="5400000" scaled="0"/>
              </a:gradFill>
            </a:endParaRPr>
          </a:p>
        </p:txBody>
      </p:sp>
      <p:pic>
        <p:nvPicPr>
          <p:cNvPr id="2" name="Picture 1"/>
          <p:cNvPicPr>
            <a:picLocks noChangeAspect="1"/>
          </p:cNvPicPr>
          <p:nvPr/>
        </p:nvPicPr>
        <p:blipFill>
          <a:blip r:embed="rId7"/>
          <a:stretch>
            <a:fillRect/>
          </a:stretch>
        </p:blipFill>
        <p:spPr>
          <a:xfrm>
            <a:off x="730048" y="2170378"/>
            <a:ext cx="6326389" cy="4389737"/>
          </a:xfrm>
          <a:prstGeom prst="rect">
            <a:avLst/>
          </a:prstGeom>
        </p:spPr>
      </p:pic>
    </p:spTree>
    <p:extLst>
      <p:ext uri="{BB962C8B-B14F-4D97-AF65-F5344CB8AC3E}">
        <p14:creationId xmlns:p14="http://schemas.microsoft.com/office/powerpoint/2010/main" val="7614170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decel="50000" fill="hold" nodeType="withEffect">
                                  <p:stCondLst>
                                    <p:cond delay="0"/>
                                  </p:stCondLst>
                                  <p:childTnLst>
                                    <p:animMotion origin="layout" path="M -3.40056E-6 -0.00091 L 0.44499 0.41307 " pathEditMode="relative" rAng="0" ptsTypes="AA">
                                      <p:cBhvr>
                                        <p:cTn id="6" dur="2000" fill="hold"/>
                                        <p:tgtEl>
                                          <p:spTgt spid="4"/>
                                        </p:tgtEl>
                                        <p:attrNameLst>
                                          <p:attrName>ppt_x</p:attrName>
                                          <p:attrName>ppt_y</p:attrName>
                                        </p:attrNameLst>
                                      </p:cBhvr>
                                      <p:rCtr x="22249" y="20699"/>
                                    </p:animMotion>
                                  </p:childTnLst>
                                </p:cTn>
                              </p:par>
                            </p:childTnLst>
                          </p:cTn>
                        </p:par>
                        <p:par>
                          <p:cTn id="7" fill="hold">
                            <p:stCondLst>
                              <p:cond delay="2000"/>
                            </p:stCondLst>
                            <p:childTnLst>
                              <p:par>
                                <p:cTn id="8" presetID="10" presetClass="entr" presetSubtype="0" fill="hold" grpId="0" nodeType="afterEffect">
                                  <p:stCondLst>
                                    <p:cond delay="0"/>
                                  </p:stCondLst>
                                  <p:childTnLst>
                                    <p:set>
                                      <p:cBhvr>
                                        <p:cTn id="9" dur="1" fill="hold">
                                          <p:stCondLst>
                                            <p:cond delay="0"/>
                                          </p:stCondLst>
                                        </p:cTn>
                                        <p:tgtEl>
                                          <p:spTgt spid="16">
                                            <p:txEl>
                                              <p:pRg st="0" end="0"/>
                                            </p:txEl>
                                          </p:spTgt>
                                        </p:tgtEl>
                                        <p:attrNameLst>
                                          <p:attrName>style.visibility</p:attrName>
                                        </p:attrNameLst>
                                      </p:cBhvr>
                                      <p:to>
                                        <p:strVal val="visible"/>
                                      </p:to>
                                    </p:set>
                                    <p:animEffect transition="in" filter="fade">
                                      <p:cBhvr>
                                        <p:cTn id="10" dur="500"/>
                                        <p:tgtEl>
                                          <p:spTgt spid="16">
                                            <p:txEl>
                                              <p:pRg st="0" end="0"/>
                                            </p:txEl>
                                          </p:spTgt>
                                        </p:tgtEl>
                                      </p:cBhvr>
                                    </p:animEffect>
                                  </p:childTnLst>
                                </p:cTn>
                              </p:par>
                            </p:childTnLst>
                          </p:cTn>
                        </p:par>
                        <p:par>
                          <p:cTn id="11" fill="hold">
                            <p:stCondLst>
                              <p:cond delay="2500"/>
                            </p:stCondLst>
                            <p:childTnLst>
                              <p:par>
                                <p:cTn id="12" presetID="10" presetClass="entr" presetSubtype="0" fill="hold" grpId="0" nodeType="afterEffect">
                                  <p:stCondLst>
                                    <p:cond delay="0"/>
                                  </p:stCondLst>
                                  <p:childTnLst>
                                    <p:set>
                                      <p:cBhvr>
                                        <p:cTn id="13" dur="1" fill="hold">
                                          <p:stCondLst>
                                            <p:cond delay="0"/>
                                          </p:stCondLst>
                                        </p:cTn>
                                        <p:tgtEl>
                                          <p:spTgt spid="16">
                                            <p:txEl>
                                              <p:pRg st="1" end="1"/>
                                            </p:txEl>
                                          </p:spTgt>
                                        </p:tgtEl>
                                        <p:attrNameLst>
                                          <p:attrName>style.visibility</p:attrName>
                                        </p:attrNameLst>
                                      </p:cBhvr>
                                      <p:to>
                                        <p:strVal val="visible"/>
                                      </p:to>
                                    </p:set>
                                    <p:animEffect transition="in" filter="fade">
                                      <p:cBhvr>
                                        <p:cTn id="14" dur="500"/>
                                        <p:tgtEl>
                                          <p:spTgt spid="16">
                                            <p:txEl>
                                              <p:pRg st="1" end="1"/>
                                            </p:txEl>
                                          </p:spTgt>
                                        </p:tgtEl>
                                      </p:cBhvr>
                                    </p:animEffect>
                                  </p:childTnLst>
                                </p:cTn>
                              </p:par>
                            </p:childTnLst>
                          </p:cTn>
                        </p:par>
                        <p:par>
                          <p:cTn id="15" fill="hold">
                            <p:stCondLst>
                              <p:cond delay="3000"/>
                            </p:stCondLst>
                            <p:childTnLst>
                              <p:par>
                                <p:cTn id="16" presetID="9" presetClass="entr" presetSubtype="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dissolve">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961437" y="4106862"/>
            <a:ext cx="5360776" cy="5348854"/>
            <a:chOff x="3414335" y="1211262"/>
            <a:chExt cx="5360776" cy="5348854"/>
          </a:xfrm>
        </p:grpSpPr>
        <p:grpSp>
          <p:nvGrpSpPr>
            <p:cNvPr id="5" name="Group 4"/>
            <p:cNvGrpSpPr/>
            <p:nvPr/>
          </p:nvGrpSpPr>
          <p:grpSpPr>
            <a:xfrm>
              <a:off x="6069863" y="1211262"/>
              <a:ext cx="2699073" cy="2695958"/>
              <a:chOff x="6156289" y="1286233"/>
              <a:chExt cx="2699073" cy="2695958"/>
            </a:xfrm>
          </p:grpSpPr>
          <p:pic>
            <p:nvPicPr>
              <p:cNvPr id="15" name="Picture 14"/>
              <p:cNvPicPr>
                <a:picLocks noChangeAspect="1"/>
              </p:cNvPicPr>
              <p:nvPr/>
            </p:nvPicPr>
            <p:blipFill rotWithShape="1">
              <a:blip r:embed="rId3"/>
              <a:srcRect l="53152" t="8486" b="44945"/>
              <a:stretch/>
            </p:blipFill>
            <p:spPr>
              <a:xfrm>
                <a:off x="6156289" y="1286233"/>
                <a:ext cx="2694748" cy="2695958"/>
              </a:xfrm>
              <a:prstGeom prst="rect">
                <a:avLst/>
              </a:prstGeom>
            </p:spPr>
          </p:pic>
          <p:sp>
            <p:nvSpPr>
              <p:cNvPr id="17" name="TextBox 16"/>
              <p:cNvSpPr txBox="1"/>
              <p:nvPr/>
            </p:nvSpPr>
            <p:spPr>
              <a:xfrm>
                <a:off x="6872832" y="2330884"/>
                <a:ext cx="1982530" cy="461665"/>
              </a:xfrm>
              <a:prstGeom prst="rect">
                <a:avLst/>
              </a:prstGeom>
              <a:noFill/>
            </p:spPr>
            <p:txBody>
              <a:bodyPr wrap="none" rtlCol="0">
                <a:spAutoFit/>
              </a:bodyPr>
              <a:lstStyle/>
              <a:p>
                <a:r>
                  <a:rPr lang="en-US" sz="2400" b="1" dirty="0" smtClean="0">
                    <a:solidFill>
                      <a:srgbClr val="FFFFFF"/>
                    </a:solidFill>
                  </a:rPr>
                  <a:t>Result Types</a:t>
                </a:r>
                <a:endParaRPr lang="en-US" sz="2400" b="1" dirty="0">
                  <a:solidFill>
                    <a:srgbClr val="FFFFFF"/>
                  </a:solidFill>
                </a:endParaRPr>
              </a:p>
            </p:txBody>
          </p:sp>
        </p:grpSp>
        <p:grpSp>
          <p:nvGrpSpPr>
            <p:cNvPr id="6" name="Group 5"/>
            <p:cNvGrpSpPr/>
            <p:nvPr/>
          </p:nvGrpSpPr>
          <p:grpSpPr>
            <a:xfrm>
              <a:off x="3423029" y="1228664"/>
              <a:ext cx="3369924" cy="2678556"/>
              <a:chOff x="3081582" y="214303"/>
              <a:chExt cx="3889585" cy="3091605"/>
            </a:xfrm>
          </p:grpSpPr>
          <p:pic>
            <p:nvPicPr>
              <p:cNvPr id="13" name="Picture 12"/>
              <p:cNvPicPr>
                <a:picLocks noChangeAspect="1"/>
              </p:cNvPicPr>
              <p:nvPr/>
            </p:nvPicPr>
            <p:blipFill rotWithShape="1">
              <a:blip r:embed="rId4"/>
              <a:srcRect b="49441"/>
              <a:stretch/>
            </p:blipFill>
            <p:spPr>
              <a:xfrm>
                <a:off x="3081582" y="214303"/>
                <a:ext cx="3889585" cy="3091605"/>
              </a:xfrm>
              <a:prstGeom prst="rect">
                <a:avLst/>
              </a:prstGeom>
            </p:spPr>
          </p:pic>
          <p:sp>
            <p:nvSpPr>
              <p:cNvPr id="14" name="TextBox 13"/>
              <p:cNvSpPr txBox="1"/>
              <p:nvPr/>
            </p:nvSpPr>
            <p:spPr>
              <a:xfrm>
                <a:off x="3411546" y="1415853"/>
                <a:ext cx="2624760" cy="532856"/>
              </a:xfrm>
              <a:prstGeom prst="rect">
                <a:avLst/>
              </a:prstGeom>
              <a:noFill/>
            </p:spPr>
            <p:txBody>
              <a:bodyPr wrap="none" rtlCol="0">
                <a:spAutoFit/>
              </a:bodyPr>
              <a:lstStyle/>
              <a:p>
                <a:r>
                  <a:rPr lang="en-US" sz="2400" b="1" dirty="0" smtClean="0">
                    <a:solidFill>
                      <a:srgbClr val="FFFFFF"/>
                    </a:solidFill>
                  </a:rPr>
                  <a:t>Result Sources</a:t>
                </a:r>
                <a:endParaRPr lang="en-US" sz="2400" b="1" dirty="0">
                  <a:solidFill>
                    <a:srgbClr val="FFFFFF"/>
                  </a:solidFill>
                </a:endParaRPr>
              </a:p>
            </p:txBody>
          </p:sp>
        </p:grpSp>
        <p:grpSp>
          <p:nvGrpSpPr>
            <p:cNvPr id="7" name="Group 6"/>
            <p:cNvGrpSpPr/>
            <p:nvPr/>
          </p:nvGrpSpPr>
          <p:grpSpPr>
            <a:xfrm>
              <a:off x="3414335" y="3243011"/>
              <a:ext cx="2668753" cy="3317104"/>
              <a:chOff x="3071547" y="2479742"/>
              <a:chExt cx="3080289" cy="3828620"/>
            </a:xfrm>
          </p:grpSpPr>
          <p:pic>
            <p:nvPicPr>
              <p:cNvPr id="11" name="Picture 10"/>
              <p:cNvPicPr>
                <a:picLocks noChangeAspect="1"/>
              </p:cNvPicPr>
              <p:nvPr/>
            </p:nvPicPr>
            <p:blipFill rotWithShape="1">
              <a:blip r:embed="rId5"/>
              <a:srcRect r="50271"/>
              <a:stretch/>
            </p:blipFill>
            <p:spPr>
              <a:xfrm>
                <a:off x="3071547" y="2479742"/>
                <a:ext cx="3080289" cy="3828620"/>
              </a:xfrm>
              <a:prstGeom prst="rect">
                <a:avLst/>
              </a:prstGeom>
            </p:spPr>
          </p:pic>
          <p:sp>
            <p:nvSpPr>
              <p:cNvPr id="12" name="TextBox 11"/>
              <p:cNvSpPr txBox="1"/>
              <p:nvPr/>
            </p:nvSpPr>
            <p:spPr>
              <a:xfrm>
                <a:off x="3318727" y="4151805"/>
                <a:ext cx="1906071" cy="959141"/>
              </a:xfrm>
              <a:prstGeom prst="rect">
                <a:avLst/>
              </a:prstGeom>
              <a:noFill/>
            </p:spPr>
            <p:txBody>
              <a:bodyPr wrap="none" rtlCol="0">
                <a:spAutoFit/>
              </a:bodyPr>
              <a:lstStyle/>
              <a:p>
                <a:pPr algn="ctr"/>
                <a:r>
                  <a:rPr lang="en-US" sz="2400" b="1" dirty="0" smtClean="0">
                    <a:solidFill>
                      <a:srgbClr val="FFFFFF"/>
                    </a:solidFill>
                  </a:rPr>
                  <a:t>Display</a:t>
                </a:r>
                <a:br>
                  <a:rPr lang="en-US" sz="2400" b="1" dirty="0" smtClean="0">
                    <a:solidFill>
                      <a:srgbClr val="FFFFFF"/>
                    </a:solidFill>
                  </a:rPr>
                </a:br>
                <a:r>
                  <a:rPr lang="en-US" sz="2400" b="1" dirty="0" smtClean="0">
                    <a:solidFill>
                      <a:srgbClr val="FFFFFF"/>
                    </a:solidFill>
                  </a:rPr>
                  <a:t>Templates</a:t>
                </a:r>
                <a:endParaRPr lang="en-US" sz="2400" b="1" dirty="0">
                  <a:solidFill>
                    <a:srgbClr val="FFFFFF"/>
                  </a:solidFill>
                </a:endParaRPr>
              </a:p>
            </p:txBody>
          </p:sp>
        </p:grpSp>
        <p:grpSp>
          <p:nvGrpSpPr>
            <p:cNvPr id="8" name="Group 7"/>
            <p:cNvGrpSpPr/>
            <p:nvPr/>
          </p:nvGrpSpPr>
          <p:grpSpPr>
            <a:xfrm>
              <a:off x="5494981" y="3227167"/>
              <a:ext cx="3280130" cy="3332949"/>
              <a:chOff x="5490928" y="2461454"/>
              <a:chExt cx="3785944" cy="3846909"/>
            </a:xfrm>
          </p:grpSpPr>
          <p:pic>
            <p:nvPicPr>
              <p:cNvPr id="9" name="Picture 8"/>
              <p:cNvPicPr>
                <a:picLocks noChangeAspect="1"/>
              </p:cNvPicPr>
              <p:nvPr/>
            </p:nvPicPr>
            <p:blipFill>
              <a:blip r:embed="rId6"/>
              <a:stretch>
                <a:fillRect/>
              </a:stretch>
            </p:blipFill>
            <p:spPr>
              <a:xfrm>
                <a:off x="5490928" y="2461454"/>
                <a:ext cx="3785944" cy="3846909"/>
              </a:xfrm>
              <a:prstGeom prst="rect">
                <a:avLst/>
              </a:prstGeom>
            </p:spPr>
          </p:pic>
          <p:sp>
            <p:nvSpPr>
              <p:cNvPr id="10" name="TextBox 9"/>
              <p:cNvSpPr txBox="1"/>
              <p:nvPr/>
            </p:nvSpPr>
            <p:spPr>
              <a:xfrm>
                <a:off x="6807146" y="4312673"/>
                <a:ext cx="2229262" cy="532856"/>
              </a:xfrm>
              <a:prstGeom prst="rect">
                <a:avLst/>
              </a:prstGeom>
              <a:noFill/>
            </p:spPr>
            <p:txBody>
              <a:bodyPr wrap="none" rtlCol="0">
                <a:spAutoFit/>
              </a:bodyPr>
              <a:lstStyle/>
              <a:p>
                <a:r>
                  <a:rPr lang="en-US" sz="2400" b="1" dirty="0" smtClean="0">
                    <a:solidFill>
                      <a:srgbClr val="FFFFFF"/>
                    </a:solidFill>
                  </a:rPr>
                  <a:t>Query Rules</a:t>
                </a:r>
                <a:endParaRPr lang="en-US" sz="2400" b="1" dirty="0">
                  <a:solidFill>
                    <a:srgbClr val="FFFFFF"/>
                  </a:solidFill>
                </a:endParaRPr>
              </a:p>
            </p:txBody>
          </p:sp>
        </p:grpSp>
      </p:grpSp>
      <p:sp>
        <p:nvSpPr>
          <p:cNvPr id="16" name="Text Placeholder 2"/>
          <p:cNvSpPr txBox="1">
            <a:spLocks/>
          </p:cNvSpPr>
          <p:nvPr/>
        </p:nvSpPr>
        <p:spPr>
          <a:xfrm>
            <a:off x="267235" y="444203"/>
            <a:ext cx="10065802" cy="2831544"/>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505050"/>
              </a:buClr>
            </a:pPr>
            <a:r>
              <a:rPr lang="en-US" dirty="0" smtClean="0">
                <a:gradFill>
                  <a:gsLst>
                    <a:gs pos="1250">
                      <a:srgbClr val="505050"/>
                    </a:gs>
                    <a:gs pos="100000">
                      <a:srgbClr val="505050"/>
                    </a:gs>
                  </a:gsLst>
                  <a:lin ang="5400000" scaled="0"/>
                </a:gradFill>
              </a:rPr>
              <a:t>Easy way to identify different types of individual results</a:t>
            </a:r>
          </a:p>
          <a:p>
            <a:pPr>
              <a:buClr>
                <a:srgbClr val="505050"/>
              </a:buClr>
            </a:pPr>
            <a:r>
              <a:rPr lang="en-US" dirty="0" smtClean="0">
                <a:gradFill>
                  <a:gsLst>
                    <a:gs pos="1250">
                      <a:srgbClr val="505050"/>
                    </a:gs>
                    <a:gs pos="100000">
                      <a:srgbClr val="505050"/>
                    </a:gs>
                  </a:gsLst>
                  <a:lin ang="5400000" scaled="0"/>
                </a:gradFill>
              </a:rPr>
              <a:t>Obvious: Word Doc, Items from your CRM</a:t>
            </a:r>
          </a:p>
          <a:p>
            <a:pPr>
              <a:buClr>
                <a:srgbClr val="505050"/>
              </a:buClr>
            </a:pPr>
            <a:r>
              <a:rPr lang="en-US" dirty="0" smtClean="0">
                <a:gradFill>
                  <a:gsLst>
                    <a:gs pos="1250">
                      <a:srgbClr val="505050"/>
                    </a:gs>
                    <a:gs pos="100000">
                      <a:srgbClr val="505050"/>
                    </a:gs>
                  </a:gsLst>
                  <a:lin ang="5400000" scaled="0"/>
                </a:gradFill>
              </a:rPr>
              <a:t>Not-so-obvious: Documents authored by CEO created in last 30 days</a:t>
            </a:r>
            <a:endParaRPr lang="en-US" dirty="0">
              <a:gradFill>
                <a:gsLst>
                  <a:gs pos="1250">
                    <a:srgbClr val="505050"/>
                  </a:gs>
                  <a:gs pos="100000">
                    <a:srgbClr val="505050"/>
                  </a:gs>
                </a:gsLst>
                <a:lin ang="5400000" scaled="0"/>
              </a:gradFill>
            </a:endParaRPr>
          </a:p>
        </p:txBody>
      </p:sp>
      <p:pic>
        <p:nvPicPr>
          <p:cNvPr id="18" name="Picture 16" descr="C:\Users\PAUL~1.OLE\AppData\Local\Temp\SNAGHTML603fb8fb.PNG"/>
          <p:cNvPicPr>
            <a:picLocks noChangeAspect="1" noChangeArrowheads="1"/>
          </p:cNvPicPr>
          <p:nvPr/>
        </p:nvPicPr>
        <p:blipFill rotWithShape="1">
          <a:blip r:embed="rId7">
            <a:extLst>
              <a:ext uri="{28A0092B-C50C-407E-A947-70E740481C1C}">
                <a14:useLocalDpi xmlns:a14="http://schemas.microsoft.com/office/drawing/2010/main" val="0"/>
              </a:ext>
            </a:extLst>
          </a:blip>
          <a:srcRect r="17677" b="14796"/>
          <a:stretch/>
        </p:blipFill>
        <p:spPr bwMode="auto">
          <a:xfrm>
            <a:off x="3418" y="0"/>
            <a:ext cx="10808666" cy="62926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61319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decel="50000" fill="hold" nodeType="withEffect">
                                  <p:stCondLst>
                                    <p:cond delay="0"/>
                                  </p:stCondLst>
                                  <p:childTnLst>
                                    <p:animMotion origin="layout" path="M 2.00408E-6 3.63141E-8 L -0.91792 3.63141E-8 " pathEditMode="relative" rAng="0" ptsTypes="AA">
                                      <p:cBhvr>
                                        <p:cTn id="6" dur="2000" fill="hold"/>
                                        <p:tgtEl>
                                          <p:spTgt spid="4"/>
                                        </p:tgtEl>
                                        <p:attrNameLst>
                                          <p:attrName>ppt_x</p:attrName>
                                          <p:attrName>ppt_y</p:attrName>
                                        </p:attrNameLst>
                                      </p:cBhvr>
                                      <p:rCtr x="-45902" y="0"/>
                                    </p:animMotion>
                                  </p:childTnLst>
                                </p:cTn>
                              </p:par>
                            </p:childTnLst>
                          </p:cTn>
                        </p:par>
                        <p:par>
                          <p:cTn id="7" fill="hold">
                            <p:stCondLst>
                              <p:cond delay="2000"/>
                            </p:stCondLst>
                            <p:childTnLst>
                              <p:par>
                                <p:cTn id="8" presetID="10" presetClass="entr" presetSubtype="0" fill="hold" grpId="0" nodeType="afterEffect">
                                  <p:stCondLst>
                                    <p:cond delay="0"/>
                                  </p:stCondLst>
                                  <p:childTnLst>
                                    <p:set>
                                      <p:cBhvr>
                                        <p:cTn id="9" dur="1" fill="hold">
                                          <p:stCondLst>
                                            <p:cond delay="0"/>
                                          </p:stCondLst>
                                        </p:cTn>
                                        <p:tgtEl>
                                          <p:spTgt spid="16">
                                            <p:txEl>
                                              <p:pRg st="0" end="0"/>
                                            </p:txEl>
                                          </p:spTgt>
                                        </p:tgtEl>
                                        <p:attrNameLst>
                                          <p:attrName>style.visibility</p:attrName>
                                        </p:attrNameLst>
                                      </p:cBhvr>
                                      <p:to>
                                        <p:strVal val="visible"/>
                                      </p:to>
                                    </p:set>
                                    <p:animEffect transition="in" filter="fade">
                                      <p:cBhvr>
                                        <p:cTn id="10" dur="500"/>
                                        <p:tgtEl>
                                          <p:spTgt spid="16">
                                            <p:txEl>
                                              <p:pRg st="0" end="0"/>
                                            </p:txEl>
                                          </p:spTgt>
                                        </p:tgtEl>
                                      </p:cBhvr>
                                    </p:animEffect>
                                  </p:childTnLst>
                                </p:cTn>
                              </p:par>
                            </p:childTnLst>
                          </p:cTn>
                        </p:par>
                        <p:par>
                          <p:cTn id="11" fill="hold">
                            <p:stCondLst>
                              <p:cond delay="2500"/>
                            </p:stCondLst>
                            <p:childTnLst>
                              <p:par>
                                <p:cTn id="12" presetID="10" presetClass="entr" presetSubtype="0" fill="hold" grpId="0" nodeType="afterEffect">
                                  <p:stCondLst>
                                    <p:cond delay="0"/>
                                  </p:stCondLst>
                                  <p:childTnLst>
                                    <p:set>
                                      <p:cBhvr>
                                        <p:cTn id="13" dur="1" fill="hold">
                                          <p:stCondLst>
                                            <p:cond delay="0"/>
                                          </p:stCondLst>
                                        </p:cTn>
                                        <p:tgtEl>
                                          <p:spTgt spid="16">
                                            <p:txEl>
                                              <p:pRg st="1" end="1"/>
                                            </p:txEl>
                                          </p:spTgt>
                                        </p:tgtEl>
                                        <p:attrNameLst>
                                          <p:attrName>style.visibility</p:attrName>
                                        </p:attrNameLst>
                                      </p:cBhvr>
                                      <p:to>
                                        <p:strVal val="visible"/>
                                      </p:to>
                                    </p:set>
                                    <p:animEffect transition="in" filter="fade">
                                      <p:cBhvr>
                                        <p:cTn id="14" dur="500"/>
                                        <p:tgtEl>
                                          <p:spTgt spid="16">
                                            <p:txEl>
                                              <p:pRg st="1" end="1"/>
                                            </p:txEl>
                                          </p:spTgt>
                                        </p:tgtEl>
                                      </p:cBhvr>
                                    </p:animEffect>
                                  </p:childTnLst>
                                </p:cTn>
                              </p:par>
                            </p:childTnLst>
                          </p:cTn>
                        </p:par>
                        <p:par>
                          <p:cTn id="15" fill="hold">
                            <p:stCondLst>
                              <p:cond delay="3000"/>
                            </p:stCondLst>
                            <p:childTnLst>
                              <p:par>
                                <p:cTn id="16" presetID="10" presetClass="entr" presetSubtype="0" fill="hold" grpId="0" nodeType="afterEffect">
                                  <p:stCondLst>
                                    <p:cond delay="0"/>
                                  </p:stCondLst>
                                  <p:childTnLst>
                                    <p:set>
                                      <p:cBhvr>
                                        <p:cTn id="17" dur="1" fill="hold">
                                          <p:stCondLst>
                                            <p:cond delay="0"/>
                                          </p:stCondLst>
                                        </p:cTn>
                                        <p:tgtEl>
                                          <p:spTgt spid="16">
                                            <p:txEl>
                                              <p:pRg st="2" end="2"/>
                                            </p:txEl>
                                          </p:spTgt>
                                        </p:tgtEl>
                                        <p:attrNameLst>
                                          <p:attrName>style.visibility</p:attrName>
                                        </p:attrNameLst>
                                      </p:cBhvr>
                                      <p:to>
                                        <p:strVal val="visible"/>
                                      </p:to>
                                    </p:set>
                                    <p:animEffect transition="in" filter="fade">
                                      <p:cBhvr>
                                        <p:cTn id="18" dur="500"/>
                                        <p:tgtEl>
                                          <p:spTgt spid="16">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dissolve">
                                      <p:cBhvr>
                                        <p:cTn id="2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443163" y="4106862"/>
            <a:ext cx="5360776" cy="5348854"/>
            <a:chOff x="3414335" y="1211262"/>
            <a:chExt cx="5360776" cy="5348854"/>
          </a:xfrm>
        </p:grpSpPr>
        <p:grpSp>
          <p:nvGrpSpPr>
            <p:cNvPr id="5" name="Group 4"/>
            <p:cNvGrpSpPr/>
            <p:nvPr/>
          </p:nvGrpSpPr>
          <p:grpSpPr>
            <a:xfrm>
              <a:off x="6069863" y="1211262"/>
              <a:ext cx="2699073" cy="2695958"/>
              <a:chOff x="6156289" y="1286233"/>
              <a:chExt cx="2699073" cy="2695958"/>
            </a:xfrm>
          </p:grpSpPr>
          <p:pic>
            <p:nvPicPr>
              <p:cNvPr id="15" name="Picture 14"/>
              <p:cNvPicPr>
                <a:picLocks noChangeAspect="1"/>
              </p:cNvPicPr>
              <p:nvPr/>
            </p:nvPicPr>
            <p:blipFill rotWithShape="1">
              <a:blip r:embed="rId3"/>
              <a:srcRect l="53152" t="8486" b="44945"/>
              <a:stretch/>
            </p:blipFill>
            <p:spPr>
              <a:xfrm>
                <a:off x="6156289" y="1286233"/>
                <a:ext cx="2694748" cy="2695958"/>
              </a:xfrm>
              <a:prstGeom prst="rect">
                <a:avLst/>
              </a:prstGeom>
            </p:spPr>
          </p:pic>
          <p:sp>
            <p:nvSpPr>
              <p:cNvPr id="17" name="TextBox 16"/>
              <p:cNvSpPr txBox="1"/>
              <p:nvPr/>
            </p:nvSpPr>
            <p:spPr>
              <a:xfrm>
                <a:off x="6872832" y="2330884"/>
                <a:ext cx="1982530" cy="461665"/>
              </a:xfrm>
              <a:prstGeom prst="rect">
                <a:avLst/>
              </a:prstGeom>
              <a:noFill/>
            </p:spPr>
            <p:txBody>
              <a:bodyPr wrap="none" rtlCol="0">
                <a:spAutoFit/>
              </a:bodyPr>
              <a:lstStyle/>
              <a:p>
                <a:r>
                  <a:rPr lang="en-US" sz="2400" b="1" dirty="0" smtClean="0">
                    <a:solidFill>
                      <a:srgbClr val="FFFFFF"/>
                    </a:solidFill>
                  </a:rPr>
                  <a:t>Result Types</a:t>
                </a:r>
                <a:endParaRPr lang="en-US" sz="2400" b="1" dirty="0">
                  <a:solidFill>
                    <a:srgbClr val="FFFFFF"/>
                  </a:solidFill>
                </a:endParaRPr>
              </a:p>
            </p:txBody>
          </p:sp>
        </p:grpSp>
        <p:grpSp>
          <p:nvGrpSpPr>
            <p:cNvPr id="6" name="Group 5"/>
            <p:cNvGrpSpPr/>
            <p:nvPr/>
          </p:nvGrpSpPr>
          <p:grpSpPr>
            <a:xfrm>
              <a:off x="3423029" y="1228664"/>
              <a:ext cx="3369924" cy="2678556"/>
              <a:chOff x="3081582" y="214303"/>
              <a:chExt cx="3889585" cy="3091605"/>
            </a:xfrm>
          </p:grpSpPr>
          <p:pic>
            <p:nvPicPr>
              <p:cNvPr id="13" name="Picture 12"/>
              <p:cNvPicPr>
                <a:picLocks noChangeAspect="1"/>
              </p:cNvPicPr>
              <p:nvPr/>
            </p:nvPicPr>
            <p:blipFill rotWithShape="1">
              <a:blip r:embed="rId4"/>
              <a:srcRect b="49441"/>
              <a:stretch/>
            </p:blipFill>
            <p:spPr>
              <a:xfrm>
                <a:off x="3081582" y="214303"/>
                <a:ext cx="3889585" cy="3091605"/>
              </a:xfrm>
              <a:prstGeom prst="rect">
                <a:avLst/>
              </a:prstGeom>
            </p:spPr>
          </p:pic>
          <p:sp>
            <p:nvSpPr>
              <p:cNvPr id="14" name="TextBox 13"/>
              <p:cNvSpPr txBox="1"/>
              <p:nvPr/>
            </p:nvSpPr>
            <p:spPr>
              <a:xfrm>
                <a:off x="3411546" y="1415853"/>
                <a:ext cx="2624760" cy="532856"/>
              </a:xfrm>
              <a:prstGeom prst="rect">
                <a:avLst/>
              </a:prstGeom>
              <a:noFill/>
            </p:spPr>
            <p:txBody>
              <a:bodyPr wrap="none" rtlCol="0">
                <a:spAutoFit/>
              </a:bodyPr>
              <a:lstStyle/>
              <a:p>
                <a:r>
                  <a:rPr lang="en-US" sz="2400" b="1" dirty="0" smtClean="0">
                    <a:solidFill>
                      <a:srgbClr val="FFFFFF"/>
                    </a:solidFill>
                  </a:rPr>
                  <a:t>Result Sources</a:t>
                </a:r>
                <a:endParaRPr lang="en-US" sz="2400" b="1" dirty="0">
                  <a:solidFill>
                    <a:srgbClr val="FFFFFF"/>
                  </a:solidFill>
                </a:endParaRPr>
              </a:p>
            </p:txBody>
          </p:sp>
        </p:grpSp>
        <p:grpSp>
          <p:nvGrpSpPr>
            <p:cNvPr id="7" name="Group 6"/>
            <p:cNvGrpSpPr/>
            <p:nvPr/>
          </p:nvGrpSpPr>
          <p:grpSpPr>
            <a:xfrm>
              <a:off x="3414335" y="3243011"/>
              <a:ext cx="2668753" cy="3317104"/>
              <a:chOff x="3071547" y="2479742"/>
              <a:chExt cx="3080289" cy="3828620"/>
            </a:xfrm>
          </p:grpSpPr>
          <p:pic>
            <p:nvPicPr>
              <p:cNvPr id="11" name="Picture 10"/>
              <p:cNvPicPr>
                <a:picLocks noChangeAspect="1"/>
              </p:cNvPicPr>
              <p:nvPr/>
            </p:nvPicPr>
            <p:blipFill rotWithShape="1">
              <a:blip r:embed="rId5"/>
              <a:srcRect r="50271"/>
              <a:stretch/>
            </p:blipFill>
            <p:spPr>
              <a:xfrm>
                <a:off x="3071547" y="2479742"/>
                <a:ext cx="3080289" cy="3828620"/>
              </a:xfrm>
              <a:prstGeom prst="rect">
                <a:avLst/>
              </a:prstGeom>
            </p:spPr>
          </p:pic>
          <p:sp>
            <p:nvSpPr>
              <p:cNvPr id="12" name="TextBox 11"/>
              <p:cNvSpPr txBox="1"/>
              <p:nvPr/>
            </p:nvSpPr>
            <p:spPr>
              <a:xfrm>
                <a:off x="3318727" y="4151805"/>
                <a:ext cx="1906071" cy="959141"/>
              </a:xfrm>
              <a:prstGeom prst="rect">
                <a:avLst/>
              </a:prstGeom>
              <a:noFill/>
            </p:spPr>
            <p:txBody>
              <a:bodyPr wrap="none" rtlCol="0">
                <a:spAutoFit/>
              </a:bodyPr>
              <a:lstStyle/>
              <a:p>
                <a:pPr algn="ctr"/>
                <a:r>
                  <a:rPr lang="en-US" sz="2400" b="1" dirty="0" smtClean="0">
                    <a:solidFill>
                      <a:srgbClr val="FFFFFF"/>
                    </a:solidFill>
                  </a:rPr>
                  <a:t>Display</a:t>
                </a:r>
                <a:br>
                  <a:rPr lang="en-US" sz="2400" b="1" dirty="0" smtClean="0">
                    <a:solidFill>
                      <a:srgbClr val="FFFFFF"/>
                    </a:solidFill>
                  </a:rPr>
                </a:br>
                <a:r>
                  <a:rPr lang="en-US" sz="2400" b="1" dirty="0" smtClean="0">
                    <a:solidFill>
                      <a:srgbClr val="FFFFFF"/>
                    </a:solidFill>
                  </a:rPr>
                  <a:t>Templates</a:t>
                </a:r>
                <a:endParaRPr lang="en-US" sz="2400" b="1" dirty="0">
                  <a:solidFill>
                    <a:srgbClr val="FFFFFF"/>
                  </a:solidFill>
                </a:endParaRPr>
              </a:p>
            </p:txBody>
          </p:sp>
        </p:grpSp>
        <p:grpSp>
          <p:nvGrpSpPr>
            <p:cNvPr id="8" name="Group 7"/>
            <p:cNvGrpSpPr/>
            <p:nvPr/>
          </p:nvGrpSpPr>
          <p:grpSpPr>
            <a:xfrm>
              <a:off x="5494981" y="3227167"/>
              <a:ext cx="3280130" cy="3332949"/>
              <a:chOff x="5490928" y="2461454"/>
              <a:chExt cx="3785944" cy="3846909"/>
            </a:xfrm>
          </p:grpSpPr>
          <p:pic>
            <p:nvPicPr>
              <p:cNvPr id="9" name="Picture 8"/>
              <p:cNvPicPr>
                <a:picLocks noChangeAspect="1"/>
              </p:cNvPicPr>
              <p:nvPr/>
            </p:nvPicPr>
            <p:blipFill>
              <a:blip r:embed="rId6"/>
              <a:stretch>
                <a:fillRect/>
              </a:stretch>
            </p:blipFill>
            <p:spPr>
              <a:xfrm>
                <a:off x="5490928" y="2461454"/>
                <a:ext cx="3785944" cy="3846909"/>
              </a:xfrm>
              <a:prstGeom prst="rect">
                <a:avLst/>
              </a:prstGeom>
            </p:spPr>
          </p:pic>
          <p:sp>
            <p:nvSpPr>
              <p:cNvPr id="10" name="TextBox 9"/>
              <p:cNvSpPr txBox="1"/>
              <p:nvPr/>
            </p:nvSpPr>
            <p:spPr>
              <a:xfrm>
                <a:off x="6807146" y="4312673"/>
                <a:ext cx="2229262" cy="532856"/>
              </a:xfrm>
              <a:prstGeom prst="rect">
                <a:avLst/>
              </a:prstGeom>
              <a:noFill/>
            </p:spPr>
            <p:txBody>
              <a:bodyPr wrap="none" rtlCol="0">
                <a:spAutoFit/>
              </a:bodyPr>
              <a:lstStyle/>
              <a:p>
                <a:r>
                  <a:rPr lang="en-US" sz="2400" b="1" dirty="0" smtClean="0">
                    <a:solidFill>
                      <a:srgbClr val="FFFFFF"/>
                    </a:solidFill>
                  </a:rPr>
                  <a:t>Query Rules</a:t>
                </a:r>
                <a:endParaRPr lang="en-US" sz="2400" b="1" dirty="0">
                  <a:solidFill>
                    <a:srgbClr val="FFFFFF"/>
                  </a:solidFill>
                </a:endParaRPr>
              </a:p>
            </p:txBody>
          </p:sp>
        </p:grpSp>
      </p:grpSp>
      <p:sp>
        <p:nvSpPr>
          <p:cNvPr id="16" name="Text Placeholder 2"/>
          <p:cNvSpPr txBox="1">
            <a:spLocks/>
          </p:cNvSpPr>
          <p:nvPr/>
        </p:nvSpPr>
        <p:spPr>
          <a:xfrm>
            <a:off x="312955" y="444203"/>
            <a:ext cx="7094002" cy="2831544"/>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505050"/>
              </a:buClr>
            </a:pPr>
            <a:r>
              <a:rPr lang="en-US" dirty="0" smtClean="0">
                <a:gradFill>
                  <a:gsLst>
                    <a:gs pos="1250">
                      <a:srgbClr val="505050"/>
                    </a:gs>
                    <a:gs pos="100000">
                      <a:srgbClr val="505050"/>
                    </a:gs>
                  </a:gsLst>
                  <a:lin ang="5400000" scaled="0"/>
                </a:gradFill>
              </a:rPr>
              <a:t>Templates for rendering individual results</a:t>
            </a:r>
          </a:p>
          <a:p>
            <a:pPr>
              <a:buClr>
                <a:srgbClr val="505050"/>
              </a:buClr>
            </a:pPr>
            <a:r>
              <a:rPr lang="en-US" dirty="0" smtClean="0">
                <a:gradFill>
                  <a:gsLst>
                    <a:gs pos="1250">
                      <a:srgbClr val="505050"/>
                    </a:gs>
                    <a:gs pos="100000">
                      <a:srgbClr val="505050"/>
                    </a:gs>
                  </a:gsLst>
                  <a:lin ang="5400000" scaled="0"/>
                </a:gradFill>
              </a:rPr>
              <a:t>HTML/JavaScript Based</a:t>
            </a:r>
            <a:endParaRPr lang="en-US" dirty="0">
              <a:gradFill>
                <a:gsLst>
                  <a:gs pos="1250">
                    <a:srgbClr val="505050"/>
                  </a:gs>
                  <a:gs pos="100000">
                    <a:srgbClr val="505050"/>
                  </a:gs>
                </a:gsLst>
                <a:lin ang="5400000" scaled="0"/>
              </a:gradFill>
            </a:endParaRPr>
          </a:p>
        </p:txBody>
      </p:sp>
      <p:pic>
        <p:nvPicPr>
          <p:cNvPr id="1040" name="Picture 16" descr="C:\Users\PAUL~1.OLE\AppData\Local\Temp\SNAGHTML603fb8fb.PNG"/>
          <p:cNvPicPr>
            <a:picLocks noChangeAspect="1" noChangeArrowheads="1"/>
          </p:cNvPicPr>
          <p:nvPr/>
        </p:nvPicPr>
        <p:blipFill rotWithShape="1">
          <a:blip r:embed="rId7">
            <a:extLst>
              <a:ext uri="{28A0092B-C50C-407E-A947-70E740481C1C}">
                <a14:useLocalDpi xmlns:a14="http://schemas.microsoft.com/office/drawing/2010/main" val="0"/>
              </a:ext>
            </a:extLst>
          </a:blip>
          <a:srcRect r="17677" b="14796"/>
          <a:stretch/>
        </p:blipFill>
        <p:spPr bwMode="auto">
          <a:xfrm>
            <a:off x="15557" y="1"/>
            <a:ext cx="12420600" cy="7231062"/>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p:cNvSpPr/>
          <p:nvPr/>
        </p:nvSpPr>
        <p:spPr bwMode="auto">
          <a:xfrm>
            <a:off x="1920557" y="3040062"/>
            <a:ext cx="5029200" cy="2586886"/>
          </a:xfrm>
          <a:prstGeom prst="rect">
            <a:avLst/>
          </a:prstGeom>
          <a:noFill/>
          <a:ln w="38100">
            <a:solidFill>
              <a:srgbClr val="FF0000"/>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7" name="Rectangle 26"/>
          <p:cNvSpPr/>
          <p:nvPr/>
        </p:nvSpPr>
        <p:spPr bwMode="auto">
          <a:xfrm>
            <a:off x="1920557" y="1989189"/>
            <a:ext cx="5029200" cy="936891"/>
          </a:xfrm>
          <a:prstGeom prst="rect">
            <a:avLst/>
          </a:prstGeom>
          <a:noFill/>
          <a:ln w="38100">
            <a:solidFill>
              <a:srgbClr val="FF0000"/>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8" name="Rectangle 27"/>
          <p:cNvSpPr/>
          <p:nvPr/>
        </p:nvSpPr>
        <p:spPr bwMode="auto">
          <a:xfrm>
            <a:off x="7117397" y="906463"/>
            <a:ext cx="5029200" cy="5638800"/>
          </a:xfrm>
          <a:prstGeom prst="rect">
            <a:avLst/>
          </a:prstGeom>
          <a:noFill/>
          <a:ln w="38100">
            <a:solidFill>
              <a:srgbClr val="FF0000"/>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9" name="Rectangle 18"/>
          <p:cNvSpPr/>
          <p:nvPr/>
        </p:nvSpPr>
        <p:spPr bwMode="auto">
          <a:xfrm>
            <a:off x="4511357" y="2178165"/>
            <a:ext cx="2403657" cy="732156"/>
          </a:xfrm>
          <a:prstGeom prst="rect">
            <a:avLst/>
          </a:prstGeom>
          <a:ln>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solidFill>
                  <a:srgbClr val="FF0000"/>
                </a:solidFill>
              </a:rPr>
              <a:t>Webpage</a:t>
            </a:r>
            <a:br>
              <a:rPr lang="en-US" sz="2000" b="1" dirty="0" smtClean="0">
                <a:solidFill>
                  <a:srgbClr val="FF0000"/>
                </a:solidFill>
              </a:rPr>
            </a:br>
            <a:r>
              <a:rPr lang="en-US" sz="2000" b="1" dirty="0" smtClean="0">
                <a:solidFill>
                  <a:srgbClr val="FF0000"/>
                </a:solidFill>
              </a:rPr>
              <a:t>Display Template</a:t>
            </a:r>
            <a:endParaRPr lang="en-US" sz="2000" b="1" dirty="0">
              <a:solidFill>
                <a:srgbClr val="FF0000"/>
              </a:solidFill>
            </a:endParaRPr>
          </a:p>
        </p:txBody>
      </p:sp>
      <p:sp>
        <p:nvSpPr>
          <p:cNvPr id="30" name="Rectangle 29"/>
          <p:cNvSpPr/>
          <p:nvPr/>
        </p:nvSpPr>
        <p:spPr bwMode="auto">
          <a:xfrm>
            <a:off x="4511357" y="4839177"/>
            <a:ext cx="2403657" cy="732156"/>
          </a:xfrm>
          <a:prstGeom prst="rect">
            <a:avLst/>
          </a:prstGeom>
          <a:ln>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a:solidFill>
                  <a:srgbClr val="FF0000"/>
                </a:solidFill>
              </a:rPr>
              <a:t>Discussion </a:t>
            </a:r>
            <a:r>
              <a:rPr lang="en-US" sz="2000" b="1" dirty="0" smtClean="0">
                <a:solidFill>
                  <a:srgbClr val="FF0000"/>
                </a:solidFill>
              </a:rPr>
              <a:t>Item</a:t>
            </a:r>
            <a:br>
              <a:rPr lang="en-US" sz="2000" b="1" dirty="0" smtClean="0">
                <a:solidFill>
                  <a:srgbClr val="FF0000"/>
                </a:solidFill>
              </a:rPr>
            </a:br>
            <a:r>
              <a:rPr lang="en-US" sz="2000" b="1" dirty="0" smtClean="0">
                <a:solidFill>
                  <a:srgbClr val="FF0000"/>
                </a:solidFill>
              </a:rPr>
              <a:t>Display Template</a:t>
            </a:r>
            <a:endParaRPr lang="en-US" sz="2000" b="1" dirty="0">
              <a:solidFill>
                <a:srgbClr val="FF0000"/>
              </a:solidFill>
            </a:endParaRPr>
          </a:p>
        </p:txBody>
      </p:sp>
      <p:sp>
        <p:nvSpPr>
          <p:cNvPr id="31" name="Rectangle 30"/>
          <p:cNvSpPr/>
          <p:nvPr/>
        </p:nvSpPr>
        <p:spPr bwMode="auto">
          <a:xfrm>
            <a:off x="8481359" y="5783262"/>
            <a:ext cx="3649998" cy="732156"/>
          </a:xfrm>
          <a:prstGeom prst="rect">
            <a:avLst/>
          </a:prstGeom>
          <a:ln>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a:solidFill>
                  <a:srgbClr val="FF0000"/>
                </a:solidFill>
              </a:rPr>
              <a:t>Webpage Item Hover </a:t>
            </a:r>
            <a:r>
              <a:rPr lang="en-US" sz="2000" b="1" dirty="0" smtClean="0">
                <a:solidFill>
                  <a:srgbClr val="FF0000"/>
                </a:solidFill>
              </a:rPr>
              <a:t>Panel </a:t>
            </a:r>
            <a:br>
              <a:rPr lang="en-US" sz="2000" b="1" dirty="0" smtClean="0">
                <a:solidFill>
                  <a:srgbClr val="FF0000"/>
                </a:solidFill>
              </a:rPr>
            </a:br>
            <a:r>
              <a:rPr lang="en-US" sz="2000" b="1" dirty="0" smtClean="0">
                <a:solidFill>
                  <a:srgbClr val="FF0000"/>
                </a:solidFill>
              </a:rPr>
              <a:t>Display Template</a:t>
            </a:r>
            <a:endParaRPr lang="en-US" sz="2000" b="1" dirty="0">
              <a:solidFill>
                <a:srgbClr val="FF0000"/>
              </a:solidFill>
            </a:endParaRPr>
          </a:p>
        </p:txBody>
      </p:sp>
      <p:sp>
        <p:nvSpPr>
          <p:cNvPr id="2" name="Right Arrow 1"/>
          <p:cNvSpPr/>
          <p:nvPr/>
        </p:nvSpPr>
        <p:spPr bwMode="auto">
          <a:xfrm>
            <a:off x="125495" y="1859975"/>
            <a:ext cx="1904616" cy="1325546"/>
          </a:xfrm>
          <a:prstGeom prst="rightArrow">
            <a:avLst/>
          </a:prstGeom>
          <a:ln>
            <a:solidFill>
              <a:srgbClr val="FF0000"/>
            </a:solidFill>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solidFill>
                  <a:srgbClr val="FF0000"/>
                </a:solidFill>
              </a:rPr>
              <a:t>Webpage Result Type</a:t>
            </a:r>
            <a:endParaRPr lang="en-US" sz="2000" b="1" dirty="0">
              <a:solidFill>
                <a:srgbClr val="FF0000"/>
              </a:solidFill>
            </a:endParaRPr>
          </a:p>
        </p:txBody>
      </p:sp>
      <p:sp>
        <p:nvSpPr>
          <p:cNvPr id="32" name="Right Arrow 31"/>
          <p:cNvSpPr/>
          <p:nvPr/>
        </p:nvSpPr>
        <p:spPr bwMode="auto">
          <a:xfrm>
            <a:off x="125495" y="3435388"/>
            <a:ext cx="1904616" cy="1325546"/>
          </a:xfrm>
          <a:prstGeom prst="rightArrow">
            <a:avLst/>
          </a:prstGeom>
          <a:ln>
            <a:solidFill>
              <a:srgbClr val="FF0000"/>
            </a:solidFill>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solidFill>
                  <a:srgbClr val="FF0000"/>
                </a:solidFill>
              </a:rPr>
              <a:t>Discussion Result Type</a:t>
            </a:r>
            <a:endParaRPr lang="en-US" sz="2000" b="1" dirty="0">
              <a:solidFill>
                <a:srgbClr val="FF0000"/>
              </a:solidFill>
            </a:endParaRPr>
          </a:p>
        </p:txBody>
      </p:sp>
    </p:spTree>
    <p:extLst>
      <p:ext uri="{BB962C8B-B14F-4D97-AF65-F5344CB8AC3E}">
        <p14:creationId xmlns:p14="http://schemas.microsoft.com/office/powerpoint/2010/main" val="42901509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path" presetSubtype="0" decel="50000" fill="hold" nodeType="withEffect">
                                  <p:stCondLst>
                                    <p:cond delay="0"/>
                                  </p:stCondLst>
                                  <p:childTnLst>
                                    <p:animMotion origin="layout" path="M 3.42099E-7 3.63141E-8 L 0.96502 -0.86155 " pathEditMode="relative" rAng="0" ptsTypes="AA">
                                      <p:cBhvr>
                                        <p:cTn id="6" dur="2000" fill="hold"/>
                                        <p:tgtEl>
                                          <p:spTgt spid="4"/>
                                        </p:tgtEl>
                                        <p:attrNameLst>
                                          <p:attrName>ppt_x</p:attrName>
                                          <p:attrName>ppt_y</p:attrName>
                                        </p:attrNameLst>
                                      </p:cBhvr>
                                      <p:rCtr x="48251" y="-43078"/>
                                    </p:animMotion>
                                  </p:childTnLst>
                                </p:cTn>
                              </p:par>
                            </p:childTnLst>
                          </p:cTn>
                        </p:par>
                        <p:par>
                          <p:cTn id="7" fill="hold">
                            <p:stCondLst>
                              <p:cond delay="2000"/>
                            </p:stCondLst>
                            <p:childTnLst>
                              <p:par>
                                <p:cTn id="8" presetID="10" presetClass="entr" presetSubtype="0" fill="hold" grpId="0" nodeType="afterEffect">
                                  <p:stCondLst>
                                    <p:cond delay="0"/>
                                  </p:stCondLst>
                                  <p:childTnLst>
                                    <p:set>
                                      <p:cBhvr>
                                        <p:cTn id="9" dur="1" fill="hold">
                                          <p:stCondLst>
                                            <p:cond delay="0"/>
                                          </p:stCondLst>
                                        </p:cTn>
                                        <p:tgtEl>
                                          <p:spTgt spid="16">
                                            <p:txEl>
                                              <p:pRg st="0" end="0"/>
                                            </p:txEl>
                                          </p:spTgt>
                                        </p:tgtEl>
                                        <p:attrNameLst>
                                          <p:attrName>style.visibility</p:attrName>
                                        </p:attrNameLst>
                                      </p:cBhvr>
                                      <p:to>
                                        <p:strVal val="visible"/>
                                      </p:to>
                                    </p:set>
                                    <p:animEffect transition="in" filter="fade">
                                      <p:cBhvr>
                                        <p:cTn id="10" dur="500"/>
                                        <p:tgtEl>
                                          <p:spTgt spid="16">
                                            <p:txEl>
                                              <p:pRg st="0" end="0"/>
                                            </p:txEl>
                                          </p:spTgt>
                                        </p:tgtEl>
                                      </p:cBhvr>
                                    </p:animEffect>
                                  </p:childTnLst>
                                </p:cTn>
                              </p:par>
                            </p:childTnLst>
                          </p:cTn>
                        </p:par>
                        <p:par>
                          <p:cTn id="11" fill="hold">
                            <p:stCondLst>
                              <p:cond delay="2500"/>
                            </p:stCondLst>
                            <p:childTnLst>
                              <p:par>
                                <p:cTn id="12" presetID="10" presetClass="entr" presetSubtype="0" fill="hold" grpId="0" nodeType="afterEffect">
                                  <p:stCondLst>
                                    <p:cond delay="0"/>
                                  </p:stCondLst>
                                  <p:childTnLst>
                                    <p:set>
                                      <p:cBhvr>
                                        <p:cTn id="13" dur="1" fill="hold">
                                          <p:stCondLst>
                                            <p:cond delay="0"/>
                                          </p:stCondLst>
                                        </p:cTn>
                                        <p:tgtEl>
                                          <p:spTgt spid="16">
                                            <p:txEl>
                                              <p:pRg st="1" end="1"/>
                                            </p:txEl>
                                          </p:spTgt>
                                        </p:tgtEl>
                                        <p:attrNameLst>
                                          <p:attrName>style.visibility</p:attrName>
                                        </p:attrNameLst>
                                      </p:cBhvr>
                                      <p:to>
                                        <p:strVal val="visible"/>
                                      </p:to>
                                    </p:set>
                                    <p:animEffect transition="in" filter="fade">
                                      <p:cBhvr>
                                        <p:cTn id="14" dur="500"/>
                                        <p:tgtEl>
                                          <p:spTgt spid="16">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1040"/>
                                        </p:tgtEl>
                                        <p:attrNameLst>
                                          <p:attrName>style.visibility</p:attrName>
                                        </p:attrNameLst>
                                      </p:cBhvr>
                                      <p:to>
                                        <p:strVal val="visible"/>
                                      </p:to>
                                    </p:set>
                                    <p:animEffect transition="in" filter="dissolve">
                                      <p:cBhvr>
                                        <p:cTn id="19" dur="500"/>
                                        <p:tgtEl>
                                          <p:spTgt spid="1040"/>
                                        </p:tgtEl>
                                      </p:cBhvr>
                                    </p:animEffect>
                                  </p:childTnLst>
                                </p:cTn>
                              </p:par>
                            </p:childTnLst>
                          </p:cTn>
                        </p:par>
                        <p:par>
                          <p:cTn id="20" fill="hold">
                            <p:stCondLst>
                              <p:cond delay="500"/>
                            </p:stCondLst>
                            <p:childTnLst>
                              <p:par>
                                <p:cTn id="21" presetID="21" presetClass="entr" presetSubtype="1"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heel(1)">
                                      <p:cBhvr>
                                        <p:cTn id="23" dur="500"/>
                                        <p:tgtEl>
                                          <p:spTgt spid="27"/>
                                        </p:tgtEl>
                                      </p:cBhvr>
                                    </p:animEffect>
                                  </p:childTnLst>
                                </p:cTn>
                              </p:par>
                              <p:par>
                                <p:cTn id="24" presetID="1" presetClass="entr" presetSubtype="0" fill="hold" grpId="0" nodeType="withEffect">
                                  <p:stCondLst>
                                    <p:cond delay="0"/>
                                  </p:stCondLst>
                                  <p:childTnLst>
                                    <p:set>
                                      <p:cBhvr>
                                        <p:cTn id="25" dur="1" fill="hold">
                                          <p:stCondLst>
                                            <p:cond delay="0"/>
                                          </p:stCondLst>
                                        </p:cTn>
                                        <p:tgtEl>
                                          <p:spTgt spid="19"/>
                                        </p:tgtEl>
                                        <p:attrNameLst>
                                          <p:attrName>style.visibility</p:attrName>
                                        </p:attrNameLst>
                                      </p:cBhvr>
                                      <p:to>
                                        <p:strVal val="visible"/>
                                      </p:to>
                                    </p:set>
                                  </p:childTnLst>
                                </p:cTn>
                              </p:par>
                            </p:childTnLst>
                          </p:cTn>
                        </p:par>
                        <p:par>
                          <p:cTn id="26" fill="hold">
                            <p:stCondLst>
                              <p:cond delay="1000"/>
                            </p:stCondLst>
                            <p:childTnLst>
                              <p:par>
                                <p:cTn id="27" presetID="21" presetClass="entr" presetSubtype="1"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heel(1)">
                                      <p:cBhvr>
                                        <p:cTn id="29" dur="500"/>
                                        <p:tgtEl>
                                          <p:spTgt spid="18"/>
                                        </p:tgtEl>
                                      </p:cBhvr>
                                    </p:animEffect>
                                  </p:childTnLst>
                                </p:cTn>
                              </p:par>
                              <p:par>
                                <p:cTn id="30" presetID="1" presetClass="entr" presetSubtype="0"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childTnLst>
                                </p:cTn>
                              </p:par>
                            </p:childTnLst>
                          </p:cTn>
                        </p:par>
                        <p:par>
                          <p:cTn id="32" fill="hold">
                            <p:stCondLst>
                              <p:cond delay="1500"/>
                            </p:stCondLst>
                            <p:childTnLst>
                              <p:par>
                                <p:cTn id="33" presetID="21" presetClass="entr" presetSubtype="1"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wheel(1)">
                                      <p:cBhvr>
                                        <p:cTn id="35" dur="500"/>
                                        <p:tgtEl>
                                          <p:spTgt spid="28"/>
                                        </p:tgtEl>
                                      </p:cBhvr>
                                    </p:animEffect>
                                  </p:childTnLst>
                                </p:cTn>
                              </p:par>
                              <p:par>
                                <p:cTn id="36" presetID="1" presetClass="entr" presetSubtype="0" fill="hold" grpId="0" nodeType="withEffect">
                                  <p:stCondLst>
                                    <p:cond delay="0"/>
                                  </p:stCondLst>
                                  <p:childTnLst>
                                    <p:set>
                                      <p:cBhvr>
                                        <p:cTn id="37" dur="1" fill="hold">
                                          <p:stCondLst>
                                            <p:cond delay="0"/>
                                          </p:stCondLst>
                                        </p:cTn>
                                        <p:tgtEl>
                                          <p:spTgt spid="31"/>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2" presetClass="entr" presetSubtype="8"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 calcmode="lin" valueType="num">
                                      <p:cBhvr additive="base">
                                        <p:cTn id="42" dur="500" fill="hold"/>
                                        <p:tgtEl>
                                          <p:spTgt spid="2"/>
                                        </p:tgtEl>
                                        <p:attrNameLst>
                                          <p:attrName>ppt_x</p:attrName>
                                        </p:attrNameLst>
                                      </p:cBhvr>
                                      <p:tavLst>
                                        <p:tav tm="0">
                                          <p:val>
                                            <p:strVal val="0-#ppt_w/2"/>
                                          </p:val>
                                        </p:tav>
                                        <p:tav tm="100000">
                                          <p:val>
                                            <p:strVal val="#ppt_x"/>
                                          </p:val>
                                        </p:tav>
                                      </p:tavLst>
                                    </p:anim>
                                    <p:anim calcmode="lin" valueType="num">
                                      <p:cBhvr additive="base">
                                        <p:cTn id="43" dur="500" fill="hold"/>
                                        <p:tgtEl>
                                          <p:spTgt spid="2"/>
                                        </p:tgtEl>
                                        <p:attrNameLst>
                                          <p:attrName>ppt_y</p:attrName>
                                        </p:attrNameLst>
                                      </p:cBhvr>
                                      <p:tavLst>
                                        <p:tav tm="0">
                                          <p:val>
                                            <p:strVal val="#ppt_y"/>
                                          </p:val>
                                        </p:tav>
                                        <p:tav tm="100000">
                                          <p:val>
                                            <p:strVal val="#ppt_y"/>
                                          </p:val>
                                        </p:tav>
                                      </p:tavLst>
                                    </p:anim>
                                  </p:childTnLst>
                                </p:cTn>
                              </p:par>
                            </p:childTnLst>
                          </p:cTn>
                        </p:par>
                        <p:par>
                          <p:cTn id="44" fill="hold">
                            <p:stCondLst>
                              <p:cond delay="500"/>
                            </p:stCondLst>
                            <p:childTnLst>
                              <p:par>
                                <p:cTn id="45" presetID="2" presetClass="entr" presetSubtype="8" fill="hold" grpId="0" nodeType="after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additive="base">
                                        <p:cTn id="47" dur="500" fill="hold"/>
                                        <p:tgtEl>
                                          <p:spTgt spid="32"/>
                                        </p:tgtEl>
                                        <p:attrNameLst>
                                          <p:attrName>ppt_x</p:attrName>
                                        </p:attrNameLst>
                                      </p:cBhvr>
                                      <p:tavLst>
                                        <p:tav tm="0">
                                          <p:val>
                                            <p:strVal val="0-#ppt_w/2"/>
                                          </p:val>
                                        </p:tav>
                                        <p:tav tm="100000">
                                          <p:val>
                                            <p:strVal val="#ppt_x"/>
                                          </p:val>
                                        </p:tav>
                                      </p:tavLst>
                                    </p:anim>
                                    <p:anim calcmode="lin" valueType="num">
                                      <p:cBhvr additive="base">
                                        <p:cTn id="48"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p"/>
      <p:bldP spid="18" grpId="0" animBg="1"/>
      <p:bldP spid="27" grpId="0" animBg="1"/>
      <p:bldP spid="28" grpId="0" animBg="1"/>
      <p:bldP spid="19" grpId="0" animBg="1"/>
      <p:bldP spid="30" grpId="0" animBg="1"/>
      <p:bldP spid="31" grpId="0" animBg="1"/>
      <p:bldP spid="2" grpId="0" animBg="1"/>
      <p:bldP spid="3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9571037" y="-1912938"/>
            <a:ext cx="5360776" cy="5348854"/>
            <a:chOff x="3414335" y="1211262"/>
            <a:chExt cx="5360776" cy="5348854"/>
          </a:xfrm>
        </p:grpSpPr>
        <p:grpSp>
          <p:nvGrpSpPr>
            <p:cNvPr id="5" name="Group 4"/>
            <p:cNvGrpSpPr/>
            <p:nvPr/>
          </p:nvGrpSpPr>
          <p:grpSpPr>
            <a:xfrm>
              <a:off x="6069863" y="1211262"/>
              <a:ext cx="2699073" cy="2695958"/>
              <a:chOff x="6156289" y="1286233"/>
              <a:chExt cx="2699073" cy="2695958"/>
            </a:xfrm>
          </p:grpSpPr>
          <p:pic>
            <p:nvPicPr>
              <p:cNvPr id="15" name="Picture 14"/>
              <p:cNvPicPr>
                <a:picLocks noChangeAspect="1"/>
              </p:cNvPicPr>
              <p:nvPr/>
            </p:nvPicPr>
            <p:blipFill rotWithShape="1">
              <a:blip r:embed="rId6"/>
              <a:srcRect l="53152" t="8486" b="44945"/>
              <a:stretch/>
            </p:blipFill>
            <p:spPr>
              <a:xfrm>
                <a:off x="6156289" y="1286233"/>
                <a:ext cx="2694748" cy="2695958"/>
              </a:xfrm>
              <a:prstGeom prst="rect">
                <a:avLst/>
              </a:prstGeom>
            </p:spPr>
          </p:pic>
          <p:sp>
            <p:nvSpPr>
              <p:cNvPr id="17" name="TextBox 16"/>
              <p:cNvSpPr txBox="1"/>
              <p:nvPr/>
            </p:nvSpPr>
            <p:spPr>
              <a:xfrm>
                <a:off x="6872832" y="2330884"/>
                <a:ext cx="1982530" cy="461665"/>
              </a:xfrm>
              <a:prstGeom prst="rect">
                <a:avLst/>
              </a:prstGeom>
              <a:noFill/>
            </p:spPr>
            <p:txBody>
              <a:bodyPr wrap="none" rtlCol="0">
                <a:spAutoFit/>
              </a:bodyPr>
              <a:lstStyle/>
              <a:p>
                <a:r>
                  <a:rPr lang="en-US" sz="2400" b="1" dirty="0" smtClean="0">
                    <a:solidFill>
                      <a:srgbClr val="FFFFFF"/>
                    </a:solidFill>
                  </a:rPr>
                  <a:t>Result Types</a:t>
                </a:r>
                <a:endParaRPr lang="en-US" sz="2400" b="1" dirty="0">
                  <a:solidFill>
                    <a:srgbClr val="FFFFFF"/>
                  </a:solidFill>
                </a:endParaRPr>
              </a:p>
            </p:txBody>
          </p:sp>
        </p:grpSp>
        <p:grpSp>
          <p:nvGrpSpPr>
            <p:cNvPr id="6" name="Group 5"/>
            <p:cNvGrpSpPr/>
            <p:nvPr/>
          </p:nvGrpSpPr>
          <p:grpSpPr>
            <a:xfrm>
              <a:off x="3423029" y="1228664"/>
              <a:ext cx="3369924" cy="2678556"/>
              <a:chOff x="3081582" y="214303"/>
              <a:chExt cx="3889585" cy="3091605"/>
            </a:xfrm>
          </p:grpSpPr>
          <p:pic>
            <p:nvPicPr>
              <p:cNvPr id="13" name="Picture 12"/>
              <p:cNvPicPr>
                <a:picLocks noChangeAspect="1"/>
              </p:cNvPicPr>
              <p:nvPr/>
            </p:nvPicPr>
            <p:blipFill rotWithShape="1">
              <a:blip r:embed="rId7"/>
              <a:srcRect b="49441"/>
              <a:stretch/>
            </p:blipFill>
            <p:spPr>
              <a:xfrm>
                <a:off x="3081582" y="214303"/>
                <a:ext cx="3889585" cy="3091605"/>
              </a:xfrm>
              <a:prstGeom prst="rect">
                <a:avLst/>
              </a:prstGeom>
            </p:spPr>
          </p:pic>
          <p:sp>
            <p:nvSpPr>
              <p:cNvPr id="14" name="TextBox 13"/>
              <p:cNvSpPr txBox="1"/>
              <p:nvPr/>
            </p:nvSpPr>
            <p:spPr>
              <a:xfrm>
                <a:off x="3411546" y="1415853"/>
                <a:ext cx="2624760" cy="532856"/>
              </a:xfrm>
              <a:prstGeom prst="rect">
                <a:avLst/>
              </a:prstGeom>
              <a:noFill/>
            </p:spPr>
            <p:txBody>
              <a:bodyPr wrap="none" rtlCol="0">
                <a:spAutoFit/>
              </a:bodyPr>
              <a:lstStyle/>
              <a:p>
                <a:r>
                  <a:rPr lang="en-US" sz="2400" b="1" dirty="0" smtClean="0">
                    <a:solidFill>
                      <a:srgbClr val="FFFFFF"/>
                    </a:solidFill>
                  </a:rPr>
                  <a:t>Result Sources</a:t>
                </a:r>
                <a:endParaRPr lang="en-US" sz="2400" b="1" dirty="0">
                  <a:solidFill>
                    <a:srgbClr val="FFFFFF"/>
                  </a:solidFill>
                </a:endParaRPr>
              </a:p>
            </p:txBody>
          </p:sp>
        </p:grpSp>
        <p:grpSp>
          <p:nvGrpSpPr>
            <p:cNvPr id="7" name="Group 6"/>
            <p:cNvGrpSpPr/>
            <p:nvPr/>
          </p:nvGrpSpPr>
          <p:grpSpPr>
            <a:xfrm>
              <a:off x="3414335" y="3243011"/>
              <a:ext cx="2668753" cy="3317104"/>
              <a:chOff x="3071547" y="2479742"/>
              <a:chExt cx="3080289" cy="3828620"/>
            </a:xfrm>
          </p:grpSpPr>
          <p:pic>
            <p:nvPicPr>
              <p:cNvPr id="11" name="Picture 10"/>
              <p:cNvPicPr>
                <a:picLocks noChangeAspect="1"/>
              </p:cNvPicPr>
              <p:nvPr/>
            </p:nvPicPr>
            <p:blipFill rotWithShape="1">
              <a:blip r:embed="rId8"/>
              <a:srcRect r="50271"/>
              <a:stretch/>
            </p:blipFill>
            <p:spPr>
              <a:xfrm>
                <a:off x="3071547" y="2479742"/>
                <a:ext cx="3080289" cy="3828620"/>
              </a:xfrm>
              <a:prstGeom prst="rect">
                <a:avLst/>
              </a:prstGeom>
            </p:spPr>
          </p:pic>
          <p:sp>
            <p:nvSpPr>
              <p:cNvPr id="12" name="TextBox 11"/>
              <p:cNvSpPr txBox="1"/>
              <p:nvPr/>
            </p:nvSpPr>
            <p:spPr>
              <a:xfrm>
                <a:off x="3318727" y="4151805"/>
                <a:ext cx="1906071" cy="959141"/>
              </a:xfrm>
              <a:prstGeom prst="rect">
                <a:avLst/>
              </a:prstGeom>
              <a:noFill/>
            </p:spPr>
            <p:txBody>
              <a:bodyPr wrap="none" rtlCol="0">
                <a:spAutoFit/>
              </a:bodyPr>
              <a:lstStyle/>
              <a:p>
                <a:pPr algn="ctr"/>
                <a:r>
                  <a:rPr lang="en-US" sz="2400" b="1" dirty="0" smtClean="0">
                    <a:solidFill>
                      <a:srgbClr val="FFFFFF"/>
                    </a:solidFill>
                  </a:rPr>
                  <a:t>Display</a:t>
                </a:r>
                <a:br>
                  <a:rPr lang="en-US" sz="2400" b="1" dirty="0" smtClean="0">
                    <a:solidFill>
                      <a:srgbClr val="FFFFFF"/>
                    </a:solidFill>
                  </a:rPr>
                </a:br>
                <a:r>
                  <a:rPr lang="en-US" sz="2400" b="1" dirty="0" smtClean="0">
                    <a:solidFill>
                      <a:srgbClr val="FFFFFF"/>
                    </a:solidFill>
                  </a:rPr>
                  <a:t>Templates</a:t>
                </a:r>
                <a:endParaRPr lang="en-US" sz="2400" b="1" dirty="0">
                  <a:solidFill>
                    <a:srgbClr val="FFFFFF"/>
                  </a:solidFill>
                </a:endParaRPr>
              </a:p>
            </p:txBody>
          </p:sp>
        </p:grpSp>
        <p:grpSp>
          <p:nvGrpSpPr>
            <p:cNvPr id="8" name="Group 7"/>
            <p:cNvGrpSpPr/>
            <p:nvPr/>
          </p:nvGrpSpPr>
          <p:grpSpPr>
            <a:xfrm>
              <a:off x="5494981" y="3227167"/>
              <a:ext cx="3280130" cy="3332949"/>
              <a:chOff x="5490928" y="2461454"/>
              <a:chExt cx="3785944" cy="3846909"/>
            </a:xfrm>
          </p:grpSpPr>
          <p:pic>
            <p:nvPicPr>
              <p:cNvPr id="9" name="Picture 8"/>
              <p:cNvPicPr>
                <a:picLocks noChangeAspect="1"/>
              </p:cNvPicPr>
              <p:nvPr/>
            </p:nvPicPr>
            <p:blipFill>
              <a:blip r:embed="rId9"/>
              <a:stretch>
                <a:fillRect/>
              </a:stretch>
            </p:blipFill>
            <p:spPr>
              <a:xfrm>
                <a:off x="5490928" y="2461454"/>
                <a:ext cx="3785944" cy="3846909"/>
              </a:xfrm>
              <a:prstGeom prst="rect">
                <a:avLst/>
              </a:prstGeom>
            </p:spPr>
          </p:pic>
          <p:sp>
            <p:nvSpPr>
              <p:cNvPr id="10" name="TextBox 9"/>
              <p:cNvSpPr txBox="1"/>
              <p:nvPr/>
            </p:nvSpPr>
            <p:spPr>
              <a:xfrm>
                <a:off x="6807146" y="4312673"/>
                <a:ext cx="2229262" cy="532856"/>
              </a:xfrm>
              <a:prstGeom prst="rect">
                <a:avLst/>
              </a:prstGeom>
              <a:noFill/>
            </p:spPr>
            <p:txBody>
              <a:bodyPr wrap="none" rtlCol="0">
                <a:spAutoFit/>
              </a:bodyPr>
              <a:lstStyle/>
              <a:p>
                <a:r>
                  <a:rPr lang="en-US" sz="2400" b="1" dirty="0" smtClean="0">
                    <a:solidFill>
                      <a:srgbClr val="FFFFFF"/>
                    </a:solidFill>
                  </a:rPr>
                  <a:t>Query Rules</a:t>
                </a:r>
                <a:endParaRPr lang="en-US" sz="2400" b="1" dirty="0">
                  <a:solidFill>
                    <a:srgbClr val="FFFFFF"/>
                  </a:solidFill>
                </a:endParaRPr>
              </a:p>
            </p:txBody>
          </p:sp>
        </p:grpSp>
      </p:grpSp>
      <p:sp>
        <p:nvSpPr>
          <p:cNvPr id="16" name="Text Placeholder 2"/>
          <p:cNvSpPr txBox="1">
            <a:spLocks/>
          </p:cNvSpPr>
          <p:nvPr/>
        </p:nvSpPr>
        <p:spPr>
          <a:xfrm>
            <a:off x="3703636" y="444203"/>
            <a:ext cx="8314591" cy="2831544"/>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505050"/>
              </a:buClr>
            </a:pPr>
            <a:r>
              <a:rPr lang="en-US" dirty="0" smtClean="0">
                <a:gradFill>
                  <a:gsLst>
                    <a:gs pos="1250">
                      <a:srgbClr val="505050"/>
                    </a:gs>
                    <a:gs pos="100000">
                      <a:srgbClr val="505050"/>
                    </a:gs>
                  </a:gsLst>
                  <a:lin ang="5400000" scaled="0"/>
                </a:gradFill>
              </a:rPr>
              <a:t>Change default behavior based on users’ intent</a:t>
            </a:r>
          </a:p>
        </p:txBody>
      </p:sp>
      <p:grpSp>
        <p:nvGrpSpPr>
          <p:cNvPr id="18" name="Group 17"/>
          <p:cNvGrpSpPr/>
          <p:nvPr/>
        </p:nvGrpSpPr>
        <p:grpSpPr>
          <a:xfrm>
            <a:off x="4214043" y="2083010"/>
            <a:ext cx="2384433" cy="2097639"/>
            <a:chOff x="738808" y="3906077"/>
            <a:chExt cx="1554480" cy="1554480"/>
          </a:xfrm>
        </p:grpSpPr>
        <p:sp>
          <p:nvSpPr>
            <p:cNvPr id="19" name="Rectangle 18"/>
            <p:cNvSpPr/>
            <p:nvPr>
              <p:custDataLst>
                <p:tags r:id="rId3"/>
              </p:custDataLst>
            </p:nvPr>
          </p:nvSpPr>
          <p:spPr bwMode="auto">
            <a:xfrm>
              <a:off x="738808" y="3906077"/>
              <a:ext cx="1554480" cy="1554480"/>
            </a:xfrm>
            <a:prstGeom prst="rect">
              <a:avLst/>
            </a:prstGeom>
            <a:solidFill>
              <a:srgbClr val="FFC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52" tIns="45702" rIns="68552" bIns="45702" numCol="1" rtlCol="0" anchor="b" anchorCtr="0" compatLnSpc="1">
              <a:prstTxWarp prst="textNoShape">
                <a:avLst/>
              </a:prstTxWarp>
            </a:bodyPr>
            <a:lstStyle/>
            <a:p>
              <a:pPr defTabSz="913649" fontAlgn="base">
                <a:spcBef>
                  <a:spcPct val="0"/>
                </a:spcBef>
                <a:spcAft>
                  <a:spcPct val="0"/>
                </a:spcAft>
              </a:pPr>
              <a:r>
                <a:rPr lang="en-US" sz="2399" dirty="0" smtClean="0">
                  <a:gradFill flip="none" rotWithShape="1">
                    <a:gsLst>
                      <a:gs pos="0">
                        <a:srgbClr val="FFFFFF"/>
                      </a:gs>
                      <a:gs pos="100000">
                        <a:srgbClr val="FFFFFF"/>
                      </a:gs>
                    </a:gsLst>
                    <a:lin ang="5400000" scaled="0"/>
                    <a:tileRect/>
                  </a:gradFill>
                </a:rPr>
                <a:t>Query </a:t>
              </a:r>
            </a:p>
            <a:p>
              <a:pPr defTabSz="913649" fontAlgn="base">
                <a:spcBef>
                  <a:spcPct val="0"/>
                </a:spcBef>
                <a:spcAft>
                  <a:spcPct val="0"/>
                </a:spcAft>
              </a:pPr>
              <a:r>
                <a:rPr lang="en-US" sz="2399" dirty="0" smtClean="0">
                  <a:gradFill flip="none" rotWithShape="1">
                    <a:gsLst>
                      <a:gs pos="0">
                        <a:srgbClr val="FFFFFF"/>
                      </a:gs>
                      <a:gs pos="100000">
                        <a:srgbClr val="FFFFFF"/>
                      </a:gs>
                    </a:gsLst>
                    <a:lin ang="5400000" scaled="0"/>
                    <a:tileRect/>
                  </a:gradFill>
                </a:rPr>
                <a:t>Conditions</a:t>
              </a:r>
              <a:endParaRPr lang="en-US" sz="2399" dirty="0">
                <a:gradFill flip="none" rotWithShape="1">
                  <a:gsLst>
                    <a:gs pos="0">
                      <a:srgbClr val="FFFFFF"/>
                    </a:gs>
                    <a:gs pos="100000">
                      <a:srgbClr val="FFFFFF"/>
                    </a:gs>
                  </a:gsLst>
                  <a:lin ang="5400000" scaled="0"/>
                  <a:tileRect/>
                </a:gradFill>
              </a:endParaRPr>
            </a:p>
            <a:p>
              <a:pPr defTabSz="913649" fontAlgn="base">
                <a:spcBef>
                  <a:spcPct val="0"/>
                </a:spcBef>
                <a:spcAft>
                  <a:spcPct val="0"/>
                </a:spcAft>
              </a:pPr>
              <a:endParaRPr lang="en-US" sz="1500" dirty="0" smtClean="0">
                <a:gradFill flip="none" rotWithShape="1">
                  <a:gsLst>
                    <a:gs pos="0">
                      <a:srgbClr val="FFFFFF"/>
                    </a:gs>
                    <a:gs pos="100000">
                      <a:srgbClr val="FFFFFF"/>
                    </a:gs>
                  </a:gsLst>
                  <a:lin ang="5400000" scaled="0"/>
                  <a:tileRect/>
                </a:gradFill>
              </a:endParaRPr>
            </a:p>
            <a:p>
              <a:pPr defTabSz="913649" fontAlgn="base">
                <a:spcBef>
                  <a:spcPct val="0"/>
                </a:spcBef>
                <a:spcAft>
                  <a:spcPct val="0"/>
                </a:spcAft>
              </a:pPr>
              <a:endParaRPr lang="en-US" sz="1500" dirty="0">
                <a:gradFill flip="none" rotWithShape="1">
                  <a:gsLst>
                    <a:gs pos="0">
                      <a:srgbClr val="FFFFFF"/>
                    </a:gs>
                    <a:gs pos="100000">
                      <a:srgbClr val="FFFFFF"/>
                    </a:gs>
                  </a:gsLst>
                  <a:lin ang="5400000" scaled="0"/>
                  <a:tileRect/>
                </a:gradFill>
              </a:endParaRPr>
            </a:p>
            <a:p>
              <a:pPr defTabSz="913649" fontAlgn="base">
                <a:spcBef>
                  <a:spcPct val="0"/>
                </a:spcBef>
                <a:spcAft>
                  <a:spcPct val="0"/>
                </a:spcAft>
              </a:pPr>
              <a:endParaRPr lang="en-US" sz="1500" dirty="0">
                <a:gradFill flip="none" rotWithShape="1">
                  <a:gsLst>
                    <a:gs pos="0">
                      <a:srgbClr val="FFFFFF"/>
                    </a:gs>
                    <a:gs pos="100000">
                      <a:srgbClr val="FFFFFF"/>
                    </a:gs>
                  </a:gsLst>
                  <a:lin ang="5400000" scaled="0"/>
                  <a:tileRect/>
                </a:gradFill>
              </a:endParaRPr>
            </a:p>
            <a:p>
              <a:pPr defTabSz="913649" fontAlgn="base">
                <a:spcBef>
                  <a:spcPct val="0"/>
                </a:spcBef>
                <a:spcAft>
                  <a:spcPct val="0"/>
                </a:spcAft>
              </a:pPr>
              <a:r>
                <a:rPr lang="en-US" sz="1799" dirty="0">
                  <a:gradFill>
                    <a:gsLst>
                      <a:gs pos="100000">
                        <a:srgbClr val="FFFFFF"/>
                      </a:gs>
                      <a:gs pos="6000">
                        <a:srgbClr val="FFFFFF"/>
                      </a:gs>
                    </a:gsLst>
                    <a:lin ang="5400000" scaled="0"/>
                  </a:gradFill>
                </a:rPr>
                <a:t>What queries should be handled?</a:t>
              </a:r>
              <a:endParaRPr lang="en-US" sz="1799" dirty="0">
                <a:gradFill flip="none" rotWithShape="1">
                  <a:gsLst>
                    <a:gs pos="0">
                      <a:srgbClr val="FFFFFF"/>
                    </a:gs>
                    <a:gs pos="100000">
                      <a:srgbClr val="FFFFFF"/>
                    </a:gs>
                  </a:gsLst>
                  <a:lin ang="5400000" scaled="0"/>
                  <a:tileRect/>
                </a:gradFill>
              </a:endParaRPr>
            </a:p>
          </p:txBody>
        </p:sp>
        <p:pic>
          <p:nvPicPr>
            <p:cNvPr id="20" name="Picture 2" descr="C:\Users\darrina\AppData\Local\MetroStyleAddIn\Icons\Checklist.wmf"/>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909853" y="3945834"/>
              <a:ext cx="363556" cy="44726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6" name="Group 45"/>
          <p:cNvGrpSpPr/>
          <p:nvPr/>
        </p:nvGrpSpPr>
        <p:grpSpPr>
          <a:xfrm>
            <a:off x="6699334" y="2072408"/>
            <a:ext cx="2588369" cy="2108236"/>
            <a:chOff x="6699334" y="2072408"/>
            <a:chExt cx="2588369" cy="2108236"/>
          </a:xfrm>
        </p:grpSpPr>
        <p:sp>
          <p:nvSpPr>
            <p:cNvPr id="22" name="Rectangle 21"/>
            <p:cNvSpPr/>
            <p:nvPr>
              <p:custDataLst>
                <p:tags r:id="rId2"/>
              </p:custDataLst>
            </p:nvPr>
          </p:nvSpPr>
          <p:spPr bwMode="auto">
            <a:xfrm>
              <a:off x="6699334" y="2072408"/>
              <a:ext cx="2588369" cy="2108236"/>
            </a:xfrm>
            <a:prstGeom prst="rect">
              <a:avLst/>
            </a:prstGeom>
            <a:solidFill>
              <a:srgbClr val="FFC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52" tIns="45702" rIns="68552" bIns="45702" numCol="1" rtlCol="0" anchor="b" anchorCtr="0" compatLnSpc="1">
              <a:prstTxWarp prst="textNoShape">
                <a:avLst/>
              </a:prstTxWarp>
            </a:bodyPr>
            <a:lstStyle/>
            <a:p>
              <a:pPr defTabSz="913649" fontAlgn="base">
                <a:spcBef>
                  <a:spcPct val="0"/>
                </a:spcBef>
                <a:spcAft>
                  <a:spcPct val="0"/>
                </a:spcAft>
              </a:pPr>
              <a:r>
                <a:rPr lang="en-US" sz="2399" dirty="0" smtClean="0">
                  <a:gradFill flip="none" rotWithShape="1">
                    <a:gsLst>
                      <a:gs pos="0">
                        <a:srgbClr val="FFFFFF"/>
                      </a:gs>
                      <a:gs pos="100000">
                        <a:srgbClr val="FFFFFF"/>
                      </a:gs>
                    </a:gsLst>
                    <a:lin ang="5400000" scaled="0"/>
                    <a:tileRect/>
                  </a:gradFill>
                </a:rPr>
                <a:t>Query </a:t>
              </a:r>
              <a:r>
                <a:rPr lang="en-US" sz="2399" dirty="0">
                  <a:gradFill flip="none" rotWithShape="1">
                    <a:gsLst>
                      <a:gs pos="0">
                        <a:srgbClr val="FFFFFF"/>
                      </a:gs>
                      <a:gs pos="100000">
                        <a:srgbClr val="FFFFFF"/>
                      </a:gs>
                    </a:gsLst>
                    <a:lin ang="5400000" scaled="0"/>
                    <a:tileRect/>
                  </a:gradFill>
                </a:rPr>
                <a:t/>
              </a:r>
              <a:br>
                <a:rPr lang="en-US" sz="2399" dirty="0">
                  <a:gradFill flip="none" rotWithShape="1">
                    <a:gsLst>
                      <a:gs pos="0">
                        <a:srgbClr val="FFFFFF"/>
                      </a:gs>
                      <a:gs pos="100000">
                        <a:srgbClr val="FFFFFF"/>
                      </a:gs>
                    </a:gsLst>
                    <a:lin ang="5400000" scaled="0"/>
                    <a:tileRect/>
                  </a:gradFill>
                </a:rPr>
              </a:br>
              <a:r>
                <a:rPr lang="en-US" sz="2399" dirty="0">
                  <a:gradFill flip="none" rotWithShape="1">
                    <a:gsLst>
                      <a:gs pos="0">
                        <a:srgbClr val="FFFFFF"/>
                      </a:gs>
                      <a:gs pos="100000">
                        <a:srgbClr val="FFFFFF"/>
                      </a:gs>
                    </a:gsLst>
                    <a:lin ang="5400000" scaled="0"/>
                    <a:tileRect/>
                  </a:gradFill>
                </a:rPr>
                <a:t>Actions</a:t>
              </a:r>
            </a:p>
            <a:p>
              <a:pPr defTabSz="913649" fontAlgn="base">
                <a:spcBef>
                  <a:spcPct val="0"/>
                </a:spcBef>
                <a:spcAft>
                  <a:spcPct val="0"/>
                </a:spcAft>
              </a:pPr>
              <a:endParaRPr lang="en-US" sz="1500" dirty="0">
                <a:gradFill flip="none" rotWithShape="1">
                  <a:gsLst>
                    <a:gs pos="0">
                      <a:srgbClr val="FFFFFF"/>
                    </a:gs>
                    <a:gs pos="100000">
                      <a:srgbClr val="FFFFFF"/>
                    </a:gs>
                  </a:gsLst>
                  <a:lin ang="5400000" scaled="0"/>
                  <a:tileRect/>
                </a:gradFill>
              </a:endParaRPr>
            </a:p>
            <a:p>
              <a:pPr defTabSz="913649" fontAlgn="base">
                <a:spcBef>
                  <a:spcPct val="0"/>
                </a:spcBef>
                <a:spcAft>
                  <a:spcPct val="0"/>
                </a:spcAft>
              </a:pPr>
              <a:endParaRPr lang="en-US" sz="1500" dirty="0">
                <a:gradFill flip="none" rotWithShape="1">
                  <a:gsLst>
                    <a:gs pos="0">
                      <a:srgbClr val="FFFFFF"/>
                    </a:gs>
                    <a:gs pos="100000">
                      <a:srgbClr val="FFFFFF"/>
                    </a:gs>
                  </a:gsLst>
                  <a:lin ang="5400000" scaled="0"/>
                  <a:tileRect/>
                </a:gradFill>
              </a:endParaRPr>
            </a:p>
            <a:p>
              <a:pPr defTabSz="913649" fontAlgn="base">
                <a:spcBef>
                  <a:spcPct val="0"/>
                </a:spcBef>
                <a:spcAft>
                  <a:spcPct val="0"/>
                </a:spcAft>
              </a:pPr>
              <a:endParaRPr lang="en-US" sz="1500" dirty="0">
                <a:gradFill flip="none" rotWithShape="1">
                  <a:gsLst>
                    <a:gs pos="0">
                      <a:srgbClr val="FFFFFF"/>
                    </a:gs>
                    <a:gs pos="100000">
                      <a:srgbClr val="FFFFFF"/>
                    </a:gs>
                  </a:gsLst>
                  <a:lin ang="5400000" scaled="0"/>
                  <a:tileRect/>
                </a:gradFill>
              </a:endParaRPr>
            </a:p>
            <a:p>
              <a:pPr defTabSz="913649" fontAlgn="base">
                <a:spcBef>
                  <a:spcPct val="0"/>
                </a:spcBef>
                <a:spcAft>
                  <a:spcPct val="0"/>
                </a:spcAft>
              </a:pPr>
              <a:r>
                <a:rPr lang="en-US" sz="1799" dirty="0">
                  <a:gradFill flip="none" rotWithShape="1">
                    <a:gsLst>
                      <a:gs pos="0">
                        <a:srgbClr val="FFFFFF"/>
                      </a:gs>
                      <a:gs pos="100000">
                        <a:srgbClr val="FFFFFF"/>
                      </a:gs>
                    </a:gsLst>
                    <a:lin ang="5400000" scaled="0"/>
                    <a:tileRect/>
                  </a:gradFill>
                </a:rPr>
                <a:t>What happens when a rule matches?</a:t>
              </a:r>
            </a:p>
          </p:txBody>
        </p:sp>
        <p:pic>
          <p:nvPicPr>
            <p:cNvPr id="23" name="Picture 3" descr="C:\Users\darrina\AppData\Local\MetroStyleAddIn\Icons\Computing.wmf"/>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8503028" y="2160026"/>
              <a:ext cx="695200" cy="66743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4" name="Group 23"/>
          <p:cNvGrpSpPr/>
          <p:nvPr/>
        </p:nvGrpSpPr>
        <p:grpSpPr>
          <a:xfrm>
            <a:off x="9380857" y="2068512"/>
            <a:ext cx="2597347" cy="2108235"/>
            <a:chOff x="4292452" y="3906077"/>
            <a:chExt cx="1554480" cy="1554480"/>
          </a:xfrm>
          <a:solidFill>
            <a:srgbClr val="FFC000"/>
          </a:solidFill>
        </p:grpSpPr>
        <p:sp>
          <p:nvSpPr>
            <p:cNvPr id="25" name="Rectangle 24"/>
            <p:cNvSpPr/>
            <p:nvPr>
              <p:custDataLst>
                <p:tags r:id="rId1"/>
              </p:custDataLst>
            </p:nvPr>
          </p:nvSpPr>
          <p:spPr bwMode="auto">
            <a:xfrm>
              <a:off x="4292452" y="3906077"/>
              <a:ext cx="1554480" cy="1554480"/>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52" tIns="45702" rIns="68552" bIns="45702" numCol="1" rtlCol="0" anchor="b" anchorCtr="0" compatLnSpc="1">
              <a:prstTxWarp prst="textNoShape">
                <a:avLst/>
              </a:prstTxWarp>
            </a:bodyPr>
            <a:lstStyle/>
            <a:p>
              <a:pPr defTabSz="913649" fontAlgn="base">
                <a:spcBef>
                  <a:spcPct val="0"/>
                </a:spcBef>
                <a:spcAft>
                  <a:spcPct val="0"/>
                </a:spcAft>
              </a:pPr>
              <a:r>
                <a:rPr lang="en-US" sz="2399" dirty="0">
                  <a:solidFill>
                    <a:srgbClr val="FFFFFF">
                      <a:lumMod val="75000"/>
                      <a:lumOff val="25000"/>
                    </a:srgbClr>
                  </a:solidFill>
                </a:rPr>
                <a:t>Publishing</a:t>
              </a:r>
            </a:p>
            <a:p>
              <a:pPr defTabSz="913649" fontAlgn="base">
                <a:spcBef>
                  <a:spcPct val="0"/>
                </a:spcBef>
                <a:spcAft>
                  <a:spcPct val="0"/>
                </a:spcAft>
              </a:pPr>
              <a:r>
                <a:rPr lang="en-US" sz="2399" dirty="0">
                  <a:solidFill>
                    <a:srgbClr val="FFFFFF">
                      <a:lumMod val="75000"/>
                      <a:lumOff val="25000"/>
                    </a:srgbClr>
                  </a:solidFill>
                </a:rPr>
                <a:t>Options</a:t>
              </a:r>
            </a:p>
            <a:p>
              <a:pPr defTabSz="913649" fontAlgn="base">
                <a:spcBef>
                  <a:spcPct val="0"/>
                </a:spcBef>
                <a:spcAft>
                  <a:spcPct val="0"/>
                </a:spcAft>
              </a:pPr>
              <a:endParaRPr lang="en-US" sz="1500" dirty="0">
                <a:solidFill>
                  <a:srgbClr val="FFFFFF">
                    <a:lumMod val="75000"/>
                    <a:lumOff val="25000"/>
                  </a:srgbClr>
                </a:solidFill>
              </a:endParaRPr>
            </a:p>
            <a:p>
              <a:pPr defTabSz="913649" fontAlgn="base">
                <a:spcBef>
                  <a:spcPct val="0"/>
                </a:spcBef>
                <a:spcAft>
                  <a:spcPct val="0"/>
                </a:spcAft>
              </a:pPr>
              <a:endParaRPr lang="en-US" sz="1500" dirty="0">
                <a:solidFill>
                  <a:srgbClr val="FFFFFF">
                    <a:lumMod val="75000"/>
                    <a:lumOff val="25000"/>
                  </a:srgbClr>
                </a:solidFill>
              </a:endParaRPr>
            </a:p>
            <a:p>
              <a:pPr defTabSz="913649" fontAlgn="base">
                <a:spcBef>
                  <a:spcPct val="0"/>
                </a:spcBef>
                <a:spcAft>
                  <a:spcPct val="0"/>
                </a:spcAft>
              </a:pPr>
              <a:endParaRPr lang="en-US" sz="1500" dirty="0">
                <a:solidFill>
                  <a:srgbClr val="FFFFFF">
                    <a:lumMod val="75000"/>
                    <a:lumOff val="25000"/>
                  </a:srgbClr>
                </a:solidFill>
              </a:endParaRPr>
            </a:p>
            <a:p>
              <a:pPr defTabSz="913649" fontAlgn="base">
                <a:spcBef>
                  <a:spcPct val="0"/>
                </a:spcBef>
                <a:spcAft>
                  <a:spcPct val="0"/>
                </a:spcAft>
              </a:pPr>
              <a:r>
                <a:rPr lang="en-US" sz="1799" dirty="0">
                  <a:solidFill>
                    <a:srgbClr val="FFFFFF">
                      <a:lumMod val="75000"/>
                      <a:lumOff val="25000"/>
                    </a:srgbClr>
                  </a:solidFill>
                </a:rPr>
                <a:t>Is the rule active and for how long?</a:t>
              </a:r>
            </a:p>
          </p:txBody>
        </p:sp>
        <p:pic>
          <p:nvPicPr>
            <p:cNvPr id="26" name="Picture 4" descr="C:\Users\darrina\AppData\Local\MetroStyleAddIn\Icons\Like.wmf"/>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312121" y="4012647"/>
              <a:ext cx="447675" cy="469900"/>
            </a:xfrm>
            <a:prstGeom prst="rect">
              <a:avLst/>
            </a:prstGeom>
            <a:grpFill/>
            <a:ln>
              <a:noFill/>
            </a:ln>
            <a:extLst/>
          </p:spPr>
        </p:pic>
      </p:grpSp>
      <p:sp>
        <p:nvSpPr>
          <p:cNvPr id="27" name="Rounded Rectangle 26"/>
          <p:cNvSpPr/>
          <p:nvPr/>
        </p:nvSpPr>
        <p:spPr bwMode="auto">
          <a:xfrm>
            <a:off x="5262419" y="5060225"/>
            <a:ext cx="5822182" cy="1788250"/>
          </a:xfrm>
          <a:prstGeom prst="roundRect">
            <a:avLst/>
          </a:prstGeom>
          <a:ln>
            <a:solidFill>
              <a:srgbClr val="FFC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400" dirty="0">
              <a:gradFill>
                <a:gsLst>
                  <a:gs pos="0">
                    <a:srgbClr val="FFFFFF"/>
                  </a:gs>
                  <a:gs pos="100000">
                    <a:srgbClr val="FFFFFF"/>
                  </a:gs>
                </a:gsLst>
                <a:lin ang="5400000" scaled="0"/>
              </a:gradFill>
            </a:endParaRPr>
          </a:p>
        </p:txBody>
      </p:sp>
      <p:grpSp>
        <p:nvGrpSpPr>
          <p:cNvPr id="45" name="Group 44"/>
          <p:cNvGrpSpPr/>
          <p:nvPr/>
        </p:nvGrpSpPr>
        <p:grpSpPr>
          <a:xfrm>
            <a:off x="6786351" y="4198331"/>
            <a:ext cx="2708486" cy="1278437"/>
            <a:chOff x="6786351" y="4198331"/>
            <a:chExt cx="2708486" cy="1278437"/>
          </a:xfrm>
        </p:grpSpPr>
        <p:sp>
          <p:nvSpPr>
            <p:cNvPr id="28" name="Isosceles Triangle 27"/>
            <p:cNvSpPr/>
            <p:nvPr/>
          </p:nvSpPr>
          <p:spPr bwMode="auto">
            <a:xfrm>
              <a:off x="6932947" y="4198331"/>
              <a:ext cx="2257090" cy="1133409"/>
            </a:xfrm>
            <a:prstGeom prst="triangle">
              <a:avLst/>
            </a:prstGeom>
            <a:ln>
              <a:solidFill>
                <a:srgbClr val="FFC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4" name="Rectangle 43"/>
            <p:cNvSpPr/>
            <p:nvPr/>
          </p:nvSpPr>
          <p:spPr bwMode="auto">
            <a:xfrm>
              <a:off x="6786351" y="5070560"/>
              <a:ext cx="2708486" cy="406208"/>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42" name="Rectangle 41"/>
          <p:cNvSpPr/>
          <p:nvPr/>
        </p:nvSpPr>
        <p:spPr>
          <a:xfrm>
            <a:off x="5435033" y="5220393"/>
            <a:ext cx="6216650" cy="1569660"/>
          </a:xfrm>
          <a:prstGeom prst="rect">
            <a:avLst/>
          </a:prstGeom>
        </p:spPr>
        <p:txBody>
          <a:bodyPr>
            <a:spAutoFit/>
          </a:bodyPr>
          <a:lstStyle/>
          <a:p>
            <a:pPr marL="809271" lvl="1" indent="-342900">
              <a:buFont typeface="Arial" panose="020B0604020202020204" pitchFamily="34" charset="0"/>
              <a:buChar char="•"/>
            </a:pPr>
            <a:r>
              <a:rPr lang="en-US" sz="2400" dirty="0" smtClean="0">
                <a:solidFill>
                  <a:srgbClr val="505050"/>
                </a:solidFill>
              </a:rPr>
              <a:t>Promote </a:t>
            </a:r>
            <a:r>
              <a:rPr lang="en-US" sz="2400" dirty="0">
                <a:solidFill>
                  <a:srgbClr val="505050"/>
                </a:solidFill>
              </a:rPr>
              <a:t>results (best bets)</a:t>
            </a:r>
          </a:p>
          <a:p>
            <a:pPr marL="809271" lvl="1" indent="-342900">
              <a:buFont typeface="Arial" panose="020B0604020202020204" pitchFamily="34" charset="0"/>
              <a:buChar char="•"/>
            </a:pPr>
            <a:r>
              <a:rPr lang="en-US" sz="2400" dirty="0" smtClean="0">
                <a:solidFill>
                  <a:srgbClr val="505050"/>
                </a:solidFill>
              </a:rPr>
              <a:t>Show </a:t>
            </a:r>
            <a:r>
              <a:rPr lang="en-US" sz="2400" dirty="0">
                <a:solidFill>
                  <a:srgbClr val="505050"/>
                </a:solidFill>
              </a:rPr>
              <a:t>blocks of additional </a:t>
            </a:r>
            <a:r>
              <a:rPr lang="en-US" sz="2400" dirty="0" smtClean="0">
                <a:solidFill>
                  <a:srgbClr val="505050"/>
                </a:solidFill>
              </a:rPr>
              <a:t>results</a:t>
            </a:r>
          </a:p>
          <a:p>
            <a:pPr marL="809271" lvl="1" indent="-342900">
              <a:buFont typeface="Arial" panose="020B0604020202020204" pitchFamily="34" charset="0"/>
              <a:buChar char="•"/>
            </a:pPr>
            <a:r>
              <a:rPr lang="en-US" sz="2400" dirty="0">
                <a:solidFill>
                  <a:srgbClr val="505050"/>
                </a:solidFill>
              </a:rPr>
              <a:t>Change ranking on the fly</a:t>
            </a:r>
          </a:p>
          <a:p>
            <a:pPr marL="809271" lvl="1" indent="-342900">
              <a:buFont typeface="Arial" panose="020B0604020202020204" pitchFamily="34" charset="0"/>
              <a:buChar char="•"/>
            </a:pPr>
            <a:r>
              <a:rPr lang="en-US" sz="2400" dirty="0">
                <a:solidFill>
                  <a:srgbClr val="505050"/>
                </a:solidFill>
              </a:rPr>
              <a:t>Rewrite the </a:t>
            </a:r>
            <a:r>
              <a:rPr lang="en-US" sz="2400" dirty="0" smtClean="0">
                <a:solidFill>
                  <a:srgbClr val="505050"/>
                </a:solidFill>
              </a:rPr>
              <a:t>query</a:t>
            </a:r>
            <a:endParaRPr lang="en-US" sz="2400" dirty="0">
              <a:solidFill>
                <a:srgbClr val="505050"/>
              </a:solidFill>
            </a:endParaRPr>
          </a:p>
        </p:txBody>
      </p:sp>
    </p:spTree>
    <p:extLst>
      <p:ext uri="{BB962C8B-B14F-4D97-AF65-F5344CB8AC3E}">
        <p14:creationId xmlns:p14="http://schemas.microsoft.com/office/powerpoint/2010/main" val="27280441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decel="50000" fill="hold" nodeType="withEffect">
                                  <p:stCondLst>
                                    <p:cond delay="0"/>
                                  </p:stCondLst>
                                  <p:childTnLst>
                                    <p:animMotion origin="layout" path="M 4.89916E-6 4.61189E-6 L -0.93235 4.61189E-6 " pathEditMode="relative" rAng="0" ptsTypes="AA">
                                      <p:cBhvr>
                                        <p:cTn id="6" dur="2000" fill="hold"/>
                                        <p:tgtEl>
                                          <p:spTgt spid="4"/>
                                        </p:tgtEl>
                                        <p:attrNameLst>
                                          <p:attrName>ppt_x</p:attrName>
                                          <p:attrName>ppt_y</p:attrName>
                                        </p:attrNameLst>
                                      </p:cBhvr>
                                      <p:rCtr x="-46617" y="0"/>
                                    </p:animMotion>
                                  </p:childTnLst>
                                </p:cTn>
                              </p:par>
                            </p:childTnLst>
                          </p:cTn>
                        </p:par>
                        <p:par>
                          <p:cTn id="7" fill="hold">
                            <p:stCondLst>
                              <p:cond delay="2000"/>
                            </p:stCondLst>
                            <p:childTnLst>
                              <p:par>
                                <p:cTn id="8" presetID="10" presetClass="entr" presetSubtype="0" fill="hold" grpId="0" nodeType="afterEffect">
                                  <p:stCondLst>
                                    <p:cond delay="0"/>
                                  </p:stCondLst>
                                  <p:childTnLst>
                                    <p:set>
                                      <p:cBhvr>
                                        <p:cTn id="9" dur="1" fill="hold">
                                          <p:stCondLst>
                                            <p:cond delay="0"/>
                                          </p:stCondLst>
                                        </p:cTn>
                                        <p:tgtEl>
                                          <p:spTgt spid="16">
                                            <p:txEl>
                                              <p:pRg st="0" end="0"/>
                                            </p:txEl>
                                          </p:spTgt>
                                        </p:tgtEl>
                                        <p:attrNameLst>
                                          <p:attrName>style.visibility</p:attrName>
                                        </p:attrNameLst>
                                      </p:cBhvr>
                                      <p:to>
                                        <p:strVal val="visible"/>
                                      </p:to>
                                    </p:set>
                                    <p:animEffect transition="in" filter="fade">
                                      <p:cBhvr>
                                        <p:cTn id="10" dur="500"/>
                                        <p:tgtEl>
                                          <p:spTgt spid="1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wipe(up)">
                                      <p:cBhvr>
                                        <p:cTn id="27" dur="500"/>
                                        <p:tgtEl>
                                          <p:spTgt spid="45"/>
                                        </p:tgtEl>
                                      </p:cBhvr>
                                    </p:animEffect>
                                  </p:childTnLst>
                                </p:cTn>
                              </p:par>
                            </p:childTnLst>
                          </p:cTn>
                        </p:par>
                        <p:par>
                          <p:cTn id="28" fill="hold">
                            <p:stCondLst>
                              <p:cond delay="500"/>
                            </p:stCondLst>
                            <p:childTnLst>
                              <p:par>
                                <p:cTn id="29" presetID="21" presetClass="entr" presetSubtype="1"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heel(1)">
                                      <p:cBhvr>
                                        <p:cTn id="31" dur="500"/>
                                        <p:tgtEl>
                                          <p:spTgt spid="27"/>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42">
                                            <p:txEl>
                                              <p:pRg st="0" end="0"/>
                                            </p:txEl>
                                          </p:spTgt>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42">
                                            <p:txEl>
                                              <p:pRg st="1" end="1"/>
                                            </p:txEl>
                                          </p:spTgt>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42">
                                            <p:txEl>
                                              <p:pRg st="2" end="2"/>
                                            </p:txEl>
                                          </p:spTgt>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4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p"/>
      <p:bldP spid="27" grpId="0" animBg="1"/>
      <p:bldP spid="42"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011363" y="-1912938"/>
            <a:ext cx="5360776" cy="5348854"/>
            <a:chOff x="3414335" y="1211262"/>
            <a:chExt cx="5360776" cy="5348854"/>
          </a:xfrm>
        </p:grpSpPr>
        <p:grpSp>
          <p:nvGrpSpPr>
            <p:cNvPr id="5" name="Group 4"/>
            <p:cNvGrpSpPr/>
            <p:nvPr/>
          </p:nvGrpSpPr>
          <p:grpSpPr>
            <a:xfrm>
              <a:off x="6069863" y="1211262"/>
              <a:ext cx="2699073" cy="2695958"/>
              <a:chOff x="6156289" y="1286233"/>
              <a:chExt cx="2699073" cy="2695958"/>
            </a:xfrm>
          </p:grpSpPr>
          <p:pic>
            <p:nvPicPr>
              <p:cNvPr id="15" name="Picture 14"/>
              <p:cNvPicPr>
                <a:picLocks noChangeAspect="1"/>
              </p:cNvPicPr>
              <p:nvPr/>
            </p:nvPicPr>
            <p:blipFill rotWithShape="1">
              <a:blip r:embed="rId3"/>
              <a:srcRect l="53152" t="8486" b="44945"/>
              <a:stretch/>
            </p:blipFill>
            <p:spPr>
              <a:xfrm>
                <a:off x="6156289" y="1286233"/>
                <a:ext cx="2694748" cy="2695958"/>
              </a:xfrm>
              <a:prstGeom prst="rect">
                <a:avLst/>
              </a:prstGeom>
            </p:spPr>
          </p:pic>
          <p:sp>
            <p:nvSpPr>
              <p:cNvPr id="17" name="TextBox 16"/>
              <p:cNvSpPr txBox="1"/>
              <p:nvPr/>
            </p:nvSpPr>
            <p:spPr>
              <a:xfrm>
                <a:off x="6872832" y="2330884"/>
                <a:ext cx="1982530" cy="461665"/>
              </a:xfrm>
              <a:prstGeom prst="rect">
                <a:avLst/>
              </a:prstGeom>
              <a:noFill/>
            </p:spPr>
            <p:txBody>
              <a:bodyPr wrap="none" rtlCol="0">
                <a:spAutoFit/>
              </a:bodyPr>
              <a:lstStyle/>
              <a:p>
                <a:r>
                  <a:rPr lang="en-US" sz="2400" b="1" dirty="0" smtClean="0">
                    <a:solidFill>
                      <a:srgbClr val="FFFFFF"/>
                    </a:solidFill>
                  </a:rPr>
                  <a:t>Result Types</a:t>
                </a:r>
                <a:endParaRPr lang="en-US" sz="2400" b="1" dirty="0">
                  <a:solidFill>
                    <a:srgbClr val="FFFFFF"/>
                  </a:solidFill>
                </a:endParaRPr>
              </a:p>
            </p:txBody>
          </p:sp>
        </p:grpSp>
        <p:grpSp>
          <p:nvGrpSpPr>
            <p:cNvPr id="6" name="Group 5"/>
            <p:cNvGrpSpPr/>
            <p:nvPr/>
          </p:nvGrpSpPr>
          <p:grpSpPr>
            <a:xfrm>
              <a:off x="3423029" y="1228664"/>
              <a:ext cx="3369924" cy="2678556"/>
              <a:chOff x="3081582" y="214303"/>
              <a:chExt cx="3889585" cy="3091605"/>
            </a:xfrm>
          </p:grpSpPr>
          <p:pic>
            <p:nvPicPr>
              <p:cNvPr id="13" name="Picture 12"/>
              <p:cNvPicPr>
                <a:picLocks noChangeAspect="1"/>
              </p:cNvPicPr>
              <p:nvPr/>
            </p:nvPicPr>
            <p:blipFill rotWithShape="1">
              <a:blip r:embed="rId4"/>
              <a:srcRect b="49441"/>
              <a:stretch/>
            </p:blipFill>
            <p:spPr>
              <a:xfrm>
                <a:off x="3081582" y="214303"/>
                <a:ext cx="3889585" cy="3091605"/>
              </a:xfrm>
              <a:prstGeom prst="rect">
                <a:avLst/>
              </a:prstGeom>
            </p:spPr>
          </p:pic>
          <p:sp>
            <p:nvSpPr>
              <p:cNvPr id="14" name="TextBox 13"/>
              <p:cNvSpPr txBox="1"/>
              <p:nvPr/>
            </p:nvSpPr>
            <p:spPr>
              <a:xfrm>
                <a:off x="3411546" y="1415853"/>
                <a:ext cx="2624760" cy="532856"/>
              </a:xfrm>
              <a:prstGeom prst="rect">
                <a:avLst/>
              </a:prstGeom>
              <a:noFill/>
            </p:spPr>
            <p:txBody>
              <a:bodyPr wrap="none" rtlCol="0">
                <a:spAutoFit/>
              </a:bodyPr>
              <a:lstStyle/>
              <a:p>
                <a:r>
                  <a:rPr lang="en-US" sz="2400" b="1" dirty="0" smtClean="0">
                    <a:solidFill>
                      <a:srgbClr val="FFFFFF"/>
                    </a:solidFill>
                  </a:rPr>
                  <a:t>Result Sources</a:t>
                </a:r>
                <a:endParaRPr lang="en-US" sz="2400" b="1" dirty="0">
                  <a:solidFill>
                    <a:srgbClr val="FFFFFF"/>
                  </a:solidFill>
                </a:endParaRPr>
              </a:p>
            </p:txBody>
          </p:sp>
        </p:grpSp>
        <p:grpSp>
          <p:nvGrpSpPr>
            <p:cNvPr id="7" name="Group 6"/>
            <p:cNvGrpSpPr/>
            <p:nvPr/>
          </p:nvGrpSpPr>
          <p:grpSpPr>
            <a:xfrm>
              <a:off x="3414335" y="3243011"/>
              <a:ext cx="2668753" cy="3317104"/>
              <a:chOff x="3071547" y="2479742"/>
              <a:chExt cx="3080289" cy="3828620"/>
            </a:xfrm>
          </p:grpSpPr>
          <p:pic>
            <p:nvPicPr>
              <p:cNvPr id="11" name="Picture 10"/>
              <p:cNvPicPr>
                <a:picLocks noChangeAspect="1"/>
              </p:cNvPicPr>
              <p:nvPr/>
            </p:nvPicPr>
            <p:blipFill rotWithShape="1">
              <a:blip r:embed="rId5"/>
              <a:srcRect r="50271"/>
              <a:stretch/>
            </p:blipFill>
            <p:spPr>
              <a:xfrm>
                <a:off x="3071547" y="2479742"/>
                <a:ext cx="3080289" cy="3828620"/>
              </a:xfrm>
              <a:prstGeom prst="rect">
                <a:avLst/>
              </a:prstGeom>
            </p:spPr>
          </p:pic>
          <p:sp>
            <p:nvSpPr>
              <p:cNvPr id="12" name="TextBox 11"/>
              <p:cNvSpPr txBox="1"/>
              <p:nvPr/>
            </p:nvSpPr>
            <p:spPr>
              <a:xfrm>
                <a:off x="3318727" y="4151805"/>
                <a:ext cx="1906071" cy="959141"/>
              </a:xfrm>
              <a:prstGeom prst="rect">
                <a:avLst/>
              </a:prstGeom>
              <a:noFill/>
            </p:spPr>
            <p:txBody>
              <a:bodyPr wrap="none" rtlCol="0">
                <a:spAutoFit/>
              </a:bodyPr>
              <a:lstStyle/>
              <a:p>
                <a:pPr algn="ctr"/>
                <a:r>
                  <a:rPr lang="en-US" sz="2400" b="1" dirty="0" smtClean="0">
                    <a:solidFill>
                      <a:srgbClr val="FFFFFF"/>
                    </a:solidFill>
                  </a:rPr>
                  <a:t>Display</a:t>
                </a:r>
                <a:br>
                  <a:rPr lang="en-US" sz="2400" b="1" dirty="0" smtClean="0">
                    <a:solidFill>
                      <a:srgbClr val="FFFFFF"/>
                    </a:solidFill>
                  </a:rPr>
                </a:br>
                <a:r>
                  <a:rPr lang="en-US" sz="2400" b="1" dirty="0" smtClean="0">
                    <a:solidFill>
                      <a:srgbClr val="FFFFFF"/>
                    </a:solidFill>
                  </a:rPr>
                  <a:t>Templates</a:t>
                </a:r>
                <a:endParaRPr lang="en-US" sz="2400" b="1" dirty="0">
                  <a:solidFill>
                    <a:srgbClr val="FFFFFF"/>
                  </a:solidFill>
                </a:endParaRPr>
              </a:p>
            </p:txBody>
          </p:sp>
        </p:grpSp>
        <p:grpSp>
          <p:nvGrpSpPr>
            <p:cNvPr id="8" name="Group 7"/>
            <p:cNvGrpSpPr/>
            <p:nvPr/>
          </p:nvGrpSpPr>
          <p:grpSpPr>
            <a:xfrm>
              <a:off x="5494981" y="3227167"/>
              <a:ext cx="3280130" cy="3332949"/>
              <a:chOff x="5490928" y="2461454"/>
              <a:chExt cx="3785944" cy="3846909"/>
            </a:xfrm>
          </p:grpSpPr>
          <p:pic>
            <p:nvPicPr>
              <p:cNvPr id="9" name="Picture 8"/>
              <p:cNvPicPr>
                <a:picLocks noChangeAspect="1"/>
              </p:cNvPicPr>
              <p:nvPr/>
            </p:nvPicPr>
            <p:blipFill>
              <a:blip r:embed="rId6"/>
              <a:stretch>
                <a:fillRect/>
              </a:stretch>
            </p:blipFill>
            <p:spPr>
              <a:xfrm>
                <a:off x="5490928" y="2461454"/>
                <a:ext cx="3785944" cy="3846909"/>
              </a:xfrm>
              <a:prstGeom prst="rect">
                <a:avLst/>
              </a:prstGeom>
            </p:spPr>
          </p:pic>
          <p:sp>
            <p:nvSpPr>
              <p:cNvPr id="10" name="TextBox 9"/>
              <p:cNvSpPr txBox="1"/>
              <p:nvPr/>
            </p:nvSpPr>
            <p:spPr>
              <a:xfrm>
                <a:off x="6807146" y="4312673"/>
                <a:ext cx="2229262" cy="532856"/>
              </a:xfrm>
              <a:prstGeom prst="rect">
                <a:avLst/>
              </a:prstGeom>
              <a:noFill/>
            </p:spPr>
            <p:txBody>
              <a:bodyPr wrap="none" rtlCol="0">
                <a:spAutoFit/>
              </a:bodyPr>
              <a:lstStyle/>
              <a:p>
                <a:r>
                  <a:rPr lang="en-US" sz="2400" b="1" dirty="0" smtClean="0">
                    <a:solidFill>
                      <a:srgbClr val="FFFFFF"/>
                    </a:solidFill>
                  </a:rPr>
                  <a:t>Query Rules</a:t>
                </a:r>
                <a:endParaRPr lang="en-US" sz="2400" b="1" dirty="0">
                  <a:solidFill>
                    <a:srgbClr val="FFFFFF"/>
                  </a:solidFill>
                </a:endParaRPr>
              </a:p>
            </p:txBody>
          </p:sp>
        </p:grpSp>
      </p:grpSp>
    </p:spTree>
    <p:extLst>
      <p:ext uri="{BB962C8B-B14F-4D97-AF65-F5344CB8AC3E}">
        <p14:creationId xmlns:p14="http://schemas.microsoft.com/office/powerpoint/2010/main" val="33470889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decel="50000" fill="hold" nodeType="withEffect">
                                  <p:stCondLst>
                                    <p:cond delay="0"/>
                                  </p:stCondLst>
                                  <p:childTnLst>
                                    <p:animMotion origin="layout" path="M -1.07225E-7 4.61189E-6 L 0.45239 0.40217 " pathEditMode="relative" rAng="0" ptsTypes="AA">
                                      <p:cBhvr>
                                        <p:cTn id="6" dur="2000" fill="hold"/>
                                        <p:tgtEl>
                                          <p:spTgt spid="4"/>
                                        </p:tgtEl>
                                        <p:attrNameLst>
                                          <p:attrName>ppt_x</p:attrName>
                                          <p:attrName>ppt_y</p:attrName>
                                        </p:attrNameLst>
                                      </p:cBhvr>
                                      <p:rCtr x="22619" y="2010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6 ways to get the most out of </a:t>
            </a:r>
            <a:r>
              <a:rPr lang="en-US" dirty="0" smtClean="0"/>
              <a:t>search</a:t>
            </a:r>
            <a:endParaRPr lang="en-US" dirty="0"/>
          </a:p>
        </p:txBody>
      </p:sp>
    </p:spTree>
    <p:extLst>
      <p:ext uri="{BB962C8B-B14F-4D97-AF65-F5344CB8AC3E}">
        <p14:creationId xmlns:p14="http://schemas.microsoft.com/office/powerpoint/2010/main" val="3602931870"/>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70237" y="2125663"/>
            <a:ext cx="8219813" cy="1828800"/>
          </a:xfrm>
        </p:spPr>
        <p:txBody>
          <a:bodyPr/>
          <a:lstStyle/>
          <a:p>
            <a:r>
              <a:rPr lang="en-US" dirty="0"/>
              <a:t>Visually distinguish types of </a:t>
            </a:r>
            <a:r>
              <a:rPr lang="en-US" dirty="0" smtClean="0"/>
              <a:t>content</a:t>
            </a:r>
            <a:endParaRPr lang="en-US" dirty="0"/>
          </a:p>
        </p:txBody>
      </p:sp>
      <p:sp>
        <p:nvSpPr>
          <p:cNvPr id="3" name="TextBox 2"/>
          <p:cNvSpPr txBox="1"/>
          <p:nvPr/>
        </p:nvSpPr>
        <p:spPr>
          <a:xfrm>
            <a:off x="-639763" y="-1597252"/>
            <a:ext cx="2819400" cy="6934200"/>
          </a:xfrm>
          <a:prstGeom prst="rect">
            <a:avLst/>
          </a:prstGeom>
        </p:spPr>
        <p:txBody>
          <a:bodyPr vert="horz" wrap="square" lIns="146304" tIns="91440" rIns="146304" bIns="91440" rtlCol="0" anchor="t">
            <a:noAutofit/>
          </a:bodyPr>
          <a:lstStyle>
            <a:lvl1pPr>
              <a:lnSpc>
                <a:spcPct val="90000"/>
              </a:lnSpc>
              <a:spcBef>
                <a:spcPct val="0"/>
              </a:spcBef>
              <a:buNone/>
              <a:defRPr lang="en-US" sz="6000" b="0" cap="none" spc="-102" baseline="0">
                <a:ln w="3175">
                  <a:noFill/>
                </a:ln>
                <a:gradFill>
                  <a:gsLst>
                    <a:gs pos="1250">
                      <a:schemeClr val="tx1"/>
                    </a:gs>
                    <a:gs pos="100000">
                      <a:schemeClr val="tx1"/>
                    </a:gs>
                  </a:gsLst>
                  <a:lin ang="5400000" scaled="0"/>
                </a:gradFill>
                <a:effectLst/>
                <a:latin typeface="+mj-lt"/>
                <a:cs typeface="Segoe UI" pitchFamily="34" charset="0"/>
              </a:defRPr>
            </a:lvl1pPr>
          </a:lstStyle>
          <a:p>
            <a:r>
              <a:rPr sz="85700" b="1" dirty="0">
                <a:gradFill>
                  <a:gsLst>
                    <a:gs pos="1250">
                      <a:srgbClr val="FFFFFF"/>
                    </a:gs>
                    <a:gs pos="100000">
                      <a:srgbClr val="FFFFFF"/>
                    </a:gs>
                  </a:gsLst>
                  <a:lin ang="5400000" scaled="0"/>
                </a:gradFill>
              </a:rPr>
              <a:t>1</a:t>
            </a:r>
          </a:p>
        </p:txBody>
      </p:sp>
    </p:spTree>
    <p:extLst>
      <p:ext uri="{BB962C8B-B14F-4D97-AF65-F5344CB8AC3E}">
        <p14:creationId xmlns:p14="http://schemas.microsoft.com/office/powerpoint/2010/main" val="42527634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CD11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932237" y="2125663"/>
            <a:ext cx="8219813" cy="1828800"/>
          </a:xfrm>
        </p:spPr>
        <p:txBody>
          <a:bodyPr/>
          <a:lstStyle/>
          <a:p>
            <a:r>
              <a:rPr lang="en-US" dirty="0"/>
              <a:t>Federate</a:t>
            </a:r>
          </a:p>
        </p:txBody>
      </p:sp>
      <p:sp>
        <p:nvSpPr>
          <p:cNvPr id="3" name="TextBox 2"/>
          <p:cNvSpPr txBox="1"/>
          <p:nvPr/>
        </p:nvSpPr>
        <p:spPr>
          <a:xfrm>
            <a:off x="-944563" y="-1608138"/>
            <a:ext cx="2819400" cy="6934200"/>
          </a:xfrm>
          <a:prstGeom prst="rect">
            <a:avLst/>
          </a:prstGeom>
        </p:spPr>
        <p:txBody>
          <a:bodyPr vert="horz" wrap="square" lIns="146304" tIns="91440" rIns="146304" bIns="91440" rtlCol="0" anchor="t">
            <a:noAutofit/>
          </a:bodyPr>
          <a:lstStyle>
            <a:lvl1pPr>
              <a:lnSpc>
                <a:spcPct val="90000"/>
              </a:lnSpc>
              <a:spcBef>
                <a:spcPct val="0"/>
              </a:spcBef>
              <a:buNone/>
              <a:defRPr lang="en-US" sz="6000" b="0" cap="none" spc="-102" baseline="0">
                <a:ln w="3175">
                  <a:noFill/>
                </a:ln>
                <a:gradFill>
                  <a:gsLst>
                    <a:gs pos="1250">
                      <a:schemeClr val="tx1"/>
                    </a:gs>
                    <a:gs pos="100000">
                      <a:schemeClr val="tx1"/>
                    </a:gs>
                  </a:gsLst>
                  <a:lin ang="5400000" scaled="0"/>
                </a:gradFill>
                <a:effectLst/>
                <a:latin typeface="+mj-lt"/>
                <a:cs typeface="Segoe UI" pitchFamily="34" charset="0"/>
              </a:defRPr>
            </a:lvl1pPr>
          </a:lstStyle>
          <a:p>
            <a:r>
              <a:rPr sz="80000" b="1" dirty="0" smtClean="0">
                <a:gradFill>
                  <a:gsLst>
                    <a:gs pos="1250">
                      <a:srgbClr val="FFFFFF"/>
                    </a:gs>
                    <a:gs pos="100000">
                      <a:srgbClr val="FFFFFF"/>
                    </a:gs>
                  </a:gsLst>
                  <a:lin ang="5400000" scaled="0"/>
                </a:gradFill>
              </a:rPr>
              <a:t>2</a:t>
            </a:r>
            <a:endParaRPr sz="80000" b="1" dirty="0">
              <a:gradFill>
                <a:gsLst>
                  <a:gs pos="1250">
                    <a:srgbClr val="FFFFFF"/>
                  </a:gs>
                  <a:gs pos="100000">
                    <a:srgbClr val="FFFFFF"/>
                  </a:gs>
                </a:gsLst>
                <a:lin ang="5400000" scaled="0"/>
              </a:gradFill>
            </a:endParaRPr>
          </a:p>
        </p:txBody>
      </p:sp>
      <p:sp>
        <p:nvSpPr>
          <p:cNvPr id="5" name="Rounded Rectangle 4"/>
          <p:cNvSpPr/>
          <p:nvPr/>
        </p:nvSpPr>
        <p:spPr bwMode="auto">
          <a:xfrm>
            <a:off x="1" y="982662"/>
            <a:ext cx="12436474" cy="5257800"/>
          </a:xfrm>
          <a:prstGeom prst="round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 name="Rounded Rectangle 5"/>
          <p:cNvSpPr/>
          <p:nvPr/>
        </p:nvSpPr>
        <p:spPr bwMode="auto">
          <a:xfrm>
            <a:off x="2636837" y="2074862"/>
            <a:ext cx="5181600" cy="914400"/>
          </a:xfrm>
          <a:prstGeom prst="roundRect">
            <a:avLst/>
          </a:prstGeom>
          <a:ln>
            <a:solidFill>
              <a:srgbClr val="FF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 name="Rounded Rectangle 6"/>
          <p:cNvSpPr/>
          <p:nvPr/>
        </p:nvSpPr>
        <p:spPr bwMode="auto">
          <a:xfrm>
            <a:off x="3428999" y="3040063"/>
            <a:ext cx="6751637" cy="914400"/>
          </a:xfrm>
          <a:prstGeom prst="roundRect">
            <a:avLst/>
          </a:prstGeom>
          <a:ln>
            <a:solidFill>
              <a:srgbClr val="FF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 name="Rounded Rectangle 7"/>
          <p:cNvSpPr/>
          <p:nvPr/>
        </p:nvSpPr>
        <p:spPr bwMode="auto">
          <a:xfrm>
            <a:off x="30163" y="982662"/>
            <a:ext cx="12436474" cy="5257800"/>
          </a:xfrm>
          <a:prstGeom prst="round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6000" b="1" dirty="0" smtClean="0">
                <a:solidFill>
                  <a:srgbClr val="505050"/>
                </a:solidFill>
                <a:latin typeface="Segoe UI Light" pitchFamily="34" charset="0"/>
              </a:rPr>
              <a:t>http://search.live.com/results.aspx?</a:t>
            </a:r>
            <a:br>
              <a:rPr lang="en-US" sz="6000" b="1" dirty="0" smtClean="0">
                <a:solidFill>
                  <a:srgbClr val="505050"/>
                </a:solidFill>
                <a:latin typeface="Segoe UI Light" pitchFamily="34" charset="0"/>
              </a:rPr>
            </a:br>
            <a:r>
              <a:rPr lang="en-US" sz="6000" b="1" dirty="0" smtClean="0">
                <a:solidFill>
                  <a:srgbClr val="505050"/>
                </a:solidFill>
                <a:latin typeface="Segoe UI Light" pitchFamily="34" charset="0"/>
              </a:rPr>
              <a:t>q=</a:t>
            </a:r>
            <a:r>
              <a:rPr lang="en-US" sz="6000" b="1" dirty="0" err="1" smtClean="0">
                <a:solidFill>
                  <a:srgbClr val="505050"/>
                </a:solidFill>
                <a:latin typeface="Segoe UI Light" pitchFamily="34" charset="0"/>
              </a:rPr>
              <a:t>site:en.wikipedia.org</a:t>
            </a:r>
            <a:r>
              <a:rPr lang="en-US" sz="6000" b="1" dirty="0" smtClean="0">
                <a:solidFill>
                  <a:srgbClr val="505050"/>
                </a:solidFill>
                <a:latin typeface="Segoe UI Light" pitchFamily="34" charset="0"/>
              </a:rPr>
              <a:t> {</a:t>
            </a:r>
            <a:r>
              <a:rPr lang="en-US" sz="6000" b="1" dirty="0" err="1" smtClean="0">
                <a:solidFill>
                  <a:srgbClr val="505050"/>
                </a:solidFill>
                <a:latin typeface="Segoe UI Light" pitchFamily="34" charset="0"/>
              </a:rPr>
              <a:t>searchTerms</a:t>
            </a:r>
            <a:r>
              <a:rPr lang="en-US" sz="6000" b="1" dirty="0" smtClean="0">
                <a:solidFill>
                  <a:srgbClr val="505050"/>
                </a:solidFill>
                <a:latin typeface="Segoe UI Light" pitchFamily="34" charset="0"/>
              </a:rPr>
              <a:t>}&amp;format=</a:t>
            </a:r>
            <a:r>
              <a:rPr lang="en-US" sz="6000" b="1" dirty="0" err="1" smtClean="0">
                <a:solidFill>
                  <a:srgbClr val="505050"/>
                </a:solidFill>
                <a:latin typeface="Segoe UI Light" pitchFamily="34" charset="0"/>
              </a:rPr>
              <a:t>rss</a:t>
            </a:r>
            <a:endParaRPr lang="en-US" sz="6000" b="1" dirty="0" smtClean="0">
              <a:solidFill>
                <a:srgbClr val="505050"/>
              </a:solidFill>
              <a:latin typeface="Segoe UI Light" pitchFamily="34" charset="0"/>
            </a:endParaRPr>
          </a:p>
          <a:p>
            <a:pPr algn="ctr" defTabSz="932472" fontAlgn="base">
              <a:spcBef>
                <a:spcPct val="0"/>
              </a:spcBef>
              <a:spcAft>
                <a:spcPct val="0"/>
              </a:spcAft>
            </a:pPr>
            <a:endParaRPr lang="en-US" sz="2400" b="1"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8937090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442359"/>
        </a:solidFill>
        <a:effectLst/>
      </p:bgPr>
    </p:bg>
    <p:spTree>
      <p:nvGrpSpPr>
        <p:cNvPr id="1" name=""/>
        <p:cNvGrpSpPr/>
        <p:nvPr/>
      </p:nvGrpSpPr>
      <p:grpSpPr>
        <a:xfrm>
          <a:off x="0" y="0"/>
          <a:ext cx="0" cy="0"/>
          <a:chOff x="0" y="0"/>
          <a:chExt cx="0" cy="0"/>
        </a:xfrm>
      </p:grpSpPr>
      <p:sp>
        <p:nvSpPr>
          <p:cNvPr id="3" name="TextBox 2"/>
          <p:cNvSpPr txBox="1"/>
          <p:nvPr/>
        </p:nvSpPr>
        <p:spPr>
          <a:xfrm>
            <a:off x="-955455" y="-1433970"/>
            <a:ext cx="2819400" cy="6934200"/>
          </a:xfrm>
          <a:prstGeom prst="rect">
            <a:avLst/>
          </a:prstGeom>
        </p:spPr>
        <p:txBody>
          <a:bodyPr vert="horz" wrap="square" lIns="146304" tIns="91440" rIns="146304" bIns="91440" rtlCol="0" anchor="t">
            <a:noAutofit/>
          </a:bodyPr>
          <a:lstStyle>
            <a:lvl1pPr>
              <a:lnSpc>
                <a:spcPct val="90000"/>
              </a:lnSpc>
              <a:spcBef>
                <a:spcPct val="0"/>
              </a:spcBef>
              <a:buNone/>
              <a:defRPr lang="en-US" sz="6000" b="0" cap="none" spc="-102" baseline="0">
                <a:ln w="3175">
                  <a:noFill/>
                </a:ln>
                <a:gradFill>
                  <a:gsLst>
                    <a:gs pos="1250">
                      <a:schemeClr val="tx1"/>
                    </a:gs>
                    <a:gs pos="100000">
                      <a:schemeClr val="tx1"/>
                    </a:gs>
                  </a:gsLst>
                  <a:lin ang="5400000" scaled="0"/>
                </a:gradFill>
                <a:effectLst/>
                <a:latin typeface="+mj-lt"/>
                <a:cs typeface="Segoe UI" pitchFamily="34" charset="0"/>
              </a:defRPr>
            </a:lvl1pPr>
          </a:lstStyle>
          <a:p>
            <a:r>
              <a:rPr sz="76000" b="1" dirty="0" smtClean="0">
                <a:gradFill>
                  <a:gsLst>
                    <a:gs pos="1250">
                      <a:srgbClr val="FFFFFF"/>
                    </a:gs>
                    <a:gs pos="100000">
                      <a:srgbClr val="FFFFFF"/>
                    </a:gs>
                  </a:gsLst>
                  <a:lin ang="5400000" scaled="0"/>
                </a:gradFill>
              </a:rPr>
              <a:t>3</a:t>
            </a:r>
            <a:endParaRPr sz="76000" b="1" dirty="0">
              <a:gradFill>
                <a:gsLst>
                  <a:gs pos="1250">
                    <a:srgbClr val="FFFFFF"/>
                  </a:gs>
                  <a:gs pos="100000">
                    <a:srgbClr val="FFFFFF"/>
                  </a:gs>
                </a:gsLst>
                <a:lin ang="5400000" scaled="0"/>
              </a:gradFill>
            </a:endParaRPr>
          </a:p>
        </p:txBody>
      </p:sp>
      <p:sp>
        <p:nvSpPr>
          <p:cNvPr id="5" name="Title 1"/>
          <p:cNvSpPr txBox="1">
            <a:spLocks/>
          </p:cNvSpPr>
          <p:nvPr/>
        </p:nvSpPr>
        <p:spPr>
          <a:xfrm>
            <a:off x="4216662" y="2125663"/>
            <a:ext cx="8219813" cy="1828800"/>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60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dirty="0" smtClean="0">
                <a:gradFill>
                  <a:gsLst>
                    <a:gs pos="1250">
                      <a:srgbClr val="FFFFFF"/>
                    </a:gs>
                    <a:gs pos="100000">
                      <a:srgbClr val="FFFFFF"/>
                    </a:gs>
                  </a:gsLst>
                  <a:lin ang="5400000" scaled="0"/>
                </a:gradFill>
              </a:rPr>
              <a:t>Configure search verticals</a:t>
            </a:r>
            <a:endParaRPr dirty="0">
              <a:gradFill>
                <a:gsLst>
                  <a:gs pos="1250">
                    <a:srgbClr val="FFFFFF"/>
                  </a:gs>
                  <a:gs pos="100000">
                    <a:srgbClr val="FFFFFF"/>
                  </a:gs>
                </a:gsLst>
                <a:lin ang="5400000" scaled="0"/>
              </a:gradFill>
            </a:endParaRPr>
          </a:p>
        </p:txBody>
      </p:sp>
      <p:pic>
        <p:nvPicPr>
          <p:cNvPr id="4" name="Picture 3"/>
          <p:cNvPicPr>
            <a:picLocks noChangeAspect="1"/>
          </p:cNvPicPr>
          <p:nvPr/>
        </p:nvPicPr>
        <p:blipFill>
          <a:blip r:embed="rId3"/>
          <a:stretch>
            <a:fillRect/>
          </a:stretch>
        </p:blipFill>
        <p:spPr>
          <a:xfrm>
            <a:off x="2002397" y="-7938"/>
            <a:ext cx="8893311" cy="7849280"/>
          </a:xfrm>
          <a:prstGeom prst="rect">
            <a:avLst/>
          </a:prstGeom>
        </p:spPr>
      </p:pic>
      <p:sp>
        <p:nvSpPr>
          <p:cNvPr id="6" name="Oval 5"/>
          <p:cNvSpPr/>
          <p:nvPr/>
        </p:nvSpPr>
        <p:spPr bwMode="auto">
          <a:xfrm>
            <a:off x="2606871" y="814218"/>
            <a:ext cx="4038600" cy="609600"/>
          </a:xfrm>
          <a:prstGeom prst="ellipse">
            <a:avLst/>
          </a:prstGeom>
          <a:noFill/>
          <a:ln w="38100">
            <a:solidFill>
              <a:srgbClr val="FF0000"/>
            </a:solidFill>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7" name="Picture 6"/>
          <p:cNvPicPr>
            <a:picLocks noChangeAspect="1"/>
          </p:cNvPicPr>
          <p:nvPr/>
        </p:nvPicPr>
        <p:blipFill>
          <a:blip r:embed="rId4"/>
          <a:stretch>
            <a:fillRect/>
          </a:stretch>
        </p:blipFill>
        <p:spPr>
          <a:xfrm>
            <a:off x="2002397" y="677862"/>
            <a:ext cx="8874700" cy="6157952"/>
          </a:xfrm>
          <a:prstGeom prst="rect">
            <a:avLst/>
          </a:prstGeom>
        </p:spPr>
      </p:pic>
    </p:spTree>
    <p:extLst>
      <p:ext uri="{BB962C8B-B14F-4D97-AF65-F5344CB8AC3E}">
        <p14:creationId xmlns:p14="http://schemas.microsoft.com/office/powerpoint/2010/main" val="16045604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21" presetClass="entr" presetSubtype="1" fill="hold" grpId="0" nodeType="after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heel(1)">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dissolv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08A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03837" y="2125663"/>
            <a:ext cx="6858000" cy="1828800"/>
          </a:xfrm>
        </p:spPr>
        <p:txBody>
          <a:bodyPr/>
          <a:lstStyle/>
          <a:p>
            <a:r>
              <a:rPr lang="en-US" dirty="0"/>
              <a:t>Surface meaningful Business Refiners</a:t>
            </a:r>
            <a:br>
              <a:rPr lang="en-US" dirty="0"/>
            </a:br>
            <a:endParaRPr lang="en-US" dirty="0"/>
          </a:p>
        </p:txBody>
      </p:sp>
      <p:sp>
        <p:nvSpPr>
          <p:cNvPr id="3" name="TextBox 2"/>
          <p:cNvSpPr txBox="1"/>
          <p:nvPr/>
        </p:nvSpPr>
        <p:spPr>
          <a:xfrm>
            <a:off x="-400279" y="-1586366"/>
            <a:ext cx="2819400" cy="6934200"/>
          </a:xfrm>
          <a:prstGeom prst="rect">
            <a:avLst/>
          </a:prstGeom>
        </p:spPr>
        <p:txBody>
          <a:bodyPr vert="horz" wrap="square" lIns="146304" tIns="91440" rIns="146304" bIns="91440" rtlCol="0" anchor="t">
            <a:noAutofit/>
          </a:bodyPr>
          <a:lstStyle>
            <a:lvl1pPr>
              <a:lnSpc>
                <a:spcPct val="90000"/>
              </a:lnSpc>
              <a:spcBef>
                <a:spcPct val="0"/>
              </a:spcBef>
              <a:buNone/>
              <a:defRPr lang="en-US" sz="6000" b="0" cap="none" spc="-102" baseline="0">
                <a:ln w="3175">
                  <a:noFill/>
                </a:ln>
                <a:gradFill>
                  <a:gsLst>
                    <a:gs pos="1250">
                      <a:schemeClr val="tx1"/>
                    </a:gs>
                    <a:gs pos="100000">
                      <a:schemeClr val="tx1"/>
                    </a:gs>
                  </a:gsLst>
                  <a:lin ang="5400000" scaled="0"/>
                </a:gradFill>
                <a:effectLst/>
                <a:latin typeface="+mj-lt"/>
                <a:cs typeface="Segoe UI" pitchFamily="34" charset="0"/>
              </a:defRPr>
            </a:lvl1pPr>
          </a:lstStyle>
          <a:p>
            <a:r>
              <a:rPr sz="78500" b="1" dirty="0" smtClean="0">
                <a:gradFill>
                  <a:gsLst>
                    <a:gs pos="1250">
                      <a:srgbClr val="FFFFFF"/>
                    </a:gs>
                    <a:gs pos="100000">
                      <a:srgbClr val="FFFFFF"/>
                    </a:gs>
                  </a:gsLst>
                  <a:lin ang="5400000" scaled="0"/>
                </a:gradFill>
              </a:rPr>
              <a:t>4</a:t>
            </a:r>
            <a:endParaRPr sz="78500" b="1" dirty="0">
              <a:gradFill>
                <a:gsLst>
                  <a:gs pos="1250">
                    <a:srgbClr val="FFFFFF"/>
                  </a:gs>
                  <a:gs pos="100000">
                    <a:srgbClr val="FFFFFF"/>
                  </a:gs>
                </a:gsLst>
                <a:lin ang="5400000" scaled="0"/>
              </a:gradFill>
            </a:endParaRPr>
          </a:p>
        </p:txBody>
      </p:sp>
      <p:pic>
        <p:nvPicPr>
          <p:cNvPr id="6" name="Picture 5"/>
          <p:cNvPicPr>
            <a:picLocks noChangeAspect="1"/>
          </p:cNvPicPr>
          <p:nvPr/>
        </p:nvPicPr>
        <p:blipFill>
          <a:blip r:embed="rId3"/>
          <a:stretch>
            <a:fillRect/>
          </a:stretch>
        </p:blipFill>
        <p:spPr>
          <a:xfrm>
            <a:off x="0" y="17466"/>
            <a:ext cx="7052864" cy="6994522"/>
          </a:xfrm>
          <a:prstGeom prst="rect">
            <a:avLst/>
          </a:prstGeom>
        </p:spPr>
      </p:pic>
      <p:pic>
        <p:nvPicPr>
          <p:cNvPr id="7" name="Picture 6"/>
          <p:cNvPicPr>
            <a:picLocks noChangeAspect="1"/>
          </p:cNvPicPr>
          <p:nvPr/>
        </p:nvPicPr>
        <p:blipFill>
          <a:blip r:embed="rId4"/>
          <a:stretch>
            <a:fillRect/>
          </a:stretch>
        </p:blipFill>
        <p:spPr>
          <a:xfrm>
            <a:off x="-52502" y="1"/>
            <a:ext cx="7413739" cy="7015962"/>
          </a:xfrm>
          <a:prstGeom prst="rect">
            <a:avLst/>
          </a:prstGeom>
        </p:spPr>
      </p:pic>
      <p:pic>
        <p:nvPicPr>
          <p:cNvPr id="4" name="Picture 3"/>
          <p:cNvPicPr>
            <a:picLocks noChangeAspect="1"/>
          </p:cNvPicPr>
          <p:nvPr/>
        </p:nvPicPr>
        <p:blipFill>
          <a:blip r:embed="rId5"/>
          <a:stretch>
            <a:fillRect/>
          </a:stretch>
        </p:blipFill>
        <p:spPr>
          <a:xfrm>
            <a:off x="0" y="0"/>
            <a:ext cx="7361237" cy="8060555"/>
          </a:xfrm>
          <a:prstGeom prst="rect">
            <a:avLst/>
          </a:prstGeom>
        </p:spPr>
      </p:pic>
    </p:spTree>
    <p:extLst>
      <p:ext uri="{BB962C8B-B14F-4D97-AF65-F5344CB8AC3E}">
        <p14:creationId xmlns:p14="http://schemas.microsoft.com/office/powerpoint/2010/main" val="31996977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6 Proven Steps to Get the Best Out of Search in SharePoint 2013 </a:t>
            </a:r>
          </a:p>
        </p:txBody>
      </p:sp>
      <p:sp>
        <p:nvSpPr>
          <p:cNvPr id="5" name="Text Placeholder 4"/>
          <p:cNvSpPr>
            <a:spLocks noGrp="1"/>
          </p:cNvSpPr>
          <p:nvPr>
            <p:ph type="body" sz="quarter" idx="14"/>
          </p:nvPr>
        </p:nvSpPr>
        <p:spPr/>
        <p:txBody>
          <a:bodyPr/>
          <a:lstStyle/>
          <a:p>
            <a:r>
              <a:rPr lang="en-US" dirty="0" smtClean="0"/>
              <a:t>Paul Olenick</a:t>
            </a:r>
          </a:p>
          <a:p>
            <a:r>
              <a:rPr lang="en-US" dirty="0" smtClean="0"/>
              <a:t>Strategic Consultant</a:t>
            </a:r>
          </a:p>
          <a:p>
            <a:r>
              <a:rPr lang="en-US" dirty="0" smtClean="0"/>
              <a:t>AvePoint </a:t>
            </a:r>
            <a:endParaRPr lang="en-US" dirty="0"/>
          </a:p>
        </p:txBody>
      </p:sp>
      <p:sp>
        <p:nvSpPr>
          <p:cNvPr id="2" name="Text Placeholder 1"/>
          <p:cNvSpPr>
            <a:spLocks noGrp="1"/>
          </p:cNvSpPr>
          <p:nvPr>
            <p:ph type="body" sz="quarter" idx="15"/>
          </p:nvPr>
        </p:nvSpPr>
        <p:spPr/>
        <p:txBody>
          <a:bodyPr/>
          <a:lstStyle/>
          <a:p>
            <a:r>
              <a:rPr lang="en-US" dirty="0" smtClean="0"/>
              <a:t>SPC265</a:t>
            </a:r>
            <a:endParaRPr lang="en-US" dirty="0"/>
          </a:p>
        </p:txBody>
      </p:sp>
    </p:spTree>
    <p:extLst>
      <p:ext uri="{BB962C8B-B14F-4D97-AF65-F5344CB8AC3E}">
        <p14:creationId xmlns:p14="http://schemas.microsoft.com/office/powerpoint/2010/main" val="3166442785"/>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DC3C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240928" y="2125663"/>
            <a:ext cx="8219813" cy="1828800"/>
          </a:xfrm>
        </p:spPr>
        <p:txBody>
          <a:bodyPr/>
          <a:lstStyle/>
          <a:p>
            <a:r>
              <a:rPr lang="en-US" dirty="0" smtClean="0"/>
              <a:t>Use search to roll up content</a:t>
            </a:r>
            <a:endParaRPr lang="en-US" dirty="0"/>
          </a:p>
        </p:txBody>
      </p:sp>
      <p:sp>
        <p:nvSpPr>
          <p:cNvPr id="3" name="TextBox 2"/>
          <p:cNvSpPr txBox="1"/>
          <p:nvPr/>
        </p:nvSpPr>
        <p:spPr>
          <a:xfrm>
            <a:off x="-1107855" y="-1553708"/>
            <a:ext cx="2819400" cy="6934200"/>
          </a:xfrm>
          <a:prstGeom prst="rect">
            <a:avLst/>
          </a:prstGeom>
        </p:spPr>
        <p:txBody>
          <a:bodyPr vert="horz" wrap="square" lIns="146304" tIns="91440" rIns="146304" bIns="91440" rtlCol="0" anchor="t">
            <a:noAutofit/>
          </a:bodyPr>
          <a:lstStyle>
            <a:lvl1pPr>
              <a:lnSpc>
                <a:spcPct val="90000"/>
              </a:lnSpc>
              <a:spcBef>
                <a:spcPct val="0"/>
              </a:spcBef>
              <a:buNone/>
              <a:defRPr lang="en-US" sz="6000" b="0" cap="none" spc="-102" baseline="0">
                <a:ln w="3175">
                  <a:noFill/>
                </a:ln>
                <a:gradFill>
                  <a:gsLst>
                    <a:gs pos="1250">
                      <a:schemeClr val="tx1"/>
                    </a:gs>
                    <a:gs pos="100000">
                      <a:schemeClr val="tx1"/>
                    </a:gs>
                  </a:gsLst>
                  <a:lin ang="5400000" scaled="0"/>
                </a:gradFill>
                <a:effectLst/>
                <a:latin typeface="+mj-lt"/>
                <a:cs typeface="Segoe UI" pitchFamily="34" charset="0"/>
              </a:defRPr>
            </a:lvl1pPr>
          </a:lstStyle>
          <a:p>
            <a:r>
              <a:rPr sz="77000" b="1" dirty="0" smtClean="0">
                <a:gradFill>
                  <a:gsLst>
                    <a:gs pos="1250">
                      <a:srgbClr val="FFFFFF"/>
                    </a:gs>
                    <a:gs pos="100000">
                      <a:srgbClr val="FFFFFF"/>
                    </a:gs>
                  </a:gsLst>
                  <a:lin ang="5400000" scaled="0"/>
                </a:gradFill>
              </a:rPr>
              <a:t>5</a:t>
            </a:r>
            <a:endParaRPr sz="77000" b="1" dirty="0">
              <a:gradFill>
                <a:gsLst>
                  <a:gs pos="1250">
                    <a:srgbClr val="FFFFFF"/>
                  </a:gs>
                  <a:gs pos="100000">
                    <a:srgbClr val="FFFFFF"/>
                  </a:gs>
                </a:gsLst>
                <a:lin ang="5400000" scaled="0"/>
              </a:gradFill>
            </a:endParaRPr>
          </a:p>
        </p:txBody>
      </p:sp>
      <p:sp>
        <p:nvSpPr>
          <p:cNvPr id="4" name="Rectangle 3"/>
          <p:cNvSpPr/>
          <p:nvPr/>
        </p:nvSpPr>
        <p:spPr bwMode="auto">
          <a:xfrm>
            <a:off x="-30163" y="0"/>
            <a:ext cx="12460741" cy="6994525"/>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5" name="Group 4"/>
          <p:cNvGrpSpPr/>
          <p:nvPr/>
        </p:nvGrpSpPr>
        <p:grpSpPr>
          <a:xfrm>
            <a:off x="8586207" y="452268"/>
            <a:ext cx="741363" cy="631825"/>
            <a:chOff x="6340475" y="2595563"/>
            <a:chExt cx="741363" cy="631825"/>
          </a:xfrm>
        </p:grpSpPr>
        <p:sp>
          <p:nvSpPr>
            <p:cNvPr id="6" name="Rectangle 124"/>
            <p:cNvSpPr>
              <a:spLocks noChangeArrowheads="1"/>
            </p:cNvSpPr>
            <p:nvPr/>
          </p:nvSpPr>
          <p:spPr bwMode="auto">
            <a:xfrm>
              <a:off x="6340475" y="2595563"/>
              <a:ext cx="741363" cy="6318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 name="Rectangle 125"/>
            <p:cNvSpPr>
              <a:spLocks noChangeArrowheads="1"/>
            </p:cNvSpPr>
            <p:nvPr/>
          </p:nvSpPr>
          <p:spPr bwMode="auto">
            <a:xfrm>
              <a:off x="6361113" y="2616201"/>
              <a:ext cx="700088" cy="590550"/>
            </a:xfrm>
            <a:prstGeom prst="rect">
              <a:avLst/>
            </a:prstGeom>
            <a:solidFill>
              <a:srgbClr val="4D80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8" name="Rectangle 126"/>
            <p:cNvSpPr>
              <a:spLocks noChangeArrowheads="1"/>
            </p:cNvSpPr>
            <p:nvPr/>
          </p:nvSpPr>
          <p:spPr bwMode="auto">
            <a:xfrm>
              <a:off x="6383338" y="2638426"/>
              <a:ext cx="655638" cy="5461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9" name="Rectangle 127"/>
            <p:cNvSpPr>
              <a:spLocks noChangeArrowheads="1"/>
            </p:cNvSpPr>
            <p:nvPr/>
          </p:nvSpPr>
          <p:spPr bwMode="auto">
            <a:xfrm>
              <a:off x="6619875" y="2713038"/>
              <a:ext cx="204788" cy="150813"/>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 name="Rectangle 128"/>
            <p:cNvSpPr>
              <a:spLocks noChangeArrowheads="1"/>
            </p:cNvSpPr>
            <p:nvPr/>
          </p:nvSpPr>
          <p:spPr bwMode="auto">
            <a:xfrm>
              <a:off x="6448425" y="3013076"/>
              <a:ext cx="128588" cy="96838"/>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 name="Rectangle 129"/>
            <p:cNvSpPr>
              <a:spLocks noChangeArrowheads="1"/>
            </p:cNvSpPr>
            <p:nvPr/>
          </p:nvSpPr>
          <p:spPr bwMode="auto">
            <a:xfrm>
              <a:off x="6651625" y="3013076"/>
              <a:ext cx="130175" cy="96838"/>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2" name="Rectangle 130"/>
            <p:cNvSpPr>
              <a:spLocks noChangeArrowheads="1"/>
            </p:cNvSpPr>
            <p:nvPr/>
          </p:nvSpPr>
          <p:spPr bwMode="auto">
            <a:xfrm>
              <a:off x="6856413" y="3013076"/>
              <a:ext cx="128588" cy="96838"/>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 name="Rectangle 131"/>
            <p:cNvSpPr>
              <a:spLocks noChangeArrowheads="1"/>
            </p:cNvSpPr>
            <p:nvPr/>
          </p:nvSpPr>
          <p:spPr bwMode="auto">
            <a:xfrm>
              <a:off x="6705600" y="2863851"/>
              <a:ext cx="22225" cy="149225"/>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 name="Rectangle 132"/>
            <p:cNvSpPr>
              <a:spLocks noChangeArrowheads="1"/>
            </p:cNvSpPr>
            <p:nvPr/>
          </p:nvSpPr>
          <p:spPr bwMode="auto">
            <a:xfrm>
              <a:off x="6502400" y="2938463"/>
              <a:ext cx="20638" cy="74613"/>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 name="Rectangle 133"/>
            <p:cNvSpPr>
              <a:spLocks noChangeArrowheads="1"/>
            </p:cNvSpPr>
            <p:nvPr/>
          </p:nvSpPr>
          <p:spPr bwMode="auto">
            <a:xfrm>
              <a:off x="6502400" y="2927351"/>
              <a:ext cx="430213" cy="22225"/>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 name="Rectangle 134"/>
            <p:cNvSpPr>
              <a:spLocks noChangeArrowheads="1"/>
            </p:cNvSpPr>
            <p:nvPr/>
          </p:nvSpPr>
          <p:spPr bwMode="auto">
            <a:xfrm>
              <a:off x="6910388" y="2938463"/>
              <a:ext cx="22225" cy="74613"/>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cxnSp>
        <p:nvCxnSpPr>
          <p:cNvPr id="29" name="Elbow Connector 28"/>
          <p:cNvCxnSpPr>
            <a:stCxn id="18" idx="0"/>
            <a:endCxn id="6" idx="2"/>
          </p:cNvCxnSpPr>
          <p:nvPr/>
        </p:nvCxnSpPr>
        <p:spPr>
          <a:xfrm rot="5400000" flipH="1" flipV="1">
            <a:off x="7644415" y="375726"/>
            <a:ext cx="604106" cy="2020841"/>
          </a:xfrm>
          <a:prstGeom prst="bentConnector3">
            <a:avLst>
              <a:gd name="adj1" fmla="val 51044"/>
            </a:avLst>
          </a:prstGeom>
        </p:spPr>
        <p:style>
          <a:lnRef idx="1">
            <a:schemeClr val="accent1"/>
          </a:lnRef>
          <a:fillRef idx="0">
            <a:schemeClr val="accent1"/>
          </a:fillRef>
          <a:effectRef idx="0">
            <a:schemeClr val="accent1"/>
          </a:effectRef>
          <a:fontRef idx="minor">
            <a:schemeClr val="tx1"/>
          </a:fontRef>
        </p:style>
      </p:cxnSp>
      <p:grpSp>
        <p:nvGrpSpPr>
          <p:cNvPr id="30" name="Group 29"/>
          <p:cNvGrpSpPr/>
          <p:nvPr/>
        </p:nvGrpSpPr>
        <p:grpSpPr>
          <a:xfrm>
            <a:off x="9563510" y="1676476"/>
            <a:ext cx="741363" cy="633413"/>
            <a:chOff x="5114925" y="3632201"/>
            <a:chExt cx="741363" cy="633413"/>
          </a:xfrm>
        </p:grpSpPr>
        <p:sp>
          <p:nvSpPr>
            <p:cNvPr id="31" name="Rectangle 135"/>
            <p:cNvSpPr>
              <a:spLocks noChangeArrowheads="1"/>
            </p:cNvSpPr>
            <p:nvPr/>
          </p:nvSpPr>
          <p:spPr bwMode="auto">
            <a:xfrm>
              <a:off x="5114925" y="3632201"/>
              <a:ext cx="741363" cy="6334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 name="Rectangle 136"/>
            <p:cNvSpPr>
              <a:spLocks noChangeArrowheads="1"/>
            </p:cNvSpPr>
            <p:nvPr/>
          </p:nvSpPr>
          <p:spPr bwMode="auto">
            <a:xfrm>
              <a:off x="5135563" y="3652838"/>
              <a:ext cx="700088" cy="590550"/>
            </a:xfrm>
            <a:prstGeom prst="rect">
              <a:avLst/>
            </a:prstGeom>
            <a:solidFill>
              <a:srgbClr val="4D80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3" name="Rectangle 137"/>
            <p:cNvSpPr>
              <a:spLocks noChangeArrowheads="1"/>
            </p:cNvSpPr>
            <p:nvPr/>
          </p:nvSpPr>
          <p:spPr bwMode="auto">
            <a:xfrm>
              <a:off x="5157788" y="3675063"/>
              <a:ext cx="655638" cy="547688"/>
            </a:xfrm>
            <a:prstGeom prst="rect">
              <a:avLst/>
            </a:prstGeom>
            <a:solidFill>
              <a:srgbClr val="EDC87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4" name="Rectangle 138"/>
            <p:cNvSpPr>
              <a:spLocks noChangeArrowheads="1"/>
            </p:cNvSpPr>
            <p:nvPr/>
          </p:nvSpPr>
          <p:spPr bwMode="auto">
            <a:xfrm>
              <a:off x="5394325" y="3749676"/>
              <a:ext cx="203200" cy="150813"/>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5" name="Rectangle 139"/>
            <p:cNvSpPr>
              <a:spLocks noChangeArrowheads="1"/>
            </p:cNvSpPr>
            <p:nvPr/>
          </p:nvSpPr>
          <p:spPr bwMode="auto">
            <a:xfrm>
              <a:off x="5221288" y="4049713"/>
              <a:ext cx="130175" cy="96838"/>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6" name="Rectangle 140"/>
            <p:cNvSpPr>
              <a:spLocks noChangeArrowheads="1"/>
            </p:cNvSpPr>
            <p:nvPr/>
          </p:nvSpPr>
          <p:spPr bwMode="auto">
            <a:xfrm>
              <a:off x="5426075" y="4049713"/>
              <a:ext cx="128588" cy="96838"/>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7" name="Rectangle 141"/>
            <p:cNvSpPr>
              <a:spLocks noChangeArrowheads="1"/>
            </p:cNvSpPr>
            <p:nvPr/>
          </p:nvSpPr>
          <p:spPr bwMode="auto">
            <a:xfrm>
              <a:off x="5630863" y="4049713"/>
              <a:ext cx="128588" cy="96838"/>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8" name="Rectangle 142"/>
            <p:cNvSpPr>
              <a:spLocks noChangeArrowheads="1"/>
            </p:cNvSpPr>
            <p:nvPr/>
          </p:nvSpPr>
          <p:spPr bwMode="auto">
            <a:xfrm>
              <a:off x="5480050" y="3900488"/>
              <a:ext cx="22225" cy="149225"/>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9" name="Rectangle 143"/>
            <p:cNvSpPr>
              <a:spLocks noChangeArrowheads="1"/>
            </p:cNvSpPr>
            <p:nvPr/>
          </p:nvSpPr>
          <p:spPr bwMode="auto">
            <a:xfrm>
              <a:off x="5275263" y="3975101"/>
              <a:ext cx="22225" cy="74613"/>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0" name="Rectangle 144"/>
            <p:cNvSpPr>
              <a:spLocks noChangeArrowheads="1"/>
            </p:cNvSpPr>
            <p:nvPr/>
          </p:nvSpPr>
          <p:spPr bwMode="auto">
            <a:xfrm>
              <a:off x="5275263" y="3965576"/>
              <a:ext cx="430213" cy="20638"/>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1" name="Rectangle 145"/>
            <p:cNvSpPr>
              <a:spLocks noChangeArrowheads="1"/>
            </p:cNvSpPr>
            <p:nvPr/>
          </p:nvSpPr>
          <p:spPr bwMode="auto">
            <a:xfrm>
              <a:off x="5684838" y="3975101"/>
              <a:ext cx="20638" cy="74613"/>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cxnSp>
        <p:nvCxnSpPr>
          <p:cNvPr id="42" name="Elbow Connector 41"/>
          <p:cNvCxnSpPr>
            <a:stCxn id="32" idx="0"/>
            <a:endCxn id="7" idx="2"/>
          </p:cNvCxnSpPr>
          <p:nvPr/>
        </p:nvCxnSpPr>
        <p:spPr>
          <a:xfrm rot="16200000" flipV="1">
            <a:off x="9128713" y="891633"/>
            <a:ext cx="633657" cy="977303"/>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9415015" y="586534"/>
            <a:ext cx="2768707" cy="461665"/>
          </a:xfrm>
          <a:prstGeom prst="rect">
            <a:avLst/>
          </a:prstGeom>
          <a:noFill/>
        </p:spPr>
        <p:txBody>
          <a:bodyPr wrap="none" rtlCol="0">
            <a:spAutoFit/>
          </a:bodyPr>
          <a:lstStyle/>
          <a:p>
            <a:r>
              <a:rPr lang="en-US" sz="2400" dirty="0" smtClean="0">
                <a:solidFill>
                  <a:srgbClr val="505050"/>
                </a:solidFill>
              </a:rPr>
              <a:t>https://olenickspc2</a:t>
            </a:r>
            <a:endParaRPr lang="en-US" sz="2400" dirty="0">
              <a:solidFill>
                <a:srgbClr val="505050"/>
              </a:solidFill>
            </a:endParaRPr>
          </a:p>
        </p:txBody>
      </p:sp>
      <p:sp>
        <p:nvSpPr>
          <p:cNvPr id="44" name="TextBox 43"/>
          <p:cNvSpPr txBox="1"/>
          <p:nvPr/>
        </p:nvSpPr>
        <p:spPr>
          <a:xfrm>
            <a:off x="10227066" y="1688199"/>
            <a:ext cx="2162708" cy="830997"/>
          </a:xfrm>
          <a:prstGeom prst="rect">
            <a:avLst/>
          </a:prstGeom>
          <a:noFill/>
        </p:spPr>
        <p:txBody>
          <a:bodyPr wrap="none" rtlCol="0">
            <a:spAutoFit/>
          </a:bodyPr>
          <a:lstStyle/>
          <a:p>
            <a:r>
              <a:rPr lang="en-US" sz="2400" dirty="0" smtClean="0">
                <a:solidFill>
                  <a:srgbClr val="505050"/>
                </a:solidFill>
              </a:rPr>
              <a:t>/sites/Contoso</a:t>
            </a:r>
            <a:br>
              <a:rPr lang="en-US" sz="2400" dirty="0" smtClean="0">
                <a:solidFill>
                  <a:srgbClr val="505050"/>
                </a:solidFill>
              </a:rPr>
            </a:br>
            <a:r>
              <a:rPr lang="en-US" sz="2400" dirty="0" smtClean="0">
                <a:solidFill>
                  <a:srgbClr val="505050"/>
                </a:solidFill>
              </a:rPr>
              <a:t>Medical</a:t>
            </a:r>
            <a:endParaRPr lang="en-US" sz="2400" dirty="0">
              <a:solidFill>
                <a:srgbClr val="505050"/>
              </a:solidFill>
            </a:endParaRPr>
          </a:p>
        </p:txBody>
      </p:sp>
      <p:sp>
        <p:nvSpPr>
          <p:cNvPr id="59" name="TextBox 58"/>
          <p:cNvSpPr txBox="1"/>
          <p:nvPr/>
        </p:nvSpPr>
        <p:spPr>
          <a:xfrm>
            <a:off x="7295308" y="1737431"/>
            <a:ext cx="2162708" cy="461665"/>
          </a:xfrm>
          <a:prstGeom prst="rect">
            <a:avLst/>
          </a:prstGeom>
          <a:noFill/>
        </p:spPr>
        <p:txBody>
          <a:bodyPr wrap="none" rtlCol="0">
            <a:spAutoFit/>
          </a:bodyPr>
          <a:lstStyle/>
          <a:p>
            <a:r>
              <a:rPr lang="en-US" sz="2400" dirty="0" smtClean="0">
                <a:solidFill>
                  <a:srgbClr val="505050"/>
                </a:solidFill>
              </a:rPr>
              <a:t>/sites/</a:t>
            </a:r>
            <a:r>
              <a:rPr lang="en-US" sz="2400" dirty="0">
                <a:solidFill>
                  <a:srgbClr val="505050"/>
                </a:solidFill>
              </a:rPr>
              <a:t>C</a:t>
            </a:r>
            <a:r>
              <a:rPr lang="en-US" sz="2400" dirty="0" smtClean="0">
                <a:solidFill>
                  <a:srgbClr val="505050"/>
                </a:solidFill>
              </a:rPr>
              <a:t>ontoso</a:t>
            </a:r>
            <a:endParaRPr lang="en-US" sz="2400" dirty="0">
              <a:solidFill>
                <a:srgbClr val="505050"/>
              </a:solidFill>
            </a:endParaRPr>
          </a:p>
        </p:txBody>
      </p:sp>
      <p:grpSp>
        <p:nvGrpSpPr>
          <p:cNvPr id="60" name="Group 59"/>
          <p:cNvGrpSpPr/>
          <p:nvPr/>
        </p:nvGrpSpPr>
        <p:grpSpPr>
          <a:xfrm>
            <a:off x="6565745" y="2684539"/>
            <a:ext cx="741363" cy="633413"/>
            <a:chOff x="5114925" y="3632201"/>
            <a:chExt cx="741363" cy="633413"/>
          </a:xfrm>
        </p:grpSpPr>
        <p:sp>
          <p:nvSpPr>
            <p:cNvPr id="61" name="Rectangle 135"/>
            <p:cNvSpPr>
              <a:spLocks noChangeArrowheads="1"/>
            </p:cNvSpPr>
            <p:nvPr/>
          </p:nvSpPr>
          <p:spPr bwMode="auto">
            <a:xfrm>
              <a:off x="5114925" y="3632201"/>
              <a:ext cx="741363" cy="6334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Rectangle 136"/>
            <p:cNvSpPr>
              <a:spLocks noChangeArrowheads="1"/>
            </p:cNvSpPr>
            <p:nvPr/>
          </p:nvSpPr>
          <p:spPr bwMode="auto">
            <a:xfrm>
              <a:off x="5135563" y="3652838"/>
              <a:ext cx="700088" cy="590550"/>
            </a:xfrm>
            <a:prstGeom prst="rect">
              <a:avLst/>
            </a:prstGeom>
            <a:solidFill>
              <a:srgbClr val="4D80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Rectangle 137"/>
            <p:cNvSpPr>
              <a:spLocks noChangeArrowheads="1"/>
            </p:cNvSpPr>
            <p:nvPr/>
          </p:nvSpPr>
          <p:spPr bwMode="auto">
            <a:xfrm>
              <a:off x="5157788" y="3675063"/>
              <a:ext cx="655638" cy="547688"/>
            </a:xfrm>
            <a:prstGeom prst="rect">
              <a:avLst/>
            </a:prstGeom>
            <a:solidFill>
              <a:srgbClr val="EDC87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Rectangle 138"/>
            <p:cNvSpPr>
              <a:spLocks noChangeArrowheads="1"/>
            </p:cNvSpPr>
            <p:nvPr/>
          </p:nvSpPr>
          <p:spPr bwMode="auto">
            <a:xfrm>
              <a:off x="5394325" y="3749676"/>
              <a:ext cx="203200" cy="150813"/>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Rectangle 139"/>
            <p:cNvSpPr>
              <a:spLocks noChangeArrowheads="1"/>
            </p:cNvSpPr>
            <p:nvPr/>
          </p:nvSpPr>
          <p:spPr bwMode="auto">
            <a:xfrm>
              <a:off x="5221288" y="4049713"/>
              <a:ext cx="130175" cy="96838"/>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Rectangle 140"/>
            <p:cNvSpPr>
              <a:spLocks noChangeArrowheads="1"/>
            </p:cNvSpPr>
            <p:nvPr/>
          </p:nvSpPr>
          <p:spPr bwMode="auto">
            <a:xfrm>
              <a:off x="5426075" y="4049713"/>
              <a:ext cx="128588" cy="96838"/>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Rectangle 141"/>
            <p:cNvSpPr>
              <a:spLocks noChangeArrowheads="1"/>
            </p:cNvSpPr>
            <p:nvPr/>
          </p:nvSpPr>
          <p:spPr bwMode="auto">
            <a:xfrm>
              <a:off x="5630863" y="4049713"/>
              <a:ext cx="128588" cy="96838"/>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Rectangle 142"/>
            <p:cNvSpPr>
              <a:spLocks noChangeArrowheads="1"/>
            </p:cNvSpPr>
            <p:nvPr/>
          </p:nvSpPr>
          <p:spPr bwMode="auto">
            <a:xfrm>
              <a:off x="5480050" y="3900488"/>
              <a:ext cx="22225" cy="149225"/>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Rectangle 143"/>
            <p:cNvSpPr>
              <a:spLocks noChangeArrowheads="1"/>
            </p:cNvSpPr>
            <p:nvPr/>
          </p:nvSpPr>
          <p:spPr bwMode="auto">
            <a:xfrm>
              <a:off x="5275263" y="3975101"/>
              <a:ext cx="22225" cy="74613"/>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Rectangle 144"/>
            <p:cNvSpPr>
              <a:spLocks noChangeArrowheads="1"/>
            </p:cNvSpPr>
            <p:nvPr/>
          </p:nvSpPr>
          <p:spPr bwMode="auto">
            <a:xfrm>
              <a:off x="5275263" y="3965576"/>
              <a:ext cx="430213" cy="20638"/>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Rectangle 145"/>
            <p:cNvSpPr>
              <a:spLocks noChangeArrowheads="1"/>
            </p:cNvSpPr>
            <p:nvPr/>
          </p:nvSpPr>
          <p:spPr bwMode="auto">
            <a:xfrm>
              <a:off x="5684838" y="3975101"/>
              <a:ext cx="20638" cy="74613"/>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cxnSp>
        <p:nvCxnSpPr>
          <p:cNvPr id="72" name="Elbow Connector 71"/>
          <p:cNvCxnSpPr>
            <a:stCxn id="61" idx="0"/>
            <a:endCxn id="20" idx="2"/>
          </p:cNvCxnSpPr>
          <p:nvPr/>
        </p:nvCxnSpPr>
        <p:spPr>
          <a:xfrm rot="16200000" flipV="1">
            <a:off x="6733343" y="2481454"/>
            <a:ext cx="405790" cy="379"/>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73" name="TextBox 72"/>
          <p:cNvSpPr txBox="1"/>
          <p:nvPr/>
        </p:nvSpPr>
        <p:spPr>
          <a:xfrm>
            <a:off x="7286092" y="2721993"/>
            <a:ext cx="1495089" cy="461665"/>
          </a:xfrm>
          <a:prstGeom prst="rect">
            <a:avLst/>
          </a:prstGeom>
          <a:noFill/>
        </p:spPr>
        <p:txBody>
          <a:bodyPr wrap="none" rtlCol="0">
            <a:spAutoFit/>
          </a:bodyPr>
          <a:lstStyle/>
          <a:p>
            <a:r>
              <a:rPr lang="en-US" sz="2400" dirty="0" smtClean="0">
                <a:solidFill>
                  <a:srgbClr val="505050"/>
                </a:solidFill>
              </a:rPr>
              <a:t>/Products</a:t>
            </a:r>
            <a:endParaRPr lang="en-US" sz="2400" dirty="0">
              <a:solidFill>
                <a:srgbClr val="505050"/>
              </a:solidFill>
            </a:endParaRPr>
          </a:p>
        </p:txBody>
      </p:sp>
      <p:pic>
        <p:nvPicPr>
          <p:cNvPr id="78" name="Picture 77"/>
          <p:cNvPicPr>
            <a:picLocks noChangeAspect="1"/>
          </p:cNvPicPr>
          <p:nvPr/>
        </p:nvPicPr>
        <p:blipFill rotWithShape="1">
          <a:blip r:embed="rId3">
            <a:extLst>
              <a:ext uri="{28A0092B-C50C-407E-A947-70E740481C1C}">
                <a14:useLocalDpi xmlns:a14="http://schemas.microsoft.com/office/drawing/2010/main" val="0"/>
              </a:ext>
            </a:extLst>
          </a:blip>
          <a:srcRect b="12425"/>
          <a:stretch/>
        </p:blipFill>
        <p:spPr>
          <a:xfrm>
            <a:off x="6646464" y="3768168"/>
            <a:ext cx="580408" cy="569288"/>
          </a:xfrm>
          <a:prstGeom prst="rect">
            <a:avLst/>
          </a:prstGeom>
        </p:spPr>
      </p:pic>
      <p:sp>
        <p:nvSpPr>
          <p:cNvPr id="79" name="TextBox 78"/>
          <p:cNvSpPr txBox="1"/>
          <p:nvPr/>
        </p:nvSpPr>
        <p:spPr>
          <a:xfrm>
            <a:off x="6531899" y="4209881"/>
            <a:ext cx="4042710" cy="926407"/>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solidFill>
                  <a:srgbClr val="505050"/>
                </a:solidFill>
              </a:rPr>
              <a:t>Products List</a:t>
            </a:r>
          </a:p>
          <a:p>
            <a:pPr>
              <a:lnSpc>
                <a:spcPct val="90000"/>
              </a:lnSpc>
              <a:spcAft>
                <a:spcPts val="600"/>
              </a:spcAft>
            </a:pPr>
            <a:r>
              <a:rPr lang="en-US" sz="2000" dirty="0" smtClean="0">
                <a:solidFill>
                  <a:srgbClr val="505050"/>
                </a:solidFill>
              </a:rPr>
              <a:t>(</a:t>
            </a:r>
            <a:r>
              <a:rPr lang="en-US" sz="2000" dirty="0" err="1" smtClean="0">
                <a:solidFill>
                  <a:srgbClr val="505050"/>
                </a:solidFill>
              </a:rPr>
              <a:t>ContosoProducts</a:t>
            </a:r>
            <a:r>
              <a:rPr lang="en-US" sz="2000" dirty="0" smtClean="0">
                <a:solidFill>
                  <a:srgbClr val="505050"/>
                </a:solidFill>
              </a:rPr>
              <a:t> Content Type)</a:t>
            </a:r>
          </a:p>
        </p:txBody>
      </p:sp>
      <p:pic>
        <p:nvPicPr>
          <p:cNvPr id="80" name="Picture 79"/>
          <p:cNvPicPr>
            <a:picLocks noChangeAspect="1"/>
          </p:cNvPicPr>
          <p:nvPr/>
        </p:nvPicPr>
        <p:blipFill rotWithShape="1">
          <a:blip r:embed="rId3">
            <a:extLst>
              <a:ext uri="{28A0092B-C50C-407E-A947-70E740481C1C}">
                <a14:useLocalDpi xmlns:a14="http://schemas.microsoft.com/office/drawing/2010/main" val="0"/>
              </a:ext>
            </a:extLst>
          </a:blip>
          <a:srcRect b="12425"/>
          <a:stretch/>
        </p:blipFill>
        <p:spPr>
          <a:xfrm>
            <a:off x="9644017" y="2636018"/>
            <a:ext cx="580408" cy="569288"/>
          </a:xfrm>
          <a:prstGeom prst="rect">
            <a:avLst/>
          </a:prstGeom>
        </p:spPr>
      </p:pic>
      <p:sp>
        <p:nvSpPr>
          <p:cNvPr id="81" name="TextBox 80"/>
          <p:cNvSpPr txBox="1"/>
          <p:nvPr/>
        </p:nvSpPr>
        <p:spPr>
          <a:xfrm>
            <a:off x="9494837" y="3088634"/>
            <a:ext cx="2459071" cy="1203406"/>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solidFill>
                  <a:srgbClr val="505050"/>
                </a:solidFill>
              </a:rPr>
              <a:t>Products List</a:t>
            </a:r>
          </a:p>
          <a:p>
            <a:pPr>
              <a:lnSpc>
                <a:spcPct val="90000"/>
              </a:lnSpc>
              <a:spcAft>
                <a:spcPts val="600"/>
              </a:spcAft>
            </a:pPr>
            <a:r>
              <a:rPr lang="en-US" sz="2000" dirty="0" smtClean="0">
                <a:solidFill>
                  <a:srgbClr val="505050"/>
                </a:solidFill>
              </a:rPr>
              <a:t>(</a:t>
            </a:r>
            <a:r>
              <a:rPr lang="en-US" sz="2000" dirty="0" err="1" smtClean="0">
                <a:solidFill>
                  <a:srgbClr val="505050"/>
                </a:solidFill>
              </a:rPr>
              <a:t>ContosoProducts</a:t>
            </a:r>
            <a:r>
              <a:rPr lang="en-US" sz="2000" dirty="0" smtClean="0">
                <a:solidFill>
                  <a:srgbClr val="505050"/>
                </a:solidFill>
              </a:rPr>
              <a:t> </a:t>
            </a:r>
            <a:br>
              <a:rPr lang="en-US" sz="2000" dirty="0" smtClean="0">
                <a:solidFill>
                  <a:srgbClr val="505050"/>
                </a:solidFill>
              </a:rPr>
            </a:br>
            <a:r>
              <a:rPr lang="en-US" sz="2000" dirty="0" smtClean="0">
                <a:solidFill>
                  <a:srgbClr val="505050"/>
                </a:solidFill>
              </a:rPr>
              <a:t>Content Type)</a:t>
            </a:r>
          </a:p>
        </p:txBody>
      </p:sp>
      <p:cxnSp>
        <p:nvCxnSpPr>
          <p:cNvPr id="82" name="Elbow Connector 81"/>
          <p:cNvCxnSpPr>
            <a:stCxn id="32" idx="2"/>
            <a:endCxn id="80" idx="0"/>
          </p:cNvCxnSpPr>
          <p:nvPr/>
        </p:nvCxnSpPr>
        <p:spPr>
          <a:xfrm rot="16200000" flipH="1">
            <a:off x="9760029" y="2461825"/>
            <a:ext cx="348355" cy="29"/>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86" name="Elbow Connector 85"/>
          <p:cNvCxnSpPr>
            <a:stCxn id="62" idx="2"/>
            <a:endCxn id="78" idx="0"/>
          </p:cNvCxnSpPr>
          <p:nvPr/>
        </p:nvCxnSpPr>
        <p:spPr>
          <a:xfrm rot="16200000" flipH="1">
            <a:off x="6700326" y="3531826"/>
            <a:ext cx="472442" cy="241"/>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grpSp>
        <p:nvGrpSpPr>
          <p:cNvPr id="98" name="Group 97"/>
          <p:cNvGrpSpPr/>
          <p:nvPr/>
        </p:nvGrpSpPr>
        <p:grpSpPr>
          <a:xfrm>
            <a:off x="6841" y="392891"/>
            <a:ext cx="6664888" cy="6304776"/>
            <a:chOff x="6841" y="392891"/>
            <a:chExt cx="6664888" cy="6304776"/>
          </a:xfrm>
        </p:grpSpPr>
        <p:grpSp>
          <p:nvGrpSpPr>
            <p:cNvPr id="77" name="Group 76"/>
            <p:cNvGrpSpPr/>
            <p:nvPr/>
          </p:nvGrpSpPr>
          <p:grpSpPr>
            <a:xfrm>
              <a:off x="6841" y="392891"/>
              <a:ext cx="6664888" cy="6304776"/>
              <a:chOff x="6841" y="392891"/>
              <a:chExt cx="6664888" cy="6304776"/>
            </a:xfrm>
          </p:grpSpPr>
          <p:pic>
            <p:nvPicPr>
              <p:cNvPr id="75" name="Picture 74"/>
              <p:cNvPicPr>
                <a:picLocks noChangeAspect="1"/>
              </p:cNvPicPr>
              <p:nvPr/>
            </p:nvPicPr>
            <p:blipFill rotWithShape="1">
              <a:blip r:embed="rId4"/>
              <a:srcRect t="13163" r="29341"/>
              <a:stretch/>
            </p:blipFill>
            <p:spPr>
              <a:xfrm>
                <a:off x="6841" y="392891"/>
                <a:ext cx="5525596" cy="6304773"/>
              </a:xfrm>
              <a:prstGeom prst="rect">
                <a:avLst/>
              </a:prstGeom>
              <a:ln>
                <a:solidFill>
                  <a:schemeClr val="bg2"/>
                </a:solidFill>
              </a:ln>
            </p:spPr>
          </p:pic>
          <p:sp>
            <p:nvSpPr>
              <p:cNvPr id="74" name="Isosceles Triangle 73"/>
              <p:cNvSpPr/>
              <p:nvPr/>
            </p:nvSpPr>
            <p:spPr>
              <a:xfrm rot="5400000">
                <a:off x="2949696" y="2975634"/>
                <a:ext cx="6304774" cy="1139292"/>
              </a:xfrm>
              <a:prstGeom prst="triangle">
                <a:avLst>
                  <a:gd name="adj" fmla="val 24317"/>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sp>
          <p:nvSpPr>
            <p:cNvPr id="89" name="Rectangle 88"/>
            <p:cNvSpPr/>
            <p:nvPr/>
          </p:nvSpPr>
          <p:spPr bwMode="auto">
            <a:xfrm>
              <a:off x="2179637" y="2042212"/>
              <a:ext cx="3352800" cy="4426850"/>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a:solidFill>
                    <a:srgbClr val="505050"/>
                  </a:solidFill>
                </a:rPr>
                <a:t>&lt;</a:t>
              </a:r>
              <a:r>
                <a:rPr lang="en-US" sz="2000" dirty="0" err="1" smtClean="0">
                  <a:solidFill>
                    <a:srgbClr val="505050"/>
                  </a:solidFill>
                </a:rPr>
                <a:t>ContosoProduct</a:t>
              </a:r>
              <a:r>
                <a:rPr lang="en-US" sz="2000" dirty="0" smtClean="0">
                  <a:solidFill>
                    <a:srgbClr val="505050"/>
                  </a:solidFill>
                </a:rPr>
                <a:t> 1&gt;</a:t>
              </a:r>
            </a:p>
            <a:p>
              <a:pPr algn="ctr" defTabSz="932472" fontAlgn="base">
                <a:spcBef>
                  <a:spcPct val="0"/>
                </a:spcBef>
                <a:spcAft>
                  <a:spcPct val="0"/>
                </a:spcAft>
              </a:pPr>
              <a:endParaRPr lang="en-US" sz="2000" dirty="0" smtClean="0">
                <a:solidFill>
                  <a:srgbClr val="505050"/>
                </a:solidFill>
              </a:endParaRPr>
            </a:p>
            <a:p>
              <a:pPr algn="ctr" defTabSz="932472" fontAlgn="base">
                <a:spcBef>
                  <a:spcPct val="0"/>
                </a:spcBef>
                <a:spcAft>
                  <a:spcPct val="0"/>
                </a:spcAft>
              </a:pPr>
              <a:r>
                <a:rPr lang="en-US" sz="2000" dirty="0">
                  <a:solidFill>
                    <a:srgbClr val="505050"/>
                  </a:solidFill>
                </a:rPr>
                <a:t>&lt;</a:t>
              </a:r>
              <a:r>
                <a:rPr lang="en-US" sz="2000" dirty="0" err="1">
                  <a:solidFill>
                    <a:srgbClr val="505050"/>
                  </a:solidFill>
                </a:rPr>
                <a:t>ContosoProduct</a:t>
              </a:r>
              <a:r>
                <a:rPr lang="en-US" sz="2000" dirty="0">
                  <a:solidFill>
                    <a:srgbClr val="505050"/>
                  </a:solidFill>
                </a:rPr>
                <a:t> 2</a:t>
              </a:r>
              <a:r>
                <a:rPr lang="en-US" sz="2000" dirty="0" smtClean="0">
                  <a:solidFill>
                    <a:srgbClr val="505050"/>
                  </a:solidFill>
                </a:rPr>
                <a:t>&gt;</a:t>
              </a:r>
              <a:endParaRPr lang="en-US" sz="2000" dirty="0">
                <a:solidFill>
                  <a:srgbClr val="505050"/>
                </a:solidFill>
              </a:endParaRPr>
            </a:p>
            <a:p>
              <a:pPr algn="ctr" defTabSz="932472" fontAlgn="base">
                <a:spcBef>
                  <a:spcPct val="0"/>
                </a:spcBef>
                <a:spcAft>
                  <a:spcPct val="0"/>
                </a:spcAft>
              </a:pPr>
              <a:endParaRPr lang="en-US" sz="2000" dirty="0" smtClean="0">
                <a:solidFill>
                  <a:srgbClr val="505050"/>
                </a:solidFill>
              </a:endParaRPr>
            </a:p>
            <a:p>
              <a:pPr algn="ctr" defTabSz="932472" fontAlgn="base">
                <a:spcBef>
                  <a:spcPct val="0"/>
                </a:spcBef>
                <a:spcAft>
                  <a:spcPct val="0"/>
                </a:spcAft>
              </a:pPr>
              <a:r>
                <a:rPr lang="en-US" sz="2000" dirty="0">
                  <a:solidFill>
                    <a:srgbClr val="505050"/>
                  </a:solidFill>
                </a:rPr>
                <a:t>&lt;</a:t>
              </a:r>
              <a:r>
                <a:rPr lang="en-US" sz="2000" dirty="0" err="1">
                  <a:solidFill>
                    <a:srgbClr val="505050"/>
                  </a:solidFill>
                </a:rPr>
                <a:t>ContosoProduct</a:t>
              </a:r>
              <a:r>
                <a:rPr lang="en-US" sz="2000" dirty="0">
                  <a:solidFill>
                    <a:srgbClr val="505050"/>
                  </a:solidFill>
                </a:rPr>
                <a:t> 3</a:t>
              </a:r>
              <a:r>
                <a:rPr lang="en-US" sz="2000" dirty="0" smtClean="0">
                  <a:solidFill>
                    <a:srgbClr val="505050"/>
                  </a:solidFill>
                </a:rPr>
                <a:t>&gt;</a:t>
              </a:r>
              <a:endParaRPr lang="en-US" sz="2000" dirty="0">
                <a:solidFill>
                  <a:srgbClr val="505050"/>
                </a:solidFill>
              </a:endParaRPr>
            </a:p>
            <a:p>
              <a:pPr algn="ctr" defTabSz="932472" fontAlgn="base">
                <a:spcBef>
                  <a:spcPct val="0"/>
                </a:spcBef>
                <a:spcAft>
                  <a:spcPct val="0"/>
                </a:spcAft>
              </a:pPr>
              <a:endParaRPr lang="en-US" sz="2000" dirty="0" smtClean="0">
                <a:solidFill>
                  <a:srgbClr val="505050"/>
                </a:solidFill>
              </a:endParaRPr>
            </a:p>
            <a:p>
              <a:pPr algn="ctr" defTabSz="932472" fontAlgn="base">
                <a:spcBef>
                  <a:spcPct val="0"/>
                </a:spcBef>
                <a:spcAft>
                  <a:spcPct val="0"/>
                </a:spcAft>
              </a:pPr>
              <a:r>
                <a:rPr lang="en-US" sz="2000" dirty="0">
                  <a:solidFill>
                    <a:srgbClr val="505050"/>
                  </a:solidFill>
                </a:rPr>
                <a:t>&lt;</a:t>
              </a:r>
              <a:r>
                <a:rPr lang="en-US" sz="2000" dirty="0" err="1">
                  <a:solidFill>
                    <a:srgbClr val="505050"/>
                  </a:solidFill>
                </a:rPr>
                <a:t>ContosoProduct</a:t>
              </a:r>
              <a:r>
                <a:rPr lang="en-US" sz="2000" dirty="0">
                  <a:solidFill>
                    <a:srgbClr val="505050"/>
                  </a:solidFill>
                </a:rPr>
                <a:t> 4</a:t>
              </a:r>
              <a:r>
                <a:rPr lang="en-US" sz="2000" dirty="0" smtClean="0">
                  <a:solidFill>
                    <a:srgbClr val="505050"/>
                  </a:solidFill>
                </a:rPr>
                <a:t>&gt;</a:t>
              </a:r>
              <a:endParaRPr lang="en-US" sz="2000" dirty="0">
                <a:solidFill>
                  <a:srgbClr val="505050"/>
                </a:solidFill>
              </a:endParaRPr>
            </a:p>
            <a:p>
              <a:pPr algn="ctr" defTabSz="932472" fontAlgn="base">
                <a:spcBef>
                  <a:spcPct val="0"/>
                </a:spcBef>
                <a:spcAft>
                  <a:spcPct val="0"/>
                </a:spcAft>
              </a:pPr>
              <a:endParaRPr lang="en-US" sz="2000" dirty="0" smtClean="0">
                <a:solidFill>
                  <a:srgbClr val="505050"/>
                </a:solidFill>
              </a:endParaRPr>
            </a:p>
            <a:p>
              <a:pPr algn="ctr" defTabSz="932472" fontAlgn="base">
                <a:spcBef>
                  <a:spcPct val="0"/>
                </a:spcBef>
                <a:spcAft>
                  <a:spcPct val="0"/>
                </a:spcAft>
              </a:pPr>
              <a:r>
                <a:rPr lang="en-US" sz="2000" dirty="0">
                  <a:solidFill>
                    <a:srgbClr val="505050"/>
                  </a:solidFill>
                </a:rPr>
                <a:t>&lt;</a:t>
              </a:r>
              <a:r>
                <a:rPr lang="en-US" sz="2000" dirty="0" err="1">
                  <a:solidFill>
                    <a:srgbClr val="505050"/>
                  </a:solidFill>
                </a:rPr>
                <a:t>ContosoProduct</a:t>
              </a:r>
              <a:r>
                <a:rPr lang="en-US" sz="2000" dirty="0">
                  <a:solidFill>
                    <a:srgbClr val="505050"/>
                  </a:solidFill>
                </a:rPr>
                <a:t> </a:t>
              </a:r>
              <a:r>
                <a:rPr lang="en-US" sz="2000" dirty="0" smtClean="0">
                  <a:solidFill>
                    <a:srgbClr val="505050"/>
                  </a:solidFill>
                </a:rPr>
                <a:t>5&gt;</a:t>
              </a:r>
              <a:endParaRPr lang="en-US" sz="2000" dirty="0">
                <a:solidFill>
                  <a:srgbClr val="505050"/>
                </a:solidFill>
              </a:endParaRPr>
            </a:p>
            <a:p>
              <a:pPr algn="ctr" defTabSz="932472" fontAlgn="base">
                <a:spcBef>
                  <a:spcPct val="0"/>
                </a:spcBef>
                <a:spcAft>
                  <a:spcPct val="0"/>
                </a:spcAft>
              </a:pPr>
              <a:endParaRPr lang="en-US" sz="2000" dirty="0" smtClean="0">
                <a:solidFill>
                  <a:srgbClr val="505050"/>
                </a:solidFill>
              </a:endParaRPr>
            </a:p>
            <a:p>
              <a:pPr algn="ctr" defTabSz="932472" fontAlgn="base">
                <a:spcBef>
                  <a:spcPct val="0"/>
                </a:spcBef>
                <a:spcAft>
                  <a:spcPct val="0"/>
                </a:spcAft>
              </a:pPr>
              <a:r>
                <a:rPr lang="en-US" sz="2000" dirty="0">
                  <a:solidFill>
                    <a:srgbClr val="505050"/>
                  </a:solidFill>
                </a:rPr>
                <a:t>&lt;</a:t>
              </a:r>
              <a:r>
                <a:rPr lang="en-US" sz="2000" dirty="0" err="1" smtClean="0">
                  <a:solidFill>
                    <a:srgbClr val="505050"/>
                  </a:solidFill>
                </a:rPr>
                <a:t>ContosoProduct</a:t>
              </a:r>
              <a:r>
                <a:rPr lang="en-US" sz="2000" dirty="0" smtClean="0">
                  <a:solidFill>
                    <a:srgbClr val="505050"/>
                  </a:solidFill>
                </a:rPr>
                <a:t> 6&gt;</a:t>
              </a:r>
              <a:endParaRPr lang="en-US" sz="2000" dirty="0">
                <a:solidFill>
                  <a:srgbClr val="505050"/>
                </a:solidFill>
              </a:endParaRPr>
            </a:p>
            <a:p>
              <a:pPr algn="ctr" defTabSz="932472" fontAlgn="base">
                <a:spcBef>
                  <a:spcPct val="0"/>
                </a:spcBef>
                <a:spcAft>
                  <a:spcPct val="0"/>
                </a:spcAft>
              </a:pPr>
              <a:endParaRPr lang="en-US" sz="2000" dirty="0" smtClean="0">
                <a:solidFill>
                  <a:srgbClr val="505050"/>
                </a:solidFill>
              </a:endParaRPr>
            </a:p>
            <a:p>
              <a:pPr algn="ctr" defTabSz="932472" fontAlgn="base">
                <a:spcBef>
                  <a:spcPct val="0"/>
                </a:spcBef>
                <a:spcAft>
                  <a:spcPct val="0"/>
                </a:spcAft>
              </a:pPr>
              <a:endParaRPr lang="en-US" sz="2000" dirty="0">
                <a:solidFill>
                  <a:srgbClr val="505050"/>
                </a:solidFill>
              </a:endParaRPr>
            </a:p>
          </p:txBody>
        </p:sp>
        <p:sp>
          <p:nvSpPr>
            <p:cNvPr id="91" name="Rectangle 90"/>
            <p:cNvSpPr/>
            <p:nvPr/>
          </p:nvSpPr>
          <p:spPr bwMode="auto">
            <a:xfrm>
              <a:off x="29807" y="1199128"/>
              <a:ext cx="4905257" cy="978144"/>
            </a:xfrm>
            <a:prstGeom prst="rect">
              <a:avLst/>
            </a:prstGeom>
            <a:ln>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solidFill>
                    <a:srgbClr val="FF0000"/>
                  </a:solidFill>
                </a:rPr>
                <a:t>CQWP</a:t>
              </a:r>
            </a:p>
            <a:p>
              <a:pPr algn="ctr" defTabSz="932472" fontAlgn="base">
                <a:spcBef>
                  <a:spcPct val="0"/>
                </a:spcBef>
                <a:spcAft>
                  <a:spcPct val="0"/>
                </a:spcAft>
              </a:pPr>
              <a:r>
                <a:rPr lang="en-US" sz="2000" b="1" dirty="0" smtClean="0">
                  <a:solidFill>
                    <a:srgbClr val="FF0000"/>
                  </a:solidFill>
                </a:rPr>
                <a:t>Where Content Type = </a:t>
              </a:r>
              <a:r>
                <a:rPr lang="en-US" sz="2000" b="1" dirty="0" err="1" smtClean="0">
                  <a:solidFill>
                    <a:srgbClr val="FF0000"/>
                  </a:solidFill>
                </a:rPr>
                <a:t>ContosoProducts</a:t>
              </a:r>
              <a:endParaRPr lang="en-US" sz="2000" b="1" dirty="0">
                <a:solidFill>
                  <a:srgbClr val="FF0000"/>
                </a:solidFill>
              </a:endParaRPr>
            </a:p>
          </p:txBody>
        </p:sp>
      </p:grpSp>
      <p:sp>
        <p:nvSpPr>
          <p:cNvPr id="92" name="Oval 91"/>
          <p:cNvSpPr/>
          <p:nvPr/>
        </p:nvSpPr>
        <p:spPr bwMode="auto">
          <a:xfrm>
            <a:off x="6041178" y="3554140"/>
            <a:ext cx="1833429" cy="1120448"/>
          </a:xfrm>
          <a:prstGeom prst="ellipse">
            <a:avLst/>
          </a:prstGeom>
          <a:noFill/>
          <a:ln w="38100">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94" name="Straight Connector 93"/>
          <p:cNvCxnSpPr/>
          <p:nvPr/>
        </p:nvCxnSpPr>
        <p:spPr>
          <a:xfrm>
            <a:off x="9330167" y="1199128"/>
            <a:ext cx="90058" cy="4965134"/>
          </a:xfrm>
          <a:prstGeom prst="line">
            <a:avLst/>
          </a:prstGeom>
          <a:ln w="38100">
            <a:solidFill>
              <a:srgbClr val="FF0000"/>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6565366" y="1688199"/>
            <a:ext cx="741363" cy="633413"/>
            <a:chOff x="5114925" y="3632201"/>
            <a:chExt cx="741363" cy="633413"/>
          </a:xfrm>
        </p:grpSpPr>
        <p:sp>
          <p:nvSpPr>
            <p:cNvPr id="18" name="Rectangle 135"/>
            <p:cNvSpPr>
              <a:spLocks noChangeArrowheads="1"/>
            </p:cNvSpPr>
            <p:nvPr/>
          </p:nvSpPr>
          <p:spPr bwMode="auto">
            <a:xfrm>
              <a:off x="5114925" y="3632201"/>
              <a:ext cx="741363" cy="6334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 name="Rectangle 136"/>
            <p:cNvSpPr>
              <a:spLocks noChangeArrowheads="1"/>
            </p:cNvSpPr>
            <p:nvPr/>
          </p:nvSpPr>
          <p:spPr bwMode="auto">
            <a:xfrm>
              <a:off x="5135563" y="3652838"/>
              <a:ext cx="700088" cy="590550"/>
            </a:xfrm>
            <a:prstGeom prst="rect">
              <a:avLst/>
            </a:prstGeom>
            <a:solidFill>
              <a:srgbClr val="4D80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 name="Rectangle 137"/>
            <p:cNvSpPr>
              <a:spLocks noChangeArrowheads="1"/>
            </p:cNvSpPr>
            <p:nvPr/>
          </p:nvSpPr>
          <p:spPr bwMode="auto">
            <a:xfrm>
              <a:off x="5157788" y="3675063"/>
              <a:ext cx="655638" cy="547688"/>
            </a:xfrm>
            <a:prstGeom prst="rect">
              <a:avLst/>
            </a:prstGeom>
            <a:solidFill>
              <a:srgbClr val="EDC87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 name="Rectangle 138"/>
            <p:cNvSpPr>
              <a:spLocks noChangeArrowheads="1"/>
            </p:cNvSpPr>
            <p:nvPr/>
          </p:nvSpPr>
          <p:spPr bwMode="auto">
            <a:xfrm>
              <a:off x="5394325" y="3749676"/>
              <a:ext cx="203200" cy="150813"/>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 name="Rectangle 139"/>
            <p:cNvSpPr>
              <a:spLocks noChangeArrowheads="1"/>
            </p:cNvSpPr>
            <p:nvPr/>
          </p:nvSpPr>
          <p:spPr bwMode="auto">
            <a:xfrm>
              <a:off x="5221288" y="4049713"/>
              <a:ext cx="130175" cy="96838"/>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 name="Rectangle 140"/>
            <p:cNvSpPr>
              <a:spLocks noChangeArrowheads="1"/>
            </p:cNvSpPr>
            <p:nvPr/>
          </p:nvSpPr>
          <p:spPr bwMode="auto">
            <a:xfrm>
              <a:off x="5426075" y="4049713"/>
              <a:ext cx="128588" cy="96838"/>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 name="Rectangle 141"/>
            <p:cNvSpPr>
              <a:spLocks noChangeArrowheads="1"/>
            </p:cNvSpPr>
            <p:nvPr/>
          </p:nvSpPr>
          <p:spPr bwMode="auto">
            <a:xfrm>
              <a:off x="5630863" y="4049713"/>
              <a:ext cx="128588" cy="96838"/>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 name="Rectangle 142"/>
            <p:cNvSpPr>
              <a:spLocks noChangeArrowheads="1"/>
            </p:cNvSpPr>
            <p:nvPr/>
          </p:nvSpPr>
          <p:spPr bwMode="auto">
            <a:xfrm>
              <a:off x="5480050" y="3900488"/>
              <a:ext cx="22225" cy="149225"/>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 name="Rectangle 143"/>
            <p:cNvSpPr>
              <a:spLocks noChangeArrowheads="1"/>
            </p:cNvSpPr>
            <p:nvPr/>
          </p:nvSpPr>
          <p:spPr bwMode="auto">
            <a:xfrm>
              <a:off x="5275263" y="3975101"/>
              <a:ext cx="22225" cy="74613"/>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7" name="Rectangle 144"/>
            <p:cNvSpPr>
              <a:spLocks noChangeArrowheads="1"/>
            </p:cNvSpPr>
            <p:nvPr/>
          </p:nvSpPr>
          <p:spPr bwMode="auto">
            <a:xfrm>
              <a:off x="5275263" y="3965576"/>
              <a:ext cx="430213" cy="20638"/>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8" name="Rectangle 145"/>
            <p:cNvSpPr>
              <a:spLocks noChangeArrowheads="1"/>
            </p:cNvSpPr>
            <p:nvPr/>
          </p:nvSpPr>
          <p:spPr bwMode="auto">
            <a:xfrm>
              <a:off x="5684838" y="3975101"/>
              <a:ext cx="20638" cy="74613"/>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
        <p:nvSpPr>
          <p:cNvPr id="97" name="TextBox 96"/>
          <p:cNvSpPr txBox="1"/>
          <p:nvPr/>
        </p:nvSpPr>
        <p:spPr>
          <a:xfrm>
            <a:off x="9449085" y="2045857"/>
            <a:ext cx="1874552" cy="3051605"/>
          </a:xfrm>
          <a:prstGeom prst="rect">
            <a:avLst/>
          </a:prstGeom>
          <a:noFill/>
        </p:spPr>
        <p:txBody>
          <a:bodyPr wrap="none" lIns="182880" tIns="146304" rIns="182880" bIns="146304" rtlCol="0">
            <a:spAutoFit/>
          </a:bodyPr>
          <a:lstStyle/>
          <a:p>
            <a:pPr>
              <a:lnSpc>
                <a:spcPct val="90000"/>
              </a:lnSpc>
              <a:spcAft>
                <a:spcPts val="600"/>
              </a:spcAft>
            </a:pPr>
            <a:r>
              <a:rPr lang="en-US" sz="19900" dirty="0" smtClean="0">
                <a:solidFill>
                  <a:srgbClr val="FF0000"/>
                </a:solidFill>
              </a:rPr>
              <a:t>X</a:t>
            </a:r>
          </a:p>
        </p:txBody>
      </p:sp>
    </p:spTree>
    <p:extLst>
      <p:ext uri="{BB962C8B-B14F-4D97-AF65-F5344CB8AC3E}">
        <p14:creationId xmlns:p14="http://schemas.microsoft.com/office/powerpoint/2010/main" val="34772285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3"/>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7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8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81"/>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82"/>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86"/>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22" presetClass="entr" presetSubtype="2" fill="hold" nodeType="clickEffect">
                                  <p:stCondLst>
                                    <p:cond delay="0"/>
                                  </p:stCondLst>
                                  <p:childTnLst>
                                    <p:set>
                                      <p:cBhvr>
                                        <p:cTn id="44" dur="1" fill="hold">
                                          <p:stCondLst>
                                            <p:cond delay="0"/>
                                          </p:stCondLst>
                                        </p:cTn>
                                        <p:tgtEl>
                                          <p:spTgt spid="98"/>
                                        </p:tgtEl>
                                        <p:attrNameLst>
                                          <p:attrName>style.visibility</p:attrName>
                                        </p:attrNameLst>
                                      </p:cBhvr>
                                      <p:to>
                                        <p:strVal val="visible"/>
                                      </p:to>
                                    </p:set>
                                    <p:animEffect transition="in" filter="wipe(right)">
                                      <p:cBhvr>
                                        <p:cTn id="45" dur="500"/>
                                        <p:tgtEl>
                                          <p:spTgt spid="98"/>
                                        </p:tgtEl>
                                      </p:cBhvr>
                                    </p:animEffect>
                                  </p:childTnLst>
                                </p:cTn>
                              </p:par>
                            </p:childTnLst>
                          </p:cTn>
                        </p:par>
                      </p:childTnLst>
                    </p:cTn>
                  </p:par>
                  <p:par>
                    <p:cTn id="46" fill="hold">
                      <p:stCondLst>
                        <p:cond delay="indefinite"/>
                      </p:stCondLst>
                      <p:childTnLst>
                        <p:par>
                          <p:cTn id="47" fill="hold">
                            <p:stCondLst>
                              <p:cond delay="0"/>
                            </p:stCondLst>
                            <p:childTnLst>
                              <p:par>
                                <p:cTn id="48" presetID="21" presetClass="entr" presetSubtype="1" fill="hold" grpId="0" nodeType="clickEffect">
                                  <p:stCondLst>
                                    <p:cond delay="0"/>
                                  </p:stCondLst>
                                  <p:childTnLst>
                                    <p:set>
                                      <p:cBhvr>
                                        <p:cTn id="49" dur="1" fill="hold">
                                          <p:stCondLst>
                                            <p:cond delay="0"/>
                                          </p:stCondLst>
                                        </p:cTn>
                                        <p:tgtEl>
                                          <p:spTgt spid="92"/>
                                        </p:tgtEl>
                                        <p:attrNameLst>
                                          <p:attrName>style.visibility</p:attrName>
                                        </p:attrNameLst>
                                      </p:cBhvr>
                                      <p:to>
                                        <p:strVal val="visible"/>
                                      </p:to>
                                    </p:set>
                                    <p:animEffect transition="in" filter="wheel(1)">
                                      <p:cBhvr>
                                        <p:cTn id="50" dur="500"/>
                                        <p:tgtEl>
                                          <p:spTgt spid="92"/>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nodeType="clickEffect">
                                  <p:stCondLst>
                                    <p:cond delay="0"/>
                                  </p:stCondLst>
                                  <p:childTnLst>
                                    <p:set>
                                      <p:cBhvr>
                                        <p:cTn id="54" dur="1" fill="hold">
                                          <p:stCondLst>
                                            <p:cond delay="0"/>
                                          </p:stCondLst>
                                        </p:cTn>
                                        <p:tgtEl>
                                          <p:spTgt spid="94"/>
                                        </p:tgtEl>
                                        <p:attrNameLst>
                                          <p:attrName>style.visibility</p:attrName>
                                        </p:attrNameLst>
                                      </p:cBhvr>
                                      <p:to>
                                        <p:strVal val="visible"/>
                                      </p:to>
                                    </p:set>
                                    <p:animEffect transition="in" filter="wipe(up)">
                                      <p:cBhvr>
                                        <p:cTn id="55" dur="500"/>
                                        <p:tgtEl>
                                          <p:spTgt spid="94"/>
                                        </p:tgtEl>
                                      </p:cBhvr>
                                    </p:animEffect>
                                  </p:childTnLst>
                                </p:cTn>
                              </p:par>
                            </p:childTnLst>
                          </p:cTn>
                        </p:par>
                        <p:par>
                          <p:cTn id="56" fill="hold">
                            <p:stCondLst>
                              <p:cond delay="500"/>
                            </p:stCondLst>
                            <p:childTnLst>
                              <p:par>
                                <p:cTn id="57" presetID="1" presetClass="entr" presetSubtype="0" fill="hold" grpId="0" nodeType="afterEffect">
                                  <p:stCondLst>
                                    <p:cond delay="0"/>
                                  </p:stCondLst>
                                  <p:childTnLst>
                                    <p:set>
                                      <p:cBhvr>
                                        <p:cTn id="58" dur="1" fill="hold">
                                          <p:stCondLst>
                                            <p:cond delay="0"/>
                                          </p:stCondLst>
                                        </p:cTn>
                                        <p:tgtEl>
                                          <p:spTgt spid="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3" grpId="0"/>
      <p:bldP spid="44" grpId="0"/>
      <p:bldP spid="59" grpId="0"/>
      <p:bldP spid="73" grpId="0"/>
      <p:bldP spid="79" grpId="0"/>
      <p:bldP spid="81" grpId="0"/>
      <p:bldP spid="92" grpId="0" animBg="1"/>
      <p:bldP spid="9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8586207" y="452268"/>
            <a:ext cx="741363" cy="631825"/>
            <a:chOff x="6340475" y="2595563"/>
            <a:chExt cx="741363" cy="631825"/>
          </a:xfrm>
        </p:grpSpPr>
        <p:sp>
          <p:nvSpPr>
            <p:cNvPr id="6" name="Rectangle 124"/>
            <p:cNvSpPr>
              <a:spLocks noChangeArrowheads="1"/>
            </p:cNvSpPr>
            <p:nvPr/>
          </p:nvSpPr>
          <p:spPr bwMode="auto">
            <a:xfrm>
              <a:off x="6340475" y="2595563"/>
              <a:ext cx="741363" cy="6318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7" name="Rectangle 125"/>
            <p:cNvSpPr>
              <a:spLocks noChangeArrowheads="1"/>
            </p:cNvSpPr>
            <p:nvPr/>
          </p:nvSpPr>
          <p:spPr bwMode="auto">
            <a:xfrm>
              <a:off x="6361113" y="2616201"/>
              <a:ext cx="700088" cy="590550"/>
            </a:xfrm>
            <a:prstGeom prst="rect">
              <a:avLst/>
            </a:prstGeom>
            <a:solidFill>
              <a:srgbClr val="4D80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8" name="Rectangle 126"/>
            <p:cNvSpPr>
              <a:spLocks noChangeArrowheads="1"/>
            </p:cNvSpPr>
            <p:nvPr/>
          </p:nvSpPr>
          <p:spPr bwMode="auto">
            <a:xfrm>
              <a:off x="6383338" y="2638426"/>
              <a:ext cx="655638" cy="5461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9" name="Rectangle 127"/>
            <p:cNvSpPr>
              <a:spLocks noChangeArrowheads="1"/>
            </p:cNvSpPr>
            <p:nvPr/>
          </p:nvSpPr>
          <p:spPr bwMode="auto">
            <a:xfrm>
              <a:off x="6619875" y="2713038"/>
              <a:ext cx="204788" cy="150813"/>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0" name="Rectangle 128"/>
            <p:cNvSpPr>
              <a:spLocks noChangeArrowheads="1"/>
            </p:cNvSpPr>
            <p:nvPr/>
          </p:nvSpPr>
          <p:spPr bwMode="auto">
            <a:xfrm>
              <a:off x="6448425" y="3013076"/>
              <a:ext cx="128588" cy="96838"/>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1" name="Rectangle 129"/>
            <p:cNvSpPr>
              <a:spLocks noChangeArrowheads="1"/>
            </p:cNvSpPr>
            <p:nvPr/>
          </p:nvSpPr>
          <p:spPr bwMode="auto">
            <a:xfrm>
              <a:off x="6651625" y="3013076"/>
              <a:ext cx="130175" cy="96838"/>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2" name="Rectangle 130"/>
            <p:cNvSpPr>
              <a:spLocks noChangeArrowheads="1"/>
            </p:cNvSpPr>
            <p:nvPr/>
          </p:nvSpPr>
          <p:spPr bwMode="auto">
            <a:xfrm>
              <a:off x="6856413" y="3013076"/>
              <a:ext cx="128588" cy="96838"/>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3" name="Rectangle 131"/>
            <p:cNvSpPr>
              <a:spLocks noChangeArrowheads="1"/>
            </p:cNvSpPr>
            <p:nvPr/>
          </p:nvSpPr>
          <p:spPr bwMode="auto">
            <a:xfrm>
              <a:off x="6705600" y="2863851"/>
              <a:ext cx="22225" cy="149225"/>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4" name="Rectangle 132"/>
            <p:cNvSpPr>
              <a:spLocks noChangeArrowheads="1"/>
            </p:cNvSpPr>
            <p:nvPr/>
          </p:nvSpPr>
          <p:spPr bwMode="auto">
            <a:xfrm>
              <a:off x="6502400" y="2938463"/>
              <a:ext cx="20638" cy="74613"/>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5" name="Rectangle 133"/>
            <p:cNvSpPr>
              <a:spLocks noChangeArrowheads="1"/>
            </p:cNvSpPr>
            <p:nvPr/>
          </p:nvSpPr>
          <p:spPr bwMode="auto">
            <a:xfrm>
              <a:off x="6502400" y="2927351"/>
              <a:ext cx="430213" cy="22225"/>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6" name="Rectangle 134"/>
            <p:cNvSpPr>
              <a:spLocks noChangeArrowheads="1"/>
            </p:cNvSpPr>
            <p:nvPr/>
          </p:nvSpPr>
          <p:spPr bwMode="auto">
            <a:xfrm>
              <a:off x="6910388" y="2938463"/>
              <a:ext cx="22225" cy="74613"/>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cxnSp>
        <p:nvCxnSpPr>
          <p:cNvPr id="17" name="Elbow Connector 16"/>
          <p:cNvCxnSpPr>
            <a:stCxn id="63" idx="0"/>
            <a:endCxn id="6" idx="2"/>
          </p:cNvCxnSpPr>
          <p:nvPr/>
        </p:nvCxnSpPr>
        <p:spPr>
          <a:xfrm rot="5400000" flipH="1" flipV="1">
            <a:off x="7644415" y="375726"/>
            <a:ext cx="604106" cy="2020841"/>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grpSp>
        <p:nvGrpSpPr>
          <p:cNvPr id="18" name="Group 17"/>
          <p:cNvGrpSpPr/>
          <p:nvPr/>
        </p:nvGrpSpPr>
        <p:grpSpPr>
          <a:xfrm>
            <a:off x="9563510" y="1676476"/>
            <a:ext cx="741363" cy="633413"/>
            <a:chOff x="5114925" y="3632201"/>
            <a:chExt cx="741363" cy="633413"/>
          </a:xfrm>
        </p:grpSpPr>
        <p:sp>
          <p:nvSpPr>
            <p:cNvPr id="19" name="Rectangle 135"/>
            <p:cNvSpPr>
              <a:spLocks noChangeArrowheads="1"/>
            </p:cNvSpPr>
            <p:nvPr/>
          </p:nvSpPr>
          <p:spPr bwMode="auto">
            <a:xfrm>
              <a:off x="5114925" y="3632201"/>
              <a:ext cx="741363" cy="6334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0" name="Rectangle 136"/>
            <p:cNvSpPr>
              <a:spLocks noChangeArrowheads="1"/>
            </p:cNvSpPr>
            <p:nvPr/>
          </p:nvSpPr>
          <p:spPr bwMode="auto">
            <a:xfrm>
              <a:off x="5135563" y="3652838"/>
              <a:ext cx="700088" cy="590550"/>
            </a:xfrm>
            <a:prstGeom prst="rect">
              <a:avLst/>
            </a:prstGeom>
            <a:solidFill>
              <a:srgbClr val="4D80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1" name="Rectangle 137"/>
            <p:cNvSpPr>
              <a:spLocks noChangeArrowheads="1"/>
            </p:cNvSpPr>
            <p:nvPr/>
          </p:nvSpPr>
          <p:spPr bwMode="auto">
            <a:xfrm>
              <a:off x="5157788" y="3675063"/>
              <a:ext cx="655638" cy="547688"/>
            </a:xfrm>
            <a:prstGeom prst="rect">
              <a:avLst/>
            </a:prstGeom>
            <a:solidFill>
              <a:srgbClr val="EDC87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2" name="Rectangle 138"/>
            <p:cNvSpPr>
              <a:spLocks noChangeArrowheads="1"/>
            </p:cNvSpPr>
            <p:nvPr/>
          </p:nvSpPr>
          <p:spPr bwMode="auto">
            <a:xfrm>
              <a:off x="5394325" y="3749676"/>
              <a:ext cx="203200" cy="150813"/>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3" name="Rectangle 139"/>
            <p:cNvSpPr>
              <a:spLocks noChangeArrowheads="1"/>
            </p:cNvSpPr>
            <p:nvPr/>
          </p:nvSpPr>
          <p:spPr bwMode="auto">
            <a:xfrm>
              <a:off x="5221288" y="4049713"/>
              <a:ext cx="130175" cy="96838"/>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4" name="Rectangle 140"/>
            <p:cNvSpPr>
              <a:spLocks noChangeArrowheads="1"/>
            </p:cNvSpPr>
            <p:nvPr/>
          </p:nvSpPr>
          <p:spPr bwMode="auto">
            <a:xfrm>
              <a:off x="5426075" y="4049713"/>
              <a:ext cx="128588" cy="96838"/>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5" name="Rectangle 141"/>
            <p:cNvSpPr>
              <a:spLocks noChangeArrowheads="1"/>
            </p:cNvSpPr>
            <p:nvPr/>
          </p:nvSpPr>
          <p:spPr bwMode="auto">
            <a:xfrm>
              <a:off x="5630863" y="4049713"/>
              <a:ext cx="128588" cy="96838"/>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6" name="Rectangle 142"/>
            <p:cNvSpPr>
              <a:spLocks noChangeArrowheads="1"/>
            </p:cNvSpPr>
            <p:nvPr/>
          </p:nvSpPr>
          <p:spPr bwMode="auto">
            <a:xfrm>
              <a:off x="5480050" y="3900488"/>
              <a:ext cx="22225" cy="149225"/>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7" name="Rectangle 143"/>
            <p:cNvSpPr>
              <a:spLocks noChangeArrowheads="1"/>
            </p:cNvSpPr>
            <p:nvPr/>
          </p:nvSpPr>
          <p:spPr bwMode="auto">
            <a:xfrm>
              <a:off x="5275263" y="3975101"/>
              <a:ext cx="22225" cy="74613"/>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8" name="Rectangle 144"/>
            <p:cNvSpPr>
              <a:spLocks noChangeArrowheads="1"/>
            </p:cNvSpPr>
            <p:nvPr/>
          </p:nvSpPr>
          <p:spPr bwMode="auto">
            <a:xfrm>
              <a:off x="5275263" y="3965576"/>
              <a:ext cx="430213" cy="20638"/>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9" name="Rectangle 145"/>
            <p:cNvSpPr>
              <a:spLocks noChangeArrowheads="1"/>
            </p:cNvSpPr>
            <p:nvPr/>
          </p:nvSpPr>
          <p:spPr bwMode="auto">
            <a:xfrm>
              <a:off x="5684838" y="3975101"/>
              <a:ext cx="20638" cy="74613"/>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cxnSp>
        <p:nvCxnSpPr>
          <p:cNvPr id="30" name="Elbow Connector 29"/>
          <p:cNvCxnSpPr>
            <a:stCxn id="20" idx="0"/>
            <a:endCxn id="7" idx="2"/>
          </p:cNvCxnSpPr>
          <p:nvPr/>
        </p:nvCxnSpPr>
        <p:spPr>
          <a:xfrm rot="16200000" flipV="1">
            <a:off x="9128713" y="891633"/>
            <a:ext cx="633657" cy="977303"/>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9415015" y="586534"/>
            <a:ext cx="2768707" cy="461665"/>
          </a:xfrm>
          <a:prstGeom prst="rect">
            <a:avLst/>
          </a:prstGeom>
          <a:noFill/>
        </p:spPr>
        <p:txBody>
          <a:bodyPr wrap="none" rtlCol="0">
            <a:spAutoFit/>
          </a:bodyPr>
          <a:lstStyle/>
          <a:p>
            <a:r>
              <a:rPr lang="en-US" sz="2400" dirty="0" smtClean="0">
                <a:solidFill>
                  <a:srgbClr val="505050"/>
                </a:solidFill>
              </a:rPr>
              <a:t>https://olenickspc2</a:t>
            </a:r>
            <a:endParaRPr lang="en-US" sz="2400" dirty="0">
              <a:solidFill>
                <a:srgbClr val="505050"/>
              </a:solidFill>
            </a:endParaRPr>
          </a:p>
        </p:txBody>
      </p:sp>
      <p:sp>
        <p:nvSpPr>
          <p:cNvPr id="32" name="TextBox 31"/>
          <p:cNvSpPr txBox="1"/>
          <p:nvPr/>
        </p:nvSpPr>
        <p:spPr>
          <a:xfrm>
            <a:off x="10227066" y="1688199"/>
            <a:ext cx="2162708" cy="830997"/>
          </a:xfrm>
          <a:prstGeom prst="rect">
            <a:avLst/>
          </a:prstGeom>
          <a:noFill/>
        </p:spPr>
        <p:txBody>
          <a:bodyPr wrap="none" rtlCol="0">
            <a:spAutoFit/>
          </a:bodyPr>
          <a:lstStyle/>
          <a:p>
            <a:r>
              <a:rPr lang="en-US" sz="2400" dirty="0" smtClean="0">
                <a:solidFill>
                  <a:srgbClr val="505050"/>
                </a:solidFill>
              </a:rPr>
              <a:t>/sites/Contoso</a:t>
            </a:r>
            <a:br>
              <a:rPr lang="en-US" sz="2400" dirty="0" smtClean="0">
                <a:solidFill>
                  <a:srgbClr val="505050"/>
                </a:solidFill>
              </a:rPr>
            </a:br>
            <a:r>
              <a:rPr lang="en-US" sz="2400" dirty="0" smtClean="0">
                <a:solidFill>
                  <a:srgbClr val="505050"/>
                </a:solidFill>
              </a:rPr>
              <a:t>Medical</a:t>
            </a:r>
            <a:endParaRPr lang="en-US" sz="2400" dirty="0">
              <a:solidFill>
                <a:srgbClr val="505050"/>
              </a:solidFill>
            </a:endParaRPr>
          </a:p>
        </p:txBody>
      </p:sp>
      <p:sp>
        <p:nvSpPr>
          <p:cNvPr id="33" name="TextBox 32"/>
          <p:cNvSpPr txBox="1"/>
          <p:nvPr/>
        </p:nvSpPr>
        <p:spPr>
          <a:xfrm>
            <a:off x="7295308" y="1737431"/>
            <a:ext cx="2162708" cy="461665"/>
          </a:xfrm>
          <a:prstGeom prst="rect">
            <a:avLst/>
          </a:prstGeom>
          <a:noFill/>
        </p:spPr>
        <p:txBody>
          <a:bodyPr wrap="none" rtlCol="0">
            <a:spAutoFit/>
          </a:bodyPr>
          <a:lstStyle/>
          <a:p>
            <a:r>
              <a:rPr lang="en-US" sz="2400" dirty="0" smtClean="0">
                <a:solidFill>
                  <a:srgbClr val="505050"/>
                </a:solidFill>
              </a:rPr>
              <a:t>/sites/</a:t>
            </a:r>
            <a:r>
              <a:rPr lang="en-US" sz="2400" dirty="0">
                <a:solidFill>
                  <a:srgbClr val="505050"/>
                </a:solidFill>
              </a:rPr>
              <a:t>C</a:t>
            </a:r>
            <a:r>
              <a:rPr lang="en-US" sz="2400" dirty="0" smtClean="0">
                <a:solidFill>
                  <a:srgbClr val="505050"/>
                </a:solidFill>
              </a:rPr>
              <a:t>ontoso</a:t>
            </a:r>
            <a:endParaRPr lang="en-US" sz="2400" dirty="0">
              <a:solidFill>
                <a:srgbClr val="505050"/>
              </a:solidFill>
            </a:endParaRPr>
          </a:p>
        </p:txBody>
      </p:sp>
      <p:grpSp>
        <p:nvGrpSpPr>
          <p:cNvPr id="34" name="Group 33"/>
          <p:cNvGrpSpPr/>
          <p:nvPr/>
        </p:nvGrpSpPr>
        <p:grpSpPr>
          <a:xfrm>
            <a:off x="6586004" y="2684539"/>
            <a:ext cx="741363" cy="633413"/>
            <a:chOff x="5114925" y="3632201"/>
            <a:chExt cx="741363" cy="633413"/>
          </a:xfrm>
        </p:grpSpPr>
        <p:sp>
          <p:nvSpPr>
            <p:cNvPr id="35" name="Rectangle 135"/>
            <p:cNvSpPr>
              <a:spLocks noChangeArrowheads="1"/>
            </p:cNvSpPr>
            <p:nvPr/>
          </p:nvSpPr>
          <p:spPr bwMode="auto">
            <a:xfrm>
              <a:off x="5114925" y="3632201"/>
              <a:ext cx="741363" cy="6334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6" name="Rectangle 136"/>
            <p:cNvSpPr>
              <a:spLocks noChangeArrowheads="1"/>
            </p:cNvSpPr>
            <p:nvPr/>
          </p:nvSpPr>
          <p:spPr bwMode="auto">
            <a:xfrm>
              <a:off x="5135563" y="3652838"/>
              <a:ext cx="700088" cy="590550"/>
            </a:xfrm>
            <a:prstGeom prst="rect">
              <a:avLst/>
            </a:prstGeom>
            <a:solidFill>
              <a:srgbClr val="4D80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7" name="Rectangle 137"/>
            <p:cNvSpPr>
              <a:spLocks noChangeArrowheads="1"/>
            </p:cNvSpPr>
            <p:nvPr/>
          </p:nvSpPr>
          <p:spPr bwMode="auto">
            <a:xfrm>
              <a:off x="5157788" y="3675063"/>
              <a:ext cx="655638" cy="547688"/>
            </a:xfrm>
            <a:prstGeom prst="rect">
              <a:avLst/>
            </a:prstGeom>
            <a:solidFill>
              <a:srgbClr val="EDC87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8" name="Rectangle 138"/>
            <p:cNvSpPr>
              <a:spLocks noChangeArrowheads="1"/>
            </p:cNvSpPr>
            <p:nvPr/>
          </p:nvSpPr>
          <p:spPr bwMode="auto">
            <a:xfrm>
              <a:off x="5394325" y="3749676"/>
              <a:ext cx="203200" cy="150813"/>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9" name="Rectangle 139"/>
            <p:cNvSpPr>
              <a:spLocks noChangeArrowheads="1"/>
            </p:cNvSpPr>
            <p:nvPr/>
          </p:nvSpPr>
          <p:spPr bwMode="auto">
            <a:xfrm>
              <a:off x="5221288" y="4049713"/>
              <a:ext cx="130175" cy="96838"/>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40" name="Rectangle 140"/>
            <p:cNvSpPr>
              <a:spLocks noChangeArrowheads="1"/>
            </p:cNvSpPr>
            <p:nvPr/>
          </p:nvSpPr>
          <p:spPr bwMode="auto">
            <a:xfrm>
              <a:off x="5426075" y="4049713"/>
              <a:ext cx="128588" cy="96838"/>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41" name="Rectangle 141"/>
            <p:cNvSpPr>
              <a:spLocks noChangeArrowheads="1"/>
            </p:cNvSpPr>
            <p:nvPr/>
          </p:nvSpPr>
          <p:spPr bwMode="auto">
            <a:xfrm>
              <a:off x="5630863" y="4049713"/>
              <a:ext cx="128588" cy="96838"/>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42" name="Rectangle 142"/>
            <p:cNvSpPr>
              <a:spLocks noChangeArrowheads="1"/>
            </p:cNvSpPr>
            <p:nvPr/>
          </p:nvSpPr>
          <p:spPr bwMode="auto">
            <a:xfrm>
              <a:off x="5480050" y="3900488"/>
              <a:ext cx="22225" cy="149225"/>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43" name="Rectangle 143"/>
            <p:cNvSpPr>
              <a:spLocks noChangeArrowheads="1"/>
            </p:cNvSpPr>
            <p:nvPr/>
          </p:nvSpPr>
          <p:spPr bwMode="auto">
            <a:xfrm>
              <a:off x="5275263" y="3975101"/>
              <a:ext cx="22225" cy="74613"/>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44" name="Rectangle 144"/>
            <p:cNvSpPr>
              <a:spLocks noChangeArrowheads="1"/>
            </p:cNvSpPr>
            <p:nvPr/>
          </p:nvSpPr>
          <p:spPr bwMode="auto">
            <a:xfrm>
              <a:off x="5275263" y="3965576"/>
              <a:ext cx="430213" cy="20638"/>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45" name="Rectangle 145"/>
            <p:cNvSpPr>
              <a:spLocks noChangeArrowheads="1"/>
            </p:cNvSpPr>
            <p:nvPr/>
          </p:nvSpPr>
          <p:spPr bwMode="auto">
            <a:xfrm>
              <a:off x="5684838" y="3975101"/>
              <a:ext cx="20638" cy="74613"/>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cxnSp>
        <p:nvCxnSpPr>
          <p:cNvPr id="46" name="Elbow Connector 45"/>
          <p:cNvCxnSpPr>
            <a:stCxn id="35" idx="0"/>
          </p:cNvCxnSpPr>
          <p:nvPr/>
        </p:nvCxnSpPr>
        <p:spPr>
          <a:xfrm rot="16200000" flipV="1">
            <a:off x="6767957" y="2495809"/>
            <a:ext cx="374650" cy="2809"/>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7286092" y="2721993"/>
            <a:ext cx="1495089" cy="461665"/>
          </a:xfrm>
          <a:prstGeom prst="rect">
            <a:avLst/>
          </a:prstGeom>
          <a:noFill/>
        </p:spPr>
        <p:txBody>
          <a:bodyPr wrap="none" rtlCol="0">
            <a:spAutoFit/>
          </a:bodyPr>
          <a:lstStyle/>
          <a:p>
            <a:r>
              <a:rPr lang="en-US" sz="2400" dirty="0" smtClean="0">
                <a:solidFill>
                  <a:srgbClr val="505050"/>
                </a:solidFill>
              </a:rPr>
              <a:t>/Products</a:t>
            </a:r>
            <a:endParaRPr lang="en-US" sz="2400" dirty="0">
              <a:solidFill>
                <a:srgbClr val="505050"/>
              </a:solidFill>
            </a:endParaRPr>
          </a:p>
        </p:txBody>
      </p:sp>
      <p:pic>
        <p:nvPicPr>
          <p:cNvPr id="48" name="Picture 47"/>
          <p:cNvPicPr>
            <a:picLocks noChangeAspect="1"/>
          </p:cNvPicPr>
          <p:nvPr/>
        </p:nvPicPr>
        <p:blipFill rotWithShape="1">
          <a:blip r:embed="rId3">
            <a:extLst>
              <a:ext uri="{28A0092B-C50C-407E-A947-70E740481C1C}">
                <a14:useLocalDpi xmlns:a14="http://schemas.microsoft.com/office/drawing/2010/main" val="0"/>
              </a:ext>
            </a:extLst>
          </a:blip>
          <a:srcRect b="12425"/>
          <a:stretch/>
        </p:blipFill>
        <p:spPr>
          <a:xfrm>
            <a:off x="6670374" y="3768168"/>
            <a:ext cx="580408" cy="569288"/>
          </a:xfrm>
          <a:prstGeom prst="rect">
            <a:avLst/>
          </a:prstGeom>
        </p:spPr>
      </p:pic>
      <p:sp>
        <p:nvSpPr>
          <p:cNvPr id="49" name="TextBox 48"/>
          <p:cNvSpPr txBox="1"/>
          <p:nvPr/>
        </p:nvSpPr>
        <p:spPr>
          <a:xfrm>
            <a:off x="6531899" y="4209881"/>
            <a:ext cx="4042710" cy="926407"/>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solidFill>
                  <a:srgbClr val="505050"/>
                </a:solidFill>
              </a:rPr>
              <a:t>Products List</a:t>
            </a:r>
          </a:p>
          <a:p>
            <a:pPr>
              <a:lnSpc>
                <a:spcPct val="90000"/>
              </a:lnSpc>
              <a:spcAft>
                <a:spcPts val="600"/>
              </a:spcAft>
            </a:pPr>
            <a:r>
              <a:rPr lang="en-US" sz="2000" dirty="0" smtClean="0">
                <a:solidFill>
                  <a:srgbClr val="505050"/>
                </a:solidFill>
              </a:rPr>
              <a:t>(</a:t>
            </a:r>
            <a:r>
              <a:rPr lang="en-US" sz="2000" dirty="0" err="1" smtClean="0">
                <a:solidFill>
                  <a:srgbClr val="505050"/>
                </a:solidFill>
              </a:rPr>
              <a:t>ContosoProducts</a:t>
            </a:r>
            <a:r>
              <a:rPr lang="en-US" sz="2000" dirty="0" smtClean="0">
                <a:solidFill>
                  <a:srgbClr val="505050"/>
                </a:solidFill>
              </a:rPr>
              <a:t> Content Type)</a:t>
            </a:r>
          </a:p>
        </p:txBody>
      </p:sp>
      <p:pic>
        <p:nvPicPr>
          <p:cNvPr id="50" name="Picture 49"/>
          <p:cNvPicPr>
            <a:picLocks noChangeAspect="1"/>
          </p:cNvPicPr>
          <p:nvPr/>
        </p:nvPicPr>
        <p:blipFill rotWithShape="1">
          <a:blip r:embed="rId3">
            <a:extLst>
              <a:ext uri="{28A0092B-C50C-407E-A947-70E740481C1C}">
                <a14:useLocalDpi xmlns:a14="http://schemas.microsoft.com/office/drawing/2010/main" val="0"/>
              </a:ext>
            </a:extLst>
          </a:blip>
          <a:srcRect b="12425"/>
          <a:stretch/>
        </p:blipFill>
        <p:spPr>
          <a:xfrm>
            <a:off x="9647237" y="2636018"/>
            <a:ext cx="580408" cy="569288"/>
          </a:xfrm>
          <a:prstGeom prst="rect">
            <a:avLst/>
          </a:prstGeom>
        </p:spPr>
      </p:pic>
      <p:sp>
        <p:nvSpPr>
          <p:cNvPr id="51" name="TextBox 50"/>
          <p:cNvSpPr txBox="1"/>
          <p:nvPr/>
        </p:nvSpPr>
        <p:spPr>
          <a:xfrm>
            <a:off x="9494837" y="3088634"/>
            <a:ext cx="2459071" cy="1203406"/>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solidFill>
                  <a:srgbClr val="505050"/>
                </a:solidFill>
              </a:rPr>
              <a:t>Products List</a:t>
            </a:r>
          </a:p>
          <a:p>
            <a:pPr>
              <a:lnSpc>
                <a:spcPct val="90000"/>
              </a:lnSpc>
              <a:spcAft>
                <a:spcPts val="600"/>
              </a:spcAft>
            </a:pPr>
            <a:r>
              <a:rPr lang="en-US" sz="2000" dirty="0" smtClean="0">
                <a:solidFill>
                  <a:srgbClr val="505050"/>
                </a:solidFill>
              </a:rPr>
              <a:t>(</a:t>
            </a:r>
            <a:r>
              <a:rPr lang="en-US" sz="2000" dirty="0" err="1" smtClean="0">
                <a:solidFill>
                  <a:srgbClr val="505050"/>
                </a:solidFill>
              </a:rPr>
              <a:t>ContosoProducts</a:t>
            </a:r>
            <a:r>
              <a:rPr lang="en-US" sz="2000" dirty="0" smtClean="0">
                <a:solidFill>
                  <a:srgbClr val="505050"/>
                </a:solidFill>
              </a:rPr>
              <a:t> </a:t>
            </a:r>
            <a:br>
              <a:rPr lang="en-US" sz="2000" dirty="0" smtClean="0">
                <a:solidFill>
                  <a:srgbClr val="505050"/>
                </a:solidFill>
              </a:rPr>
            </a:br>
            <a:r>
              <a:rPr lang="en-US" sz="2000" dirty="0" smtClean="0">
                <a:solidFill>
                  <a:srgbClr val="505050"/>
                </a:solidFill>
              </a:rPr>
              <a:t>Content Type)</a:t>
            </a:r>
          </a:p>
        </p:txBody>
      </p:sp>
      <p:cxnSp>
        <p:nvCxnSpPr>
          <p:cNvPr id="52" name="Elbow Connector 51"/>
          <p:cNvCxnSpPr>
            <a:stCxn id="20" idx="2"/>
            <a:endCxn id="50" idx="0"/>
          </p:cNvCxnSpPr>
          <p:nvPr/>
        </p:nvCxnSpPr>
        <p:spPr>
          <a:xfrm rot="16200000" flipH="1">
            <a:off x="9761639" y="2460215"/>
            <a:ext cx="348355" cy="3249"/>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53" name="Elbow Connector 52"/>
          <p:cNvCxnSpPr>
            <a:stCxn id="36" idx="2"/>
            <a:endCxn id="48" idx="0"/>
          </p:cNvCxnSpPr>
          <p:nvPr/>
        </p:nvCxnSpPr>
        <p:spPr>
          <a:xfrm rot="16200000" flipH="1">
            <a:off x="6722411" y="3530001"/>
            <a:ext cx="472442" cy="3892"/>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grpSp>
        <p:nvGrpSpPr>
          <p:cNvPr id="54" name="Group 53"/>
          <p:cNvGrpSpPr/>
          <p:nvPr/>
        </p:nvGrpSpPr>
        <p:grpSpPr>
          <a:xfrm>
            <a:off x="6841" y="392891"/>
            <a:ext cx="6664888" cy="6304776"/>
            <a:chOff x="6841" y="392891"/>
            <a:chExt cx="6664888" cy="6304776"/>
          </a:xfrm>
        </p:grpSpPr>
        <p:grpSp>
          <p:nvGrpSpPr>
            <p:cNvPr id="55" name="Group 54"/>
            <p:cNvGrpSpPr/>
            <p:nvPr/>
          </p:nvGrpSpPr>
          <p:grpSpPr>
            <a:xfrm>
              <a:off x="6841" y="392891"/>
              <a:ext cx="6664888" cy="6304776"/>
              <a:chOff x="6841" y="392891"/>
              <a:chExt cx="6664888" cy="6304776"/>
            </a:xfrm>
          </p:grpSpPr>
          <p:pic>
            <p:nvPicPr>
              <p:cNvPr id="58" name="Picture 57"/>
              <p:cNvPicPr>
                <a:picLocks noChangeAspect="1"/>
              </p:cNvPicPr>
              <p:nvPr/>
            </p:nvPicPr>
            <p:blipFill rotWithShape="1">
              <a:blip r:embed="rId4"/>
              <a:srcRect t="13163" r="29341"/>
              <a:stretch/>
            </p:blipFill>
            <p:spPr>
              <a:xfrm>
                <a:off x="6841" y="392891"/>
                <a:ext cx="5525596" cy="6304773"/>
              </a:xfrm>
              <a:prstGeom prst="rect">
                <a:avLst/>
              </a:prstGeom>
              <a:ln>
                <a:solidFill>
                  <a:schemeClr val="bg2"/>
                </a:solidFill>
              </a:ln>
            </p:spPr>
          </p:pic>
          <p:sp>
            <p:nvSpPr>
              <p:cNvPr id="59" name="Isosceles Triangle 58"/>
              <p:cNvSpPr/>
              <p:nvPr/>
            </p:nvSpPr>
            <p:spPr>
              <a:xfrm rot="5400000">
                <a:off x="2949696" y="2975634"/>
                <a:ext cx="6304774" cy="1139292"/>
              </a:xfrm>
              <a:prstGeom prst="triangle">
                <a:avLst>
                  <a:gd name="adj" fmla="val 24317"/>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505050"/>
                  </a:solidFill>
                </a:endParaRPr>
              </a:p>
            </p:txBody>
          </p:sp>
        </p:grpSp>
        <p:sp>
          <p:nvSpPr>
            <p:cNvPr id="56" name="Rectangle 55"/>
            <p:cNvSpPr/>
            <p:nvPr/>
          </p:nvSpPr>
          <p:spPr bwMode="auto">
            <a:xfrm>
              <a:off x="2179637" y="2042212"/>
              <a:ext cx="3352800" cy="4426850"/>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a:solidFill>
                    <a:srgbClr val="505050"/>
                  </a:solidFill>
                </a:rPr>
                <a:t>&lt;</a:t>
              </a:r>
              <a:r>
                <a:rPr lang="en-US" sz="2000" dirty="0" err="1" smtClean="0">
                  <a:solidFill>
                    <a:srgbClr val="505050"/>
                  </a:solidFill>
                </a:rPr>
                <a:t>ContosoProduct</a:t>
              </a:r>
              <a:r>
                <a:rPr lang="en-US" sz="2000" dirty="0" smtClean="0">
                  <a:solidFill>
                    <a:srgbClr val="505050"/>
                  </a:solidFill>
                </a:rPr>
                <a:t> 1&gt;</a:t>
              </a:r>
            </a:p>
            <a:p>
              <a:pPr algn="ctr" defTabSz="932472" fontAlgn="base">
                <a:spcBef>
                  <a:spcPct val="0"/>
                </a:spcBef>
                <a:spcAft>
                  <a:spcPct val="0"/>
                </a:spcAft>
              </a:pPr>
              <a:endParaRPr lang="en-US" sz="2000" dirty="0" smtClean="0">
                <a:solidFill>
                  <a:srgbClr val="505050"/>
                </a:solidFill>
              </a:endParaRPr>
            </a:p>
            <a:p>
              <a:pPr algn="ctr" defTabSz="932472" fontAlgn="base">
                <a:spcBef>
                  <a:spcPct val="0"/>
                </a:spcBef>
                <a:spcAft>
                  <a:spcPct val="0"/>
                </a:spcAft>
              </a:pPr>
              <a:r>
                <a:rPr lang="en-US" sz="2000" dirty="0">
                  <a:solidFill>
                    <a:srgbClr val="505050"/>
                  </a:solidFill>
                </a:rPr>
                <a:t>&lt;</a:t>
              </a:r>
              <a:r>
                <a:rPr lang="en-US" sz="2000" dirty="0" err="1">
                  <a:solidFill>
                    <a:srgbClr val="505050"/>
                  </a:solidFill>
                </a:rPr>
                <a:t>ContosoProduct</a:t>
              </a:r>
              <a:r>
                <a:rPr lang="en-US" sz="2000" dirty="0">
                  <a:solidFill>
                    <a:srgbClr val="505050"/>
                  </a:solidFill>
                </a:rPr>
                <a:t> 2</a:t>
              </a:r>
              <a:r>
                <a:rPr lang="en-US" sz="2000" dirty="0" smtClean="0">
                  <a:solidFill>
                    <a:srgbClr val="505050"/>
                  </a:solidFill>
                </a:rPr>
                <a:t>&gt;</a:t>
              </a:r>
              <a:endParaRPr lang="en-US" sz="2000" dirty="0">
                <a:solidFill>
                  <a:srgbClr val="505050"/>
                </a:solidFill>
              </a:endParaRPr>
            </a:p>
            <a:p>
              <a:pPr algn="ctr" defTabSz="932472" fontAlgn="base">
                <a:spcBef>
                  <a:spcPct val="0"/>
                </a:spcBef>
                <a:spcAft>
                  <a:spcPct val="0"/>
                </a:spcAft>
              </a:pPr>
              <a:endParaRPr lang="en-US" sz="2000" dirty="0" smtClean="0">
                <a:solidFill>
                  <a:srgbClr val="505050"/>
                </a:solidFill>
              </a:endParaRPr>
            </a:p>
            <a:p>
              <a:pPr algn="ctr" defTabSz="932472" fontAlgn="base">
                <a:spcBef>
                  <a:spcPct val="0"/>
                </a:spcBef>
                <a:spcAft>
                  <a:spcPct val="0"/>
                </a:spcAft>
              </a:pPr>
              <a:r>
                <a:rPr lang="en-US" sz="2000" dirty="0">
                  <a:solidFill>
                    <a:srgbClr val="505050"/>
                  </a:solidFill>
                </a:rPr>
                <a:t>&lt;</a:t>
              </a:r>
              <a:r>
                <a:rPr lang="en-US" sz="2000" dirty="0" err="1">
                  <a:solidFill>
                    <a:srgbClr val="505050"/>
                  </a:solidFill>
                </a:rPr>
                <a:t>ContosoProduct</a:t>
              </a:r>
              <a:r>
                <a:rPr lang="en-US" sz="2000" dirty="0">
                  <a:solidFill>
                    <a:srgbClr val="505050"/>
                  </a:solidFill>
                </a:rPr>
                <a:t> 3</a:t>
              </a:r>
              <a:r>
                <a:rPr lang="en-US" sz="2000" dirty="0" smtClean="0">
                  <a:solidFill>
                    <a:srgbClr val="505050"/>
                  </a:solidFill>
                </a:rPr>
                <a:t>&gt;</a:t>
              </a:r>
              <a:endParaRPr lang="en-US" sz="2000" dirty="0">
                <a:solidFill>
                  <a:srgbClr val="505050"/>
                </a:solidFill>
              </a:endParaRPr>
            </a:p>
            <a:p>
              <a:pPr algn="ctr" defTabSz="932472" fontAlgn="base">
                <a:spcBef>
                  <a:spcPct val="0"/>
                </a:spcBef>
                <a:spcAft>
                  <a:spcPct val="0"/>
                </a:spcAft>
              </a:pPr>
              <a:endParaRPr lang="en-US" sz="2000" dirty="0" smtClean="0">
                <a:solidFill>
                  <a:srgbClr val="505050"/>
                </a:solidFill>
              </a:endParaRPr>
            </a:p>
            <a:p>
              <a:pPr algn="ctr" defTabSz="932472" fontAlgn="base">
                <a:spcBef>
                  <a:spcPct val="0"/>
                </a:spcBef>
                <a:spcAft>
                  <a:spcPct val="0"/>
                </a:spcAft>
              </a:pPr>
              <a:r>
                <a:rPr lang="en-US" sz="2000" dirty="0">
                  <a:solidFill>
                    <a:srgbClr val="505050"/>
                  </a:solidFill>
                </a:rPr>
                <a:t>&lt;</a:t>
              </a:r>
              <a:r>
                <a:rPr lang="en-US" sz="2000" dirty="0" err="1">
                  <a:solidFill>
                    <a:srgbClr val="505050"/>
                  </a:solidFill>
                </a:rPr>
                <a:t>ContosoProduct</a:t>
              </a:r>
              <a:r>
                <a:rPr lang="en-US" sz="2000" dirty="0">
                  <a:solidFill>
                    <a:srgbClr val="505050"/>
                  </a:solidFill>
                </a:rPr>
                <a:t> 4</a:t>
              </a:r>
              <a:r>
                <a:rPr lang="en-US" sz="2000" dirty="0" smtClean="0">
                  <a:solidFill>
                    <a:srgbClr val="505050"/>
                  </a:solidFill>
                </a:rPr>
                <a:t>&gt;</a:t>
              </a:r>
              <a:endParaRPr lang="en-US" sz="2000" dirty="0">
                <a:solidFill>
                  <a:srgbClr val="505050"/>
                </a:solidFill>
              </a:endParaRPr>
            </a:p>
            <a:p>
              <a:pPr algn="ctr" defTabSz="932472" fontAlgn="base">
                <a:spcBef>
                  <a:spcPct val="0"/>
                </a:spcBef>
                <a:spcAft>
                  <a:spcPct val="0"/>
                </a:spcAft>
              </a:pPr>
              <a:endParaRPr lang="en-US" sz="2000" dirty="0" smtClean="0">
                <a:solidFill>
                  <a:srgbClr val="505050"/>
                </a:solidFill>
              </a:endParaRPr>
            </a:p>
            <a:p>
              <a:pPr algn="ctr" defTabSz="932472" fontAlgn="base">
                <a:spcBef>
                  <a:spcPct val="0"/>
                </a:spcBef>
                <a:spcAft>
                  <a:spcPct val="0"/>
                </a:spcAft>
              </a:pPr>
              <a:r>
                <a:rPr lang="en-US" sz="2000" dirty="0">
                  <a:solidFill>
                    <a:srgbClr val="505050"/>
                  </a:solidFill>
                </a:rPr>
                <a:t>&lt;</a:t>
              </a:r>
              <a:r>
                <a:rPr lang="en-US" sz="2000" dirty="0" err="1">
                  <a:solidFill>
                    <a:srgbClr val="505050"/>
                  </a:solidFill>
                </a:rPr>
                <a:t>ContosoProduct</a:t>
              </a:r>
              <a:r>
                <a:rPr lang="en-US" sz="2000" dirty="0">
                  <a:solidFill>
                    <a:srgbClr val="505050"/>
                  </a:solidFill>
                </a:rPr>
                <a:t> </a:t>
              </a:r>
              <a:r>
                <a:rPr lang="en-US" sz="2000" dirty="0" smtClean="0">
                  <a:solidFill>
                    <a:srgbClr val="505050"/>
                  </a:solidFill>
                </a:rPr>
                <a:t>5&gt;</a:t>
              </a:r>
              <a:endParaRPr lang="en-US" sz="2000" dirty="0">
                <a:solidFill>
                  <a:srgbClr val="505050"/>
                </a:solidFill>
              </a:endParaRPr>
            </a:p>
            <a:p>
              <a:pPr algn="ctr" defTabSz="932472" fontAlgn="base">
                <a:spcBef>
                  <a:spcPct val="0"/>
                </a:spcBef>
                <a:spcAft>
                  <a:spcPct val="0"/>
                </a:spcAft>
              </a:pPr>
              <a:endParaRPr lang="en-US" sz="2000" dirty="0" smtClean="0">
                <a:solidFill>
                  <a:srgbClr val="505050"/>
                </a:solidFill>
              </a:endParaRPr>
            </a:p>
            <a:p>
              <a:pPr algn="ctr" defTabSz="932472" fontAlgn="base">
                <a:spcBef>
                  <a:spcPct val="0"/>
                </a:spcBef>
                <a:spcAft>
                  <a:spcPct val="0"/>
                </a:spcAft>
              </a:pPr>
              <a:r>
                <a:rPr lang="en-US" sz="2000" dirty="0">
                  <a:solidFill>
                    <a:srgbClr val="505050"/>
                  </a:solidFill>
                </a:rPr>
                <a:t>&lt;</a:t>
              </a:r>
              <a:r>
                <a:rPr lang="en-US" sz="2000" dirty="0" err="1" smtClean="0">
                  <a:solidFill>
                    <a:srgbClr val="505050"/>
                  </a:solidFill>
                </a:rPr>
                <a:t>ContosoProduct</a:t>
              </a:r>
              <a:r>
                <a:rPr lang="en-US" sz="2000" dirty="0" smtClean="0">
                  <a:solidFill>
                    <a:srgbClr val="505050"/>
                  </a:solidFill>
                </a:rPr>
                <a:t> 6&gt;</a:t>
              </a:r>
              <a:endParaRPr lang="en-US" sz="2000" dirty="0">
                <a:solidFill>
                  <a:srgbClr val="505050"/>
                </a:solidFill>
              </a:endParaRPr>
            </a:p>
            <a:p>
              <a:pPr algn="ctr" defTabSz="932472" fontAlgn="base">
                <a:spcBef>
                  <a:spcPct val="0"/>
                </a:spcBef>
                <a:spcAft>
                  <a:spcPct val="0"/>
                </a:spcAft>
              </a:pPr>
              <a:endParaRPr lang="en-US" sz="2000" dirty="0" smtClean="0">
                <a:solidFill>
                  <a:srgbClr val="505050"/>
                </a:solidFill>
              </a:endParaRPr>
            </a:p>
            <a:p>
              <a:pPr algn="ctr" defTabSz="932472" fontAlgn="base">
                <a:spcBef>
                  <a:spcPct val="0"/>
                </a:spcBef>
                <a:spcAft>
                  <a:spcPct val="0"/>
                </a:spcAft>
              </a:pPr>
              <a:endParaRPr lang="en-US" sz="2000" dirty="0">
                <a:solidFill>
                  <a:srgbClr val="505050"/>
                </a:solidFill>
              </a:endParaRPr>
            </a:p>
          </p:txBody>
        </p:sp>
        <p:sp>
          <p:nvSpPr>
            <p:cNvPr id="57" name="Rectangle 56"/>
            <p:cNvSpPr/>
            <p:nvPr/>
          </p:nvSpPr>
          <p:spPr bwMode="auto">
            <a:xfrm>
              <a:off x="29807" y="1199128"/>
              <a:ext cx="4905257" cy="978144"/>
            </a:xfrm>
            <a:prstGeom prst="rect">
              <a:avLst/>
            </a:prstGeom>
            <a:ln>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b="1" dirty="0" smtClean="0">
                  <a:solidFill>
                    <a:srgbClr val="FF0000"/>
                  </a:solidFill>
                </a:rPr>
                <a:t>Search Web Part</a:t>
              </a:r>
            </a:p>
          </p:txBody>
        </p:sp>
      </p:grpSp>
      <p:grpSp>
        <p:nvGrpSpPr>
          <p:cNvPr id="62" name="Group 61"/>
          <p:cNvGrpSpPr/>
          <p:nvPr/>
        </p:nvGrpSpPr>
        <p:grpSpPr>
          <a:xfrm>
            <a:off x="6565366" y="1688199"/>
            <a:ext cx="741363" cy="633413"/>
            <a:chOff x="5114925" y="3632201"/>
            <a:chExt cx="741363" cy="633413"/>
          </a:xfrm>
        </p:grpSpPr>
        <p:sp>
          <p:nvSpPr>
            <p:cNvPr id="63" name="Rectangle 135"/>
            <p:cNvSpPr>
              <a:spLocks noChangeArrowheads="1"/>
            </p:cNvSpPr>
            <p:nvPr/>
          </p:nvSpPr>
          <p:spPr bwMode="auto">
            <a:xfrm>
              <a:off x="5114925" y="3632201"/>
              <a:ext cx="741363" cy="6334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64" name="Rectangle 136"/>
            <p:cNvSpPr>
              <a:spLocks noChangeArrowheads="1"/>
            </p:cNvSpPr>
            <p:nvPr/>
          </p:nvSpPr>
          <p:spPr bwMode="auto">
            <a:xfrm>
              <a:off x="5135563" y="3652838"/>
              <a:ext cx="700088" cy="590550"/>
            </a:xfrm>
            <a:prstGeom prst="rect">
              <a:avLst/>
            </a:prstGeom>
            <a:solidFill>
              <a:srgbClr val="4D80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65" name="Rectangle 137"/>
            <p:cNvSpPr>
              <a:spLocks noChangeArrowheads="1"/>
            </p:cNvSpPr>
            <p:nvPr/>
          </p:nvSpPr>
          <p:spPr bwMode="auto">
            <a:xfrm>
              <a:off x="5157788" y="3675063"/>
              <a:ext cx="655638" cy="547688"/>
            </a:xfrm>
            <a:prstGeom prst="rect">
              <a:avLst/>
            </a:prstGeom>
            <a:solidFill>
              <a:srgbClr val="EDC87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66" name="Rectangle 138"/>
            <p:cNvSpPr>
              <a:spLocks noChangeArrowheads="1"/>
            </p:cNvSpPr>
            <p:nvPr/>
          </p:nvSpPr>
          <p:spPr bwMode="auto">
            <a:xfrm>
              <a:off x="5394325" y="3749676"/>
              <a:ext cx="203200" cy="150813"/>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67" name="Rectangle 139"/>
            <p:cNvSpPr>
              <a:spLocks noChangeArrowheads="1"/>
            </p:cNvSpPr>
            <p:nvPr/>
          </p:nvSpPr>
          <p:spPr bwMode="auto">
            <a:xfrm>
              <a:off x="5221288" y="4049713"/>
              <a:ext cx="130175" cy="96838"/>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68" name="Rectangle 140"/>
            <p:cNvSpPr>
              <a:spLocks noChangeArrowheads="1"/>
            </p:cNvSpPr>
            <p:nvPr/>
          </p:nvSpPr>
          <p:spPr bwMode="auto">
            <a:xfrm>
              <a:off x="5426075" y="4049713"/>
              <a:ext cx="128588" cy="96838"/>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69" name="Rectangle 141"/>
            <p:cNvSpPr>
              <a:spLocks noChangeArrowheads="1"/>
            </p:cNvSpPr>
            <p:nvPr/>
          </p:nvSpPr>
          <p:spPr bwMode="auto">
            <a:xfrm>
              <a:off x="5630863" y="4049713"/>
              <a:ext cx="128588" cy="96838"/>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70" name="Rectangle 142"/>
            <p:cNvSpPr>
              <a:spLocks noChangeArrowheads="1"/>
            </p:cNvSpPr>
            <p:nvPr/>
          </p:nvSpPr>
          <p:spPr bwMode="auto">
            <a:xfrm>
              <a:off x="5480050" y="3900488"/>
              <a:ext cx="22225" cy="149225"/>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71" name="Rectangle 143"/>
            <p:cNvSpPr>
              <a:spLocks noChangeArrowheads="1"/>
            </p:cNvSpPr>
            <p:nvPr/>
          </p:nvSpPr>
          <p:spPr bwMode="auto">
            <a:xfrm>
              <a:off x="5275263" y="3975101"/>
              <a:ext cx="22225" cy="74613"/>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72" name="Rectangle 144"/>
            <p:cNvSpPr>
              <a:spLocks noChangeArrowheads="1"/>
            </p:cNvSpPr>
            <p:nvPr/>
          </p:nvSpPr>
          <p:spPr bwMode="auto">
            <a:xfrm>
              <a:off x="5275263" y="3965576"/>
              <a:ext cx="430213" cy="20638"/>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73" name="Rectangle 145"/>
            <p:cNvSpPr>
              <a:spLocks noChangeArrowheads="1"/>
            </p:cNvSpPr>
            <p:nvPr/>
          </p:nvSpPr>
          <p:spPr bwMode="auto">
            <a:xfrm>
              <a:off x="5684838" y="3975101"/>
              <a:ext cx="20638" cy="74613"/>
            </a:xfrm>
            <a:prstGeom prst="rect">
              <a:avLst/>
            </a:prstGeom>
            <a:solidFill>
              <a:srgbClr val="4D81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
        <p:nvSpPr>
          <p:cNvPr id="76" name="Oval 75"/>
          <p:cNvSpPr/>
          <p:nvPr/>
        </p:nvSpPr>
        <p:spPr bwMode="auto">
          <a:xfrm>
            <a:off x="6041178" y="3554140"/>
            <a:ext cx="1833429" cy="1120448"/>
          </a:xfrm>
          <a:prstGeom prst="ellipse">
            <a:avLst/>
          </a:prstGeom>
          <a:noFill/>
          <a:ln w="38100">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7" name="Oval 76"/>
          <p:cNvSpPr/>
          <p:nvPr/>
        </p:nvSpPr>
        <p:spPr bwMode="auto">
          <a:xfrm>
            <a:off x="9156120" y="2461839"/>
            <a:ext cx="1833429" cy="1120448"/>
          </a:xfrm>
          <a:prstGeom prst="ellipse">
            <a:avLst/>
          </a:prstGeom>
          <a:noFill/>
          <a:ln w="38100">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78" name="Straight Connector 77"/>
          <p:cNvCxnSpPr/>
          <p:nvPr/>
        </p:nvCxnSpPr>
        <p:spPr>
          <a:xfrm>
            <a:off x="9330167" y="1199128"/>
            <a:ext cx="69327" cy="3822134"/>
          </a:xfrm>
          <a:prstGeom prst="line">
            <a:avLst/>
          </a:prstGeom>
          <a:ln w="38100">
            <a:solidFill>
              <a:srgbClr val="FF0000"/>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nvGrpSpPr>
          <p:cNvPr id="93" name="Group 92"/>
          <p:cNvGrpSpPr/>
          <p:nvPr/>
        </p:nvGrpSpPr>
        <p:grpSpPr>
          <a:xfrm>
            <a:off x="7025742" y="5266959"/>
            <a:ext cx="4943899" cy="1604887"/>
            <a:chOff x="7025742" y="5266959"/>
            <a:chExt cx="4943899" cy="1604887"/>
          </a:xfrm>
        </p:grpSpPr>
        <p:sp>
          <p:nvSpPr>
            <p:cNvPr id="87" name="Rounded Rectangle 86"/>
            <p:cNvSpPr/>
            <p:nvPr/>
          </p:nvSpPr>
          <p:spPr bwMode="auto">
            <a:xfrm>
              <a:off x="7025742" y="5266959"/>
              <a:ext cx="4943899" cy="1604887"/>
            </a:xfrm>
            <a:prstGeom prst="round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80" name="Picture 7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305283" y="5728392"/>
              <a:ext cx="1402090" cy="1121670"/>
            </a:xfrm>
            <a:prstGeom prst="rect">
              <a:avLst/>
            </a:prstGeom>
          </p:spPr>
        </p:pic>
        <p:sp>
          <p:nvSpPr>
            <p:cNvPr id="81" name="Flowchart: Magnetic Disk 80"/>
            <p:cNvSpPr/>
            <p:nvPr/>
          </p:nvSpPr>
          <p:spPr bwMode="auto">
            <a:xfrm>
              <a:off x="8918618" y="6011862"/>
              <a:ext cx="1201784" cy="662748"/>
            </a:xfrm>
            <a:prstGeom prst="flowChartMagneticDisk">
              <a:avLst/>
            </a:prstGeom>
            <a:solidFill>
              <a:schemeClr val="bg2"/>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b="1" dirty="0" smtClean="0">
                  <a:solidFill>
                    <a:srgbClr val="505050"/>
                  </a:solidFill>
                </a:rPr>
                <a:t>Databases</a:t>
              </a:r>
              <a:endParaRPr lang="en-US" sz="1600" b="1" dirty="0">
                <a:solidFill>
                  <a:srgbClr val="505050"/>
                </a:solidFill>
              </a:endParaRPr>
            </a:p>
          </p:txBody>
        </p:sp>
        <p:pic>
          <p:nvPicPr>
            <p:cNvPr id="83" name="Picture 82"/>
            <p:cNvPicPr>
              <a:picLocks noChangeAspect="1"/>
            </p:cNvPicPr>
            <p:nvPr/>
          </p:nvPicPr>
          <p:blipFill>
            <a:blip r:embed="rId6"/>
            <a:stretch>
              <a:fillRect/>
            </a:stretch>
          </p:blipFill>
          <p:spPr>
            <a:xfrm>
              <a:off x="7574028" y="5402947"/>
              <a:ext cx="750308" cy="957591"/>
            </a:xfrm>
            <a:prstGeom prst="rect">
              <a:avLst/>
            </a:prstGeom>
          </p:spPr>
        </p:pic>
        <p:sp>
          <p:nvSpPr>
            <p:cNvPr id="84" name="TextBox 83"/>
            <p:cNvSpPr txBox="1"/>
            <p:nvPr/>
          </p:nvSpPr>
          <p:spPr>
            <a:xfrm>
              <a:off x="7108200" y="6255178"/>
              <a:ext cx="1548437" cy="517065"/>
            </a:xfrm>
            <a:prstGeom prst="rect">
              <a:avLst/>
            </a:prstGeom>
            <a:noFill/>
          </p:spPr>
          <p:txBody>
            <a:bodyPr wrap="none" lIns="182880" tIns="146304" rIns="182880" bIns="146304" rtlCol="0">
              <a:spAutoFit/>
            </a:bodyPr>
            <a:lstStyle/>
            <a:p>
              <a:pPr>
                <a:lnSpc>
                  <a:spcPct val="90000"/>
                </a:lnSpc>
                <a:spcAft>
                  <a:spcPts val="600"/>
                </a:spcAft>
              </a:pPr>
              <a:r>
                <a:rPr lang="en-US" sz="1600" b="1" dirty="0" smtClean="0">
                  <a:gradFill>
                    <a:gsLst>
                      <a:gs pos="2917">
                        <a:srgbClr val="505050"/>
                      </a:gs>
                      <a:gs pos="30000">
                        <a:srgbClr val="505050"/>
                      </a:gs>
                    </a:gsLst>
                    <a:lin ang="5400000" scaled="0"/>
                  </a:gradFill>
                </a:rPr>
                <a:t>Other Farms</a:t>
              </a:r>
            </a:p>
          </p:txBody>
        </p:sp>
        <p:sp>
          <p:nvSpPr>
            <p:cNvPr id="85" name="TextBox 84"/>
            <p:cNvSpPr txBox="1"/>
            <p:nvPr/>
          </p:nvSpPr>
          <p:spPr>
            <a:xfrm>
              <a:off x="10567551" y="5920954"/>
              <a:ext cx="1000082" cy="815608"/>
            </a:xfrm>
            <a:prstGeom prst="rect">
              <a:avLst/>
            </a:prstGeom>
            <a:noFill/>
          </p:spPr>
          <p:txBody>
            <a:bodyPr wrap="none" lIns="182880" tIns="146304" rIns="182880" bIns="146304" rtlCol="0">
              <a:spAutoFit/>
            </a:bodyPr>
            <a:lstStyle/>
            <a:p>
              <a:pPr algn="ctr">
                <a:lnSpc>
                  <a:spcPct val="90000"/>
                </a:lnSpc>
                <a:spcAft>
                  <a:spcPts val="600"/>
                </a:spcAft>
              </a:pPr>
              <a:r>
                <a:rPr lang="en-US" sz="1600" b="1" dirty="0" smtClean="0">
                  <a:gradFill>
                    <a:gsLst>
                      <a:gs pos="2917">
                        <a:srgbClr val="505050"/>
                      </a:gs>
                      <a:gs pos="30000">
                        <a:srgbClr val="505050"/>
                      </a:gs>
                    </a:gsLst>
                    <a:lin ang="5400000" scaled="0"/>
                  </a:gradFill>
                </a:rPr>
                <a:t>File</a:t>
              </a:r>
            </a:p>
            <a:p>
              <a:pPr algn="ctr">
                <a:lnSpc>
                  <a:spcPct val="90000"/>
                </a:lnSpc>
                <a:spcAft>
                  <a:spcPts val="600"/>
                </a:spcAft>
              </a:pPr>
              <a:r>
                <a:rPr lang="en-US" sz="1600" b="1" dirty="0" smtClean="0">
                  <a:gradFill>
                    <a:gsLst>
                      <a:gs pos="2917">
                        <a:srgbClr val="505050"/>
                      </a:gs>
                      <a:gs pos="30000">
                        <a:srgbClr val="505050"/>
                      </a:gs>
                    </a:gsLst>
                    <a:lin ang="5400000" scaled="0"/>
                  </a:gradFill>
                </a:rPr>
                <a:t>Shares</a:t>
              </a:r>
            </a:p>
          </p:txBody>
        </p:sp>
      </p:grpSp>
      <p:sp>
        <p:nvSpPr>
          <p:cNvPr id="91" name="Oval 90"/>
          <p:cNvSpPr/>
          <p:nvPr/>
        </p:nvSpPr>
        <p:spPr bwMode="auto">
          <a:xfrm>
            <a:off x="6486102" y="5776164"/>
            <a:ext cx="5903672" cy="1120448"/>
          </a:xfrm>
          <a:prstGeom prst="ellipse">
            <a:avLst/>
          </a:prstGeom>
          <a:noFill/>
          <a:ln w="38100">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40484923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9"/>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1"/>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52"/>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5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22" presetClass="entr" presetSubtype="2" fill="hold" nodeType="click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wipe(right)">
                                      <p:cBhvr>
                                        <p:cTn id="43" dur="500"/>
                                        <p:tgtEl>
                                          <p:spTgt spid="54"/>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nodeType="clickEffect">
                                  <p:stCondLst>
                                    <p:cond delay="0"/>
                                  </p:stCondLst>
                                  <p:childTnLst>
                                    <p:set>
                                      <p:cBhvr>
                                        <p:cTn id="47" dur="1" fill="hold">
                                          <p:stCondLst>
                                            <p:cond delay="0"/>
                                          </p:stCondLst>
                                        </p:cTn>
                                        <p:tgtEl>
                                          <p:spTgt spid="78"/>
                                        </p:tgtEl>
                                        <p:attrNameLst>
                                          <p:attrName>style.visibility</p:attrName>
                                        </p:attrNameLst>
                                      </p:cBhvr>
                                      <p:to>
                                        <p:strVal val="visible"/>
                                      </p:to>
                                    </p:set>
                                    <p:animEffect transition="in" filter="wipe(up)">
                                      <p:cBhvr>
                                        <p:cTn id="48" dur="500"/>
                                        <p:tgtEl>
                                          <p:spTgt spid="78"/>
                                        </p:tgtEl>
                                      </p:cBhvr>
                                    </p:animEffect>
                                  </p:childTnLst>
                                </p:cTn>
                              </p:par>
                            </p:childTnLst>
                          </p:cTn>
                        </p:par>
                      </p:childTnLst>
                    </p:cTn>
                  </p:par>
                  <p:par>
                    <p:cTn id="49" fill="hold">
                      <p:stCondLst>
                        <p:cond delay="indefinite"/>
                      </p:stCondLst>
                      <p:childTnLst>
                        <p:par>
                          <p:cTn id="50" fill="hold">
                            <p:stCondLst>
                              <p:cond delay="0"/>
                            </p:stCondLst>
                            <p:childTnLst>
                              <p:par>
                                <p:cTn id="51" presetID="21" presetClass="entr" presetSubtype="1" fill="hold" grpId="0" nodeType="clickEffect">
                                  <p:stCondLst>
                                    <p:cond delay="0"/>
                                  </p:stCondLst>
                                  <p:childTnLst>
                                    <p:set>
                                      <p:cBhvr>
                                        <p:cTn id="52" dur="1" fill="hold">
                                          <p:stCondLst>
                                            <p:cond delay="0"/>
                                          </p:stCondLst>
                                        </p:cTn>
                                        <p:tgtEl>
                                          <p:spTgt spid="76"/>
                                        </p:tgtEl>
                                        <p:attrNameLst>
                                          <p:attrName>style.visibility</p:attrName>
                                        </p:attrNameLst>
                                      </p:cBhvr>
                                      <p:to>
                                        <p:strVal val="visible"/>
                                      </p:to>
                                    </p:set>
                                    <p:animEffect transition="in" filter="wheel(1)">
                                      <p:cBhvr>
                                        <p:cTn id="53" dur="500"/>
                                        <p:tgtEl>
                                          <p:spTgt spid="76"/>
                                        </p:tgtEl>
                                      </p:cBhvr>
                                    </p:animEffect>
                                  </p:childTnLst>
                                </p:cTn>
                              </p:par>
                            </p:childTnLst>
                          </p:cTn>
                        </p:par>
                      </p:childTnLst>
                    </p:cTn>
                  </p:par>
                  <p:par>
                    <p:cTn id="54" fill="hold">
                      <p:stCondLst>
                        <p:cond delay="indefinite"/>
                      </p:stCondLst>
                      <p:childTnLst>
                        <p:par>
                          <p:cTn id="55" fill="hold">
                            <p:stCondLst>
                              <p:cond delay="0"/>
                            </p:stCondLst>
                            <p:childTnLst>
                              <p:par>
                                <p:cTn id="56" presetID="21" presetClass="entr" presetSubtype="1" fill="hold" grpId="0" nodeType="clickEffect">
                                  <p:stCondLst>
                                    <p:cond delay="0"/>
                                  </p:stCondLst>
                                  <p:childTnLst>
                                    <p:set>
                                      <p:cBhvr>
                                        <p:cTn id="57" dur="1" fill="hold">
                                          <p:stCondLst>
                                            <p:cond delay="0"/>
                                          </p:stCondLst>
                                        </p:cTn>
                                        <p:tgtEl>
                                          <p:spTgt spid="77"/>
                                        </p:tgtEl>
                                        <p:attrNameLst>
                                          <p:attrName>style.visibility</p:attrName>
                                        </p:attrNameLst>
                                      </p:cBhvr>
                                      <p:to>
                                        <p:strVal val="visible"/>
                                      </p:to>
                                    </p:set>
                                    <p:animEffect transition="in" filter="wheel(1)">
                                      <p:cBhvr>
                                        <p:cTn id="58" dur="500"/>
                                        <p:tgtEl>
                                          <p:spTgt spid="77"/>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93"/>
                                        </p:tgtEl>
                                        <p:attrNameLst>
                                          <p:attrName>style.visibility</p:attrName>
                                        </p:attrNameLst>
                                      </p:cBhvr>
                                      <p:to>
                                        <p:strVal val="visible"/>
                                      </p:to>
                                    </p:set>
                                    <p:animEffect transition="in" filter="fade">
                                      <p:cBhvr>
                                        <p:cTn id="63" dur="500"/>
                                        <p:tgtEl>
                                          <p:spTgt spid="93"/>
                                        </p:tgtEl>
                                      </p:cBhvr>
                                    </p:animEffect>
                                  </p:childTnLst>
                                </p:cTn>
                              </p:par>
                            </p:childTnLst>
                          </p:cTn>
                        </p:par>
                      </p:childTnLst>
                    </p:cTn>
                  </p:par>
                  <p:par>
                    <p:cTn id="64" fill="hold">
                      <p:stCondLst>
                        <p:cond delay="indefinite"/>
                      </p:stCondLst>
                      <p:childTnLst>
                        <p:par>
                          <p:cTn id="65" fill="hold">
                            <p:stCondLst>
                              <p:cond delay="0"/>
                            </p:stCondLst>
                            <p:childTnLst>
                              <p:par>
                                <p:cTn id="66" presetID="21" presetClass="entr" presetSubtype="1" fill="hold" grpId="0" nodeType="clickEffect">
                                  <p:stCondLst>
                                    <p:cond delay="0"/>
                                  </p:stCondLst>
                                  <p:childTnLst>
                                    <p:set>
                                      <p:cBhvr>
                                        <p:cTn id="67" dur="1" fill="hold">
                                          <p:stCondLst>
                                            <p:cond delay="0"/>
                                          </p:stCondLst>
                                        </p:cTn>
                                        <p:tgtEl>
                                          <p:spTgt spid="91"/>
                                        </p:tgtEl>
                                        <p:attrNameLst>
                                          <p:attrName>style.visibility</p:attrName>
                                        </p:attrNameLst>
                                      </p:cBhvr>
                                      <p:to>
                                        <p:strVal val="visible"/>
                                      </p:to>
                                    </p:set>
                                    <p:animEffect transition="in" filter="wheel(1)">
                                      <p:cBhvr>
                                        <p:cTn id="68"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47" grpId="0"/>
      <p:bldP spid="49" grpId="0"/>
      <p:bldP spid="51" grpId="0"/>
      <p:bldP spid="76" grpId="0" animBg="1"/>
      <p:bldP spid="77" grpId="0" animBg="1"/>
      <p:bldP spid="9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0205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694238" y="2125663"/>
            <a:ext cx="6858000" cy="1828800"/>
          </a:xfrm>
        </p:spPr>
        <p:txBody>
          <a:bodyPr/>
          <a:lstStyle/>
          <a:p>
            <a:r>
              <a:rPr lang="en-US" dirty="0"/>
              <a:t>Return results based on users’ intent</a:t>
            </a:r>
          </a:p>
        </p:txBody>
      </p:sp>
      <p:sp>
        <p:nvSpPr>
          <p:cNvPr id="3" name="TextBox 2"/>
          <p:cNvSpPr txBox="1"/>
          <p:nvPr/>
        </p:nvSpPr>
        <p:spPr>
          <a:xfrm>
            <a:off x="-726849" y="-1433968"/>
            <a:ext cx="2819400" cy="6934200"/>
          </a:xfrm>
          <a:prstGeom prst="rect">
            <a:avLst/>
          </a:prstGeom>
        </p:spPr>
        <p:txBody>
          <a:bodyPr vert="horz" wrap="square" lIns="146304" tIns="91440" rIns="146304" bIns="91440" rtlCol="0" anchor="t">
            <a:noAutofit/>
          </a:bodyPr>
          <a:lstStyle>
            <a:lvl1pPr>
              <a:lnSpc>
                <a:spcPct val="90000"/>
              </a:lnSpc>
              <a:spcBef>
                <a:spcPct val="0"/>
              </a:spcBef>
              <a:buNone/>
              <a:defRPr lang="en-US" sz="6000" b="0" cap="none" spc="-102" baseline="0">
                <a:ln w="3175">
                  <a:noFill/>
                </a:ln>
                <a:gradFill>
                  <a:gsLst>
                    <a:gs pos="1250">
                      <a:schemeClr val="tx1"/>
                    </a:gs>
                    <a:gs pos="100000">
                      <a:schemeClr val="tx1"/>
                    </a:gs>
                  </a:gsLst>
                  <a:lin ang="5400000" scaled="0"/>
                </a:gradFill>
                <a:effectLst/>
                <a:latin typeface="+mj-lt"/>
                <a:cs typeface="Segoe UI" pitchFamily="34" charset="0"/>
              </a:defRPr>
            </a:lvl1pPr>
          </a:lstStyle>
          <a:p>
            <a:r>
              <a:rPr sz="76000" b="1" dirty="0" smtClean="0">
                <a:gradFill>
                  <a:gsLst>
                    <a:gs pos="1250">
                      <a:srgbClr val="FFFFFF"/>
                    </a:gs>
                    <a:gs pos="100000">
                      <a:srgbClr val="FFFFFF"/>
                    </a:gs>
                  </a:gsLst>
                  <a:lin ang="5400000" scaled="0"/>
                </a:gradFill>
              </a:rPr>
              <a:t>6</a:t>
            </a:r>
            <a:endParaRPr sz="76000" b="1" dirty="0">
              <a:gradFill>
                <a:gsLst>
                  <a:gs pos="1250">
                    <a:srgbClr val="FFFFFF"/>
                  </a:gs>
                  <a:gs pos="100000">
                    <a:srgbClr val="FFFFFF"/>
                  </a:gs>
                </a:gsLst>
                <a:lin ang="5400000" scaled="0"/>
              </a:gradFill>
            </a:endParaRPr>
          </a:p>
        </p:txBody>
      </p:sp>
    </p:spTree>
    <p:extLst>
      <p:ext uri="{BB962C8B-B14F-4D97-AF65-F5344CB8AC3E}">
        <p14:creationId xmlns:p14="http://schemas.microsoft.com/office/powerpoint/2010/main" val="2947416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Tips and best practices</a:t>
            </a:r>
            <a:endParaRPr lang="en-US" dirty="0"/>
          </a:p>
        </p:txBody>
      </p:sp>
    </p:spTree>
    <p:extLst>
      <p:ext uri="{BB962C8B-B14F-4D97-AF65-F5344CB8AC3E}">
        <p14:creationId xmlns:p14="http://schemas.microsoft.com/office/powerpoint/2010/main" val="3753726800"/>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Governance – Do it!</a:t>
            </a:r>
            <a:endParaRPr lang="en-US" dirty="0"/>
          </a:p>
        </p:txBody>
      </p:sp>
      <p:sp>
        <p:nvSpPr>
          <p:cNvPr id="3" name="Text Placeholder 2"/>
          <p:cNvSpPr>
            <a:spLocks noGrp="1"/>
          </p:cNvSpPr>
          <p:nvPr>
            <p:ph type="body" sz="quarter" idx="10"/>
          </p:nvPr>
        </p:nvSpPr>
        <p:spPr>
          <a:xfrm>
            <a:off x="1417637" y="3421062"/>
            <a:ext cx="9829801" cy="2179058"/>
          </a:xfrm>
        </p:spPr>
        <p:txBody>
          <a:bodyPr/>
          <a:lstStyle/>
          <a:p>
            <a:r>
              <a:rPr lang="en-US" sz="3600" dirty="0" smtClean="0"/>
              <a:t>The quality of your search results and ability to take advantage of search features is directly related to how well your content is tagged and structured</a:t>
            </a:r>
            <a:endParaRPr lang="en-US" sz="3600" dirty="0"/>
          </a:p>
        </p:txBody>
      </p:sp>
    </p:spTree>
    <p:extLst>
      <p:ext uri="{BB962C8B-B14F-4D97-AF65-F5344CB8AC3E}">
        <p14:creationId xmlns:p14="http://schemas.microsoft.com/office/powerpoint/2010/main" val="390532534"/>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74639" y="295274"/>
            <a:ext cx="11889564" cy="917575"/>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gradFill>
                  <a:gsLst>
                    <a:gs pos="1250">
                      <a:srgbClr val="FFFFFF"/>
                    </a:gs>
                    <a:gs pos="100000">
                      <a:srgbClr val="FFFFFF"/>
                    </a:gs>
                  </a:gsLst>
                  <a:lin ang="5400000" scaled="0"/>
                </a:gradFill>
              </a:rPr>
              <a:t>Become a query language expert!</a:t>
            </a:r>
          </a:p>
        </p:txBody>
      </p:sp>
      <p:sp>
        <p:nvSpPr>
          <p:cNvPr id="3" name="Text Placeholder 2"/>
          <p:cNvSpPr txBox="1">
            <a:spLocks/>
          </p:cNvSpPr>
          <p:nvPr/>
        </p:nvSpPr>
        <p:spPr>
          <a:xfrm>
            <a:off x="274639" y="1212849"/>
            <a:ext cx="11889564" cy="1415772"/>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FFFFFF"/>
              </a:buClr>
            </a:pPr>
            <a:endParaRPr lang="en-US" smtClean="0">
              <a:gradFill>
                <a:gsLst>
                  <a:gs pos="1250">
                    <a:srgbClr val="FFFFFF"/>
                  </a:gs>
                  <a:gs pos="100000">
                    <a:srgbClr val="FFFFFF"/>
                  </a:gs>
                </a:gsLst>
                <a:lin ang="5400000" scaled="0"/>
              </a:gradFill>
            </a:endParaRPr>
          </a:p>
          <a:p>
            <a:pPr>
              <a:buClr>
                <a:srgbClr val="FFFFFF"/>
              </a:buClr>
            </a:pPr>
            <a:endParaRPr lang="en-US" dirty="0">
              <a:gradFill>
                <a:gsLst>
                  <a:gs pos="1250">
                    <a:srgbClr val="FFFFFF"/>
                  </a:gs>
                  <a:gs pos="100000">
                    <a:srgbClr val="FFFFFF"/>
                  </a:gs>
                </a:gsLst>
                <a:lin ang="5400000" scaled="0"/>
              </a:gradFill>
            </a:endParaRPr>
          </a:p>
        </p:txBody>
      </p:sp>
      <p:sp>
        <p:nvSpPr>
          <p:cNvPr id="4" name="Rectangle 3"/>
          <p:cNvSpPr/>
          <p:nvPr/>
        </p:nvSpPr>
        <p:spPr>
          <a:xfrm>
            <a:off x="8047037" y="2799057"/>
            <a:ext cx="2584362" cy="584775"/>
          </a:xfrm>
          <a:prstGeom prst="rect">
            <a:avLst/>
          </a:prstGeom>
        </p:spPr>
        <p:txBody>
          <a:bodyPr wrap="none">
            <a:spAutoFit/>
          </a:bodyPr>
          <a:lstStyle/>
          <a:p>
            <a:r>
              <a:rPr lang="en-US" sz="3200" dirty="0" err="1">
                <a:solidFill>
                  <a:srgbClr val="FFFFFF"/>
                </a:solidFill>
              </a:rPr>
              <a:t>filetype:docx</a:t>
            </a:r>
            <a:r>
              <a:rPr lang="en-US" sz="3200" dirty="0">
                <a:solidFill>
                  <a:srgbClr val="FFFFFF"/>
                </a:solidFill>
              </a:rPr>
              <a:t> </a:t>
            </a:r>
          </a:p>
        </p:txBody>
      </p:sp>
      <p:sp>
        <p:nvSpPr>
          <p:cNvPr id="5" name="Rectangle 4"/>
          <p:cNvSpPr/>
          <p:nvPr/>
        </p:nvSpPr>
        <p:spPr>
          <a:xfrm>
            <a:off x="4602640" y="3790036"/>
            <a:ext cx="3926459" cy="584775"/>
          </a:xfrm>
          <a:prstGeom prst="rect">
            <a:avLst/>
          </a:prstGeom>
        </p:spPr>
        <p:txBody>
          <a:bodyPr wrap="none">
            <a:spAutoFit/>
          </a:bodyPr>
          <a:lstStyle/>
          <a:p>
            <a:r>
              <a:rPr lang="en-US" sz="3200" dirty="0" err="1" smtClean="0">
                <a:solidFill>
                  <a:srgbClr val="FFFFFF"/>
                </a:solidFill>
              </a:rPr>
              <a:t>author:"John</a:t>
            </a:r>
            <a:r>
              <a:rPr lang="en-US" sz="3200" dirty="0" smtClean="0">
                <a:solidFill>
                  <a:srgbClr val="FFFFFF"/>
                </a:solidFill>
              </a:rPr>
              <a:t> Smith" </a:t>
            </a:r>
            <a:endParaRPr lang="en-US" sz="3200" dirty="0">
              <a:solidFill>
                <a:srgbClr val="FFFFFF"/>
              </a:solidFill>
            </a:endParaRPr>
          </a:p>
        </p:txBody>
      </p:sp>
      <p:sp>
        <p:nvSpPr>
          <p:cNvPr id="6" name="Rectangle 5"/>
          <p:cNvSpPr/>
          <p:nvPr/>
        </p:nvSpPr>
        <p:spPr>
          <a:xfrm>
            <a:off x="731837" y="2506669"/>
            <a:ext cx="5834033" cy="584775"/>
          </a:xfrm>
          <a:prstGeom prst="rect">
            <a:avLst/>
          </a:prstGeom>
        </p:spPr>
        <p:txBody>
          <a:bodyPr wrap="none">
            <a:spAutoFit/>
          </a:bodyPr>
          <a:lstStyle/>
          <a:p>
            <a:r>
              <a:rPr lang="en-US" sz="3200" dirty="0">
                <a:solidFill>
                  <a:srgbClr val="FFFFFF"/>
                </a:solidFill>
              </a:rPr>
              <a:t>"acquisition" NEAR(n=3) "debt"</a:t>
            </a:r>
          </a:p>
        </p:txBody>
      </p:sp>
      <p:sp>
        <p:nvSpPr>
          <p:cNvPr id="7" name="Rectangle 6"/>
          <p:cNvSpPr/>
          <p:nvPr/>
        </p:nvSpPr>
        <p:spPr>
          <a:xfrm>
            <a:off x="132004" y="6011862"/>
            <a:ext cx="12410833" cy="523220"/>
          </a:xfrm>
          <a:prstGeom prst="rect">
            <a:avLst/>
          </a:prstGeom>
        </p:spPr>
        <p:txBody>
          <a:bodyPr wrap="none">
            <a:spAutoFit/>
          </a:bodyPr>
          <a:lstStyle/>
          <a:p>
            <a:r>
              <a:rPr lang="en-US" sz="2800" u="sng" dirty="0">
                <a:solidFill>
                  <a:srgbClr val="FFFFFF"/>
                </a:solidFill>
              </a:rPr>
              <a:t>http</a:t>
            </a:r>
            <a:r>
              <a:rPr lang="en-US" sz="2800" u="sng" dirty="0" smtClean="0">
                <a:solidFill>
                  <a:srgbClr val="FFFFFF"/>
                </a:solidFill>
              </a:rPr>
              <a:t>://msdn.microsoft.com/en-us/library/office/ee558911.aspx#kql_operators</a:t>
            </a:r>
            <a:endParaRPr lang="en-US" sz="2800" u="sng" dirty="0">
              <a:solidFill>
                <a:srgbClr val="FFFFFF"/>
              </a:solidFill>
            </a:endParaRPr>
          </a:p>
        </p:txBody>
      </p:sp>
      <p:sp>
        <p:nvSpPr>
          <p:cNvPr id="8" name="Rectangle 7"/>
          <p:cNvSpPr/>
          <p:nvPr/>
        </p:nvSpPr>
        <p:spPr>
          <a:xfrm>
            <a:off x="6827837" y="1627305"/>
            <a:ext cx="4372287" cy="584775"/>
          </a:xfrm>
          <a:prstGeom prst="rect">
            <a:avLst/>
          </a:prstGeom>
        </p:spPr>
        <p:txBody>
          <a:bodyPr wrap="none">
            <a:spAutoFit/>
          </a:bodyPr>
          <a:lstStyle/>
          <a:p>
            <a:r>
              <a:rPr lang="en-US" sz="3200" dirty="0">
                <a:solidFill>
                  <a:srgbClr val="FFFFFF"/>
                </a:solidFill>
              </a:rPr>
              <a:t>WORDS(TV, Television) </a:t>
            </a:r>
          </a:p>
        </p:txBody>
      </p:sp>
      <p:sp>
        <p:nvSpPr>
          <p:cNvPr id="9" name="Rectangle 8"/>
          <p:cNvSpPr/>
          <p:nvPr/>
        </p:nvSpPr>
        <p:spPr>
          <a:xfrm>
            <a:off x="1465695" y="4859265"/>
            <a:ext cx="8262647" cy="584775"/>
          </a:xfrm>
          <a:prstGeom prst="rect">
            <a:avLst/>
          </a:prstGeom>
        </p:spPr>
        <p:txBody>
          <a:bodyPr wrap="none">
            <a:spAutoFit/>
          </a:bodyPr>
          <a:lstStyle/>
          <a:p>
            <a:r>
              <a:rPr lang="en-US" sz="3200" dirty="0">
                <a:solidFill>
                  <a:srgbClr val="FFFFFF"/>
                </a:solidFill>
              </a:rPr>
              <a:t>(cat OR dog) XRANK(</a:t>
            </a:r>
            <a:r>
              <a:rPr lang="en-US" sz="3200" dirty="0" err="1">
                <a:solidFill>
                  <a:srgbClr val="FFFFFF"/>
                </a:solidFill>
              </a:rPr>
              <a:t>cb</a:t>
            </a:r>
            <a:r>
              <a:rPr lang="en-US" sz="3200" dirty="0">
                <a:solidFill>
                  <a:srgbClr val="FFFFFF"/>
                </a:solidFill>
              </a:rPr>
              <a:t>=100) thoroughbred </a:t>
            </a:r>
          </a:p>
        </p:txBody>
      </p:sp>
      <p:sp>
        <p:nvSpPr>
          <p:cNvPr id="10" name="Rectangle 9"/>
          <p:cNvSpPr/>
          <p:nvPr/>
        </p:nvSpPr>
        <p:spPr>
          <a:xfrm>
            <a:off x="1858126" y="3519279"/>
            <a:ext cx="1821524" cy="584775"/>
          </a:xfrm>
          <a:prstGeom prst="rect">
            <a:avLst/>
          </a:prstGeom>
        </p:spPr>
        <p:txBody>
          <a:bodyPr wrap="none">
            <a:spAutoFit/>
          </a:bodyPr>
          <a:lstStyle/>
          <a:p>
            <a:r>
              <a:rPr lang="en-US" sz="3200" dirty="0" err="1">
                <a:solidFill>
                  <a:srgbClr val="FFFFFF"/>
                </a:solidFill>
              </a:rPr>
              <a:t>SharePo</a:t>
            </a:r>
            <a:r>
              <a:rPr lang="en-US" sz="3200" dirty="0">
                <a:solidFill>
                  <a:srgbClr val="FFFFFF"/>
                </a:solidFill>
              </a:rPr>
              <a:t>*</a:t>
            </a:r>
          </a:p>
        </p:txBody>
      </p:sp>
    </p:spTree>
    <p:extLst>
      <p:ext uri="{BB962C8B-B14F-4D97-AF65-F5344CB8AC3E}">
        <p14:creationId xmlns:p14="http://schemas.microsoft.com/office/powerpoint/2010/main" val="5400301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
                                            <p:txEl>
                                              <p:pRg st="0" end="0"/>
                                            </p:txEl>
                                          </p:spTgt>
                                        </p:tgtEl>
                                        <p:attrNameLst>
                                          <p:attrName>style.visibility</p:attrName>
                                        </p:attrNameLst>
                                      </p:cBhvr>
                                      <p:to>
                                        <p:strVal val="visible"/>
                                      </p:to>
                                    </p:set>
                                    <p:animEffect transition="in" filter="fade">
                                      <p:cBhvr>
                                        <p:cTn id="23" dur="500"/>
                                        <p:tgtEl>
                                          <p:spTgt spid="9">
                                            <p:txEl>
                                              <p:pRg st="0" end="0"/>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7">
                                            <p:txEl>
                                              <p:pRg st="0" end="0"/>
                                            </p:txEl>
                                          </p:spTgt>
                                        </p:tgtEl>
                                        <p:attrNameLst>
                                          <p:attrName>style.visibility</p:attrName>
                                        </p:attrNameLst>
                                      </p:cBhvr>
                                      <p:to>
                                        <p:strVal val="visible"/>
                                      </p:to>
                                    </p:set>
                                    <p:animEffect transition="in" filter="wipe(left)">
                                      <p:cBhvr>
                                        <p:cTn id="3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Useful query variables</a:t>
            </a:r>
            <a:endParaRPr lang="en-US" dirty="0">
              <a:solidFill>
                <a:schemeClr val="bg1"/>
              </a:solidFill>
            </a:endParaRPr>
          </a:p>
        </p:txBody>
      </p:sp>
      <p:sp>
        <p:nvSpPr>
          <p:cNvPr id="3" name="Text Placeholder 2"/>
          <p:cNvSpPr>
            <a:spLocks noGrp="1"/>
          </p:cNvSpPr>
          <p:nvPr>
            <p:ph type="body" sz="quarter" idx="11"/>
          </p:nvPr>
        </p:nvSpPr>
        <p:spPr>
          <a:xfrm>
            <a:off x="274639" y="1212849"/>
            <a:ext cx="11889564" cy="5139869"/>
          </a:xfrm>
        </p:spPr>
        <p:txBody>
          <a:bodyPr/>
          <a:lstStyle/>
          <a:p>
            <a:endParaRPr lang="en-US" dirty="0" smtClean="0"/>
          </a:p>
          <a:p>
            <a:endParaRPr lang="en-US" dirty="0"/>
          </a:p>
          <a:p>
            <a:endParaRPr lang="en-US" dirty="0" smtClean="0"/>
          </a:p>
          <a:p>
            <a:endParaRPr lang="en-US" dirty="0"/>
          </a:p>
          <a:p>
            <a:endParaRPr lang="en-US" dirty="0" smtClean="0"/>
          </a:p>
          <a:p>
            <a:endParaRPr lang="en-US" dirty="0"/>
          </a:p>
          <a:p>
            <a:endParaRPr lang="en-US" sz="3200" dirty="0" smtClean="0"/>
          </a:p>
          <a:p>
            <a:r>
              <a:rPr lang="en-US" sz="2800" u="sng" dirty="0">
                <a:solidFill>
                  <a:schemeClr val="bg1"/>
                </a:solidFill>
              </a:rPr>
              <a:t>http://</a:t>
            </a:r>
            <a:r>
              <a:rPr lang="en-US" sz="2800" u="sng" dirty="0" smtClean="0">
                <a:solidFill>
                  <a:schemeClr val="bg1"/>
                </a:solidFill>
              </a:rPr>
              <a:t>technet.microsoft.com/en-us/library/jj683123.aspx</a:t>
            </a:r>
            <a:endParaRPr lang="en-US" sz="2400" u="sng" dirty="0">
              <a:solidFill>
                <a:schemeClr val="bg1"/>
              </a:solidFill>
            </a:endParaRPr>
          </a:p>
        </p:txBody>
      </p:sp>
      <p:graphicFrame>
        <p:nvGraphicFramePr>
          <p:cNvPr id="4" name="Table 3"/>
          <p:cNvGraphicFramePr>
            <a:graphicFrameLocks noGrp="1"/>
          </p:cNvGraphicFramePr>
          <p:nvPr>
            <p:extLst/>
          </p:nvPr>
        </p:nvGraphicFramePr>
        <p:xfrm>
          <a:off x="427037" y="1668462"/>
          <a:ext cx="11353800" cy="3114040"/>
        </p:xfrm>
        <a:graphic>
          <a:graphicData uri="http://schemas.openxmlformats.org/drawingml/2006/table">
            <a:tbl>
              <a:tblPr firstRow="1" bandRow="1">
                <a:tableStyleId>{9DCAF9ED-07DC-4A11-8D7F-57B35C25682E}</a:tableStyleId>
              </a:tblPr>
              <a:tblGrid>
                <a:gridCol w="2514600"/>
                <a:gridCol w="8839200"/>
              </a:tblGrid>
              <a:tr h="370840">
                <a:tc>
                  <a:txBody>
                    <a:bodyPr/>
                    <a:lstStyle/>
                    <a:p>
                      <a:r>
                        <a:rPr lang="en-US" dirty="0" smtClean="0"/>
                        <a:t>Query Variable</a:t>
                      </a:r>
                      <a:endParaRPr lang="en-US" dirty="0"/>
                    </a:p>
                  </a:txBody>
                  <a:tcPr/>
                </a:tc>
                <a:tc>
                  <a:txBody>
                    <a:bodyPr/>
                    <a:lstStyle/>
                    <a:p>
                      <a:r>
                        <a:rPr lang="en-US" dirty="0" smtClean="0"/>
                        <a:t>Description</a:t>
                      </a:r>
                      <a:endParaRPr lang="en-US" dirty="0"/>
                    </a:p>
                  </a:txBody>
                  <a:tcPr/>
                </a:tc>
              </a:tr>
              <a:tr h="370840">
                <a:tc>
                  <a:txBody>
                    <a:bodyPr/>
                    <a:lstStyle/>
                    <a:p>
                      <a:r>
                        <a:rPr lang="en-US" dirty="0" smtClean="0"/>
                        <a:t>{</a:t>
                      </a:r>
                      <a:r>
                        <a:rPr lang="en-US" dirty="0" err="1" smtClean="0"/>
                        <a:t>User.Name</a:t>
                      </a:r>
                      <a:r>
                        <a:rPr lang="en-US" dirty="0" smtClean="0"/>
                        <a:t>}</a:t>
                      </a:r>
                      <a:endParaRPr lang="en-US" dirty="0"/>
                    </a:p>
                  </a:txBody>
                  <a:tcPr/>
                </a:tc>
                <a:tc>
                  <a:txBody>
                    <a:bodyPr/>
                    <a:lstStyle/>
                    <a:p>
                      <a:r>
                        <a:rPr lang="en-US" dirty="0" smtClean="0"/>
                        <a:t>Display name of the user who issued the query. For example, this value can be used to query content of the managed property Author.</a:t>
                      </a:r>
                    </a:p>
                    <a:p>
                      <a:endParaRPr lang="en-US" dirty="0"/>
                    </a:p>
                  </a:txBody>
                  <a:tcPr/>
                </a:tc>
              </a:tr>
              <a:tr h="370840">
                <a:tc>
                  <a:txBody>
                    <a:bodyPr/>
                    <a:lstStyle/>
                    <a:p>
                      <a:r>
                        <a:rPr lang="en-US" dirty="0" smtClean="0"/>
                        <a:t>{</a:t>
                      </a:r>
                      <a:r>
                        <a:rPr lang="en-US" dirty="0" err="1" smtClean="0"/>
                        <a:t>User.Email</a:t>
                      </a:r>
                      <a:r>
                        <a:rPr lang="en-US" dirty="0" smtClean="0"/>
                        <a:t>}</a:t>
                      </a:r>
                      <a:endParaRPr lang="en-US" dirty="0"/>
                    </a:p>
                  </a:txBody>
                  <a:tcPr/>
                </a:tc>
                <a:tc>
                  <a:txBody>
                    <a:bodyPr/>
                    <a:lstStyle/>
                    <a:p>
                      <a:r>
                        <a:rPr lang="en-US" dirty="0" smtClean="0"/>
                        <a:t>Email address of the user who issued the query. For example, this value can be used to query content of the managed property </a:t>
                      </a:r>
                      <a:r>
                        <a:rPr lang="en-US" dirty="0" err="1" smtClean="0"/>
                        <a:t>WorkEmail</a:t>
                      </a:r>
                      <a:r>
                        <a:rPr lang="en-US" dirty="0" smtClean="0"/>
                        <a:t>.</a:t>
                      </a:r>
                    </a:p>
                    <a:p>
                      <a:endParaRPr lang="en-US" dirty="0"/>
                    </a:p>
                  </a:txBody>
                  <a:tcPr/>
                </a:tc>
              </a:tr>
              <a:tr h="370840">
                <a:tc>
                  <a:txBody>
                    <a:bodyPr/>
                    <a:lstStyle/>
                    <a:p>
                      <a:r>
                        <a:rPr lang="en-US" dirty="0" smtClean="0"/>
                        <a:t>{Today+/- &lt;integer value for number of days&gt;}</a:t>
                      </a:r>
                      <a:endParaRPr lang="en-US" dirty="0"/>
                    </a:p>
                  </a:txBody>
                  <a:tcPr/>
                </a:tc>
                <a:tc>
                  <a:txBody>
                    <a:bodyPr/>
                    <a:lstStyle/>
                    <a:p>
                      <a:r>
                        <a:rPr lang="en-US" dirty="0" smtClean="0"/>
                        <a:t>A date calculated by adding/subtracting the specified number of days to/from the date when the query is issued. Date format is YYYY-MM-DD. For example, this value can be used to query content of the managed property </a:t>
                      </a:r>
                      <a:r>
                        <a:rPr lang="en-US" dirty="0" err="1" smtClean="0"/>
                        <a:t>LastModifiedTime</a:t>
                      </a:r>
                      <a:endParaRPr lang="en-US" dirty="0"/>
                    </a:p>
                  </a:txBody>
                  <a:tcPr/>
                </a:tc>
              </a:tr>
            </a:tbl>
          </a:graphicData>
        </a:graphic>
      </p:graphicFrame>
    </p:spTree>
    <p:extLst>
      <p:ext uri="{BB962C8B-B14F-4D97-AF65-F5344CB8AC3E}">
        <p14:creationId xmlns:p14="http://schemas.microsoft.com/office/powerpoint/2010/main" val="32563813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fade">
                                      <p:cBhvr>
                                        <p:cTn id="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Working with display templates</a:t>
            </a:r>
            <a:endParaRPr lang="en-US" dirty="0">
              <a:solidFill>
                <a:schemeClr val="bg1"/>
              </a:solidFill>
            </a:endParaRPr>
          </a:p>
        </p:txBody>
      </p:sp>
      <p:sp>
        <p:nvSpPr>
          <p:cNvPr id="3" name="Text Placeholder 2"/>
          <p:cNvSpPr>
            <a:spLocks noGrp="1"/>
          </p:cNvSpPr>
          <p:nvPr>
            <p:ph type="body" sz="quarter" idx="11"/>
          </p:nvPr>
        </p:nvSpPr>
        <p:spPr>
          <a:xfrm>
            <a:off x="274639" y="1212849"/>
            <a:ext cx="11889564" cy="3447098"/>
          </a:xfrm>
        </p:spPr>
        <p:txBody>
          <a:bodyPr/>
          <a:lstStyle/>
          <a:p>
            <a:pPr marL="571500" indent="-571500">
              <a:buClr>
                <a:schemeClr val="bg1"/>
              </a:buClr>
              <a:buFont typeface="Arial" panose="020B0604020202020204" pitchFamily="34" charset="0"/>
              <a:buChar char="•"/>
            </a:pPr>
            <a:r>
              <a:rPr lang="en-US" dirty="0" smtClean="0">
                <a:solidFill>
                  <a:schemeClr val="bg1"/>
                </a:solidFill>
              </a:rPr>
              <a:t>Pseudo code</a:t>
            </a:r>
          </a:p>
          <a:p>
            <a:pPr marL="571500" indent="-571500">
              <a:buClr>
                <a:schemeClr val="bg1"/>
              </a:buClr>
              <a:buFont typeface="Arial" panose="020B0604020202020204" pitchFamily="34" charset="0"/>
              <a:buChar char="•"/>
            </a:pPr>
            <a:r>
              <a:rPr lang="en-US" dirty="0" smtClean="0">
                <a:solidFill>
                  <a:schemeClr val="bg1"/>
                </a:solidFill>
              </a:rPr>
              <a:t>Don’t touch the JS</a:t>
            </a:r>
          </a:p>
          <a:p>
            <a:pPr marL="571500" indent="-571500">
              <a:buClr>
                <a:schemeClr val="bg1"/>
              </a:buClr>
              <a:buFont typeface="Arial" panose="020B0604020202020204" pitchFamily="34" charset="0"/>
              <a:buChar char="•"/>
            </a:pPr>
            <a:r>
              <a:rPr lang="en-US" dirty="0" smtClean="0">
                <a:solidFill>
                  <a:schemeClr val="bg1"/>
                </a:solidFill>
              </a:rPr>
              <a:t>Editors – choose your favorite</a:t>
            </a:r>
          </a:p>
          <a:p>
            <a:pPr marL="571500" indent="-571500">
              <a:buClr>
                <a:schemeClr val="bg1"/>
              </a:buClr>
              <a:buFont typeface="Arial" panose="020B0604020202020204" pitchFamily="34" charset="0"/>
              <a:buChar char="•"/>
            </a:pPr>
            <a:r>
              <a:rPr lang="en-US" dirty="0" smtClean="0">
                <a:solidFill>
                  <a:schemeClr val="bg1"/>
                </a:solidFill>
              </a:rPr>
              <a:t>Mapped Folders vs. </a:t>
            </a:r>
            <a:r>
              <a:rPr lang="en-US" dirty="0" err="1" smtClean="0">
                <a:solidFill>
                  <a:schemeClr val="bg1"/>
                </a:solidFill>
              </a:rPr>
              <a:t>Masterpage</a:t>
            </a:r>
            <a:r>
              <a:rPr lang="en-US" dirty="0" smtClean="0">
                <a:solidFill>
                  <a:schemeClr val="bg1"/>
                </a:solidFill>
              </a:rPr>
              <a:t> Gallery</a:t>
            </a:r>
          </a:p>
          <a:p>
            <a:pPr marL="571500" indent="-571500">
              <a:buClr>
                <a:schemeClr val="bg1"/>
              </a:buClr>
              <a:buFont typeface="Arial" panose="020B0604020202020204" pitchFamily="34" charset="0"/>
              <a:buChar char="•"/>
            </a:pPr>
            <a:r>
              <a:rPr lang="en-US" dirty="0" smtClean="0">
                <a:solidFill>
                  <a:schemeClr val="bg1"/>
                </a:solidFill>
              </a:rPr>
              <a:t>Publishing feature</a:t>
            </a:r>
          </a:p>
        </p:txBody>
      </p:sp>
      <p:graphicFrame>
        <p:nvGraphicFramePr>
          <p:cNvPr id="7" name="Table 6"/>
          <p:cNvGraphicFramePr>
            <a:graphicFrameLocks noGrp="1"/>
          </p:cNvGraphicFramePr>
          <p:nvPr>
            <p:extLst/>
          </p:nvPr>
        </p:nvGraphicFramePr>
        <p:xfrm>
          <a:off x="427037" y="5173662"/>
          <a:ext cx="11737166" cy="1402080"/>
        </p:xfrm>
        <a:graphic>
          <a:graphicData uri="http://schemas.openxmlformats.org/drawingml/2006/table">
            <a:tbl>
              <a:tblPr>
                <a:tableStyleId>{284E427A-3D55-4303-BF80-6455036E1DE7}</a:tableStyleId>
              </a:tblPr>
              <a:tblGrid>
                <a:gridCol w="804536"/>
                <a:gridCol w="7766684"/>
                <a:gridCol w="1563380"/>
                <a:gridCol w="1602566"/>
              </a:tblGrid>
              <a:tr h="121983">
                <a:tc>
                  <a:txBody>
                    <a:bodyPr/>
                    <a:lstStyle/>
                    <a:p>
                      <a:r>
                        <a:rPr lang="en-US" sz="2000" dirty="0" smtClean="0"/>
                        <a:t>322</a:t>
                      </a:r>
                      <a:endParaRPr lang="en-US" sz="2000" b="1" dirty="0"/>
                    </a:p>
                  </a:txBody>
                  <a:tcPr/>
                </a:tc>
                <a:tc>
                  <a:txBody>
                    <a:bodyPr/>
                    <a:lstStyle/>
                    <a:p>
                      <a:r>
                        <a:rPr lang="en-US" sz="2000" dirty="0" smtClean="0"/>
                        <a:t>SharePoint 2013 Search display templates and query rules</a:t>
                      </a:r>
                      <a:endParaRPr lang="en-US" sz="2000" b="1" dirty="0"/>
                    </a:p>
                  </a:txBody>
                  <a:tcPr/>
                </a:tc>
                <a:tc>
                  <a:txBody>
                    <a:bodyPr/>
                    <a:lstStyle/>
                    <a:p>
                      <a:r>
                        <a:rPr lang="en-US" sz="2000" dirty="0" smtClean="0"/>
                        <a:t>Matthew McDermott </a:t>
                      </a:r>
                      <a:endParaRPr lang="en-US" sz="2000" b="1" dirty="0"/>
                    </a:p>
                  </a:txBody>
                  <a:tcPr/>
                </a:tc>
                <a:tc>
                  <a:txBody>
                    <a:bodyPr/>
                    <a:lstStyle/>
                    <a:p>
                      <a:r>
                        <a:rPr lang="en-US" sz="2000" dirty="0" smtClean="0"/>
                        <a:t>Tomorrow</a:t>
                      </a:r>
                      <a:r>
                        <a:rPr lang="en-US" sz="2000" baseline="0" dirty="0" smtClean="0"/>
                        <a:t> 9AM</a:t>
                      </a:r>
                      <a:endParaRPr lang="en-US" sz="2000" b="1" dirty="0"/>
                    </a:p>
                  </a:txBody>
                  <a:tcPr/>
                </a:tc>
              </a:tr>
              <a:tr h="121983">
                <a:tc>
                  <a:txBody>
                    <a:bodyPr/>
                    <a:lstStyle/>
                    <a:p>
                      <a:r>
                        <a:rPr lang="en-US" sz="2000" dirty="0" smtClean="0"/>
                        <a:t>3000</a:t>
                      </a:r>
                      <a:endParaRPr lang="en-US" sz="2000" b="1" dirty="0"/>
                    </a:p>
                  </a:txBody>
                  <a:tcPr/>
                </a:tc>
                <a:tc>
                  <a:txBody>
                    <a:bodyPr/>
                    <a:lstStyle/>
                    <a:p>
                      <a:r>
                        <a:rPr lang="en-US" sz="2000" dirty="0" smtClean="0"/>
                        <a:t>Changing the look of Search using Display Templates and CSR</a:t>
                      </a:r>
                      <a:endParaRPr lang="en-US" sz="2000" b="1" dirty="0"/>
                    </a:p>
                  </a:txBody>
                  <a:tcPr/>
                </a:tc>
                <a:tc>
                  <a:txBody>
                    <a:bodyPr/>
                    <a:lstStyle/>
                    <a:p>
                      <a:r>
                        <a:rPr lang="en-US" sz="2000" dirty="0" smtClean="0"/>
                        <a:t>Corey</a:t>
                      </a:r>
                      <a:r>
                        <a:rPr lang="en-US" sz="2000" baseline="0" dirty="0" smtClean="0"/>
                        <a:t> </a:t>
                      </a:r>
                      <a:br>
                        <a:rPr lang="en-US" sz="2000" baseline="0" dirty="0" smtClean="0"/>
                      </a:br>
                      <a:r>
                        <a:rPr lang="en-US" sz="2000" baseline="0" dirty="0" smtClean="0"/>
                        <a:t>Roth</a:t>
                      </a:r>
                      <a:endParaRPr lang="en-US" sz="2000" b="1" dirty="0"/>
                    </a:p>
                  </a:txBody>
                  <a:tcPr/>
                </a:tc>
                <a:tc>
                  <a:txBody>
                    <a:bodyPr/>
                    <a:lstStyle/>
                    <a:p>
                      <a:r>
                        <a:rPr lang="en-US" sz="2000" dirty="0" smtClean="0"/>
                        <a:t>Tomorrow</a:t>
                      </a:r>
                    </a:p>
                    <a:p>
                      <a:r>
                        <a:rPr lang="en-US" sz="2000" dirty="0" smtClean="0"/>
                        <a:t>10:30 AM</a:t>
                      </a:r>
                      <a:endParaRPr lang="en-US" sz="2000" b="1" dirty="0"/>
                    </a:p>
                  </a:txBody>
                  <a:tcPr/>
                </a:tc>
              </a:tr>
            </a:tbl>
          </a:graphicData>
        </a:graphic>
      </p:graphicFrame>
    </p:spTree>
    <p:extLst>
      <p:ext uri="{BB962C8B-B14F-4D97-AF65-F5344CB8AC3E}">
        <p14:creationId xmlns:p14="http://schemas.microsoft.com/office/powerpoint/2010/main" val="3368038749"/>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Troubleshooting</a:t>
            </a:r>
            <a:endParaRPr lang="en-US" dirty="0">
              <a:solidFill>
                <a:schemeClr val="bg1"/>
              </a:solidFill>
            </a:endParaRPr>
          </a:p>
        </p:txBody>
      </p:sp>
      <p:sp>
        <p:nvSpPr>
          <p:cNvPr id="3" name="Text Placeholder 2"/>
          <p:cNvSpPr>
            <a:spLocks noGrp="1"/>
          </p:cNvSpPr>
          <p:nvPr>
            <p:ph type="body" sz="quarter" idx="11"/>
          </p:nvPr>
        </p:nvSpPr>
        <p:spPr>
          <a:xfrm>
            <a:off x="274639" y="1212849"/>
            <a:ext cx="11889564" cy="1415772"/>
          </a:xfrm>
        </p:spPr>
        <p:txBody>
          <a:bodyPr/>
          <a:lstStyle/>
          <a:p>
            <a:pPr marL="571500" indent="-571500">
              <a:buClr>
                <a:schemeClr val="bg1"/>
              </a:buClr>
              <a:buFont typeface="Arial" panose="020B0604020202020204" pitchFamily="34" charset="0"/>
              <a:buChar char="•"/>
            </a:pPr>
            <a:r>
              <a:rPr lang="en-US" dirty="0">
                <a:solidFill>
                  <a:schemeClr val="bg1"/>
                </a:solidFill>
              </a:rPr>
              <a:t>Diagnostic display </a:t>
            </a:r>
            <a:r>
              <a:rPr lang="en-US" dirty="0" smtClean="0">
                <a:solidFill>
                  <a:schemeClr val="bg1"/>
                </a:solidFill>
              </a:rPr>
              <a:t>template</a:t>
            </a:r>
          </a:p>
          <a:p>
            <a:pPr marL="571500" indent="-571500">
              <a:buClr>
                <a:schemeClr val="bg1"/>
              </a:buClr>
              <a:buFont typeface="Arial" panose="020B0604020202020204" pitchFamily="34" charset="0"/>
              <a:buChar char="•"/>
            </a:pPr>
            <a:r>
              <a:rPr lang="en-US" dirty="0" smtClean="0">
                <a:solidFill>
                  <a:schemeClr val="bg1"/>
                </a:solidFill>
              </a:rPr>
              <a:t>Test page for every search center</a:t>
            </a:r>
            <a:endParaRPr lang="en-US" dirty="0">
              <a:solidFill>
                <a:schemeClr val="bg1"/>
              </a:solidFill>
            </a:endParaRPr>
          </a:p>
        </p:txBody>
      </p:sp>
      <p:pic>
        <p:nvPicPr>
          <p:cNvPr id="4" name="Picture 3"/>
          <p:cNvPicPr>
            <a:picLocks noChangeAspect="1"/>
          </p:cNvPicPr>
          <p:nvPr/>
        </p:nvPicPr>
        <p:blipFill>
          <a:blip r:embed="rId3"/>
          <a:stretch>
            <a:fillRect/>
          </a:stretch>
        </p:blipFill>
        <p:spPr>
          <a:xfrm>
            <a:off x="0" y="0"/>
            <a:ext cx="8809037" cy="6982343"/>
          </a:xfrm>
          <a:prstGeom prst="rect">
            <a:avLst/>
          </a:prstGeom>
        </p:spPr>
      </p:pic>
      <p:pic>
        <p:nvPicPr>
          <p:cNvPr id="6" name="Picture 5"/>
          <p:cNvPicPr>
            <a:picLocks noChangeAspect="1"/>
          </p:cNvPicPr>
          <p:nvPr/>
        </p:nvPicPr>
        <p:blipFill>
          <a:blip r:embed="rId4"/>
          <a:stretch>
            <a:fillRect/>
          </a:stretch>
        </p:blipFill>
        <p:spPr>
          <a:xfrm>
            <a:off x="-53182" y="754061"/>
            <a:ext cx="12511882" cy="5464676"/>
          </a:xfrm>
          <a:prstGeom prst="rect">
            <a:avLst/>
          </a:prstGeom>
        </p:spPr>
      </p:pic>
      <p:pic>
        <p:nvPicPr>
          <p:cNvPr id="7" name="Picture 6"/>
          <p:cNvPicPr>
            <a:picLocks noChangeAspect="1"/>
          </p:cNvPicPr>
          <p:nvPr/>
        </p:nvPicPr>
        <p:blipFill>
          <a:blip r:embed="rId5"/>
          <a:stretch>
            <a:fillRect/>
          </a:stretch>
        </p:blipFill>
        <p:spPr>
          <a:xfrm>
            <a:off x="7937" y="-61587"/>
            <a:ext cx="8276037" cy="7117697"/>
          </a:xfrm>
          <a:prstGeom prst="rect">
            <a:avLst/>
          </a:prstGeom>
        </p:spPr>
      </p:pic>
    </p:spTree>
    <p:extLst>
      <p:ext uri="{BB962C8B-B14F-4D97-AF65-F5344CB8AC3E}">
        <p14:creationId xmlns:p14="http://schemas.microsoft.com/office/powerpoint/2010/main" val="17323817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ssolve">
                                      <p:cBhvr>
                                        <p:cTn id="12" dur="500"/>
                                        <p:tgtEl>
                                          <p:spTgt spid="6"/>
                                        </p:tgtEl>
                                      </p:cBhvr>
                                    </p:animEffec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ssolv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Title 16"/>
          <p:cNvSpPr txBox="1">
            <a:spLocks/>
          </p:cNvSpPr>
          <p:nvPr/>
        </p:nvSpPr>
        <p:spPr>
          <a:xfrm>
            <a:off x="274639" y="295274"/>
            <a:ext cx="11889564" cy="917575"/>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gradFill>
                  <a:gsLst>
                    <a:gs pos="1250">
                      <a:srgbClr val="505050"/>
                    </a:gs>
                    <a:gs pos="100000">
                      <a:srgbClr val="505050"/>
                    </a:gs>
                  </a:gsLst>
                  <a:lin ang="5400000" scaled="0"/>
                </a:gradFill>
              </a:rPr>
              <a:t>Related sessions</a:t>
            </a:r>
          </a:p>
        </p:txBody>
      </p:sp>
      <p:graphicFrame>
        <p:nvGraphicFramePr>
          <p:cNvPr id="5" name="Table 4"/>
          <p:cNvGraphicFramePr>
            <a:graphicFrameLocks noGrp="1"/>
          </p:cNvGraphicFramePr>
          <p:nvPr>
            <p:extLst/>
          </p:nvPr>
        </p:nvGraphicFramePr>
        <p:xfrm>
          <a:off x="274006" y="1135062"/>
          <a:ext cx="11890198" cy="5760720"/>
        </p:xfrm>
        <a:graphic>
          <a:graphicData uri="http://schemas.openxmlformats.org/drawingml/2006/table">
            <a:tbl>
              <a:tblPr firstRow="1" bandRow="1">
                <a:tableStyleId>{9DCAF9ED-07DC-4A11-8D7F-57B35C25682E}</a:tableStyleId>
              </a:tblPr>
              <a:tblGrid>
                <a:gridCol w="762631"/>
                <a:gridCol w="7086600"/>
                <a:gridCol w="1676400"/>
                <a:gridCol w="1600200"/>
                <a:gridCol w="764367"/>
              </a:tblGrid>
              <a:tr h="121983">
                <a:tc>
                  <a:txBody>
                    <a:bodyPr/>
                    <a:lstStyle/>
                    <a:p>
                      <a:r>
                        <a:rPr lang="en-US" sz="1500" dirty="0" smtClean="0"/>
                        <a:t>#</a:t>
                      </a:r>
                      <a:endParaRPr lang="en-US" sz="1500" dirty="0"/>
                    </a:p>
                  </a:txBody>
                  <a:tcPr/>
                </a:tc>
                <a:tc>
                  <a:txBody>
                    <a:bodyPr/>
                    <a:lstStyle/>
                    <a:p>
                      <a:r>
                        <a:rPr lang="en-US" sz="1500" dirty="0" smtClean="0"/>
                        <a:t>Title</a:t>
                      </a:r>
                      <a:endParaRPr lang="en-US" sz="1500" dirty="0"/>
                    </a:p>
                  </a:txBody>
                  <a:tcPr/>
                </a:tc>
                <a:tc>
                  <a:txBody>
                    <a:bodyPr/>
                    <a:lstStyle/>
                    <a:p>
                      <a:r>
                        <a:rPr lang="en-US" sz="1500" dirty="0" smtClean="0"/>
                        <a:t>Audience</a:t>
                      </a:r>
                      <a:endParaRPr lang="en-US" sz="1500" dirty="0"/>
                    </a:p>
                  </a:txBody>
                  <a:tcPr/>
                </a:tc>
                <a:tc>
                  <a:txBody>
                    <a:bodyPr/>
                    <a:lstStyle/>
                    <a:p>
                      <a:r>
                        <a:rPr lang="en-US" sz="1500" dirty="0" smtClean="0"/>
                        <a:t>Type</a:t>
                      </a:r>
                      <a:endParaRPr lang="en-US" sz="1500" dirty="0"/>
                    </a:p>
                  </a:txBody>
                  <a:tcPr/>
                </a:tc>
                <a:tc>
                  <a:txBody>
                    <a:bodyPr/>
                    <a:lstStyle/>
                    <a:p>
                      <a:r>
                        <a:rPr lang="en-US" sz="1500" dirty="0" smtClean="0"/>
                        <a:t>Level</a:t>
                      </a:r>
                      <a:endParaRPr lang="en-US" sz="1500" dirty="0"/>
                    </a:p>
                  </a:txBody>
                  <a:tcPr/>
                </a:tc>
              </a:tr>
              <a:tr h="121920">
                <a:tc>
                  <a:txBody>
                    <a:bodyPr/>
                    <a:lstStyle/>
                    <a:p>
                      <a:r>
                        <a:rPr lang="en-US" sz="1500" dirty="0" smtClean="0"/>
                        <a:t>382</a:t>
                      </a:r>
                      <a:endParaRPr lang="en-US" sz="1500" dirty="0"/>
                    </a:p>
                  </a:txBody>
                  <a:tcPr/>
                </a:tc>
                <a:tc>
                  <a:txBody>
                    <a:bodyPr/>
                    <a:lstStyle/>
                    <a:p>
                      <a:r>
                        <a:rPr lang="en-US" sz="1500" dirty="0" smtClean="0"/>
                        <a:t>Managing Search Relevance in SharePoint 2013 and O365</a:t>
                      </a:r>
                      <a:endParaRPr lang="en-US" sz="1500" dirty="0"/>
                    </a:p>
                  </a:txBody>
                  <a:tcPr/>
                </a:tc>
                <a:tc>
                  <a:txBody>
                    <a:bodyPr/>
                    <a:lstStyle/>
                    <a:p>
                      <a:r>
                        <a:rPr lang="en-US" sz="1500" dirty="0" smtClean="0"/>
                        <a:t>IT Pro</a:t>
                      </a:r>
                    </a:p>
                  </a:txBody>
                  <a:tcPr/>
                </a:tc>
                <a:tc>
                  <a:txBody>
                    <a:bodyPr/>
                    <a:lstStyle/>
                    <a:p>
                      <a:r>
                        <a:rPr lang="en-US" sz="1500" dirty="0" smtClean="0"/>
                        <a:t>Best Practices</a:t>
                      </a:r>
                      <a:endParaRPr lang="en-US" sz="1500" dirty="0"/>
                    </a:p>
                  </a:txBody>
                  <a:tcPr/>
                </a:tc>
                <a:tc>
                  <a:txBody>
                    <a:bodyPr/>
                    <a:lstStyle/>
                    <a:p>
                      <a:r>
                        <a:rPr lang="en-US" sz="1500" dirty="0" smtClean="0"/>
                        <a:t>300</a:t>
                      </a:r>
                      <a:endParaRPr lang="en-US" sz="1500" dirty="0"/>
                    </a:p>
                  </a:txBody>
                  <a:tcPr/>
                </a:tc>
              </a:tr>
              <a:tr h="152400">
                <a:tc>
                  <a:txBody>
                    <a:bodyPr/>
                    <a:lstStyle/>
                    <a:p>
                      <a:r>
                        <a:rPr lang="en-US" sz="1500" dirty="0" smtClean="0"/>
                        <a:t>2015</a:t>
                      </a:r>
                      <a:endParaRPr lang="en-US" sz="1500" dirty="0"/>
                    </a:p>
                  </a:txBody>
                  <a:tcPr>
                    <a:solidFill>
                      <a:schemeClr val="accent4">
                        <a:lumMod val="40000"/>
                        <a:lumOff val="60000"/>
                      </a:schemeClr>
                    </a:solidFill>
                  </a:tcPr>
                </a:tc>
                <a:tc>
                  <a:txBody>
                    <a:bodyPr/>
                    <a:lstStyle/>
                    <a:p>
                      <a:r>
                        <a:rPr lang="en-US" sz="1500" dirty="0" smtClean="0"/>
                        <a:t>A new way to search and discover information </a:t>
                      </a:r>
                      <a:endParaRPr lang="en-US" sz="1500" dirty="0"/>
                    </a:p>
                  </a:txBody>
                  <a:tcPr>
                    <a:solidFill>
                      <a:schemeClr val="accent4">
                        <a:lumMod val="40000"/>
                        <a:lumOff val="60000"/>
                      </a:schemeClr>
                    </a:solidFill>
                  </a:tcPr>
                </a:tc>
                <a:tc>
                  <a:txBody>
                    <a:bodyPr/>
                    <a:lstStyle/>
                    <a:p>
                      <a:r>
                        <a:rPr lang="en-US" sz="1500" dirty="0" smtClean="0"/>
                        <a:t>Power User</a:t>
                      </a:r>
                      <a:endParaRPr lang="en-US" sz="1500" dirty="0"/>
                    </a:p>
                  </a:txBody>
                  <a:tcPr>
                    <a:solidFill>
                      <a:schemeClr val="accent4">
                        <a:lumMod val="40000"/>
                        <a:lumOff val="60000"/>
                      </a:schemeClr>
                    </a:solidFill>
                  </a:tcPr>
                </a:tc>
                <a:tc>
                  <a:txBody>
                    <a:bodyPr/>
                    <a:lstStyle/>
                    <a:p>
                      <a:r>
                        <a:rPr lang="en-US" sz="1500" dirty="0" smtClean="0"/>
                        <a:t>Roadmap</a:t>
                      </a:r>
                      <a:endParaRPr lang="en-US" sz="1500" dirty="0"/>
                    </a:p>
                  </a:txBody>
                  <a:tcPr>
                    <a:solidFill>
                      <a:schemeClr val="accent4">
                        <a:lumMod val="40000"/>
                        <a:lumOff val="60000"/>
                      </a:schemeClr>
                    </a:solidFill>
                  </a:tcPr>
                </a:tc>
                <a:tc>
                  <a:txBody>
                    <a:bodyPr/>
                    <a:lstStyle/>
                    <a:p>
                      <a:r>
                        <a:rPr lang="en-US" sz="1500" dirty="0" smtClean="0"/>
                        <a:t>200</a:t>
                      </a:r>
                      <a:endParaRPr lang="en-US" sz="1500" dirty="0"/>
                    </a:p>
                  </a:txBody>
                  <a:tcPr>
                    <a:solidFill>
                      <a:schemeClr val="accent4">
                        <a:lumMod val="40000"/>
                        <a:lumOff val="60000"/>
                      </a:schemeClr>
                    </a:solidFill>
                  </a:tcPr>
                </a:tc>
              </a:tr>
              <a:tr h="121983">
                <a:tc>
                  <a:txBody>
                    <a:bodyPr/>
                    <a:lstStyle/>
                    <a:p>
                      <a:r>
                        <a:rPr lang="en-US" sz="1500" dirty="0" smtClean="0"/>
                        <a:t>306</a:t>
                      </a:r>
                      <a:endParaRPr lang="en-US" sz="1500" dirty="0"/>
                    </a:p>
                  </a:txBody>
                  <a:tcPr/>
                </a:tc>
                <a:tc>
                  <a:txBody>
                    <a:bodyPr/>
                    <a:lstStyle/>
                    <a:p>
                      <a:r>
                        <a:rPr lang="en-US" sz="1500" dirty="0" smtClean="0"/>
                        <a:t>Best practices for Hybrid Search deployments </a:t>
                      </a:r>
                      <a:endParaRPr lang="en-US" sz="1500" dirty="0"/>
                    </a:p>
                  </a:txBody>
                  <a:tcPr/>
                </a:tc>
                <a:tc>
                  <a:txBody>
                    <a:bodyPr/>
                    <a:lstStyle/>
                    <a:p>
                      <a:r>
                        <a:rPr lang="en-US" sz="1500" dirty="0" smtClean="0"/>
                        <a:t>IT Pro</a:t>
                      </a:r>
                      <a:endParaRPr lang="en-US" sz="1500" dirty="0"/>
                    </a:p>
                  </a:txBody>
                  <a:tcPr/>
                </a:tc>
                <a:tc>
                  <a:txBody>
                    <a:bodyPr/>
                    <a:lstStyle/>
                    <a:p>
                      <a:r>
                        <a:rPr lang="en-US" sz="1500" dirty="0" smtClean="0"/>
                        <a:t>Best Practices</a:t>
                      </a:r>
                      <a:endParaRPr lang="en-US" sz="1500" dirty="0"/>
                    </a:p>
                  </a:txBody>
                  <a:tcPr/>
                </a:tc>
                <a:tc>
                  <a:txBody>
                    <a:bodyPr/>
                    <a:lstStyle/>
                    <a:p>
                      <a:r>
                        <a:rPr lang="en-US" sz="1500" dirty="0" smtClean="0"/>
                        <a:t>300</a:t>
                      </a:r>
                      <a:endParaRPr lang="en-US" sz="1500" dirty="0"/>
                    </a:p>
                  </a:txBody>
                  <a:tcPr/>
                </a:tc>
              </a:tr>
              <a:tr h="121983">
                <a:tc>
                  <a:txBody>
                    <a:bodyPr/>
                    <a:lstStyle/>
                    <a:p>
                      <a:r>
                        <a:rPr lang="en-US" sz="1500" dirty="0" smtClean="0"/>
                        <a:t>336</a:t>
                      </a:r>
                      <a:endParaRPr lang="en-US" sz="1500" dirty="0"/>
                    </a:p>
                  </a:txBody>
                  <a:tcPr/>
                </a:tc>
                <a:tc>
                  <a:txBody>
                    <a:bodyPr/>
                    <a:lstStyle/>
                    <a:p>
                      <a:r>
                        <a:rPr lang="en-US" sz="1500" dirty="0" smtClean="0"/>
                        <a:t>Search architecture and sizing in SharePoint 2013 </a:t>
                      </a:r>
                      <a:endParaRPr lang="en-US" sz="1500" dirty="0"/>
                    </a:p>
                  </a:txBody>
                  <a:tcPr/>
                </a:tc>
                <a:tc>
                  <a:txBody>
                    <a:bodyPr/>
                    <a:lstStyle/>
                    <a:p>
                      <a:r>
                        <a:rPr lang="en-US" sz="1500" dirty="0" smtClean="0"/>
                        <a:t>IT Pro</a:t>
                      </a:r>
                      <a:endParaRPr lang="en-US" sz="1500" dirty="0"/>
                    </a:p>
                  </a:txBody>
                  <a:tcPr/>
                </a:tc>
                <a:tc>
                  <a:txBody>
                    <a:bodyPr/>
                    <a:lstStyle/>
                    <a:p>
                      <a:r>
                        <a:rPr lang="en-US" sz="1500" dirty="0" smtClean="0"/>
                        <a:t>Best Practices</a:t>
                      </a:r>
                      <a:endParaRPr lang="en-US" sz="1500" dirty="0"/>
                    </a:p>
                  </a:txBody>
                  <a:tcPr/>
                </a:tc>
                <a:tc>
                  <a:txBody>
                    <a:bodyPr/>
                    <a:lstStyle/>
                    <a:p>
                      <a:r>
                        <a:rPr lang="en-US" sz="1500" dirty="0" smtClean="0"/>
                        <a:t>300</a:t>
                      </a:r>
                      <a:endParaRPr lang="en-US" sz="1500" dirty="0"/>
                    </a:p>
                  </a:txBody>
                  <a:tcPr/>
                </a:tc>
              </a:tr>
              <a:tr h="121983">
                <a:tc>
                  <a:txBody>
                    <a:bodyPr/>
                    <a:lstStyle/>
                    <a:p>
                      <a:r>
                        <a:rPr lang="en-US" sz="1500" dirty="0" smtClean="0"/>
                        <a:t>414</a:t>
                      </a:r>
                      <a:endParaRPr lang="en-US" sz="1500" dirty="0"/>
                    </a:p>
                  </a:txBody>
                  <a:tcPr/>
                </a:tc>
                <a:tc>
                  <a:txBody>
                    <a:bodyPr/>
                    <a:lstStyle/>
                    <a:p>
                      <a:r>
                        <a:rPr lang="en-US" sz="1500" dirty="0" smtClean="0"/>
                        <a:t>Search content enrichment and extensibility in SharePoint 2013 </a:t>
                      </a:r>
                      <a:endParaRPr lang="en-US" sz="1500" dirty="0"/>
                    </a:p>
                  </a:txBody>
                  <a:tcPr/>
                </a:tc>
                <a:tc>
                  <a:txBody>
                    <a:bodyPr/>
                    <a:lstStyle/>
                    <a:p>
                      <a:r>
                        <a:rPr lang="en-US" sz="1500" dirty="0" smtClean="0"/>
                        <a:t>Developer</a:t>
                      </a:r>
                      <a:endParaRPr lang="en-US" sz="1500" dirty="0"/>
                    </a:p>
                  </a:txBody>
                  <a:tcPr/>
                </a:tc>
                <a:tc>
                  <a:txBody>
                    <a:bodyPr/>
                    <a:lstStyle/>
                    <a:p>
                      <a:r>
                        <a:rPr lang="en-US" sz="1500" dirty="0" smtClean="0"/>
                        <a:t>How To</a:t>
                      </a:r>
                      <a:endParaRPr lang="en-US" sz="1500" dirty="0"/>
                    </a:p>
                  </a:txBody>
                  <a:tcPr/>
                </a:tc>
                <a:tc>
                  <a:txBody>
                    <a:bodyPr/>
                    <a:lstStyle/>
                    <a:p>
                      <a:r>
                        <a:rPr lang="en-US" sz="1500" dirty="0" smtClean="0"/>
                        <a:t>400</a:t>
                      </a:r>
                      <a:endParaRPr lang="en-US" sz="1500" dirty="0"/>
                    </a:p>
                  </a:txBody>
                  <a:tcPr/>
                </a:tc>
              </a:tr>
              <a:tr h="121983">
                <a:tc>
                  <a:txBody>
                    <a:bodyPr/>
                    <a:lstStyle/>
                    <a:p>
                      <a:r>
                        <a:rPr lang="en-US" sz="1500" dirty="0" smtClean="0"/>
                        <a:t>360</a:t>
                      </a:r>
                      <a:endParaRPr lang="en-US" sz="1500" dirty="0"/>
                    </a:p>
                  </a:txBody>
                  <a:tcPr/>
                </a:tc>
                <a:tc>
                  <a:txBody>
                    <a:bodyPr/>
                    <a:lstStyle/>
                    <a:p>
                      <a:r>
                        <a:rPr lang="en-US" sz="1500" dirty="0" smtClean="0"/>
                        <a:t>Effective Search deployment and operations in SharePoint 2013 </a:t>
                      </a:r>
                      <a:endParaRPr lang="en-US" sz="1500" dirty="0"/>
                    </a:p>
                  </a:txBody>
                  <a:tcPr/>
                </a:tc>
                <a:tc>
                  <a:txBody>
                    <a:bodyPr/>
                    <a:lstStyle/>
                    <a:p>
                      <a:r>
                        <a:rPr lang="en-US" sz="1500" dirty="0" smtClean="0"/>
                        <a:t>IT Pro</a:t>
                      </a:r>
                      <a:endParaRPr lang="en-US" sz="1500" dirty="0"/>
                    </a:p>
                  </a:txBody>
                  <a:tcPr/>
                </a:tc>
                <a:tc>
                  <a:txBody>
                    <a:bodyPr/>
                    <a:lstStyle/>
                    <a:p>
                      <a:r>
                        <a:rPr lang="en-US" sz="1500" dirty="0" smtClean="0"/>
                        <a:t>Best Practices</a:t>
                      </a:r>
                      <a:endParaRPr lang="en-US" sz="1500" dirty="0"/>
                    </a:p>
                  </a:txBody>
                  <a:tcPr/>
                </a:tc>
                <a:tc>
                  <a:txBody>
                    <a:bodyPr/>
                    <a:lstStyle/>
                    <a:p>
                      <a:r>
                        <a:rPr lang="en-US" sz="1500" dirty="0" smtClean="0"/>
                        <a:t>300</a:t>
                      </a:r>
                      <a:endParaRPr lang="en-US" sz="1500" dirty="0"/>
                    </a:p>
                  </a:txBody>
                  <a:tcPr/>
                </a:tc>
              </a:tr>
              <a:tr h="121983">
                <a:tc>
                  <a:txBody>
                    <a:bodyPr/>
                    <a:lstStyle/>
                    <a:p>
                      <a:r>
                        <a:rPr lang="en-US" sz="1500" dirty="0" smtClean="0"/>
                        <a:t>340</a:t>
                      </a:r>
                      <a:endParaRPr lang="en-US" sz="1500" dirty="0"/>
                    </a:p>
                  </a:txBody>
                  <a:tcPr/>
                </a:tc>
                <a:tc>
                  <a:txBody>
                    <a:bodyPr/>
                    <a:lstStyle/>
                    <a:p>
                      <a:r>
                        <a:rPr lang="en-US" sz="1500" dirty="0" smtClean="0"/>
                        <a:t>SharePoint 2013 Search Analytics </a:t>
                      </a:r>
                      <a:endParaRPr lang="en-US" sz="1500" dirty="0"/>
                    </a:p>
                  </a:txBody>
                  <a:tcPr/>
                </a:tc>
                <a:tc>
                  <a:txBody>
                    <a:bodyPr/>
                    <a:lstStyle/>
                    <a:p>
                      <a:r>
                        <a:rPr lang="en-US" sz="1500" dirty="0" smtClean="0"/>
                        <a:t>Developer</a:t>
                      </a:r>
                      <a:endParaRPr lang="en-US" sz="1500" dirty="0"/>
                    </a:p>
                  </a:txBody>
                  <a:tcPr/>
                </a:tc>
                <a:tc>
                  <a:txBody>
                    <a:bodyPr/>
                    <a:lstStyle/>
                    <a:p>
                      <a:r>
                        <a:rPr lang="en-US" sz="1500" dirty="0" smtClean="0"/>
                        <a:t>Deep Dive</a:t>
                      </a:r>
                      <a:endParaRPr lang="en-US" sz="1500" dirty="0"/>
                    </a:p>
                  </a:txBody>
                  <a:tcPr/>
                </a:tc>
                <a:tc>
                  <a:txBody>
                    <a:bodyPr/>
                    <a:lstStyle/>
                    <a:p>
                      <a:r>
                        <a:rPr lang="en-US" sz="1500" dirty="0" smtClean="0"/>
                        <a:t>300</a:t>
                      </a:r>
                      <a:endParaRPr lang="en-US" sz="1500" dirty="0"/>
                    </a:p>
                  </a:txBody>
                  <a:tcPr/>
                </a:tc>
              </a:tr>
              <a:tr h="121983">
                <a:tc>
                  <a:txBody>
                    <a:bodyPr/>
                    <a:lstStyle/>
                    <a:p>
                      <a:r>
                        <a:rPr lang="en-US" sz="1500" dirty="0" smtClean="0"/>
                        <a:t>402</a:t>
                      </a:r>
                      <a:endParaRPr lang="en-US" sz="1500" dirty="0"/>
                    </a:p>
                  </a:txBody>
                  <a:tcPr/>
                </a:tc>
                <a:tc>
                  <a:txBody>
                    <a:bodyPr/>
                    <a:lstStyle/>
                    <a:p>
                      <a:r>
                        <a:rPr lang="en-US" sz="1500" dirty="0" smtClean="0"/>
                        <a:t>Develop Advanced Search-Driven SharePoint 2013 Apps </a:t>
                      </a:r>
                      <a:endParaRPr lang="en-US" sz="1500" dirty="0"/>
                    </a:p>
                  </a:txBody>
                  <a:tcPr/>
                </a:tc>
                <a:tc>
                  <a:txBody>
                    <a:bodyPr/>
                    <a:lstStyle/>
                    <a:p>
                      <a:r>
                        <a:rPr lang="en-US" sz="1500" dirty="0" smtClean="0"/>
                        <a:t>Developer</a:t>
                      </a:r>
                      <a:endParaRPr lang="en-US" sz="1500" dirty="0"/>
                    </a:p>
                  </a:txBody>
                  <a:tcPr/>
                </a:tc>
                <a:tc>
                  <a:txBody>
                    <a:bodyPr/>
                    <a:lstStyle/>
                    <a:p>
                      <a:r>
                        <a:rPr lang="en-US" sz="1500" dirty="0" smtClean="0"/>
                        <a:t>Best Practices</a:t>
                      </a:r>
                      <a:endParaRPr lang="en-US" sz="1500" dirty="0"/>
                    </a:p>
                  </a:txBody>
                  <a:tcPr/>
                </a:tc>
                <a:tc>
                  <a:txBody>
                    <a:bodyPr/>
                    <a:lstStyle/>
                    <a:p>
                      <a:r>
                        <a:rPr lang="en-US" sz="1500" dirty="0" smtClean="0"/>
                        <a:t>400</a:t>
                      </a:r>
                      <a:endParaRPr lang="en-US" sz="1500" dirty="0"/>
                    </a:p>
                  </a:txBody>
                  <a:tcPr/>
                </a:tc>
              </a:tr>
              <a:tr h="121983">
                <a:tc>
                  <a:txBody>
                    <a:bodyPr/>
                    <a:lstStyle/>
                    <a:p>
                      <a:r>
                        <a:rPr lang="en-US" sz="1500" dirty="0" smtClean="0"/>
                        <a:t>375</a:t>
                      </a:r>
                      <a:endParaRPr lang="en-US" sz="1500" dirty="0"/>
                    </a:p>
                  </a:txBody>
                  <a:tcPr/>
                </a:tc>
                <a:tc>
                  <a:txBody>
                    <a:bodyPr/>
                    <a:lstStyle/>
                    <a:p>
                      <a:r>
                        <a:rPr lang="en-US" sz="1500" dirty="0" smtClean="0"/>
                        <a:t>How to manage and troubleshoot Search: A practical guide </a:t>
                      </a:r>
                      <a:endParaRPr lang="en-US" sz="1500" dirty="0"/>
                    </a:p>
                  </a:txBody>
                  <a:tcPr/>
                </a:tc>
                <a:tc>
                  <a:txBody>
                    <a:bodyPr/>
                    <a:lstStyle/>
                    <a:p>
                      <a:r>
                        <a:rPr lang="en-US" sz="1500" dirty="0" smtClean="0"/>
                        <a:t>IT Pro</a:t>
                      </a:r>
                      <a:endParaRPr lang="en-US" sz="1500" dirty="0"/>
                    </a:p>
                  </a:txBody>
                  <a:tcPr/>
                </a:tc>
                <a:tc>
                  <a:txBody>
                    <a:bodyPr/>
                    <a:lstStyle/>
                    <a:p>
                      <a:r>
                        <a:rPr lang="en-US" sz="1500" dirty="0" smtClean="0"/>
                        <a:t>Best Practices</a:t>
                      </a:r>
                      <a:endParaRPr lang="en-US" sz="1500" dirty="0"/>
                    </a:p>
                  </a:txBody>
                  <a:tcPr/>
                </a:tc>
                <a:tc>
                  <a:txBody>
                    <a:bodyPr/>
                    <a:lstStyle/>
                    <a:p>
                      <a:r>
                        <a:rPr lang="en-US" sz="1500" dirty="0" smtClean="0"/>
                        <a:t>300</a:t>
                      </a:r>
                      <a:endParaRPr lang="en-US" sz="1500" dirty="0"/>
                    </a:p>
                  </a:txBody>
                  <a:tcPr/>
                </a:tc>
              </a:tr>
              <a:tr h="121983">
                <a:tc>
                  <a:txBody>
                    <a:bodyPr/>
                    <a:lstStyle/>
                    <a:p>
                      <a:r>
                        <a:rPr lang="en-US" sz="1500" dirty="0" smtClean="0"/>
                        <a:t>321</a:t>
                      </a:r>
                      <a:endParaRPr lang="en-US" sz="1500" dirty="0"/>
                    </a:p>
                  </a:txBody>
                  <a:tcPr/>
                </a:tc>
                <a:tc>
                  <a:txBody>
                    <a:bodyPr/>
                    <a:lstStyle/>
                    <a:p>
                      <a:r>
                        <a:rPr lang="en-US" sz="1500" dirty="0" smtClean="0"/>
                        <a:t>Customizing Search experiences with Azure Hosted Data and Bing Maps </a:t>
                      </a:r>
                      <a:endParaRPr lang="en-US" sz="1500" dirty="0"/>
                    </a:p>
                  </a:txBody>
                  <a:tcPr/>
                </a:tc>
                <a:tc>
                  <a:txBody>
                    <a:bodyPr/>
                    <a:lstStyle/>
                    <a:p>
                      <a:r>
                        <a:rPr lang="en-US" sz="1500" dirty="0" smtClean="0"/>
                        <a:t>IT Pro</a:t>
                      </a:r>
                      <a:endParaRPr lang="en-US" sz="1500" dirty="0"/>
                    </a:p>
                  </a:txBody>
                  <a:tcPr/>
                </a:tc>
                <a:tc>
                  <a:txBody>
                    <a:bodyPr/>
                    <a:lstStyle/>
                    <a:p>
                      <a:r>
                        <a:rPr lang="en-US" sz="1500" dirty="0" smtClean="0"/>
                        <a:t>Best Practices</a:t>
                      </a:r>
                      <a:endParaRPr lang="en-US" sz="1500" dirty="0"/>
                    </a:p>
                  </a:txBody>
                  <a:tcPr/>
                </a:tc>
                <a:tc>
                  <a:txBody>
                    <a:bodyPr/>
                    <a:lstStyle/>
                    <a:p>
                      <a:r>
                        <a:rPr lang="en-US" sz="1500" dirty="0" smtClean="0"/>
                        <a:t>300</a:t>
                      </a:r>
                      <a:endParaRPr lang="en-US" sz="1500" dirty="0"/>
                    </a:p>
                  </a:txBody>
                  <a:tcPr/>
                </a:tc>
              </a:tr>
              <a:tr h="121983">
                <a:tc>
                  <a:txBody>
                    <a:bodyPr/>
                    <a:lstStyle/>
                    <a:p>
                      <a:r>
                        <a:rPr lang="en-US" sz="1500" dirty="0" smtClean="0"/>
                        <a:t>265</a:t>
                      </a:r>
                      <a:endParaRPr lang="en-US" sz="1500" dirty="0"/>
                    </a:p>
                  </a:txBody>
                  <a:tcPr>
                    <a:solidFill>
                      <a:schemeClr val="accent4">
                        <a:lumMod val="40000"/>
                        <a:lumOff val="60000"/>
                      </a:schemeClr>
                    </a:solidFill>
                  </a:tcPr>
                </a:tc>
                <a:tc>
                  <a:txBody>
                    <a:bodyPr/>
                    <a:lstStyle/>
                    <a:p>
                      <a:r>
                        <a:rPr lang="en-US" sz="1500" dirty="0" smtClean="0"/>
                        <a:t>6 Proven Steps to Get the Best Out of Search in SharePoint 2013 </a:t>
                      </a:r>
                      <a:endParaRPr lang="en-US" sz="1500" dirty="0"/>
                    </a:p>
                  </a:txBody>
                  <a:tcPr>
                    <a:solidFill>
                      <a:schemeClr val="accent4">
                        <a:lumMod val="40000"/>
                        <a:lumOff val="60000"/>
                      </a:schemeClr>
                    </a:solidFill>
                  </a:tcPr>
                </a:tc>
                <a:tc>
                  <a:txBody>
                    <a:bodyPr/>
                    <a:lstStyle/>
                    <a:p>
                      <a:r>
                        <a:rPr lang="en-US" sz="1500" dirty="0" smtClean="0"/>
                        <a:t>Power User</a:t>
                      </a:r>
                      <a:endParaRPr lang="en-US" sz="1500" dirty="0"/>
                    </a:p>
                  </a:txBody>
                  <a:tcPr>
                    <a:solidFill>
                      <a:schemeClr val="accent4">
                        <a:lumMod val="40000"/>
                        <a:lumOff val="60000"/>
                      </a:schemeClr>
                    </a:solidFill>
                  </a:tcPr>
                </a:tc>
                <a:tc>
                  <a:txBody>
                    <a:bodyPr/>
                    <a:lstStyle/>
                    <a:p>
                      <a:r>
                        <a:rPr lang="en-US" sz="1500" dirty="0" smtClean="0"/>
                        <a:t>Best Practices</a:t>
                      </a:r>
                      <a:endParaRPr lang="en-US" sz="1500" dirty="0"/>
                    </a:p>
                  </a:txBody>
                  <a:tcPr>
                    <a:solidFill>
                      <a:schemeClr val="accent4">
                        <a:lumMod val="40000"/>
                        <a:lumOff val="60000"/>
                      </a:schemeClr>
                    </a:solidFill>
                  </a:tcPr>
                </a:tc>
                <a:tc>
                  <a:txBody>
                    <a:bodyPr/>
                    <a:lstStyle/>
                    <a:p>
                      <a:r>
                        <a:rPr lang="en-US" sz="1500" dirty="0" smtClean="0"/>
                        <a:t>200</a:t>
                      </a:r>
                      <a:endParaRPr lang="en-US" sz="1500" dirty="0"/>
                    </a:p>
                  </a:txBody>
                  <a:tcPr>
                    <a:solidFill>
                      <a:schemeClr val="accent4">
                        <a:lumMod val="40000"/>
                        <a:lumOff val="60000"/>
                      </a:schemeClr>
                    </a:solidFill>
                  </a:tcPr>
                </a:tc>
              </a:tr>
              <a:tr h="121983">
                <a:tc>
                  <a:txBody>
                    <a:bodyPr/>
                    <a:lstStyle/>
                    <a:p>
                      <a:r>
                        <a:rPr lang="en-US" sz="1500" dirty="0" smtClean="0"/>
                        <a:t>405</a:t>
                      </a:r>
                      <a:endParaRPr lang="en-US" sz="1500" dirty="0"/>
                    </a:p>
                  </a:txBody>
                  <a:tcPr/>
                </a:tc>
                <a:tc>
                  <a:txBody>
                    <a:bodyPr/>
                    <a:lstStyle/>
                    <a:p>
                      <a:r>
                        <a:rPr lang="en-US" sz="1500" dirty="0" smtClean="0"/>
                        <a:t>Futuristic Search applications using Kinect and Yammer! </a:t>
                      </a:r>
                      <a:endParaRPr lang="en-US" sz="1500" dirty="0"/>
                    </a:p>
                  </a:txBody>
                  <a:tcPr/>
                </a:tc>
                <a:tc>
                  <a:txBody>
                    <a:bodyPr/>
                    <a:lstStyle/>
                    <a:p>
                      <a:r>
                        <a:rPr lang="en-US" sz="1500" dirty="0" smtClean="0"/>
                        <a:t>Developer</a:t>
                      </a:r>
                      <a:endParaRPr lang="en-US" sz="1500" dirty="0"/>
                    </a:p>
                  </a:txBody>
                  <a:tcPr/>
                </a:tc>
                <a:tc>
                  <a:txBody>
                    <a:bodyPr/>
                    <a:lstStyle/>
                    <a:p>
                      <a:r>
                        <a:rPr lang="en-US" sz="1500" dirty="0" smtClean="0"/>
                        <a:t>Deep Dive</a:t>
                      </a:r>
                      <a:endParaRPr lang="en-US" sz="1500" dirty="0"/>
                    </a:p>
                  </a:txBody>
                  <a:tcPr/>
                </a:tc>
                <a:tc>
                  <a:txBody>
                    <a:bodyPr/>
                    <a:lstStyle/>
                    <a:p>
                      <a:r>
                        <a:rPr lang="en-US" sz="1500" dirty="0" smtClean="0"/>
                        <a:t>400</a:t>
                      </a:r>
                      <a:endParaRPr lang="en-US" sz="1500" dirty="0"/>
                    </a:p>
                  </a:txBody>
                  <a:tcPr/>
                </a:tc>
              </a:tr>
              <a:tr h="121983">
                <a:tc>
                  <a:txBody>
                    <a:bodyPr/>
                    <a:lstStyle/>
                    <a:p>
                      <a:r>
                        <a:rPr lang="en-US" sz="1500" dirty="0" smtClean="0"/>
                        <a:t>207</a:t>
                      </a:r>
                      <a:endParaRPr lang="en-US" sz="1500" dirty="0"/>
                    </a:p>
                  </a:txBody>
                  <a:tcPr>
                    <a:solidFill>
                      <a:schemeClr val="accent4">
                        <a:lumMod val="40000"/>
                        <a:lumOff val="60000"/>
                      </a:schemeClr>
                    </a:solidFill>
                  </a:tcPr>
                </a:tc>
                <a:tc>
                  <a:txBody>
                    <a:bodyPr/>
                    <a:lstStyle/>
                    <a:p>
                      <a:r>
                        <a:rPr lang="en-US" sz="1500" dirty="0" smtClean="0"/>
                        <a:t>Best practices for Information Architecture and Enterprise Search </a:t>
                      </a:r>
                      <a:endParaRPr lang="en-US" sz="1500" dirty="0"/>
                    </a:p>
                  </a:txBody>
                  <a:tcPr>
                    <a:solidFill>
                      <a:schemeClr val="accent4">
                        <a:lumMod val="40000"/>
                        <a:lumOff val="60000"/>
                      </a:schemeClr>
                    </a:solidFill>
                  </a:tcPr>
                </a:tc>
                <a:tc>
                  <a:txBody>
                    <a:bodyPr/>
                    <a:lstStyle/>
                    <a:p>
                      <a:r>
                        <a:rPr lang="en-US" sz="1500" dirty="0" smtClean="0"/>
                        <a:t>IT Pro</a:t>
                      </a:r>
                      <a:endParaRPr lang="en-US" sz="1500" dirty="0"/>
                    </a:p>
                  </a:txBody>
                  <a:tcPr>
                    <a:solidFill>
                      <a:schemeClr val="accent4">
                        <a:lumMod val="40000"/>
                        <a:lumOff val="60000"/>
                      </a:schemeClr>
                    </a:solidFill>
                  </a:tcPr>
                </a:tc>
                <a:tc>
                  <a:txBody>
                    <a:bodyPr/>
                    <a:lstStyle/>
                    <a:p>
                      <a:r>
                        <a:rPr lang="en-US" sz="1500" dirty="0" smtClean="0"/>
                        <a:t>Best Practices</a:t>
                      </a:r>
                      <a:endParaRPr lang="en-US" sz="1500" dirty="0"/>
                    </a:p>
                  </a:txBody>
                  <a:tcPr>
                    <a:solidFill>
                      <a:schemeClr val="accent4">
                        <a:lumMod val="40000"/>
                        <a:lumOff val="60000"/>
                      </a:schemeClr>
                    </a:solidFill>
                  </a:tcPr>
                </a:tc>
                <a:tc>
                  <a:txBody>
                    <a:bodyPr/>
                    <a:lstStyle/>
                    <a:p>
                      <a:r>
                        <a:rPr lang="en-US" sz="1500" dirty="0" smtClean="0"/>
                        <a:t>200</a:t>
                      </a:r>
                      <a:endParaRPr lang="en-US" sz="1500" dirty="0"/>
                    </a:p>
                  </a:txBody>
                  <a:tcPr>
                    <a:solidFill>
                      <a:schemeClr val="accent4">
                        <a:lumMod val="40000"/>
                        <a:lumOff val="60000"/>
                      </a:schemeClr>
                    </a:solidFill>
                  </a:tcPr>
                </a:tc>
              </a:tr>
              <a:tr h="121983">
                <a:tc>
                  <a:txBody>
                    <a:bodyPr/>
                    <a:lstStyle/>
                    <a:p>
                      <a:r>
                        <a:rPr lang="en-US" sz="1500" dirty="0" smtClean="0"/>
                        <a:t>322</a:t>
                      </a:r>
                      <a:endParaRPr lang="en-US" sz="1500" dirty="0"/>
                    </a:p>
                  </a:txBody>
                  <a:tcPr>
                    <a:solidFill>
                      <a:schemeClr val="accent4">
                        <a:lumMod val="40000"/>
                        <a:lumOff val="60000"/>
                      </a:schemeClr>
                    </a:solidFill>
                  </a:tcPr>
                </a:tc>
                <a:tc>
                  <a:txBody>
                    <a:bodyPr/>
                    <a:lstStyle/>
                    <a:p>
                      <a:r>
                        <a:rPr lang="en-US" sz="1500" dirty="0" smtClean="0"/>
                        <a:t>SharePoint 2013 Search display templates and query rules </a:t>
                      </a:r>
                      <a:endParaRPr lang="en-US" sz="1500" dirty="0"/>
                    </a:p>
                  </a:txBody>
                  <a:tcPr>
                    <a:solidFill>
                      <a:schemeClr val="accent4">
                        <a:lumMod val="40000"/>
                        <a:lumOff val="60000"/>
                      </a:schemeClr>
                    </a:solidFill>
                  </a:tcPr>
                </a:tc>
                <a:tc>
                  <a:txBody>
                    <a:bodyPr/>
                    <a:lstStyle/>
                    <a:p>
                      <a:r>
                        <a:rPr lang="en-US" sz="1500" dirty="0" smtClean="0"/>
                        <a:t>Developer</a:t>
                      </a:r>
                      <a:endParaRPr lang="en-US" sz="1500" dirty="0"/>
                    </a:p>
                  </a:txBody>
                  <a:tcPr>
                    <a:solidFill>
                      <a:schemeClr val="accent4">
                        <a:lumMod val="40000"/>
                        <a:lumOff val="60000"/>
                      </a:schemeClr>
                    </a:solidFill>
                  </a:tcPr>
                </a:tc>
                <a:tc>
                  <a:txBody>
                    <a:bodyPr/>
                    <a:lstStyle/>
                    <a:p>
                      <a:r>
                        <a:rPr lang="en-US" sz="1500" dirty="0" smtClean="0"/>
                        <a:t>Deep Dive</a:t>
                      </a:r>
                      <a:endParaRPr lang="en-US" sz="1500" dirty="0"/>
                    </a:p>
                  </a:txBody>
                  <a:tcPr>
                    <a:solidFill>
                      <a:schemeClr val="accent4">
                        <a:lumMod val="40000"/>
                        <a:lumOff val="60000"/>
                      </a:schemeClr>
                    </a:solidFill>
                  </a:tcPr>
                </a:tc>
                <a:tc>
                  <a:txBody>
                    <a:bodyPr/>
                    <a:lstStyle/>
                    <a:p>
                      <a:r>
                        <a:rPr lang="en-US" sz="1500" dirty="0" smtClean="0"/>
                        <a:t>300</a:t>
                      </a:r>
                      <a:endParaRPr lang="en-US" sz="1500" dirty="0"/>
                    </a:p>
                  </a:txBody>
                  <a:tcPr>
                    <a:solidFill>
                      <a:schemeClr val="accent4">
                        <a:lumMod val="40000"/>
                        <a:lumOff val="60000"/>
                      </a:schemeClr>
                    </a:solidFill>
                  </a:tcPr>
                </a:tc>
              </a:tr>
              <a:tr h="121983">
                <a:tc>
                  <a:txBody>
                    <a:bodyPr/>
                    <a:lstStyle/>
                    <a:p>
                      <a:r>
                        <a:rPr lang="en-US" sz="1500" dirty="0" smtClean="0"/>
                        <a:t>3000</a:t>
                      </a:r>
                      <a:endParaRPr lang="en-US" sz="1500" dirty="0"/>
                    </a:p>
                  </a:txBody>
                  <a:tcPr>
                    <a:solidFill>
                      <a:schemeClr val="accent4">
                        <a:lumMod val="40000"/>
                        <a:lumOff val="60000"/>
                      </a:schemeClr>
                    </a:solidFill>
                  </a:tcPr>
                </a:tc>
                <a:tc>
                  <a:txBody>
                    <a:bodyPr/>
                    <a:lstStyle/>
                    <a:p>
                      <a:r>
                        <a:rPr lang="en-US" sz="1500" dirty="0" smtClean="0"/>
                        <a:t>Changing the look of Search using Display Templates and CSR </a:t>
                      </a:r>
                      <a:endParaRPr lang="en-US" sz="1500" dirty="0"/>
                    </a:p>
                  </a:txBody>
                  <a:tcPr>
                    <a:solidFill>
                      <a:schemeClr val="accent4">
                        <a:lumMod val="40000"/>
                        <a:lumOff val="60000"/>
                      </a:schemeClr>
                    </a:solidFill>
                  </a:tcPr>
                </a:tc>
                <a:tc>
                  <a:txBody>
                    <a:bodyPr/>
                    <a:lstStyle/>
                    <a:p>
                      <a:r>
                        <a:rPr lang="en-US" sz="1500" dirty="0" smtClean="0"/>
                        <a:t>Developer</a:t>
                      </a:r>
                      <a:endParaRPr lang="en-US" sz="1500" dirty="0"/>
                    </a:p>
                  </a:txBody>
                  <a:tcPr>
                    <a:solidFill>
                      <a:schemeClr val="accent4">
                        <a:lumMod val="40000"/>
                        <a:lumOff val="60000"/>
                      </a:schemeClr>
                    </a:solidFill>
                  </a:tcPr>
                </a:tc>
                <a:tc>
                  <a:txBody>
                    <a:bodyPr/>
                    <a:lstStyle/>
                    <a:p>
                      <a:r>
                        <a:rPr lang="en-US" sz="1500" dirty="0" smtClean="0"/>
                        <a:t>Best Practices</a:t>
                      </a:r>
                      <a:endParaRPr lang="en-US" sz="1500" dirty="0"/>
                    </a:p>
                  </a:txBody>
                  <a:tcPr>
                    <a:solidFill>
                      <a:schemeClr val="accent4">
                        <a:lumMod val="40000"/>
                        <a:lumOff val="60000"/>
                      </a:schemeClr>
                    </a:solidFill>
                  </a:tcPr>
                </a:tc>
                <a:tc>
                  <a:txBody>
                    <a:bodyPr/>
                    <a:lstStyle/>
                    <a:p>
                      <a:r>
                        <a:rPr lang="en-US" sz="1500" dirty="0" smtClean="0"/>
                        <a:t>300</a:t>
                      </a:r>
                      <a:endParaRPr lang="en-US" sz="1500" dirty="0"/>
                    </a:p>
                  </a:txBody>
                  <a:tcPr>
                    <a:solidFill>
                      <a:schemeClr val="accent4">
                        <a:lumMod val="40000"/>
                        <a:lumOff val="60000"/>
                      </a:schemeClr>
                    </a:solidFill>
                  </a:tcPr>
                </a:tc>
              </a:tr>
              <a:tr h="121983">
                <a:tc>
                  <a:txBody>
                    <a:bodyPr/>
                    <a:lstStyle/>
                    <a:p>
                      <a:r>
                        <a:rPr lang="en-US" sz="1500" dirty="0" smtClean="0"/>
                        <a:t>320</a:t>
                      </a:r>
                      <a:endParaRPr lang="en-US" sz="1500" dirty="0"/>
                    </a:p>
                  </a:txBody>
                  <a:tcPr/>
                </a:tc>
                <a:tc>
                  <a:txBody>
                    <a:bodyPr/>
                    <a:lstStyle/>
                    <a:p>
                      <a:r>
                        <a:rPr lang="en-US" sz="1500" dirty="0" smtClean="0"/>
                        <a:t>Configuring Hybrid Search with SharePoint 2013 and SharePoint Online </a:t>
                      </a:r>
                      <a:endParaRPr lang="en-US" sz="1500" dirty="0"/>
                    </a:p>
                  </a:txBody>
                  <a:tcPr/>
                </a:tc>
                <a:tc>
                  <a:txBody>
                    <a:bodyPr/>
                    <a:lstStyle/>
                    <a:p>
                      <a:r>
                        <a:rPr lang="en-US" sz="1500" dirty="0" smtClean="0"/>
                        <a:t>IT Pro</a:t>
                      </a:r>
                      <a:endParaRPr lang="en-US" sz="1500" dirty="0"/>
                    </a:p>
                  </a:txBody>
                  <a:tcPr/>
                </a:tc>
                <a:tc>
                  <a:txBody>
                    <a:bodyPr/>
                    <a:lstStyle/>
                    <a:p>
                      <a:r>
                        <a:rPr lang="en-US" sz="1500" dirty="0" smtClean="0"/>
                        <a:t>Best Practices</a:t>
                      </a:r>
                      <a:endParaRPr lang="en-US" sz="1500" dirty="0"/>
                    </a:p>
                  </a:txBody>
                  <a:tcPr/>
                </a:tc>
                <a:tc>
                  <a:txBody>
                    <a:bodyPr/>
                    <a:lstStyle/>
                    <a:p>
                      <a:r>
                        <a:rPr lang="en-US" sz="1500" dirty="0" smtClean="0"/>
                        <a:t>300</a:t>
                      </a:r>
                      <a:endParaRPr lang="en-US" sz="1500" dirty="0"/>
                    </a:p>
                  </a:txBody>
                  <a:tcPr/>
                </a:tc>
              </a:tr>
              <a:tr h="121983">
                <a:tc>
                  <a:txBody>
                    <a:bodyPr/>
                    <a:lstStyle/>
                    <a:p>
                      <a:r>
                        <a:rPr lang="en-US" sz="1500" dirty="0" smtClean="0"/>
                        <a:t>217</a:t>
                      </a:r>
                      <a:endParaRPr lang="en-US" sz="1500" dirty="0"/>
                    </a:p>
                  </a:txBody>
                  <a:tcPr>
                    <a:solidFill>
                      <a:schemeClr val="accent4">
                        <a:lumMod val="40000"/>
                        <a:lumOff val="60000"/>
                      </a:schemeClr>
                    </a:solidFill>
                  </a:tcPr>
                </a:tc>
                <a:tc>
                  <a:txBody>
                    <a:bodyPr/>
                    <a:lstStyle/>
                    <a:p>
                      <a:r>
                        <a:rPr lang="en-US" sz="1500" dirty="0" smtClean="0"/>
                        <a:t>Making SharePoint Collaboration Rock by Increasing Discoverability </a:t>
                      </a:r>
                      <a:endParaRPr lang="en-US" sz="1500" dirty="0"/>
                    </a:p>
                  </a:txBody>
                  <a:tcPr>
                    <a:solidFill>
                      <a:schemeClr val="accent4">
                        <a:lumMod val="40000"/>
                        <a:lumOff val="60000"/>
                      </a:schemeClr>
                    </a:solidFill>
                  </a:tcPr>
                </a:tc>
                <a:tc>
                  <a:txBody>
                    <a:bodyPr/>
                    <a:lstStyle/>
                    <a:p>
                      <a:r>
                        <a:rPr lang="en-US" sz="1500" dirty="0" smtClean="0"/>
                        <a:t>Power User</a:t>
                      </a:r>
                      <a:endParaRPr lang="en-US" sz="1500" dirty="0"/>
                    </a:p>
                  </a:txBody>
                  <a:tcPr>
                    <a:solidFill>
                      <a:schemeClr val="accent4">
                        <a:lumMod val="40000"/>
                        <a:lumOff val="60000"/>
                      </a:schemeClr>
                    </a:solidFill>
                  </a:tcPr>
                </a:tc>
                <a:tc>
                  <a:txBody>
                    <a:bodyPr/>
                    <a:lstStyle/>
                    <a:p>
                      <a:r>
                        <a:rPr lang="en-US" sz="1500" dirty="0" smtClean="0"/>
                        <a:t>Adoption</a:t>
                      </a:r>
                      <a:endParaRPr lang="en-US" sz="1500" dirty="0"/>
                    </a:p>
                  </a:txBody>
                  <a:tcPr>
                    <a:solidFill>
                      <a:schemeClr val="accent4">
                        <a:lumMod val="40000"/>
                        <a:lumOff val="60000"/>
                      </a:schemeClr>
                    </a:solidFill>
                  </a:tcPr>
                </a:tc>
                <a:tc>
                  <a:txBody>
                    <a:bodyPr/>
                    <a:lstStyle/>
                    <a:p>
                      <a:r>
                        <a:rPr lang="en-US" sz="1500" dirty="0" smtClean="0"/>
                        <a:t>200</a:t>
                      </a:r>
                      <a:endParaRPr lang="en-US" sz="1500" dirty="0"/>
                    </a:p>
                  </a:txBody>
                  <a:tcPr>
                    <a:solidFill>
                      <a:schemeClr val="accent4">
                        <a:lumMod val="40000"/>
                        <a:lumOff val="60000"/>
                      </a:schemeClr>
                    </a:solidFill>
                  </a:tcPr>
                </a:tc>
              </a:tr>
            </a:tbl>
          </a:graphicData>
        </a:graphic>
      </p:graphicFrame>
    </p:spTree>
    <p:extLst>
      <p:ext uri="{BB962C8B-B14F-4D97-AF65-F5344CB8AC3E}">
        <p14:creationId xmlns:p14="http://schemas.microsoft.com/office/powerpoint/2010/main" val="3462980137"/>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547688" y="295275"/>
            <a:ext cx="11888787"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gradFill>
                  <a:gsLst>
                    <a:gs pos="1250">
                      <a:srgbClr val="505050"/>
                    </a:gs>
                    <a:gs pos="100000">
                      <a:srgbClr val="505050"/>
                    </a:gs>
                  </a:gsLst>
                  <a:lin ang="5400000" scaled="0"/>
                </a:gradFill>
              </a:rPr>
              <a:t>Session agenda</a:t>
            </a:r>
          </a:p>
        </p:txBody>
      </p:sp>
      <p:sp>
        <p:nvSpPr>
          <p:cNvPr id="2" name="Rectangle 1"/>
          <p:cNvSpPr/>
          <p:nvPr/>
        </p:nvSpPr>
        <p:spPr bwMode="gray">
          <a:xfrm flipH="1">
            <a:off x="731837" y="1958888"/>
            <a:ext cx="2859785" cy="1050891"/>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3" name="Rectangle 2"/>
          <p:cNvSpPr/>
          <p:nvPr/>
        </p:nvSpPr>
        <p:spPr bwMode="gray">
          <a:xfrm flipH="1">
            <a:off x="1048209" y="2731372"/>
            <a:ext cx="2807828" cy="104157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TextBox 9"/>
          <p:cNvSpPr txBox="1"/>
          <p:nvPr/>
        </p:nvSpPr>
        <p:spPr>
          <a:xfrm>
            <a:off x="831636" y="2257603"/>
            <a:ext cx="2929590" cy="1037207"/>
          </a:xfrm>
          <a:prstGeom prst="rect">
            <a:avLst/>
          </a:prstGeom>
          <a:noFill/>
        </p:spPr>
        <p:txBody>
          <a:bodyPr wrap="square" lIns="182880" tIns="146304" rIns="182880" bIns="146304" rtlCol="0">
            <a:spAutoFit/>
          </a:bodyPr>
          <a:lstStyle/>
          <a:p>
            <a:pPr algn="ctr">
              <a:lnSpc>
                <a:spcPct val="90000"/>
              </a:lnSpc>
              <a:spcAft>
                <a:spcPts val="600"/>
              </a:spcAft>
            </a:pPr>
            <a:r>
              <a:rPr lang="en-US" sz="2400" dirty="0" smtClean="0">
                <a:solidFill>
                  <a:srgbClr val="FFFFFF"/>
                </a:solidFill>
              </a:rPr>
              <a:t>Who am I?</a:t>
            </a:r>
          </a:p>
          <a:p>
            <a:pPr algn="ctr">
              <a:lnSpc>
                <a:spcPct val="90000"/>
              </a:lnSpc>
              <a:spcAft>
                <a:spcPts val="600"/>
              </a:spcAft>
            </a:pPr>
            <a:r>
              <a:rPr lang="en-US" sz="2400" dirty="0" smtClean="0">
                <a:solidFill>
                  <a:srgbClr val="FFFFFF"/>
                </a:solidFill>
              </a:rPr>
              <a:t>Who are you?</a:t>
            </a:r>
          </a:p>
        </p:txBody>
      </p:sp>
      <p:sp>
        <p:nvSpPr>
          <p:cNvPr id="11" name="Rectangle 10"/>
          <p:cNvSpPr/>
          <p:nvPr/>
        </p:nvSpPr>
        <p:spPr bwMode="gray">
          <a:xfrm flipH="1">
            <a:off x="4704086" y="1958888"/>
            <a:ext cx="2859785" cy="1050891"/>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p:nvSpPr>
        <p:spPr bwMode="gray">
          <a:xfrm flipH="1">
            <a:off x="4625392" y="2731372"/>
            <a:ext cx="2807828" cy="104157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TextBox 12"/>
          <p:cNvSpPr txBox="1"/>
          <p:nvPr/>
        </p:nvSpPr>
        <p:spPr>
          <a:xfrm>
            <a:off x="4716116" y="2012004"/>
            <a:ext cx="2849312" cy="1702004"/>
          </a:xfrm>
          <a:prstGeom prst="rect">
            <a:avLst/>
          </a:prstGeom>
          <a:noFill/>
        </p:spPr>
        <p:txBody>
          <a:bodyPr wrap="square" lIns="182880" tIns="146304" rIns="182880" bIns="146304" rtlCol="0">
            <a:spAutoFit/>
          </a:bodyPr>
          <a:lstStyle/>
          <a:p>
            <a:pPr algn="ctr">
              <a:lnSpc>
                <a:spcPct val="90000"/>
              </a:lnSpc>
              <a:spcAft>
                <a:spcPts val="600"/>
              </a:spcAft>
            </a:pPr>
            <a:r>
              <a:rPr lang="en-US" sz="2400" dirty="0">
                <a:solidFill>
                  <a:srgbClr val="FFFFFF"/>
                </a:solidFill>
              </a:rPr>
              <a:t>Intro to and demo of new search </a:t>
            </a:r>
            <a:r>
              <a:rPr lang="en-US" sz="2400" dirty="0" smtClean="0">
                <a:solidFill>
                  <a:srgbClr val="FFFFFF"/>
                </a:solidFill>
              </a:rPr>
              <a:t>experience</a:t>
            </a:r>
          </a:p>
          <a:p>
            <a:pPr algn="ctr">
              <a:lnSpc>
                <a:spcPct val="90000"/>
              </a:lnSpc>
              <a:spcAft>
                <a:spcPts val="600"/>
              </a:spcAft>
            </a:pPr>
            <a:r>
              <a:rPr lang="en-US" sz="2400" dirty="0">
                <a:solidFill>
                  <a:srgbClr val="FFFFFF"/>
                </a:solidFill>
              </a:rPr>
              <a:t>[</a:t>
            </a:r>
            <a:r>
              <a:rPr lang="en-US" sz="2400" dirty="0" smtClean="0">
                <a:solidFill>
                  <a:srgbClr val="FFFFFF"/>
                </a:solidFill>
              </a:rPr>
              <a:t>DEMO]</a:t>
            </a:r>
            <a:endParaRPr lang="en-US" sz="2400" dirty="0">
              <a:solidFill>
                <a:srgbClr val="FFFFFF"/>
              </a:solidFill>
            </a:endParaRPr>
          </a:p>
        </p:txBody>
      </p:sp>
      <p:sp>
        <p:nvSpPr>
          <p:cNvPr id="14" name="Rectangle 13"/>
          <p:cNvSpPr/>
          <p:nvPr/>
        </p:nvSpPr>
        <p:spPr bwMode="gray">
          <a:xfrm flipH="1">
            <a:off x="8428037" y="1958888"/>
            <a:ext cx="2859785" cy="1050891"/>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5" name="Rectangle 14"/>
          <p:cNvSpPr/>
          <p:nvPr/>
        </p:nvSpPr>
        <p:spPr bwMode="gray">
          <a:xfrm flipH="1">
            <a:off x="8744409" y="2731372"/>
            <a:ext cx="2807828" cy="104157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6" name="TextBox 15"/>
          <p:cNvSpPr txBox="1"/>
          <p:nvPr/>
        </p:nvSpPr>
        <p:spPr>
          <a:xfrm>
            <a:off x="8963931" y="2227591"/>
            <a:ext cx="2057400" cy="1292662"/>
          </a:xfrm>
          <a:prstGeom prst="rect">
            <a:avLst/>
          </a:prstGeom>
          <a:noFill/>
        </p:spPr>
        <p:txBody>
          <a:bodyPr wrap="square" lIns="182880" tIns="146304" rIns="182880" bIns="146304" rtlCol="0">
            <a:spAutoFit/>
          </a:bodyPr>
          <a:lstStyle/>
          <a:p>
            <a:pPr algn="ctr">
              <a:lnSpc>
                <a:spcPct val="90000"/>
              </a:lnSpc>
              <a:spcAft>
                <a:spcPts val="600"/>
              </a:spcAft>
            </a:pPr>
            <a:r>
              <a:rPr lang="en-US" sz="2400" dirty="0">
                <a:solidFill>
                  <a:srgbClr val="FFFFFF"/>
                </a:solidFill>
              </a:rPr>
              <a:t>Search experience backbone </a:t>
            </a:r>
          </a:p>
        </p:txBody>
      </p:sp>
      <p:sp>
        <p:nvSpPr>
          <p:cNvPr id="17" name="Rectangle 16"/>
          <p:cNvSpPr/>
          <p:nvPr/>
        </p:nvSpPr>
        <p:spPr bwMode="gray">
          <a:xfrm flipH="1">
            <a:off x="810531" y="4751356"/>
            <a:ext cx="2859785" cy="1050891"/>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8" name="Rectangle 17"/>
          <p:cNvSpPr/>
          <p:nvPr/>
        </p:nvSpPr>
        <p:spPr bwMode="gray">
          <a:xfrm flipH="1">
            <a:off x="731837" y="5523840"/>
            <a:ext cx="2807828" cy="104157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9" name="TextBox 18"/>
          <p:cNvSpPr txBox="1"/>
          <p:nvPr/>
        </p:nvSpPr>
        <p:spPr>
          <a:xfrm>
            <a:off x="1265237" y="4852310"/>
            <a:ext cx="2138588" cy="1702004"/>
          </a:xfrm>
          <a:prstGeom prst="rect">
            <a:avLst/>
          </a:prstGeom>
          <a:noFill/>
        </p:spPr>
        <p:txBody>
          <a:bodyPr wrap="square" lIns="182880" tIns="146304" rIns="182880" bIns="146304" rtlCol="0">
            <a:spAutoFit/>
          </a:bodyPr>
          <a:lstStyle/>
          <a:p>
            <a:pPr algn="ctr">
              <a:lnSpc>
                <a:spcPct val="90000"/>
              </a:lnSpc>
              <a:spcAft>
                <a:spcPts val="600"/>
              </a:spcAft>
            </a:pPr>
            <a:r>
              <a:rPr lang="en-US" sz="2400" dirty="0">
                <a:solidFill>
                  <a:srgbClr val="FFFFFF"/>
                </a:solidFill>
              </a:rPr>
              <a:t>6 ways to get the most out of </a:t>
            </a:r>
            <a:r>
              <a:rPr lang="en-US" sz="2400" dirty="0" smtClean="0">
                <a:solidFill>
                  <a:srgbClr val="FFFFFF"/>
                </a:solidFill>
              </a:rPr>
              <a:t>search</a:t>
            </a:r>
          </a:p>
          <a:p>
            <a:pPr algn="ctr">
              <a:lnSpc>
                <a:spcPct val="90000"/>
              </a:lnSpc>
              <a:spcAft>
                <a:spcPts val="600"/>
              </a:spcAft>
            </a:pPr>
            <a:r>
              <a:rPr lang="en-US" sz="2400" dirty="0" smtClean="0">
                <a:solidFill>
                  <a:srgbClr val="FFFFFF"/>
                </a:solidFill>
              </a:rPr>
              <a:t>[DEMO]</a:t>
            </a:r>
            <a:endParaRPr lang="en-US" sz="2400" dirty="0">
              <a:solidFill>
                <a:srgbClr val="FFFFFF"/>
              </a:solidFill>
            </a:endParaRPr>
          </a:p>
        </p:txBody>
      </p:sp>
      <p:sp>
        <p:nvSpPr>
          <p:cNvPr id="20" name="Rectangle 19"/>
          <p:cNvSpPr/>
          <p:nvPr/>
        </p:nvSpPr>
        <p:spPr bwMode="gray">
          <a:xfrm flipH="1">
            <a:off x="4442165" y="4751356"/>
            <a:ext cx="2859785" cy="1050891"/>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21" name="Rectangle 20"/>
          <p:cNvSpPr/>
          <p:nvPr/>
        </p:nvSpPr>
        <p:spPr bwMode="gray">
          <a:xfrm flipH="1">
            <a:off x="4758537" y="5523840"/>
            <a:ext cx="2807828" cy="104157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22" name="TextBox 21"/>
          <p:cNvSpPr txBox="1"/>
          <p:nvPr/>
        </p:nvSpPr>
        <p:spPr>
          <a:xfrm>
            <a:off x="4978059" y="4852310"/>
            <a:ext cx="2057400" cy="1625060"/>
          </a:xfrm>
          <a:prstGeom prst="rect">
            <a:avLst/>
          </a:prstGeom>
          <a:noFill/>
        </p:spPr>
        <p:txBody>
          <a:bodyPr wrap="square" lIns="182880" tIns="146304" rIns="182880" bIns="146304" rtlCol="0">
            <a:spAutoFit/>
          </a:bodyPr>
          <a:lstStyle/>
          <a:p>
            <a:pPr algn="ctr">
              <a:lnSpc>
                <a:spcPct val="90000"/>
              </a:lnSpc>
              <a:spcAft>
                <a:spcPts val="600"/>
              </a:spcAft>
            </a:pPr>
            <a:r>
              <a:rPr lang="en-US" sz="2400" dirty="0">
                <a:solidFill>
                  <a:srgbClr val="FFFFFF"/>
                </a:solidFill>
              </a:rPr>
              <a:t>Pro tips, tricks and best practices</a:t>
            </a:r>
          </a:p>
        </p:txBody>
      </p:sp>
      <p:sp>
        <p:nvSpPr>
          <p:cNvPr id="23" name="Rectangle 22"/>
          <p:cNvSpPr/>
          <p:nvPr/>
        </p:nvSpPr>
        <p:spPr bwMode="gray">
          <a:xfrm flipH="1">
            <a:off x="8676514" y="4751356"/>
            <a:ext cx="2859785" cy="1050891"/>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24" name="Rectangle 23"/>
          <p:cNvSpPr/>
          <p:nvPr/>
        </p:nvSpPr>
        <p:spPr bwMode="gray">
          <a:xfrm flipH="1">
            <a:off x="8744409" y="5523840"/>
            <a:ext cx="2807828" cy="104157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25" name="TextBox 24"/>
          <p:cNvSpPr txBox="1"/>
          <p:nvPr/>
        </p:nvSpPr>
        <p:spPr>
          <a:xfrm>
            <a:off x="9056716" y="5359864"/>
            <a:ext cx="2057400"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dirty="0" smtClean="0">
                <a:solidFill>
                  <a:srgbClr val="FFFFFF"/>
                </a:solidFill>
              </a:rPr>
              <a:t>Q&amp;A</a:t>
            </a:r>
          </a:p>
        </p:txBody>
      </p:sp>
      <p:grpSp>
        <p:nvGrpSpPr>
          <p:cNvPr id="46" name="Group 45"/>
          <p:cNvGrpSpPr/>
          <p:nvPr/>
        </p:nvGrpSpPr>
        <p:grpSpPr>
          <a:xfrm>
            <a:off x="1908191" y="1087890"/>
            <a:ext cx="804846" cy="817528"/>
            <a:chOff x="1908191" y="1122380"/>
            <a:chExt cx="804846" cy="817528"/>
          </a:xfrm>
        </p:grpSpPr>
        <p:pic>
          <p:nvPicPr>
            <p:cNvPr id="27" name="Picture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51037" y="1122380"/>
              <a:ext cx="762000" cy="762000"/>
            </a:xfrm>
            <a:prstGeom prst="rect">
              <a:avLst/>
            </a:prstGeom>
          </p:spPr>
        </p:pic>
        <p:sp>
          <p:nvSpPr>
            <p:cNvPr id="33" name="Pie 32"/>
            <p:cNvSpPr/>
            <p:nvPr/>
          </p:nvSpPr>
          <p:spPr bwMode="auto">
            <a:xfrm flipH="1">
              <a:off x="1908191" y="1135062"/>
              <a:ext cx="804846" cy="804846"/>
            </a:xfrm>
            <a:prstGeom prst="pie">
              <a:avLst>
                <a:gd name="adj1" fmla="val 14473295"/>
                <a:gd name="adj2" fmla="val 16200000"/>
              </a:avLst>
            </a:prstGeom>
            <a:solidFill>
              <a:srgbClr val="FF0000">
                <a:alpha val="50196"/>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nvGrpSpPr>
          <p:cNvPr id="45" name="Group 44"/>
          <p:cNvGrpSpPr/>
          <p:nvPr/>
        </p:nvGrpSpPr>
        <p:grpSpPr>
          <a:xfrm>
            <a:off x="5626883" y="1087890"/>
            <a:ext cx="829892" cy="817528"/>
            <a:chOff x="5626883" y="1122380"/>
            <a:chExt cx="829892" cy="817528"/>
          </a:xfrm>
        </p:grpSpPr>
        <p:pic>
          <p:nvPicPr>
            <p:cNvPr id="29" name="Picture 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94775" y="1122380"/>
              <a:ext cx="762000" cy="762000"/>
            </a:xfrm>
            <a:prstGeom prst="rect">
              <a:avLst/>
            </a:prstGeom>
          </p:spPr>
        </p:pic>
        <p:sp>
          <p:nvSpPr>
            <p:cNvPr id="34" name="Pie 33"/>
            <p:cNvSpPr/>
            <p:nvPr/>
          </p:nvSpPr>
          <p:spPr bwMode="auto">
            <a:xfrm flipH="1">
              <a:off x="5626883" y="1135062"/>
              <a:ext cx="804846" cy="804846"/>
            </a:xfrm>
            <a:prstGeom prst="pie">
              <a:avLst>
                <a:gd name="adj1" fmla="val 11155846"/>
                <a:gd name="adj2" fmla="val 14228008"/>
              </a:avLst>
            </a:prstGeom>
            <a:solidFill>
              <a:srgbClr val="FF0000">
                <a:alpha val="50196"/>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nvGrpSpPr>
          <p:cNvPr id="47" name="Group 46"/>
          <p:cNvGrpSpPr/>
          <p:nvPr/>
        </p:nvGrpSpPr>
        <p:grpSpPr>
          <a:xfrm>
            <a:off x="9686730" y="1135082"/>
            <a:ext cx="773319" cy="770336"/>
            <a:chOff x="9686730" y="1114044"/>
            <a:chExt cx="773319" cy="770336"/>
          </a:xfrm>
        </p:grpSpPr>
        <p:pic>
          <p:nvPicPr>
            <p:cNvPr id="31" name="Picture 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98049" y="1122380"/>
              <a:ext cx="762000" cy="762000"/>
            </a:xfrm>
            <a:prstGeom prst="rect">
              <a:avLst/>
            </a:prstGeom>
          </p:spPr>
        </p:pic>
        <p:sp>
          <p:nvSpPr>
            <p:cNvPr id="35" name="Pie 34"/>
            <p:cNvSpPr/>
            <p:nvPr/>
          </p:nvSpPr>
          <p:spPr bwMode="auto">
            <a:xfrm flipH="1">
              <a:off x="9686730" y="1114044"/>
              <a:ext cx="754034" cy="754034"/>
            </a:xfrm>
            <a:prstGeom prst="pie">
              <a:avLst>
                <a:gd name="adj1" fmla="val 7534905"/>
                <a:gd name="adj2" fmla="val 10864107"/>
              </a:avLst>
            </a:prstGeom>
            <a:solidFill>
              <a:srgbClr val="FF0000">
                <a:alpha val="50196"/>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nvGrpSpPr>
          <p:cNvPr id="49" name="Group 48"/>
          <p:cNvGrpSpPr/>
          <p:nvPr/>
        </p:nvGrpSpPr>
        <p:grpSpPr>
          <a:xfrm>
            <a:off x="1951037" y="3954462"/>
            <a:ext cx="762000" cy="762000"/>
            <a:chOff x="1951037" y="4002038"/>
            <a:chExt cx="762000" cy="762000"/>
          </a:xfrm>
        </p:grpSpPr>
        <p:pic>
          <p:nvPicPr>
            <p:cNvPr id="28" name="Picture 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51037" y="4002038"/>
              <a:ext cx="762000" cy="762000"/>
            </a:xfrm>
            <a:prstGeom prst="rect">
              <a:avLst/>
            </a:prstGeom>
          </p:spPr>
        </p:pic>
        <p:sp>
          <p:nvSpPr>
            <p:cNvPr id="36" name="Pie 35"/>
            <p:cNvSpPr/>
            <p:nvPr/>
          </p:nvSpPr>
          <p:spPr bwMode="auto">
            <a:xfrm flipH="1">
              <a:off x="1971439" y="4030662"/>
              <a:ext cx="720694" cy="720694"/>
            </a:xfrm>
            <a:prstGeom prst="pie">
              <a:avLst>
                <a:gd name="adj1" fmla="val 19756527"/>
                <a:gd name="adj2" fmla="val 7321988"/>
              </a:avLst>
            </a:prstGeom>
            <a:solidFill>
              <a:srgbClr val="FF0000">
                <a:alpha val="50196"/>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nvGrpSpPr>
          <p:cNvPr id="50" name="Group 49"/>
          <p:cNvGrpSpPr/>
          <p:nvPr/>
        </p:nvGrpSpPr>
        <p:grpSpPr>
          <a:xfrm>
            <a:off x="5694775" y="3954462"/>
            <a:ext cx="762000" cy="762000"/>
            <a:chOff x="5694775" y="4002038"/>
            <a:chExt cx="762000" cy="762000"/>
          </a:xfrm>
        </p:grpSpPr>
        <p:pic>
          <p:nvPicPr>
            <p:cNvPr id="30" name="Picture 2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94775" y="4002038"/>
              <a:ext cx="762000" cy="762000"/>
            </a:xfrm>
            <a:prstGeom prst="rect">
              <a:avLst/>
            </a:prstGeom>
          </p:spPr>
        </p:pic>
        <p:sp>
          <p:nvSpPr>
            <p:cNvPr id="37" name="Pie 36"/>
            <p:cNvSpPr/>
            <p:nvPr/>
          </p:nvSpPr>
          <p:spPr bwMode="auto">
            <a:xfrm flipH="1">
              <a:off x="5711035" y="4030662"/>
              <a:ext cx="720694" cy="720694"/>
            </a:xfrm>
            <a:prstGeom prst="pie">
              <a:avLst>
                <a:gd name="adj1" fmla="val 16198256"/>
                <a:gd name="adj2" fmla="val 19686017"/>
              </a:avLst>
            </a:prstGeom>
            <a:solidFill>
              <a:srgbClr val="FF0000">
                <a:alpha val="50196"/>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nvGrpSpPr>
          <p:cNvPr id="48" name="Group 47"/>
          <p:cNvGrpSpPr/>
          <p:nvPr/>
        </p:nvGrpSpPr>
        <p:grpSpPr>
          <a:xfrm>
            <a:off x="9698049" y="3954462"/>
            <a:ext cx="762000" cy="762000"/>
            <a:chOff x="9698049" y="4002038"/>
            <a:chExt cx="762000" cy="762000"/>
          </a:xfrm>
        </p:grpSpPr>
        <p:pic>
          <p:nvPicPr>
            <p:cNvPr id="32" name="Picture 3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98049" y="4002038"/>
              <a:ext cx="762000" cy="762000"/>
            </a:xfrm>
            <a:prstGeom prst="rect">
              <a:avLst/>
            </a:prstGeom>
          </p:spPr>
        </p:pic>
        <p:sp>
          <p:nvSpPr>
            <p:cNvPr id="38" name="Pie 37"/>
            <p:cNvSpPr/>
            <p:nvPr/>
          </p:nvSpPr>
          <p:spPr bwMode="auto">
            <a:xfrm flipH="1">
              <a:off x="9718702" y="4030662"/>
              <a:ext cx="720694" cy="720694"/>
            </a:xfrm>
            <a:prstGeom prst="pie">
              <a:avLst>
                <a:gd name="adj1" fmla="val 10796688"/>
                <a:gd name="adj2" fmla="val 16149962"/>
              </a:avLst>
            </a:prstGeom>
            <a:solidFill>
              <a:srgbClr val="FF0000">
                <a:alpha val="50196"/>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5017827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10"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par>
                          <p:cTn id="17" fill="hold">
                            <p:stCondLst>
                              <p:cond delay="1250"/>
                            </p:stCondLst>
                            <p:childTnLst>
                              <p:par>
                                <p:cTn id="18" presetID="2" presetClass="entr" presetSubtype="8"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0-#ppt_w/2"/>
                                          </p:val>
                                        </p:tav>
                                        <p:tav tm="100000">
                                          <p:val>
                                            <p:strVal val="#ppt_x"/>
                                          </p:val>
                                        </p:tav>
                                      </p:tavLst>
                                    </p:anim>
                                    <p:anim calcmode="lin" valueType="num">
                                      <p:cBhvr additive="base">
                                        <p:cTn id="21" dur="500" fill="hold"/>
                                        <p:tgtEl>
                                          <p:spTgt spid="12"/>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25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1+#ppt_w/2"/>
                                          </p:val>
                                        </p:tav>
                                        <p:tav tm="100000">
                                          <p:val>
                                            <p:strVal val="#ppt_x"/>
                                          </p:val>
                                        </p:tav>
                                      </p:tavLst>
                                    </p:anim>
                                    <p:anim calcmode="lin" valueType="num">
                                      <p:cBhvr additive="base">
                                        <p:cTn id="25" dur="500" fill="hold"/>
                                        <p:tgtEl>
                                          <p:spTgt spid="11"/>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par>
                          <p:cTn id="30" fill="hold">
                            <p:stCondLst>
                              <p:cond delay="2500"/>
                            </p:stCondLst>
                            <p:childTnLst>
                              <p:par>
                                <p:cTn id="31" presetID="2" presetClass="entr" presetSubtype="8"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0-#ppt_w/2"/>
                                          </p:val>
                                        </p:tav>
                                        <p:tav tm="100000">
                                          <p:val>
                                            <p:strVal val="#ppt_x"/>
                                          </p:val>
                                        </p:tav>
                                      </p:tavLst>
                                    </p:anim>
                                    <p:anim calcmode="lin" valueType="num">
                                      <p:cBhvr additive="base">
                                        <p:cTn id="34" dur="500" fill="hold"/>
                                        <p:tgtEl>
                                          <p:spTgt spid="14"/>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1+#ppt_w/2"/>
                                          </p:val>
                                        </p:tav>
                                        <p:tav tm="100000">
                                          <p:val>
                                            <p:strVal val="#ppt_x"/>
                                          </p:val>
                                        </p:tav>
                                      </p:tavLst>
                                    </p:anim>
                                    <p:anim calcmode="lin" valueType="num">
                                      <p:cBhvr additive="base">
                                        <p:cTn id="38" dur="500" fill="hold"/>
                                        <p:tgtEl>
                                          <p:spTgt spid="15"/>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childTnLst>
                          </p:cTn>
                        </p:par>
                        <p:par>
                          <p:cTn id="43" fill="hold">
                            <p:stCondLst>
                              <p:cond delay="3500"/>
                            </p:stCondLst>
                            <p:childTnLst>
                              <p:par>
                                <p:cTn id="44" presetID="2" presetClass="entr" presetSubtype="8"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additive="base">
                                        <p:cTn id="46" dur="500" fill="hold"/>
                                        <p:tgtEl>
                                          <p:spTgt spid="18"/>
                                        </p:tgtEl>
                                        <p:attrNameLst>
                                          <p:attrName>ppt_x</p:attrName>
                                        </p:attrNameLst>
                                      </p:cBhvr>
                                      <p:tavLst>
                                        <p:tav tm="0">
                                          <p:val>
                                            <p:strVal val="0-#ppt_w/2"/>
                                          </p:val>
                                        </p:tav>
                                        <p:tav tm="100000">
                                          <p:val>
                                            <p:strVal val="#ppt_x"/>
                                          </p:val>
                                        </p:tav>
                                      </p:tavLst>
                                    </p:anim>
                                    <p:anim calcmode="lin" valueType="num">
                                      <p:cBhvr additive="base">
                                        <p:cTn id="47" dur="500" fill="hold"/>
                                        <p:tgtEl>
                                          <p:spTgt spid="18"/>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250"/>
                                  </p:stCondLst>
                                  <p:childTnLst>
                                    <p:set>
                                      <p:cBhvr>
                                        <p:cTn id="49" dur="1" fill="hold">
                                          <p:stCondLst>
                                            <p:cond delay="0"/>
                                          </p:stCondLst>
                                        </p:cTn>
                                        <p:tgtEl>
                                          <p:spTgt spid="17"/>
                                        </p:tgtEl>
                                        <p:attrNameLst>
                                          <p:attrName>style.visibility</p:attrName>
                                        </p:attrNameLst>
                                      </p:cBhvr>
                                      <p:to>
                                        <p:strVal val="visible"/>
                                      </p:to>
                                    </p:set>
                                    <p:anim calcmode="lin" valueType="num">
                                      <p:cBhvr additive="base">
                                        <p:cTn id="50" dur="500" fill="hold"/>
                                        <p:tgtEl>
                                          <p:spTgt spid="17"/>
                                        </p:tgtEl>
                                        <p:attrNameLst>
                                          <p:attrName>ppt_x</p:attrName>
                                        </p:attrNameLst>
                                      </p:cBhvr>
                                      <p:tavLst>
                                        <p:tav tm="0">
                                          <p:val>
                                            <p:strVal val="1+#ppt_w/2"/>
                                          </p:val>
                                        </p:tav>
                                        <p:tav tm="100000">
                                          <p:val>
                                            <p:strVal val="#ppt_x"/>
                                          </p:val>
                                        </p:tav>
                                      </p:tavLst>
                                    </p:anim>
                                    <p:anim calcmode="lin" valueType="num">
                                      <p:cBhvr additive="base">
                                        <p:cTn id="51" dur="500" fill="hold"/>
                                        <p:tgtEl>
                                          <p:spTgt spid="17"/>
                                        </p:tgtEl>
                                        <p:attrNameLst>
                                          <p:attrName>ppt_y</p:attrName>
                                        </p:attrNameLst>
                                      </p:cBhvr>
                                      <p:tavLst>
                                        <p:tav tm="0">
                                          <p:val>
                                            <p:strVal val="#ppt_y"/>
                                          </p:val>
                                        </p:tav>
                                        <p:tav tm="100000">
                                          <p:val>
                                            <p:strVal val="#ppt_y"/>
                                          </p:val>
                                        </p:tav>
                                      </p:tavLst>
                                    </p:anim>
                                  </p:childTnLst>
                                </p:cTn>
                              </p:par>
                            </p:childTnLst>
                          </p:cTn>
                        </p:par>
                        <p:par>
                          <p:cTn id="52" fill="hold">
                            <p:stCondLst>
                              <p:cond delay="4250"/>
                            </p:stCondLst>
                            <p:childTnLst>
                              <p:par>
                                <p:cTn id="53" presetID="10" presetClass="entr" presetSubtype="0"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500"/>
                                        <p:tgtEl>
                                          <p:spTgt spid="19"/>
                                        </p:tgtEl>
                                      </p:cBhvr>
                                    </p:animEffect>
                                  </p:childTnLst>
                                </p:cTn>
                              </p:par>
                            </p:childTnLst>
                          </p:cTn>
                        </p:par>
                        <p:par>
                          <p:cTn id="56" fill="hold">
                            <p:stCondLst>
                              <p:cond delay="4750"/>
                            </p:stCondLst>
                            <p:childTnLst>
                              <p:par>
                                <p:cTn id="57" presetID="2" presetClass="entr" presetSubtype="2"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fill="hold"/>
                                        <p:tgtEl>
                                          <p:spTgt spid="21"/>
                                        </p:tgtEl>
                                        <p:attrNameLst>
                                          <p:attrName>ppt_x</p:attrName>
                                        </p:attrNameLst>
                                      </p:cBhvr>
                                      <p:tavLst>
                                        <p:tav tm="0">
                                          <p:val>
                                            <p:strVal val="1+#ppt_w/2"/>
                                          </p:val>
                                        </p:tav>
                                        <p:tav tm="100000">
                                          <p:val>
                                            <p:strVal val="#ppt_x"/>
                                          </p:val>
                                        </p:tav>
                                      </p:tavLst>
                                    </p:anim>
                                    <p:anim calcmode="lin" valueType="num">
                                      <p:cBhvr additive="base">
                                        <p:cTn id="60" dur="500" fill="hold"/>
                                        <p:tgtEl>
                                          <p:spTgt spid="21"/>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250"/>
                                  </p:stCondLst>
                                  <p:childTnLst>
                                    <p:set>
                                      <p:cBhvr>
                                        <p:cTn id="62" dur="1" fill="hold">
                                          <p:stCondLst>
                                            <p:cond delay="0"/>
                                          </p:stCondLst>
                                        </p:cTn>
                                        <p:tgtEl>
                                          <p:spTgt spid="20"/>
                                        </p:tgtEl>
                                        <p:attrNameLst>
                                          <p:attrName>style.visibility</p:attrName>
                                        </p:attrNameLst>
                                      </p:cBhvr>
                                      <p:to>
                                        <p:strVal val="visible"/>
                                      </p:to>
                                    </p:set>
                                    <p:anim calcmode="lin" valueType="num">
                                      <p:cBhvr additive="base">
                                        <p:cTn id="63" dur="500" fill="hold"/>
                                        <p:tgtEl>
                                          <p:spTgt spid="20"/>
                                        </p:tgtEl>
                                        <p:attrNameLst>
                                          <p:attrName>ppt_x</p:attrName>
                                        </p:attrNameLst>
                                      </p:cBhvr>
                                      <p:tavLst>
                                        <p:tav tm="0">
                                          <p:val>
                                            <p:strVal val="0-#ppt_w/2"/>
                                          </p:val>
                                        </p:tav>
                                        <p:tav tm="100000">
                                          <p:val>
                                            <p:strVal val="#ppt_x"/>
                                          </p:val>
                                        </p:tav>
                                      </p:tavLst>
                                    </p:anim>
                                    <p:anim calcmode="lin" valueType="num">
                                      <p:cBhvr additive="base">
                                        <p:cTn id="64" dur="500" fill="hold"/>
                                        <p:tgtEl>
                                          <p:spTgt spid="20"/>
                                        </p:tgtEl>
                                        <p:attrNameLst>
                                          <p:attrName>ppt_y</p:attrName>
                                        </p:attrNameLst>
                                      </p:cBhvr>
                                      <p:tavLst>
                                        <p:tav tm="0">
                                          <p:val>
                                            <p:strVal val="#ppt_y"/>
                                          </p:val>
                                        </p:tav>
                                        <p:tav tm="100000">
                                          <p:val>
                                            <p:strVal val="#ppt_y"/>
                                          </p:val>
                                        </p:tav>
                                      </p:tavLst>
                                    </p:anim>
                                  </p:childTnLst>
                                </p:cTn>
                              </p:par>
                            </p:childTnLst>
                          </p:cTn>
                        </p:par>
                        <p:par>
                          <p:cTn id="65" fill="hold">
                            <p:stCondLst>
                              <p:cond delay="5500"/>
                            </p:stCondLst>
                            <p:childTnLst>
                              <p:par>
                                <p:cTn id="66" presetID="10" presetClass="entr" presetSubtype="0" fill="hold" grpId="0" nodeType="after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fade">
                                      <p:cBhvr>
                                        <p:cTn id="68" dur="500"/>
                                        <p:tgtEl>
                                          <p:spTgt spid="22"/>
                                        </p:tgtEl>
                                      </p:cBhvr>
                                    </p:animEffect>
                                  </p:childTnLst>
                                </p:cTn>
                              </p:par>
                            </p:childTnLst>
                          </p:cTn>
                        </p:par>
                        <p:par>
                          <p:cTn id="69" fill="hold">
                            <p:stCondLst>
                              <p:cond delay="6000"/>
                            </p:stCondLst>
                            <p:childTnLst>
                              <p:par>
                                <p:cTn id="70" presetID="2" presetClass="entr" presetSubtype="8" fill="hold" grpId="0" nodeType="afterEffect">
                                  <p:stCondLst>
                                    <p:cond delay="0"/>
                                  </p:stCondLst>
                                  <p:childTnLst>
                                    <p:set>
                                      <p:cBhvr>
                                        <p:cTn id="71" dur="1" fill="hold">
                                          <p:stCondLst>
                                            <p:cond delay="0"/>
                                          </p:stCondLst>
                                        </p:cTn>
                                        <p:tgtEl>
                                          <p:spTgt spid="23"/>
                                        </p:tgtEl>
                                        <p:attrNameLst>
                                          <p:attrName>style.visibility</p:attrName>
                                        </p:attrNameLst>
                                      </p:cBhvr>
                                      <p:to>
                                        <p:strVal val="visible"/>
                                      </p:to>
                                    </p:set>
                                    <p:anim calcmode="lin" valueType="num">
                                      <p:cBhvr additive="base">
                                        <p:cTn id="72" dur="500" fill="hold"/>
                                        <p:tgtEl>
                                          <p:spTgt spid="23"/>
                                        </p:tgtEl>
                                        <p:attrNameLst>
                                          <p:attrName>ppt_x</p:attrName>
                                        </p:attrNameLst>
                                      </p:cBhvr>
                                      <p:tavLst>
                                        <p:tav tm="0">
                                          <p:val>
                                            <p:strVal val="0-#ppt_w/2"/>
                                          </p:val>
                                        </p:tav>
                                        <p:tav tm="100000">
                                          <p:val>
                                            <p:strVal val="#ppt_x"/>
                                          </p:val>
                                        </p:tav>
                                      </p:tavLst>
                                    </p:anim>
                                    <p:anim calcmode="lin" valueType="num">
                                      <p:cBhvr additive="base">
                                        <p:cTn id="73" dur="500" fill="hold"/>
                                        <p:tgtEl>
                                          <p:spTgt spid="23"/>
                                        </p:tgtEl>
                                        <p:attrNameLst>
                                          <p:attrName>ppt_y</p:attrName>
                                        </p:attrNameLst>
                                      </p:cBhvr>
                                      <p:tavLst>
                                        <p:tav tm="0">
                                          <p:val>
                                            <p:strVal val="#ppt_y"/>
                                          </p:val>
                                        </p:tav>
                                        <p:tav tm="100000">
                                          <p:val>
                                            <p:strVal val="#ppt_y"/>
                                          </p:val>
                                        </p:tav>
                                      </p:tavLst>
                                    </p:anim>
                                  </p:childTnLst>
                                </p:cTn>
                              </p:par>
                              <p:par>
                                <p:cTn id="74" presetID="2" presetClass="entr" presetSubtype="2" fill="hold" grpId="0" nodeType="withEffect">
                                  <p:stCondLst>
                                    <p:cond delay="250"/>
                                  </p:stCondLst>
                                  <p:childTnLst>
                                    <p:set>
                                      <p:cBhvr>
                                        <p:cTn id="75" dur="1" fill="hold">
                                          <p:stCondLst>
                                            <p:cond delay="0"/>
                                          </p:stCondLst>
                                        </p:cTn>
                                        <p:tgtEl>
                                          <p:spTgt spid="24"/>
                                        </p:tgtEl>
                                        <p:attrNameLst>
                                          <p:attrName>style.visibility</p:attrName>
                                        </p:attrNameLst>
                                      </p:cBhvr>
                                      <p:to>
                                        <p:strVal val="visible"/>
                                      </p:to>
                                    </p:set>
                                    <p:anim calcmode="lin" valueType="num">
                                      <p:cBhvr additive="base">
                                        <p:cTn id="76" dur="500" fill="hold"/>
                                        <p:tgtEl>
                                          <p:spTgt spid="24"/>
                                        </p:tgtEl>
                                        <p:attrNameLst>
                                          <p:attrName>ppt_x</p:attrName>
                                        </p:attrNameLst>
                                      </p:cBhvr>
                                      <p:tavLst>
                                        <p:tav tm="0">
                                          <p:val>
                                            <p:strVal val="1+#ppt_w/2"/>
                                          </p:val>
                                        </p:tav>
                                        <p:tav tm="100000">
                                          <p:val>
                                            <p:strVal val="#ppt_x"/>
                                          </p:val>
                                        </p:tav>
                                      </p:tavLst>
                                    </p:anim>
                                    <p:anim calcmode="lin" valueType="num">
                                      <p:cBhvr additive="base">
                                        <p:cTn id="77" dur="500" fill="hold"/>
                                        <p:tgtEl>
                                          <p:spTgt spid="24"/>
                                        </p:tgtEl>
                                        <p:attrNameLst>
                                          <p:attrName>ppt_y</p:attrName>
                                        </p:attrNameLst>
                                      </p:cBhvr>
                                      <p:tavLst>
                                        <p:tav tm="0">
                                          <p:val>
                                            <p:strVal val="#ppt_y"/>
                                          </p:val>
                                        </p:tav>
                                        <p:tav tm="100000">
                                          <p:val>
                                            <p:strVal val="#ppt_y"/>
                                          </p:val>
                                        </p:tav>
                                      </p:tavLst>
                                    </p:anim>
                                  </p:childTnLst>
                                </p:cTn>
                              </p:par>
                            </p:childTnLst>
                          </p:cTn>
                        </p:par>
                        <p:par>
                          <p:cTn id="78" fill="hold">
                            <p:stCondLst>
                              <p:cond delay="6750"/>
                            </p:stCondLst>
                            <p:childTnLst>
                              <p:par>
                                <p:cTn id="79" presetID="10" presetClass="entr" presetSubtype="0" fill="hold" grpId="0" nodeType="afterEffect">
                                  <p:stCondLst>
                                    <p:cond delay="0"/>
                                  </p:stCondLst>
                                  <p:childTnLst>
                                    <p:set>
                                      <p:cBhvr>
                                        <p:cTn id="80" dur="1" fill="hold">
                                          <p:stCondLst>
                                            <p:cond delay="0"/>
                                          </p:stCondLst>
                                        </p:cTn>
                                        <p:tgtEl>
                                          <p:spTgt spid="25"/>
                                        </p:tgtEl>
                                        <p:attrNameLst>
                                          <p:attrName>style.visibility</p:attrName>
                                        </p:attrNameLst>
                                      </p:cBhvr>
                                      <p:to>
                                        <p:strVal val="visible"/>
                                      </p:to>
                                    </p:set>
                                    <p:animEffect transition="in" filter="fade">
                                      <p:cBhvr>
                                        <p:cTn id="81" dur="500"/>
                                        <p:tgtEl>
                                          <p:spTgt spid="25"/>
                                        </p:tgtEl>
                                      </p:cBhvr>
                                    </p:animEffect>
                                  </p:childTnLst>
                                </p:cTn>
                              </p:par>
                            </p:childTnLst>
                          </p:cTn>
                        </p:par>
                        <p:par>
                          <p:cTn id="82" fill="hold">
                            <p:stCondLst>
                              <p:cond delay="7250"/>
                            </p:stCondLst>
                            <p:childTnLst>
                              <p:par>
                                <p:cTn id="83" presetID="10" presetClass="entr" presetSubtype="0" fill="hold" nodeType="afterEffect">
                                  <p:stCondLst>
                                    <p:cond delay="0"/>
                                  </p:stCondLst>
                                  <p:childTnLst>
                                    <p:set>
                                      <p:cBhvr>
                                        <p:cTn id="84" dur="1" fill="hold">
                                          <p:stCondLst>
                                            <p:cond delay="0"/>
                                          </p:stCondLst>
                                        </p:cTn>
                                        <p:tgtEl>
                                          <p:spTgt spid="46"/>
                                        </p:tgtEl>
                                        <p:attrNameLst>
                                          <p:attrName>style.visibility</p:attrName>
                                        </p:attrNameLst>
                                      </p:cBhvr>
                                      <p:to>
                                        <p:strVal val="visible"/>
                                      </p:to>
                                    </p:set>
                                    <p:animEffect transition="in" filter="fade">
                                      <p:cBhvr>
                                        <p:cTn id="85" dur="500"/>
                                        <p:tgtEl>
                                          <p:spTgt spid="46"/>
                                        </p:tgtEl>
                                      </p:cBhvr>
                                    </p:animEffect>
                                  </p:childTnLst>
                                </p:cTn>
                              </p:par>
                              <p:par>
                                <p:cTn id="86" presetID="10" presetClass="entr" presetSubtype="0" fill="hold" nodeType="withEffect">
                                  <p:stCondLst>
                                    <p:cond delay="0"/>
                                  </p:stCondLst>
                                  <p:childTnLst>
                                    <p:set>
                                      <p:cBhvr>
                                        <p:cTn id="87" dur="1" fill="hold">
                                          <p:stCondLst>
                                            <p:cond delay="0"/>
                                          </p:stCondLst>
                                        </p:cTn>
                                        <p:tgtEl>
                                          <p:spTgt spid="45"/>
                                        </p:tgtEl>
                                        <p:attrNameLst>
                                          <p:attrName>style.visibility</p:attrName>
                                        </p:attrNameLst>
                                      </p:cBhvr>
                                      <p:to>
                                        <p:strVal val="visible"/>
                                      </p:to>
                                    </p:set>
                                    <p:animEffect transition="in" filter="fade">
                                      <p:cBhvr>
                                        <p:cTn id="88" dur="500"/>
                                        <p:tgtEl>
                                          <p:spTgt spid="45"/>
                                        </p:tgtEl>
                                      </p:cBhvr>
                                    </p:animEffect>
                                  </p:childTnLst>
                                </p:cTn>
                              </p:par>
                              <p:par>
                                <p:cTn id="89" presetID="10" presetClass="entr" presetSubtype="0" fill="hold" nodeType="withEffect">
                                  <p:stCondLst>
                                    <p:cond delay="0"/>
                                  </p:stCondLst>
                                  <p:childTnLst>
                                    <p:set>
                                      <p:cBhvr>
                                        <p:cTn id="90" dur="1" fill="hold">
                                          <p:stCondLst>
                                            <p:cond delay="0"/>
                                          </p:stCondLst>
                                        </p:cTn>
                                        <p:tgtEl>
                                          <p:spTgt spid="47"/>
                                        </p:tgtEl>
                                        <p:attrNameLst>
                                          <p:attrName>style.visibility</p:attrName>
                                        </p:attrNameLst>
                                      </p:cBhvr>
                                      <p:to>
                                        <p:strVal val="visible"/>
                                      </p:to>
                                    </p:set>
                                    <p:animEffect transition="in" filter="fade">
                                      <p:cBhvr>
                                        <p:cTn id="91" dur="500"/>
                                        <p:tgtEl>
                                          <p:spTgt spid="47"/>
                                        </p:tgtEl>
                                      </p:cBhvr>
                                    </p:animEffect>
                                  </p:childTnLst>
                                </p:cTn>
                              </p:par>
                              <p:par>
                                <p:cTn id="92" presetID="10" presetClass="entr" presetSubtype="0" fill="hold" nodeType="withEffect">
                                  <p:stCondLst>
                                    <p:cond delay="0"/>
                                  </p:stCondLst>
                                  <p:childTnLst>
                                    <p:set>
                                      <p:cBhvr>
                                        <p:cTn id="93" dur="1" fill="hold">
                                          <p:stCondLst>
                                            <p:cond delay="0"/>
                                          </p:stCondLst>
                                        </p:cTn>
                                        <p:tgtEl>
                                          <p:spTgt spid="49"/>
                                        </p:tgtEl>
                                        <p:attrNameLst>
                                          <p:attrName>style.visibility</p:attrName>
                                        </p:attrNameLst>
                                      </p:cBhvr>
                                      <p:to>
                                        <p:strVal val="visible"/>
                                      </p:to>
                                    </p:set>
                                    <p:animEffect transition="in" filter="fade">
                                      <p:cBhvr>
                                        <p:cTn id="94" dur="500"/>
                                        <p:tgtEl>
                                          <p:spTgt spid="49"/>
                                        </p:tgtEl>
                                      </p:cBhvr>
                                    </p:animEffect>
                                  </p:childTnLst>
                                </p:cTn>
                              </p:par>
                              <p:par>
                                <p:cTn id="95" presetID="10" presetClass="entr" presetSubtype="0" fill="hold" nodeType="withEffect">
                                  <p:stCondLst>
                                    <p:cond delay="0"/>
                                  </p:stCondLst>
                                  <p:childTnLst>
                                    <p:set>
                                      <p:cBhvr>
                                        <p:cTn id="96" dur="1" fill="hold">
                                          <p:stCondLst>
                                            <p:cond delay="0"/>
                                          </p:stCondLst>
                                        </p:cTn>
                                        <p:tgtEl>
                                          <p:spTgt spid="50"/>
                                        </p:tgtEl>
                                        <p:attrNameLst>
                                          <p:attrName>style.visibility</p:attrName>
                                        </p:attrNameLst>
                                      </p:cBhvr>
                                      <p:to>
                                        <p:strVal val="visible"/>
                                      </p:to>
                                    </p:set>
                                    <p:animEffect transition="in" filter="fade">
                                      <p:cBhvr>
                                        <p:cTn id="97" dur="500"/>
                                        <p:tgtEl>
                                          <p:spTgt spid="50"/>
                                        </p:tgtEl>
                                      </p:cBhvr>
                                    </p:animEffect>
                                  </p:childTnLst>
                                </p:cTn>
                              </p:par>
                              <p:par>
                                <p:cTn id="98" presetID="10" presetClass="entr" presetSubtype="0" fill="hold" nodeType="withEffect">
                                  <p:stCondLst>
                                    <p:cond delay="0"/>
                                  </p:stCondLst>
                                  <p:childTnLst>
                                    <p:set>
                                      <p:cBhvr>
                                        <p:cTn id="99" dur="1" fill="hold">
                                          <p:stCondLst>
                                            <p:cond delay="0"/>
                                          </p:stCondLst>
                                        </p:cTn>
                                        <p:tgtEl>
                                          <p:spTgt spid="48"/>
                                        </p:tgtEl>
                                        <p:attrNameLst>
                                          <p:attrName>style.visibility</p:attrName>
                                        </p:attrNameLst>
                                      </p:cBhvr>
                                      <p:to>
                                        <p:strVal val="visible"/>
                                      </p:to>
                                    </p:set>
                                    <p:animEffect transition="in" filter="fade">
                                      <p:cBhvr>
                                        <p:cTn id="100"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0" grpId="0"/>
      <p:bldP spid="11" grpId="0" animBg="1"/>
      <p:bldP spid="12" grpId="0" animBg="1"/>
      <p:bldP spid="13" grpId="0"/>
      <p:bldP spid="14" grpId="0" animBg="1"/>
      <p:bldP spid="15" grpId="0" animBg="1"/>
      <p:bldP spid="16" grpId="0"/>
      <p:bldP spid="17" grpId="0" animBg="1"/>
      <p:bldP spid="18" grpId="0" animBg="1"/>
      <p:bldP spid="19" grpId="0"/>
      <p:bldP spid="20" grpId="0" animBg="1"/>
      <p:bldP spid="21" grpId="0" animBg="1"/>
      <p:bldP spid="22" grpId="0"/>
      <p:bldP spid="23" grpId="0" animBg="1"/>
      <p:bldP spid="24" grpId="0" animBg="1"/>
      <p:bldP spid="2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Q&amp;A</a:t>
            </a:r>
            <a:endParaRPr lang="en-US" dirty="0"/>
          </a:p>
        </p:txBody>
      </p:sp>
      <p:sp>
        <p:nvSpPr>
          <p:cNvPr id="10" name="Rectangle 9"/>
          <p:cNvSpPr/>
          <p:nvPr/>
        </p:nvSpPr>
        <p:spPr>
          <a:xfrm>
            <a:off x="4389437" y="296862"/>
            <a:ext cx="7924801" cy="1569660"/>
          </a:xfrm>
          <a:prstGeom prst="rect">
            <a:avLst/>
          </a:prstGeom>
        </p:spPr>
        <p:txBody>
          <a:bodyPr wrap="square">
            <a:spAutoFit/>
          </a:bodyPr>
          <a:lstStyle/>
          <a:p>
            <a:r>
              <a:rPr lang="en-US" sz="3200" dirty="0" smtClean="0">
                <a:solidFill>
                  <a:srgbClr val="E6E6E6">
                    <a:lumMod val="50000"/>
                  </a:srgbClr>
                </a:solidFill>
              </a:rPr>
              <a:t>All display templates and other assets from today’s demos can be downloaded at:</a:t>
            </a:r>
          </a:p>
          <a:p>
            <a:r>
              <a:rPr lang="en-US" sz="3200" u="sng" dirty="0" smtClean="0">
                <a:solidFill>
                  <a:srgbClr val="E6E6E6">
                    <a:lumMod val="50000"/>
                  </a:srgbClr>
                </a:solidFill>
                <a:hlinkClick r:id="rId3"/>
              </a:rPr>
              <a:t>http</a:t>
            </a:r>
            <a:r>
              <a:rPr lang="en-US" sz="3200" u="sng" dirty="0">
                <a:solidFill>
                  <a:srgbClr val="E6E6E6">
                    <a:lumMod val="50000"/>
                  </a:srgbClr>
                </a:solidFill>
                <a:hlinkClick r:id="rId3"/>
              </a:rPr>
              <a:t>://paulolenick.codeplex.com</a:t>
            </a:r>
            <a:r>
              <a:rPr lang="en-US" sz="3200" u="sng" dirty="0" smtClean="0">
                <a:solidFill>
                  <a:srgbClr val="E6E6E6">
                    <a:lumMod val="50000"/>
                  </a:srgbClr>
                </a:solidFill>
                <a:hlinkClick r:id="rId3"/>
              </a:rPr>
              <a:t>/</a:t>
            </a:r>
            <a:endParaRPr lang="en-US" sz="3200" u="sng" dirty="0" smtClean="0">
              <a:solidFill>
                <a:srgbClr val="E6E6E6">
                  <a:lumMod val="50000"/>
                </a:srgbClr>
              </a:solidFill>
            </a:endParaRPr>
          </a:p>
        </p:txBody>
      </p:sp>
      <p:grpSp>
        <p:nvGrpSpPr>
          <p:cNvPr id="13" name="Group 12"/>
          <p:cNvGrpSpPr/>
          <p:nvPr/>
        </p:nvGrpSpPr>
        <p:grpSpPr>
          <a:xfrm>
            <a:off x="418625" y="4229348"/>
            <a:ext cx="6637812" cy="2229905"/>
            <a:chOff x="418625" y="4229348"/>
            <a:chExt cx="6637812" cy="2229905"/>
          </a:xfrm>
        </p:grpSpPr>
        <p:sp>
          <p:nvSpPr>
            <p:cNvPr id="6" name="TextBox 5"/>
            <p:cNvSpPr txBox="1"/>
            <p:nvPr/>
          </p:nvSpPr>
          <p:spPr>
            <a:xfrm>
              <a:off x="1346586" y="4304817"/>
              <a:ext cx="5709851" cy="2154436"/>
            </a:xfrm>
            <a:prstGeom prst="rect">
              <a:avLst/>
            </a:prstGeom>
            <a:noFill/>
          </p:spPr>
          <p:txBody>
            <a:bodyPr wrap="square" lIns="0" tIns="0" rIns="0" bIns="0" rtlCol="0">
              <a:spAutoFit/>
            </a:bodyPr>
            <a:lstStyle/>
            <a:p>
              <a:r>
                <a:rPr lang="en-US" sz="3200" dirty="0" smtClean="0">
                  <a:gradFill>
                    <a:gsLst>
                      <a:gs pos="0">
                        <a:srgbClr val="505050"/>
                      </a:gs>
                      <a:gs pos="86000">
                        <a:srgbClr val="505050"/>
                      </a:gs>
                    </a:gsLst>
                    <a:lin ang="5400000" scaled="0"/>
                  </a:gradFill>
                </a:rPr>
                <a:t>paul.olenick@avepoint.com</a:t>
              </a:r>
            </a:p>
            <a:p>
              <a:endParaRPr lang="en-US" sz="2000" dirty="0" smtClean="0">
                <a:gradFill>
                  <a:gsLst>
                    <a:gs pos="0">
                      <a:srgbClr val="505050"/>
                    </a:gs>
                    <a:gs pos="86000">
                      <a:srgbClr val="505050"/>
                    </a:gs>
                  </a:gsLst>
                  <a:lin ang="5400000" scaled="0"/>
                </a:gradFill>
              </a:endParaRPr>
            </a:p>
            <a:p>
              <a:r>
                <a:rPr lang="en-US" sz="3200" dirty="0" smtClean="0">
                  <a:gradFill>
                    <a:gsLst>
                      <a:gs pos="0">
                        <a:srgbClr val="505050"/>
                      </a:gs>
                      <a:gs pos="86000">
                        <a:srgbClr val="505050"/>
                      </a:gs>
                    </a:gsLst>
                    <a:lin ang="5400000" scaled="0"/>
                  </a:gradFill>
                </a:rPr>
                <a:t>olenicksharepoint.com</a:t>
              </a:r>
            </a:p>
            <a:p>
              <a:endParaRPr lang="en-US" sz="2000" dirty="0" smtClean="0">
                <a:gradFill>
                  <a:gsLst>
                    <a:gs pos="0">
                      <a:srgbClr val="505050"/>
                    </a:gs>
                    <a:gs pos="86000">
                      <a:srgbClr val="505050"/>
                    </a:gs>
                  </a:gsLst>
                  <a:lin ang="5400000" scaled="0"/>
                </a:gradFill>
              </a:endParaRPr>
            </a:p>
            <a:p>
              <a:r>
                <a:rPr lang="en-US" sz="3200" dirty="0" smtClean="0">
                  <a:gradFill>
                    <a:gsLst>
                      <a:gs pos="0">
                        <a:srgbClr val="505050"/>
                      </a:gs>
                      <a:gs pos="86000">
                        <a:srgbClr val="505050"/>
                      </a:gs>
                    </a:gsLst>
                    <a:lin ang="5400000" scaled="0"/>
                  </a:gradFill>
                </a:rPr>
                <a:t>@</a:t>
              </a:r>
              <a:r>
                <a:rPr lang="en-US" sz="3200" dirty="0" err="1" smtClean="0">
                  <a:gradFill>
                    <a:gsLst>
                      <a:gs pos="0">
                        <a:srgbClr val="505050"/>
                      </a:gs>
                      <a:gs pos="86000">
                        <a:srgbClr val="505050"/>
                      </a:gs>
                    </a:gsLst>
                    <a:lin ang="5400000" scaled="0"/>
                  </a:gradFill>
                </a:rPr>
                <a:t>OlenickSP</a:t>
              </a:r>
              <a:endParaRPr lang="en-US" sz="3200" dirty="0" smtClean="0">
                <a:gradFill>
                  <a:gsLst>
                    <a:gs pos="0">
                      <a:srgbClr val="505050"/>
                    </a:gs>
                    <a:gs pos="86000">
                      <a:srgbClr val="505050"/>
                    </a:gs>
                  </a:gsLst>
                  <a:lin ang="5400000" scaled="0"/>
                </a:gradFill>
              </a:endParaRPr>
            </a:p>
          </p:txBody>
        </p:sp>
        <p:pic>
          <p:nvPicPr>
            <p:cNvPr id="7" name="Picture 6" descr="http://www.techinasia.com/techinasia/wp-content/uploads/2009/07/Twitter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0697" y="5893107"/>
              <a:ext cx="566146" cy="56614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0" descr="http://blog.emints.org/wp-content/uploads/2011/08/wordpress-logo.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7037" y="5074699"/>
              <a:ext cx="610286" cy="610286"/>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p:cNvPicPr>
              <a:picLocks noChangeAspect="1"/>
            </p:cNvPicPr>
            <p:nvPr/>
          </p:nvPicPr>
          <p:blipFill rotWithShape="1">
            <a:blip r:embed="rId6">
              <a:extLst>
                <a:ext uri="{28A0092B-C50C-407E-A947-70E740481C1C}">
                  <a14:useLocalDpi xmlns:a14="http://schemas.microsoft.com/office/drawing/2010/main" val="0"/>
                </a:ext>
              </a:extLst>
            </a:blip>
            <a:srcRect r="77900"/>
            <a:stretch/>
          </p:blipFill>
          <p:spPr>
            <a:xfrm>
              <a:off x="418625" y="4229348"/>
              <a:ext cx="618698" cy="622110"/>
            </a:xfrm>
            <a:prstGeom prst="rect">
              <a:avLst/>
            </a:prstGeom>
          </p:spPr>
        </p:pic>
      </p:grpSp>
      <p:pic>
        <p:nvPicPr>
          <p:cNvPr id="11" name="Picture 10"/>
          <p:cNvPicPr>
            <a:picLocks noChangeAspect="1"/>
          </p:cNvPicPr>
          <p:nvPr/>
        </p:nvPicPr>
        <p:blipFill rotWithShape="1">
          <a:blip r:embed="rId7" cstate="print">
            <a:extLst>
              <a:ext uri="{28A0092B-C50C-407E-A947-70E740481C1C}">
                <a14:useLocalDpi xmlns:a14="http://schemas.microsoft.com/office/drawing/2010/main" val="0"/>
              </a:ext>
            </a:extLst>
          </a:blip>
          <a:srcRect b="17508"/>
          <a:stretch/>
        </p:blipFill>
        <p:spPr>
          <a:xfrm>
            <a:off x="8275637" y="2526024"/>
            <a:ext cx="2980038" cy="1171475"/>
          </a:xfrm>
          <a:prstGeom prst="rect">
            <a:avLst/>
          </a:prstGeom>
        </p:spPr>
      </p:pic>
      <p:sp>
        <p:nvSpPr>
          <p:cNvPr id="14" name="Rectangle 13"/>
          <p:cNvSpPr/>
          <p:nvPr/>
        </p:nvSpPr>
        <p:spPr>
          <a:xfrm>
            <a:off x="8245474" y="3697499"/>
            <a:ext cx="7924801" cy="523220"/>
          </a:xfrm>
          <a:prstGeom prst="rect">
            <a:avLst/>
          </a:prstGeom>
        </p:spPr>
        <p:txBody>
          <a:bodyPr wrap="square">
            <a:spAutoFit/>
          </a:bodyPr>
          <a:lstStyle/>
          <a:p>
            <a:r>
              <a:rPr lang="en-US" sz="2800" dirty="0" smtClean="0">
                <a:solidFill>
                  <a:srgbClr val="E6E6E6">
                    <a:lumMod val="50000"/>
                  </a:srgbClr>
                </a:solidFill>
              </a:rPr>
              <a:t>sharepointshoptalk.com</a:t>
            </a:r>
            <a:endParaRPr lang="en-US" sz="2800" u="sng" dirty="0" smtClean="0">
              <a:solidFill>
                <a:srgbClr val="E6E6E6">
                  <a:lumMod val="50000"/>
                </a:srgbClr>
              </a:solidFill>
            </a:endParaRPr>
          </a:p>
        </p:txBody>
      </p:sp>
    </p:spTree>
    <p:extLst>
      <p:ext uri="{BB962C8B-B14F-4D97-AF65-F5344CB8AC3E}">
        <p14:creationId xmlns:p14="http://schemas.microsoft.com/office/powerpoint/2010/main" val="7838617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Crawled </a:t>
            </a:r>
            <a:r>
              <a:rPr lang="en-US" dirty="0" smtClean="0"/>
              <a:t>&amp; managed properties refresher</a:t>
            </a:r>
            <a:endParaRPr lang="en-US" dirty="0"/>
          </a:p>
        </p:txBody>
      </p:sp>
      <p:sp>
        <p:nvSpPr>
          <p:cNvPr id="35" name="Rectangle 34"/>
          <p:cNvSpPr/>
          <p:nvPr/>
        </p:nvSpPr>
        <p:spPr bwMode="auto">
          <a:xfrm>
            <a:off x="4815259" y="4629063"/>
            <a:ext cx="3104936" cy="568485"/>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r>
              <a:rPr lang="en-US" sz="2000" dirty="0" smtClean="0">
                <a:solidFill>
                  <a:srgbClr val="FFFFFF"/>
                </a:solidFill>
              </a:rPr>
              <a:t>Word Doc Title</a:t>
            </a:r>
          </a:p>
          <a:p>
            <a:endParaRPr lang="en-US" sz="2000" dirty="0">
              <a:solidFill>
                <a:srgbClr val="FFFFFF"/>
              </a:solidFill>
            </a:endParaRPr>
          </a:p>
        </p:txBody>
      </p:sp>
      <p:sp>
        <p:nvSpPr>
          <p:cNvPr id="36" name="Rectangle 35"/>
          <p:cNvSpPr/>
          <p:nvPr/>
        </p:nvSpPr>
        <p:spPr bwMode="auto">
          <a:xfrm>
            <a:off x="4815259" y="1473359"/>
            <a:ext cx="3104936" cy="769618"/>
          </a:xfrm>
          <a:prstGeom prst="rect">
            <a:avLst/>
          </a:prstGeom>
          <a:solidFill>
            <a:srgbClr val="0072C6"/>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ctr" anchorCtr="0" forceAA="0" compatLnSpc="1">
            <a:prstTxWarp prst="textNoShape">
              <a:avLst/>
            </a:prstTxWarp>
            <a:noAutofit/>
          </a:bodyPr>
          <a:lstStyle/>
          <a:p>
            <a:pPr algn="ctr" defTabSz="932472" fontAlgn="base">
              <a:lnSpc>
                <a:spcPct val="90000"/>
              </a:lnSpc>
              <a:spcBef>
                <a:spcPct val="0"/>
              </a:spcBef>
              <a:spcAft>
                <a:spcPts val="300"/>
              </a:spcAft>
            </a:pPr>
            <a:r>
              <a:rPr lang="en-US" sz="2000" spc="-71" dirty="0" smtClean="0">
                <a:gradFill>
                  <a:gsLst>
                    <a:gs pos="0">
                      <a:srgbClr val="FFFFFF"/>
                    </a:gs>
                    <a:gs pos="100000">
                      <a:srgbClr val="FFFFFF"/>
                    </a:gs>
                  </a:gsLst>
                  <a:lin ang="5400000" scaled="0"/>
                </a:gradFill>
                <a:ea typeface="Segoe UI" pitchFamily="34" charset="0"/>
                <a:cs typeface="Segoe UI" pitchFamily="34" charset="0"/>
              </a:rPr>
              <a:t>Crawled Properties</a:t>
            </a:r>
            <a:endParaRPr lang="en-US" sz="2000" spc="-71" dirty="0">
              <a:gradFill>
                <a:gsLst>
                  <a:gs pos="0">
                    <a:srgbClr val="FFFFFF"/>
                  </a:gs>
                  <a:gs pos="100000">
                    <a:srgbClr val="FFFFFF"/>
                  </a:gs>
                </a:gsLst>
                <a:lin ang="5400000" scaled="0"/>
              </a:gradFill>
              <a:ea typeface="Segoe UI" pitchFamily="34" charset="0"/>
              <a:cs typeface="Segoe UI" pitchFamily="34" charset="0"/>
            </a:endParaRPr>
          </a:p>
        </p:txBody>
      </p:sp>
      <p:sp>
        <p:nvSpPr>
          <p:cNvPr id="40" name="Rectangle 39"/>
          <p:cNvSpPr/>
          <p:nvPr/>
        </p:nvSpPr>
        <p:spPr bwMode="auto">
          <a:xfrm>
            <a:off x="9266237" y="1473359"/>
            <a:ext cx="2470433" cy="769618"/>
          </a:xfrm>
          <a:prstGeom prst="rect">
            <a:avLst/>
          </a:prstGeom>
          <a:solidFill>
            <a:srgbClr val="0072C6"/>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ctr" anchorCtr="0" forceAA="0" compatLnSpc="1">
            <a:prstTxWarp prst="textNoShape">
              <a:avLst/>
            </a:prstTxWarp>
            <a:noAutofit/>
          </a:bodyPr>
          <a:lstStyle/>
          <a:p>
            <a:pPr algn="ctr" defTabSz="932472" fontAlgn="base">
              <a:lnSpc>
                <a:spcPct val="90000"/>
              </a:lnSpc>
              <a:spcBef>
                <a:spcPct val="0"/>
              </a:spcBef>
              <a:spcAft>
                <a:spcPts val="300"/>
              </a:spcAft>
            </a:pPr>
            <a:r>
              <a:rPr lang="en-US" sz="2000" spc="-71" dirty="0" smtClean="0">
                <a:gradFill>
                  <a:gsLst>
                    <a:gs pos="0">
                      <a:srgbClr val="FFFFFF"/>
                    </a:gs>
                    <a:gs pos="100000">
                      <a:srgbClr val="FFFFFF"/>
                    </a:gs>
                  </a:gsLst>
                  <a:lin ang="5400000" scaled="0"/>
                </a:gradFill>
                <a:ea typeface="Segoe UI" pitchFamily="34" charset="0"/>
                <a:cs typeface="Segoe UI" pitchFamily="34" charset="0"/>
              </a:rPr>
              <a:t>Managed Properties</a:t>
            </a:r>
            <a:endParaRPr lang="en-US" sz="2000" spc="-71" dirty="0">
              <a:gradFill>
                <a:gsLst>
                  <a:gs pos="0">
                    <a:srgbClr val="FFFFFF"/>
                  </a:gs>
                  <a:gs pos="100000">
                    <a:srgbClr val="FFFFFF"/>
                  </a:gs>
                </a:gsLst>
                <a:lin ang="5400000" scaled="0"/>
              </a:gradFill>
              <a:ea typeface="Segoe UI" pitchFamily="34" charset="0"/>
              <a:cs typeface="Segoe UI" pitchFamily="34" charset="0"/>
            </a:endParaRPr>
          </a:p>
        </p:txBody>
      </p:sp>
      <p:sp>
        <p:nvSpPr>
          <p:cNvPr id="63" name="Rectangle 62"/>
          <p:cNvSpPr/>
          <p:nvPr/>
        </p:nvSpPr>
        <p:spPr>
          <a:xfrm>
            <a:off x="11864" y="3288201"/>
            <a:ext cx="2328521" cy="2021566"/>
          </a:xfrm>
          <a:prstGeom prst="rect">
            <a:avLst/>
          </a:prstGeom>
        </p:spPr>
        <p:txBody>
          <a:bodyPr wrap="square">
            <a:spAutoFit/>
          </a:bodyPr>
          <a:lstStyle/>
          <a:p>
            <a:pPr marL="440723" defTabSz="914367"/>
            <a:r>
              <a:rPr lang="en-US" sz="1568" dirty="0">
                <a:solidFill>
                  <a:srgbClr val="008272"/>
                </a:solidFill>
                <a:ea typeface="Calibri" panose="020F0502020204030204" pitchFamily="34" charset="0"/>
                <a:cs typeface="Times New Roman" panose="02020603050405020304" pitchFamily="18" charset="0"/>
              </a:rPr>
              <a:t>HTTP</a:t>
            </a:r>
          </a:p>
          <a:p>
            <a:pPr marL="440723" defTabSz="914367"/>
            <a:r>
              <a:rPr lang="en-US" sz="1568" dirty="0">
                <a:solidFill>
                  <a:srgbClr val="008272"/>
                </a:solidFill>
                <a:ea typeface="Calibri" panose="020F0502020204030204" pitchFamily="34" charset="0"/>
                <a:cs typeface="Times New Roman" panose="02020603050405020304" pitchFamily="18" charset="0"/>
              </a:rPr>
              <a:t>File shares</a:t>
            </a:r>
          </a:p>
          <a:p>
            <a:pPr marL="440723" defTabSz="914367"/>
            <a:r>
              <a:rPr lang="en-US" sz="1568" dirty="0">
                <a:solidFill>
                  <a:srgbClr val="008272"/>
                </a:solidFill>
                <a:ea typeface="Calibri" panose="020F0502020204030204" pitchFamily="34" charset="0"/>
                <a:cs typeface="Times New Roman" panose="02020603050405020304" pitchFamily="18" charset="0"/>
              </a:rPr>
              <a:t>SharePoint</a:t>
            </a:r>
          </a:p>
          <a:p>
            <a:pPr marL="440723" defTabSz="914367"/>
            <a:r>
              <a:rPr lang="en-US" sz="1568" dirty="0">
                <a:solidFill>
                  <a:srgbClr val="008272"/>
                </a:solidFill>
                <a:ea typeface="Calibri" panose="020F0502020204030204" pitchFamily="34" charset="0"/>
                <a:cs typeface="Times New Roman" panose="02020603050405020304" pitchFamily="18" charset="0"/>
              </a:rPr>
              <a:t>User profiles</a:t>
            </a:r>
          </a:p>
          <a:p>
            <a:pPr marL="440723" defTabSz="914367"/>
            <a:r>
              <a:rPr lang="en-US" sz="1568" dirty="0">
                <a:solidFill>
                  <a:srgbClr val="008272"/>
                </a:solidFill>
                <a:ea typeface="Calibri" panose="020F0502020204030204" pitchFamily="34" charset="0"/>
                <a:cs typeface="Times New Roman" panose="02020603050405020304" pitchFamily="18" charset="0"/>
              </a:rPr>
              <a:t>Lotus Notes </a:t>
            </a:r>
          </a:p>
          <a:p>
            <a:pPr marL="440723" defTabSz="914367"/>
            <a:r>
              <a:rPr lang="en-US" sz="1568" dirty="0">
                <a:solidFill>
                  <a:srgbClr val="008272"/>
                </a:solidFill>
                <a:ea typeface="Calibri" panose="020F0502020204030204" pitchFamily="34" charset="0"/>
                <a:cs typeface="Times New Roman" panose="02020603050405020304" pitchFamily="18" charset="0"/>
              </a:rPr>
              <a:t>Documentum</a:t>
            </a:r>
          </a:p>
          <a:p>
            <a:pPr marL="440723" defTabSz="914367"/>
            <a:r>
              <a:rPr lang="en-US" sz="1568" dirty="0">
                <a:solidFill>
                  <a:srgbClr val="008272"/>
                </a:solidFill>
                <a:ea typeface="Calibri" panose="020F0502020204030204" pitchFamily="34" charset="0"/>
                <a:cs typeface="Times New Roman" panose="02020603050405020304" pitchFamily="18" charset="0"/>
              </a:rPr>
              <a:t>Exchange folders</a:t>
            </a:r>
          </a:p>
          <a:p>
            <a:pPr marL="440723" defTabSz="914367"/>
            <a:r>
              <a:rPr lang="en-US" sz="1568" dirty="0">
                <a:solidFill>
                  <a:srgbClr val="008272"/>
                </a:solidFill>
                <a:ea typeface="Calibri" panose="020F0502020204030204" pitchFamily="34" charset="0"/>
                <a:cs typeface="Times New Roman" panose="02020603050405020304" pitchFamily="18" charset="0"/>
              </a:rPr>
              <a:t>Custom - BCS</a:t>
            </a:r>
            <a:endParaRPr lang="en-US" sz="1568" dirty="0">
              <a:solidFill>
                <a:srgbClr val="008272"/>
              </a:solidFill>
            </a:endParaRPr>
          </a:p>
        </p:txBody>
      </p:sp>
      <p:grpSp>
        <p:nvGrpSpPr>
          <p:cNvPr id="64" name="Group 63"/>
          <p:cNvGrpSpPr/>
          <p:nvPr/>
        </p:nvGrpSpPr>
        <p:grpSpPr>
          <a:xfrm>
            <a:off x="155234" y="1509648"/>
            <a:ext cx="1878819" cy="1886332"/>
            <a:chOff x="-1" y="1708150"/>
            <a:chExt cx="1879085" cy="1886600"/>
          </a:xfrm>
        </p:grpSpPr>
        <p:sp>
          <p:nvSpPr>
            <p:cNvPr id="65" name="TextBox 64"/>
            <p:cNvSpPr txBox="1"/>
            <p:nvPr/>
          </p:nvSpPr>
          <p:spPr>
            <a:xfrm>
              <a:off x="-1" y="3084930"/>
              <a:ext cx="1865435" cy="509820"/>
            </a:xfrm>
            <a:prstGeom prst="rect">
              <a:avLst/>
            </a:prstGeom>
            <a:noFill/>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14188">
                <a:defRPr/>
              </a:pPr>
              <a:r>
                <a:rPr lang="en-US" sz="2800" kern="0" dirty="0">
                  <a:solidFill>
                    <a:srgbClr val="3F3F3F">
                      <a:alpha val="99000"/>
                    </a:srgbClr>
                  </a:solidFill>
                  <a:latin typeface="Segoe UI Light"/>
                </a:rPr>
                <a:t>Content</a:t>
              </a:r>
            </a:p>
          </p:txBody>
        </p:sp>
        <p:sp>
          <p:nvSpPr>
            <p:cNvPr id="66" name="Rectangle 65"/>
            <p:cNvSpPr/>
            <p:nvPr/>
          </p:nvSpPr>
          <p:spPr bwMode="auto">
            <a:xfrm>
              <a:off x="-1" y="1708150"/>
              <a:ext cx="1879085" cy="1298448"/>
            </a:xfrm>
            <a:prstGeom prst="rect">
              <a:avLst/>
            </a:prstGeom>
            <a:solidFill>
              <a:srgbClr val="F26522"/>
            </a:solidFill>
            <a:ln w="9525" cap="flat" cmpd="sng" algn="ctr">
              <a:noFill/>
              <a:prstDash val="solid"/>
              <a:headEnd type="none" w="med" len="med"/>
              <a:tailEnd type="none" w="med" len="med"/>
            </a:ln>
            <a:effectLst/>
          </p:spPr>
          <p:txBody>
            <a:bodyPr rot="0" spcFirstLastPara="0" vertOverflow="overflow" horzOverflow="overflow" vert="horz" wrap="square" lIns="91547" tIns="45773" rIns="45773" bIns="91547" numCol="1" spcCol="0" rtlCol="0" fromWordArt="0" anchor="b" anchorCtr="0" forceAA="0" compatLnSpc="1">
              <a:prstTxWarp prst="textNoShape">
                <a:avLst/>
              </a:prstTxWarp>
              <a:noAutofit/>
            </a:bodyPr>
            <a:lstStyle/>
            <a:p>
              <a:pPr algn="ctr" defTabSz="913924" fontAlgn="base">
                <a:spcBef>
                  <a:spcPct val="0"/>
                </a:spcBef>
                <a:spcAft>
                  <a:spcPct val="0"/>
                </a:spcAft>
                <a:defRPr/>
              </a:pPr>
              <a:endParaRPr lang="en-US" kern="0" spc="-50" dirty="0"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67" name="Rectangle 66"/>
          <p:cNvSpPr/>
          <p:nvPr/>
        </p:nvSpPr>
        <p:spPr>
          <a:xfrm>
            <a:off x="2645094" y="1509647"/>
            <a:ext cx="1464428" cy="1298265"/>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algn="ctr"/>
            <a:r>
              <a:rPr lang="en-US" sz="2000" dirty="0">
                <a:solidFill>
                  <a:srgbClr val="FFFFFF"/>
                </a:solidFill>
              </a:rPr>
              <a:t>Crawl</a:t>
            </a:r>
          </a:p>
        </p:txBody>
      </p:sp>
      <p:sp>
        <p:nvSpPr>
          <p:cNvPr id="68" name="Freeform 83"/>
          <p:cNvSpPr>
            <a:spLocks noEditPoints="1"/>
          </p:cNvSpPr>
          <p:nvPr/>
        </p:nvSpPr>
        <p:spPr bwMode="black">
          <a:xfrm>
            <a:off x="968867" y="1680137"/>
            <a:ext cx="502976" cy="530955"/>
          </a:xfrm>
          <a:custGeom>
            <a:avLst/>
            <a:gdLst>
              <a:gd name="T0" fmla="*/ 502 w 2107"/>
              <a:gd name="T1" fmla="*/ 1162 h 2221"/>
              <a:gd name="T2" fmla="*/ 239 w 2107"/>
              <a:gd name="T3" fmla="*/ 2072 h 2221"/>
              <a:gd name="T4" fmla="*/ 1587 w 2107"/>
              <a:gd name="T5" fmla="*/ 1800 h 2221"/>
              <a:gd name="T6" fmla="*/ 1487 w 2107"/>
              <a:gd name="T7" fmla="*/ 1835 h 2221"/>
              <a:gd name="T8" fmla="*/ 1579 w 2107"/>
              <a:gd name="T9" fmla="*/ 1870 h 2221"/>
              <a:gd name="T10" fmla="*/ 1470 w 2107"/>
              <a:gd name="T11" fmla="*/ 1847 h 2221"/>
              <a:gd name="T12" fmla="*/ 983 w 2107"/>
              <a:gd name="T13" fmla="*/ 1837 h 2221"/>
              <a:gd name="T14" fmla="*/ 1062 w 2107"/>
              <a:gd name="T15" fmla="*/ 1872 h 2221"/>
              <a:gd name="T16" fmla="*/ 956 w 2107"/>
              <a:gd name="T17" fmla="*/ 1951 h 2221"/>
              <a:gd name="T18" fmla="*/ 1046 w 2107"/>
              <a:gd name="T19" fmla="*/ 1970 h 2221"/>
              <a:gd name="T20" fmla="*/ 820 w 2107"/>
              <a:gd name="T21" fmla="*/ 1872 h 2221"/>
              <a:gd name="T22" fmla="*/ 899 w 2107"/>
              <a:gd name="T23" fmla="*/ 1836 h 2221"/>
              <a:gd name="T24" fmla="*/ 841 w 2107"/>
              <a:gd name="T25" fmla="*/ 1886 h 2221"/>
              <a:gd name="T26" fmla="*/ 905 w 2107"/>
              <a:gd name="T27" fmla="*/ 1920 h 2221"/>
              <a:gd name="T28" fmla="*/ 882 w 2107"/>
              <a:gd name="T29" fmla="*/ 1971 h 2221"/>
              <a:gd name="T30" fmla="*/ 687 w 2107"/>
              <a:gd name="T31" fmla="*/ 1847 h 2221"/>
              <a:gd name="T32" fmla="*/ 780 w 2107"/>
              <a:gd name="T33" fmla="*/ 1844 h 2221"/>
              <a:gd name="T34" fmla="*/ 760 w 2107"/>
              <a:gd name="T35" fmla="*/ 1882 h 2221"/>
              <a:gd name="T36" fmla="*/ 703 w 2107"/>
              <a:gd name="T37" fmla="*/ 1912 h 2221"/>
              <a:gd name="T38" fmla="*/ 682 w 2107"/>
              <a:gd name="T39" fmla="*/ 1972 h 2221"/>
              <a:gd name="T40" fmla="*/ 647 w 2107"/>
              <a:gd name="T41" fmla="*/ 1928 h 2221"/>
              <a:gd name="T42" fmla="*/ 631 w 2107"/>
              <a:gd name="T43" fmla="*/ 1862 h 2221"/>
              <a:gd name="T44" fmla="*/ 545 w 2107"/>
              <a:gd name="T45" fmla="*/ 2017 h 2221"/>
              <a:gd name="T46" fmla="*/ 416 w 2107"/>
              <a:gd name="T47" fmla="*/ 2078 h 2221"/>
              <a:gd name="T48" fmla="*/ 435 w 2107"/>
              <a:gd name="T49" fmla="*/ 2014 h 2221"/>
              <a:gd name="T50" fmla="*/ 538 w 2107"/>
              <a:gd name="T51" fmla="*/ 2006 h 2221"/>
              <a:gd name="T52" fmla="*/ 520 w 2107"/>
              <a:gd name="T53" fmla="*/ 1973 h 2221"/>
              <a:gd name="T54" fmla="*/ 490 w 2107"/>
              <a:gd name="T55" fmla="*/ 1930 h 2221"/>
              <a:gd name="T56" fmla="*/ 587 w 2107"/>
              <a:gd name="T57" fmla="*/ 1913 h 2221"/>
              <a:gd name="T58" fmla="*/ 1055 w 2107"/>
              <a:gd name="T59" fmla="*/ 2071 h 2221"/>
              <a:gd name="T60" fmla="*/ 605 w 2107"/>
              <a:gd name="T61" fmla="*/ 2078 h 2221"/>
              <a:gd name="T62" fmla="*/ 613 w 2107"/>
              <a:gd name="T63" fmla="*/ 2010 h 2221"/>
              <a:gd name="T64" fmla="*/ 1046 w 2107"/>
              <a:gd name="T65" fmla="*/ 2003 h 2221"/>
              <a:gd name="T66" fmla="*/ 1113 w 2107"/>
              <a:gd name="T67" fmla="*/ 1877 h 2221"/>
              <a:gd name="T68" fmla="*/ 1176 w 2107"/>
              <a:gd name="T69" fmla="*/ 1835 h 2221"/>
              <a:gd name="T70" fmla="*/ 1137 w 2107"/>
              <a:gd name="T71" fmla="*/ 1885 h 2221"/>
              <a:gd name="T72" fmla="*/ 1115 w 2107"/>
              <a:gd name="T73" fmla="*/ 1926 h 2221"/>
              <a:gd name="T74" fmla="*/ 1215 w 2107"/>
              <a:gd name="T75" fmla="*/ 1968 h 2221"/>
              <a:gd name="T76" fmla="*/ 1135 w 2107"/>
              <a:gd name="T77" fmla="*/ 1970 h 2221"/>
              <a:gd name="T78" fmla="*/ 1146 w 2107"/>
              <a:gd name="T79" fmla="*/ 2075 h 2221"/>
              <a:gd name="T80" fmla="*/ 1122 w 2107"/>
              <a:gd name="T81" fmla="*/ 2019 h 2221"/>
              <a:gd name="T82" fmla="*/ 1139 w 2107"/>
              <a:gd name="T83" fmla="*/ 2003 h 2221"/>
              <a:gd name="T84" fmla="*/ 1217 w 2107"/>
              <a:gd name="T85" fmla="*/ 2003 h 2221"/>
              <a:gd name="T86" fmla="*/ 1337 w 2107"/>
              <a:gd name="T87" fmla="*/ 1868 h 2221"/>
              <a:gd name="T88" fmla="*/ 1411 w 2107"/>
              <a:gd name="T89" fmla="*/ 1838 h 2221"/>
              <a:gd name="T90" fmla="*/ 1425 w 2107"/>
              <a:gd name="T91" fmla="*/ 1883 h 2221"/>
              <a:gd name="T92" fmla="*/ 1359 w 2107"/>
              <a:gd name="T93" fmla="*/ 1927 h 2221"/>
              <a:gd name="T94" fmla="*/ 1476 w 2107"/>
              <a:gd name="T95" fmla="*/ 1956 h 2221"/>
              <a:gd name="T96" fmla="*/ 1461 w 2107"/>
              <a:gd name="T97" fmla="*/ 1970 h 2221"/>
              <a:gd name="T98" fmla="*/ 1511 w 2107"/>
              <a:gd name="T99" fmla="*/ 2075 h 2221"/>
              <a:gd name="T100" fmla="*/ 1393 w 2107"/>
              <a:gd name="T101" fmla="*/ 2019 h 2221"/>
              <a:gd name="T102" fmla="*/ 1475 w 2107"/>
              <a:gd name="T103" fmla="*/ 2001 h 2221"/>
              <a:gd name="T104" fmla="*/ 1681 w 2107"/>
              <a:gd name="T105" fmla="*/ 2018 h 2221"/>
              <a:gd name="T106" fmla="*/ 1623 w 2107"/>
              <a:gd name="T107" fmla="*/ 2075 h 2221"/>
              <a:gd name="T108" fmla="*/ 1639 w 2107"/>
              <a:gd name="T109" fmla="*/ 2000 h 2221"/>
              <a:gd name="T110" fmla="*/ 1630 w 2107"/>
              <a:gd name="T111" fmla="*/ 1969 h 2221"/>
              <a:gd name="T112" fmla="*/ 1532 w 2107"/>
              <a:gd name="T113" fmla="*/ 1910 h 2221"/>
              <a:gd name="T114" fmla="*/ 933 w 2107"/>
              <a:gd name="T115" fmla="*/ 1308 h 2221"/>
              <a:gd name="T116" fmla="*/ 9 w 2107"/>
              <a:gd name="T117" fmla="*/ 909 h 2221"/>
              <a:gd name="T118" fmla="*/ 413 w 2107"/>
              <a:gd name="T119" fmla="*/ 386 h 2221"/>
              <a:gd name="T120" fmla="*/ 1700 w 2107"/>
              <a:gd name="T121" fmla="*/ 556 h 2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7" h="2221">
                <a:moveTo>
                  <a:pt x="2107" y="809"/>
                </a:moveTo>
                <a:cubicBezTo>
                  <a:pt x="2106" y="786"/>
                  <a:pt x="2103" y="764"/>
                  <a:pt x="2098" y="742"/>
                </a:cubicBezTo>
                <a:cubicBezTo>
                  <a:pt x="2098" y="745"/>
                  <a:pt x="2098" y="747"/>
                  <a:pt x="2098" y="749"/>
                </a:cubicBezTo>
                <a:cubicBezTo>
                  <a:pt x="2096" y="810"/>
                  <a:pt x="2076" y="869"/>
                  <a:pt x="2040" y="926"/>
                </a:cubicBezTo>
                <a:cubicBezTo>
                  <a:pt x="2018" y="961"/>
                  <a:pt x="1988" y="995"/>
                  <a:pt x="1953" y="1027"/>
                </a:cubicBezTo>
                <a:cubicBezTo>
                  <a:pt x="1918" y="1064"/>
                  <a:pt x="1873" y="1098"/>
                  <a:pt x="1819" y="1131"/>
                </a:cubicBezTo>
                <a:cubicBezTo>
                  <a:pt x="1777" y="1156"/>
                  <a:pt x="1731" y="1178"/>
                  <a:pt x="1682" y="1198"/>
                </a:cubicBezTo>
                <a:cubicBezTo>
                  <a:pt x="1682" y="1061"/>
                  <a:pt x="1682" y="1061"/>
                  <a:pt x="1682" y="1061"/>
                </a:cubicBezTo>
                <a:cubicBezTo>
                  <a:pt x="1682" y="1059"/>
                  <a:pt x="1682" y="1058"/>
                  <a:pt x="1682" y="1056"/>
                </a:cubicBezTo>
                <a:cubicBezTo>
                  <a:pt x="1680" y="988"/>
                  <a:pt x="1624" y="933"/>
                  <a:pt x="1554" y="933"/>
                </a:cubicBezTo>
                <a:cubicBezTo>
                  <a:pt x="555" y="933"/>
                  <a:pt x="555" y="933"/>
                  <a:pt x="555" y="933"/>
                </a:cubicBezTo>
                <a:cubicBezTo>
                  <a:pt x="484" y="933"/>
                  <a:pt x="426" y="990"/>
                  <a:pt x="426" y="1061"/>
                </a:cubicBezTo>
                <a:cubicBezTo>
                  <a:pt x="426" y="1141"/>
                  <a:pt x="426" y="1141"/>
                  <a:pt x="426" y="1141"/>
                </a:cubicBezTo>
                <a:cubicBezTo>
                  <a:pt x="430" y="1142"/>
                  <a:pt x="430" y="1142"/>
                  <a:pt x="430" y="1142"/>
                </a:cubicBezTo>
                <a:cubicBezTo>
                  <a:pt x="430" y="1143"/>
                  <a:pt x="459" y="1152"/>
                  <a:pt x="502" y="1162"/>
                </a:cubicBezTo>
                <a:cubicBezTo>
                  <a:pt x="502" y="1069"/>
                  <a:pt x="502" y="1069"/>
                  <a:pt x="502" y="1069"/>
                </a:cubicBezTo>
                <a:cubicBezTo>
                  <a:pt x="502" y="1032"/>
                  <a:pt x="531" y="1003"/>
                  <a:pt x="568" y="1003"/>
                </a:cubicBezTo>
                <a:cubicBezTo>
                  <a:pt x="1541" y="1003"/>
                  <a:pt x="1541" y="1003"/>
                  <a:pt x="1541" y="1003"/>
                </a:cubicBezTo>
                <a:cubicBezTo>
                  <a:pt x="1577" y="1003"/>
                  <a:pt x="1607" y="1032"/>
                  <a:pt x="1607" y="1069"/>
                </a:cubicBezTo>
                <a:cubicBezTo>
                  <a:pt x="1607" y="1668"/>
                  <a:pt x="1607" y="1668"/>
                  <a:pt x="1607" y="1668"/>
                </a:cubicBezTo>
                <a:cubicBezTo>
                  <a:pt x="1607" y="1704"/>
                  <a:pt x="1577" y="1734"/>
                  <a:pt x="1541" y="1734"/>
                </a:cubicBezTo>
                <a:cubicBezTo>
                  <a:pt x="568" y="1734"/>
                  <a:pt x="568" y="1734"/>
                  <a:pt x="568" y="1734"/>
                </a:cubicBezTo>
                <a:cubicBezTo>
                  <a:pt x="531" y="1734"/>
                  <a:pt x="502" y="1704"/>
                  <a:pt x="502" y="1668"/>
                </a:cubicBezTo>
                <a:cubicBezTo>
                  <a:pt x="502" y="1541"/>
                  <a:pt x="502" y="1541"/>
                  <a:pt x="502" y="1541"/>
                </a:cubicBezTo>
                <a:cubicBezTo>
                  <a:pt x="476" y="1535"/>
                  <a:pt x="451" y="1528"/>
                  <a:pt x="426" y="1520"/>
                </a:cubicBezTo>
                <a:cubicBezTo>
                  <a:pt x="426" y="1676"/>
                  <a:pt x="426" y="1676"/>
                  <a:pt x="426" y="1676"/>
                </a:cubicBezTo>
                <a:cubicBezTo>
                  <a:pt x="426" y="1736"/>
                  <a:pt x="467" y="1786"/>
                  <a:pt x="523" y="1800"/>
                </a:cubicBezTo>
                <a:cubicBezTo>
                  <a:pt x="491" y="1802"/>
                  <a:pt x="456" y="1813"/>
                  <a:pt x="435" y="1837"/>
                </a:cubicBezTo>
                <a:cubicBezTo>
                  <a:pt x="419" y="1857"/>
                  <a:pt x="403" y="1876"/>
                  <a:pt x="387" y="1895"/>
                </a:cubicBezTo>
                <a:cubicBezTo>
                  <a:pt x="337" y="1954"/>
                  <a:pt x="288" y="2013"/>
                  <a:pt x="239" y="2072"/>
                </a:cubicBezTo>
                <a:cubicBezTo>
                  <a:pt x="227" y="2086"/>
                  <a:pt x="203" y="2107"/>
                  <a:pt x="203" y="2127"/>
                </a:cubicBezTo>
                <a:cubicBezTo>
                  <a:pt x="203" y="2183"/>
                  <a:pt x="203" y="2183"/>
                  <a:pt x="203" y="2183"/>
                </a:cubicBezTo>
                <a:cubicBezTo>
                  <a:pt x="204" y="2190"/>
                  <a:pt x="206" y="2197"/>
                  <a:pt x="209" y="2202"/>
                </a:cubicBezTo>
                <a:cubicBezTo>
                  <a:pt x="222" y="2220"/>
                  <a:pt x="247" y="2221"/>
                  <a:pt x="267" y="2221"/>
                </a:cubicBezTo>
                <a:cubicBezTo>
                  <a:pt x="295" y="2221"/>
                  <a:pt x="1759" y="2221"/>
                  <a:pt x="1804" y="2221"/>
                </a:cubicBezTo>
                <a:cubicBezTo>
                  <a:pt x="1826" y="2221"/>
                  <a:pt x="1850" y="2219"/>
                  <a:pt x="1871" y="2214"/>
                </a:cubicBezTo>
                <a:cubicBezTo>
                  <a:pt x="1886" y="2211"/>
                  <a:pt x="1903" y="2203"/>
                  <a:pt x="1905" y="2186"/>
                </a:cubicBezTo>
                <a:cubicBezTo>
                  <a:pt x="1905" y="2126"/>
                  <a:pt x="1905" y="2126"/>
                  <a:pt x="1905" y="2126"/>
                </a:cubicBezTo>
                <a:cubicBezTo>
                  <a:pt x="1907" y="2113"/>
                  <a:pt x="1899" y="2100"/>
                  <a:pt x="1891" y="2091"/>
                </a:cubicBezTo>
                <a:cubicBezTo>
                  <a:pt x="1887" y="2086"/>
                  <a:pt x="1883" y="2081"/>
                  <a:pt x="1879" y="2077"/>
                </a:cubicBezTo>
                <a:cubicBezTo>
                  <a:pt x="1858" y="2052"/>
                  <a:pt x="1837" y="2027"/>
                  <a:pt x="1816" y="2003"/>
                </a:cubicBezTo>
                <a:cubicBezTo>
                  <a:pt x="1770" y="1948"/>
                  <a:pt x="1724" y="1894"/>
                  <a:pt x="1678" y="1840"/>
                </a:cubicBezTo>
                <a:cubicBezTo>
                  <a:pt x="1676" y="1837"/>
                  <a:pt x="1674" y="1834"/>
                  <a:pt x="1671" y="1832"/>
                </a:cubicBezTo>
                <a:cubicBezTo>
                  <a:pt x="1662" y="1820"/>
                  <a:pt x="1647" y="1813"/>
                  <a:pt x="1633" y="1809"/>
                </a:cubicBezTo>
                <a:cubicBezTo>
                  <a:pt x="1618" y="1804"/>
                  <a:pt x="1603" y="1801"/>
                  <a:pt x="1587" y="1800"/>
                </a:cubicBezTo>
                <a:cubicBezTo>
                  <a:pt x="1642" y="1785"/>
                  <a:pt x="1682" y="1735"/>
                  <a:pt x="1682" y="1676"/>
                </a:cubicBezTo>
                <a:cubicBezTo>
                  <a:pt x="1682" y="1462"/>
                  <a:pt x="1682" y="1462"/>
                  <a:pt x="1682" y="1462"/>
                </a:cubicBezTo>
                <a:cubicBezTo>
                  <a:pt x="1698" y="1455"/>
                  <a:pt x="1714" y="1448"/>
                  <a:pt x="1730" y="1441"/>
                </a:cubicBezTo>
                <a:cubicBezTo>
                  <a:pt x="1801" y="1408"/>
                  <a:pt x="1863" y="1368"/>
                  <a:pt x="1916" y="1325"/>
                </a:cubicBezTo>
                <a:cubicBezTo>
                  <a:pt x="1946" y="1300"/>
                  <a:pt x="1972" y="1273"/>
                  <a:pt x="1995" y="1246"/>
                </a:cubicBezTo>
                <a:cubicBezTo>
                  <a:pt x="2018" y="1218"/>
                  <a:pt x="2037" y="1187"/>
                  <a:pt x="2054" y="1154"/>
                </a:cubicBezTo>
                <a:cubicBezTo>
                  <a:pt x="2068" y="1124"/>
                  <a:pt x="2079" y="1090"/>
                  <a:pt x="2084" y="1054"/>
                </a:cubicBezTo>
                <a:cubicBezTo>
                  <a:pt x="2086" y="1040"/>
                  <a:pt x="2087" y="1026"/>
                  <a:pt x="2089" y="1013"/>
                </a:cubicBezTo>
                <a:cubicBezTo>
                  <a:pt x="2089" y="1008"/>
                  <a:pt x="2090" y="1003"/>
                  <a:pt x="2090" y="998"/>
                </a:cubicBezTo>
                <a:cubicBezTo>
                  <a:pt x="2102" y="877"/>
                  <a:pt x="2102" y="877"/>
                  <a:pt x="2102" y="877"/>
                </a:cubicBezTo>
                <a:cubicBezTo>
                  <a:pt x="2103" y="874"/>
                  <a:pt x="2103" y="870"/>
                  <a:pt x="2103" y="867"/>
                </a:cubicBezTo>
                <a:cubicBezTo>
                  <a:pt x="2105" y="848"/>
                  <a:pt x="2107" y="829"/>
                  <a:pt x="2107" y="809"/>
                </a:cubicBezTo>
                <a:close/>
                <a:moveTo>
                  <a:pt x="1474" y="1837"/>
                </a:moveTo>
                <a:cubicBezTo>
                  <a:pt x="1475" y="1836"/>
                  <a:pt x="1476" y="1836"/>
                  <a:pt x="1478" y="1836"/>
                </a:cubicBezTo>
                <a:cubicBezTo>
                  <a:pt x="1481" y="1835"/>
                  <a:pt x="1483" y="1835"/>
                  <a:pt x="1487" y="1835"/>
                </a:cubicBezTo>
                <a:cubicBezTo>
                  <a:pt x="1492" y="1835"/>
                  <a:pt x="1492" y="1835"/>
                  <a:pt x="1492" y="1835"/>
                </a:cubicBezTo>
                <a:cubicBezTo>
                  <a:pt x="1492" y="1835"/>
                  <a:pt x="1492" y="1835"/>
                  <a:pt x="1492" y="1835"/>
                </a:cubicBezTo>
                <a:cubicBezTo>
                  <a:pt x="1502" y="1835"/>
                  <a:pt x="1511" y="1835"/>
                  <a:pt x="1521" y="1835"/>
                </a:cubicBezTo>
                <a:cubicBezTo>
                  <a:pt x="1521" y="1835"/>
                  <a:pt x="1521" y="1835"/>
                  <a:pt x="1521" y="1835"/>
                </a:cubicBezTo>
                <a:cubicBezTo>
                  <a:pt x="1531" y="1835"/>
                  <a:pt x="1531" y="1835"/>
                  <a:pt x="1531" y="1835"/>
                </a:cubicBezTo>
                <a:cubicBezTo>
                  <a:pt x="1534" y="1834"/>
                  <a:pt x="1538" y="1835"/>
                  <a:pt x="1541" y="1835"/>
                </a:cubicBezTo>
                <a:cubicBezTo>
                  <a:pt x="1543" y="1836"/>
                  <a:pt x="1546" y="1836"/>
                  <a:pt x="1548" y="1837"/>
                </a:cubicBezTo>
                <a:cubicBezTo>
                  <a:pt x="1548" y="1837"/>
                  <a:pt x="1548" y="1837"/>
                  <a:pt x="1548" y="1837"/>
                </a:cubicBezTo>
                <a:cubicBezTo>
                  <a:pt x="1549" y="1837"/>
                  <a:pt x="1549" y="1838"/>
                  <a:pt x="1549" y="1838"/>
                </a:cubicBezTo>
                <a:cubicBezTo>
                  <a:pt x="1550" y="1838"/>
                  <a:pt x="1550" y="1838"/>
                  <a:pt x="1550" y="1838"/>
                </a:cubicBezTo>
                <a:cubicBezTo>
                  <a:pt x="1553" y="1839"/>
                  <a:pt x="1556" y="1840"/>
                  <a:pt x="1558" y="1842"/>
                </a:cubicBezTo>
                <a:cubicBezTo>
                  <a:pt x="1560" y="1843"/>
                  <a:pt x="1562" y="1845"/>
                  <a:pt x="1563" y="1847"/>
                </a:cubicBezTo>
                <a:cubicBezTo>
                  <a:pt x="1571" y="1858"/>
                  <a:pt x="1571" y="1858"/>
                  <a:pt x="1571" y="1858"/>
                </a:cubicBezTo>
                <a:cubicBezTo>
                  <a:pt x="1573" y="1861"/>
                  <a:pt x="1577" y="1865"/>
                  <a:pt x="1579" y="1870"/>
                </a:cubicBezTo>
                <a:cubicBezTo>
                  <a:pt x="1579" y="1870"/>
                  <a:pt x="1579" y="1870"/>
                  <a:pt x="1579" y="1870"/>
                </a:cubicBezTo>
                <a:cubicBezTo>
                  <a:pt x="1581" y="1872"/>
                  <a:pt x="1581" y="1874"/>
                  <a:pt x="1581" y="1876"/>
                </a:cubicBezTo>
                <a:cubicBezTo>
                  <a:pt x="1581" y="1877"/>
                  <a:pt x="1580" y="1878"/>
                  <a:pt x="1579" y="1879"/>
                </a:cubicBezTo>
                <a:cubicBezTo>
                  <a:pt x="1579" y="1879"/>
                  <a:pt x="1579" y="1880"/>
                  <a:pt x="1579" y="1880"/>
                </a:cubicBezTo>
                <a:cubicBezTo>
                  <a:pt x="1579" y="1880"/>
                  <a:pt x="1579" y="1880"/>
                  <a:pt x="1579" y="1880"/>
                </a:cubicBezTo>
                <a:cubicBezTo>
                  <a:pt x="1578" y="1880"/>
                  <a:pt x="1578" y="1880"/>
                  <a:pt x="1578" y="1880"/>
                </a:cubicBezTo>
                <a:cubicBezTo>
                  <a:pt x="1578" y="1880"/>
                  <a:pt x="1578" y="1881"/>
                  <a:pt x="1577" y="1881"/>
                </a:cubicBezTo>
                <a:cubicBezTo>
                  <a:pt x="1577" y="1881"/>
                  <a:pt x="1577" y="1881"/>
                  <a:pt x="1576" y="1881"/>
                </a:cubicBezTo>
                <a:cubicBezTo>
                  <a:pt x="1576" y="1881"/>
                  <a:pt x="1576" y="1882"/>
                  <a:pt x="1575" y="1882"/>
                </a:cubicBezTo>
                <a:cubicBezTo>
                  <a:pt x="1569" y="1885"/>
                  <a:pt x="1560" y="1884"/>
                  <a:pt x="1553" y="1884"/>
                </a:cubicBezTo>
                <a:cubicBezTo>
                  <a:pt x="1516" y="1884"/>
                  <a:pt x="1516" y="1884"/>
                  <a:pt x="1516" y="1884"/>
                </a:cubicBezTo>
                <a:cubicBezTo>
                  <a:pt x="1509" y="1884"/>
                  <a:pt x="1501" y="1883"/>
                  <a:pt x="1494" y="1879"/>
                </a:cubicBezTo>
                <a:cubicBezTo>
                  <a:pt x="1492" y="1878"/>
                  <a:pt x="1490" y="1877"/>
                  <a:pt x="1488" y="1876"/>
                </a:cubicBezTo>
                <a:cubicBezTo>
                  <a:pt x="1486" y="1874"/>
                  <a:pt x="1484" y="1872"/>
                  <a:pt x="1483" y="1871"/>
                </a:cubicBezTo>
                <a:cubicBezTo>
                  <a:pt x="1481" y="1868"/>
                  <a:pt x="1481" y="1868"/>
                  <a:pt x="1481" y="1868"/>
                </a:cubicBezTo>
                <a:cubicBezTo>
                  <a:pt x="1478" y="1861"/>
                  <a:pt x="1473" y="1854"/>
                  <a:pt x="1470" y="1847"/>
                </a:cubicBezTo>
                <a:cubicBezTo>
                  <a:pt x="1467" y="1842"/>
                  <a:pt x="1469" y="1839"/>
                  <a:pt x="1474" y="1837"/>
                </a:cubicBezTo>
                <a:close/>
                <a:moveTo>
                  <a:pt x="965" y="1871"/>
                </a:moveTo>
                <a:cubicBezTo>
                  <a:pt x="966" y="1869"/>
                  <a:pt x="966" y="1868"/>
                  <a:pt x="966" y="1866"/>
                </a:cubicBezTo>
                <a:cubicBezTo>
                  <a:pt x="966" y="1866"/>
                  <a:pt x="966" y="1866"/>
                  <a:pt x="966" y="1866"/>
                </a:cubicBezTo>
                <a:cubicBezTo>
                  <a:pt x="967" y="1861"/>
                  <a:pt x="966" y="1855"/>
                  <a:pt x="968" y="1850"/>
                </a:cubicBezTo>
                <a:cubicBezTo>
                  <a:pt x="968" y="1848"/>
                  <a:pt x="968" y="1848"/>
                  <a:pt x="968" y="1848"/>
                </a:cubicBezTo>
                <a:cubicBezTo>
                  <a:pt x="968" y="1846"/>
                  <a:pt x="969" y="1845"/>
                  <a:pt x="970" y="1843"/>
                </a:cubicBezTo>
                <a:cubicBezTo>
                  <a:pt x="971" y="1842"/>
                  <a:pt x="973" y="1841"/>
                  <a:pt x="974" y="1841"/>
                </a:cubicBezTo>
                <a:cubicBezTo>
                  <a:pt x="974" y="1840"/>
                  <a:pt x="974" y="1840"/>
                  <a:pt x="974" y="1840"/>
                </a:cubicBezTo>
                <a:cubicBezTo>
                  <a:pt x="975" y="1840"/>
                  <a:pt x="975" y="1840"/>
                  <a:pt x="975" y="1840"/>
                </a:cubicBezTo>
                <a:cubicBezTo>
                  <a:pt x="976" y="1840"/>
                  <a:pt x="976" y="1839"/>
                  <a:pt x="976" y="1839"/>
                </a:cubicBezTo>
                <a:cubicBezTo>
                  <a:pt x="976" y="1839"/>
                  <a:pt x="977" y="1839"/>
                  <a:pt x="977" y="1839"/>
                </a:cubicBezTo>
                <a:cubicBezTo>
                  <a:pt x="978" y="1839"/>
                  <a:pt x="978" y="1838"/>
                  <a:pt x="979" y="1838"/>
                </a:cubicBezTo>
                <a:cubicBezTo>
                  <a:pt x="980" y="1838"/>
                  <a:pt x="980" y="1838"/>
                  <a:pt x="980" y="1838"/>
                </a:cubicBezTo>
                <a:cubicBezTo>
                  <a:pt x="981" y="1837"/>
                  <a:pt x="982" y="1837"/>
                  <a:pt x="983" y="1837"/>
                </a:cubicBezTo>
                <a:cubicBezTo>
                  <a:pt x="983" y="1837"/>
                  <a:pt x="984" y="1837"/>
                  <a:pt x="984" y="1837"/>
                </a:cubicBezTo>
                <a:cubicBezTo>
                  <a:pt x="984" y="1837"/>
                  <a:pt x="984" y="1837"/>
                  <a:pt x="985" y="1837"/>
                </a:cubicBezTo>
                <a:cubicBezTo>
                  <a:pt x="985" y="1837"/>
                  <a:pt x="985" y="1837"/>
                  <a:pt x="986" y="1836"/>
                </a:cubicBezTo>
                <a:cubicBezTo>
                  <a:pt x="988" y="1836"/>
                  <a:pt x="991" y="1836"/>
                  <a:pt x="993" y="1836"/>
                </a:cubicBezTo>
                <a:cubicBezTo>
                  <a:pt x="995" y="1836"/>
                  <a:pt x="995" y="1836"/>
                  <a:pt x="995" y="1836"/>
                </a:cubicBezTo>
                <a:cubicBezTo>
                  <a:pt x="998" y="1836"/>
                  <a:pt x="1000" y="1836"/>
                  <a:pt x="1003" y="1836"/>
                </a:cubicBezTo>
                <a:cubicBezTo>
                  <a:pt x="1038" y="1836"/>
                  <a:pt x="1038" y="1836"/>
                  <a:pt x="1038" y="1836"/>
                </a:cubicBezTo>
                <a:cubicBezTo>
                  <a:pt x="1038" y="1836"/>
                  <a:pt x="1039" y="1836"/>
                  <a:pt x="1040" y="1836"/>
                </a:cubicBezTo>
                <a:cubicBezTo>
                  <a:pt x="1040" y="1836"/>
                  <a:pt x="1040" y="1836"/>
                  <a:pt x="1041" y="1836"/>
                </a:cubicBezTo>
                <a:cubicBezTo>
                  <a:pt x="1042" y="1836"/>
                  <a:pt x="1042" y="1836"/>
                  <a:pt x="1043" y="1836"/>
                </a:cubicBezTo>
                <a:cubicBezTo>
                  <a:pt x="1050" y="1837"/>
                  <a:pt x="1058" y="1839"/>
                  <a:pt x="1061" y="1844"/>
                </a:cubicBezTo>
                <a:cubicBezTo>
                  <a:pt x="1061" y="1845"/>
                  <a:pt x="1061" y="1845"/>
                  <a:pt x="1061" y="1846"/>
                </a:cubicBezTo>
                <a:cubicBezTo>
                  <a:pt x="1061" y="1846"/>
                  <a:pt x="1061" y="1846"/>
                  <a:pt x="1061" y="1846"/>
                </a:cubicBezTo>
                <a:cubicBezTo>
                  <a:pt x="1063" y="1853"/>
                  <a:pt x="1062" y="1863"/>
                  <a:pt x="1062" y="1870"/>
                </a:cubicBezTo>
                <a:cubicBezTo>
                  <a:pt x="1062" y="1872"/>
                  <a:pt x="1062" y="1872"/>
                  <a:pt x="1062" y="1872"/>
                </a:cubicBezTo>
                <a:cubicBezTo>
                  <a:pt x="1062" y="1873"/>
                  <a:pt x="1062" y="1874"/>
                  <a:pt x="1061" y="1876"/>
                </a:cubicBezTo>
                <a:cubicBezTo>
                  <a:pt x="1054" y="1889"/>
                  <a:pt x="1022" y="1885"/>
                  <a:pt x="1010" y="1885"/>
                </a:cubicBezTo>
                <a:cubicBezTo>
                  <a:pt x="1003" y="1885"/>
                  <a:pt x="996" y="1885"/>
                  <a:pt x="989" y="1885"/>
                </a:cubicBezTo>
                <a:cubicBezTo>
                  <a:pt x="983" y="1885"/>
                  <a:pt x="974" y="1884"/>
                  <a:pt x="969" y="1879"/>
                </a:cubicBezTo>
                <a:cubicBezTo>
                  <a:pt x="969" y="1879"/>
                  <a:pt x="969" y="1879"/>
                  <a:pt x="968" y="1879"/>
                </a:cubicBezTo>
                <a:cubicBezTo>
                  <a:pt x="968" y="1879"/>
                  <a:pt x="968" y="1878"/>
                  <a:pt x="968" y="1878"/>
                </a:cubicBezTo>
                <a:cubicBezTo>
                  <a:pt x="967" y="1878"/>
                  <a:pt x="967" y="1878"/>
                  <a:pt x="967" y="1877"/>
                </a:cubicBezTo>
                <a:cubicBezTo>
                  <a:pt x="967" y="1877"/>
                  <a:pt x="967" y="1877"/>
                  <a:pt x="967" y="1877"/>
                </a:cubicBezTo>
                <a:cubicBezTo>
                  <a:pt x="967" y="1877"/>
                  <a:pt x="967" y="1877"/>
                  <a:pt x="967" y="1877"/>
                </a:cubicBezTo>
                <a:cubicBezTo>
                  <a:pt x="966" y="1876"/>
                  <a:pt x="966" y="1876"/>
                  <a:pt x="966" y="1875"/>
                </a:cubicBezTo>
                <a:cubicBezTo>
                  <a:pt x="965" y="1874"/>
                  <a:pt x="965" y="1873"/>
                  <a:pt x="965" y="1872"/>
                </a:cubicBezTo>
                <a:lnTo>
                  <a:pt x="965" y="1871"/>
                </a:lnTo>
                <a:close/>
                <a:moveTo>
                  <a:pt x="956" y="1955"/>
                </a:moveTo>
                <a:cubicBezTo>
                  <a:pt x="956" y="1952"/>
                  <a:pt x="956" y="1952"/>
                  <a:pt x="956" y="1952"/>
                </a:cubicBezTo>
                <a:cubicBezTo>
                  <a:pt x="956" y="1952"/>
                  <a:pt x="956" y="1951"/>
                  <a:pt x="956" y="1951"/>
                </a:cubicBezTo>
                <a:cubicBezTo>
                  <a:pt x="957" y="1943"/>
                  <a:pt x="958" y="1935"/>
                  <a:pt x="959" y="1926"/>
                </a:cubicBezTo>
                <a:cubicBezTo>
                  <a:pt x="959" y="1926"/>
                  <a:pt x="959" y="1926"/>
                  <a:pt x="959" y="1926"/>
                </a:cubicBezTo>
                <a:cubicBezTo>
                  <a:pt x="959" y="1926"/>
                  <a:pt x="959" y="1926"/>
                  <a:pt x="959" y="1925"/>
                </a:cubicBezTo>
                <a:cubicBezTo>
                  <a:pt x="963" y="1907"/>
                  <a:pt x="999" y="1911"/>
                  <a:pt x="1013" y="1911"/>
                </a:cubicBezTo>
                <a:cubicBezTo>
                  <a:pt x="1025" y="1911"/>
                  <a:pt x="1055" y="1908"/>
                  <a:pt x="1061" y="1921"/>
                </a:cubicBezTo>
                <a:cubicBezTo>
                  <a:pt x="1062" y="1923"/>
                  <a:pt x="1063" y="1924"/>
                  <a:pt x="1063" y="1926"/>
                </a:cubicBezTo>
                <a:cubicBezTo>
                  <a:pt x="1063" y="1940"/>
                  <a:pt x="1063" y="1940"/>
                  <a:pt x="1063" y="1940"/>
                </a:cubicBezTo>
                <a:cubicBezTo>
                  <a:pt x="1063" y="1945"/>
                  <a:pt x="1063" y="1949"/>
                  <a:pt x="1063" y="1953"/>
                </a:cubicBezTo>
                <a:cubicBezTo>
                  <a:pt x="1063" y="1953"/>
                  <a:pt x="1063" y="1953"/>
                  <a:pt x="1063" y="1953"/>
                </a:cubicBezTo>
                <a:cubicBezTo>
                  <a:pt x="1063" y="1955"/>
                  <a:pt x="1063" y="1955"/>
                  <a:pt x="1063" y="1955"/>
                </a:cubicBezTo>
                <a:cubicBezTo>
                  <a:pt x="1063" y="1957"/>
                  <a:pt x="1062" y="1959"/>
                  <a:pt x="1061" y="1961"/>
                </a:cubicBezTo>
                <a:cubicBezTo>
                  <a:pt x="1061" y="1962"/>
                  <a:pt x="1060" y="1962"/>
                  <a:pt x="1060" y="1962"/>
                </a:cubicBezTo>
                <a:cubicBezTo>
                  <a:pt x="1060" y="1963"/>
                  <a:pt x="1059" y="1963"/>
                  <a:pt x="1059" y="1964"/>
                </a:cubicBezTo>
                <a:cubicBezTo>
                  <a:pt x="1058" y="1964"/>
                  <a:pt x="1058" y="1964"/>
                  <a:pt x="1058" y="1964"/>
                </a:cubicBezTo>
                <a:cubicBezTo>
                  <a:pt x="1055" y="1967"/>
                  <a:pt x="1051" y="1969"/>
                  <a:pt x="1046" y="1970"/>
                </a:cubicBezTo>
                <a:cubicBezTo>
                  <a:pt x="1046" y="1970"/>
                  <a:pt x="1046" y="1970"/>
                  <a:pt x="1046" y="1970"/>
                </a:cubicBezTo>
                <a:cubicBezTo>
                  <a:pt x="1046" y="1970"/>
                  <a:pt x="1046" y="1970"/>
                  <a:pt x="1046" y="1970"/>
                </a:cubicBezTo>
                <a:cubicBezTo>
                  <a:pt x="1044" y="1971"/>
                  <a:pt x="1043" y="1971"/>
                  <a:pt x="1041" y="1971"/>
                </a:cubicBezTo>
                <a:cubicBezTo>
                  <a:pt x="1041" y="1971"/>
                  <a:pt x="1040" y="1971"/>
                  <a:pt x="1040" y="1971"/>
                </a:cubicBezTo>
                <a:cubicBezTo>
                  <a:pt x="1038" y="1971"/>
                  <a:pt x="1037" y="1972"/>
                  <a:pt x="1035" y="1972"/>
                </a:cubicBezTo>
                <a:cubicBezTo>
                  <a:pt x="1035" y="1972"/>
                  <a:pt x="1035" y="1972"/>
                  <a:pt x="1035" y="1972"/>
                </a:cubicBezTo>
                <a:cubicBezTo>
                  <a:pt x="982" y="1972"/>
                  <a:pt x="982" y="1972"/>
                  <a:pt x="982" y="1972"/>
                </a:cubicBezTo>
                <a:cubicBezTo>
                  <a:pt x="976" y="1972"/>
                  <a:pt x="969" y="1971"/>
                  <a:pt x="963" y="1967"/>
                </a:cubicBezTo>
                <a:cubicBezTo>
                  <a:pt x="963" y="1967"/>
                  <a:pt x="963" y="1967"/>
                  <a:pt x="963" y="1967"/>
                </a:cubicBezTo>
                <a:cubicBezTo>
                  <a:pt x="963" y="1967"/>
                  <a:pt x="963" y="1967"/>
                  <a:pt x="963" y="1967"/>
                </a:cubicBezTo>
                <a:cubicBezTo>
                  <a:pt x="962" y="1966"/>
                  <a:pt x="961" y="1965"/>
                  <a:pt x="960" y="1964"/>
                </a:cubicBezTo>
                <a:cubicBezTo>
                  <a:pt x="959" y="1964"/>
                  <a:pt x="958" y="1963"/>
                  <a:pt x="958" y="1962"/>
                </a:cubicBezTo>
                <a:cubicBezTo>
                  <a:pt x="958" y="1962"/>
                  <a:pt x="958" y="1962"/>
                  <a:pt x="957" y="1962"/>
                </a:cubicBezTo>
                <a:cubicBezTo>
                  <a:pt x="956" y="1960"/>
                  <a:pt x="956" y="1957"/>
                  <a:pt x="956" y="1955"/>
                </a:cubicBezTo>
                <a:close/>
                <a:moveTo>
                  <a:pt x="820" y="1872"/>
                </a:moveTo>
                <a:cubicBezTo>
                  <a:pt x="820" y="1872"/>
                  <a:pt x="820" y="1872"/>
                  <a:pt x="820" y="1872"/>
                </a:cubicBezTo>
                <a:cubicBezTo>
                  <a:pt x="820" y="1872"/>
                  <a:pt x="820" y="1872"/>
                  <a:pt x="820" y="1872"/>
                </a:cubicBezTo>
                <a:cubicBezTo>
                  <a:pt x="820" y="1870"/>
                  <a:pt x="821" y="1868"/>
                  <a:pt x="822" y="1866"/>
                </a:cubicBezTo>
                <a:cubicBezTo>
                  <a:pt x="823" y="1861"/>
                  <a:pt x="824" y="1854"/>
                  <a:pt x="827" y="1849"/>
                </a:cubicBezTo>
                <a:cubicBezTo>
                  <a:pt x="827" y="1848"/>
                  <a:pt x="827" y="1848"/>
                  <a:pt x="827" y="1848"/>
                </a:cubicBezTo>
                <a:cubicBezTo>
                  <a:pt x="827" y="1847"/>
                  <a:pt x="829" y="1845"/>
                  <a:pt x="830" y="1844"/>
                </a:cubicBezTo>
                <a:cubicBezTo>
                  <a:pt x="831" y="1843"/>
                  <a:pt x="832" y="1842"/>
                  <a:pt x="833" y="1841"/>
                </a:cubicBezTo>
                <a:cubicBezTo>
                  <a:pt x="837" y="1839"/>
                  <a:pt x="840" y="1838"/>
                  <a:pt x="844" y="1837"/>
                </a:cubicBezTo>
                <a:cubicBezTo>
                  <a:pt x="845" y="1837"/>
                  <a:pt x="845" y="1837"/>
                  <a:pt x="845" y="1837"/>
                </a:cubicBezTo>
                <a:cubicBezTo>
                  <a:pt x="848" y="1836"/>
                  <a:pt x="851" y="1836"/>
                  <a:pt x="855" y="1836"/>
                </a:cubicBezTo>
                <a:cubicBezTo>
                  <a:pt x="859" y="1836"/>
                  <a:pt x="859" y="1836"/>
                  <a:pt x="859" y="1836"/>
                </a:cubicBezTo>
                <a:cubicBezTo>
                  <a:pt x="861" y="1836"/>
                  <a:pt x="862" y="1836"/>
                  <a:pt x="864" y="1836"/>
                </a:cubicBezTo>
                <a:cubicBezTo>
                  <a:pt x="873" y="1836"/>
                  <a:pt x="883" y="1836"/>
                  <a:pt x="893" y="1836"/>
                </a:cubicBezTo>
                <a:cubicBezTo>
                  <a:pt x="894" y="1836"/>
                  <a:pt x="896" y="1836"/>
                  <a:pt x="897" y="1836"/>
                </a:cubicBezTo>
                <a:cubicBezTo>
                  <a:pt x="899" y="1836"/>
                  <a:pt x="899" y="1836"/>
                  <a:pt x="899" y="1836"/>
                </a:cubicBezTo>
                <a:cubicBezTo>
                  <a:pt x="899" y="1836"/>
                  <a:pt x="899" y="1836"/>
                  <a:pt x="900" y="1836"/>
                </a:cubicBezTo>
                <a:cubicBezTo>
                  <a:pt x="901" y="1836"/>
                  <a:pt x="902" y="1836"/>
                  <a:pt x="904" y="1836"/>
                </a:cubicBezTo>
                <a:cubicBezTo>
                  <a:pt x="904" y="1836"/>
                  <a:pt x="904" y="1836"/>
                  <a:pt x="904" y="1836"/>
                </a:cubicBezTo>
                <a:cubicBezTo>
                  <a:pt x="911" y="1837"/>
                  <a:pt x="919" y="1839"/>
                  <a:pt x="921" y="1846"/>
                </a:cubicBezTo>
                <a:cubicBezTo>
                  <a:pt x="921" y="1846"/>
                  <a:pt x="921" y="1846"/>
                  <a:pt x="921" y="1846"/>
                </a:cubicBezTo>
                <a:cubicBezTo>
                  <a:pt x="921" y="1846"/>
                  <a:pt x="921" y="1846"/>
                  <a:pt x="921" y="1846"/>
                </a:cubicBezTo>
                <a:cubicBezTo>
                  <a:pt x="921" y="1854"/>
                  <a:pt x="918" y="1863"/>
                  <a:pt x="917" y="1870"/>
                </a:cubicBezTo>
                <a:cubicBezTo>
                  <a:pt x="917" y="1870"/>
                  <a:pt x="917" y="1870"/>
                  <a:pt x="917" y="1870"/>
                </a:cubicBezTo>
                <a:cubicBezTo>
                  <a:pt x="917" y="1872"/>
                  <a:pt x="917" y="1872"/>
                  <a:pt x="917" y="1872"/>
                </a:cubicBezTo>
                <a:cubicBezTo>
                  <a:pt x="916" y="1873"/>
                  <a:pt x="916" y="1875"/>
                  <a:pt x="914" y="1876"/>
                </a:cubicBezTo>
                <a:cubicBezTo>
                  <a:pt x="914" y="1876"/>
                  <a:pt x="914" y="1877"/>
                  <a:pt x="914" y="1877"/>
                </a:cubicBezTo>
                <a:cubicBezTo>
                  <a:pt x="914" y="1877"/>
                  <a:pt x="914" y="1877"/>
                  <a:pt x="914" y="1877"/>
                </a:cubicBezTo>
                <a:cubicBezTo>
                  <a:pt x="914" y="1877"/>
                  <a:pt x="914" y="1877"/>
                  <a:pt x="914" y="1877"/>
                </a:cubicBezTo>
                <a:cubicBezTo>
                  <a:pt x="904" y="1889"/>
                  <a:pt x="878" y="1886"/>
                  <a:pt x="865" y="1886"/>
                </a:cubicBezTo>
                <a:cubicBezTo>
                  <a:pt x="857" y="1886"/>
                  <a:pt x="849" y="1886"/>
                  <a:pt x="841" y="1886"/>
                </a:cubicBezTo>
                <a:cubicBezTo>
                  <a:pt x="834" y="1886"/>
                  <a:pt x="824" y="1884"/>
                  <a:pt x="820" y="1877"/>
                </a:cubicBezTo>
                <a:cubicBezTo>
                  <a:pt x="820" y="1877"/>
                  <a:pt x="820" y="1876"/>
                  <a:pt x="820" y="1875"/>
                </a:cubicBezTo>
                <a:cubicBezTo>
                  <a:pt x="820" y="1875"/>
                  <a:pt x="820" y="1875"/>
                  <a:pt x="820" y="1874"/>
                </a:cubicBezTo>
                <a:cubicBezTo>
                  <a:pt x="820" y="1873"/>
                  <a:pt x="820" y="1873"/>
                  <a:pt x="820" y="1872"/>
                </a:cubicBezTo>
                <a:close/>
                <a:moveTo>
                  <a:pt x="795" y="1956"/>
                </a:moveTo>
                <a:cubicBezTo>
                  <a:pt x="796" y="1952"/>
                  <a:pt x="796" y="1952"/>
                  <a:pt x="796" y="1952"/>
                </a:cubicBezTo>
                <a:cubicBezTo>
                  <a:pt x="796" y="1952"/>
                  <a:pt x="796" y="1952"/>
                  <a:pt x="796" y="1952"/>
                </a:cubicBezTo>
                <a:cubicBezTo>
                  <a:pt x="796" y="1951"/>
                  <a:pt x="796" y="1951"/>
                  <a:pt x="796" y="1950"/>
                </a:cubicBezTo>
                <a:cubicBezTo>
                  <a:pt x="803" y="1926"/>
                  <a:pt x="803" y="1926"/>
                  <a:pt x="803" y="1926"/>
                </a:cubicBezTo>
                <a:cubicBezTo>
                  <a:pt x="804" y="1926"/>
                  <a:pt x="804" y="1926"/>
                  <a:pt x="804" y="1925"/>
                </a:cubicBezTo>
                <a:cubicBezTo>
                  <a:pt x="811" y="1908"/>
                  <a:pt x="843" y="1911"/>
                  <a:pt x="859" y="1911"/>
                </a:cubicBezTo>
                <a:cubicBezTo>
                  <a:pt x="865" y="1911"/>
                  <a:pt x="877" y="1910"/>
                  <a:pt x="888" y="1912"/>
                </a:cubicBezTo>
                <a:cubicBezTo>
                  <a:pt x="890" y="1912"/>
                  <a:pt x="891" y="1912"/>
                  <a:pt x="893" y="1913"/>
                </a:cubicBezTo>
                <a:cubicBezTo>
                  <a:pt x="894" y="1913"/>
                  <a:pt x="894" y="1913"/>
                  <a:pt x="894" y="1913"/>
                </a:cubicBezTo>
                <a:cubicBezTo>
                  <a:pt x="899" y="1914"/>
                  <a:pt x="903" y="1916"/>
                  <a:pt x="905" y="1920"/>
                </a:cubicBezTo>
                <a:cubicBezTo>
                  <a:pt x="906" y="1920"/>
                  <a:pt x="906" y="1920"/>
                  <a:pt x="906" y="1920"/>
                </a:cubicBezTo>
                <a:cubicBezTo>
                  <a:pt x="906" y="1921"/>
                  <a:pt x="906" y="1921"/>
                  <a:pt x="906" y="1921"/>
                </a:cubicBezTo>
                <a:cubicBezTo>
                  <a:pt x="906" y="1921"/>
                  <a:pt x="906" y="1921"/>
                  <a:pt x="906" y="1921"/>
                </a:cubicBezTo>
                <a:cubicBezTo>
                  <a:pt x="907" y="1923"/>
                  <a:pt x="907" y="1924"/>
                  <a:pt x="907" y="1926"/>
                </a:cubicBezTo>
                <a:cubicBezTo>
                  <a:pt x="907" y="1928"/>
                  <a:pt x="907" y="1928"/>
                  <a:pt x="907" y="1928"/>
                </a:cubicBezTo>
                <a:cubicBezTo>
                  <a:pt x="907" y="1928"/>
                  <a:pt x="907" y="1928"/>
                  <a:pt x="907" y="1928"/>
                </a:cubicBezTo>
                <a:cubicBezTo>
                  <a:pt x="906" y="1932"/>
                  <a:pt x="905" y="1936"/>
                  <a:pt x="904" y="1941"/>
                </a:cubicBezTo>
                <a:cubicBezTo>
                  <a:pt x="902" y="1955"/>
                  <a:pt x="902" y="1955"/>
                  <a:pt x="902" y="1955"/>
                </a:cubicBezTo>
                <a:cubicBezTo>
                  <a:pt x="901" y="1958"/>
                  <a:pt x="900" y="1960"/>
                  <a:pt x="899" y="1962"/>
                </a:cubicBezTo>
                <a:cubicBezTo>
                  <a:pt x="898" y="1962"/>
                  <a:pt x="898" y="1962"/>
                  <a:pt x="898" y="1962"/>
                </a:cubicBezTo>
                <a:cubicBezTo>
                  <a:pt x="898" y="1963"/>
                  <a:pt x="897" y="1963"/>
                  <a:pt x="897" y="1963"/>
                </a:cubicBezTo>
                <a:cubicBezTo>
                  <a:pt x="897" y="1964"/>
                  <a:pt x="896" y="1964"/>
                  <a:pt x="895" y="1965"/>
                </a:cubicBezTo>
                <a:cubicBezTo>
                  <a:pt x="891" y="1968"/>
                  <a:pt x="887" y="1969"/>
                  <a:pt x="882" y="1971"/>
                </a:cubicBezTo>
                <a:cubicBezTo>
                  <a:pt x="882" y="1971"/>
                  <a:pt x="882" y="1971"/>
                  <a:pt x="882" y="1971"/>
                </a:cubicBezTo>
                <a:cubicBezTo>
                  <a:pt x="882" y="1971"/>
                  <a:pt x="882" y="1971"/>
                  <a:pt x="882" y="1971"/>
                </a:cubicBezTo>
                <a:cubicBezTo>
                  <a:pt x="880" y="1971"/>
                  <a:pt x="879" y="1971"/>
                  <a:pt x="877" y="1971"/>
                </a:cubicBezTo>
                <a:cubicBezTo>
                  <a:pt x="877" y="1972"/>
                  <a:pt x="876" y="1972"/>
                  <a:pt x="876" y="1972"/>
                </a:cubicBezTo>
                <a:cubicBezTo>
                  <a:pt x="874" y="1972"/>
                  <a:pt x="872" y="1972"/>
                  <a:pt x="871" y="1972"/>
                </a:cubicBezTo>
                <a:cubicBezTo>
                  <a:pt x="871" y="1972"/>
                  <a:pt x="871" y="1972"/>
                  <a:pt x="871" y="1972"/>
                </a:cubicBezTo>
                <a:cubicBezTo>
                  <a:pt x="818" y="1972"/>
                  <a:pt x="818" y="1972"/>
                  <a:pt x="818" y="1972"/>
                </a:cubicBezTo>
                <a:cubicBezTo>
                  <a:pt x="812" y="1972"/>
                  <a:pt x="805" y="1971"/>
                  <a:pt x="799" y="1967"/>
                </a:cubicBezTo>
                <a:cubicBezTo>
                  <a:pt x="799" y="1967"/>
                  <a:pt x="799" y="1967"/>
                  <a:pt x="799" y="1967"/>
                </a:cubicBezTo>
                <a:cubicBezTo>
                  <a:pt x="799" y="1967"/>
                  <a:pt x="799" y="1967"/>
                  <a:pt x="799" y="1967"/>
                </a:cubicBezTo>
                <a:cubicBezTo>
                  <a:pt x="798" y="1967"/>
                  <a:pt x="797" y="1966"/>
                  <a:pt x="797" y="1965"/>
                </a:cubicBezTo>
                <a:cubicBezTo>
                  <a:pt x="796" y="1964"/>
                  <a:pt x="796" y="1963"/>
                  <a:pt x="795" y="1963"/>
                </a:cubicBezTo>
                <a:cubicBezTo>
                  <a:pt x="795" y="1962"/>
                  <a:pt x="795" y="1962"/>
                  <a:pt x="795" y="1962"/>
                </a:cubicBezTo>
                <a:cubicBezTo>
                  <a:pt x="794" y="1960"/>
                  <a:pt x="794" y="1958"/>
                  <a:pt x="795" y="1956"/>
                </a:cubicBezTo>
                <a:close/>
                <a:moveTo>
                  <a:pt x="674" y="1875"/>
                </a:moveTo>
                <a:cubicBezTo>
                  <a:pt x="674" y="1872"/>
                  <a:pt x="676" y="1869"/>
                  <a:pt x="677" y="1867"/>
                </a:cubicBezTo>
                <a:cubicBezTo>
                  <a:pt x="680" y="1861"/>
                  <a:pt x="683" y="1852"/>
                  <a:pt x="687" y="1847"/>
                </a:cubicBezTo>
                <a:cubicBezTo>
                  <a:pt x="688" y="1846"/>
                  <a:pt x="688" y="1846"/>
                  <a:pt x="688" y="1846"/>
                </a:cubicBezTo>
                <a:cubicBezTo>
                  <a:pt x="688" y="1846"/>
                  <a:pt x="689" y="1845"/>
                  <a:pt x="689" y="1845"/>
                </a:cubicBezTo>
                <a:cubicBezTo>
                  <a:pt x="689" y="1845"/>
                  <a:pt x="689" y="1845"/>
                  <a:pt x="690" y="1844"/>
                </a:cubicBezTo>
                <a:cubicBezTo>
                  <a:pt x="690" y="1844"/>
                  <a:pt x="690" y="1844"/>
                  <a:pt x="690" y="1844"/>
                </a:cubicBezTo>
                <a:cubicBezTo>
                  <a:pt x="690" y="1844"/>
                  <a:pt x="691" y="1844"/>
                  <a:pt x="691" y="1843"/>
                </a:cubicBezTo>
                <a:cubicBezTo>
                  <a:pt x="695" y="1840"/>
                  <a:pt x="700" y="1838"/>
                  <a:pt x="706" y="1838"/>
                </a:cubicBezTo>
                <a:cubicBezTo>
                  <a:pt x="706" y="1837"/>
                  <a:pt x="706" y="1837"/>
                  <a:pt x="706" y="1837"/>
                </a:cubicBezTo>
                <a:cubicBezTo>
                  <a:pt x="709" y="1837"/>
                  <a:pt x="713" y="1836"/>
                  <a:pt x="716" y="1836"/>
                </a:cubicBezTo>
                <a:cubicBezTo>
                  <a:pt x="734" y="1836"/>
                  <a:pt x="734" y="1836"/>
                  <a:pt x="734" y="1836"/>
                </a:cubicBezTo>
                <a:cubicBezTo>
                  <a:pt x="740" y="1836"/>
                  <a:pt x="746" y="1836"/>
                  <a:pt x="751" y="1836"/>
                </a:cubicBezTo>
                <a:cubicBezTo>
                  <a:pt x="759" y="1836"/>
                  <a:pt x="771" y="1835"/>
                  <a:pt x="777" y="1841"/>
                </a:cubicBezTo>
                <a:cubicBezTo>
                  <a:pt x="778" y="1841"/>
                  <a:pt x="778" y="1842"/>
                  <a:pt x="778" y="1842"/>
                </a:cubicBezTo>
                <a:cubicBezTo>
                  <a:pt x="778" y="1842"/>
                  <a:pt x="779" y="1842"/>
                  <a:pt x="779" y="1842"/>
                </a:cubicBezTo>
                <a:cubicBezTo>
                  <a:pt x="779" y="1842"/>
                  <a:pt x="779" y="1843"/>
                  <a:pt x="779" y="1843"/>
                </a:cubicBezTo>
                <a:cubicBezTo>
                  <a:pt x="779" y="1843"/>
                  <a:pt x="779" y="1843"/>
                  <a:pt x="780" y="1844"/>
                </a:cubicBezTo>
                <a:cubicBezTo>
                  <a:pt x="780" y="1845"/>
                  <a:pt x="780" y="1846"/>
                  <a:pt x="780" y="1847"/>
                </a:cubicBezTo>
                <a:cubicBezTo>
                  <a:pt x="779" y="1854"/>
                  <a:pt x="774" y="1863"/>
                  <a:pt x="773" y="1867"/>
                </a:cubicBezTo>
                <a:cubicBezTo>
                  <a:pt x="773" y="1867"/>
                  <a:pt x="773" y="1867"/>
                  <a:pt x="773" y="1867"/>
                </a:cubicBezTo>
                <a:cubicBezTo>
                  <a:pt x="772" y="1869"/>
                  <a:pt x="772" y="1870"/>
                  <a:pt x="771" y="1871"/>
                </a:cubicBezTo>
                <a:cubicBezTo>
                  <a:pt x="771" y="1872"/>
                  <a:pt x="771" y="1872"/>
                  <a:pt x="771" y="1872"/>
                </a:cubicBezTo>
                <a:cubicBezTo>
                  <a:pt x="771" y="1873"/>
                  <a:pt x="771" y="1873"/>
                  <a:pt x="770" y="1873"/>
                </a:cubicBezTo>
                <a:cubicBezTo>
                  <a:pt x="770" y="1874"/>
                  <a:pt x="770" y="1874"/>
                  <a:pt x="770" y="1874"/>
                </a:cubicBezTo>
                <a:cubicBezTo>
                  <a:pt x="770" y="1875"/>
                  <a:pt x="769" y="1875"/>
                  <a:pt x="769" y="1876"/>
                </a:cubicBezTo>
                <a:cubicBezTo>
                  <a:pt x="769" y="1876"/>
                  <a:pt x="769" y="1876"/>
                  <a:pt x="768" y="1876"/>
                </a:cubicBezTo>
                <a:cubicBezTo>
                  <a:pt x="768" y="1876"/>
                  <a:pt x="768" y="1877"/>
                  <a:pt x="768" y="1877"/>
                </a:cubicBezTo>
                <a:cubicBezTo>
                  <a:pt x="768" y="1877"/>
                  <a:pt x="767" y="1877"/>
                  <a:pt x="767" y="1877"/>
                </a:cubicBezTo>
                <a:cubicBezTo>
                  <a:pt x="766" y="1878"/>
                  <a:pt x="765" y="1879"/>
                  <a:pt x="764" y="1880"/>
                </a:cubicBezTo>
                <a:cubicBezTo>
                  <a:pt x="763" y="1880"/>
                  <a:pt x="762" y="1881"/>
                  <a:pt x="761" y="1881"/>
                </a:cubicBezTo>
                <a:cubicBezTo>
                  <a:pt x="760" y="1882"/>
                  <a:pt x="760" y="1882"/>
                  <a:pt x="760" y="1882"/>
                </a:cubicBezTo>
                <a:cubicBezTo>
                  <a:pt x="760" y="1882"/>
                  <a:pt x="760" y="1882"/>
                  <a:pt x="760" y="1882"/>
                </a:cubicBezTo>
                <a:cubicBezTo>
                  <a:pt x="756" y="1883"/>
                  <a:pt x="752" y="1885"/>
                  <a:pt x="749" y="1885"/>
                </a:cubicBezTo>
                <a:cubicBezTo>
                  <a:pt x="748" y="1885"/>
                  <a:pt x="746" y="1885"/>
                  <a:pt x="745" y="1886"/>
                </a:cubicBezTo>
                <a:cubicBezTo>
                  <a:pt x="745" y="1886"/>
                  <a:pt x="745" y="1886"/>
                  <a:pt x="745" y="1886"/>
                </a:cubicBezTo>
                <a:cubicBezTo>
                  <a:pt x="738" y="1886"/>
                  <a:pt x="730" y="1886"/>
                  <a:pt x="723" y="1886"/>
                </a:cubicBezTo>
                <a:cubicBezTo>
                  <a:pt x="693" y="1886"/>
                  <a:pt x="693" y="1886"/>
                  <a:pt x="693" y="1886"/>
                </a:cubicBezTo>
                <a:cubicBezTo>
                  <a:pt x="687" y="1886"/>
                  <a:pt x="676" y="1885"/>
                  <a:pt x="674" y="1878"/>
                </a:cubicBezTo>
                <a:cubicBezTo>
                  <a:pt x="673" y="1877"/>
                  <a:pt x="673" y="1876"/>
                  <a:pt x="673" y="1876"/>
                </a:cubicBezTo>
                <a:cubicBezTo>
                  <a:pt x="673" y="1875"/>
                  <a:pt x="674" y="1875"/>
                  <a:pt x="674" y="1875"/>
                </a:cubicBezTo>
                <a:close/>
                <a:moveTo>
                  <a:pt x="647" y="1928"/>
                </a:moveTo>
                <a:cubicBezTo>
                  <a:pt x="648" y="1927"/>
                  <a:pt x="648" y="1927"/>
                  <a:pt x="648" y="1927"/>
                </a:cubicBezTo>
                <a:cubicBezTo>
                  <a:pt x="648" y="1926"/>
                  <a:pt x="648" y="1926"/>
                  <a:pt x="648" y="1926"/>
                </a:cubicBezTo>
                <a:cubicBezTo>
                  <a:pt x="649" y="1925"/>
                  <a:pt x="649" y="1924"/>
                  <a:pt x="650" y="1924"/>
                </a:cubicBezTo>
                <a:cubicBezTo>
                  <a:pt x="650" y="1924"/>
                  <a:pt x="650" y="1924"/>
                  <a:pt x="650" y="1924"/>
                </a:cubicBezTo>
                <a:cubicBezTo>
                  <a:pt x="661" y="1909"/>
                  <a:pt x="687" y="1912"/>
                  <a:pt x="703" y="1912"/>
                </a:cubicBezTo>
                <a:cubicBezTo>
                  <a:pt x="703" y="1912"/>
                  <a:pt x="703" y="1912"/>
                  <a:pt x="703" y="1912"/>
                </a:cubicBezTo>
                <a:cubicBezTo>
                  <a:pt x="708" y="1912"/>
                  <a:pt x="720" y="1911"/>
                  <a:pt x="730" y="1912"/>
                </a:cubicBezTo>
                <a:cubicBezTo>
                  <a:pt x="734" y="1912"/>
                  <a:pt x="737" y="1912"/>
                  <a:pt x="740" y="1913"/>
                </a:cubicBezTo>
                <a:cubicBezTo>
                  <a:pt x="742" y="1913"/>
                  <a:pt x="744" y="1914"/>
                  <a:pt x="745" y="1915"/>
                </a:cubicBezTo>
                <a:cubicBezTo>
                  <a:pt x="749" y="1917"/>
                  <a:pt x="752" y="1919"/>
                  <a:pt x="752" y="1923"/>
                </a:cubicBezTo>
                <a:cubicBezTo>
                  <a:pt x="752" y="1923"/>
                  <a:pt x="752" y="1924"/>
                  <a:pt x="752" y="1924"/>
                </a:cubicBezTo>
                <a:cubicBezTo>
                  <a:pt x="752" y="1924"/>
                  <a:pt x="752" y="1924"/>
                  <a:pt x="752" y="1924"/>
                </a:cubicBezTo>
                <a:cubicBezTo>
                  <a:pt x="752" y="1925"/>
                  <a:pt x="751" y="1926"/>
                  <a:pt x="751" y="1927"/>
                </a:cubicBezTo>
                <a:cubicBezTo>
                  <a:pt x="741" y="1956"/>
                  <a:pt x="741" y="1956"/>
                  <a:pt x="741" y="1956"/>
                </a:cubicBezTo>
                <a:cubicBezTo>
                  <a:pt x="740" y="1958"/>
                  <a:pt x="738" y="1960"/>
                  <a:pt x="736" y="1962"/>
                </a:cubicBezTo>
                <a:cubicBezTo>
                  <a:pt x="734" y="1964"/>
                  <a:pt x="731" y="1966"/>
                  <a:pt x="728" y="1967"/>
                </a:cubicBezTo>
                <a:cubicBezTo>
                  <a:pt x="728" y="1968"/>
                  <a:pt x="727" y="1968"/>
                  <a:pt x="727" y="1968"/>
                </a:cubicBezTo>
                <a:cubicBezTo>
                  <a:pt x="723" y="1970"/>
                  <a:pt x="718" y="1971"/>
                  <a:pt x="713" y="1972"/>
                </a:cubicBezTo>
                <a:cubicBezTo>
                  <a:pt x="713" y="1972"/>
                  <a:pt x="713" y="1972"/>
                  <a:pt x="713" y="1972"/>
                </a:cubicBezTo>
                <a:cubicBezTo>
                  <a:pt x="712" y="1972"/>
                  <a:pt x="711" y="1972"/>
                  <a:pt x="710" y="1972"/>
                </a:cubicBezTo>
                <a:cubicBezTo>
                  <a:pt x="701" y="1973"/>
                  <a:pt x="692" y="1972"/>
                  <a:pt x="682" y="1972"/>
                </a:cubicBezTo>
                <a:cubicBezTo>
                  <a:pt x="673" y="1973"/>
                  <a:pt x="663" y="1973"/>
                  <a:pt x="654" y="1973"/>
                </a:cubicBezTo>
                <a:cubicBezTo>
                  <a:pt x="647" y="1973"/>
                  <a:pt x="638" y="1971"/>
                  <a:pt x="634" y="1966"/>
                </a:cubicBezTo>
                <a:cubicBezTo>
                  <a:pt x="634" y="1965"/>
                  <a:pt x="634" y="1965"/>
                  <a:pt x="633" y="1965"/>
                </a:cubicBezTo>
                <a:cubicBezTo>
                  <a:pt x="633" y="1964"/>
                  <a:pt x="633" y="1964"/>
                  <a:pt x="633" y="1964"/>
                </a:cubicBezTo>
                <a:cubicBezTo>
                  <a:pt x="633" y="1963"/>
                  <a:pt x="633" y="1963"/>
                  <a:pt x="632" y="1963"/>
                </a:cubicBezTo>
                <a:cubicBezTo>
                  <a:pt x="632" y="1963"/>
                  <a:pt x="632" y="1962"/>
                  <a:pt x="632" y="1962"/>
                </a:cubicBezTo>
                <a:cubicBezTo>
                  <a:pt x="632" y="1962"/>
                  <a:pt x="632" y="1962"/>
                  <a:pt x="632" y="1962"/>
                </a:cubicBezTo>
                <a:cubicBezTo>
                  <a:pt x="632" y="1962"/>
                  <a:pt x="632" y="1961"/>
                  <a:pt x="632" y="1960"/>
                </a:cubicBezTo>
                <a:cubicBezTo>
                  <a:pt x="632" y="1959"/>
                  <a:pt x="632" y="1959"/>
                  <a:pt x="633" y="1959"/>
                </a:cubicBezTo>
                <a:cubicBezTo>
                  <a:pt x="633" y="1958"/>
                  <a:pt x="633" y="1957"/>
                  <a:pt x="633" y="1956"/>
                </a:cubicBezTo>
                <a:cubicBezTo>
                  <a:pt x="633" y="1956"/>
                  <a:pt x="633" y="1956"/>
                  <a:pt x="633" y="1956"/>
                </a:cubicBezTo>
                <a:cubicBezTo>
                  <a:pt x="634" y="1955"/>
                  <a:pt x="634" y="1955"/>
                  <a:pt x="634" y="1955"/>
                </a:cubicBezTo>
                <a:cubicBezTo>
                  <a:pt x="634" y="1954"/>
                  <a:pt x="635" y="1953"/>
                  <a:pt x="635" y="1952"/>
                </a:cubicBezTo>
                <a:cubicBezTo>
                  <a:pt x="639" y="1944"/>
                  <a:pt x="643" y="1936"/>
                  <a:pt x="647" y="1928"/>
                </a:cubicBezTo>
                <a:cubicBezTo>
                  <a:pt x="647" y="1928"/>
                  <a:pt x="647" y="1928"/>
                  <a:pt x="647" y="1928"/>
                </a:cubicBezTo>
                <a:close/>
                <a:moveTo>
                  <a:pt x="527" y="1875"/>
                </a:moveTo>
                <a:cubicBezTo>
                  <a:pt x="528" y="1873"/>
                  <a:pt x="531" y="1870"/>
                  <a:pt x="532" y="1868"/>
                </a:cubicBezTo>
                <a:cubicBezTo>
                  <a:pt x="536" y="1861"/>
                  <a:pt x="541" y="1854"/>
                  <a:pt x="546" y="1848"/>
                </a:cubicBezTo>
                <a:cubicBezTo>
                  <a:pt x="546" y="1847"/>
                  <a:pt x="546" y="1847"/>
                  <a:pt x="547" y="1847"/>
                </a:cubicBezTo>
                <a:cubicBezTo>
                  <a:pt x="547" y="1847"/>
                  <a:pt x="547" y="1847"/>
                  <a:pt x="547" y="1846"/>
                </a:cubicBezTo>
                <a:cubicBezTo>
                  <a:pt x="561" y="1833"/>
                  <a:pt x="590" y="1837"/>
                  <a:pt x="608" y="1837"/>
                </a:cubicBezTo>
                <a:cubicBezTo>
                  <a:pt x="616" y="1837"/>
                  <a:pt x="626" y="1835"/>
                  <a:pt x="634" y="1839"/>
                </a:cubicBezTo>
                <a:cubicBezTo>
                  <a:pt x="634" y="1839"/>
                  <a:pt x="634" y="1839"/>
                  <a:pt x="634" y="1839"/>
                </a:cubicBezTo>
                <a:cubicBezTo>
                  <a:pt x="634" y="1839"/>
                  <a:pt x="635" y="1839"/>
                  <a:pt x="636" y="1840"/>
                </a:cubicBezTo>
                <a:cubicBezTo>
                  <a:pt x="636" y="1840"/>
                  <a:pt x="636" y="1840"/>
                  <a:pt x="636" y="1840"/>
                </a:cubicBezTo>
                <a:cubicBezTo>
                  <a:pt x="638" y="1841"/>
                  <a:pt x="639" y="1843"/>
                  <a:pt x="639" y="1844"/>
                </a:cubicBezTo>
                <a:cubicBezTo>
                  <a:pt x="640" y="1845"/>
                  <a:pt x="640" y="1847"/>
                  <a:pt x="639" y="1849"/>
                </a:cubicBezTo>
                <a:cubicBezTo>
                  <a:pt x="638" y="1850"/>
                  <a:pt x="638" y="1850"/>
                  <a:pt x="638" y="1850"/>
                </a:cubicBezTo>
                <a:cubicBezTo>
                  <a:pt x="637" y="1854"/>
                  <a:pt x="633" y="1858"/>
                  <a:pt x="631" y="1862"/>
                </a:cubicBezTo>
                <a:cubicBezTo>
                  <a:pt x="631" y="1862"/>
                  <a:pt x="631" y="1862"/>
                  <a:pt x="631" y="1862"/>
                </a:cubicBezTo>
                <a:cubicBezTo>
                  <a:pt x="625" y="1873"/>
                  <a:pt x="625" y="1873"/>
                  <a:pt x="625" y="1873"/>
                </a:cubicBezTo>
                <a:cubicBezTo>
                  <a:pt x="624" y="1874"/>
                  <a:pt x="623" y="1876"/>
                  <a:pt x="621" y="1878"/>
                </a:cubicBezTo>
                <a:cubicBezTo>
                  <a:pt x="618" y="1879"/>
                  <a:pt x="616" y="1881"/>
                  <a:pt x="613" y="1882"/>
                </a:cubicBezTo>
                <a:cubicBezTo>
                  <a:pt x="612" y="1882"/>
                  <a:pt x="611" y="1883"/>
                  <a:pt x="610" y="1883"/>
                </a:cubicBezTo>
                <a:cubicBezTo>
                  <a:pt x="610" y="1883"/>
                  <a:pt x="609" y="1883"/>
                  <a:pt x="609" y="1884"/>
                </a:cubicBezTo>
                <a:cubicBezTo>
                  <a:pt x="609" y="1884"/>
                  <a:pt x="609" y="1884"/>
                  <a:pt x="609" y="1884"/>
                </a:cubicBezTo>
                <a:cubicBezTo>
                  <a:pt x="607" y="1884"/>
                  <a:pt x="605" y="1885"/>
                  <a:pt x="603" y="1885"/>
                </a:cubicBezTo>
                <a:cubicBezTo>
                  <a:pt x="599" y="1886"/>
                  <a:pt x="596" y="1886"/>
                  <a:pt x="592" y="1886"/>
                </a:cubicBezTo>
                <a:cubicBezTo>
                  <a:pt x="582" y="1886"/>
                  <a:pt x="582" y="1886"/>
                  <a:pt x="582" y="1886"/>
                </a:cubicBezTo>
                <a:cubicBezTo>
                  <a:pt x="582" y="1886"/>
                  <a:pt x="582" y="1886"/>
                  <a:pt x="582" y="1886"/>
                </a:cubicBezTo>
                <a:cubicBezTo>
                  <a:pt x="570" y="1886"/>
                  <a:pt x="557" y="1886"/>
                  <a:pt x="545" y="1886"/>
                </a:cubicBezTo>
                <a:cubicBezTo>
                  <a:pt x="540" y="1886"/>
                  <a:pt x="528" y="1885"/>
                  <a:pt x="527" y="1878"/>
                </a:cubicBezTo>
                <a:cubicBezTo>
                  <a:pt x="527" y="1877"/>
                  <a:pt x="527" y="1876"/>
                  <a:pt x="527" y="1875"/>
                </a:cubicBezTo>
                <a:close/>
                <a:moveTo>
                  <a:pt x="545" y="2017"/>
                </a:moveTo>
                <a:cubicBezTo>
                  <a:pt x="545" y="2017"/>
                  <a:pt x="545" y="2017"/>
                  <a:pt x="545" y="2017"/>
                </a:cubicBezTo>
                <a:cubicBezTo>
                  <a:pt x="543" y="2024"/>
                  <a:pt x="538" y="2031"/>
                  <a:pt x="534" y="2038"/>
                </a:cubicBezTo>
                <a:cubicBezTo>
                  <a:pt x="534" y="2038"/>
                  <a:pt x="534" y="2038"/>
                  <a:pt x="534" y="2038"/>
                </a:cubicBezTo>
                <a:cubicBezTo>
                  <a:pt x="530" y="2045"/>
                  <a:pt x="527" y="2053"/>
                  <a:pt x="521" y="2060"/>
                </a:cubicBezTo>
                <a:cubicBezTo>
                  <a:pt x="521" y="2061"/>
                  <a:pt x="520" y="2061"/>
                  <a:pt x="520" y="2062"/>
                </a:cubicBezTo>
                <a:cubicBezTo>
                  <a:pt x="520" y="2062"/>
                  <a:pt x="520" y="2062"/>
                  <a:pt x="520" y="2062"/>
                </a:cubicBezTo>
                <a:cubicBezTo>
                  <a:pt x="519" y="2063"/>
                  <a:pt x="518" y="2064"/>
                  <a:pt x="517" y="2064"/>
                </a:cubicBezTo>
                <a:cubicBezTo>
                  <a:pt x="517" y="2065"/>
                  <a:pt x="517" y="2065"/>
                  <a:pt x="516" y="2065"/>
                </a:cubicBezTo>
                <a:cubicBezTo>
                  <a:pt x="516" y="2065"/>
                  <a:pt x="516" y="2066"/>
                  <a:pt x="516" y="2066"/>
                </a:cubicBezTo>
                <a:cubicBezTo>
                  <a:pt x="510" y="2071"/>
                  <a:pt x="503" y="2074"/>
                  <a:pt x="496" y="2076"/>
                </a:cubicBezTo>
                <a:cubicBezTo>
                  <a:pt x="495" y="2076"/>
                  <a:pt x="494" y="2076"/>
                  <a:pt x="493" y="2077"/>
                </a:cubicBezTo>
                <a:cubicBezTo>
                  <a:pt x="489" y="2078"/>
                  <a:pt x="484" y="2078"/>
                  <a:pt x="480" y="2078"/>
                </a:cubicBezTo>
                <a:cubicBezTo>
                  <a:pt x="476" y="2078"/>
                  <a:pt x="476" y="2078"/>
                  <a:pt x="476" y="2078"/>
                </a:cubicBezTo>
                <a:cubicBezTo>
                  <a:pt x="476" y="2078"/>
                  <a:pt x="476" y="2078"/>
                  <a:pt x="476" y="2078"/>
                </a:cubicBezTo>
                <a:cubicBezTo>
                  <a:pt x="458" y="2078"/>
                  <a:pt x="439" y="2078"/>
                  <a:pt x="421" y="2079"/>
                </a:cubicBezTo>
                <a:cubicBezTo>
                  <a:pt x="419" y="2079"/>
                  <a:pt x="418" y="2078"/>
                  <a:pt x="416" y="2078"/>
                </a:cubicBezTo>
                <a:cubicBezTo>
                  <a:pt x="414" y="2078"/>
                  <a:pt x="412" y="2078"/>
                  <a:pt x="410" y="2077"/>
                </a:cubicBezTo>
                <a:cubicBezTo>
                  <a:pt x="406" y="2076"/>
                  <a:pt x="404" y="2074"/>
                  <a:pt x="402" y="2072"/>
                </a:cubicBezTo>
                <a:cubicBezTo>
                  <a:pt x="401" y="2070"/>
                  <a:pt x="400" y="2068"/>
                  <a:pt x="400" y="2066"/>
                </a:cubicBezTo>
                <a:cubicBezTo>
                  <a:pt x="400" y="2064"/>
                  <a:pt x="401" y="2062"/>
                  <a:pt x="402" y="2060"/>
                </a:cubicBezTo>
                <a:cubicBezTo>
                  <a:pt x="402" y="2059"/>
                  <a:pt x="402" y="2059"/>
                  <a:pt x="403" y="2059"/>
                </a:cubicBezTo>
                <a:cubicBezTo>
                  <a:pt x="403" y="2058"/>
                  <a:pt x="403" y="2058"/>
                  <a:pt x="403" y="2058"/>
                </a:cubicBezTo>
                <a:cubicBezTo>
                  <a:pt x="404" y="2057"/>
                  <a:pt x="404" y="2057"/>
                  <a:pt x="404" y="2057"/>
                </a:cubicBezTo>
                <a:cubicBezTo>
                  <a:pt x="404" y="2057"/>
                  <a:pt x="404" y="2057"/>
                  <a:pt x="404" y="2057"/>
                </a:cubicBezTo>
                <a:cubicBezTo>
                  <a:pt x="409" y="2050"/>
                  <a:pt x="413" y="2043"/>
                  <a:pt x="418" y="2035"/>
                </a:cubicBezTo>
                <a:cubicBezTo>
                  <a:pt x="422" y="2030"/>
                  <a:pt x="425" y="2024"/>
                  <a:pt x="430" y="2019"/>
                </a:cubicBezTo>
                <a:cubicBezTo>
                  <a:pt x="430" y="2018"/>
                  <a:pt x="431" y="2018"/>
                  <a:pt x="431" y="2017"/>
                </a:cubicBezTo>
                <a:cubicBezTo>
                  <a:pt x="431" y="2017"/>
                  <a:pt x="432" y="2017"/>
                  <a:pt x="432" y="2017"/>
                </a:cubicBezTo>
                <a:cubicBezTo>
                  <a:pt x="433" y="2016"/>
                  <a:pt x="434" y="2015"/>
                  <a:pt x="435" y="2014"/>
                </a:cubicBezTo>
                <a:cubicBezTo>
                  <a:pt x="435" y="2014"/>
                  <a:pt x="435" y="2014"/>
                  <a:pt x="435" y="2014"/>
                </a:cubicBezTo>
                <a:cubicBezTo>
                  <a:pt x="435" y="2014"/>
                  <a:pt x="435" y="2014"/>
                  <a:pt x="435" y="2014"/>
                </a:cubicBezTo>
                <a:cubicBezTo>
                  <a:pt x="441" y="2009"/>
                  <a:pt x="449" y="2006"/>
                  <a:pt x="457" y="2004"/>
                </a:cubicBezTo>
                <a:cubicBezTo>
                  <a:pt x="457" y="2004"/>
                  <a:pt x="457" y="2004"/>
                  <a:pt x="457" y="2004"/>
                </a:cubicBezTo>
                <a:cubicBezTo>
                  <a:pt x="457" y="2004"/>
                  <a:pt x="458" y="2004"/>
                  <a:pt x="458" y="2004"/>
                </a:cubicBezTo>
                <a:cubicBezTo>
                  <a:pt x="459" y="2004"/>
                  <a:pt x="461" y="2004"/>
                  <a:pt x="462" y="2004"/>
                </a:cubicBezTo>
                <a:cubicBezTo>
                  <a:pt x="463" y="2003"/>
                  <a:pt x="464" y="2003"/>
                  <a:pt x="465" y="2003"/>
                </a:cubicBezTo>
                <a:cubicBezTo>
                  <a:pt x="466" y="2003"/>
                  <a:pt x="467" y="2003"/>
                  <a:pt x="468" y="2003"/>
                </a:cubicBezTo>
                <a:cubicBezTo>
                  <a:pt x="468" y="2003"/>
                  <a:pt x="469" y="2003"/>
                  <a:pt x="470" y="2003"/>
                </a:cubicBezTo>
                <a:cubicBezTo>
                  <a:pt x="471" y="2003"/>
                  <a:pt x="471" y="2003"/>
                  <a:pt x="471" y="2003"/>
                </a:cubicBezTo>
                <a:cubicBezTo>
                  <a:pt x="471" y="2003"/>
                  <a:pt x="471" y="2003"/>
                  <a:pt x="471" y="2003"/>
                </a:cubicBezTo>
                <a:cubicBezTo>
                  <a:pt x="488" y="2003"/>
                  <a:pt x="504" y="2003"/>
                  <a:pt x="521" y="2003"/>
                </a:cubicBezTo>
                <a:cubicBezTo>
                  <a:pt x="521" y="2003"/>
                  <a:pt x="521" y="2003"/>
                  <a:pt x="521" y="2003"/>
                </a:cubicBezTo>
                <a:cubicBezTo>
                  <a:pt x="524" y="2003"/>
                  <a:pt x="524" y="2003"/>
                  <a:pt x="524" y="2003"/>
                </a:cubicBezTo>
                <a:cubicBezTo>
                  <a:pt x="528" y="2003"/>
                  <a:pt x="532" y="2003"/>
                  <a:pt x="535" y="2004"/>
                </a:cubicBezTo>
                <a:cubicBezTo>
                  <a:pt x="536" y="2004"/>
                  <a:pt x="536" y="2005"/>
                  <a:pt x="537" y="2005"/>
                </a:cubicBezTo>
                <a:cubicBezTo>
                  <a:pt x="537" y="2005"/>
                  <a:pt x="538" y="2005"/>
                  <a:pt x="538" y="2006"/>
                </a:cubicBezTo>
                <a:cubicBezTo>
                  <a:pt x="538" y="2006"/>
                  <a:pt x="539" y="2006"/>
                  <a:pt x="539" y="2006"/>
                </a:cubicBezTo>
                <a:cubicBezTo>
                  <a:pt x="543" y="2008"/>
                  <a:pt x="546" y="2012"/>
                  <a:pt x="545" y="2017"/>
                </a:cubicBezTo>
                <a:close/>
                <a:moveTo>
                  <a:pt x="579" y="1956"/>
                </a:moveTo>
                <a:cubicBezTo>
                  <a:pt x="579" y="1956"/>
                  <a:pt x="579" y="1956"/>
                  <a:pt x="579" y="1956"/>
                </a:cubicBezTo>
                <a:cubicBezTo>
                  <a:pt x="579" y="1956"/>
                  <a:pt x="579" y="1956"/>
                  <a:pt x="579" y="1956"/>
                </a:cubicBezTo>
                <a:cubicBezTo>
                  <a:pt x="578" y="1957"/>
                  <a:pt x="578" y="1958"/>
                  <a:pt x="577" y="1959"/>
                </a:cubicBezTo>
                <a:cubicBezTo>
                  <a:pt x="577" y="1959"/>
                  <a:pt x="577" y="1960"/>
                  <a:pt x="577" y="1960"/>
                </a:cubicBezTo>
                <a:cubicBezTo>
                  <a:pt x="572" y="1964"/>
                  <a:pt x="566" y="1968"/>
                  <a:pt x="560" y="1970"/>
                </a:cubicBezTo>
                <a:cubicBezTo>
                  <a:pt x="560" y="1970"/>
                  <a:pt x="560" y="1970"/>
                  <a:pt x="560" y="1970"/>
                </a:cubicBezTo>
                <a:cubicBezTo>
                  <a:pt x="559" y="1970"/>
                  <a:pt x="558" y="1970"/>
                  <a:pt x="557" y="1971"/>
                </a:cubicBezTo>
                <a:cubicBezTo>
                  <a:pt x="556" y="1971"/>
                  <a:pt x="556" y="1971"/>
                  <a:pt x="555" y="1971"/>
                </a:cubicBezTo>
                <a:cubicBezTo>
                  <a:pt x="554" y="1971"/>
                  <a:pt x="554" y="1971"/>
                  <a:pt x="553" y="1971"/>
                </a:cubicBezTo>
                <a:cubicBezTo>
                  <a:pt x="550" y="1972"/>
                  <a:pt x="546" y="1973"/>
                  <a:pt x="542" y="1973"/>
                </a:cubicBezTo>
                <a:cubicBezTo>
                  <a:pt x="541" y="1973"/>
                  <a:pt x="541" y="1973"/>
                  <a:pt x="541" y="1973"/>
                </a:cubicBezTo>
                <a:cubicBezTo>
                  <a:pt x="534" y="1973"/>
                  <a:pt x="527" y="1973"/>
                  <a:pt x="520" y="1973"/>
                </a:cubicBezTo>
                <a:cubicBezTo>
                  <a:pt x="510" y="1973"/>
                  <a:pt x="499" y="1973"/>
                  <a:pt x="489" y="1973"/>
                </a:cubicBezTo>
                <a:cubicBezTo>
                  <a:pt x="488" y="1973"/>
                  <a:pt x="486" y="1973"/>
                  <a:pt x="484" y="1973"/>
                </a:cubicBezTo>
                <a:cubicBezTo>
                  <a:pt x="484" y="1973"/>
                  <a:pt x="484" y="1973"/>
                  <a:pt x="483" y="1973"/>
                </a:cubicBezTo>
                <a:cubicBezTo>
                  <a:pt x="482" y="1972"/>
                  <a:pt x="480" y="1972"/>
                  <a:pt x="479" y="1972"/>
                </a:cubicBezTo>
                <a:cubicBezTo>
                  <a:pt x="479" y="1972"/>
                  <a:pt x="479" y="1972"/>
                  <a:pt x="479" y="1972"/>
                </a:cubicBezTo>
                <a:cubicBezTo>
                  <a:pt x="479" y="1972"/>
                  <a:pt x="479" y="1972"/>
                  <a:pt x="479" y="1972"/>
                </a:cubicBezTo>
                <a:cubicBezTo>
                  <a:pt x="474" y="1970"/>
                  <a:pt x="470" y="1968"/>
                  <a:pt x="470" y="1963"/>
                </a:cubicBezTo>
                <a:cubicBezTo>
                  <a:pt x="470" y="1962"/>
                  <a:pt x="470" y="1961"/>
                  <a:pt x="470" y="1960"/>
                </a:cubicBezTo>
                <a:cubicBezTo>
                  <a:pt x="470" y="1960"/>
                  <a:pt x="470" y="1959"/>
                  <a:pt x="471" y="1959"/>
                </a:cubicBezTo>
                <a:cubicBezTo>
                  <a:pt x="471" y="1958"/>
                  <a:pt x="471" y="1957"/>
                  <a:pt x="472" y="1957"/>
                </a:cubicBezTo>
                <a:cubicBezTo>
                  <a:pt x="472" y="1957"/>
                  <a:pt x="472" y="1956"/>
                  <a:pt x="472" y="1956"/>
                </a:cubicBezTo>
                <a:cubicBezTo>
                  <a:pt x="472" y="1956"/>
                  <a:pt x="472" y="1956"/>
                  <a:pt x="472" y="1956"/>
                </a:cubicBezTo>
                <a:cubicBezTo>
                  <a:pt x="473" y="1955"/>
                  <a:pt x="474" y="1954"/>
                  <a:pt x="474" y="1953"/>
                </a:cubicBezTo>
                <a:cubicBezTo>
                  <a:pt x="479" y="1945"/>
                  <a:pt x="485" y="1938"/>
                  <a:pt x="490" y="1930"/>
                </a:cubicBezTo>
                <a:cubicBezTo>
                  <a:pt x="490" y="1930"/>
                  <a:pt x="490" y="1930"/>
                  <a:pt x="490" y="1930"/>
                </a:cubicBezTo>
                <a:cubicBezTo>
                  <a:pt x="492" y="1927"/>
                  <a:pt x="492" y="1927"/>
                  <a:pt x="492" y="1927"/>
                </a:cubicBezTo>
                <a:cubicBezTo>
                  <a:pt x="493" y="1925"/>
                  <a:pt x="495" y="1923"/>
                  <a:pt x="498" y="1921"/>
                </a:cubicBezTo>
                <a:cubicBezTo>
                  <a:pt x="499" y="1920"/>
                  <a:pt x="501" y="1919"/>
                  <a:pt x="503" y="1918"/>
                </a:cubicBezTo>
                <a:cubicBezTo>
                  <a:pt x="504" y="1918"/>
                  <a:pt x="505" y="1917"/>
                  <a:pt x="506" y="1917"/>
                </a:cubicBezTo>
                <a:cubicBezTo>
                  <a:pt x="506" y="1917"/>
                  <a:pt x="506" y="1917"/>
                  <a:pt x="507" y="1917"/>
                </a:cubicBezTo>
                <a:cubicBezTo>
                  <a:pt x="507" y="1917"/>
                  <a:pt x="507" y="1916"/>
                  <a:pt x="507" y="1916"/>
                </a:cubicBezTo>
                <a:cubicBezTo>
                  <a:pt x="508" y="1916"/>
                  <a:pt x="508" y="1916"/>
                  <a:pt x="508" y="1916"/>
                </a:cubicBezTo>
                <a:cubicBezTo>
                  <a:pt x="511" y="1915"/>
                  <a:pt x="514" y="1914"/>
                  <a:pt x="517" y="1913"/>
                </a:cubicBezTo>
                <a:cubicBezTo>
                  <a:pt x="521" y="1913"/>
                  <a:pt x="525" y="1912"/>
                  <a:pt x="528" y="1912"/>
                </a:cubicBezTo>
                <a:cubicBezTo>
                  <a:pt x="538" y="1912"/>
                  <a:pt x="538" y="1912"/>
                  <a:pt x="538" y="1912"/>
                </a:cubicBezTo>
                <a:cubicBezTo>
                  <a:pt x="541" y="1912"/>
                  <a:pt x="543" y="1912"/>
                  <a:pt x="545" y="1912"/>
                </a:cubicBezTo>
                <a:cubicBezTo>
                  <a:pt x="555" y="1912"/>
                  <a:pt x="564" y="1912"/>
                  <a:pt x="573" y="1912"/>
                </a:cubicBezTo>
                <a:cubicBezTo>
                  <a:pt x="573" y="1912"/>
                  <a:pt x="573" y="1912"/>
                  <a:pt x="573" y="1912"/>
                </a:cubicBezTo>
                <a:cubicBezTo>
                  <a:pt x="577" y="1912"/>
                  <a:pt x="577" y="1912"/>
                  <a:pt x="577" y="1912"/>
                </a:cubicBezTo>
                <a:cubicBezTo>
                  <a:pt x="581" y="1912"/>
                  <a:pt x="584" y="1913"/>
                  <a:pt x="587" y="1913"/>
                </a:cubicBezTo>
                <a:cubicBezTo>
                  <a:pt x="589" y="1914"/>
                  <a:pt x="590" y="1915"/>
                  <a:pt x="592" y="1915"/>
                </a:cubicBezTo>
                <a:cubicBezTo>
                  <a:pt x="596" y="1918"/>
                  <a:pt x="599" y="1921"/>
                  <a:pt x="595" y="1927"/>
                </a:cubicBezTo>
                <a:cubicBezTo>
                  <a:pt x="592" y="1934"/>
                  <a:pt x="588" y="1941"/>
                  <a:pt x="584" y="1948"/>
                </a:cubicBezTo>
                <a:cubicBezTo>
                  <a:pt x="579" y="1956"/>
                  <a:pt x="579" y="1956"/>
                  <a:pt x="579" y="1956"/>
                </a:cubicBezTo>
                <a:cubicBezTo>
                  <a:pt x="579" y="1956"/>
                  <a:pt x="579" y="1956"/>
                  <a:pt x="579" y="1956"/>
                </a:cubicBezTo>
                <a:close/>
                <a:moveTo>
                  <a:pt x="1064" y="2056"/>
                </a:moveTo>
                <a:cubicBezTo>
                  <a:pt x="1064" y="2057"/>
                  <a:pt x="1064" y="2059"/>
                  <a:pt x="1064" y="2060"/>
                </a:cubicBezTo>
                <a:cubicBezTo>
                  <a:pt x="1064" y="2060"/>
                  <a:pt x="1064" y="2060"/>
                  <a:pt x="1064" y="2061"/>
                </a:cubicBezTo>
                <a:cubicBezTo>
                  <a:pt x="1063" y="2062"/>
                  <a:pt x="1063" y="2063"/>
                  <a:pt x="1062" y="2064"/>
                </a:cubicBezTo>
                <a:cubicBezTo>
                  <a:pt x="1062" y="2064"/>
                  <a:pt x="1062" y="2064"/>
                  <a:pt x="1062" y="2064"/>
                </a:cubicBezTo>
                <a:cubicBezTo>
                  <a:pt x="1062" y="2064"/>
                  <a:pt x="1062" y="2064"/>
                  <a:pt x="1062" y="2064"/>
                </a:cubicBezTo>
                <a:cubicBezTo>
                  <a:pt x="1061" y="2065"/>
                  <a:pt x="1060" y="2066"/>
                  <a:pt x="1059" y="2067"/>
                </a:cubicBezTo>
                <a:cubicBezTo>
                  <a:pt x="1059" y="2067"/>
                  <a:pt x="1059" y="2067"/>
                  <a:pt x="1059" y="2068"/>
                </a:cubicBezTo>
                <a:cubicBezTo>
                  <a:pt x="1058" y="2069"/>
                  <a:pt x="1057" y="2069"/>
                  <a:pt x="1056" y="2070"/>
                </a:cubicBezTo>
                <a:cubicBezTo>
                  <a:pt x="1056" y="2070"/>
                  <a:pt x="1055" y="2071"/>
                  <a:pt x="1055" y="2071"/>
                </a:cubicBezTo>
                <a:cubicBezTo>
                  <a:pt x="1055" y="2071"/>
                  <a:pt x="1055" y="2071"/>
                  <a:pt x="1055" y="2071"/>
                </a:cubicBezTo>
                <a:cubicBezTo>
                  <a:pt x="1053" y="2072"/>
                  <a:pt x="1052" y="2072"/>
                  <a:pt x="1051" y="2073"/>
                </a:cubicBezTo>
                <a:cubicBezTo>
                  <a:pt x="1051" y="2073"/>
                  <a:pt x="1051" y="2073"/>
                  <a:pt x="1050" y="2073"/>
                </a:cubicBezTo>
                <a:cubicBezTo>
                  <a:pt x="1049" y="2074"/>
                  <a:pt x="1048" y="2074"/>
                  <a:pt x="1047" y="2074"/>
                </a:cubicBezTo>
                <a:cubicBezTo>
                  <a:pt x="1047" y="2075"/>
                  <a:pt x="1046" y="2075"/>
                  <a:pt x="1046" y="2075"/>
                </a:cubicBezTo>
                <a:cubicBezTo>
                  <a:pt x="1046" y="2075"/>
                  <a:pt x="1045" y="2075"/>
                  <a:pt x="1045" y="2075"/>
                </a:cubicBezTo>
                <a:cubicBezTo>
                  <a:pt x="1045" y="2075"/>
                  <a:pt x="1045" y="2075"/>
                  <a:pt x="1044" y="2075"/>
                </a:cubicBezTo>
                <a:cubicBezTo>
                  <a:pt x="1043" y="2076"/>
                  <a:pt x="1042" y="2076"/>
                  <a:pt x="1041" y="2076"/>
                </a:cubicBezTo>
                <a:cubicBezTo>
                  <a:pt x="1039" y="2076"/>
                  <a:pt x="1038" y="2076"/>
                  <a:pt x="1037" y="2077"/>
                </a:cubicBezTo>
                <a:cubicBezTo>
                  <a:pt x="1036" y="2077"/>
                  <a:pt x="1035" y="2077"/>
                  <a:pt x="1034" y="2077"/>
                </a:cubicBezTo>
                <a:cubicBezTo>
                  <a:pt x="1033" y="2077"/>
                  <a:pt x="1033" y="2077"/>
                  <a:pt x="1033" y="2077"/>
                </a:cubicBezTo>
                <a:cubicBezTo>
                  <a:pt x="1031" y="2077"/>
                  <a:pt x="1031" y="2077"/>
                  <a:pt x="1031" y="2077"/>
                </a:cubicBezTo>
                <a:cubicBezTo>
                  <a:pt x="1031" y="2077"/>
                  <a:pt x="1031" y="2077"/>
                  <a:pt x="1031" y="2077"/>
                </a:cubicBezTo>
                <a:cubicBezTo>
                  <a:pt x="1025" y="2077"/>
                  <a:pt x="1018" y="2077"/>
                  <a:pt x="1011" y="2077"/>
                </a:cubicBezTo>
                <a:cubicBezTo>
                  <a:pt x="981" y="2077"/>
                  <a:pt x="630" y="2078"/>
                  <a:pt x="605" y="2078"/>
                </a:cubicBezTo>
                <a:cubicBezTo>
                  <a:pt x="604" y="2078"/>
                  <a:pt x="602" y="2078"/>
                  <a:pt x="600" y="2078"/>
                </a:cubicBezTo>
                <a:cubicBezTo>
                  <a:pt x="598" y="2077"/>
                  <a:pt x="596" y="2077"/>
                  <a:pt x="594" y="2076"/>
                </a:cubicBezTo>
                <a:cubicBezTo>
                  <a:pt x="590" y="2075"/>
                  <a:pt x="588" y="2074"/>
                  <a:pt x="586" y="2072"/>
                </a:cubicBezTo>
                <a:cubicBezTo>
                  <a:pt x="584" y="2070"/>
                  <a:pt x="583" y="2068"/>
                  <a:pt x="582" y="2065"/>
                </a:cubicBezTo>
                <a:cubicBezTo>
                  <a:pt x="582" y="2063"/>
                  <a:pt x="582" y="2060"/>
                  <a:pt x="584" y="2057"/>
                </a:cubicBezTo>
                <a:cubicBezTo>
                  <a:pt x="584" y="2056"/>
                  <a:pt x="584" y="2056"/>
                  <a:pt x="584" y="2056"/>
                </a:cubicBezTo>
                <a:cubicBezTo>
                  <a:pt x="584" y="2056"/>
                  <a:pt x="584" y="2056"/>
                  <a:pt x="584" y="2056"/>
                </a:cubicBezTo>
                <a:cubicBezTo>
                  <a:pt x="588" y="2048"/>
                  <a:pt x="592" y="2040"/>
                  <a:pt x="596" y="2031"/>
                </a:cubicBezTo>
                <a:cubicBezTo>
                  <a:pt x="597" y="2030"/>
                  <a:pt x="598" y="2029"/>
                  <a:pt x="598" y="2027"/>
                </a:cubicBezTo>
                <a:cubicBezTo>
                  <a:pt x="601" y="2021"/>
                  <a:pt x="601" y="2021"/>
                  <a:pt x="601" y="2021"/>
                </a:cubicBezTo>
                <a:cubicBezTo>
                  <a:pt x="603" y="2018"/>
                  <a:pt x="605" y="2016"/>
                  <a:pt x="607" y="2014"/>
                </a:cubicBezTo>
                <a:cubicBezTo>
                  <a:pt x="608" y="2013"/>
                  <a:pt x="609" y="2013"/>
                  <a:pt x="609" y="2012"/>
                </a:cubicBezTo>
                <a:cubicBezTo>
                  <a:pt x="610" y="2012"/>
                  <a:pt x="610" y="2012"/>
                  <a:pt x="610" y="2011"/>
                </a:cubicBezTo>
                <a:cubicBezTo>
                  <a:pt x="611" y="2011"/>
                  <a:pt x="612" y="2011"/>
                  <a:pt x="612" y="2010"/>
                </a:cubicBezTo>
                <a:cubicBezTo>
                  <a:pt x="612" y="2010"/>
                  <a:pt x="612" y="2010"/>
                  <a:pt x="613" y="2010"/>
                </a:cubicBezTo>
                <a:cubicBezTo>
                  <a:pt x="613" y="2010"/>
                  <a:pt x="613" y="2010"/>
                  <a:pt x="614" y="2009"/>
                </a:cubicBezTo>
                <a:cubicBezTo>
                  <a:pt x="615" y="2009"/>
                  <a:pt x="616" y="2008"/>
                  <a:pt x="617" y="2008"/>
                </a:cubicBezTo>
                <a:cubicBezTo>
                  <a:pt x="617" y="2008"/>
                  <a:pt x="618" y="2007"/>
                  <a:pt x="618" y="2007"/>
                </a:cubicBezTo>
                <a:cubicBezTo>
                  <a:pt x="619" y="2007"/>
                  <a:pt x="620" y="2007"/>
                  <a:pt x="621" y="2006"/>
                </a:cubicBezTo>
                <a:cubicBezTo>
                  <a:pt x="622" y="2006"/>
                  <a:pt x="623" y="2005"/>
                  <a:pt x="625" y="2005"/>
                </a:cubicBezTo>
                <a:cubicBezTo>
                  <a:pt x="625" y="2005"/>
                  <a:pt x="626" y="2004"/>
                  <a:pt x="627" y="2004"/>
                </a:cubicBezTo>
                <a:cubicBezTo>
                  <a:pt x="627" y="2004"/>
                  <a:pt x="628" y="2004"/>
                  <a:pt x="628" y="2004"/>
                </a:cubicBezTo>
                <a:cubicBezTo>
                  <a:pt x="632" y="2003"/>
                  <a:pt x="636" y="2002"/>
                  <a:pt x="640" y="2002"/>
                </a:cubicBezTo>
                <a:cubicBezTo>
                  <a:pt x="640" y="2002"/>
                  <a:pt x="1008" y="2001"/>
                  <a:pt x="1021" y="2001"/>
                </a:cubicBezTo>
                <a:cubicBezTo>
                  <a:pt x="1026" y="2001"/>
                  <a:pt x="1030" y="2001"/>
                  <a:pt x="1034" y="2001"/>
                </a:cubicBezTo>
                <a:cubicBezTo>
                  <a:pt x="1036" y="2001"/>
                  <a:pt x="1038" y="2002"/>
                  <a:pt x="1040" y="2002"/>
                </a:cubicBezTo>
                <a:cubicBezTo>
                  <a:pt x="1040" y="2002"/>
                  <a:pt x="1040" y="2002"/>
                  <a:pt x="1041" y="2002"/>
                </a:cubicBezTo>
                <a:cubicBezTo>
                  <a:pt x="1042" y="2002"/>
                  <a:pt x="1044" y="2002"/>
                  <a:pt x="1045" y="2003"/>
                </a:cubicBezTo>
                <a:cubicBezTo>
                  <a:pt x="1045" y="2003"/>
                  <a:pt x="1046" y="2003"/>
                  <a:pt x="1046" y="2003"/>
                </a:cubicBezTo>
                <a:cubicBezTo>
                  <a:pt x="1046" y="2003"/>
                  <a:pt x="1046" y="2003"/>
                  <a:pt x="1046" y="2003"/>
                </a:cubicBezTo>
                <a:cubicBezTo>
                  <a:pt x="1048" y="2003"/>
                  <a:pt x="1049" y="2004"/>
                  <a:pt x="1050" y="2004"/>
                </a:cubicBezTo>
                <a:cubicBezTo>
                  <a:pt x="1050" y="2004"/>
                  <a:pt x="1051" y="2005"/>
                  <a:pt x="1051" y="2005"/>
                </a:cubicBezTo>
                <a:cubicBezTo>
                  <a:pt x="1052" y="2005"/>
                  <a:pt x="1053" y="2006"/>
                  <a:pt x="1054" y="2006"/>
                </a:cubicBezTo>
                <a:cubicBezTo>
                  <a:pt x="1055" y="2006"/>
                  <a:pt x="1055" y="2007"/>
                  <a:pt x="1055" y="2007"/>
                </a:cubicBezTo>
                <a:cubicBezTo>
                  <a:pt x="1055" y="2007"/>
                  <a:pt x="1055" y="2007"/>
                  <a:pt x="1056" y="2007"/>
                </a:cubicBezTo>
                <a:cubicBezTo>
                  <a:pt x="1056" y="2008"/>
                  <a:pt x="1057" y="2008"/>
                  <a:pt x="1058" y="2009"/>
                </a:cubicBezTo>
                <a:cubicBezTo>
                  <a:pt x="1059" y="2010"/>
                  <a:pt x="1061" y="2011"/>
                  <a:pt x="1061" y="2013"/>
                </a:cubicBezTo>
                <a:cubicBezTo>
                  <a:pt x="1063" y="2015"/>
                  <a:pt x="1064" y="2017"/>
                  <a:pt x="1064" y="2020"/>
                </a:cubicBezTo>
                <a:cubicBezTo>
                  <a:pt x="1064" y="2022"/>
                  <a:pt x="1064" y="2022"/>
                  <a:pt x="1064" y="2022"/>
                </a:cubicBezTo>
                <a:cubicBezTo>
                  <a:pt x="1064" y="2022"/>
                  <a:pt x="1064" y="2022"/>
                  <a:pt x="1064" y="2022"/>
                </a:cubicBezTo>
                <a:cubicBezTo>
                  <a:pt x="1064" y="2031"/>
                  <a:pt x="1064" y="2040"/>
                  <a:pt x="1064" y="2049"/>
                </a:cubicBezTo>
                <a:cubicBezTo>
                  <a:pt x="1064" y="2051"/>
                  <a:pt x="1064" y="2054"/>
                  <a:pt x="1064" y="2056"/>
                </a:cubicBezTo>
                <a:close/>
                <a:moveTo>
                  <a:pt x="1114" y="1878"/>
                </a:moveTo>
                <a:cubicBezTo>
                  <a:pt x="1114" y="1878"/>
                  <a:pt x="1114" y="1877"/>
                  <a:pt x="1113" y="1877"/>
                </a:cubicBezTo>
                <a:cubicBezTo>
                  <a:pt x="1113" y="1877"/>
                  <a:pt x="1113" y="1877"/>
                  <a:pt x="1113" y="1877"/>
                </a:cubicBezTo>
                <a:cubicBezTo>
                  <a:pt x="1112" y="1875"/>
                  <a:pt x="1111" y="1873"/>
                  <a:pt x="1111" y="1871"/>
                </a:cubicBezTo>
                <a:cubicBezTo>
                  <a:pt x="1111" y="1870"/>
                  <a:pt x="1111" y="1870"/>
                  <a:pt x="1111" y="1870"/>
                </a:cubicBezTo>
                <a:cubicBezTo>
                  <a:pt x="1110" y="1868"/>
                  <a:pt x="1110" y="1867"/>
                  <a:pt x="1110" y="1866"/>
                </a:cubicBezTo>
                <a:cubicBezTo>
                  <a:pt x="1110" y="1866"/>
                  <a:pt x="1110" y="1866"/>
                  <a:pt x="1110" y="1866"/>
                </a:cubicBezTo>
                <a:cubicBezTo>
                  <a:pt x="1110" y="1861"/>
                  <a:pt x="1109" y="1855"/>
                  <a:pt x="1109" y="1849"/>
                </a:cubicBezTo>
                <a:cubicBezTo>
                  <a:pt x="1109" y="1848"/>
                  <a:pt x="1109" y="1848"/>
                  <a:pt x="1109" y="1848"/>
                </a:cubicBezTo>
                <a:cubicBezTo>
                  <a:pt x="1109" y="1846"/>
                  <a:pt x="1109" y="1844"/>
                  <a:pt x="1110" y="1843"/>
                </a:cubicBezTo>
                <a:cubicBezTo>
                  <a:pt x="1112" y="1841"/>
                  <a:pt x="1113" y="1840"/>
                  <a:pt x="1115" y="1839"/>
                </a:cubicBezTo>
                <a:cubicBezTo>
                  <a:pt x="1118" y="1838"/>
                  <a:pt x="1120" y="1837"/>
                  <a:pt x="1123" y="1836"/>
                </a:cubicBezTo>
                <a:cubicBezTo>
                  <a:pt x="1123" y="1836"/>
                  <a:pt x="1123" y="1836"/>
                  <a:pt x="1123" y="1836"/>
                </a:cubicBezTo>
                <a:cubicBezTo>
                  <a:pt x="1123" y="1836"/>
                  <a:pt x="1123" y="1836"/>
                  <a:pt x="1123" y="1836"/>
                </a:cubicBezTo>
                <a:cubicBezTo>
                  <a:pt x="1124" y="1836"/>
                  <a:pt x="1125" y="1836"/>
                  <a:pt x="1126" y="1836"/>
                </a:cubicBezTo>
                <a:cubicBezTo>
                  <a:pt x="1127" y="1836"/>
                  <a:pt x="1127" y="1836"/>
                  <a:pt x="1128" y="1836"/>
                </a:cubicBezTo>
                <a:cubicBezTo>
                  <a:pt x="1133" y="1835"/>
                  <a:pt x="1138" y="1835"/>
                  <a:pt x="1143" y="1835"/>
                </a:cubicBezTo>
                <a:cubicBezTo>
                  <a:pt x="1176" y="1835"/>
                  <a:pt x="1176" y="1835"/>
                  <a:pt x="1176" y="1835"/>
                </a:cubicBezTo>
                <a:cubicBezTo>
                  <a:pt x="1178" y="1835"/>
                  <a:pt x="1180" y="1835"/>
                  <a:pt x="1182" y="1836"/>
                </a:cubicBezTo>
                <a:cubicBezTo>
                  <a:pt x="1191" y="1837"/>
                  <a:pt x="1201" y="1839"/>
                  <a:pt x="1203" y="1848"/>
                </a:cubicBezTo>
                <a:cubicBezTo>
                  <a:pt x="1205" y="1855"/>
                  <a:pt x="1206" y="1863"/>
                  <a:pt x="1207" y="1870"/>
                </a:cubicBezTo>
                <a:cubicBezTo>
                  <a:pt x="1207" y="1871"/>
                  <a:pt x="1207" y="1871"/>
                  <a:pt x="1207" y="1871"/>
                </a:cubicBezTo>
                <a:cubicBezTo>
                  <a:pt x="1208" y="1873"/>
                  <a:pt x="1207" y="1874"/>
                  <a:pt x="1207" y="1876"/>
                </a:cubicBezTo>
                <a:cubicBezTo>
                  <a:pt x="1207" y="1876"/>
                  <a:pt x="1207" y="1876"/>
                  <a:pt x="1206" y="1876"/>
                </a:cubicBezTo>
                <a:cubicBezTo>
                  <a:pt x="1206" y="1876"/>
                  <a:pt x="1206" y="1876"/>
                  <a:pt x="1206" y="1876"/>
                </a:cubicBezTo>
                <a:cubicBezTo>
                  <a:pt x="1206" y="1877"/>
                  <a:pt x="1206" y="1877"/>
                  <a:pt x="1206" y="1877"/>
                </a:cubicBezTo>
                <a:cubicBezTo>
                  <a:pt x="1204" y="1880"/>
                  <a:pt x="1200" y="1882"/>
                  <a:pt x="1195" y="1883"/>
                </a:cubicBezTo>
                <a:cubicBezTo>
                  <a:pt x="1195" y="1883"/>
                  <a:pt x="1195" y="1884"/>
                  <a:pt x="1194" y="1884"/>
                </a:cubicBezTo>
                <a:cubicBezTo>
                  <a:pt x="1194" y="1884"/>
                  <a:pt x="1193" y="1884"/>
                  <a:pt x="1193" y="1884"/>
                </a:cubicBezTo>
                <a:cubicBezTo>
                  <a:pt x="1192" y="1884"/>
                  <a:pt x="1192" y="1884"/>
                  <a:pt x="1192" y="1884"/>
                </a:cubicBezTo>
                <a:cubicBezTo>
                  <a:pt x="1191" y="1884"/>
                  <a:pt x="1190" y="1884"/>
                  <a:pt x="1189" y="1885"/>
                </a:cubicBezTo>
                <a:cubicBezTo>
                  <a:pt x="1178" y="1886"/>
                  <a:pt x="1164" y="1885"/>
                  <a:pt x="1158" y="1885"/>
                </a:cubicBezTo>
                <a:cubicBezTo>
                  <a:pt x="1137" y="1885"/>
                  <a:pt x="1137" y="1885"/>
                  <a:pt x="1137" y="1885"/>
                </a:cubicBezTo>
                <a:cubicBezTo>
                  <a:pt x="1135" y="1885"/>
                  <a:pt x="1134" y="1885"/>
                  <a:pt x="1132" y="1885"/>
                </a:cubicBezTo>
                <a:cubicBezTo>
                  <a:pt x="1131" y="1884"/>
                  <a:pt x="1130" y="1884"/>
                  <a:pt x="1128" y="1884"/>
                </a:cubicBezTo>
                <a:cubicBezTo>
                  <a:pt x="1128" y="1884"/>
                  <a:pt x="1128" y="1884"/>
                  <a:pt x="1127" y="1884"/>
                </a:cubicBezTo>
                <a:cubicBezTo>
                  <a:pt x="1127" y="1884"/>
                  <a:pt x="1127" y="1884"/>
                  <a:pt x="1127" y="1884"/>
                </a:cubicBezTo>
                <a:cubicBezTo>
                  <a:pt x="1126" y="1883"/>
                  <a:pt x="1125" y="1883"/>
                  <a:pt x="1123" y="1883"/>
                </a:cubicBezTo>
                <a:cubicBezTo>
                  <a:pt x="1123" y="1883"/>
                  <a:pt x="1122" y="1882"/>
                  <a:pt x="1122" y="1882"/>
                </a:cubicBezTo>
                <a:cubicBezTo>
                  <a:pt x="1121" y="1882"/>
                  <a:pt x="1120" y="1881"/>
                  <a:pt x="1119" y="1881"/>
                </a:cubicBezTo>
                <a:cubicBezTo>
                  <a:pt x="1117" y="1880"/>
                  <a:pt x="1116" y="1879"/>
                  <a:pt x="1115" y="1878"/>
                </a:cubicBezTo>
                <a:cubicBezTo>
                  <a:pt x="1115" y="1878"/>
                  <a:pt x="1114" y="1878"/>
                  <a:pt x="1114" y="1878"/>
                </a:cubicBezTo>
                <a:close/>
                <a:moveTo>
                  <a:pt x="1120" y="1961"/>
                </a:moveTo>
                <a:cubicBezTo>
                  <a:pt x="1118" y="1959"/>
                  <a:pt x="1117" y="1957"/>
                  <a:pt x="1117" y="1955"/>
                </a:cubicBezTo>
                <a:cubicBezTo>
                  <a:pt x="1117" y="1952"/>
                  <a:pt x="1117" y="1952"/>
                  <a:pt x="1117" y="1952"/>
                </a:cubicBezTo>
                <a:cubicBezTo>
                  <a:pt x="1117" y="1952"/>
                  <a:pt x="1117" y="1952"/>
                  <a:pt x="1117" y="1952"/>
                </a:cubicBezTo>
                <a:cubicBezTo>
                  <a:pt x="1116" y="1943"/>
                  <a:pt x="1116" y="1935"/>
                  <a:pt x="1115" y="1926"/>
                </a:cubicBezTo>
                <a:cubicBezTo>
                  <a:pt x="1115" y="1926"/>
                  <a:pt x="1115" y="1926"/>
                  <a:pt x="1115" y="1926"/>
                </a:cubicBezTo>
                <a:cubicBezTo>
                  <a:pt x="1115" y="1926"/>
                  <a:pt x="1115" y="1926"/>
                  <a:pt x="1115" y="1926"/>
                </a:cubicBezTo>
                <a:cubicBezTo>
                  <a:pt x="1115" y="1925"/>
                  <a:pt x="1115" y="1925"/>
                  <a:pt x="1115" y="1924"/>
                </a:cubicBezTo>
                <a:cubicBezTo>
                  <a:pt x="1117" y="1906"/>
                  <a:pt x="1155" y="1911"/>
                  <a:pt x="1167" y="1911"/>
                </a:cubicBezTo>
                <a:cubicBezTo>
                  <a:pt x="1181" y="1911"/>
                  <a:pt x="1208" y="1907"/>
                  <a:pt x="1216" y="1921"/>
                </a:cubicBezTo>
                <a:cubicBezTo>
                  <a:pt x="1217" y="1923"/>
                  <a:pt x="1218" y="1924"/>
                  <a:pt x="1218" y="1925"/>
                </a:cubicBezTo>
                <a:cubicBezTo>
                  <a:pt x="1219" y="1927"/>
                  <a:pt x="1219" y="1927"/>
                  <a:pt x="1219" y="1927"/>
                </a:cubicBezTo>
                <a:cubicBezTo>
                  <a:pt x="1219" y="1927"/>
                  <a:pt x="1219" y="1927"/>
                  <a:pt x="1219" y="1927"/>
                </a:cubicBezTo>
                <a:cubicBezTo>
                  <a:pt x="1219" y="1931"/>
                  <a:pt x="1220" y="1936"/>
                  <a:pt x="1221" y="1940"/>
                </a:cubicBezTo>
                <a:cubicBezTo>
                  <a:pt x="1224" y="1955"/>
                  <a:pt x="1224" y="1955"/>
                  <a:pt x="1224" y="1955"/>
                </a:cubicBezTo>
                <a:cubicBezTo>
                  <a:pt x="1225" y="1957"/>
                  <a:pt x="1224" y="1959"/>
                  <a:pt x="1223" y="1961"/>
                </a:cubicBezTo>
                <a:cubicBezTo>
                  <a:pt x="1223" y="1962"/>
                  <a:pt x="1222" y="1963"/>
                  <a:pt x="1220" y="1964"/>
                </a:cubicBezTo>
                <a:cubicBezTo>
                  <a:pt x="1220" y="1965"/>
                  <a:pt x="1219" y="1965"/>
                  <a:pt x="1219" y="1966"/>
                </a:cubicBezTo>
                <a:cubicBezTo>
                  <a:pt x="1219" y="1966"/>
                  <a:pt x="1218" y="1966"/>
                  <a:pt x="1218" y="1966"/>
                </a:cubicBezTo>
                <a:cubicBezTo>
                  <a:pt x="1218" y="1966"/>
                  <a:pt x="1218" y="1966"/>
                  <a:pt x="1218" y="1967"/>
                </a:cubicBezTo>
                <a:cubicBezTo>
                  <a:pt x="1217" y="1967"/>
                  <a:pt x="1216" y="1967"/>
                  <a:pt x="1215" y="1968"/>
                </a:cubicBezTo>
                <a:cubicBezTo>
                  <a:pt x="1215" y="1968"/>
                  <a:pt x="1214" y="1968"/>
                  <a:pt x="1213" y="1969"/>
                </a:cubicBezTo>
                <a:cubicBezTo>
                  <a:pt x="1213" y="1969"/>
                  <a:pt x="1212" y="1969"/>
                  <a:pt x="1212" y="1969"/>
                </a:cubicBezTo>
                <a:cubicBezTo>
                  <a:pt x="1211" y="1969"/>
                  <a:pt x="1211" y="1970"/>
                  <a:pt x="1210" y="1970"/>
                </a:cubicBezTo>
                <a:cubicBezTo>
                  <a:pt x="1209" y="1970"/>
                  <a:pt x="1209" y="1970"/>
                  <a:pt x="1208" y="1970"/>
                </a:cubicBezTo>
                <a:cubicBezTo>
                  <a:pt x="1208" y="1970"/>
                  <a:pt x="1207" y="1970"/>
                  <a:pt x="1207" y="1970"/>
                </a:cubicBezTo>
                <a:cubicBezTo>
                  <a:pt x="1206" y="1971"/>
                  <a:pt x="1205" y="1971"/>
                  <a:pt x="1204" y="1971"/>
                </a:cubicBezTo>
                <a:cubicBezTo>
                  <a:pt x="1202" y="1971"/>
                  <a:pt x="1201" y="1971"/>
                  <a:pt x="1199" y="1971"/>
                </a:cubicBezTo>
                <a:cubicBezTo>
                  <a:pt x="1199" y="1971"/>
                  <a:pt x="1199" y="1971"/>
                  <a:pt x="1199" y="1971"/>
                </a:cubicBezTo>
                <a:cubicBezTo>
                  <a:pt x="1199" y="1971"/>
                  <a:pt x="1199" y="1971"/>
                  <a:pt x="1199" y="1971"/>
                </a:cubicBezTo>
                <a:cubicBezTo>
                  <a:pt x="1181" y="1971"/>
                  <a:pt x="1164" y="1971"/>
                  <a:pt x="1147" y="1971"/>
                </a:cubicBezTo>
                <a:cubicBezTo>
                  <a:pt x="1145" y="1971"/>
                  <a:pt x="1143" y="1971"/>
                  <a:pt x="1141" y="1971"/>
                </a:cubicBezTo>
                <a:cubicBezTo>
                  <a:pt x="1141" y="1971"/>
                  <a:pt x="1140" y="1971"/>
                  <a:pt x="1140" y="1971"/>
                </a:cubicBezTo>
                <a:cubicBezTo>
                  <a:pt x="1139" y="1971"/>
                  <a:pt x="1137" y="1970"/>
                  <a:pt x="1136" y="1970"/>
                </a:cubicBezTo>
                <a:cubicBezTo>
                  <a:pt x="1136" y="1970"/>
                  <a:pt x="1136" y="1970"/>
                  <a:pt x="1136" y="1970"/>
                </a:cubicBezTo>
                <a:cubicBezTo>
                  <a:pt x="1135" y="1970"/>
                  <a:pt x="1135" y="1970"/>
                  <a:pt x="1135" y="1970"/>
                </a:cubicBezTo>
                <a:cubicBezTo>
                  <a:pt x="1134" y="1969"/>
                  <a:pt x="1132" y="1969"/>
                  <a:pt x="1131" y="1969"/>
                </a:cubicBezTo>
                <a:cubicBezTo>
                  <a:pt x="1130" y="1968"/>
                  <a:pt x="1130" y="1968"/>
                  <a:pt x="1129" y="1968"/>
                </a:cubicBezTo>
                <a:cubicBezTo>
                  <a:pt x="1128" y="1967"/>
                  <a:pt x="1128" y="1967"/>
                  <a:pt x="1127" y="1967"/>
                </a:cubicBezTo>
                <a:cubicBezTo>
                  <a:pt x="1127" y="1967"/>
                  <a:pt x="1126" y="1967"/>
                  <a:pt x="1126" y="1966"/>
                </a:cubicBezTo>
                <a:cubicBezTo>
                  <a:pt x="1124" y="1965"/>
                  <a:pt x="1121" y="1963"/>
                  <a:pt x="1120" y="1961"/>
                </a:cubicBezTo>
                <a:close/>
                <a:moveTo>
                  <a:pt x="1244" y="2063"/>
                </a:moveTo>
                <a:cubicBezTo>
                  <a:pt x="1243" y="2066"/>
                  <a:pt x="1241" y="2068"/>
                  <a:pt x="1238" y="2070"/>
                </a:cubicBezTo>
                <a:cubicBezTo>
                  <a:pt x="1236" y="2072"/>
                  <a:pt x="1233" y="2074"/>
                  <a:pt x="1229" y="2075"/>
                </a:cubicBezTo>
                <a:cubicBezTo>
                  <a:pt x="1225" y="2076"/>
                  <a:pt x="1221" y="2076"/>
                  <a:pt x="1217" y="2076"/>
                </a:cubicBezTo>
                <a:cubicBezTo>
                  <a:pt x="1205" y="2076"/>
                  <a:pt x="1205" y="2076"/>
                  <a:pt x="1205" y="2076"/>
                </a:cubicBezTo>
                <a:cubicBezTo>
                  <a:pt x="1205" y="2076"/>
                  <a:pt x="1205" y="2076"/>
                  <a:pt x="1205" y="2076"/>
                </a:cubicBezTo>
                <a:cubicBezTo>
                  <a:pt x="1189" y="2076"/>
                  <a:pt x="1174" y="2076"/>
                  <a:pt x="1158" y="2077"/>
                </a:cubicBezTo>
                <a:cubicBezTo>
                  <a:pt x="1156" y="2077"/>
                  <a:pt x="1154" y="2076"/>
                  <a:pt x="1152" y="2076"/>
                </a:cubicBezTo>
                <a:cubicBezTo>
                  <a:pt x="1152" y="2076"/>
                  <a:pt x="1151" y="2076"/>
                  <a:pt x="1151" y="2076"/>
                </a:cubicBezTo>
                <a:cubicBezTo>
                  <a:pt x="1149" y="2076"/>
                  <a:pt x="1148" y="2075"/>
                  <a:pt x="1146" y="2075"/>
                </a:cubicBezTo>
                <a:cubicBezTo>
                  <a:pt x="1146" y="2075"/>
                  <a:pt x="1146" y="2075"/>
                  <a:pt x="1146" y="2075"/>
                </a:cubicBezTo>
                <a:cubicBezTo>
                  <a:pt x="1145" y="2075"/>
                  <a:pt x="1145" y="2075"/>
                  <a:pt x="1145" y="2075"/>
                </a:cubicBezTo>
                <a:cubicBezTo>
                  <a:pt x="1138" y="2073"/>
                  <a:pt x="1132" y="2069"/>
                  <a:pt x="1128" y="2064"/>
                </a:cubicBezTo>
                <a:cubicBezTo>
                  <a:pt x="1128" y="2064"/>
                  <a:pt x="1128" y="2064"/>
                  <a:pt x="1128" y="2064"/>
                </a:cubicBezTo>
                <a:cubicBezTo>
                  <a:pt x="1128" y="2064"/>
                  <a:pt x="1128" y="2064"/>
                  <a:pt x="1128" y="2064"/>
                </a:cubicBezTo>
                <a:cubicBezTo>
                  <a:pt x="1127" y="2063"/>
                  <a:pt x="1126" y="2062"/>
                  <a:pt x="1126" y="2060"/>
                </a:cubicBezTo>
                <a:cubicBezTo>
                  <a:pt x="1126" y="2060"/>
                  <a:pt x="1126" y="2059"/>
                  <a:pt x="1125" y="2059"/>
                </a:cubicBezTo>
                <a:cubicBezTo>
                  <a:pt x="1125" y="2058"/>
                  <a:pt x="1125" y="2057"/>
                  <a:pt x="1125" y="2057"/>
                </a:cubicBezTo>
                <a:cubicBezTo>
                  <a:pt x="1125" y="2056"/>
                  <a:pt x="1125" y="2056"/>
                  <a:pt x="1125" y="2056"/>
                </a:cubicBezTo>
                <a:cubicBezTo>
                  <a:pt x="1125" y="2055"/>
                  <a:pt x="1125" y="2055"/>
                  <a:pt x="1125" y="2055"/>
                </a:cubicBezTo>
                <a:cubicBezTo>
                  <a:pt x="1125" y="2055"/>
                  <a:pt x="1125" y="2055"/>
                  <a:pt x="1125" y="2055"/>
                </a:cubicBezTo>
                <a:cubicBezTo>
                  <a:pt x="1124" y="2046"/>
                  <a:pt x="1123" y="2037"/>
                  <a:pt x="1123" y="2029"/>
                </a:cubicBezTo>
                <a:cubicBezTo>
                  <a:pt x="1123" y="2027"/>
                  <a:pt x="1122" y="2026"/>
                  <a:pt x="1122" y="2024"/>
                </a:cubicBezTo>
                <a:cubicBezTo>
                  <a:pt x="1122" y="2020"/>
                  <a:pt x="1122" y="2020"/>
                  <a:pt x="1122" y="2020"/>
                </a:cubicBezTo>
                <a:cubicBezTo>
                  <a:pt x="1122" y="2019"/>
                  <a:pt x="1122" y="2019"/>
                  <a:pt x="1122" y="2019"/>
                </a:cubicBezTo>
                <a:cubicBezTo>
                  <a:pt x="1122" y="2018"/>
                  <a:pt x="1122" y="2017"/>
                  <a:pt x="1122" y="2016"/>
                </a:cubicBezTo>
                <a:cubicBezTo>
                  <a:pt x="1122" y="2016"/>
                  <a:pt x="1123" y="2016"/>
                  <a:pt x="1123" y="2015"/>
                </a:cubicBezTo>
                <a:cubicBezTo>
                  <a:pt x="1123" y="2014"/>
                  <a:pt x="1123" y="2014"/>
                  <a:pt x="1123" y="2013"/>
                </a:cubicBezTo>
                <a:cubicBezTo>
                  <a:pt x="1124" y="2013"/>
                  <a:pt x="1124" y="2013"/>
                  <a:pt x="1124" y="2012"/>
                </a:cubicBezTo>
                <a:cubicBezTo>
                  <a:pt x="1124" y="2012"/>
                  <a:pt x="1124" y="2012"/>
                  <a:pt x="1124" y="2012"/>
                </a:cubicBezTo>
                <a:cubicBezTo>
                  <a:pt x="1125" y="2011"/>
                  <a:pt x="1125" y="2010"/>
                  <a:pt x="1126" y="2010"/>
                </a:cubicBezTo>
                <a:cubicBezTo>
                  <a:pt x="1126" y="2009"/>
                  <a:pt x="1127" y="2009"/>
                  <a:pt x="1127" y="2009"/>
                </a:cubicBezTo>
                <a:cubicBezTo>
                  <a:pt x="1128" y="2008"/>
                  <a:pt x="1128" y="2008"/>
                  <a:pt x="1129" y="2007"/>
                </a:cubicBezTo>
                <a:cubicBezTo>
                  <a:pt x="1129" y="2007"/>
                  <a:pt x="1129" y="2007"/>
                  <a:pt x="1130" y="2006"/>
                </a:cubicBezTo>
                <a:cubicBezTo>
                  <a:pt x="1130" y="2006"/>
                  <a:pt x="1130" y="2006"/>
                  <a:pt x="1130" y="2006"/>
                </a:cubicBezTo>
                <a:cubicBezTo>
                  <a:pt x="1131" y="2006"/>
                  <a:pt x="1132" y="2005"/>
                  <a:pt x="1133" y="2004"/>
                </a:cubicBezTo>
                <a:cubicBezTo>
                  <a:pt x="1134" y="2004"/>
                  <a:pt x="1134" y="2004"/>
                  <a:pt x="1134" y="2004"/>
                </a:cubicBezTo>
                <a:cubicBezTo>
                  <a:pt x="1134" y="2004"/>
                  <a:pt x="1135" y="2004"/>
                  <a:pt x="1135" y="2004"/>
                </a:cubicBezTo>
                <a:cubicBezTo>
                  <a:pt x="1135" y="2004"/>
                  <a:pt x="1135" y="2004"/>
                  <a:pt x="1136" y="2004"/>
                </a:cubicBezTo>
                <a:cubicBezTo>
                  <a:pt x="1137" y="2003"/>
                  <a:pt x="1138" y="2003"/>
                  <a:pt x="1139" y="2003"/>
                </a:cubicBezTo>
                <a:cubicBezTo>
                  <a:pt x="1139" y="2002"/>
                  <a:pt x="1140" y="2002"/>
                  <a:pt x="1140" y="2002"/>
                </a:cubicBezTo>
                <a:cubicBezTo>
                  <a:pt x="1141" y="2002"/>
                  <a:pt x="1141" y="2002"/>
                  <a:pt x="1142" y="2002"/>
                </a:cubicBezTo>
                <a:cubicBezTo>
                  <a:pt x="1143" y="2002"/>
                  <a:pt x="1145" y="2001"/>
                  <a:pt x="1147" y="2001"/>
                </a:cubicBezTo>
                <a:cubicBezTo>
                  <a:pt x="1147" y="2001"/>
                  <a:pt x="1148" y="2001"/>
                  <a:pt x="1148" y="2001"/>
                </a:cubicBezTo>
                <a:cubicBezTo>
                  <a:pt x="1149" y="2001"/>
                  <a:pt x="1149" y="2001"/>
                  <a:pt x="1150" y="2001"/>
                </a:cubicBezTo>
                <a:cubicBezTo>
                  <a:pt x="1153" y="2001"/>
                  <a:pt x="1153" y="2001"/>
                  <a:pt x="1153" y="2001"/>
                </a:cubicBezTo>
                <a:cubicBezTo>
                  <a:pt x="1155" y="2001"/>
                  <a:pt x="1158" y="2001"/>
                  <a:pt x="1160" y="2001"/>
                </a:cubicBezTo>
                <a:cubicBezTo>
                  <a:pt x="1163" y="2001"/>
                  <a:pt x="1165" y="2001"/>
                  <a:pt x="1168" y="2001"/>
                </a:cubicBezTo>
                <a:cubicBezTo>
                  <a:pt x="1191" y="2001"/>
                  <a:pt x="1191" y="2001"/>
                  <a:pt x="1191" y="2001"/>
                </a:cubicBezTo>
                <a:cubicBezTo>
                  <a:pt x="1197" y="2001"/>
                  <a:pt x="1203" y="2001"/>
                  <a:pt x="1209" y="2001"/>
                </a:cubicBezTo>
                <a:cubicBezTo>
                  <a:pt x="1210" y="2001"/>
                  <a:pt x="1211" y="2001"/>
                  <a:pt x="1212" y="2002"/>
                </a:cubicBezTo>
                <a:cubicBezTo>
                  <a:pt x="1212" y="2002"/>
                  <a:pt x="1213" y="2002"/>
                  <a:pt x="1214" y="2002"/>
                </a:cubicBezTo>
                <a:cubicBezTo>
                  <a:pt x="1214" y="2002"/>
                  <a:pt x="1214" y="2002"/>
                  <a:pt x="1215" y="2002"/>
                </a:cubicBezTo>
                <a:cubicBezTo>
                  <a:pt x="1215" y="2002"/>
                  <a:pt x="1216" y="2002"/>
                  <a:pt x="1216" y="2002"/>
                </a:cubicBezTo>
                <a:cubicBezTo>
                  <a:pt x="1216" y="2002"/>
                  <a:pt x="1216" y="2003"/>
                  <a:pt x="1217" y="2003"/>
                </a:cubicBezTo>
                <a:cubicBezTo>
                  <a:pt x="1218" y="2003"/>
                  <a:pt x="1219" y="2003"/>
                  <a:pt x="1220" y="2004"/>
                </a:cubicBezTo>
                <a:cubicBezTo>
                  <a:pt x="1221" y="2004"/>
                  <a:pt x="1221" y="2004"/>
                  <a:pt x="1222" y="2004"/>
                </a:cubicBezTo>
                <a:cubicBezTo>
                  <a:pt x="1222" y="2005"/>
                  <a:pt x="1223" y="2005"/>
                  <a:pt x="1223" y="2005"/>
                </a:cubicBezTo>
                <a:cubicBezTo>
                  <a:pt x="1224" y="2005"/>
                  <a:pt x="1225" y="2006"/>
                  <a:pt x="1226" y="2006"/>
                </a:cubicBezTo>
                <a:cubicBezTo>
                  <a:pt x="1229" y="2008"/>
                  <a:pt x="1231" y="2010"/>
                  <a:pt x="1233" y="2012"/>
                </a:cubicBezTo>
                <a:cubicBezTo>
                  <a:pt x="1235" y="2014"/>
                  <a:pt x="1237" y="2017"/>
                  <a:pt x="1237" y="2019"/>
                </a:cubicBezTo>
                <a:cubicBezTo>
                  <a:pt x="1240" y="2034"/>
                  <a:pt x="1240" y="2034"/>
                  <a:pt x="1240" y="2034"/>
                </a:cubicBezTo>
                <a:cubicBezTo>
                  <a:pt x="1241" y="2040"/>
                  <a:pt x="1243" y="2046"/>
                  <a:pt x="1244" y="2052"/>
                </a:cubicBezTo>
                <a:cubicBezTo>
                  <a:pt x="1244" y="2052"/>
                  <a:pt x="1244" y="2052"/>
                  <a:pt x="1244" y="2052"/>
                </a:cubicBezTo>
                <a:cubicBezTo>
                  <a:pt x="1244" y="2055"/>
                  <a:pt x="1244" y="2055"/>
                  <a:pt x="1244" y="2055"/>
                </a:cubicBezTo>
                <a:cubicBezTo>
                  <a:pt x="1245" y="2058"/>
                  <a:pt x="1245" y="2061"/>
                  <a:pt x="1244" y="2063"/>
                </a:cubicBezTo>
                <a:close/>
                <a:moveTo>
                  <a:pt x="1349" y="1880"/>
                </a:moveTo>
                <a:cubicBezTo>
                  <a:pt x="1346" y="1879"/>
                  <a:pt x="1344" y="1878"/>
                  <a:pt x="1342" y="1876"/>
                </a:cubicBezTo>
                <a:cubicBezTo>
                  <a:pt x="1340" y="1875"/>
                  <a:pt x="1338" y="1873"/>
                  <a:pt x="1338" y="1871"/>
                </a:cubicBezTo>
                <a:cubicBezTo>
                  <a:pt x="1337" y="1868"/>
                  <a:pt x="1337" y="1868"/>
                  <a:pt x="1337" y="1868"/>
                </a:cubicBezTo>
                <a:cubicBezTo>
                  <a:pt x="1335" y="1863"/>
                  <a:pt x="1333" y="1859"/>
                  <a:pt x="1332" y="1854"/>
                </a:cubicBezTo>
                <a:cubicBezTo>
                  <a:pt x="1331" y="1852"/>
                  <a:pt x="1329" y="1848"/>
                  <a:pt x="1329" y="1845"/>
                </a:cubicBezTo>
                <a:cubicBezTo>
                  <a:pt x="1329" y="1845"/>
                  <a:pt x="1329" y="1845"/>
                  <a:pt x="1329" y="1844"/>
                </a:cubicBezTo>
                <a:cubicBezTo>
                  <a:pt x="1329" y="1844"/>
                  <a:pt x="1329" y="1844"/>
                  <a:pt x="1329" y="1844"/>
                </a:cubicBezTo>
                <a:cubicBezTo>
                  <a:pt x="1329" y="1844"/>
                  <a:pt x="1329" y="1843"/>
                  <a:pt x="1329" y="1843"/>
                </a:cubicBezTo>
                <a:cubicBezTo>
                  <a:pt x="1329" y="1843"/>
                  <a:pt x="1329" y="1843"/>
                  <a:pt x="1329" y="1842"/>
                </a:cubicBezTo>
                <a:cubicBezTo>
                  <a:pt x="1329" y="1842"/>
                  <a:pt x="1329" y="1842"/>
                  <a:pt x="1329" y="1842"/>
                </a:cubicBezTo>
                <a:cubicBezTo>
                  <a:pt x="1333" y="1834"/>
                  <a:pt x="1348" y="1835"/>
                  <a:pt x="1355" y="1835"/>
                </a:cubicBezTo>
                <a:cubicBezTo>
                  <a:pt x="1392" y="1835"/>
                  <a:pt x="1392" y="1835"/>
                  <a:pt x="1392" y="1835"/>
                </a:cubicBezTo>
                <a:cubicBezTo>
                  <a:pt x="1396" y="1835"/>
                  <a:pt x="1399" y="1835"/>
                  <a:pt x="1402" y="1836"/>
                </a:cubicBezTo>
                <a:cubicBezTo>
                  <a:pt x="1403" y="1836"/>
                  <a:pt x="1404" y="1836"/>
                  <a:pt x="1405" y="1836"/>
                </a:cubicBezTo>
                <a:cubicBezTo>
                  <a:pt x="1405" y="1836"/>
                  <a:pt x="1405" y="1837"/>
                  <a:pt x="1406" y="1837"/>
                </a:cubicBezTo>
                <a:cubicBezTo>
                  <a:pt x="1406" y="1837"/>
                  <a:pt x="1407" y="1837"/>
                  <a:pt x="1408" y="1837"/>
                </a:cubicBezTo>
                <a:cubicBezTo>
                  <a:pt x="1409" y="1837"/>
                  <a:pt x="1410" y="1838"/>
                  <a:pt x="1411" y="1838"/>
                </a:cubicBezTo>
                <a:cubicBezTo>
                  <a:pt x="1411" y="1838"/>
                  <a:pt x="1411" y="1838"/>
                  <a:pt x="1411" y="1838"/>
                </a:cubicBezTo>
                <a:cubicBezTo>
                  <a:pt x="1411" y="1838"/>
                  <a:pt x="1411" y="1838"/>
                  <a:pt x="1411" y="1838"/>
                </a:cubicBezTo>
                <a:cubicBezTo>
                  <a:pt x="1412" y="1839"/>
                  <a:pt x="1413" y="1839"/>
                  <a:pt x="1414" y="1840"/>
                </a:cubicBezTo>
                <a:cubicBezTo>
                  <a:pt x="1415" y="1840"/>
                  <a:pt x="1415" y="1840"/>
                  <a:pt x="1416" y="1841"/>
                </a:cubicBezTo>
                <a:cubicBezTo>
                  <a:pt x="1416" y="1841"/>
                  <a:pt x="1416" y="1841"/>
                  <a:pt x="1417" y="1841"/>
                </a:cubicBezTo>
                <a:cubicBezTo>
                  <a:pt x="1417" y="1841"/>
                  <a:pt x="1417" y="1841"/>
                  <a:pt x="1417" y="1842"/>
                </a:cubicBezTo>
                <a:cubicBezTo>
                  <a:pt x="1418" y="1842"/>
                  <a:pt x="1418" y="1842"/>
                  <a:pt x="1418" y="1842"/>
                </a:cubicBezTo>
                <a:cubicBezTo>
                  <a:pt x="1420" y="1844"/>
                  <a:pt x="1422" y="1845"/>
                  <a:pt x="1423" y="1847"/>
                </a:cubicBezTo>
                <a:cubicBezTo>
                  <a:pt x="1423" y="1847"/>
                  <a:pt x="1423" y="1847"/>
                  <a:pt x="1423" y="1847"/>
                </a:cubicBezTo>
                <a:cubicBezTo>
                  <a:pt x="1426" y="1852"/>
                  <a:pt x="1428" y="1859"/>
                  <a:pt x="1431" y="1864"/>
                </a:cubicBezTo>
                <a:cubicBezTo>
                  <a:pt x="1431" y="1864"/>
                  <a:pt x="1431" y="1864"/>
                  <a:pt x="1431" y="1864"/>
                </a:cubicBezTo>
                <a:cubicBezTo>
                  <a:pt x="1432" y="1867"/>
                  <a:pt x="1434" y="1870"/>
                  <a:pt x="1435" y="1873"/>
                </a:cubicBezTo>
                <a:cubicBezTo>
                  <a:pt x="1435" y="1873"/>
                  <a:pt x="1435" y="1873"/>
                  <a:pt x="1435" y="1873"/>
                </a:cubicBezTo>
                <a:cubicBezTo>
                  <a:pt x="1435" y="1873"/>
                  <a:pt x="1435" y="1873"/>
                  <a:pt x="1435" y="1874"/>
                </a:cubicBezTo>
                <a:cubicBezTo>
                  <a:pt x="1436" y="1879"/>
                  <a:pt x="1431" y="1882"/>
                  <a:pt x="1425" y="1883"/>
                </a:cubicBezTo>
                <a:cubicBezTo>
                  <a:pt x="1425" y="1883"/>
                  <a:pt x="1425" y="1883"/>
                  <a:pt x="1425" y="1883"/>
                </a:cubicBezTo>
                <a:cubicBezTo>
                  <a:pt x="1425" y="1883"/>
                  <a:pt x="1424" y="1883"/>
                  <a:pt x="1424" y="1883"/>
                </a:cubicBezTo>
                <a:cubicBezTo>
                  <a:pt x="1423" y="1884"/>
                  <a:pt x="1422" y="1884"/>
                  <a:pt x="1421" y="1884"/>
                </a:cubicBezTo>
                <a:cubicBezTo>
                  <a:pt x="1421" y="1884"/>
                  <a:pt x="1420" y="1884"/>
                  <a:pt x="1420" y="1884"/>
                </a:cubicBezTo>
                <a:cubicBezTo>
                  <a:pt x="1419" y="1884"/>
                  <a:pt x="1418" y="1884"/>
                  <a:pt x="1417" y="1884"/>
                </a:cubicBezTo>
                <a:cubicBezTo>
                  <a:pt x="1417" y="1884"/>
                  <a:pt x="1416" y="1884"/>
                  <a:pt x="1416" y="1884"/>
                </a:cubicBezTo>
                <a:cubicBezTo>
                  <a:pt x="1416" y="1884"/>
                  <a:pt x="1416" y="1884"/>
                  <a:pt x="1415" y="1884"/>
                </a:cubicBezTo>
                <a:cubicBezTo>
                  <a:pt x="1414" y="1884"/>
                  <a:pt x="1414" y="1884"/>
                  <a:pt x="1414" y="1884"/>
                </a:cubicBezTo>
                <a:cubicBezTo>
                  <a:pt x="1408" y="1884"/>
                  <a:pt x="1403" y="1884"/>
                  <a:pt x="1397" y="1884"/>
                </a:cubicBezTo>
                <a:cubicBezTo>
                  <a:pt x="1387" y="1884"/>
                  <a:pt x="1378" y="1884"/>
                  <a:pt x="1368" y="1884"/>
                </a:cubicBezTo>
                <a:cubicBezTo>
                  <a:pt x="1362" y="1884"/>
                  <a:pt x="1355" y="1883"/>
                  <a:pt x="1349" y="1880"/>
                </a:cubicBezTo>
                <a:cubicBezTo>
                  <a:pt x="1349" y="1880"/>
                  <a:pt x="1349" y="1880"/>
                  <a:pt x="1349" y="1880"/>
                </a:cubicBezTo>
                <a:close/>
                <a:moveTo>
                  <a:pt x="1373" y="1961"/>
                </a:moveTo>
                <a:cubicBezTo>
                  <a:pt x="1371" y="1959"/>
                  <a:pt x="1369" y="1956"/>
                  <a:pt x="1369" y="1954"/>
                </a:cubicBezTo>
                <a:cubicBezTo>
                  <a:pt x="1363" y="1940"/>
                  <a:pt x="1363" y="1940"/>
                  <a:pt x="1363" y="1940"/>
                </a:cubicBezTo>
                <a:cubicBezTo>
                  <a:pt x="1362" y="1935"/>
                  <a:pt x="1360" y="1931"/>
                  <a:pt x="1359" y="1927"/>
                </a:cubicBezTo>
                <a:cubicBezTo>
                  <a:pt x="1359" y="1927"/>
                  <a:pt x="1359" y="1927"/>
                  <a:pt x="1359" y="1927"/>
                </a:cubicBezTo>
                <a:cubicBezTo>
                  <a:pt x="1358" y="1925"/>
                  <a:pt x="1358" y="1925"/>
                  <a:pt x="1358" y="1925"/>
                </a:cubicBezTo>
                <a:cubicBezTo>
                  <a:pt x="1357" y="1923"/>
                  <a:pt x="1357" y="1921"/>
                  <a:pt x="1358" y="1919"/>
                </a:cubicBezTo>
                <a:cubicBezTo>
                  <a:pt x="1358" y="1918"/>
                  <a:pt x="1359" y="1917"/>
                  <a:pt x="1360" y="1916"/>
                </a:cubicBezTo>
                <a:cubicBezTo>
                  <a:pt x="1360" y="1916"/>
                  <a:pt x="1361" y="1916"/>
                  <a:pt x="1361" y="1915"/>
                </a:cubicBezTo>
                <a:cubicBezTo>
                  <a:pt x="1361" y="1915"/>
                  <a:pt x="1361" y="1915"/>
                  <a:pt x="1362" y="1915"/>
                </a:cubicBezTo>
                <a:cubicBezTo>
                  <a:pt x="1364" y="1913"/>
                  <a:pt x="1366" y="1912"/>
                  <a:pt x="1369" y="1911"/>
                </a:cubicBezTo>
                <a:cubicBezTo>
                  <a:pt x="1371" y="1911"/>
                  <a:pt x="1374" y="1910"/>
                  <a:pt x="1376" y="1910"/>
                </a:cubicBezTo>
                <a:cubicBezTo>
                  <a:pt x="1386" y="1909"/>
                  <a:pt x="1397" y="1910"/>
                  <a:pt x="1402" y="1910"/>
                </a:cubicBezTo>
                <a:cubicBezTo>
                  <a:pt x="1420" y="1910"/>
                  <a:pt x="1451" y="1906"/>
                  <a:pt x="1461" y="1925"/>
                </a:cubicBezTo>
                <a:cubicBezTo>
                  <a:pt x="1461" y="1925"/>
                  <a:pt x="1461" y="1925"/>
                  <a:pt x="1461" y="1925"/>
                </a:cubicBezTo>
                <a:cubicBezTo>
                  <a:pt x="1461" y="1925"/>
                  <a:pt x="1461" y="1925"/>
                  <a:pt x="1461" y="1925"/>
                </a:cubicBezTo>
                <a:cubicBezTo>
                  <a:pt x="1461" y="1925"/>
                  <a:pt x="1461" y="1925"/>
                  <a:pt x="1461" y="1925"/>
                </a:cubicBezTo>
                <a:cubicBezTo>
                  <a:pt x="1465" y="1933"/>
                  <a:pt x="1469" y="1940"/>
                  <a:pt x="1473" y="1948"/>
                </a:cubicBezTo>
                <a:cubicBezTo>
                  <a:pt x="1474" y="1951"/>
                  <a:pt x="1476" y="1953"/>
                  <a:pt x="1476" y="1956"/>
                </a:cubicBezTo>
                <a:cubicBezTo>
                  <a:pt x="1476" y="1956"/>
                  <a:pt x="1476" y="1956"/>
                  <a:pt x="1476" y="1957"/>
                </a:cubicBezTo>
                <a:cubicBezTo>
                  <a:pt x="1477" y="1957"/>
                  <a:pt x="1477" y="1958"/>
                  <a:pt x="1477" y="1958"/>
                </a:cubicBezTo>
                <a:cubicBezTo>
                  <a:pt x="1477" y="1959"/>
                  <a:pt x="1477" y="1959"/>
                  <a:pt x="1477" y="1960"/>
                </a:cubicBezTo>
                <a:cubicBezTo>
                  <a:pt x="1477" y="1960"/>
                  <a:pt x="1477" y="1960"/>
                  <a:pt x="1477" y="1960"/>
                </a:cubicBezTo>
                <a:cubicBezTo>
                  <a:pt x="1477" y="1960"/>
                  <a:pt x="1476" y="1961"/>
                  <a:pt x="1476" y="1961"/>
                </a:cubicBezTo>
                <a:cubicBezTo>
                  <a:pt x="1476" y="1962"/>
                  <a:pt x="1476" y="1962"/>
                  <a:pt x="1475" y="1963"/>
                </a:cubicBezTo>
                <a:cubicBezTo>
                  <a:pt x="1475" y="1963"/>
                  <a:pt x="1475" y="1963"/>
                  <a:pt x="1475" y="1963"/>
                </a:cubicBezTo>
                <a:cubicBezTo>
                  <a:pt x="1475" y="1964"/>
                  <a:pt x="1474" y="1965"/>
                  <a:pt x="1474" y="1965"/>
                </a:cubicBezTo>
                <a:cubicBezTo>
                  <a:pt x="1473" y="1965"/>
                  <a:pt x="1473" y="1965"/>
                  <a:pt x="1473" y="1966"/>
                </a:cubicBezTo>
                <a:cubicBezTo>
                  <a:pt x="1473" y="1966"/>
                  <a:pt x="1473" y="1966"/>
                  <a:pt x="1472" y="1966"/>
                </a:cubicBezTo>
                <a:cubicBezTo>
                  <a:pt x="1472" y="1966"/>
                  <a:pt x="1472" y="1967"/>
                  <a:pt x="1471" y="1967"/>
                </a:cubicBezTo>
                <a:cubicBezTo>
                  <a:pt x="1470" y="1968"/>
                  <a:pt x="1468" y="1969"/>
                  <a:pt x="1466" y="1969"/>
                </a:cubicBezTo>
                <a:cubicBezTo>
                  <a:pt x="1465" y="1969"/>
                  <a:pt x="1465" y="1969"/>
                  <a:pt x="1464" y="1970"/>
                </a:cubicBezTo>
                <a:cubicBezTo>
                  <a:pt x="1463" y="1970"/>
                  <a:pt x="1462" y="1970"/>
                  <a:pt x="1462" y="1970"/>
                </a:cubicBezTo>
                <a:cubicBezTo>
                  <a:pt x="1461" y="1970"/>
                  <a:pt x="1461" y="1970"/>
                  <a:pt x="1461" y="1970"/>
                </a:cubicBezTo>
                <a:cubicBezTo>
                  <a:pt x="1460" y="1970"/>
                  <a:pt x="1460" y="1970"/>
                  <a:pt x="1460" y="1970"/>
                </a:cubicBezTo>
                <a:cubicBezTo>
                  <a:pt x="1441" y="1972"/>
                  <a:pt x="1422" y="1971"/>
                  <a:pt x="1403" y="1971"/>
                </a:cubicBezTo>
                <a:cubicBezTo>
                  <a:pt x="1401" y="1971"/>
                  <a:pt x="1399" y="1971"/>
                  <a:pt x="1397" y="1970"/>
                </a:cubicBezTo>
                <a:cubicBezTo>
                  <a:pt x="1397" y="1970"/>
                  <a:pt x="1397" y="1970"/>
                  <a:pt x="1397" y="1970"/>
                </a:cubicBezTo>
                <a:cubicBezTo>
                  <a:pt x="1390" y="1970"/>
                  <a:pt x="1383" y="1967"/>
                  <a:pt x="1377" y="1964"/>
                </a:cubicBezTo>
                <a:cubicBezTo>
                  <a:pt x="1376" y="1963"/>
                  <a:pt x="1374" y="1962"/>
                  <a:pt x="1373" y="1961"/>
                </a:cubicBezTo>
                <a:close/>
                <a:moveTo>
                  <a:pt x="1527" y="2063"/>
                </a:moveTo>
                <a:cubicBezTo>
                  <a:pt x="1527" y="2063"/>
                  <a:pt x="1527" y="2064"/>
                  <a:pt x="1527" y="2064"/>
                </a:cubicBezTo>
                <a:cubicBezTo>
                  <a:pt x="1527" y="2065"/>
                  <a:pt x="1526" y="2065"/>
                  <a:pt x="1526" y="2065"/>
                </a:cubicBezTo>
                <a:cubicBezTo>
                  <a:pt x="1526" y="2066"/>
                  <a:pt x="1526" y="2066"/>
                  <a:pt x="1525" y="2067"/>
                </a:cubicBezTo>
                <a:cubicBezTo>
                  <a:pt x="1525" y="2067"/>
                  <a:pt x="1525" y="2068"/>
                  <a:pt x="1525" y="2068"/>
                </a:cubicBezTo>
                <a:cubicBezTo>
                  <a:pt x="1525" y="2068"/>
                  <a:pt x="1524" y="2068"/>
                  <a:pt x="1524" y="2069"/>
                </a:cubicBezTo>
                <a:cubicBezTo>
                  <a:pt x="1524" y="2069"/>
                  <a:pt x="1524" y="2069"/>
                  <a:pt x="1524" y="2069"/>
                </a:cubicBezTo>
                <a:cubicBezTo>
                  <a:pt x="1524" y="2069"/>
                  <a:pt x="1523" y="2070"/>
                  <a:pt x="1523" y="2070"/>
                </a:cubicBezTo>
                <a:cubicBezTo>
                  <a:pt x="1520" y="2073"/>
                  <a:pt x="1515" y="2074"/>
                  <a:pt x="1511" y="2075"/>
                </a:cubicBezTo>
                <a:cubicBezTo>
                  <a:pt x="1510" y="2075"/>
                  <a:pt x="1510" y="2075"/>
                  <a:pt x="1510" y="2075"/>
                </a:cubicBezTo>
                <a:cubicBezTo>
                  <a:pt x="1508" y="2075"/>
                  <a:pt x="1506" y="2076"/>
                  <a:pt x="1504" y="2076"/>
                </a:cubicBezTo>
                <a:cubicBezTo>
                  <a:pt x="1504" y="2076"/>
                  <a:pt x="1504" y="2076"/>
                  <a:pt x="1504" y="2076"/>
                </a:cubicBezTo>
                <a:cubicBezTo>
                  <a:pt x="1503" y="2076"/>
                  <a:pt x="1503" y="2076"/>
                  <a:pt x="1503" y="2076"/>
                </a:cubicBezTo>
                <a:cubicBezTo>
                  <a:pt x="1501" y="2076"/>
                  <a:pt x="1499" y="2076"/>
                  <a:pt x="1497" y="2076"/>
                </a:cubicBezTo>
                <a:cubicBezTo>
                  <a:pt x="1446" y="2076"/>
                  <a:pt x="1446" y="2076"/>
                  <a:pt x="1446" y="2076"/>
                </a:cubicBezTo>
                <a:cubicBezTo>
                  <a:pt x="1444" y="2076"/>
                  <a:pt x="1441" y="2076"/>
                  <a:pt x="1439" y="2075"/>
                </a:cubicBezTo>
                <a:cubicBezTo>
                  <a:pt x="1439" y="2075"/>
                  <a:pt x="1438" y="2075"/>
                  <a:pt x="1438" y="2075"/>
                </a:cubicBezTo>
                <a:cubicBezTo>
                  <a:pt x="1427" y="2074"/>
                  <a:pt x="1414" y="2069"/>
                  <a:pt x="1408" y="2059"/>
                </a:cubicBezTo>
                <a:cubicBezTo>
                  <a:pt x="1407" y="2058"/>
                  <a:pt x="1407" y="2056"/>
                  <a:pt x="1406" y="2055"/>
                </a:cubicBezTo>
                <a:cubicBezTo>
                  <a:pt x="1406" y="2055"/>
                  <a:pt x="1406" y="2055"/>
                  <a:pt x="1406" y="2055"/>
                </a:cubicBezTo>
                <a:cubicBezTo>
                  <a:pt x="1406" y="2055"/>
                  <a:pt x="1406" y="2055"/>
                  <a:pt x="1406" y="2055"/>
                </a:cubicBezTo>
                <a:cubicBezTo>
                  <a:pt x="1403" y="2047"/>
                  <a:pt x="1400" y="2040"/>
                  <a:pt x="1398" y="2032"/>
                </a:cubicBezTo>
                <a:cubicBezTo>
                  <a:pt x="1396" y="2029"/>
                  <a:pt x="1394" y="2024"/>
                  <a:pt x="1393" y="2019"/>
                </a:cubicBezTo>
                <a:cubicBezTo>
                  <a:pt x="1393" y="2019"/>
                  <a:pt x="1393" y="2019"/>
                  <a:pt x="1393" y="2019"/>
                </a:cubicBezTo>
                <a:cubicBezTo>
                  <a:pt x="1393" y="2019"/>
                  <a:pt x="1393" y="2019"/>
                  <a:pt x="1393" y="2019"/>
                </a:cubicBezTo>
                <a:cubicBezTo>
                  <a:pt x="1392" y="2018"/>
                  <a:pt x="1392" y="2018"/>
                  <a:pt x="1392" y="2017"/>
                </a:cubicBezTo>
                <a:cubicBezTo>
                  <a:pt x="1392" y="2015"/>
                  <a:pt x="1392" y="2013"/>
                  <a:pt x="1392" y="2012"/>
                </a:cubicBezTo>
                <a:cubicBezTo>
                  <a:pt x="1393" y="2011"/>
                  <a:pt x="1393" y="2010"/>
                  <a:pt x="1394" y="2009"/>
                </a:cubicBezTo>
                <a:cubicBezTo>
                  <a:pt x="1394" y="2009"/>
                  <a:pt x="1394" y="2009"/>
                  <a:pt x="1394" y="2009"/>
                </a:cubicBezTo>
                <a:cubicBezTo>
                  <a:pt x="1397" y="2004"/>
                  <a:pt x="1403" y="2002"/>
                  <a:pt x="1409" y="2001"/>
                </a:cubicBezTo>
                <a:cubicBezTo>
                  <a:pt x="1409" y="2001"/>
                  <a:pt x="1409" y="2001"/>
                  <a:pt x="1410" y="2001"/>
                </a:cubicBezTo>
                <a:cubicBezTo>
                  <a:pt x="1411" y="2001"/>
                  <a:pt x="1413" y="2001"/>
                  <a:pt x="1414" y="2000"/>
                </a:cubicBezTo>
                <a:cubicBezTo>
                  <a:pt x="1414" y="2000"/>
                  <a:pt x="1415" y="2000"/>
                  <a:pt x="1415" y="2000"/>
                </a:cubicBezTo>
                <a:cubicBezTo>
                  <a:pt x="1418" y="2000"/>
                  <a:pt x="1418" y="2000"/>
                  <a:pt x="1418" y="2000"/>
                </a:cubicBezTo>
                <a:cubicBezTo>
                  <a:pt x="1419" y="2000"/>
                  <a:pt x="1420" y="2000"/>
                  <a:pt x="1421" y="2000"/>
                </a:cubicBezTo>
                <a:cubicBezTo>
                  <a:pt x="1437" y="2000"/>
                  <a:pt x="1453" y="2000"/>
                  <a:pt x="1469" y="2000"/>
                </a:cubicBezTo>
                <a:cubicBezTo>
                  <a:pt x="1469" y="2000"/>
                  <a:pt x="1469" y="2000"/>
                  <a:pt x="1469" y="2000"/>
                </a:cubicBezTo>
                <a:cubicBezTo>
                  <a:pt x="1469" y="2000"/>
                  <a:pt x="1469" y="2000"/>
                  <a:pt x="1469" y="2000"/>
                </a:cubicBezTo>
                <a:cubicBezTo>
                  <a:pt x="1471" y="2000"/>
                  <a:pt x="1473" y="2000"/>
                  <a:pt x="1475" y="2001"/>
                </a:cubicBezTo>
                <a:cubicBezTo>
                  <a:pt x="1475" y="2001"/>
                  <a:pt x="1476" y="2001"/>
                  <a:pt x="1476" y="2001"/>
                </a:cubicBezTo>
                <a:cubicBezTo>
                  <a:pt x="1487" y="2002"/>
                  <a:pt x="1499" y="2006"/>
                  <a:pt x="1505" y="2015"/>
                </a:cubicBezTo>
                <a:cubicBezTo>
                  <a:pt x="1506" y="2016"/>
                  <a:pt x="1507" y="2017"/>
                  <a:pt x="1508" y="2019"/>
                </a:cubicBezTo>
                <a:cubicBezTo>
                  <a:pt x="1509" y="2022"/>
                  <a:pt x="1509" y="2022"/>
                  <a:pt x="1509" y="2022"/>
                </a:cubicBezTo>
                <a:cubicBezTo>
                  <a:pt x="1512" y="2028"/>
                  <a:pt x="1516" y="2035"/>
                  <a:pt x="1519" y="2041"/>
                </a:cubicBezTo>
                <a:cubicBezTo>
                  <a:pt x="1521" y="2045"/>
                  <a:pt x="1524" y="2051"/>
                  <a:pt x="1526" y="2056"/>
                </a:cubicBezTo>
                <a:cubicBezTo>
                  <a:pt x="1527" y="2058"/>
                  <a:pt x="1527" y="2061"/>
                  <a:pt x="1527" y="2063"/>
                </a:cubicBezTo>
                <a:close/>
                <a:moveTo>
                  <a:pt x="1640" y="2000"/>
                </a:moveTo>
                <a:cubicBezTo>
                  <a:pt x="1642" y="2000"/>
                  <a:pt x="1643" y="2000"/>
                  <a:pt x="1645" y="2000"/>
                </a:cubicBezTo>
                <a:cubicBezTo>
                  <a:pt x="1645" y="2000"/>
                  <a:pt x="1645" y="2000"/>
                  <a:pt x="1646" y="2000"/>
                </a:cubicBezTo>
                <a:cubicBezTo>
                  <a:pt x="1657" y="2002"/>
                  <a:pt x="1669" y="2006"/>
                  <a:pt x="1677" y="2014"/>
                </a:cubicBezTo>
                <a:cubicBezTo>
                  <a:pt x="1678" y="2014"/>
                  <a:pt x="1678" y="2015"/>
                  <a:pt x="1678" y="2015"/>
                </a:cubicBezTo>
                <a:cubicBezTo>
                  <a:pt x="1679" y="2016"/>
                  <a:pt x="1679" y="2016"/>
                  <a:pt x="1680" y="2017"/>
                </a:cubicBezTo>
                <a:cubicBezTo>
                  <a:pt x="1680" y="2017"/>
                  <a:pt x="1680" y="2017"/>
                  <a:pt x="1680" y="2018"/>
                </a:cubicBezTo>
                <a:cubicBezTo>
                  <a:pt x="1681" y="2018"/>
                  <a:pt x="1681" y="2018"/>
                  <a:pt x="1681" y="2018"/>
                </a:cubicBezTo>
                <a:cubicBezTo>
                  <a:pt x="1682" y="2019"/>
                  <a:pt x="1682" y="2019"/>
                  <a:pt x="1682" y="2019"/>
                </a:cubicBezTo>
                <a:cubicBezTo>
                  <a:pt x="1685" y="2024"/>
                  <a:pt x="1688" y="2029"/>
                  <a:pt x="1692" y="2034"/>
                </a:cubicBezTo>
                <a:cubicBezTo>
                  <a:pt x="1692" y="2034"/>
                  <a:pt x="1692" y="2034"/>
                  <a:pt x="1692" y="2034"/>
                </a:cubicBezTo>
                <a:cubicBezTo>
                  <a:pt x="1697" y="2041"/>
                  <a:pt x="1703" y="2049"/>
                  <a:pt x="1707" y="2056"/>
                </a:cubicBezTo>
                <a:cubicBezTo>
                  <a:pt x="1707" y="2057"/>
                  <a:pt x="1707" y="2057"/>
                  <a:pt x="1708" y="2058"/>
                </a:cubicBezTo>
                <a:cubicBezTo>
                  <a:pt x="1708" y="2058"/>
                  <a:pt x="1708" y="2058"/>
                  <a:pt x="1708" y="2058"/>
                </a:cubicBezTo>
                <a:cubicBezTo>
                  <a:pt x="1709" y="2063"/>
                  <a:pt x="1709" y="2066"/>
                  <a:pt x="1707" y="2068"/>
                </a:cubicBezTo>
                <a:cubicBezTo>
                  <a:pt x="1706" y="2069"/>
                  <a:pt x="1706" y="2069"/>
                  <a:pt x="1706" y="2069"/>
                </a:cubicBezTo>
                <a:cubicBezTo>
                  <a:pt x="1705" y="2071"/>
                  <a:pt x="1702" y="2072"/>
                  <a:pt x="1699" y="2073"/>
                </a:cubicBezTo>
                <a:cubicBezTo>
                  <a:pt x="1696" y="2074"/>
                  <a:pt x="1692" y="2075"/>
                  <a:pt x="1688" y="2075"/>
                </a:cubicBezTo>
                <a:cubicBezTo>
                  <a:pt x="1684" y="2075"/>
                  <a:pt x="1684" y="2075"/>
                  <a:pt x="1684" y="2075"/>
                </a:cubicBezTo>
                <a:cubicBezTo>
                  <a:pt x="1684" y="2075"/>
                  <a:pt x="1684" y="2075"/>
                  <a:pt x="1684" y="2075"/>
                </a:cubicBezTo>
                <a:cubicBezTo>
                  <a:pt x="1666" y="2075"/>
                  <a:pt x="1648" y="2075"/>
                  <a:pt x="1629" y="2075"/>
                </a:cubicBezTo>
                <a:cubicBezTo>
                  <a:pt x="1627" y="2075"/>
                  <a:pt x="1625" y="2075"/>
                  <a:pt x="1623" y="2075"/>
                </a:cubicBezTo>
                <a:cubicBezTo>
                  <a:pt x="1623" y="2075"/>
                  <a:pt x="1623" y="2075"/>
                  <a:pt x="1623" y="2075"/>
                </a:cubicBezTo>
                <a:cubicBezTo>
                  <a:pt x="1610" y="2073"/>
                  <a:pt x="1597" y="2068"/>
                  <a:pt x="1589" y="2059"/>
                </a:cubicBezTo>
                <a:cubicBezTo>
                  <a:pt x="1588" y="2057"/>
                  <a:pt x="1587" y="2056"/>
                  <a:pt x="1586" y="2055"/>
                </a:cubicBezTo>
                <a:cubicBezTo>
                  <a:pt x="1586" y="2054"/>
                  <a:pt x="1586" y="2054"/>
                  <a:pt x="1586" y="2054"/>
                </a:cubicBezTo>
                <a:cubicBezTo>
                  <a:pt x="1586" y="2054"/>
                  <a:pt x="1586" y="2054"/>
                  <a:pt x="1586" y="2054"/>
                </a:cubicBezTo>
                <a:cubicBezTo>
                  <a:pt x="1582" y="2047"/>
                  <a:pt x="1578" y="2041"/>
                  <a:pt x="1574" y="2034"/>
                </a:cubicBezTo>
                <a:cubicBezTo>
                  <a:pt x="1571" y="2029"/>
                  <a:pt x="1566" y="2021"/>
                  <a:pt x="1564" y="2015"/>
                </a:cubicBezTo>
                <a:cubicBezTo>
                  <a:pt x="1564" y="2015"/>
                  <a:pt x="1564" y="2015"/>
                  <a:pt x="1564" y="2014"/>
                </a:cubicBezTo>
                <a:cubicBezTo>
                  <a:pt x="1564" y="2014"/>
                  <a:pt x="1564" y="2013"/>
                  <a:pt x="1564" y="2013"/>
                </a:cubicBezTo>
                <a:cubicBezTo>
                  <a:pt x="1564" y="2006"/>
                  <a:pt x="1568" y="2003"/>
                  <a:pt x="1574" y="2002"/>
                </a:cubicBezTo>
                <a:cubicBezTo>
                  <a:pt x="1574" y="2001"/>
                  <a:pt x="1574" y="2001"/>
                  <a:pt x="1574" y="2001"/>
                </a:cubicBezTo>
                <a:cubicBezTo>
                  <a:pt x="1574" y="2001"/>
                  <a:pt x="1575" y="2001"/>
                  <a:pt x="1575" y="2001"/>
                </a:cubicBezTo>
                <a:cubicBezTo>
                  <a:pt x="1575" y="2001"/>
                  <a:pt x="1576" y="2001"/>
                  <a:pt x="1576" y="2001"/>
                </a:cubicBezTo>
                <a:cubicBezTo>
                  <a:pt x="1579" y="2000"/>
                  <a:pt x="1581" y="2000"/>
                  <a:pt x="1585" y="2000"/>
                </a:cubicBezTo>
                <a:cubicBezTo>
                  <a:pt x="1621" y="2000"/>
                  <a:pt x="1621" y="2000"/>
                  <a:pt x="1621" y="2000"/>
                </a:cubicBezTo>
                <a:cubicBezTo>
                  <a:pt x="1627" y="2000"/>
                  <a:pt x="1633" y="2000"/>
                  <a:pt x="1639" y="2000"/>
                </a:cubicBezTo>
                <a:cubicBezTo>
                  <a:pt x="1639" y="2000"/>
                  <a:pt x="1639" y="2000"/>
                  <a:pt x="1639" y="2000"/>
                </a:cubicBezTo>
                <a:cubicBezTo>
                  <a:pt x="1639" y="2000"/>
                  <a:pt x="1640" y="2000"/>
                  <a:pt x="1640" y="2000"/>
                </a:cubicBezTo>
                <a:close/>
                <a:moveTo>
                  <a:pt x="1617" y="1924"/>
                </a:moveTo>
                <a:cubicBezTo>
                  <a:pt x="1621" y="1930"/>
                  <a:pt x="1625" y="1937"/>
                  <a:pt x="1629" y="1943"/>
                </a:cubicBezTo>
                <a:cubicBezTo>
                  <a:pt x="1631" y="1946"/>
                  <a:pt x="1635" y="1950"/>
                  <a:pt x="1637" y="1955"/>
                </a:cubicBezTo>
                <a:cubicBezTo>
                  <a:pt x="1638" y="1956"/>
                  <a:pt x="1639" y="1958"/>
                  <a:pt x="1639" y="1960"/>
                </a:cubicBezTo>
                <a:cubicBezTo>
                  <a:pt x="1639" y="1961"/>
                  <a:pt x="1638" y="1962"/>
                  <a:pt x="1638" y="1963"/>
                </a:cubicBezTo>
                <a:cubicBezTo>
                  <a:pt x="1637" y="1964"/>
                  <a:pt x="1637" y="1964"/>
                  <a:pt x="1636" y="1965"/>
                </a:cubicBezTo>
                <a:cubicBezTo>
                  <a:pt x="1636" y="1965"/>
                  <a:pt x="1636" y="1965"/>
                  <a:pt x="1636" y="1965"/>
                </a:cubicBezTo>
                <a:cubicBezTo>
                  <a:pt x="1636" y="1965"/>
                  <a:pt x="1636" y="1965"/>
                  <a:pt x="1636" y="1965"/>
                </a:cubicBezTo>
                <a:cubicBezTo>
                  <a:pt x="1636" y="1966"/>
                  <a:pt x="1635" y="1966"/>
                  <a:pt x="1635" y="1966"/>
                </a:cubicBezTo>
                <a:cubicBezTo>
                  <a:pt x="1635" y="1966"/>
                  <a:pt x="1634" y="1967"/>
                  <a:pt x="1634" y="1967"/>
                </a:cubicBezTo>
                <a:cubicBezTo>
                  <a:pt x="1634" y="1967"/>
                  <a:pt x="1633" y="1967"/>
                  <a:pt x="1632" y="1968"/>
                </a:cubicBezTo>
                <a:cubicBezTo>
                  <a:pt x="1632" y="1968"/>
                  <a:pt x="1631" y="1968"/>
                  <a:pt x="1630" y="1969"/>
                </a:cubicBezTo>
                <a:cubicBezTo>
                  <a:pt x="1630" y="1969"/>
                  <a:pt x="1630" y="1969"/>
                  <a:pt x="1630" y="1969"/>
                </a:cubicBezTo>
                <a:cubicBezTo>
                  <a:pt x="1630" y="1969"/>
                  <a:pt x="1630" y="1969"/>
                  <a:pt x="1629" y="1969"/>
                </a:cubicBezTo>
                <a:cubicBezTo>
                  <a:pt x="1620" y="1972"/>
                  <a:pt x="1607" y="1970"/>
                  <a:pt x="1598" y="1970"/>
                </a:cubicBezTo>
                <a:cubicBezTo>
                  <a:pt x="1588" y="1970"/>
                  <a:pt x="1578" y="1970"/>
                  <a:pt x="1567" y="1970"/>
                </a:cubicBezTo>
                <a:cubicBezTo>
                  <a:pt x="1558" y="1970"/>
                  <a:pt x="1547" y="1968"/>
                  <a:pt x="1539" y="1962"/>
                </a:cubicBezTo>
                <a:cubicBezTo>
                  <a:pt x="1538" y="1962"/>
                  <a:pt x="1536" y="1961"/>
                  <a:pt x="1535" y="1960"/>
                </a:cubicBezTo>
                <a:cubicBezTo>
                  <a:pt x="1533" y="1958"/>
                  <a:pt x="1531" y="1956"/>
                  <a:pt x="1530" y="1954"/>
                </a:cubicBezTo>
                <a:cubicBezTo>
                  <a:pt x="1529" y="1952"/>
                  <a:pt x="1529" y="1952"/>
                  <a:pt x="1529" y="1952"/>
                </a:cubicBezTo>
                <a:cubicBezTo>
                  <a:pt x="1529" y="1952"/>
                  <a:pt x="1529" y="1952"/>
                  <a:pt x="1529" y="1952"/>
                </a:cubicBezTo>
                <a:cubicBezTo>
                  <a:pt x="1524" y="1944"/>
                  <a:pt x="1520" y="1936"/>
                  <a:pt x="1515" y="1928"/>
                </a:cubicBezTo>
                <a:cubicBezTo>
                  <a:pt x="1513" y="1925"/>
                  <a:pt x="1513" y="1925"/>
                  <a:pt x="1513" y="1925"/>
                </a:cubicBezTo>
                <a:cubicBezTo>
                  <a:pt x="1512" y="1923"/>
                  <a:pt x="1512" y="1921"/>
                  <a:pt x="1512" y="1919"/>
                </a:cubicBezTo>
                <a:cubicBezTo>
                  <a:pt x="1512" y="1917"/>
                  <a:pt x="1513" y="1915"/>
                  <a:pt x="1515" y="1914"/>
                </a:cubicBezTo>
                <a:cubicBezTo>
                  <a:pt x="1517" y="1913"/>
                  <a:pt x="1519" y="1912"/>
                  <a:pt x="1522" y="1911"/>
                </a:cubicBezTo>
                <a:cubicBezTo>
                  <a:pt x="1524" y="1910"/>
                  <a:pt x="1528" y="1910"/>
                  <a:pt x="1531" y="1910"/>
                </a:cubicBezTo>
                <a:cubicBezTo>
                  <a:pt x="1532" y="1910"/>
                  <a:pt x="1532" y="1910"/>
                  <a:pt x="1532" y="1910"/>
                </a:cubicBezTo>
                <a:cubicBezTo>
                  <a:pt x="1540" y="1909"/>
                  <a:pt x="1548" y="1910"/>
                  <a:pt x="1553" y="1910"/>
                </a:cubicBezTo>
                <a:cubicBezTo>
                  <a:pt x="1573" y="1910"/>
                  <a:pt x="1604" y="1906"/>
                  <a:pt x="1617" y="1924"/>
                </a:cubicBezTo>
                <a:close/>
                <a:moveTo>
                  <a:pt x="366" y="1441"/>
                </a:moveTo>
                <a:cubicBezTo>
                  <a:pt x="372" y="1443"/>
                  <a:pt x="377" y="1446"/>
                  <a:pt x="382" y="1448"/>
                </a:cubicBezTo>
                <a:cubicBezTo>
                  <a:pt x="392" y="1453"/>
                  <a:pt x="403" y="1458"/>
                  <a:pt x="413" y="1462"/>
                </a:cubicBezTo>
                <a:cubicBezTo>
                  <a:pt x="418" y="1464"/>
                  <a:pt x="422" y="1466"/>
                  <a:pt x="426" y="1468"/>
                </a:cubicBezTo>
                <a:cubicBezTo>
                  <a:pt x="430" y="1469"/>
                  <a:pt x="433" y="1470"/>
                  <a:pt x="437" y="1472"/>
                </a:cubicBezTo>
                <a:cubicBezTo>
                  <a:pt x="458" y="1479"/>
                  <a:pt x="479" y="1486"/>
                  <a:pt x="502" y="1492"/>
                </a:cubicBezTo>
                <a:cubicBezTo>
                  <a:pt x="527" y="1499"/>
                  <a:pt x="552" y="1505"/>
                  <a:pt x="578" y="1510"/>
                </a:cubicBezTo>
                <a:cubicBezTo>
                  <a:pt x="683" y="1532"/>
                  <a:pt x="786" y="1541"/>
                  <a:pt x="819" y="1542"/>
                </a:cubicBezTo>
                <a:cubicBezTo>
                  <a:pt x="819" y="1610"/>
                  <a:pt x="819" y="1610"/>
                  <a:pt x="819" y="1610"/>
                </a:cubicBezTo>
                <a:cubicBezTo>
                  <a:pt x="857" y="1570"/>
                  <a:pt x="857" y="1570"/>
                  <a:pt x="857" y="1570"/>
                </a:cubicBezTo>
                <a:cubicBezTo>
                  <a:pt x="906" y="1518"/>
                  <a:pt x="906" y="1518"/>
                  <a:pt x="906" y="1518"/>
                </a:cubicBezTo>
                <a:cubicBezTo>
                  <a:pt x="1019" y="1399"/>
                  <a:pt x="1019" y="1399"/>
                  <a:pt x="1019" y="1399"/>
                </a:cubicBezTo>
                <a:cubicBezTo>
                  <a:pt x="933" y="1308"/>
                  <a:pt x="933" y="1308"/>
                  <a:pt x="933" y="1308"/>
                </a:cubicBezTo>
                <a:cubicBezTo>
                  <a:pt x="819" y="1188"/>
                  <a:pt x="819" y="1188"/>
                  <a:pt x="819" y="1188"/>
                </a:cubicBezTo>
                <a:cubicBezTo>
                  <a:pt x="819" y="1271"/>
                  <a:pt x="819" y="1271"/>
                  <a:pt x="819" y="1271"/>
                </a:cubicBezTo>
                <a:cubicBezTo>
                  <a:pt x="740" y="1279"/>
                  <a:pt x="653" y="1266"/>
                  <a:pt x="578" y="1249"/>
                </a:cubicBezTo>
                <a:cubicBezTo>
                  <a:pt x="550" y="1242"/>
                  <a:pt x="525" y="1235"/>
                  <a:pt x="502" y="1229"/>
                </a:cubicBezTo>
                <a:cubicBezTo>
                  <a:pt x="471" y="1219"/>
                  <a:pt x="445" y="1211"/>
                  <a:pt x="426" y="1204"/>
                </a:cubicBezTo>
                <a:cubicBezTo>
                  <a:pt x="422" y="1202"/>
                  <a:pt x="418" y="1201"/>
                  <a:pt x="415" y="1199"/>
                </a:cubicBezTo>
                <a:cubicBezTo>
                  <a:pt x="414" y="1199"/>
                  <a:pt x="414" y="1199"/>
                  <a:pt x="413" y="1199"/>
                </a:cubicBezTo>
                <a:cubicBezTo>
                  <a:pt x="413" y="1199"/>
                  <a:pt x="413" y="1199"/>
                  <a:pt x="413" y="1199"/>
                </a:cubicBezTo>
                <a:cubicBezTo>
                  <a:pt x="354" y="1175"/>
                  <a:pt x="300" y="1147"/>
                  <a:pt x="253" y="1115"/>
                </a:cubicBezTo>
                <a:cubicBezTo>
                  <a:pt x="189" y="1073"/>
                  <a:pt x="142" y="1028"/>
                  <a:pt x="110" y="981"/>
                </a:cubicBezTo>
                <a:cubicBezTo>
                  <a:pt x="94" y="963"/>
                  <a:pt x="80" y="944"/>
                  <a:pt x="68" y="925"/>
                </a:cubicBezTo>
                <a:cubicBezTo>
                  <a:pt x="33" y="870"/>
                  <a:pt x="13" y="811"/>
                  <a:pt x="11" y="751"/>
                </a:cubicBezTo>
                <a:cubicBezTo>
                  <a:pt x="7" y="768"/>
                  <a:pt x="4" y="785"/>
                  <a:pt x="3" y="802"/>
                </a:cubicBezTo>
                <a:cubicBezTo>
                  <a:pt x="0" y="834"/>
                  <a:pt x="4" y="864"/>
                  <a:pt x="7" y="893"/>
                </a:cubicBezTo>
                <a:cubicBezTo>
                  <a:pt x="8" y="898"/>
                  <a:pt x="9" y="904"/>
                  <a:pt x="9" y="909"/>
                </a:cubicBezTo>
                <a:cubicBezTo>
                  <a:pt x="22" y="1021"/>
                  <a:pt x="22" y="1021"/>
                  <a:pt x="22" y="1021"/>
                </a:cubicBezTo>
                <a:cubicBezTo>
                  <a:pt x="23" y="1025"/>
                  <a:pt x="23" y="1029"/>
                  <a:pt x="24" y="1033"/>
                </a:cubicBezTo>
                <a:cubicBezTo>
                  <a:pt x="25" y="1048"/>
                  <a:pt x="27" y="1064"/>
                  <a:pt x="30" y="1080"/>
                </a:cubicBezTo>
                <a:cubicBezTo>
                  <a:pt x="34" y="1101"/>
                  <a:pt x="40" y="1121"/>
                  <a:pt x="47" y="1140"/>
                </a:cubicBezTo>
                <a:cubicBezTo>
                  <a:pt x="61" y="1175"/>
                  <a:pt x="80" y="1208"/>
                  <a:pt x="103" y="1239"/>
                </a:cubicBezTo>
                <a:cubicBezTo>
                  <a:pt x="146" y="1295"/>
                  <a:pt x="202" y="1344"/>
                  <a:pt x="275" y="1390"/>
                </a:cubicBezTo>
                <a:cubicBezTo>
                  <a:pt x="304" y="1409"/>
                  <a:pt x="335" y="1426"/>
                  <a:pt x="366" y="1441"/>
                </a:cubicBezTo>
                <a:close/>
                <a:moveTo>
                  <a:pt x="64" y="773"/>
                </a:moveTo>
                <a:cubicBezTo>
                  <a:pt x="67" y="798"/>
                  <a:pt x="74" y="823"/>
                  <a:pt x="84" y="848"/>
                </a:cubicBezTo>
                <a:cubicBezTo>
                  <a:pt x="107" y="785"/>
                  <a:pt x="165" y="713"/>
                  <a:pt x="209" y="677"/>
                </a:cubicBezTo>
                <a:cubicBezTo>
                  <a:pt x="272" y="628"/>
                  <a:pt x="353" y="583"/>
                  <a:pt x="451" y="545"/>
                </a:cubicBezTo>
                <a:cubicBezTo>
                  <a:pt x="515" y="521"/>
                  <a:pt x="582" y="501"/>
                  <a:pt x="652" y="486"/>
                </a:cubicBezTo>
                <a:cubicBezTo>
                  <a:pt x="652" y="314"/>
                  <a:pt x="652" y="314"/>
                  <a:pt x="652" y="314"/>
                </a:cubicBezTo>
                <a:cubicBezTo>
                  <a:pt x="640" y="317"/>
                  <a:pt x="627" y="320"/>
                  <a:pt x="615" y="323"/>
                </a:cubicBezTo>
                <a:cubicBezTo>
                  <a:pt x="544" y="340"/>
                  <a:pt x="476" y="361"/>
                  <a:pt x="413" y="386"/>
                </a:cubicBezTo>
                <a:cubicBezTo>
                  <a:pt x="345" y="413"/>
                  <a:pt x="288" y="442"/>
                  <a:pt x="238" y="474"/>
                </a:cubicBezTo>
                <a:cubicBezTo>
                  <a:pt x="204" y="496"/>
                  <a:pt x="178" y="516"/>
                  <a:pt x="153" y="537"/>
                </a:cubicBezTo>
                <a:cubicBezTo>
                  <a:pt x="142" y="547"/>
                  <a:pt x="131" y="556"/>
                  <a:pt x="122" y="566"/>
                </a:cubicBezTo>
                <a:cubicBezTo>
                  <a:pt x="81" y="622"/>
                  <a:pt x="60" y="684"/>
                  <a:pt x="62" y="747"/>
                </a:cubicBezTo>
                <a:cubicBezTo>
                  <a:pt x="62" y="756"/>
                  <a:pt x="63" y="764"/>
                  <a:pt x="64" y="773"/>
                </a:cubicBezTo>
                <a:close/>
                <a:moveTo>
                  <a:pt x="1928" y="693"/>
                </a:moveTo>
                <a:cubicBezTo>
                  <a:pt x="1966" y="727"/>
                  <a:pt x="2007" y="795"/>
                  <a:pt x="2021" y="856"/>
                </a:cubicBezTo>
                <a:cubicBezTo>
                  <a:pt x="2034" y="828"/>
                  <a:pt x="2042" y="798"/>
                  <a:pt x="2045" y="768"/>
                </a:cubicBezTo>
                <a:cubicBezTo>
                  <a:pt x="2046" y="761"/>
                  <a:pt x="2047" y="754"/>
                  <a:pt x="2047" y="747"/>
                </a:cubicBezTo>
                <a:cubicBezTo>
                  <a:pt x="2049" y="670"/>
                  <a:pt x="2018" y="595"/>
                  <a:pt x="1958" y="530"/>
                </a:cubicBezTo>
                <a:cubicBezTo>
                  <a:pt x="1924" y="501"/>
                  <a:pt x="1884" y="473"/>
                  <a:pt x="1839" y="447"/>
                </a:cubicBezTo>
                <a:cubicBezTo>
                  <a:pt x="1782" y="415"/>
                  <a:pt x="1718" y="387"/>
                  <a:pt x="1639" y="359"/>
                </a:cubicBezTo>
                <a:cubicBezTo>
                  <a:pt x="1584" y="340"/>
                  <a:pt x="1524" y="324"/>
                  <a:pt x="1457" y="310"/>
                </a:cubicBezTo>
                <a:cubicBezTo>
                  <a:pt x="1457" y="482"/>
                  <a:pt x="1457" y="482"/>
                  <a:pt x="1457" y="482"/>
                </a:cubicBezTo>
                <a:cubicBezTo>
                  <a:pt x="1542" y="500"/>
                  <a:pt x="1625" y="525"/>
                  <a:pt x="1700" y="556"/>
                </a:cubicBezTo>
                <a:cubicBezTo>
                  <a:pt x="1795" y="595"/>
                  <a:pt x="1871" y="642"/>
                  <a:pt x="1928" y="693"/>
                </a:cubicBezTo>
                <a:close/>
                <a:moveTo>
                  <a:pt x="1054" y="814"/>
                </a:moveTo>
                <a:cubicBezTo>
                  <a:pt x="1186" y="814"/>
                  <a:pt x="1408" y="789"/>
                  <a:pt x="1408" y="696"/>
                </a:cubicBezTo>
                <a:cubicBezTo>
                  <a:pt x="1408" y="118"/>
                  <a:pt x="1408" y="118"/>
                  <a:pt x="1408" y="118"/>
                </a:cubicBezTo>
                <a:cubicBezTo>
                  <a:pt x="1408" y="25"/>
                  <a:pt x="1186" y="0"/>
                  <a:pt x="1054" y="0"/>
                </a:cubicBezTo>
                <a:cubicBezTo>
                  <a:pt x="923" y="0"/>
                  <a:pt x="701" y="25"/>
                  <a:pt x="701" y="118"/>
                </a:cubicBezTo>
                <a:cubicBezTo>
                  <a:pt x="701" y="696"/>
                  <a:pt x="701" y="696"/>
                  <a:pt x="701" y="696"/>
                </a:cubicBezTo>
                <a:cubicBezTo>
                  <a:pt x="701" y="789"/>
                  <a:pt x="923" y="814"/>
                  <a:pt x="1054" y="814"/>
                </a:cubicBezTo>
                <a:close/>
                <a:moveTo>
                  <a:pt x="1054" y="35"/>
                </a:moveTo>
                <a:cubicBezTo>
                  <a:pt x="1219" y="35"/>
                  <a:pt x="1352" y="71"/>
                  <a:pt x="1352" y="116"/>
                </a:cubicBezTo>
                <a:cubicBezTo>
                  <a:pt x="1352" y="161"/>
                  <a:pt x="1219" y="197"/>
                  <a:pt x="1054" y="197"/>
                </a:cubicBezTo>
                <a:cubicBezTo>
                  <a:pt x="890" y="197"/>
                  <a:pt x="757" y="161"/>
                  <a:pt x="757" y="116"/>
                </a:cubicBezTo>
                <a:cubicBezTo>
                  <a:pt x="757" y="71"/>
                  <a:pt x="890" y="35"/>
                  <a:pt x="1054" y="35"/>
                </a:cubicBezTo>
                <a:close/>
              </a:path>
            </a:pathLst>
          </a:custGeom>
          <a:solidFill>
            <a:srgbClr val="FFFFFF"/>
          </a:solidFill>
          <a:ln>
            <a:noFill/>
          </a:ln>
        </p:spPr>
        <p:txBody>
          <a:bodyPr vert="horz" wrap="square" lIns="82419" tIns="41214" rIns="82419" bIns="41214" numCol="1" anchor="t" anchorCtr="0" compatLnSpc="1">
            <a:prstTxWarp prst="textNoShape">
              <a:avLst/>
            </a:prstTxWarp>
          </a:bodyPr>
          <a:lstStyle/>
          <a:p>
            <a:pPr defTabSz="914188"/>
            <a:endParaRPr lang="en-US" sz="1600" dirty="0">
              <a:solidFill>
                <a:srgbClr val="000000"/>
              </a:solidFill>
            </a:endParaRPr>
          </a:p>
        </p:txBody>
      </p:sp>
      <p:sp>
        <p:nvSpPr>
          <p:cNvPr id="69" name="Freeform 79"/>
          <p:cNvSpPr>
            <a:spLocks noEditPoints="1"/>
          </p:cNvSpPr>
          <p:nvPr/>
        </p:nvSpPr>
        <p:spPr bwMode="black">
          <a:xfrm>
            <a:off x="1059146" y="2283319"/>
            <a:ext cx="365449" cy="412669"/>
          </a:xfrm>
          <a:custGeom>
            <a:avLst/>
            <a:gdLst>
              <a:gd name="T0" fmla="*/ 277 w 277"/>
              <a:gd name="T1" fmla="*/ 171 h 344"/>
              <a:gd name="T2" fmla="*/ 277 w 277"/>
              <a:gd name="T3" fmla="*/ 251 h 344"/>
              <a:gd name="T4" fmla="*/ 274 w 277"/>
              <a:gd name="T5" fmla="*/ 258 h 344"/>
              <a:gd name="T6" fmla="*/ 251 w 277"/>
              <a:gd name="T7" fmla="*/ 280 h 344"/>
              <a:gd name="T8" fmla="*/ 251 w 277"/>
              <a:gd name="T9" fmla="*/ 295 h 344"/>
              <a:gd name="T10" fmla="*/ 248 w 277"/>
              <a:gd name="T11" fmla="*/ 302 h 344"/>
              <a:gd name="T12" fmla="*/ 241 w 277"/>
              <a:gd name="T13" fmla="*/ 305 h 344"/>
              <a:gd name="T14" fmla="*/ 10 w 277"/>
              <a:gd name="T15" fmla="*/ 305 h 344"/>
              <a:gd name="T16" fmla="*/ 3 w 277"/>
              <a:gd name="T17" fmla="*/ 302 h 344"/>
              <a:gd name="T18" fmla="*/ 0 w 277"/>
              <a:gd name="T19" fmla="*/ 295 h 344"/>
              <a:gd name="T20" fmla="*/ 0 w 277"/>
              <a:gd name="T21" fmla="*/ 9 h 344"/>
              <a:gd name="T22" fmla="*/ 3 w 277"/>
              <a:gd name="T23" fmla="*/ 2 h 344"/>
              <a:gd name="T24" fmla="*/ 10 w 277"/>
              <a:gd name="T25" fmla="*/ 0 h 344"/>
              <a:gd name="T26" fmla="*/ 241 w 277"/>
              <a:gd name="T27" fmla="*/ 0 h 344"/>
              <a:gd name="T28" fmla="*/ 248 w 277"/>
              <a:gd name="T29" fmla="*/ 2 h 344"/>
              <a:gd name="T30" fmla="*/ 251 w 277"/>
              <a:gd name="T31" fmla="*/ 9 h 344"/>
              <a:gd name="T32" fmla="*/ 251 w 277"/>
              <a:gd name="T33" fmla="*/ 143 h 344"/>
              <a:gd name="T34" fmla="*/ 274 w 277"/>
              <a:gd name="T35" fmla="*/ 164 h 344"/>
              <a:gd name="T36" fmla="*/ 277 w 277"/>
              <a:gd name="T37" fmla="*/ 171 h 344"/>
              <a:gd name="T38" fmla="*/ 3 w 277"/>
              <a:gd name="T39" fmla="*/ 2 h 344"/>
              <a:gd name="T40" fmla="*/ 0 w 277"/>
              <a:gd name="T41" fmla="*/ 9 h 344"/>
              <a:gd name="T42" fmla="*/ 0 w 277"/>
              <a:gd name="T43" fmla="*/ 295 h 344"/>
              <a:gd name="T44" fmla="*/ 3 w 277"/>
              <a:gd name="T45" fmla="*/ 302 h 344"/>
              <a:gd name="T46" fmla="*/ 10 w 277"/>
              <a:gd name="T47" fmla="*/ 305 h 344"/>
              <a:gd name="T48" fmla="*/ 199 w 277"/>
              <a:gd name="T49" fmla="*/ 305 h 344"/>
              <a:gd name="T50" fmla="*/ 199 w 277"/>
              <a:gd name="T51" fmla="*/ 191 h 344"/>
              <a:gd name="T52" fmla="*/ 216 w 277"/>
              <a:gd name="T53" fmla="*/ 171 h 344"/>
              <a:gd name="T54" fmla="*/ 222 w 277"/>
              <a:gd name="T55" fmla="*/ 155 h 344"/>
              <a:gd name="T56" fmla="*/ 222 w 277"/>
              <a:gd name="T57" fmla="*/ 56 h 344"/>
              <a:gd name="T58" fmla="*/ 202 w 277"/>
              <a:gd name="T59" fmla="*/ 32 h 344"/>
              <a:gd name="T60" fmla="*/ 31 w 277"/>
              <a:gd name="T61" fmla="*/ 0 h 344"/>
              <a:gd name="T62" fmla="*/ 10 w 277"/>
              <a:gd name="T63" fmla="*/ 0 h 344"/>
              <a:gd name="T64" fmla="*/ 3 w 277"/>
              <a:gd name="T65" fmla="*/ 2 h 344"/>
              <a:gd name="T66" fmla="*/ 200 w 277"/>
              <a:gd name="T67" fmla="*/ 47 h 344"/>
              <a:gd name="T68" fmla="*/ 11 w 277"/>
              <a:gd name="T69" fmla="*/ 11 h 344"/>
              <a:gd name="T70" fmla="*/ 4 w 277"/>
              <a:gd name="T71" fmla="*/ 13 h 344"/>
              <a:gd name="T72" fmla="*/ 0 w 277"/>
              <a:gd name="T73" fmla="*/ 20 h 344"/>
              <a:gd name="T74" fmla="*/ 0 w 277"/>
              <a:gd name="T75" fmla="*/ 302 h 344"/>
              <a:gd name="T76" fmla="*/ 8 w 277"/>
              <a:gd name="T77" fmla="*/ 311 h 344"/>
              <a:gd name="T78" fmla="*/ 173 w 277"/>
              <a:gd name="T79" fmla="*/ 343 h 344"/>
              <a:gd name="T80" fmla="*/ 181 w 277"/>
              <a:gd name="T81" fmla="*/ 341 h 344"/>
              <a:gd name="T82" fmla="*/ 184 w 277"/>
              <a:gd name="T83" fmla="*/ 334 h 344"/>
              <a:gd name="T84" fmla="*/ 184 w 277"/>
              <a:gd name="T85" fmla="*/ 185 h 344"/>
              <a:gd name="T86" fmla="*/ 205 w 277"/>
              <a:gd name="T87" fmla="*/ 161 h 344"/>
              <a:gd name="T88" fmla="*/ 207 w 277"/>
              <a:gd name="T89" fmla="*/ 155 h 344"/>
              <a:gd name="T90" fmla="*/ 207 w 277"/>
              <a:gd name="T91" fmla="*/ 56 h 344"/>
              <a:gd name="T92" fmla="*/ 200 w 277"/>
              <a:gd name="T93" fmla="*/ 47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7" h="344">
                <a:moveTo>
                  <a:pt x="277" y="171"/>
                </a:moveTo>
                <a:cubicBezTo>
                  <a:pt x="277" y="251"/>
                  <a:pt x="277" y="251"/>
                  <a:pt x="277" y="251"/>
                </a:cubicBezTo>
                <a:cubicBezTo>
                  <a:pt x="277" y="254"/>
                  <a:pt x="276" y="256"/>
                  <a:pt x="274" y="258"/>
                </a:cubicBezTo>
                <a:cubicBezTo>
                  <a:pt x="251" y="280"/>
                  <a:pt x="251" y="280"/>
                  <a:pt x="251" y="280"/>
                </a:cubicBezTo>
                <a:cubicBezTo>
                  <a:pt x="251" y="295"/>
                  <a:pt x="251" y="295"/>
                  <a:pt x="251" y="295"/>
                </a:cubicBezTo>
                <a:cubicBezTo>
                  <a:pt x="251" y="298"/>
                  <a:pt x="250" y="300"/>
                  <a:pt x="248" y="302"/>
                </a:cubicBezTo>
                <a:cubicBezTo>
                  <a:pt x="246" y="304"/>
                  <a:pt x="244" y="305"/>
                  <a:pt x="241" y="305"/>
                </a:cubicBezTo>
                <a:cubicBezTo>
                  <a:pt x="10" y="305"/>
                  <a:pt x="10" y="305"/>
                  <a:pt x="10" y="305"/>
                </a:cubicBezTo>
                <a:cubicBezTo>
                  <a:pt x="7" y="305"/>
                  <a:pt x="5" y="304"/>
                  <a:pt x="3" y="302"/>
                </a:cubicBezTo>
                <a:cubicBezTo>
                  <a:pt x="1" y="300"/>
                  <a:pt x="0" y="298"/>
                  <a:pt x="0" y="295"/>
                </a:cubicBezTo>
                <a:cubicBezTo>
                  <a:pt x="0" y="9"/>
                  <a:pt x="0" y="9"/>
                  <a:pt x="0" y="9"/>
                </a:cubicBezTo>
                <a:cubicBezTo>
                  <a:pt x="0" y="6"/>
                  <a:pt x="1" y="4"/>
                  <a:pt x="3" y="2"/>
                </a:cubicBezTo>
                <a:cubicBezTo>
                  <a:pt x="5" y="1"/>
                  <a:pt x="7" y="0"/>
                  <a:pt x="10" y="0"/>
                </a:cubicBezTo>
                <a:cubicBezTo>
                  <a:pt x="241" y="0"/>
                  <a:pt x="241" y="0"/>
                  <a:pt x="241" y="0"/>
                </a:cubicBezTo>
                <a:cubicBezTo>
                  <a:pt x="244" y="0"/>
                  <a:pt x="246" y="1"/>
                  <a:pt x="248" y="2"/>
                </a:cubicBezTo>
                <a:cubicBezTo>
                  <a:pt x="250" y="4"/>
                  <a:pt x="251" y="6"/>
                  <a:pt x="251" y="9"/>
                </a:cubicBezTo>
                <a:cubicBezTo>
                  <a:pt x="251" y="143"/>
                  <a:pt x="251" y="143"/>
                  <a:pt x="251" y="143"/>
                </a:cubicBezTo>
                <a:cubicBezTo>
                  <a:pt x="274" y="164"/>
                  <a:pt x="274" y="164"/>
                  <a:pt x="274" y="164"/>
                </a:cubicBezTo>
                <a:cubicBezTo>
                  <a:pt x="276" y="166"/>
                  <a:pt x="277" y="169"/>
                  <a:pt x="277" y="171"/>
                </a:cubicBezTo>
                <a:close/>
                <a:moveTo>
                  <a:pt x="3" y="2"/>
                </a:moveTo>
                <a:cubicBezTo>
                  <a:pt x="1" y="4"/>
                  <a:pt x="0" y="6"/>
                  <a:pt x="0" y="9"/>
                </a:cubicBezTo>
                <a:cubicBezTo>
                  <a:pt x="0" y="295"/>
                  <a:pt x="0" y="295"/>
                  <a:pt x="0" y="295"/>
                </a:cubicBezTo>
                <a:cubicBezTo>
                  <a:pt x="0" y="298"/>
                  <a:pt x="1" y="300"/>
                  <a:pt x="3" y="302"/>
                </a:cubicBezTo>
                <a:cubicBezTo>
                  <a:pt x="5" y="304"/>
                  <a:pt x="7" y="305"/>
                  <a:pt x="10" y="305"/>
                </a:cubicBezTo>
                <a:cubicBezTo>
                  <a:pt x="199" y="305"/>
                  <a:pt x="199" y="305"/>
                  <a:pt x="199" y="305"/>
                </a:cubicBezTo>
                <a:cubicBezTo>
                  <a:pt x="199" y="191"/>
                  <a:pt x="199" y="191"/>
                  <a:pt x="199" y="191"/>
                </a:cubicBezTo>
                <a:cubicBezTo>
                  <a:pt x="204" y="185"/>
                  <a:pt x="216" y="171"/>
                  <a:pt x="216" y="171"/>
                </a:cubicBezTo>
                <a:cubicBezTo>
                  <a:pt x="220" y="166"/>
                  <a:pt x="222" y="161"/>
                  <a:pt x="222" y="155"/>
                </a:cubicBezTo>
                <a:cubicBezTo>
                  <a:pt x="222" y="56"/>
                  <a:pt x="222" y="56"/>
                  <a:pt x="222" y="56"/>
                </a:cubicBezTo>
                <a:cubicBezTo>
                  <a:pt x="222" y="44"/>
                  <a:pt x="214" y="35"/>
                  <a:pt x="202" y="32"/>
                </a:cubicBezTo>
                <a:cubicBezTo>
                  <a:pt x="31" y="0"/>
                  <a:pt x="31" y="0"/>
                  <a:pt x="31" y="0"/>
                </a:cubicBezTo>
                <a:cubicBezTo>
                  <a:pt x="10" y="0"/>
                  <a:pt x="10" y="0"/>
                  <a:pt x="10" y="0"/>
                </a:cubicBezTo>
                <a:cubicBezTo>
                  <a:pt x="7" y="0"/>
                  <a:pt x="5" y="1"/>
                  <a:pt x="3" y="2"/>
                </a:cubicBezTo>
                <a:close/>
                <a:moveTo>
                  <a:pt x="200" y="47"/>
                </a:moveTo>
                <a:cubicBezTo>
                  <a:pt x="11" y="11"/>
                  <a:pt x="11" y="11"/>
                  <a:pt x="11" y="11"/>
                </a:cubicBezTo>
                <a:cubicBezTo>
                  <a:pt x="9" y="10"/>
                  <a:pt x="6" y="11"/>
                  <a:pt x="4" y="13"/>
                </a:cubicBezTo>
                <a:cubicBezTo>
                  <a:pt x="2" y="14"/>
                  <a:pt x="0" y="17"/>
                  <a:pt x="0" y="20"/>
                </a:cubicBezTo>
                <a:cubicBezTo>
                  <a:pt x="0" y="302"/>
                  <a:pt x="0" y="302"/>
                  <a:pt x="0" y="302"/>
                </a:cubicBezTo>
                <a:cubicBezTo>
                  <a:pt x="0" y="307"/>
                  <a:pt x="4" y="311"/>
                  <a:pt x="8" y="311"/>
                </a:cubicBezTo>
                <a:cubicBezTo>
                  <a:pt x="173" y="343"/>
                  <a:pt x="173" y="343"/>
                  <a:pt x="173" y="343"/>
                </a:cubicBezTo>
                <a:cubicBezTo>
                  <a:pt x="176" y="344"/>
                  <a:pt x="179" y="343"/>
                  <a:pt x="181" y="341"/>
                </a:cubicBezTo>
                <a:cubicBezTo>
                  <a:pt x="183" y="339"/>
                  <a:pt x="184" y="337"/>
                  <a:pt x="184" y="334"/>
                </a:cubicBezTo>
                <a:cubicBezTo>
                  <a:pt x="184" y="185"/>
                  <a:pt x="184" y="185"/>
                  <a:pt x="184" y="185"/>
                </a:cubicBezTo>
                <a:cubicBezTo>
                  <a:pt x="205" y="161"/>
                  <a:pt x="205" y="161"/>
                  <a:pt x="205" y="161"/>
                </a:cubicBezTo>
                <a:cubicBezTo>
                  <a:pt x="206" y="159"/>
                  <a:pt x="207" y="157"/>
                  <a:pt x="207" y="155"/>
                </a:cubicBezTo>
                <a:cubicBezTo>
                  <a:pt x="207" y="56"/>
                  <a:pt x="207" y="56"/>
                  <a:pt x="207" y="56"/>
                </a:cubicBezTo>
                <a:cubicBezTo>
                  <a:pt x="207" y="51"/>
                  <a:pt x="204" y="48"/>
                  <a:pt x="200" y="47"/>
                </a:cubicBezTo>
                <a:close/>
              </a:path>
            </a:pathLst>
          </a:custGeom>
          <a:solidFill>
            <a:srgbClr val="FFFFFF"/>
          </a:solidFill>
          <a:ln>
            <a:noFill/>
          </a:ln>
          <a:extLst/>
        </p:spPr>
        <p:txBody>
          <a:bodyPr vert="horz" wrap="square" lIns="82419" tIns="41214" rIns="82419" bIns="41214" numCol="1" anchor="t" anchorCtr="0" compatLnSpc="1">
            <a:prstTxWarp prst="textNoShape">
              <a:avLst/>
            </a:prstTxWarp>
          </a:bodyPr>
          <a:lstStyle/>
          <a:p>
            <a:pPr defTabSz="914188"/>
            <a:endParaRPr lang="en-US" sz="1600" dirty="0">
              <a:solidFill>
                <a:srgbClr val="000000"/>
              </a:solidFill>
            </a:endParaRPr>
          </a:p>
        </p:txBody>
      </p:sp>
      <p:sp>
        <p:nvSpPr>
          <p:cNvPr id="70" name="Freeform 7"/>
          <p:cNvSpPr>
            <a:spLocks noEditPoints="1"/>
          </p:cNvSpPr>
          <p:nvPr/>
        </p:nvSpPr>
        <p:spPr bwMode="black">
          <a:xfrm>
            <a:off x="608270" y="2066914"/>
            <a:ext cx="406711" cy="412669"/>
          </a:xfrm>
          <a:custGeom>
            <a:avLst/>
            <a:gdLst>
              <a:gd name="T0" fmla="*/ 278 w 306"/>
              <a:gd name="T1" fmla="*/ 15 h 329"/>
              <a:gd name="T2" fmla="*/ 256 w 306"/>
              <a:gd name="T3" fmla="*/ 22 h 329"/>
              <a:gd name="T4" fmla="*/ 248 w 306"/>
              <a:gd name="T5" fmla="*/ 0 h 329"/>
              <a:gd name="T6" fmla="*/ 56 w 306"/>
              <a:gd name="T7" fmla="*/ 15 h 329"/>
              <a:gd name="T8" fmla="*/ 34 w 306"/>
              <a:gd name="T9" fmla="*/ 22 h 329"/>
              <a:gd name="T10" fmla="*/ 26 w 306"/>
              <a:gd name="T11" fmla="*/ 0 h 329"/>
              <a:gd name="T12" fmla="*/ 0 w 306"/>
              <a:gd name="T13" fmla="*/ 329 h 329"/>
              <a:gd name="T14" fmla="*/ 25 w 306"/>
              <a:gd name="T15" fmla="*/ 314 h 329"/>
              <a:gd name="T16" fmla="*/ 48 w 306"/>
              <a:gd name="T17" fmla="*/ 306 h 329"/>
              <a:gd name="T18" fmla="*/ 55 w 306"/>
              <a:gd name="T19" fmla="*/ 329 h 329"/>
              <a:gd name="T20" fmla="*/ 249 w 306"/>
              <a:gd name="T21" fmla="*/ 314 h 329"/>
              <a:gd name="T22" fmla="*/ 271 w 306"/>
              <a:gd name="T23" fmla="*/ 306 h 329"/>
              <a:gd name="T24" fmla="*/ 279 w 306"/>
              <a:gd name="T25" fmla="*/ 329 h 329"/>
              <a:gd name="T26" fmla="*/ 306 w 306"/>
              <a:gd name="T27" fmla="*/ 0 h 329"/>
              <a:gd name="T28" fmla="*/ 56 w 306"/>
              <a:gd name="T29" fmla="*/ 250 h 329"/>
              <a:gd name="T30" fmla="*/ 34 w 306"/>
              <a:gd name="T31" fmla="*/ 258 h 329"/>
              <a:gd name="T32" fmla="*/ 26 w 306"/>
              <a:gd name="T33" fmla="*/ 236 h 329"/>
              <a:gd name="T34" fmla="*/ 49 w 306"/>
              <a:gd name="T35" fmla="*/ 228 h 329"/>
              <a:gd name="T36" fmla="*/ 56 w 306"/>
              <a:gd name="T37" fmla="*/ 250 h 329"/>
              <a:gd name="T38" fmla="*/ 49 w 306"/>
              <a:gd name="T39" fmla="*/ 179 h 329"/>
              <a:gd name="T40" fmla="*/ 26 w 306"/>
              <a:gd name="T41" fmla="*/ 172 h 329"/>
              <a:gd name="T42" fmla="*/ 34 w 306"/>
              <a:gd name="T43" fmla="*/ 150 h 329"/>
              <a:gd name="T44" fmla="*/ 56 w 306"/>
              <a:gd name="T45" fmla="*/ 157 h 329"/>
              <a:gd name="T46" fmla="*/ 56 w 306"/>
              <a:gd name="T47" fmla="*/ 93 h 329"/>
              <a:gd name="T48" fmla="*/ 34 w 306"/>
              <a:gd name="T49" fmla="*/ 101 h 329"/>
              <a:gd name="T50" fmla="*/ 26 w 306"/>
              <a:gd name="T51" fmla="*/ 79 h 329"/>
              <a:gd name="T52" fmla="*/ 49 w 306"/>
              <a:gd name="T53" fmla="*/ 71 h 329"/>
              <a:gd name="T54" fmla="*/ 56 w 306"/>
              <a:gd name="T55" fmla="*/ 93 h 329"/>
              <a:gd name="T56" fmla="*/ 83 w 306"/>
              <a:gd name="T57" fmla="*/ 295 h 329"/>
              <a:gd name="T58" fmla="*/ 222 w 306"/>
              <a:gd name="T59" fmla="*/ 183 h 329"/>
              <a:gd name="T60" fmla="*/ 222 w 306"/>
              <a:gd name="T61" fmla="*/ 146 h 329"/>
              <a:gd name="T62" fmla="*/ 83 w 306"/>
              <a:gd name="T63" fmla="*/ 34 h 329"/>
              <a:gd name="T64" fmla="*/ 222 w 306"/>
              <a:gd name="T65" fmla="*/ 146 h 329"/>
              <a:gd name="T66" fmla="*/ 270 w 306"/>
              <a:gd name="T67" fmla="*/ 258 h 329"/>
              <a:gd name="T68" fmla="*/ 248 w 306"/>
              <a:gd name="T69" fmla="*/ 250 h 329"/>
              <a:gd name="T70" fmla="*/ 256 w 306"/>
              <a:gd name="T71" fmla="*/ 228 h 329"/>
              <a:gd name="T72" fmla="*/ 278 w 306"/>
              <a:gd name="T73" fmla="*/ 236 h 329"/>
              <a:gd name="T74" fmla="*/ 278 w 306"/>
              <a:gd name="T75" fmla="*/ 172 h 329"/>
              <a:gd name="T76" fmla="*/ 256 w 306"/>
              <a:gd name="T77" fmla="*/ 179 h 329"/>
              <a:gd name="T78" fmla="*/ 248 w 306"/>
              <a:gd name="T79" fmla="*/ 157 h 329"/>
              <a:gd name="T80" fmla="*/ 270 w 306"/>
              <a:gd name="T81" fmla="*/ 150 h 329"/>
              <a:gd name="T82" fmla="*/ 278 w 306"/>
              <a:gd name="T83" fmla="*/ 172 h 329"/>
              <a:gd name="T84" fmla="*/ 270 w 306"/>
              <a:gd name="T85" fmla="*/ 101 h 329"/>
              <a:gd name="T86" fmla="*/ 248 w 306"/>
              <a:gd name="T87" fmla="*/ 93 h 329"/>
              <a:gd name="T88" fmla="*/ 256 w 306"/>
              <a:gd name="T89" fmla="*/ 71 h 329"/>
              <a:gd name="T90" fmla="*/ 278 w 306"/>
              <a:gd name="T91" fmla="*/ 79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6" h="329">
                <a:moveTo>
                  <a:pt x="278" y="0"/>
                </a:moveTo>
                <a:cubicBezTo>
                  <a:pt x="278" y="15"/>
                  <a:pt x="278" y="15"/>
                  <a:pt x="278" y="15"/>
                </a:cubicBezTo>
                <a:cubicBezTo>
                  <a:pt x="278" y="19"/>
                  <a:pt x="275" y="22"/>
                  <a:pt x="270" y="22"/>
                </a:cubicBezTo>
                <a:cubicBezTo>
                  <a:pt x="256" y="22"/>
                  <a:pt x="256" y="22"/>
                  <a:pt x="256" y="22"/>
                </a:cubicBezTo>
                <a:cubicBezTo>
                  <a:pt x="252" y="22"/>
                  <a:pt x="248" y="19"/>
                  <a:pt x="248" y="15"/>
                </a:cubicBezTo>
                <a:cubicBezTo>
                  <a:pt x="248" y="0"/>
                  <a:pt x="248" y="0"/>
                  <a:pt x="248" y="0"/>
                </a:cubicBezTo>
                <a:cubicBezTo>
                  <a:pt x="56" y="0"/>
                  <a:pt x="56" y="0"/>
                  <a:pt x="56" y="0"/>
                </a:cubicBezTo>
                <a:cubicBezTo>
                  <a:pt x="56" y="15"/>
                  <a:pt x="56" y="15"/>
                  <a:pt x="56" y="15"/>
                </a:cubicBezTo>
                <a:cubicBezTo>
                  <a:pt x="56" y="19"/>
                  <a:pt x="53" y="22"/>
                  <a:pt x="49" y="22"/>
                </a:cubicBezTo>
                <a:cubicBezTo>
                  <a:pt x="34" y="22"/>
                  <a:pt x="34" y="22"/>
                  <a:pt x="34" y="22"/>
                </a:cubicBezTo>
                <a:cubicBezTo>
                  <a:pt x="30" y="22"/>
                  <a:pt x="26" y="19"/>
                  <a:pt x="26" y="15"/>
                </a:cubicBezTo>
                <a:cubicBezTo>
                  <a:pt x="26" y="0"/>
                  <a:pt x="26" y="0"/>
                  <a:pt x="26" y="0"/>
                </a:cubicBezTo>
                <a:cubicBezTo>
                  <a:pt x="0" y="0"/>
                  <a:pt x="0" y="0"/>
                  <a:pt x="0" y="0"/>
                </a:cubicBezTo>
                <a:cubicBezTo>
                  <a:pt x="0" y="329"/>
                  <a:pt x="0" y="329"/>
                  <a:pt x="0" y="329"/>
                </a:cubicBezTo>
                <a:cubicBezTo>
                  <a:pt x="25" y="329"/>
                  <a:pt x="25" y="329"/>
                  <a:pt x="25" y="329"/>
                </a:cubicBezTo>
                <a:cubicBezTo>
                  <a:pt x="25" y="314"/>
                  <a:pt x="25" y="314"/>
                  <a:pt x="25" y="314"/>
                </a:cubicBezTo>
                <a:cubicBezTo>
                  <a:pt x="25" y="310"/>
                  <a:pt x="29" y="306"/>
                  <a:pt x="33" y="306"/>
                </a:cubicBezTo>
                <a:cubicBezTo>
                  <a:pt x="48" y="306"/>
                  <a:pt x="48" y="306"/>
                  <a:pt x="48" y="306"/>
                </a:cubicBezTo>
                <a:cubicBezTo>
                  <a:pt x="52" y="306"/>
                  <a:pt x="55" y="310"/>
                  <a:pt x="55" y="314"/>
                </a:cubicBezTo>
                <a:cubicBezTo>
                  <a:pt x="55" y="329"/>
                  <a:pt x="55" y="329"/>
                  <a:pt x="55" y="329"/>
                </a:cubicBezTo>
                <a:cubicBezTo>
                  <a:pt x="249" y="329"/>
                  <a:pt x="249" y="329"/>
                  <a:pt x="249" y="329"/>
                </a:cubicBezTo>
                <a:cubicBezTo>
                  <a:pt x="249" y="314"/>
                  <a:pt x="249" y="314"/>
                  <a:pt x="249" y="314"/>
                </a:cubicBezTo>
                <a:cubicBezTo>
                  <a:pt x="249" y="310"/>
                  <a:pt x="253" y="306"/>
                  <a:pt x="257" y="306"/>
                </a:cubicBezTo>
                <a:cubicBezTo>
                  <a:pt x="271" y="306"/>
                  <a:pt x="271" y="306"/>
                  <a:pt x="271" y="306"/>
                </a:cubicBezTo>
                <a:cubicBezTo>
                  <a:pt x="276" y="306"/>
                  <a:pt x="279" y="310"/>
                  <a:pt x="279" y="314"/>
                </a:cubicBezTo>
                <a:cubicBezTo>
                  <a:pt x="279" y="329"/>
                  <a:pt x="279" y="329"/>
                  <a:pt x="279" y="329"/>
                </a:cubicBezTo>
                <a:cubicBezTo>
                  <a:pt x="306" y="329"/>
                  <a:pt x="306" y="329"/>
                  <a:pt x="306" y="329"/>
                </a:cubicBezTo>
                <a:cubicBezTo>
                  <a:pt x="306" y="0"/>
                  <a:pt x="306" y="0"/>
                  <a:pt x="306" y="0"/>
                </a:cubicBezTo>
                <a:lnTo>
                  <a:pt x="278" y="0"/>
                </a:lnTo>
                <a:close/>
                <a:moveTo>
                  <a:pt x="56" y="250"/>
                </a:moveTo>
                <a:cubicBezTo>
                  <a:pt x="56" y="254"/>
                  <a:pt x="53" y="258"/>
                  <a:pt x="49" y="258"/>
                </a:cubicBezTo>
                <a:cubicBezTo>
                  <a:pt x="34" y="258"/>
                  <a:pt x="34" y="258"/>
                  <a:pt x="34" y="258"/>
                </a:cubicBezTo>
                <a:cubicBezTo>
                  <a:pt x="30" y="258"/>
                  <a:pt x="26" y="254"/>
                  <a:pt x="26" y="250"/>
                </a:cubicBezTo>
                <a:cubicBezTo>
                  <a:pt x="26" y="236"/>
                  <a:pt x="26" y="236"/>
                  <a:pt x="26" y="236"/>
                </a:cubicBezTo>
                <a:cubicBezTo>
                  <a:pt x="26" y="231"/>
                  <a:pt x="30" y="228"/>
                  <a:pt x="34" y="228"/>
                </a:cubicBezTo>
                <a:cubicBezTo>
                  <a:pt x="49" y="228"/>
                  <a:pt x="49" y="228"/>
                  <a:pt x="49" y="228"/>
                </a:cubicBezTo>
                <a:cubicBezTo>
                  <a:pt x="53" y="228"/>
                  <a:pt x="56" y="231"/>
                  <a:pt x="56" y="236"/>
                </a:cubicBezTo>
                <a:lnTo>
                  <a:pt x="56" y="250"/>
                </a:lnTo>
                <a:close/>
                <a:moveTo>
                  <a:pt x="56" y="172"/>
                </a:moveTo>
                <a:cubicBezTo>
                  <a:pt x="56" y="176"/>
                  <a:pt x="53" y="179"/>
                  <a:pt x="49" y="179"/>
                </a:cubicBezTo>
                <a:cubicBezTo>
                  <a:pt x="34" y="179"/>
                  <a:pt x="34" y="179"/>
                  <a:pt x="34" y="179"/>
                </a:cubicBezTo>
                <a:cubicBezTo>
                  <a:pt x="30" y="179"/>
                  <a:pt x="26" y="176"/>
                  <a:pt x="26" y="172"/>
                </a:cubicBezTo>
                <a:cubicBezTo>
                  <a:pt x="26" y="157"/>
                  <a:pt x="26" y="157"/>
                  <a:pt x="26" y="157"/>
                </a:cubicBezTo>
                <a:cubicBezTo>
                  <a:pt x="26" y="153"/>
                  <a:pt x="30" y="150"/>
                  <a:pt x="34" y="150"/>
                </a:cubicBezTo>
                <a:cubicBezTo>
                  <a:pt x="49" y="150"/>
                  <a:pt x="49" y="150"/>
                  <a:pt x="49" y="150"/>
                </a:cubicBezTo>
                <a:cubicBezTo>
                  <a:pt x="53" y="150"/>
                  <a:pt x="56" y="153"/>
                  <a:pt x="56" y="157"/>
                </a:cubicBezTo>
                <a:lnTo>
                  <a:pt x="56" y="172"/>
                </a:lnTo>
                <a:close/>
                <a:moveTo>
                  <a:pt x="56" y="93"/>
                </a:moveTo>
                <a:cubicBezTo>
                  <a:pt x="56" y="97"/>
                  <a:pt x="53" y="101"/>
                  <a:pt x="49" y="101"/>
                </a:cubicBezTo>
                <a:cubicBezTo>
                  <a:pt x="34" y="101"/>
                  <a:pt x="34" y="101"/>
                  <a:pt x="34" y="101"/>
                </a:cubicBezTo>
                <a:cubicBezTo>
                  <a:pt x="30" y="101"/>
                  <a:pt x="26" y="97"/>
                  <a:pt x="26" y="93"/>
                </a:cubicBezTo>
                <a:cubicBezTo>
                  <a:pt x="26" y="79"/>
                  <a:pt x="26" y="79"/>
                  <a:pt x="26" y="79"/>
                </a:cubicBezTo>
                <a:cubicBezTo>
                  <a:pt x="26" y="74"/>
                  <a:pt x="30" y="71"/>
                  <a:pt x="34" y="71"/>
                </a:cubicBezTo>
                <a:cubicBezTo>
                  <a:pt x="49" y="71"/>
                  <a:pt x="49" y="71"/>
                  <a:pt x="49" y="71"/>
                </a:cubicBezTo>
                <a:cubicBezTo>
                  <a:pt x="53" y="71"/>
                  <a:pt x="56" y="74"/>
                  <a:pt x="56" y="79"/>
                </a:cubicBezTo>
                <a:lnTo>
                  <a:pt x="56" y="93"/>
                </a:lnTo>
                <a:close/>
                <a:moveTo>
                  <a:pt x="222" y="295"/>
                </a:moveTo>
                <a:cubicBezTo>
                  <a:pt x="83" y="295"/>
                  <a:pt x="83" y="295"/>
                  <a:pt x="83" y="295"/>
                </a:cubicBezTo>
                <a:cubicBezTo>
                  <a:pt x="83" y="183"/>
                  <a:pt x="83" y="183"/>
                  <a:pt x="83" y="183"/>
                </a:cubicBezTo>
                <a:cubicBezTo>
                  <a:pt x="222" y="183"/>
                  <a:pt x="222" y="183"/>
                  <a:pt x="222" y="183"/>
                </a:cubicBezTo>
                <a:lnTo>
                  <a:pt x="222" y="295"/>
                </a:lnTo>
                <a:close/>
                <a:moveTo>
                  <a:pt x="222" y="146"/>
                </a:moveTo>
                <a:cubicBezTo>
                  <a:pt x="83" y="146"/>
                  <a:pt x="83" y="146"/>
                  <a:pt x="83" y="146"/>
                </a:cubicBezTo>
                <a:cubicBezTo>
                  <a:pt x="83" y="34"/>
                  <a:pt x="83" y="34"/>
                  <a:pt x="83" y="34"/>
                </a:cubicBezTo>
                <a:cubicBezTo>
                  <a:pt x="222" y="34"/>
                  <a:pt x="222" y="34"/>
                  <a:pt x="222" y="34"/>
                </a:cubicBezTo>
                <a:lnTo>
                  <a:pt x="222" y="146"/>
                </a:lnTo>
                <a:close/>
                <a:moveTo>
                  <a:pt x="278" y="250"/>
                </a:moveTo>
                <a:cubicBezTo>
                  <a:pt x="278" y="254"/>
                  <a:pt x="275" y="258"/>
                  <a:pt x="270" y="258"/>
                </a:cubicBezTo>
                <a:cubicBezTo>
                  <a:pt x="256" y="258"/>
                  <a:pt x="256" y="258"/>
                  <a:pt x="256" y="258"/>
                </a:cubicBezTo>
                <a:cubicBezTo>
                  <a:pt x="252" y="258"/>
                  <a:pt x="248" y="254"/>
                  <a:pt x="248" y="250"/>
                </a:cubicBezTo>
                <a:cubicBezTo>
                  <a:pt x="248" y="236"/>
                  <a:pt x="248" y="236"/>
                  <a:pt x="248" y="236"/>
                </a:cubicBezTo>
                <a:cubicBezTo>
                  <a:pt x="248" y="231"/>
                  <a:pt x="252" y="228"/>
                  <a:pt x="256" y="228"/>
                </a:cubicBezTo>
                <a:cubicBezTo>
                  <a:pt x="270" y="228"/>
                  <a:pt x="270" y="228"/>
                  <a:pt x="270" y="228"/>
                </a:cubicBezTo>
                <a:cubicBezTo>
                  <a:pt x="275" y="228"/>
                  <a:pt x="278" y="231"/>
                  <a:pt x="278" y="236"/>
                </a:cubicBezTo>
                <a:lnTo>
                  <a:pt x="278" y="250"/>
                </a:lnTo>
                <a:close/>
                <a:moveTo>
                  <a:pt x="278" y="172"/>
                </a:moveTo>
                <a:cubicBezTo>
                  <a:pt x="278" y="176"/>
                  <a:pt x="275" y="179"/>
                  <a:pt x="270" y="179"/>
                </a:cubicBezTo>
                <a:cubicBezTo>
                  <a:pt x="256" y="179"/>
                  <a:pt x="256" y="179"/>
                  <a:pt x="256" y="179"/>
                </a:cubicBezTo>
                <a:cubicBezTo>
                  <a:pt x="252" y="179"/>
                  <a:pt x="248" y="176"/>
                  <a:pt x="248" y="172"/>
                </a:cubicBezTo>
                <a:cubicBezTo>
                  <a:pt x="248" y="157"/>
                  <a:pt x="248" y="157"/>
                  <a:pt x="248" y="157"/>
                </a:cubicBezTo>
                <a:cubicBezTo>
                  <a:pt x="248" y="153"/>
                  <a:pt x="252" y="150"/>
                  <a:pt x="256" y="150"/>
                </a:cubicBezTo>
                <a:cubicBezTo>
                  <a:pt x="270" y="150"/>
                  <a:pt x="270" y="150"/>
                  <a:pt x="270" y="150"/>
                </a:cubicBezTo>
                <a:cubicBezTo>
                  <a:pt x="275" y="150"/>
                  <a:pt x="278" y="153"/>
                  <a:pt x="278" y="157"/>
                </a:cubicBezTo>
                <a:lnTo>
                  <a:pt x="278" y="172"/>
                </a:lnTo>
                <a:close/>
                <a:moveTo>
                  <a:pt x="278" y="93"/>
                </a:moveTo>
                <a:cubicBezTo>
                  <a:pt x="278" y="97"/>
                  <a:pt x="275" y="101"/>
                  <a:pt x="270" y="101"/>
                </a:cubicBezTo>
                <a:cubicBezTo>
                  <a:pt x="256" y="101"/>
                  <a:pt x="256" y="101"/>
                  <a:pt x="256" y="101"/>
                </a:cubicBezTo>
                <a:cubicBezTo>
                  <a:pt x="252" y="101"/>
                  <a:pt x="248" y="97"/>
                  <a:pt x="248" y="93"/>
                </a:cubicBezTo>
                <a:cubicBezTo>
                  <a:pt x="248" y="79"/>
                  <a:pt x="248" y="79"/>
                  <a:pt x="248" y="79"/>
                </a:cubicBezTo>
                <a:cubicBezTo>
                  <a:pt x="248" y="74"/>
                  <a:pt x="252" y="71"/>
                  <a:pt x="256" y="71"/>
                </a:cubicBezTo>
                <a:cubicBezTo>
                  <a:pt x="270" y="71"/>
                  <a:pt x="270" y="71"/>
                  <a:pt x="270" y="71"/>
                </a:cubicBezTo>
                <a:cubicBezTo>
                  <a:pt x="275" y="71"/>
                  <a:pt x="278" y="74"/>
                  <a:pt x="278" y="79"/>
                </a:cubicBezTo>
                <a:lnTo>
                  <a:pt x="278" y="93"/>
                </a:lnTo>
                <a:close/>
              </a:path>
            </a:pathLst>
          </a:custGeom>
          <a:solidFill>
            <a:srgbClr val="FFFFFF"/>
          </a:solidFill>
          <a:ln w="10795" cap="flat" cmpd="sng" algn="ctr">
            <a:noFill/>
            <a:prstDash val="solid"/>
            <a:headEnd type="none" w="med" len="med"/>
            <a:tailEnd type="none" w="med" len="med"/>
          </a:ln>
          <a:effectLst/>
        </p:spPr>
        <p:txBody>
          <a:bodyPr vert="horz" wrap="square" lIns="82416" tIns="41212" rIns="82416" bIns="41212" numCol="1" rtlCol="0" anchor="ctr" anchorCtr="0" compatLnSpc="1">
            <a:prstTxWarp prst="textNoShape">
              <a:avLst/>
            </a:prstTxWarp>
          </a:bodyPr>
          <a:lstStyle/>
          <a:p>
            <a:pPr defTabSz="740598">
              <a:defRPr/>
            </a:pPr>
            <a:endParaRPr lang="en-US" kern="0" spc="-122" dirty="0" smtClean="0">
              <a:solidFill>
                <a:srgbClr val="000000">
                  <a:lumMod val="50000"/>
                </a:srgbClr>
              </a:solidFill>
              <a:latin typeface="Segoe Light" pitchFamily="34" charset="0"/>
            </a:endParaRPr>
          </a:p>
        </p:txBody>
      </p:sp>
      <p:cxnSp>
        <p:nvCxnSpPr>
          <p:cNvPr id="71" name="Straight Connector 70"/>
          <p:cNvCxnSpPr>
            <a:stCxn id="67" idx="1"/>
            <a:endCxn id="66" idx="3"/>
          </p:cNvCxnSpPr>
          <p:nvPr/>
        </p:nvCxnSpPr>
        <p:spPr>
          <a:xfrm flipH="1">
            <a:off x="2034053" y="2158780"/>
            <a:ext cx="611041" cy="0"/>
          </a:xfrm>
          <a:prstGeom prst="line">
            <a:avLst/>
          </a:prstGeom>
          <a:ln w="19050">
            <a:solidFill>
              <a:srgbClr val="F26522"/>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sp>
        <p:nvSpPr>
          <p:cNvPr id="84" name="Rectangle 83"/>
          <p:cNvSpPr/>
          <p:nvPr/>
        </p:nvSpPr>
        <p:spPr bwMode="auto">
          <a:xfrm>
            <a:off x="4815259" y="3398001"/>
            <a:ext cx="3104936" cy="625334"/>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r>
              <a:rPr lang="en-US" sz="2000" dirty="0" smtClean="0">
                <a:solidFill>
                  <a:srgbClr val="FFFFFF"/>
                </a:solidFill>
              </a:rPr>
              <a:t>Word Doc Body</a:t>
            </a:r>
          </a:p>
          <a:p>
            <a:endParaRPr lang="en-US" sz="2000" dirty="0">
              <a:solidFill>
                <a:srgbClr val="FFFFFF"/>
              </a:solidFill>
            </a:endParaRPr>
          </a:p>
        </p:txBody>
      </p:sp>
      <p:sp>
        <p:nvSpPr>
          <p:cNvPr id="85" name="Rectangle 84"/>
          <p:cNvSpPr/>
          <p:nvPr/>
        </p:nvSpPr>
        <p:spPr bwMode="auto">
          <a:xfrm>
            <a:off x="4815259" y="2230140"/>
            <a:ext cx="3104936" cy="568485"/>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r>
              <a:rPr lang="en-US" sz="2000" dirty="0" smtClean="0">
                <a:solidFill>
                  <a:srgbClr val="FFFFFF"/>
                </a:solidFill>
              </a:rPr>
              <a:t>Word Doc Author</a:t>
            </a:r>
          </a:p>
          <a:p>
            <a:endParaRPr lang="en-US" sz="2000" dirty="0">
              <a:solidFill>
                <a:srgbClr val="FFFFFF"/>
              </a:solidFill>
            </a:endParaRPr>
          </a:p>
        </p:txBody>
      </p:sp>
      <p:sp>
        <p:nvSpPr>
          <p:cNvPr id="86" name="Rectangle 85"/>
          <p:cNvSpPr/>
          <p:nvPr/>
        </p:nvSpPr>
        <p:spPr bwMode="auto">
          <a:xfrm>
            <a:off x="4815259" y="5221287"/>
            <a:ext cx="3104936" cy="568485"/>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r>
              <a:rPr lang="en-US" sz="2000" dirty="0" smtClean="0">
                <a:solidFill>
                  <a:srgbClr val="FFFFFF"/>
                </a:solidFill>
              </a:rPr>
              <a:t>SP List Item Title</a:t>
            </a:r>
          </a:p>
          <a:p>
            <a:endParaRPr lang="en-US" sz="2000" dirty="0">
              <a:solidFill>
                <a:srgbClr val="FFFFFF"/>
              </a:solidFill>
            </a:endParaRPr>
          </a:p>
        </p:txBody>
      </p:sp>
      <p:sp>
        <p:nvSpPr>
          <p:cNvPr id="87" name="Rectangle 86"/>
          <p:cNvSpPr/>
          <p:nvPr/>
        </p:nvSpPr>
        <p:spPr bwMode="auto">
          <a:xfrm>
            <a:off x="4815259" y="5807161"/>
            <a:ext cx="3104936" cy="568485"/>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r>
              <a:rPr lang="en-US" sz="2000" dirty="0" smtClean="0">
                <a:solidFill>
                  <a:srgbClr val="FFFFFF"/>
                </a:solidFill>
              </a:rPr>
              <a:t>SP List Item ID</a:t>
            </a:r>
          </a:p>
          <a:p>
            <a:endParaRPr lang="en-US" sz="2000" dirty="0">
              <a:solidFill>
                <a:srgbClr val="FFFFFF"/>
              </a:solidFill>
            </a:endParaRPr>
          </a:p>
        </p:txBody>
      </p:sp>
      <p:sp>
        <p:nvSpPr>
          <p:cNvPr id="88" name="Rectangle 87"/>
          <p:cNvSpPr/>
          <p:nvPr/>
        </p:nvSpPr>
        <p:spPr bwMode="auto">
          <a:xfrm>
            <a:off x="4815259" y="2811462"/>
            <a:ext cx="3104936" cy="568485"/>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r>
              <a:rPr lang="en-US" sz="2000" dirty="0" smtClean="0">
                <a:solidFill>
                  <a:srgbClr val="FFFFFF"/>
                </a:solidFill>
              </a:rPr>
              <a:t>SP List Item Author</a:t>
            </a:r>
          </a:p>
          <a:p>
            <a:endParaRPr lang="en-US" sz="2000" dirty="0">
              <a:solidFill>
                <a:srgbClr val="FFFFFF"/>
              </a:solidFill>
            </a:endParaRPr>
          </a:p>
        </p:txBody>
      </p:sp>
      <p:sp>
        <p:nvSpPr>
          <p:cNvPr id="89" name="Rectangle 88"/>
          <p:cNvSpPr/>
          <p:nvPr/>
        </p:nvSpPr>
        <p:spPr bwMode="auto">
          <a:xfrm>
            <a:off x="4815259" y="4038474"/>
            <a:ext cx="3104936" cy="568485"/>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r>
              <a:rPr lang="en-US" sz="2000" dirty="0" smtClean="0">
                <a:solidFill>
                  <a:srgbClr val="FFFFFF"/>
                </a:solidFill>
              </a:rPr>
              <a:t>SP List Item Create Date</a:t>
            </a:r>
          </a:p>
          <a:p>
            <a:endParaRPr lang="en-US" sz="2000" dirty="0">
              <a:solidFill>
                <a:srgbClr val="FFFFFF"/>
              </a:solidFill>
            </a:endParaRPr>
          </a:p>
        </p:txBody>
      </p:sp>
      <p:sp>
        <p:nvSpPr>
          <p:cNvPr id="90" name="Rectangle 89"/>
          <p:cNvSpPr/>
          <p:nvPr/>
        </p:nvSpPr>
        <p:spPr bwMode="auto">
          <a:xfrm>
            <a:off x="4815259" y="6393109"/>
            <a:ext cx="3104936" cy="568485"/>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r>
              <a:rPr lang="en-US" sz="2000" dirty="0" smtClean="0">
                <a:solidFill>
                  <a:srgbClr val="FFFFFF"/>
                </a:solidFill>
              </a:rPr>
              <a:t>…</a:t>
            </a:r>
          </a:p>
          <a:p>
            <a:endParaRPr lang="en-US" sz="2000" dirty="0">
              <a:solidFill>
                <a:srgbClr val="FFFFFF"/>
              </a:solidFill>
            </a:endParaRPr>
          </a:p>
        </p:txBody>
      </p:sp>
      <p:sp>
        <p:nvSpPr>
          <p:cNvPr id="91" name="Rectangle 90"/>
          <p:cNvSpPr/>
          <p:nvPr/>
        </p:nvSpPr>
        <p:spPr bwMode="auto">
          <a:xfrm>
            <a:off x="9266237" y="2242977"/>
            <a:ext cx="2470433" cy="568485"/>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r>
              <a:rPr lang="en-US" sz="2000" dirty="0" smtClean="0">
                <a:solidFill>
                  <a:srgbClr val="FFFFFF"/>
                </a:solidFill>
              </a:rPr>
              <a:t>Author</a:t>
            </a:r>
          </a:p>
          <a:p>
            <a:endParaRPr lang="en-US" sz="2000" dirty="0">
              <a:solidFill>
                <a:srgbClr val="FFFFFF"/>
              </a:solidFill>
            </a:endParaRPr>
          </a:p>
        </p:txBody>
      </p:sp>
      <p:sp>
        <p:nvSpPr>
          <p:cNvPr id="92" name="Rectangle 91"/>
          <p:cNvSpPr/>
          <p:nvPr/>
        </p:nvSpPr>
        <p:spPr bwMode="auto">
          <a:xfrm>
            <a:off x="9266237" y="2833565"/>
            <a:ext cx="2470433" cy="568485"/>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r>
              <a:rPr lang="en-US" sz="2000" dirty="0" smtClean="0">
                <a:solidFill>
                  <a:srgbClr val="FFFFFF"/>
                </a:solidFill>
              </a:rPr>
              <a:t>Body</a:t>
            </a:r>
          </a:p>
          <a:p>
            <a:endParaRPr lang="en-US" sz="2000" dirty="0">
              <a:solidFill>
                <a:srgbClr val="FFFFFF"/>
              </a:solidFill>
            </a:endParaRPr>
          </a:p>
        </p:txBody>
      </p:sp>
      <p:sp>
        <p:nvSpPr>
          <p:cNvPr id="93" name="Rectangle 92"/>
          <p:cNvSpPr/>
          <p:nvPr/>
        </p:nvSpPr>
        <p:spPr bwMode="auto">
          <a:xfrm>
            <a:off x="9266237" y="3424153"/>
            <a:ext cx="2470433" cy="568485"/>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r>
              <a:rPr lang="en-US" sz="2000" dirty="0" smtClean="0">
                <a:solidFill>
                  <a:srgbClr val="FFFFFF"/>
                </a:solidFill>
              </a:rPr>
              <a:t>Created</a:t>
            </a:r>
          </a:p>
          <a:p>
            <a:endParaRPr lang="en-US" sz="2000" dirty="0">
              <a:solidFill>
                <a:srgbClr val="FFFFFF"/>
              </a:solidFill>
            </a:endParaRPr>
          </a:p>
        </p:txBody>
      </p:sp>
      <p:sp>
        <p:nvSpPr>
          <p:cNvPr id="94" name="Rectangle 93"/>
          <p:cNvSpPr/>
          <p:nvPr/>
        </p:nvSpPr>
        <p:spPr bwMode="auto">
          <a:xfrm>
            <a:off x="9266237" y="4014741"/>
            <a:ext cx="2470433" cy="568485"/>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r>
              <a:rPr lang="en-US" sz="2000" dirty="0" smtClean="0">
                <a:solidFill>
                  <a:srgbClr val="FFFFFF"/>
                </a:solidFill>
              </a:rPr>
              <a:t>Title</a:t>
            </a:r>
          </a:p>
          <a:p>
            <a:endParaRPr lang="en-US" sz="2000" dirty="0">
              <a:solidFill>
                <a:srgbClr val="FFFFFF"/>
              </a:solidFill>
            </a:endParaRPr>
          </a:p>
        </p:txBody>
      </p:sp>
      <p:sp>
        <p:nvSpPr>
          <p:cNvPr id="95" name="Rectangle 94"/>
          <p:cNvSpPr/>
          <p:nvPr/>
        </p:nvSpPr>
        <p:spPr bwMode="auto">
          <a:xfrm>
            <a:off x="9266237" y="4605330"/>
            <a:ext cx="2470433" cy="568485"/>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r>
              <a:rPr lang="en-US" sz="2000" dirty="0" smtClean="0">
                <a:solidFill>
                  <a:srgbClr val="FFFFFF"/>
                </a:solidFill>
              </a:rPr>
              <a:t>ID</a:t>
            </a:r>
          </a:p>
          <a:p>
            <a:endParaRPr lang="en-US" sz="2000" dirty="0">
              <a:solidFill>
                <a:srgbClr val="FFFFFF"/>
              </a:solidFill>
            </a:endParaRPr>
          </a:p>
        </p:txBody>
      </p:sp>
      <p:cxnSp>
        <p:nvCxnSpPr>
          <p:cNvPr id="111" name="Straight Connector 110"/>
          <p:cNvCxnSpPr>
            <a:stCxn id="35" idx="3"/>
            <a:endCxn id="94" idx="1"/>
          </p:cNvCxnSpPr>
          <p:nvPr/>
        </p:nvCxnSpPr>
        <p:spPr>
          <a:xfrm flipV="1">
            <a:off x="7920195" y="4298984"/>
            <a:ext cx="1346042" cy="614322"/>
          </a:xfrm>
          <a:prstGeom prst="line">
            <a:avLst/>
          </a:prstGeom>
          <a:ln w="19050">
            <a:solidFill>
              <a:srgbClr val="F2652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a:stCxn id="84" idx="3"/>
            <a:endCxn id="92" idx="1"/>
          </p:cNvCxnSpPr>
          <p:nvPr/>
        </p:nvCxnSpPr>
        <p:spPr>
          <a:xfrm flipV="1">
            <a:off x="7920195" y="3117808"/>
            <a:ext cx="1346042" cy="592860"/>
          </a:xfrm>
          <a:prstGeom prst="line">
            <a:avLst/>
          </a:prstGeom>
          <a:ln w="19050">
            <a:solidFill>
              <a:srgbClr val="F2652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a:stCxn id="85" idx="3"/>
            <a:endCxn id="91" idx="1"/>
          </p:cNvCxnSpPr>
          <p:nvPr/>
        </p:nvCxnSpPr>
        <p:spPr>
          <a:xfrm>
            <a:off x="7920195" y="2514383"/>
            <a:ext cx="1346042" cy="12837"/>
          </a:xfrm>
          <a:prstGeom prst="line">
            <a:avLst/>
          </a:prstGeom>
          <a:ln w="19050">
            <a:solidFill>
              <a:srgbClr val="F2652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a:stCxn id="86" idx="3"/>
            <a:endCxn id="94" idx="1"/>
          </p:cNvCxnSpPr>
          <p:nvPr/>
        </p:nvCxnSpPr>
        <p:spPr>
          <a:xfrm flipV="1">
            <a:off x="7920195" y="4298984"/>
            <a:ext cx="1346042" cy="1206546"/>
          </a:xfrm>
          <a:prstGeom prst="line">
            <a:avLst/>
          </a:prstGeom>
          <a:ln w="19050">
            <a:solidFill>
              <a:srgbClr val="F2652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a:stCxn id="87" idx="3"/>
            <a:endCxn id="95" idx="1"/>
          </p:cNvCxnSpPr>
          <p:nvPr/>
        </p:nvCxnSpPr>
        <p:spPr>
          <a:xfrm flipV="1">
            <a:off x="7920195" y="4889573"/>
            <a:ext cx="1346042" cy="1201831"/>
          </a:xfrm>
          <a:prstGeom prst="line">
            <a:avLst/>
          </a:prstGeom>
          <a:ln w="19050">
            <a:solidFill>
              <a:srgbClr val="F2652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a:stCxn id="88" idx="3"/>
            <a:endCxn id="91" idx="1"/>
          </p:cNvCxnSpPr>
          <p:nvPr/>
        </p:nvCxnSpPr>
        <p:spPr>
          <a:xfrm flipV="1">
            <a:off x="7920195" y="2527220"/>
            <a:ext cx="1346042" cy="568485"/>
          </a:xfrm>
          <a:prstGeom prst="line">
            <a:avLst/>
          </a:prstGeom>
          <a:ln w="19050">
            <a:solidFill>
              <a:srgbClr val="F2652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a:stCxn id="89" idx="3"/>
            <a:endCxn id="93" idx="1"/>
          </p:cNvCxnSpPr>
          <p:nvPr/>
        </p:nvCxnSpPr>
        <p:spPr>
          <a:xfrm flipV="1">
            <a:off x="7920195" y="3708396"/>
            <a:ext cx="1346042" cy="614321"/>
          </a:xfrm>
          <a:prstGeom prst="line">
            <a:avLst/>
          </a:prstGeom>
          <a:ln w="19050">
            <a:solidFill>
              <a:srgbClr val="F26522"/>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31" name="Rectangle 130"/>
          <p:cNvSpPr/>
          <p:nvPr/>
        </p:nvSpPr>
        <p:spPr bwMode="auto">
          <a:xfrm>
            <a:off x="9266237" y="5198207"/>
            <a:ext cx="2470433" cy="568485"/>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r>
              <a:rPr lang="en-US" sz="2000" dirty="0" smtClean="0">
                <a:solidFill>
                  <a:srgbClr val="FFFFFF"/>
                </a:solidFill>
              </a:rPr>
              <a:t>…</a:t>
            </a:r>
          </a:p>
          <a:p>
            <a:endParaRPr lang="en-US" sz="2000" dirty="0">
              <a:solidFill>
                <a:srgbClr val="FFFFFF"/>
              </a:solidFill>
            </a:endParaRPr>
          </a:p>
        </p:txBody>
      </p:sp>
      <p:grpSp>
        <p:nvGrpSpPr>
          <p:cNvPr id="96" name="Group 95"/>
          <p:cNvGrpSpPr/>
          <p:nvPr/>
        </p:nvGrpSpPr>
        <p:grpSpPr>
          <a:xfrm>
            <a:off x="3077972" y="2017443"/>
            <a:ext cx="644730" cy="644730"/>
            <a:chOff x="9576957" y="5270536"/>
            <a:chExt cx="1293814" cy="1293814"/>
          </a:xfrm>
        </p:grpSpPr>
        <p:sp>
          <p:nvSpPr>
            <p:cNvPr id="45" name="Freeform 6"/>
            <p:cNvSpPr>
              <a:spLocks/>
            </p:cNvSpPr>
            <p:nvPr/>
          </p:nvSpPr>
          <p:spPr bwMode="auto">
            <a:xfrm>
              <a:off x="9576957" y="5270536"/>
              <a:ext cx="1293814" cy="1293814"/>
            </a:xfrm>
            <a:custGeom>
              <a:avLst/>
              <a:gdLst>
                <a:gd name="T0" fmla="*/ 1925 w 1925"/>
                <a:gd name="T1" fmla="*/ 812 h 1925"/>
                <a:gd name="T2" fmla="*/ 1791 w 1925"/>
                <a:gd name="T3" fmla="*/ 453 h 1925"/>
                <a:gd name="T4" fmla="*/ 1517 w 1925"/>
                <a:gd name="T5" fmla="*/ 482 h 1925"/>
                <a:gd name="T6" fmla="*/ 1510 w 1925"/>
                <a:gd name="T7" fmla="*/ 475 h 1925"/>
                <a:gd name="T8" fmla="*/ 1503 w 1925"/>
                <a:gd name="T9" fmla="*/ 467 h 1925"/>
                <a:gd name="T10" fmla="*/ 1496 w 1925"/>
                <a:gd name="T11" fmla="*/ 460 h 1925"/>
                <a:gd name="T12" fmla="*/ 1489 w 1925"/>
                <a:gd name="T13" fmla="*/ 453 h 1925"/>
                <a:gd name="T14" fmla="*/ 1542 w 1925"/>
                <a:gd name="T15" fmla="*/ 176 h 1925"/>
                <a:gd name="T16" fmla="*/ 1191 w 1925"/>
                <a:gd name="T17" fmla="*/ 14 h 1925"/>
                <a:gd name="T18" fmla="*/ 1015 w 1925"/>
                <a:gd name="T19" fmla="*/ 232 h 1925"/>
                <a:gd name="T20" fmla="*/ 1004 w 1925"/>
                <a:gd name="T21" fmla="*/ 229 h 1925"/>
                <a:gd name="T22" fmla="*/ 994 w 1925"/>
                <a:gd name="T23" fmla="*/ 229 h 1925"/>
                <a:gd name="T24" fmla="*/ 983 w 1925"/>
                <a:gd name="T25" fmla="*/ 229 h 1925"/>
                <a:gd name="T26" fmla="*/ 973 w 1925"/>
                <a:gd name="T27" fmla="*/ 229 h 1925"/>
                <a:gd name="T28" fmla="*/ 815 w 1925"/>
                <a:gd name="T29" fmla="*/ 0 h 1925"/>
                <a:gd name="T30" fmla="*/ 453 w 1925"/>
                <a:gd name="T31" fmla="*/ 134 h 1925"/>
                <a:gd name="T32" fmla="*/ 481 w 1925"/>
                <a:gd name="T33" fmla="*/ 404 h 1925"/>
                <a:gd name="T34" fmla="*/ 474 w 1925"/>
                <a:gd name="T35" fmla="*/ 411 h 1925"/>
                <a:gd name="T36" fmla="*/ 464 w 1925"/>
                <a:gd name="T37" fmla="*/ 418 h 1925"/>
                <a:gd name="T38" fmla="*/ 453 w 1925"/>
                <a:gd name="T39" fmla="*/ 429 h 1925"/>
                <a:gd name="T40" fmla="*/ 446 w 1925"/>
                <a:gd name="T41" fmla="*/ 436 h 1925"/>
                <a:gd name="T42" fmla="*/ 179 w 1925"/>
                <a:gd name="T43" fmla="*/ 387 h 1925"/>
                <a:gd name="T44" fmla="*/ 14 w 1925"/>
                <a:gd name="T45" fmla="*/ 738 h 1925"/>
                <a:gd name="T46" fmla="*/ 221 w 1925"/>
                <a:gd name="T47" fmla="*/ 900 h 1925"/>
                <a:gd name="T48" fmla="*/ 221 w 1925"/>
                <a:gd name="T49" fmla="*/ 914 h 1925"/>
                <a:gd name="T50" fmla="*/ 221 w 1925"/>
                <a:gd name="T51" fmla="*/ 928 h 1925"/>
                <a:gd name="T52" fmla="*/ 218 w 1925"/>
                <a:gd name="T53" fmla="*/ 945 h 1925"/>
                <a:gd name="T54" fmla="*/ 218 w 1925"/>
                <a:gd name="T55" fmla="*/ 959 h 1925"/>
                <a:gd name="T56" fmla="*/ 0 w 1925"/>
                <a:gd name="T57" fmla="*/ 1107 h 1925"/>
                <a:gd name="T58" fmla="*/ 133 w 1925"/>
                <a:gd name="T59" fmla="*/ 1472 h 1925"/>
                <a:gd name="T60" fmla="*/ 393 w 1925"/>
                <a:gd name="T61" fmla="*/ 1444 h 1925"/>
                <a:gd name="T62" fmla="*/ 404 w 1925"/>
                <a:gd name="T63" fmla="*/ 1454 h 1925"/>
                <a:gd name="T64" fmla="*/ 414 w 1925"/>
                <a:gd name="T65" fmla="*/ 1465 h 1925"/>
                <a:gd name="T66" fmla="*/ 425 w 1925"/>
                <a:gd name="T67" fmla="*/ 1479 h 1925"/>
                <a:gd name="T68" fmla="*/ 435 w 1925"/>
                <a:gd name="T69" fmla="*/ 1490 h 1925"/>
                <a:gd name="T70" fmla="*/ 386 w 1925"/>
                <a:gd name="T71" fmla="*/ 1746 h 1925"/>
                <a:gd name="T72" fmla="*/ 738 w 1925"/>
                <a:gd name="T73" fmla="*/ 1908 h 1925"/>
                <a:gd name="T74" fmla="*/ 903 w 1925"/>
                <a:gd name="T75" fmla="*/ 1704 h 1925"/>
                <a:gd name="T76" fmla="*/ 917 w 1925"/>
                <a:gd name="T77" fmla="*/ 1707 h 1925"/>
                <a:gd name="T78" fmla="*/ 934 w 1925"/>
                <a:gd name="T79" fmla="*/ 1707 h 1925"/>
                <a:gd name="T80" fmla="*/ 948 w 1925"/>
                <a:gd name="T81" fmla="*/ 1707 h 1925"/>
                <a:gd name="T82" fmla="*/ 962 w 1925"/>
                <a:gd name="T83" fmla="*/ 1707 h 1925"/>
                <a:gd name="T84" fmla="*/ 1113 w 1925"/>
                <a:gd name="T85" fmla="*/ 1925 h 1925"/>
                <a:gd name="T86" fmla="*/ 1475 w 1925"/>
                <a:gd name="T87" fmla="*/ 1792 h 1925"/>
                <a:gd name="T88" fmla="*/ 1447 w 1925"/>
                <a:gd name="T89" fmla="*/ 1525 h 1925"/>
                <a:gd name="T90" fmla="*/ 1454 w 1925"/>
                <a:gd name="T91" fmla="*/ 1518 h 1925"/>
                <a:gd name="T92" fmla="*/ 1465 w 1925"/>
                <a:gd name="T93" fmla="*/ 1507 h 1925"/>
                <a:gd name="T94" fmla="*/ 1475 w 1925"/>
                <a:gd name="T95" fmla="*/ 1497 h 1925"/>
                <a:gd name="T96" fmla="*/ 1486 w 1925"/>
                <a:gd name="T97" fmla="*/ 1486 h 1925"/>
                <a:gd name="T98" fmla="*/ 1746 w 1925"/>
                <a:gd name="T99" fmla="*/ 1539 h 1925"/>
                <a:gd name="T100" fmla="*/ 1907 w 1925"/>
                <a:gd name="T101" fmla="*/ 1188 h 1925"/>
                <a:gd name="T102" fmla="*/ 1693 w 1925"/>
                <a:gd name="T103" fmla="*/ 1012 h 1925"/>
                <a:gd name="T104" fmla="*/ 1696 w 1925"/>
                <a:gd name="T105" fmla="*/ 1001 h 1925"/>
                <a:gd name="T106" fmla="*/ 1696 w 1925"/>
                <a:gd name="T107" fmla="*/ 991 h 1925"/>
                <a:gd name="T108" fmla="*/ 1696 w 1925"/>
                <a:gd name="T109" fmla="*/ 980 h 1925"/>
                <a:gd name="T110" fmla="*/ 1696 w 1925"/>
                <a:gd name="T111" fmla="*/ 966 h 1925"/>
                <a:gd name="T112" fmla="*/ 1925 w 1925"/>
                <a:gd name="T113" fmla="*/ 812 h 19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25" h="1925">
                  <a:moveTo>
                    <a:pt x="1925" y="812"/>
                  </a:moveTo>
                  <a:lnTo>
                    <a:pt x="1791" y="453"/>
                  </a:lnTo>
                  <a:lnTo>
                    <a:pt x="1517" y="482"/>
                  </a:lnTo>
                  <a:lnTo>
                    <a:pt x="1510" y="475"/>
                  </a:lnTo>
                  <a:lnTo>
                    <a:pt x="1503" y="467"/>
                  </a:lnTo>
                  <a:lnTo>
                    <a:pt x="1496" y="460"/>
                  </a:lnTo>
                  <a:lnTo>
                    <a:pt x="1489" y="453"/>
                  </a:lnTo>
                  <a:lnTo>
                    <a:pt x="1542" y="176"/>
                  </a:lnTo>
                  <a:lnTo>
                    <a:pt x="1191" y="14"/>
                  </a:lnTo>
                  <a:lnTo>
                    <a:pt x="1015" y="232"/>
                  </a:lnTo>
                  <a:lnTo>
                    <a:pt x="1004" y="229"/>
                  </a:lnTo>
                  <a:lnTo>
                    <a:pt x="994" y="229"/>
                  </a:lnTo>
                  <a:lnTo>
                    <a:pt x="983" y="229"/>
                  </a:lnTo>
                  <a:lnTo>
                    <a:pt x="973" y="229"/>
                  </a:lnTo>
                  <a:lnTo>
                    <a:pt x="815" y="0"/>
                  </a:lnTo>
                  <a:lnTo>
                    <a:pt x="453" y="134"/>
                  </a:lnTo>
                  <a:lnTo>
                    <a:pt x="481" y="404"/>
                  </a:lnTo>
                  <a:lnTo>
                    <a:pt x="474" y="411"/>
                  </a:lnTo>
                  <a:lnTo>
                    <a:pt x="464" y="418"/>
                  </a:lnTo>
                  <a:lnTo>
                    <a:pt x="453" y="429"/>
                  </a:lnTo>
                  <a:lnTo>
                    <a:pt x="446" y="436"/>
                  </a:lnTo>
                  <a:lnTo>
                    <a:pt x="179" y="387"/>
                  </a:lnTo>
                  <a:lnTo>
                    <a:pt x="14" y="738"/>
                  </a:lnTo>
                  <a:lnTo>
                    <a:pt x="221" y="900"/>
                  </a:lnTo>
                  <a:lnTo>
                    <a:pt x="221" y="914"/>
                  </a:lnTo>
                  <a:lnTo>
                    <a:pt x="221" y="928"/>
                  </a:lnTo>
                  <a:lnTo>
                    <a:pt x="218" y="945"/>
                  </a:lnTo>
                  <a:lnTo>
                    <a:pt x="218" y="959"/>
                  </a:lnTo>
                  <a:lnTo>
                    <a:pt x="0" y="1107"/>
                  </a:lnTo>
                  <a:lnTo>
                    <a:pt x="133" y="1472"/>
                  </a:lnTo>
                  <a:lnTo>
                    <a:pt x="393" y="1444"/>
                  </a:lnTo>
                  <a:lnTo>
                    <a:pt x="404" y="1454"/>
                  </a:lnTo>
                  <a:lnTo>
                    <a:pt x="414" y="1465"/>
                  </a:lnTo>
                  <a:lnTo>
                    <a:pt x="425" y="1479"/>
                  </a:lnTo>
                  <a:lnTo>
                    <a:pt x="435" y="1490"/>
                  </a:lnTo>
                  <a:lnTo>
                    <a:pt x="386" y="1746"/>
                  </a:lnTo>
                  <a:lnTo>
                    <a:pt x="738" y="1908"/>
                  </a:lnTo>
                  <a:lnTo>
                    <a:pt x="903" y="1704"/>
                  </a:lnTo>
                  <a:lnTo>
                    <a:pt x="917" y="1707"/>
                  </a:lnTo>
                  <a:lnTo>
                    <a:pt x="934" y="1707"/>
                  </a:lnTo>
                  <a:lnTo>
                    <a:pt x="948" y="1707"/>
                  </a:lnTo>
                  <a:lnTo>
                    <a:pt x="962" y="1707"/>
                  </a:lnTo>
                  <a:lnTo>
                    <a:pt x="1113" y="1925"/>
                  </a:lnTo>
                  <a:lnTo>
                    <a:pt x="1475" y="1792"/>
                  </a:lnTo>
                  <a:lnTo>
                    <a:pt x="1447" y="1525"/>
                  </a:lnTo>
                  <a:lnTo>
                    <a:pt x="1454" y="1518"/>
                  </a:lnTo>
                  <a:lnTo>
                    <a:pt x="1465" y="1507"/>
                  </a:lnTo>
                  <a:lnTo>
                    <a:pt x="1475" y="1497"/>
                  </a:lnTo>
                  <a:lnTo>
                    <a:pt x="1486" y="1486"/>
                  </a:lnTo>
                  <a:lnTo>
                    <a:pt x="1746" y="1539"/>
                  </a:lnTo>
                  <a:lnTo>
                    <a:pt x="1907" y="1188"/>
                  </a:lnTo>
                  <a:lnTo>
                    <a:pt x="1693" y="1012"/>
                  </a:lnTo>
                  <a:lnTo>
                    <a:pt x="1696" y="1001"/>
                  </a:lnTo>
                  <a:lnTo>
                    <a:pt x="1696" y="991"/>
                  </a:lnTo>
                  <a:lnTo>
                    <a:pt x="1696" y="980"/>
                  </a:lnTo>
                  <a:lnTo>
                    <a:pt x="1696" y="966"/>
                  </a:lnTo>
                  <a:lnTo>
                    <a:pt x="1925" y="8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46" name="Freeform 7"/>
            <p:cNvSpPr>
              <a:spLocks/>
            </p:cNvSpPr>
            <p:nvPr/>
          </p:nvSpPr>
          <p:spPr bwMode="auto">
            <a:xfrm>
              <a:off x="9656938" y="5348501"/>
              <a:ext cx="1133179" cy="1135868"/>
            </a:xfrm>
            <a:custGeom>
              <a:avLst/>
              <a:gdLst>
                <a:gd name="T0" fmla="*/ 1331 w 1686"/>
                <a:gd name="T1" fmla="*/ 1265 h 1690"/>
                <a:gd name="T2" fmla="*/ 1296 w 1686"/>
                <a:gd name="T3" fmla="*/ 1303 h 1690"/>
                <a:gd name="T4" fmla="*/ 1261 w 1686"/>
                <a:gd name="T5" fmla="*/ 1335 h 1690"/>
                <a:gd name="T6" fmla="*/ 1226 w 1686"/>
                <a:gd name="T7" fmla="*/ 1367 h 1690"/>
                <a:gd name="T8" fmla="*/ 1029 w 1686"/>
                <a:gd name="T9" fmla="*/ 1690 h 1690"/>
                <a:gd name="T10" fmla="*/ 868 w 1686"/>
                <a:gd name="T11" fmla="*/ 1493 h 1690"/>
                <a:gd name="T12" fmla="*/ 819 w 1686"/>
                <a:gd name="T13" fmla="*/ 1493 h 1690"/>
                <a:gd name="T14" fmla="*/ 766 w 1686"/>
                <a:gd name="T15" fmla="*/ 1489 h 1690"/>
                <a:gd name="T16" fmla="*/ 590 w 1686"/>
                <a:gd name="T17" fmla="*/ 1672 h 1690"/>
                <a:gd name="T18" fmla="*/ 422 w 1686"/>
                <a:gd name="T19" fmla="*/ 1338 h 1690"/>
                <a:gd name="T20" fmla="*/ 383 w 1686"/>
                <a:gd name="T21" fmla="*/ 1303 h 1690"/>
                <a:gd name="T22" fmla="*/ 352 w 1686"/>
                <a:gd name="T23" fmla="*/ 1265 h 1690"/>
                <a:gd name="T24" fmla="*/ 316 w 1686"/>
                <a:gd name="T25" fmla="*/ 1226 h 1690"/>
                <a:gd name="T26" fmla="*/ 0 w 1686"/>
                <a:gd name="T27" fmla="*/ 1029 h 1690"/>
                <a:gd name="T28" fmla="*/ 197 w 1686"/>
                <a:gd name="T29" fmla="*/ 868 h 1690"/>
                <a:gd name="T30" fmla="*/ 197 w 1686"/>
                <a:gd name="T31" fmla="*/ 819 h 1690"/>
                <a:gd name="T32" fmla="*/ 204 w 1686"/>
                <a:gd name="T33" fmla="*/ 769 h 1690"/>
                <a:gd name="T34" fmla="*/ 18 w 1686"/>
                <a:gd name="T35" fmla="*/ 594 h 1690"/>
                <a:gd name="T36" fmla="*/ 359 w 1686"/>
                <a:gd name="T37" fmla="*/ 425 h 1690"/>
                <a:gd name="T38" fmla="*/ 394 w 1686"/>
                <a:gd name="T39" fmla="*/ 394 h 1690"/>
                <a:gd name="T40" fmla="*/ 425 w 1686"/>
                <a:gd name="T41" fmla="*/ 362 h 1690"/>
                <a:gd name="T42" fmla="*/ 464 w 1686"/>
                <a:gd name="T43" fmla="*/ 330 h 1690"/>
                <a:gd name="T44" fmla="*/ 661 w 1686"/>
                <a:gd name="T45" fmla="*/ 0 h 1690"/>
                <a:gd name="T46" fmla="*/ 829 w 1686"/>
                <a:gd name="T47" fmla="*/ 211 h 1690"/>
                <a:gd name="T48" fmla="*/ 871 w 1686"/>
                <a:gd name="T49" fmla="*/ 211 h 1690"/>
                <a:gd name="T50" fmla="*/ 914 w 1686"/>
                <a:gd name="T51" fmla="*/ 215 h 1690"/>
                <a:gd name="T52" fmla="*/ 1100 w 1686"/>
                <a:gd name="T53" fmla="*/ 18 h 1690"/>
                <a:gd name="T54" fmla="*/ 1265 w 1686"/>
                <a:gd name="T55" fmla="*/ 369 h 1690"/>
                <a:gd name="T56" fmla="*/ 1275 w 1686"/>
                <a:gd name="T57" fmla="*/ 380 h 1690"/>
                <a:gd name="T58" fmla="*/ 1282 w 1686"/>
                <a:gd name="T59" fmla="*/ 390 h 1690"/>
                <a:gd name="T60" fmla="*/ 1314 w 1686"/>
                <a:gd name="T61" fmla="*/ 418 h 1690"/>
                <a:gd name="T62" fmla="*/ 1339 w 1686"/>
                <a:gd name="T63" fmla="*/ 450 h 1690"/>
                <a:gd name="T64" fmla="*/ 1605 w 1686"/>
                <a:gd name="T65" fmla="*/ 443 h 1690"/>
                <a:gd name="T66" fmla="*/ 1483 w 1686"/>
                <a:gd name="T67" fmla="*/ 801 h 1690"/>
                <a:gd name="T68" fmla="*/ 1483 w 1686"/>
                <a:gd name="T69" fmla="*/ 850 h 1690"/>
                <a:gd name="T70" fmla="*/ 1483 w 1686"/>
                <a:gd name="T71" fmla="*/ 892 h 1690"/>
                <a:gd name="T72" fmla="*/ 1475 w 1686"/>
                <a:gd name="T73" fmla="*/ 942 h 1690"/>
                <a:gd name="T74" fmla="*/ 1570 w 1686"/>
                <a:gd name="T75" fmla="*/ 131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86" h="1690">
                  <a:moveTo>
                    <a:pt x="1570" y="1310"/>
                  </a:moveTo>
                  <a:lnTo>
                    <a:pt x="1331" y="1265"/>
                  </a:lnTo>
                  <a:lnTo>
                    <a:pt x="1314" y="1286"/>
                  </a:lnTo>
                  <a:lnTo>
                    <a:pt x="1296" y="1303"/>
                  </a:lnTo>
                  <a:lnTo>
                    <a:pt x="1279" y="1321"/>
                  </a:lnTo>
                  <a:lnTo>
                    <a:pt x="1261" y="1335"/>
                  </a:lnTo>
                  <a:lnTo>
                    <a:pt x="1244" y="1349"/>
                  </a:lnTo>
                  <a:lnTo>
                    <a:pt x="1226" y="1367"/>
                  </a:lnTo>
                  <a:lnTo>
                    <a:pt x="1251" y="1609"/>
                  </a:lnTo>
                  <a:lnTo>
                    <a:pt x="1029" y="1690"/>
                  </a:lnTo>
                  <a:lnTo>
                    <a:pt x="896" y="1493"/>
                  </a:lnTo>
                  <a:lnTo>
                    <a:pt x="868" y="1493"/>
                  </a:lnTo>
                  <a:lnTo>
                    <a:pt x="843" y="1493"/>
                  </a:lnTo>
                  <a:lnTo>
                    <a:pt x="819" y="1493"/>
                  </a:lnTo>
                  <a:lnTo>
                    <a:pt x="791" y="1493"/>
                  </a:lnTo>
                  <a:lnTo>
                    <a:pt x="766" y="1489"/>
                  </a:lnTo>
                  <a:lnTo>
                    <a:pt x="741" y="1486"/>
                  </a:lnTo>
                  <a:lnTo>
                    <a:pt x="590" y="1672"/>
                  </a:lnTo>
                  <a:lnTo>
                    <a:pt x="376" y="1574"/>
                  </a:lnTo>
                  <a:lnTo>
                    <a:pt x="422" y="1338"/>
                  </a:lnTo>
                  <a:lnTo>
                    <a:pt x="401" y="1321"/>
                  </a:lnTo>
                  <a:lnTo>
                    <a:pt x="383" y="1303"/>
                  </a:lnTo>
                  <a:lnTo>
                    <a:pt x="366" y="1286"/>
                  </a:lnTo>
                  <a:lnTo>
                    <a:pt x="352" y="1265"/>
                  </a:lnTo>
                  <a:lnTo>
                    <a:pt x="334" y="1247"/>
                  </a:lnTo>
                  <a:lnTo>
                    <a:pt x="316" y="1226"/>
                  </a:lnTo>
                  <a:lnTo>
                    <a:pt x="78" y="1251"/>
                  </a:lnTo>
                  <a:lnTo>
                    <a:pt x="0" y="1029"/>
                  </a:lnTo>
                  <a:lnTo>
                    <a:pt x="197" y="892"/>
                  </a:lnTo>
                  <a:lnTo>
                    <a:pt x="197" y="868"/>
                  </a:lnTo>
                  <a:lnTo>
                    <a:pt x="197" y="843"/>
                  </a:lnTo>
                  <a:lnTo>
                    <a:pt x="197" y="819"/>
                  </a:lnTo>
                  <a:lnTo>
                    <a:pt x="201" y="794"/>
                  </a:lnTo>
                  <a:lnTo>
                    <a:pt x="204" y="769"/>
                  </a:lnTo>
                  <a:lnTo>
                    <a:pt x="208" y="741"/>
                  </a:lnTo>
                  <a:lnTo>
                    <a:pt x="18" y="594"/>
                  </a:lnTo>
                  <a:lnTo>
                    <a:pt x="116" y="380"/>
                  </a:lnTo>
                  <a:lnTo>
                    <a:pt x="359" y="425"/>
                  </a:lnTo>
                  <a:lnTo>
                    <a:pt x="376" y="408"/>
                  </a:lnTo>
                  <a:lnTo>
                    <a:pt x="394" y="394"/>
                  </a:lnTo>
                  <a:lnTo>
                    <a:pt x="411" y="376"/>
                  </a:lnTo>
                  <a:lnTo>
                    <a:pt x="425" y="362"/>
                  </a:lnTo>
                  <a:lnTo>
                    <a:pt x="443" y="348"/>
                  </a:lnTo>
                  <a:lnTo>
                    <a:pt x="464" y="330"/>
                  </a:lnTo>
                  <a:lnTo>
                    <a:pt x="439" y="81"/>
                  </a:lnTo>
                  <a:lnTo>
                    <a:pt x="661" y="0"/>
                  </a:lnTo>
                  <a:lnTo>
                    <a:pt x="801" y="211"/>
                  </a:lnTo>
                  <a:lnTo>
                    <a:pt x="829" y="211"/>
                  </a:lnTo>
                  <a:lnTo>
                    <a:pt x="850" y="211"/>
                  </a:lnTo>
                  <a:lnTo>
                    <a:pt x="871" y="211"/>
                  </a:lnTo>
                  <a:lnTo>
                    <a:pt x="892" y="211"/>
                  </a:lnTo>
                  <a:lnTo>
                    <a:pt x="914" y="215"/>
                  </a:lnTo>
                  <a:lnTo>
                    <a:pt x="938" y="218"/>
                  </a:lnTo>
                  <a:lnTo>
                    <a:pt x="1100" y="18"/>
                  </a:lnTo>
                  <a:lnTo>
                    <a:pt x="1310" y="116"/>
                  </a:lnTo>
                  <a:lnTo>
                    <a:pt x="1265" y="369"/>
                  </a:lnTo>
                  <a:lnTo>
                    <a:pt x="1268" y="373"/>
                  </a:lnTo>
                  <a:lnTo>
                    <a:pt x="1275" y="380"/>
                  </a:lnTo>
                  <a:lnTo>
                    <a:pt x="1279" y="387"/>
                  </a:lnTo>
                  <a:lnTo>
                    <a:pt x="1282" y="390"/>
                  </a:lnTo>
                  <a:lnTo>
                    <a:pt x="1296" y="404"/>
                  </a:lnTo>
                  <a:lnTo>
                    <a:pt x="1314" y="418"/>
                  </a:lnTo>
                  <a:lnTo>
                    <a:pt x="1328" y="436"/>
                  </a:lnTo>
                  <a:lnTo>
                    <a:pt x="1339" y="450"/>
                  </a:lnTo>
                  <a:lnTo>
                    <a:pt x="1356" y="467"/>
                  </a:lnTo>
                  <a:lnTo>
                    <a:pt x="1605" y="443"/>
                  </a:lnTo>
                  <a:lnTo>
                    <a:pt x="1686" y="657"/>
                  </a:lnTo>
                  <a:lnTo>
                    <a:pt x="1483" y="801"/>
                  </a:lnTo>
                  <a:lnTo>
                    <a:pt x="1483" y="829"/>
                  </a:lnTo>
                  <a:lnTo>
                    <a:pt x="1483" y="850"/>
                  </a:lnTo>
                  <a:lnTo>
                    <a:pt x="1483" y="871"/>
                  </a:lnTo>
                  <a:lnTo>
                    <a:pt x="1483" y="892"/>
                  </a:lnTo>
                  <a:lnTo>
                    <a:pt x="1479" y="913"/>
                  </a:lnTo>
                  <a:lnTo>
                    <a:pt x="1475" y="942"/>
                  </a:lnTo>
                  <a:lnTo>
                    <a:pt x="1669" y="1100"/>
                  </a:lnTo>
                  <a:lnTo>
                    <a:pt x="1570" y="13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49" name="Freeform 10"/>
            <p:cNvSpPr>
              <a:spLocks/>
            </p:cNvSpPr>
            <p:nvPr/>
          </p:nvSpPr>
          <p:spPr bwMode="auto">
            <a:xfrm>
              <a:off x="9947290" y="5646246"/>
              <a:ext cx="550459" cy="547771"/>
            </a:xfrm>
            <a:custGeom>
              <a:avLst/>
              <a:gdLst>
                <a:gd name="T0" fmla="*/ 548 w 819"/>
                <a:gd name="T1" fmla="*/ 790 h 815"/>
                <a:gd name="T2" fmla="*/ 587 w 819"/>
                <a:gd name="T3" fmla="*/ 776 h 815"/>
                <a:gd name="T4" fmla="*/ 622 w 819"/>
                <a:gd name="T5" fmla="*/ 755 h 815"/>
                <a:gd name="T6" fmla="*/ 654 w 819"/>
                <a:gd name="T7" fmla="*/ 734 h 815"/>
                <a:gd name="T8" fmla="*/ 685 w 819"/>
                <a:gd name="T9" fmla="*/ 709 h 815"/>
                <a:gd name="T10" fmla="*/ 713 w 819"/>
                <a:gd name="T11" fmla="*/ 681 h 815"/>
                <a:gd name="T12" fmla="*/ 738 w 819"/>
                <a:gd name="T13" fmla="*/ 650 h 815"/>
                <a:gd name="T14" fmla="*/ 763 w 819"/>
                <a:gd name="T15" fmla="*/ 614 h 815"/>
                <a:gd name="T16" fmla="*/ 780 w 819"/>
                <a:gd name="T17" fmla="*/ 579 h 815"/>
                <a:gd name="T18" fmla="*/ 808 w 819"/>
                <a:gd name="T19" fmla="*/ 502 h 815"/>
                <a:gd name="T20" fmla="*/ 819 w 819"/>
                <a:gd name="T21" fmla="*/ 425 h 815"/>
                <a:gd name="T22" fmla="*/ 812 w 819"/>
                <a:gd name="T23" fmla="*/ 344 h 815"/>
                <a:gd name="T24" fmla="*/ 794 w 819"/>
                <a:gd name="T25" fmla="*/ 267 h 815"/>
                <a:gd name="T26" fmla="*/ 777 w 819"/>
                <a:gd name="T27" fmla="*/ 232 h 815"/>
                <a:gd name="T28" fmla="*/ 759 w 819"/>
                <a:gd name="T29" fmla="*/ 196 h 815"/>
                <a:gd name="T30" fmla="*/ 734 w 819"/>
                <a:gd name="T31" fmla="*/ 165 h 815"/>
                <a:gd name="T32" fmla="*/ 710 w 819"/>
                <a:gd name="T33" fmla="*/ 133 h 815"/>
                <a:gd name="T34" fmla="*/ 682 w 819"/>
                <a:gd name="T35" fmla="*/ 105 h 815"/>
                <a:gd name="T36" fmla="*/ 650 w 819"/>
                <a:gd name="T37" fmla="*/ 81 h 815"/>
                <a:gd name="T38" fmla="*/ 615 w 819"/>
                <a:gd name="T39" fmla="*/ 56 h 815"/>
                <a:gd name="T40" fmla="*/ 580 w 819"/>
                <a:gd name="T41" fmla="*/ 38 h 815"/>
                <a:gd name="T42" fmla="*/ 541 w 819"/>
                <a:gd name="T43" fmla="*/ 24 h 815"/>
                <a:gd name="T44" fmla="*/ 503 w 819"/>
                <a:gd name="T45" fmla="*/ 10 h 815"/>
                <a:gd name="T46" fmla="*/ 464 w 819"/>
                <a:gd name="T47" fmla="*/ 3 h 815"/>
                <a:gd name="T48" fmla="*/ 425 w 819"/>
                <a:gd name="T49" fmla="*/ 0 h 815"/>
                <a:gd name="T50" fmla="*/ 387 w 819"/>
                <a:gd name="T51" fmla="*/ 3 h 815"/>
                <a:gd name="T52" fmla="*/ 345 w 819"/>
                <a:gd name="T53" fmla="*/ 7 h 815"/>
                <a:gd name="T54" fmla="*/ 306 w 819"/>
                <a:gd name="T55" fmla="*/ 14 h 815"/>
                <a:gd name="T56" fmla="*/ 267 w 819"/>
                <a:gd name="T57" fmla="*/ 28 h 815"/>
                <a:gd name="T58" fmla="*/ 229 w 819"/>
                <a:gd name="T59" fmla="*/ 42 h 815"/>
                <a:gd name="T60" fmla="*/ 194 w 819"/>
                <a:gd name="T61" fmla="*/ 63 h 815"/>
                <a:gd name="T62" fmla="*/ 162 w 819"/>
                <a:gd name="T63" fmla="*/ 84 h 815"/>
                <a:gd name="T64" fmla="*/ 130 w 819"/>
                <a:gd name="T65" fmla="*/ 109 h 815"/>
                <a:gd name="T66" fmla="*/ 102 w 819"/>
                <a:gd name="T67" fmla="*/ 137 h 815"/>
                <a:gd name="T68" fmla="*/ 78 w 819"/>
                <a:gd name="T69" fmla="*/ 168 h 815"/>
                <a:gd name="T70" fmla="*/ 53 w 819"/>
                <a:gd name="T71" fmla="*/ 200 h 815"/>
                <a:gd name="T72" fmla="*/ 35 w 819"/>
                <a:gd name="T73" fmla="*/ 235 h 815"/>
                <a:gd name="T74" fmla="*/ 11 w 819"/>
                <a:gd name="T75" fmla="*/ 312 h 815"/>
                <a:gd name="T76" fmla="*/ 0 w 819"/>
                <a:gd name="T77" fmla="*/ 390 h 815"/>
                <a:gd name="T78" fmla="*/ 4 w 819"/>
                <a:gd name="T79" fmla="*/ 470 h 815"/>
                <a:gd name="T80" fmla="*/ 25 w 819"/>
                <a:gd name="T81" fmla="*/ 548 h 815"/>
                <a:gd name="T82" fmla="*/ 60 w 819"/>
                <a:gd name="T83" fmla="*/ 621 h 815"/>
                <a:gd name="T84" fmla="*/ 109 w 819"/>
                <a:gd name="T85" fmla="*/ 685 h 815"/>
                <a:gd name="T86" fmla="*/ 169 w 819"/>
                <a:gd name="T87" fmla="*/ 737 h 815"/>
                <a:gd name="T88" fmla="*/ 236 w 819"/>
                <a:gd name="T89" fmla="*/ 780 h 815"/>
                <a:gd name="T90" fmla="*/ 309 w 819"/>
                <a:gd name="T91" fmla="*/ 804 h 815"/>
                <a:gd name="T92" fmla="*/ 390 w 819"/>
                <a:gd name="T93" fmla="*/ 815 h 815"/>
                <a:gd name="T94" fmla="*/ 467 w 819"/>
                <a:gd name="T95" fmla="*/ 811 h 815"/>
                <a:gd name="T96" fmla="*/ 548 w 819"/>
                <a:gd name="T97" fmla="*/ 790 h 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19" h="815">
                  <a:moveTo>
                    <a:pt x="548" y="790"/>
                  </a:moveTo>
                  <a:lnTo>
                    <a:pt x="587" y="776"/>
                  </a:lnTo>
                  <a:lnTo>
                    <a:pt x="622" y="755"/>
                  </a:lnTo>
                  <a:lnTo>
                    <a:pt x="654" y="734"/>
                  </a:lnTo>
                  <a:lnTo>
                    <a:pt x="685" y="709"/>
                  </a:lnTo>
                  <a:lnTo>
                    <a:pt x="713" y="681"/>
                  </a:lnTo>
                  <a:lnTo>
                    <a:pt x="738" y="650"/>
                  </a:lnTo>
                  <a:lnTo>
                    <a:pt x="763" y="614"/>
                  </a:lnTo>
                  <a:lnTo>
                    <a:pt x="780" y="579"/>
                  </a:lnTo>
                  <a:lnTo>
                    <a:pt x="808" y="502"/>
                  </a:lnTo>
                  <a:lnTo>
                    <a:pt x="819" y="425"/>
                  </a:lnTo>
                  <a:lnTo>
                    <a:pt x="812" y="344"/>
                  </a:lnTo>
                  <a:lnTo>
                    <a:pt x="794" y="267"/>
                  </a:lnTo>
                  <a:lnTo>
                    <a:pt x="777" y="232"/>
                  </a:lnTo>
                  <a:lnTo>
                    <a:pt x="759" y="196"/>
                  </a:lnTo>
                  <a:lnTo>
                    <a:pt x="734" y="165"/>
                  </a:lnTo>
                  <a:lnTo>
                    <a:pt x="710" y="133"/>
                  </a:lnTo>
                  <a:lnTo>
                    <a:pt x="682" y="105"/>
                  </a:lnTo>
                  <a:lnTo>
                    <a:pt x="650" y="81"/>
                  </a:lnTo>
                  <a:lnTo>
                    <a:pt x="615" y="56"/>
                  </a:lnTo>
                  <a:lnTo>
                    <a:pt x="580" y="38"/>
                  </a:lnTo>
                  <a:lnTo>
                    <a:pt x="541" y="24"/>
                  </a:lnTo>
                  <a:lnTo>
                    <a:pt x="503" y="10"/>
                  </a:lnTo>
                  <a:lnTo>
                    <a:pt x="464" y="3"/>
                  </a:lnTo>
                  <a:lnTo>
                    <a:pt x="425" y="0"/>
                  </a:lnTo>
                  <a:lnTo>
                    <a:pt x="387" y="3"/>
                  </a:lnTo>
                  <a:lnTo>
                    <a:pt x="345" y="7"/>
                  </a:lnTo>
                  <a:lnTo>
                    <a:pt x="306" y="14"/>
                  </a:lnTo>
                  <a:lnTo>
                    <a:pt x="267" y="28"/>
                  </a:lnTo>
                  <a:lnTo>
                    <a:pt x="229" y="42"/>
                  </a:lnTo>
                  <a:lnTo>
                    <a:pt x="194" y="63"/>
                  </a:lnTo>
                  <a:lnTo>
                    <a:pt x="162" y="84"/>
                  </a:lnTo>
                  <a:lnTo>
                    <a:pt x="130" y="109"/>
                  </a:lnTo>
                  <a:lnTo>
                    <a:pt x="102" y="137"/>
                  </a:lnTo>
                  <a:lnTo>
                    <a:pt x="78" y="168"/>
                  </a:lnTo>
                  <a:lnTo>
                    <a:pt x="53" y="200"/>
                  </a:lnTo>
                  <a:lnTo>
                    <a:pt x="35" y="235"/>
                  </a:lnTo>
                  <a:lnTo>
                    <a:pt x="11" y="312"/>
                  </a:lnTo>
                  <a:lnTo>
                    <a:pt x="0" y="390"/>
                  </a:lnTo>
                  <a:lnTo>
                    <a:pt x="4" y="470"/>
                  </a:lnTo>
                  <a:lnTo>
                    <a:pt x="25" y="548"/>
                  </a:lnTo>
                  <a:lnTo>
                    <a:pt x="60" y="621"/>
                  </a:lnTo>
                  <a:lnTo>
                    <a:pt x="109" y="685"/>
                  </a:lnTo>
                  <a:lnTo>
                    <a:pt x="169" y="737"/>
                  </a:lnTo>
                  <a:lnTo>
                    <a:pt x="236" y="780"/>
                  </a:lnTo>
                  <a:lnTo>
                    <a:pt x="309" y="804"/>
                  </a:lnTo>
                  <a:lnTo>
                    <a:pt x="390" y="815"/>
                  </a:lnTo>
                  <a:lnTo>
                    <a:pt x="467" y="811"/>
                  </a:lnTo>
                  <a:lnTo>
                    <a:pt x="548" y="79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50" name="Freeform 11"/>
            <p:cNvSpPr>
              <a:spLocks/>
            </p:cNvSpPr>
            <p:nvPr/>
          </p:nvSpPr>
          <p:spPr bwMode="auto">
            <a:xfrm>
              <a:off x="10013829" y="5712113"/>
              <a:ext cx="417381" cy="418053"/>
            </a:xfrm>
            <a:custGeom>
              <a:avLst/>
              <a:gdLst>
                <a:gd name="T0" fmla="*/ 17 w 621"/>
                <a:gd name="T1" fmla="*/ 418 h 622"/>
                <a:gd name="T2" fmla="*/ 3 w 621"/>
                <a:gd name="T3" fmla="*/ 358 h 622"/>
                <a:gd name="T4" fmla="*/ 0 w 621"/>
                <a:gd name="T5" fmla="*/ 295 h 622"/>
                <a:gd name="T6" fmla="*/ 7 w 621"/>
                <a:gd name="T7" fmla="*/ 235 h 622"/>
                <a:gd name="T8" fmla="*/ 28 w 621"/>
                <a:gd name="T9" fmla="*/ 179 h 622"/>
                <a:gd name="T10" fmla="*/ 42 w 621"/>
                <a:gd name="T11" fmla="*/ 151 h 622"/>
                <a:gd name="T12" fmla="*/ 59 w 621"/>
                <a:gd name="T13" fmla="*/ 127 h 622"/>
                <a:gd name="T14" fmla="*/ 77 w 621"/>
                <a:gd name="T15" fmla="*/ 106 h 622"/>
                <a:gd name="T16" fmla="*/ 98 w 621"/>
                <a:gd name="T17" fmla="*/ 84 h 622"/>
                <a:gd name="T18" fmla="*/ 123 w 621"/>
                <a:gd name="T19" fmla="*/ 63 h 622"/>
                <a:gd name="T20" fmla="*/ 147 w 621"/>
                <a:gd name="T21" fmla="*/ 46 h 622"/>
                <a:gd name="T22" fmla="*/ 175 w 621"/>
                <a:gd name="T23" fmla="*/ 32 h 622"/>
                <a:gd name="T24" fmla="*/ 203 w 621"/>
                <a:gd name="T25" fmla="*/ 21 h 622"/>
                <a:gd name="T26" fmla="*/ 232 w 621"/>
                <a:gd name="T27" fmla="*/ 11 h 622"/>
                <a:gd name="T28" fmla="*/ 263 w 621"/>
                <a:gd name="T29" fmla="*/ 7 h 622"/>
                <a:gd name="T30" fmla="*/ 291 w 621"/>
                <a:gd name="T31" fmla="*/ 0 h 622"/>
                <a:gd name="T32" fmla="*/ 323 w 621"/>
                <a:gd name="T33" fmla="*/ 0 h 622"/>
                <a:gd name="T34" fmla="*/ 351 w 621"/>
                <a:gd name="T35" fmla="*/ 4 h 622"/>
                <a:gd name="T36" fmla="*/ 383 w 621"/>
                <a:gd name="T37" fmla="*/ 7 h 622"/>
                <a:gd name="T38" fmla="*/ 411 w 621"/>
                <a:gd name="T39" fmla="*/ 18 h 622"/>
                <a:gd name="T40" fmla="*/ 439 w 621"/>
                <a:gd name="T41" fmla="*/ 28 h 622"/>
                <a:gd name="T42" fmla="*/ 467 w 621"/>
                <a:gd name="T43" fmla="*/ 42 h 622"/>
                <a:gd name="T44" fmla="*/ 491 w 621"/>
                <a:gd name="T45" fmla="*/ 60 h 622"/>
                <a:gd name="T46" fmla="*/ 516 w 621"/>
                <a:gd name="T47" fmla="*/ 77 h 622"/>
                <a:gd name="T48" fmla="*/ 537 w 621"/>
                <a:gd name="T49" fmla="*/ 98 h 622"/>
                <a:gd name="T50" fmla="*/ 558 w 621"/>
                <a:gd name="T51" fmla="*/ 120 h 622"/>
                <a:gd name="T52" fmla="*/ 576 w 621"/>
                <a:gd name="T53" fmla="*/ 144 h 622"/>
                <a:gd name="T54" fmla="*/ 590 w 621"/>
                <a:gd name="T55" fmla="*/ 172 h 622"/>
                <a:gd name="T56" fmla="*/ 600 w 621"/>
                <a:gd name="T57" fmla="*/ 200 h 622"/>
                <a:gd name="T58" fmla="*/ 618 w 621"/>
                <a:gd name="T59" fmla="*/ 260 h 622"/>
                <a:gd name="T60" fmla="*/ 621 w 621"/>
                <a:gd name="T61" fmla="*/ 323 h 622"/>
                <a:gd name="T62" fmla="*/ 614 w 621"/>
                <a:gd name="T63" fmla="*/ 383 h 622"/>
                <a:gd name="T64" fmla="*/ 593 w 621"/>
                <a:gd name="T65" fmla="*/ 439 h 622"/>
                <a:gd name="T66" fmla="*/ 579 w 621"/>
                <a:gd name="T67" fmla="*/ 467 h 622"/>
                <a:gd name="T68" fmla="*/ 562 w 621"/>
                <a:gd name="T69" fmla="*/ 492 h 622"/>
                <a:gd name="T70" fmla="*/ 544 w 621"/>
                <a:gd name="T71" fmla="*/ 516 h 622"/>
                <a:gd name="T72" fmla="*/ 523 w 621"/>
                <a:gd name="T73" fmla="*/ 538 h 622"/>
                <a:gd name="T74" fmla="*/ 498 w 621"/>
                <a:gd name="T75" fmla="*/ 559 h 622"/>
                <a:gd name="T76" fmla="*/ 474 w 621"/>
                <a:gd name="T77" fmla="*/ 576 h 622"/>
                <a:gd name="T78" fmla="*/ 446 w 621"/>
                <a:gd name="T79" fmla="*/ 590 h 622"/>
                <a:gd name="T80" fmla="*/ 418 w 621"/>
                <a:gd name="T81" fmla="*/ 601 h 622"/>
                <a:gd name="T82" fmla="*/ 358 w 621"/>
                <a:gd name="T83" fmla="*/ 618 h 622"/>
                <a:gd name="T84" fmla="*/ 295 w 621"/>
                <a:gd name="T85" fmla="*/ 622 h 622"/>
                <a:gd name="T86" fmla="*/ 235 w 621"/>
                <a:gd name="T87" fmla="*/ 611 h 622"/>
                <a:gd name="T88" fmla="*/ 179 w 621"/>
                <a:gd name="T89" fmla="*/ 594 h 622"/>
                <a:gd name="T90" fmla="*/ 126 w 621"/>
                <a:gd name="T91" fmla="*/ 562 h 622"/>
                <a:gd name="T92" fmla="*/ 84 w 621"/>
                <a:gd name="T93" fmla="*/ 523 h 622"/>
                <a:gd name="T94" fmla="*/ 45 w 621"/>
                <a:gd name="T95" fmla="*/ 474 h 622"/>
                <a:gd name="T96" fmla="*/ 17 w 621"/>
                <a:gd name="T97" fmla="*/ 418 h 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21" h="622">
                  <a:moveTo>
                    <a:pt x="17" y="418"/>
                  </a:moveTo>
                  <a:lnTo>
                    <a:pt x="3" y="358"/>
                  </a:lnTo>
                  <a:lnTo>
                    <a:pt x="0" y="295"/>
                  </a:lnTo>
                  <a:lnTo>
                    <a:pt x="7" y="235"/>
                  </a:lnTo>
                  <a:lnTo>
                    <a:pt x="28" y="179"/>
                  </a:lnTo>
                  <a:lnTo>
                    <a:pt x="42" y="151"/>
                  </a:lnTo>
                  <a:lnTo>
                    <a:pt x="59" y="127"/>
                  </a:lnTo>
                  <a:lnTo>
                    <a:pt x="77" y="106"/>
                  </a:lnTo>
                  <a:lnTo>
                    <a:pt x="98" y="84"/>
                  </a:lnTo>
                  <a:lnTo>
                    <a:pt x="123" y="63"/>
                  </a:lnTo>
                  <a:lnTo>
                    <a:pt x="147" y="46"/>
                  </a:lnTo>
                  <a:lnTo>
                    <a:pt x="175" y="32"/>
                  </a:lnTo>
                  <a:lnTo>
                    <a:pt x="203" y="21"/>
                  </a:lnTo>
                  <a:lnTo>
                    <a:pt x="232" y="11"/>
                  </a:lnTo>
                  <a:lnTo>
                    <a:pt x="263" y="7"/>
                  </a:lnTo>
                  <a:lnTo>
                    <a:pt x="291" y="0"/>
                  </a:lnTo>
                  <a:lnTo>
                    <a:pt x="323" y="0"/>
                  </a:lnTo>
                  <a:lnTo>
                    <a:pt x="351" y="4"/>
                  </a:lnTo>
                  <a:lnTo>
                    <a:pt x="383" y="7"/>
                  </a:lnTo>
                  <a:lnTo>
                    <a:pt x="411" y="18"/>
                  </a:lnTo>
                  <a:lnTo>
                    <a:pt x="439" y="28"/>
                  </a:lnTo>
                  <a:lnTo>
                    <a:pt x="467" y="42"/>
                  </a:lnTo>
                  <a:lnTo>
                    <a:pt x="491" y="60"/>
                  </a:lnTo>
                  <a:lnTo>
                    <a:pt x="516" y="77"/>
                  </a:lnTo>
                  <a:lnTo>
                    <a:pt x="537" y="98"/>
                  </a:lnTo>
                  <a:lnTo>
                    <a:pt x="558" y="120"/>
                  </a:lnTo>
                  <a:lnTo>
                    <a:pt x="576" y="144"/>
                  </a:lnTo>
                  <a:lnTo>
                    <a:pt x="590" y="172"/>
                  </a:lnTo>
                  <a:lnTo>
                    <a:pt x="600" y="200"/>
                  </a:lnTo>
                  <a:lnTo>
                    <a:pt x="618" y="260"/>
                  </a:lnTo>
                  <a:lnTo>
                    <a:pt x="621" y="323"/>
                  </a:lnTo>
                  <a:lnTo>
                    <a:pt x="614" y="383"/>
                  </a:lnTo>
                  <a:lnTo>
                    <a:pt x="593" y="439"/>
                  </a:lnTo>
                  <a:lnTo>
                    <a:pt x="579" y="467"/>
                  </a:lnTo>
                  <a:lnTo>
                    <a:pt x="562" y="492"/>
                  </a:lnTo>
                  <a:lnTo>
                    <a:pt x="544" y="516"/>
                  </a:lnTo>
                  <a:lnTo>
                    <a:pt x="523" y="538"/>
                  </a:lnTo>
                  <a:lnTo>
                    <a:pt x="498" y="559"/>
                  </a:lnTo>
                  <a:lnTo>
                    <a:pt x="474" y="576"/>
                  </a:lnTo>
                  <a:lnTo>
                    <a:pt x="446" y="590"/>
                  </a:lnTo>
                  <a:lnTo>
                    <a:pt x="418" y="601"/>
                  </a:lnTo>
                  <a:lnTo>
                    <a:pt x="358" y="618"/>
                  </a:lnTo>
                  <a:lnTo>
                    <a:pt x="295" y="622"/>
                  </a:lnTo>
                  <a:lnTo>
                    <a:pt x="235" y="611"/>
                  </a:lnTo>
                  <a:lnTo>
                    <a:pt x="179" y="594"/>
                  </a:lnTo>
                  <a:lnTo>
                    <a:pt x="126" y="562"/>
                  </a:lnTo>
                  <a:lnTo>
                    <a:pt x="84" y="523"/>
                  </a:lnTo>
                  <a:lnTo>
                    <a:pt x="45" y="474"/>
                  </a:lnTo>
                  <a:lnTo>
                    <a:pt x="17" y="418"/>
                  </a:lnTo>
                  <a:close/>
                </a:path>
              </a:pathLst>
            </a:cu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defTabSz="932472" fontAlgn="base">
                <a:lnSpc>
                  <a:spcPct val="90000"/>
                </a:lnSpc>
                <a:spcBef>
                  <a:spcPct val="0"/>
                </a:spcBef>
                <a:spcAft>
                  <a:spcPts val="300"/>
                </a:spcAft>
              </a:pPr>
              <a:endParaRPr lang="en-US" sz="2800">
                <a:solidFill>
                  <a:srgbClr val="FFFFFF"/>
                </a:solidFill>
              </a:endParaRPr>
            </a:p>
          </p:txBody>
        </p:sp>
      </p:grpSp>
      <p:cxnSp>
        <p:nvCxnSpPr>
          <p:cNvPr id="193" name="Straight Connector 192"/>
          <p:cNvCxnSpPr/>
          <p:nvPr/>
        </p:nvCxnSpPr>
        <p:spPr>
          <a:xfrm flipH="1">
            <a:off x="4109523" y="2158780"/>
            <a:ext cx="705736" cy="0"/>
          </a:xfrm>
          <a:prstGeom prst="line">
            <a:avLst/>
          </a:prstGeom>
          <a:ln w="19050">
            <a:solidFill>
              <a:srgbClr val="F26522"/>
            </a:solidFill>
            <a:headEnd type="triangle" w="lg" len="med"/>
            <a:tailEnd type="none" w="lg" len="med"/>
          </a:ln>
        </p:spPr>
        <p:style>
          <a:lnRef idx="1">
            <a:schemeClr val="accent1"/>
          </a:lnRef>
          <a:fillRef idx="0">
            <a:schemeClr val="accent1"/>
          </a:fillRef>
          <a:effectRef idx="0">
            <a:schemeClr val="accent1"/>
          </a:effectRef>
          <a:fontRef idx="minor">
            <a:schemeClr val="tx1"/>
          </a:fontRef>
        </p:style>
      </p:cxnSp>
      <p:sp>
        <p:nvSpPr>
          <p:cNvPr id="197" name="Oval 196"/>
          <p:cNvSpPr/>
          <p:nvPr/>
        </p:nvSpPr>
        <p:spPr bwMode="auto">
          <a:xfrm>
            <a:off x="8654063" y="2071912"/>
            <a:ext cx="2683202" cy="3603114"/>
          </a:xfrm>
          <a:prstGeom prst="ellipse">
            <a:avLst/>
          </a:prstGeom>
          <a:noFill/>
          <a:ln w="38100">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6326651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fade">
                                      <p:cBhvr>
                                        <p:cTn id="19" dur="500"/>
                                        <p:tgtEl>
                                          <p:spTgt spid="67"/>
                                        </p:tgtEl>
                                      </p:cBhvr>
                                    </p:animEffect>
                                  </p:childTnLst>
                                </p:cTn>
                              </p:par>
                              <p:par>
                                <p:cTn id="20" presetID="10" presetClass="entr" presetSubtype="0" fill="hold" nodeType="withEffect">
                                  <p:stCondLst>
                                    <p:cond delay="0"/>
                                  </p:stCondLst>
                                  <p:childTnLst>
                                    <p:set>
                                      <p:cBhvr>
                                        <p:cTn id="21" dur="1" fill="hold">
                                          <p:stCondLst>
                                            <p:cond delay="0"/>
                                          </p:stCondLst>
                                        </p:cTn>
                                        <p:tgtEl>
                                          <p:spTgt spid="96"/>
                                        </p:tgtEl>
                                        <p:attrNameLst>
                                          <p:attrName>style.visibility</p:attrName>
                                        </p:attrNameLst>
                                      </p:cBhvr>
                                      <p:to>
                                        <p:strVal val="visible"/>
                                      </p:to>
                                    </p:set>
                                    <p:animEffect transition="in" filter="fade">
                                      <p:cBhvr>
                                        <p:cTn id="22" dur="500"/>
                                        <p:tgtEl>
                                          <p:spTgt spid="9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71"/>
                                        </p:tgtEl>
                                        <p:attrNameLst>
                                          <p:attrName>style.visibility</p:attrName>
                                        </p:attrNameLst>
                                      </p:cBhvr>
                                      <p:to>
                                        <p:strVal val="visible"/>
                                      </p:to>
                                    </p:set>
                                    <p:animEffect transition="in" filter="wipe(left)">
                                      <p:cBhvr>
                                        <p:cTn id="27" dur="500"/>
                                        <p:tgtEl>
                                          <p:spTgt spid="7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93"/>
                                        </p:tgtEl>
                                        <p:attrNameLst>
                                          <p:attrName>style.visibility</p:attrName>
                                        </p:attrNameLst>
                                      </p:cBhvr>
                                      <p:to>
                                        <p:strVal val="visible"/>
                                      </p:to>
                                    </p:set>
                                    <p:animEffect transition="in" filter="wipe(left)">
                                      <p:cBhvr>
                                        <p:cTn id="32" dur="500"/>
                                        <p:tgtEl>
                                          <p:spTgt spid="19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500"/>
                                        <p:tgtEl>
                                          <p:spTgt spid="36"/>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85"/>
                                        </p:tgtEl>
                                        <p:attrNameLst>
                                          <p:attrName>style.visibility</p:attrName>
                                        </p:attrNameLst>
                                      </p:cBhvr>
                                      <p:to>
                                        <p:strVal val="visible"/>
                                      </p:to>
                                    </p:set>
                                  </p:childTnLst>
                                </p:cTn>
                              </p:par>
                            </p:childTnLst>
                          </p:cTn>
                        </p:par>
                        <p:par>
                          <p:cTn id="42" fill="hold">
                            <p:stCondLst>
                              <p:cond delay="0"/>
                            </p:stCondLst>
                            <p:childTnLst>
                              <p:par>
                                <p:cTn id="43" presetID="1" presetClass="entr" presetSubtype="0" fill="hold" grpId="0" nodeType="afterEffect">
                                  <p:stCondLst>
                                    <p:cond delay="250"/>
                                  </p:stCondLst>
                                  <p:childTnLst>
                                    <p:set>
                                      <p:cBhvr>
                                        <p:cTn id="44" dur="1" fill="hold">
                                          <p:stCondLst>
                                            <p:cond delay="0"/>
                                          </p:stCondLst>
                                        </p:cTn>
                                        <p:tgtEl>
                                          <p:spTgt spid="88"/>
                                        </p:tgtEl>
                                        <p:attrNameLst>
                                          <p:attrName>style.visibility</p:attrName>
                                        </p:attrNameLst>
                                      </p:cBhvr>
                                      <p:to>
                                        <p:strVal val="visible"/>
                                      </p:to>
                                    </p:set>
                                  </p:childTnLst>
                                </p:cTn>
                              </p:par>
                            </p:childTnLst>
                          </p:cTn>
                        </p:par>
                        <p:par>
                          <p:cTn id="45" fill="hold">
                            <p:stCondLst>
                              <p:cond delay="250"/>
                            </p:stCondLst>
                            <p:childTnLst>
                              <p:par>
                                <p:cTn id="46" presetID="1" presetClass="entr" presetSubtype="0" fill="hold" grpId="0" nodeType="afterEffect">
                                  <p:stCondLst>
                                    <p:cond delay="250"/>
                                  </p:stCondLst>
                                  <p:childTnLst>
                                    <p:set>
                                      <p:cBhvr>
                                        <p:cTn id="47" dur="1" fill="hold">
                                          <p:stCondLst>
                                            <p:cond delay="0"/>
                                          </p:stCondLst>
                                        </p:cTn>
                                        <p:tgtEl>
                                          <p:spTgt spid="84"/>
                                        </p:tgtEl>
                                        <p:attrNameLst>
                                          <p:attrName>style.visibility</p:attrName>
                                        </p:attrNameLst>
                                      </p:cBhvr>
                                      <p:to>
                                        <p:strVal val="visible"/>
                                      </p:to>
                                    </p:set>
                                  </p:childTnLst>
                                </p:cTn>
                              </p:par>
                            </p:childTnLst>
                          </p:cTn>
                        </p:par>
                        <p:par>
                          <p:cTn id="48" fill="hold">
                            <p:stCondLst>
                              <p:cond delay="500"/>
                            </p:stCondLst>
                            <p:childTnLst>
                              <p:par>
                                <p:cTn id="49" presetID="1" presetClass="entr" presetSubtype="0" fill="hold" grpId="0" nodeType="afterEffect">
                                  <p:stCondLst>
                                    <p:cond delay="250"/>
                                  </p:stCondLst>
                                  <p:childTnLst>
                                    <p:set>
                                      <p:cBhvr>
                                        <p:cTn id="50" dur="1" fill="hold">
                                          <p:stCondLst>
                                            <p:cond delay="0"/>
                                          </p:stCondLst>
                                        </p:cTn>
                                        <p:tgtEl>
                                          <p:spTgt spid="89"/>
                                        </p:tgtEl>
                                        <p:attrNameLst>
                                          <p:attrName>style.visibility</p:attrName>
                                        </p:attrNameLst>
                                      </p:cBhvr>
                                      <p:to>
                                        <p:strVal val="visible"/>
                                      </p:to>
                                    </p:set>
                                  </p:childTnLst>
                                </p:cTn>
                              </p:par>
                            </p:childTnLst>
                          </p:cTn>
                        </p:par>
                        <p:par>
                          <p:cTn id="51" fill="hold">
                            <p:stCondLst>
                              <p:cond delay="750"/>
                            </p:stCondLst>
                            <p:childTnLst>
                              <p:par>
                                <p:cTn id="52" presetID="1" presetClass="entr" presetSubtype="0" fill="hold" grpId="0" nodeType="afterEffect">
                                  <p:stCondLst>
                                    <p:cond delay="250"/>
                                  </p:stCondLst>
                                  <p:childTnLst>
                                    <p:set>
                                      <p:cBhvr>
                                        <p:cTn id="53" dur="1" fill="hold">
                                          <p:stCondLst>
                                            <p:cond delay="0"/>
                                          </p:stCondLst>
                                        </p:cTn>
                                        <p:tgtEl>
                                          <p:spTgt spid="35"/>
                                        </p:tgtEl>
                                        <p:attrNameLst>
                                          <p:attrName>style.visibility</p:attrName>
                                        </p:attrNameLst>
                                      </p:cBhvr>
                                      <p:to>
                                        <p:strVal val="visible"/>
                                      </p:to>
                                    </p:set>
                                  </p:childTnLst>
                                </p:cTn>
                              </p:par>
                            </p:childTnLst>
                          </p:cTn>
                        </p:par>
                        <p:par>
                          <p:cTn id="54" fill="hold">
                            <p:stCondLst>
                              <p:cond delay="1000"/>
                            </p:stCondLst>
                            <p:childTnLst>
                              <p:par>
                                <p:cTn id="55" presetID="1" presetClass="entr" presetSubtype="0" fill="hold" grpId="0" nodeType="afterEffect">
                                  <p:stCondLst>
                                    <p:cond delay="250"/>
                                  </p:stCondLst>
                                  <p:childTnLst>
                                    <p:set>
                                      <p:cBhvr>
                                        <p:cTn id="56" dur="1" fill="hold">
                                          <p:stCondLst>
                                            <p:cond delay="0"/>
                                          </p:stCondLst>
                                        </p:cTn>
                                        <p:tgtEl>
                                          <p:spTgt spid="86"/>
                                        </p:tgtEl>
                                        <p:attrNameLst>
                                          <p:attrName>style.visibility</p:attrName>
                                        </p:attrNameLst>
                                      </p:cBhvr>
                                      <p:to>
                                        <p:strVal val="visible"/>
                                      </p:to>
                                    </p:set>
                                  </p:childTnLst>
                                </p:cTn>
                              </p:par>
                            </p:childTnLst>
                          </p:cTn>
                        </p:par>
                        <p:par>
                          <p:cTn id="57" fill="hold">
                            <p:stCondLst>
                              <p:cond delay="1250"/>
                            </p:stCondLst>
                            <p:childTnLst>
                              <p:par>
                                <p:cTn id="58" presetID="1" presetClass="entr" presetSubtype="0" fill="hold" grpId="0" nodeType="afterEffect">
                                  <p:stCondLst>
                                    <p:cond delay="250"/>
                                  </p:stCondLst>
                                  <p:childTnLst>
                                    <p:set>
                                      <p:cBhvr>
                                        <p:cTn id="59" dur="1" fill="hold">
                                          <p:stCondLst>
                                            <p:cond delay="0"/>
                                          </p:stCondLst>
                                        </p:cTn>
                                        <p:tgtEl>
                                          <p:spTgt spid="87"/>
                                        </p:tgtEl>
                                        <p:attrNameLst>
                                          <p:attrName>style.visibility</p:attrName>
                                        </p:attrNameLst>
                                      </p:cBhvr>
                                      <p:to>
                                        <p:strVal val="visible"/>
                                      </p:to>
                                    </p:set>
                                  </p:childTnLst>
                                </p:cTn>
                              </p:par>
                            </p:childTnLst>
                          </p:cTn>
                        </p:par>
                        <p:par>
                          <p:cTn id="60" fill="hold">
                            <p:stCondLst>
                              <p:cond delay="1500"/>
                            </p:stCondLst>
                            <p:childTnLst>
                              <p:par>
                                <p:cTn id="61" presetID="1" presetClass="entr" presetSubtype="0" fill="hold" grpId="0" nodeType="afterEffect">
                                  <p:stCondLst>
                                    <p:cond delay="250"/>
                                  </p:stCondLst>
                                  <p:childTnLst>
                                    <p:set>
                                      <p:cBhvr>
                                        <p:cTn id="62" dur="1" fill="hold">
                                          <p:stCondLst>
                                            <p:cond delay="0"/>
                                          </p:stCondLst>
                                        </p:cTn>
                                        <p:tgtEl>
                                          <p:spTgt spid="90"/>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40"/>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91"/>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92"/>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93"/>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94"/>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95"/>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131"/>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nodeType="clickEffect">
                                  <p:stCondLst>
                                    <p:cond delay="0"/>
                                  </p:stCondLst>
                                  <p:childTnLst>
                                    <p:set>
                                      <p:cBhvr>
                                        <p:cTn id="82" dur="1" fill="hold">
                                          <p:stCondLst>
                                            <p:cond delay="0"/>
                                          </p:stCondLst>
                                        </p:cTn>
                                        <p:tgtEl>
                                          <p:spTgt spid="111"/>
                                        </p:tgtEl>
                                        <p:attrNameLst>
                                          <p:attrName>style.visibility</p:attrName>
                                        </p:attrNameLst>
                                      </p:cBhvr>
                                      <p:to>
                                        <p:strVal val="visible"/>
                                      </p:to>
                                    </p:set>
                                    <p:animEffect transition="in" filter="wipe(left)">
                                      <p:cBhvr>
                                        <p:cTn id="83" dur="500"/>
                                        <p:tgtEl>
                                          <p:spTgt spid="111"/>
                                        </p:tgtEl>
                                      </p:cBhvr>
                                    </p:animEffect>
                                  </p:childTnLst>
                                </p:cTn>
                              </p:par>
                              <p:par>
                                <p:cTn id="84" presetID="22" presetClass="entr" presetSubtype="8" fill="hold" nodeType="withEffect">
                                  <p:stCondLst>
                                    <p:cond delay="0"/>
                                  </p:stCondLst>
                                  <p:childTnLst>
                                    <p:set>
                                      <p:cBhvr>
                                        <p:cTn id="85" dur="1" fill="hold">
                                          <p:stCondLst>
                                            <p:cond delay="0"/>
                                          </p:stCondLst>
                                        </p:cTn>
                                        <p:tgtEl>
                                          <p:spTgt spid="112"/>
                                        </p:tgtEl>
                                        <p:attrNameLst>
                                          <p:attrName>style.visibility</p:attrName>
                                        </p:attrNameLst>
                                      </p:cBhvr>
                                      <p:to>
                                        <p:strVal val="visible"/>
                                      </p:to>
                                    </p:set>
                                    <p:animEffect transition="in" filter="wipe(left)">
                                      <p:cBhvr>
                                        <p:cTn id="86" dur="500"/>
                                        <p:tgtEl>
                                          <p:spTgt spid="112"/>
                                        </p:tgtEl>
                                      </p:cBhvr>
                                    </p:animEffect>
                                  </p:childTnLst>
                                </p:cTn>
                              </p:par>
                              <p:par>
                                <p:cTn id="87" presetID="22" presetClass="entr" presetSubtype="8" fill="hold" nodeType="withEffect">
                                  <p:stCondLst>
                                    <p:cond delay="0"/>
                                  </p:stCondLst>
                                  <p:childTnLst>
                                    <p:set>
                                      <p:cBhvr>
                                        <p:cTn id="88" dur="1" fill="hold">
                                          <p:stCondLst>
                                            <p:cond delay="0"/>
                                          </p:stCondLst>
                                        </p:cTn>
                                        <p:tgtEl>
                                          <p:spTgt spid="115"/>
                                        </p:tgtEl>
                                        <p:attrNameLst>
                                          <p:attrName>style.visibility</p:attrName>
                                        </p:attrNameLst>
                                      </p:cBhvr>
                                      <p:to>
                                        <p:strVal val="visible"/>
                                      </p:to>
                                    </p:set>
                                    <p:animEffect transition="in" filter="wipe(left)">
                                      <p:cBhvr>
                                        <p:cTn id="89" dur="500"/>
                                        <p:tgtEl>
                                          <p:spTgt spid="115"/>
                                        </p:tgtEl>
                                      </p:cBhvr>
                                    </p:animEffect>
                                  </p:childTnLst>
                                </p:cTn>
                              </p:par>
                              <p:par>
                                <p:cTn id="90" presetID="22" presetClass="entr" presetSubtype="8" fill="hold" nodeType="withEffect">
                                  <p:stCondLst>
                                    <p:cond delay="0"/>
                                  </p:stCondLst>
                                  <p:childTnLst>
                                    <p:set>
                                      <p:cBhvr>
                                        <p:cTn id="91" dur="1" fill="hold">
                                          <p:stCondLst>
                                            <p:cond delay="0"/>
                                          </p:stCondLst>
                                        </p:cTn>
                                        <p:tgtEl>
                                          <p:spTgt spid="118"/>
                                        </p:tgtEl>
                                        <p:attrNameLst>
                                          <p:attrName>style.visibility</p:attrName>
                                        </p:attrNameLst>
                                      </p:cBhvr>
                                      <p:to>
                                        <p:strVal val="visible"/>
                                      </p:to>
                                    </p:set>
                                    <p:animEffect transition="in" filter="wipe(left)">
                                      <p:cBhvr>
                                        <p:cTn id="92" dur="500"/>
                                        <p:tgtEl>
                                          <p:spTgt spid="118"/>
                                        </p:tgtEl>
                                      </p:cBhvr>
                                    </p:animEffect>
                                  </p:childTnLst>
                                </p:cTn>
                              </p:par>
                              <p:par>
                                <p:cTn id="93" presetID="22" presetClass="entr" presetSubtype="8" fill="hold" nodeType="withEffect">
                                  <p:stCondLst>
                                    <p:cond delay="0"/>
                                  </p:stCondLst>
                                  <p:childTnLst>
                                    <p:set>
                                      <p:cBhvr>
                                        <p:cTn id="94" dur="1" fill="hold">
                                          <p:stCondLst>
                                            <p:cond delay="0"/>
                                          </p:stCondLst>
                                        </p:cTn>
                                        <p:tgtEl>
                                          <p:spTgt spid="121"/>
                                        </p:tgtEl>
                                        <p:attrNameLst>
                                          <p:attrName>style.visibility</p:attrName>
                                        </p:attrNameLst>
                                      </p:cBhvr>
                                      <p:to>
                                        <p:strVal val="visible"/>
                                      </p:to>
                                    </p:set>
                                    <p:animEffect transition="in" filter="wipe(left)">
                                      <p:cBhvr>
                                        <p:cTn id="95" dur="500"/>
                                        <p:tgtEl>
                                          <p:spTgt spid="121"/>
                                        </p:tgtEl>
                                      </p:cBhvr>
                                    </p:animEffect>
                                  </p:childTnLst>
                                </p:cTn>
                              </p:par>
                              <p:par>
                                <p:cTn id="96" presetID="22" presetClass="entr" presetSubtype="8" fill="hold" nodeType="withEffect">
                                  <p:stCondLst>
                                    <p:cond delay="0"/>
                                  </p:stCondLst>
                                  <p:childTnLst>
                                    <p:set>
                                      <p:cBhvr>
                                        <p:cTn id="97" dur="1" fill="hold">
                                          <p:stCondLst>
                                            <p:cond delay="0"/>
                                          </p:stCondLst>
                                        </p:cTn>
                                        <p:tgtEl>
                                          <p:spTgt spid="124"/>
                                        </p:tgtEl>
                                        <p:attrNameLst>
                                          <p:attrName>style.visibility</p:attrName>
                                        </p:attrNameLst>
                                      </p:cBhvr>
                                      <p:to>
                                        <p:strVal val="visible"/>
                                      </p:to>
                                    </p:set>
                                    <p:animEffect transition="in" filter="wipe(left)">
                                      <p:cBhvr>
                                        <p:cTn id="98" dur="500"/>
                                        <p:tgtEl>
                                          <p:spTgt spid="124"/>
                                        </p:tgtEl>
                                      </p:cBhvr>
                                    </p:animEffect>
                                  </p:childTnLst>
                                </p:cTn>
                              </p:par>
                              <p:par>
                                <p:cTn id="99" presetID="22" presetClass="entr" presetSubtype="8" fill="hold" nodeType="withEffect">
                                  <p:stCondLst>
                                    <p:cond delay="0"/>
                                  </p:stCondLst>
                                  <p:childTnLst>
                                    <p:set>
                                      <p:cBhvr>
                                        <p:cTn id="100" dur="1" fill="hold">
                                          <p:stCondLst>
                                            <p:cond delay="0"/>
                                          </p:stCondLst>
                                        </p:cTn>
                                        <p:tgtEl>
                                          <p:spTgt spid="127"/>
                                        </p:tgtEl>
                                        <p:attrNameLst>
                                          <p:attrName>style.visibility</p:attrName>
                                        </p:attrNameLst>
                                      </p:cBhvr>
                                      <p:to>
                                        <p:strVal val="visible"/>
                                      </p:to>
                                    </p:set>
                                    <p:animEffect transition="in" filter="wipe(left)">
                                      <p:cBhvr>
                                        <p:cTn id="101" dur="500"/>
                                        <p:tgtEl>
                                          <p:spTgt spid="127"/>
                                        </p:tgtEl>
                                      </p:cBhvr>
                                    </p:animEffect>
                                  </p:childTnLst>
                                </p:cTn>
                              </p:par>
                            </p:childTnLst>
                          </p:cTn>
                        </p:par>
                      </p:childTnLst>
                    </p:cTn>
                  </p:par>
                  <p:par>
                    <p:cTn id="102" fill="hold">
                      <p:stCondLst>
                        <p:cond delay="indefinite"/>
                      </p:stCondLst>
                      <p:childTnLst>
                        <p:par>
                          <p:cTn id="103" fill="hold">
                            <p:stCondLst>
                              <p:cond delay="0"/>
                            </p:stCondLst>
                            <p:childTnLst>
                              <p:par>
                                <p:cTn id="104" presetID="21" presetClass="entr" presetSubtype="1" fill="hold" grpId="0" nodeType="clickEffect">
                                  <p:stCondLst>
                                    <p:cond delay="0"/>
                                  </p:stCondLst>
                                  <p:childTnLst>
                                    <p:set>
                                      <p:cBhvr>
                                        <p:cTn id="105" dur="1" fill="hold">
                                          <p:stCondLst>
                                            <p:cond delay="0"/>
                                          </p:stCondLst>
                                        </p:cTn>
                                        <p:tgtEl>
                                          <p:spTgt spid="197"/>
                                        </p:tgtEl>
                                        <p:attrNameLst>
                                          <p:attrName>style.visibility</p:attrName>
                                        </p:attrNameLst>
                                      </p:cBhvr>
                                      <p:to>
                                        <p:strVal val="visible"/>
                                      </p:to>
                                    </p:set>
                                    <p:animEffect transition="in" filter="wheel(1)">
                                      <p:cBhvr>
                                        <p:cTn id="106" dur="500"/>
                                        <p:tgtEl>
                                          <p:spTgt spid="1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40" grpId="0" animBg="1"/>
      <p:bldP spid="63" grpId="0"/>
      <p:bldP spid="67" grpId="0" animBg="1"/>
      <p:bldP spid="68" grpId="0" animBg="1"/>
      <p:bldP spid="69" grpId="0" animBg="1"/>
      <p:bldP spid="70"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131" grpId="0" animBg="1"/>
      <p:bldP spid="19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4097726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2014 </a:t>
            </a:r>
            <a:r>
              <a:rPr lang="en-US" sz="700" dirty="0">
                <a:gradFill>
                  <a:gsLst>
                    <a:gs pos="0">
                      <a:schemeClr val="tx1"/>
                    </a:gs>
                    <a:gs pos="100000">
                      <a:schemeClr val="tx1"/>
                    </a:gs>
                  </a:gsLst>
                  <a:lin ang="5400000" scaled="0"/>
                </a:gradFill>
                <a:cs typeface="Segoe UI" pitchFamily="34" charset="0"/>
              </a:rPr>
              <a:t>Microsoft Corporation. All rights reserved. Microsoft, Windows, </a:t>
            </a:r>
            <a:r>
              <a:rPr lang="en-US" sz="700" dirty="0" smtClean="0">
                <a:gradFill>
                  <a:gsLst>
                    <a:gs pos="0">
                      <a:schemeClr val="tx1"/>
                    </a:gs>
                    <a:gs pos="100000">
                      <a:schemeClr val="tx1"/>
                    </a:gs>
                  </a:gsLst>
                  <a:lin ang="5400000" scaled="0"/>
                </a:gradFill>
                <a:cs typeface="Segoe UI" pitchFamily="34" charset="0"/>
              </a:rPr>
              <a:t>and </a:t>
            </a:r>
            <a:r>
              <a:rPr lang="en-US" sz="700" dirty="0">
                <a:gradFill>
                  <a:gsLst>
                    <a:gs pos="0">
                      <a:schemeClr val="tx1"/>
                    </a:gs>
                    <a:gs pos="100000">
                      <a:schemeClr val="tx1"/>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901037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3">
            <a:extLst>
              <a:ext uri="{28A0092B-C50C-407E-A947-70E740481C1C}">
                <a14:useLocalDpi xmlns:a14="http://schemas.microsoft.com/office/drawing/2010/main" val="0"/>
              </a:ext>
            </a:extLst>
          </a:blip>
          <a:srcRect l="-436" t="-2034" r="-222" b="327"/>
          <a:stretch/>
        </p:blipFill>
        <p:spPr bwMode="invGray">
          <a:xfrm>
            <a:off x="8428037" y="1212850"/>
            <a:ext cx="17602200" cy="3809999"/>
          </a:xfrm>
          <a:prstGeom prst="rect">
            <a:avLst/>
          </a:prstGeom>
        </p:spPr>
      </p:pic>
      <p:sp>
        <p:nvSpPr>
          <p:cNvPr id="6" name="Text Placeholder 5"/>
          <p:cNvSpPr>
            <a:spLocks noGrp="1"/>
          </p:cNvSpPr>
          <p:nvPr>
            <p:ph type="body" sz="quarter" idx="10"/>
          </p:nvPr>
        </p:nvSpPr>
        <p:spPr>
          <a:xfrm>
            <a:off x="274638" y="1212850"/>
            <a:ext cx="8458011" cy="5182957"/>
          </a:xfrm>
        </p:spPr>
        <p:txBody>
          <a:bodyPr/>
          <a:lstStyle/>
          <a:p>
            <a:r>
              <a:rPr lang="en-US" sz="3600" dirty="0"/>
              <a:t>Strategic Consultant, AvePoint</a:t>
            </a:r>
          </a:p>
          <a:p>
            <a:r>
              <a:rPr lang="en-US" sz="3600" dirty="0"/>
              <a:t>SharePoint </a:t>
            </a:r>
            <a:r>
              <a:rPr lang="en-US" sz="3600" dirty="0" smtClean="0"/>
              <a:t>MVP (2012, 2013)</a:t>
            </a:r>
            <a:endParaRPr lang="en-US" sz="3600" dirty="0"/>
          </a:p>
          <a:p>
            <a:r>
              <a:rPr lang="en-US" sz="3600" dirty="0"/>
              <a:t>MCTS – SharePoint </a:t>
            </a:r>
            <a:r>
              <a:rPr lang="en-US" sz="3600" dirty="0" smtClean="0"/>
              <a:t>2007-2013</a:t>
            </a:r>
            <a:endParaRPr lang="en-US" sz="3600" dirty="0"/>
          </a:p>
          <a:p>
            <a:r>
              <a:rPr lang="en-US" sz="3600" dirty="0"/>
              <a:t>SharePoint 2010 Enterprise Architect's </a:t>
            </a:r>
            <a:r>
              <a:rPr lang="en-US" sz="3600" dirty="0" smtClean="0"/>
              <a:t>Guidebook </a:t>
            </a:r>
            <a:r>
              <a:rPr lang="en-US" sz="3600" dirty="0"/>
              <a:t>(WROX)</a:t>
            </a:r>
          </a:p>
          <a:p>
            <a:r>
              <a:rPr lang="en-US" sz="3600" dirty="0"/>
              <a:t>SharePoint Shop Talk </a:t>
            </a:r>
            <a:r>
              <a:rPr lang="en-US" sz="3600" dirty="0" smtClean="0"/>
              <a:t>Moderator </a:t>
            </a:r>
            <a:r>
              <a:rPr lang="en-US" sz="2800" u="sng" dirty="0" smtClean="0"/>
              <a:t>sharepointshoptalk.com</a:t>
            </a:r>
            <a:endParaRPr lang="en-US" sz="3600" u="sng" dirty="0" smtClean="0"/>
          </a:p>
          <a:p>
            <a:r>
              <a:rPr lang="en-US" sz="3600" dirty="0" smtClean="0"/>
              <a:t>SharePoint </a:t>
            </a:r>
            <a:r>
              <a:rPr lang="en-US" sz="3600" dirty="0"/>
              <a:t>&amp; Enterprise Search </a:t>
            </a:r>
            <a:r>
              <a:rPr lang="en-US" sz="3600" dirty="0" smtClean="0"/>
              <a:t>Blog</a:t>
            </a:r>
            <a:br>
              <a:rPr lang="en-US" sz="3600" dirty="0" smtClean="0"/>
            </a:br>
            <a:r>
              <a:rPr lang="en-US" sz="2800" u="sng" dirty="0" smtClean="0">
                <a:gradFill>
                  <a:gsLst>
                    <a:gs pos="13869">
                      <a:schemeClr val="tx2"/>
                    </a:gs>
                    <a:gs pos="42000">
                      <a:schemeClr val="tx2"/>
                    </a:gs>
                  </a:gsLst>
                  <a:lin ang="5400000" scaled="0"/>
                </a:gradFill>
                <a:latin typeface="+mj-lt"/>
              </a:rPr>
              <a:t>olenicksharepoint.com</a:t>
            </a:r>
            <a:endParaRPr lang="en-US" sz="3600" u="sng" dirty="0">
              <a:gradFill>
                <a:gsLst>
                  <a:gs pos="13869">
                    <a:schemeClr val="tx2"/>
                  </a:gs>
                  <a:gs pos="42000">
                    <a:schemeClr val="tx2"/>
                  </a:gs>
                </a:gsLst>
                <a:lin ang="5400000" scaled="0"/>
              </a:gradFill>
              <a:latin typeface="+mj-lt"/>
            </a:endParaRPr>
          </a:p>
        </p:txBody>
      </p:sp>
      <p:sp>
        <p:nvSpPr>
          <p:cNvPr id="17" name="Title 16"/>
          <p:cNvSpPr>
            <a:spLocks noGrp="1"/>
          </p:cNvSpPr>
          <p:nvPr>
            <p:ph type="title"/>
          </p:nvPr>
        </p:nvSpPr>
        <p:spPr/>
        <p:txBody>
          <a:bodyPr/>
          <a:lstStyle/>
          <a:p>
            <a:r>
              <a:rPr lang="en-US" dirty="0" smtClean="0"/>
              <a:t>Who am I?</a:t>
            </a:r>
            <a:endParaRPr lang="en-US" dirty="0"/>
          </a:p>
        </p:txBody>
      </p:sp>
      <p:grpSp>
        <p:nvGrpSpPr>
          <p:cNvPr id="3" name="Group 2"/>
          <p:cNvGrpSpPr/>
          <p:nvPr/>
        </p:nvGrpSpPr>
        <p:grpSpPr>
          <a:xfrm>
            <a:off x="8746313" y="1407118"/>
            <a:ext cx="3347562" cy="3212622"/>
            <a:chOff x="8746313" y="395880"/>
            <a:chExt cx="3347562" cy="3212622"/>
          </a:xfrm>
        </p:grpSpPr>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57545" y="395880"/>
              <a:ext cx="1251892" cy="1577382"/>
            </a:xfrm>
            <a:prstGeom prst="rect">
              <a:avLst/>
            </a:prstGeom>
          </p:spPr>
        </p:pic>
        <p:pic>
          <p:nvPicPr>
            <p:cNvPr id="5" name="Picture 3" descr="MCTS(rgb)_530"/>
            <p:cNvPicPr>
              <a:picLocks noChangeAspect="1" noChangeArrowheads="1"/>
            </p:cNvPicPr>
            <p:nvPr/>
          </p:nvPicPr>
          <p:blipFill>
            <a:blip r:embed="rId5">
              <a:extLst>
                <a:ext uri="{28A0092B-C50C-407E-A947-70E740481C1C}">
                  <a14:useLocalDpi xmlns:a14="http://schemas.microsoft.com/office/drawing/2010/main" val="0"/>
                </a:ext>
              </a:extLst>
            </a:blip>
            <a:srcRect t="-5418" r="72713"/>
            <a:stretch>
              <a:fillRect/>
            </a:stretch>
          </p:blipFill>
          <p:spPr bwMode="auto">
            <a:xfrm>
              <a:off x="8746313" y="2670510"/>
              <a:ext cx="1281924" cy="937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p:cNvPicPr>
              <a:picLocks noChangeAspect="1"/>
            </p:cNvPicPr>
            <p:nvPr/>
          </p:nvPicPr>
          <p:blipFill rotWithShape="1">
            <a:blip r:embed="rId6" cstate="print">
              <a:extLst>
                <a:ext uri="{28A0092B-C50C-407E-A947-70E740481C1C}">
                  <a14:useLocalDpi xmlns:a14="http://schemas.microsoft.com/office/drawing/2010/main" val="0"/>
                </a:ext>
              </a:extLst>
            </a:blip>
            <a:srcRect b="17508"/>
            <a:stretch/>
          </p:blipFill>
          <p:spPr>
            <a:xfrm>
              <a:off x="10602567" y="2891288"/>
              <a:ext cx="1491308" cy="586244"/>
            </a:xfrm>
            <a:prstGeom prst="rect">
              <a:avLst/>
            </a:prstGeom>
          </p:spPr>
        </p:pic>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898713" y="415468"/>
              <a:ext cx="977124" cy="1533580"/>
            </a:xfrm>
            <a:prstGeom prst="rect">
              <a:avLst/>
            </a:prstGeom>
          </p:spPr>
        </p:pic>
      </p:grpSp>
      <p:pic>
        <p:nvPicPr>
          <p:cNvPr id="9" name="Picture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634965" y="5192507"/>
            <a:ext cx="3579447" cy="910069"/>
          </a:xfrm>
          <a:prstGeom prst="rect">
            <a:avLst/>
          </a:prstGeom>
        </p:spPr>
      </p:pic>
    </p:spTree>
    <p:extLst>
      <p:ext uri="{BB962C8B-B14F-4D97-AF65-F5344CB8AC3E}">
        <p14:creationId xmlns:p14="http://schemas.microsoft.com/office/powerpoint/2010/main" val="1280832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3000" fill="hold"/>
                                        <p:tgtEl>
                                          <p:spTgt spid="11"/>
                                        </p:tgtEl>
                                        <p:attrNameLst>
                                          <p:attrName>ppt_x</p:attrName>
                                        </p:attrNameLst>
                                      </p:cBhvr>
                                      <p:tavLst>
                                        <p:tav tm="0">
                                          <p:val>
                                            <p:strVal val="0-#ppt_w/2"/>
                                          </p:val>
                                        </p:tav>
                                        <p:tav tm="100000">
                                          <p:val>
                                            <p:strVal val="#ppt_x"/>
                                          </p:val>
                                        </p:tav>
                                      </p:tavLst>
                                    </p:anim>
                                    <p:anim calcmode="lin" valueType="num">
                                      <p:cBhvr additive="base">
                                        <p:cTn id="8" dur="30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3000"/>
                            </p:stCondLst>
                            <p:childTnLst>
                              <p:par>
                                <p:cTn id="10" presetID="10"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37"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900" decel="100000" fill="hold"/>
                                        <p:tgtEl>
                                          <p:spTgt spid="6"/>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19" fill="hold">
                            <p:stCondLst>
                              <p:cond delay="4000"/>
                            </p:stCondLst>
                            <p:childTnLst>
                              <p:par>
                                <p:cTn id="20" presetID="42" presetClass="entr" presetSubtype="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Who are you?</a:t>
            </a:r>
            <a:endParaRPr lang="en-US" dirty="0"/>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238" y="1058862"/>
            <a:ext cx="12275630" cy="5943600"/>
          </a:xfrm>
          <a:prstGeom prst="rect">
            <a:avLst/>
          </a:prstGeom>
        </p:spPr>
      </p:pic>
    </p:spTree>
    <p:extLst>
      <p:ext uri="{BB962C8B-B14F-4D97-AF65-F5344CB8AC3E}">
        <p14:creationId xmlns:p14="http://schemas.microsoft.com/office/powerpoint/2010/main" val="71426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ounded Rectangle 38"/>
          <p:cNvSpPr/>
          <p:nvPr/>
        </p:nvSpPr>
        <p:spPr bwMode="auto">
          <a:xfrm>
            <a:off x="427037" y="1212849"/>
            <a:ext cx="11506200" cy="2055813"/>
          </a:xfrm>
          <a:prstGeom prst="round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40" name="Picture 3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61968" y="1633620"/>
            <a:ext cx="951752" cy="1177842"/>
          </a:xfrm>
          <a:prstGeom prst="rect">
            <a:avLst/>
          </a:prstGeom>
        </p:spPr>
      </p:pic>
      <p:sp>
        <p:nvSpPr>
          <p:cNvPr id="42" name="Rectangle 41"/>
          <p:cNvSpPr/>
          <p:nvPr/>
        </p:nvSpPr>
        <p:spPr>
          <a:xfrm>
            <a:off x="10279052" y="1702413"/>
            <a:ext cx="1214388" cy="97476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43" name="Picture 42"/>
          <p:cNvPicPr>
            <a:picLocks noChangeAspect="1"/>
          </p:cNvPicPr>
          <p:nvPr/>
        </p:nvPicPr>
        <p:blipFill rotWithShape="1">
          <a:blip r:embed="rId4">
            <a:biLevel thresh="25000"/>
            <a:extLst>
              <a:ext uri="{28A0092B-C50C-407E-A947-70E740481C1C}">
                <a14:useLocalDpi xmlns:a14="http://schemas.microsoft.com/office/drawing/2010/main" val="0"/>
              </a:ext>
            </a:extLst>
          </a:blip>
          <a:srcRect r="76021"/>
          <a:stretch/>
        </p:blipFill>
        <p:spPr>
          <a:xfrm>
            <a:off x="10512070" y="1802027"/>
            <a:ext cx="926292" cy="785696"/>
          </a:xfrm>
          <a:prstGeom prst="rect">
            <a:avLst/>
          </a:prstGeom>
        </p:spPr>
      </p:pic>
      <p:pic>
        <p:nvPicPr>
          <p:cNvPr id="44" name="Content Placeholder 5"/>
          <p:cNvPicPr>
            <a:picLocks noChangeAspect="1"/>
          </p:cNvPicPr>
          <p:nvPr/>
        </p:nvPicPr>
        <p:blipFill rotWithShape="1">
          <a:blip r:embed="rId5">
            <a:extLst>
              <a:ext uri="{28A0092B-C50C-407E-A947-70E740481C1C}">
                <a14:useLocalDpi xmlns:a14="http://schemas.microsoft.com/office/drawing/2010/main" val="0"/>
              </a:ext>
            </a:extLst>
          </a:blip>
          <a:srcRect l="11211" t="33620" r="11211" b="33620"/>
          <a:stretch/>
        </p:blipFill>
        <p:spPr>
          <a:xfrm>
            <a:off x="581750" y="1927611"/>
            <a:ext cx="1379682" cy="524368"/>
          </a:xfrm>
          <a:prstGeom prst="rect">
            <a:avLst/>
          </a:prstGeom>
        </p:spPr>
      </p:pic>
      <p:pic>
        <p:nvPicPr>
          <p:cNvPr id="51" name="Picture 5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60567" y="1714173"/>
            <a:ext cx="1630704" cy="951244"/>
          </a:xfrm>
          <a:prstGeom prst="rect">
            <a:avLst/>
          </a:prstGeom>
          <a:noFill/>
        </p:spPr>
      </p:pic>
      <p:sp>
        <p:nvSpPr>
          <p:cNvPr id="52" name="Plus 51"/>
          <p:cNvSpPr/>
          <p:nvPr/>
        </p:nvSpPr>
        <p:spPr bwMode="auto">
          <a:xfrm>
            <a:off x="2096199" y="1876022"/>
            <a:ext cx="693038" cy="693038"/>
          </a:xfrm>
          <a:prstGeom prst="mathPlus">
            <a:avLst>
              <a:gd name="adj1" fmla="val 12028"/>
            </a:avLst>
          </a:prstGeom>
          <a:solidFill>
            <a:srgbClr val="00B0F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3" name="Equal 52"/>
          <p:cNvSpPr/>
          <p:nvPr/>
        </p:nvSpPr>
        <p:spPr bwMode="auto">
          <a:xfrm>
            <a:off x="9076993" y="1714173"/>
            <a:ext cx="951244" cy="951244"/>
          </a:xfrm>
          <a:prstGeom prst="mathEqual">
            <a:avLst>
              <a:gd name="adj1" fmla="val 11193"/>
              <a:gd name="adj2" fmla="val 11760"/>
            </a:avLst>
          </a:prstGeom>
          <a:solidFill>
            <a:srgbClr val="00B0F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54" name="Picture 5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89237" y="1963154"/>
            <a:ext cx="2108514" cy="658912"/>
          </a:xfrm>
          <a:prstGeom prst="rect">
            <a:avLst/>
          </a:prstGeom>
        </p:spPr>
      </p:pic>
      <p:sp>
        <p:nvSpPr>
          <p:cNvPr id="55" name="Plus 54"/>
          <p:cNvSpPr/>
          <p:nvPr/>
        </p:nvSpPr>
        <p:spPr bwMode="auto">
          <a:xfrm>
            <a:off x="5007952" y="1876022"/>
            <a:ext cx="693038" cy="693038"/>
          </a:xfrm>
          <a:prstGeom prst="mathPlus">
            <a:avLst>
              <a:gd name="adj1" fmla="val 12028"/>
            </a:avLst>
          </a:prstGeom>
          <a:solidFill>
            <a:srgbClr val="00B0F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6" name="Plus 55"/>
          <p:cNvSpPr/>
          <p:nvPr/>
        </p:nvSpPr>
        <p:spPr bwMode="auto">
          <a:xfrm>
            <a:off x="7197691" y="1876022"/>
            <a:ext cx="693038" cy="693038"/>
          </a:xfrm>
          <a:prstGeom prst="mathPlus">
            <a:avLst>
              <a:gd name="adj1" fmla="val 12028"/>
            </a:avLst>
          </a:prstGeom>
          <a:solidFill>
            <a:srgbClr val="00B0F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57" name="Group 56"/>
          <p:cNvGrpSpPr/>
          <p:nvPr/>
        </p:nvGrpSpPr>
        <p:grpSpPr>
          <a:xfrm>
            <a:off x="419799" y="2811462"/>
            <a:ext cx="4045838" cy="4045838"/>
            <a:chOff x="419799" y="2998343"/>
            <a:chExt cx="4045838" cy="4045838"/>
          </a:xfrm>
        </p:grpSpPr>
        <p:sp>
          <p:nvSpPr>
            <p:cNvPr id="58" name="Oval 57"/>
            <p:cNvSpPr/>
            <p:nvPr/>
          </p:nvSpPr>
          <p:spPr bwMode="auto">
            <a:xfrm>
              <a:off x="419799" y="2998343"/>
              <a:ext cx="4045838" cy="4045838"/>
            </a:xfrm>
            <a:prstGeom prst="ellipse">
              <a:avLst/>
            </a:prstGeom>
            <a:solidFill>
              <a:srgbClr val="0072C6"/>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defTabSz="932472" fontAlgn="base">
                <a:lnSpc>
                  <a:spcPct val="90000"/>
                </a:lnSpc>
                <a:spcBef>
                  <a:spcPct val="0"/>
                </a:spcBef>
                <a:spcAft>
                  <a:spcPts val="300"/>
                </a:spcAft>
              </a:pPr>
              <a:endParaRPr lang="en-US" sz="900" spc="-71" dirty="0">
                <a:gradFill>
                  <a:gsLst>
                    <a:gs pos="0">
                      <a:srgbClr val="FFFFFF"/>
                    </a:gs>
                    <a:gs pos="100000">
                      <a:srgbClr val="FFFFFF"/>
                    </a:gs>
                  </a:gsLst>
                  <a:lin ang="5400000" scaled="0"/>
                </a:gradFill>
                <a:ea typeface="Segoe UI" pitchFamily="34" charset="0"/>
                <a:cs typeface="Segoe UI" pitchFamily="34" charset="0"/>
              </a:endParaRPr>
            </a:p>
          </p:txBody>
        </p:sp>
        <p:sp>
          <p:nvSpPr>
            <p:cNvPr id="59" name="Oval 58"/>
            <p:cNvSpPr/>
            <p:nvPr/>
          </p:nvSpPr>
          <p:spPr bwMode="auto">
            <a:xfrm>
              <a:off x="952997" y="3531541"/>
              <a:ext cx="2979442" cy="2979442"/>
            </a:xfrm>
            <a:prstGeom prst="ellipse">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algn="ctr" defTabSz="932472" fontAlgn="base">
                <a:lnSpc>
                  <a:spcPct val="90000"/>
                </a:lnSpc>
                <a:spcBef>
                  <a:spcPct val="0"/>
                </a:spcBef>
                <a:spcAft>
                  <a:spcPts val="300"/>
                </a:spcAft>
              </a:pPr>
              <a:endParaRPr lang="en-US" b="1" spc="-71" dirty="0">
                <a:solidFill>
                  <a:srgbClr val="FFFFFF"/>
                </a:solidFill>
                <a:ea typeface="Segoe UI" pitchFamily="34" charset="0"/>
                <a:cs typeface="Segoe UI" pitchFamily="34" charset="0"/>
              </a:endParaRPr>
            </a:p>
          </p:txBody>
        </p:sp>
        <p:sp>
          <p:nvSpPr>
            <p:cNvPr id="60" name="Oval 59"/>
            <p:cNvSpPr/>
            <p:nvPr/>
          </p:nvSpPr>
          <p:spPr bwMode="auto">
            <a:xfrm>
              <a:off x="1516022" y="4094566"/>
              <a:ext cx="1853392" cy="1853392"/>
            </a:xfrm>
            <a:prstGeom prst="ellipse">
              <a:avLst/>
            </a:prstGeom>
            <a:solidFill>
              <a:srgbClr val="6DC2E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algn="ctr" defTabSz="932472" fontAlgn="base">
                <a:lnSpc>
                  <a:spcPct val="90000"/>
                </a:lnSpc>
                <a:spcBef>
                  <a:spcPct val="0"/>
                </a:spcBef>
                <a:spcAft>
                  <a:spcPts val="300"/>
                </a:spcAft>
              </a:pPr>
              <a:endParaRPr lang="en-US" b="1" spc="-71" dirty="0">
                <a:solidFill>
                  <a:srgbClr val="FFFFFF"/>
                </a:solidFill>
                <a:ea typeface="Segoe UI" pitchFamily="34" charset="0"/>
                <a:cs typeface="Segoe UI" pitchFamily="34" charset="0"/>
              </a:endParaRPr>
            </a:p>
          </p:txBody>
        </p:sp>
        <p:sp>
          <p:nvSpPr>
            <p:cNvPr id="61" name="TextBox 60"/>
            <p:cNvSpPr txBox="1"/>
            <p:nvPr/>
          </p:nvSpPr>
          <p:spPr>
            <a:xfrm>
              <a:off x="1646378" y="3344862"/>
              <a:ext cx="1723036" cy="627864"/>
            </a:xfrm>
            <a:prstGeom prst="rect">
              <a:avLst/>
            </a:prstGeom>
            <a:noFill/>
          </p:spPr>
          <p:txBody>
            <a:bodyPr wrap="none" lIns="182880" tIns="146304" rIns="182880" bIns="146304" rtlCol="0">
              <a:prstTxWarp prst="textArchUp">
                <a:avLst/>
              </a:prstTxWarp>
              <a:spAutoFit/>
            </a:bodyPr>
            <a:lstStyle/>
            <a:p>
              <a:pPr algn="ctr">
                <a:lnSpc>
                  <a:spcPct val="90000"/>
                </a:lnSpc>
                <a:spcAft>
                  <a:spcPts val="600"/>
                </a:spcAft>
              </a:pPr>
              <a:r>
                <a:rPr lang="en-US" sz="2800" b="1" dirty="0" smtClean="0">
                  <a:solidFill>
                    <a:srgbClr val="FFFFFF"/>
                  </a:solidFill>
                </a:rPr>
                <a:t>Enterprise</a:t>
              </a:r>
            </a:p>
          </p:txBody>
        </p:sp>
        <p:sp>
          <p:nvSpPr>
            <p:cNvPr id="62" name="TextBox 61"/>
            <p:cNvSpPr txBox="1"/>
            <p:nvPr/>
          </p:nvSpPr>
          <p:spPr>
            <a:xfrm>
              <a:off x="1646378" y="3936198"/>
              <a:ext cx="1723036" cy="627864"/>
            </a:xfrm>
            <a:prstGeom prst="rect">
              <a:avLst/>
            </a:prstGeom>
            <a:noFill/>
          </p:spPr>
          <p:txBody>
            <a:bodyPr wrap="none" lIns="182880" tIns="146304" rIns="182880" bIns="146304" rtlCol="0">
              <a:prstTxWarp prst="textArchUp">
                <a:avLst/>
              </a:prstTxWarp>
              <a:spAutoFit/>
            </a:bodyPr>
            <a:lstStyle/>
            <a:p>
              <a:pPr algn="ctr">
                <a:lnSpc>
                  <a:spcPct val="90000"/>
                </a:lnSpc>
                <a:spcAft>
                  <a:spcPts val="600"/>
                </a:spcAft>
              </a:pPr>
              <a:r>
                <a:rPr lang="en-US" sz="2800" b="1" dirty="0" smtClean="0">
                  <a:solidFill>
                    <a:srgbClr val="FFFFFF"/>
                  </a:solidFill>
                </a:rPr>
                <a:t>Standard</a:t>
              </a:r>
            </a:p>
          </p:txBody>
        </p:sp>
        <p:sp>
          <p:nvSpPr>
            <p:cNvPr id="63" name="TextBox 62"/>
            <p:cNvSpPr txBox="1"/>
            <p:nvPr/>
          </p:nvSpPr>
          <p:spPr>
            <a:xfrm>
              <a:off x="1480595" y="4611935"/>
              <a:ext cx="2026837" cy="627864"/>
            </a:xfrm>
            <a:prstGeom prst="rect">
              <a:avLst/>
            </a:prstGeom>
            <a:noFill/>
          </p:spPr>
          <p:txBody>
            <a:bodyPr wrap="none" lIns="182880" tIns="146304" rIns="182880" bIns="146304" rtlCol="0">
              <a:spAutoFit/>
            </a:bodyPr>
            <a:lstStyle/>
            <a:p>
              <a:pPr algn="ctr">
                <a:lnSpc>
                  <a:spcPct val="90000"/>
                </a:lnSpc>
                <a:spcAft>
                  <a:spcPts val="600"/>
                </a:spcAft>
              </a:pPr>
              <a:r>
                <a:rPr lang="en-US" sz="2400" b="1" dirty="0" smtClean="0">
                  <a:solidFill>
                    <a:srgbClr val="FFFFFF"/>
                  </a:solidFill>
                </a:rPr>
                <a:t>Foundation</a:t>
              </a:r>
            </a:p>
          </p:txBody>
        </p:sp>
      </p:grpSp>
      <p:sp>
        <p:nvSpPr>
          <p:cNvPr id="64" name="Right Arrow 63"/>
          <p:cNvSpPr/>
          <p:nvPr/>
        </p:nvSpPr>
        <p:spPr bwMode="auto">
          <a:xfrm>
            <a:off x="2225609" y="4874316"/>
            <a:ext cx="2128000" cy="817811"/>
          </a:xfrm>
          <a:prstGeom prst="rightArrow">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ctr" anchorCtr="0" forceAA="0" compatLnSpc="1">
            <a:prstTxWarp prst="textNoShape">
              <a:avLst/>
            </a:prstTxWarp>
            <a:noAutofit/>
          </a:bodyPr>
          <a:lstStyle/>
          <a:p>
            <a:pPr algn="ctr" defTabSz="932472" fontAlgn="base">
              <a:lnSpc>
                <a:spcPct val="90000"/>
              </a:lnSpc>
              <a:spcBef>
                <a:spcPct val="0"/>
              </a:spcBef>
              <a:spcAft>
                <a:spcPts val="300"/>
              </a:spcAft>
            </a:pPr>
            <a:r>
              <a:rPr lang="en-US" sz="2000" b="1" spc="-71" dirty="0">
                <a:solidFill>
                  <a:srgbClr val="FFFFFF"/>
                </a:solidFill>
                <a:ea typeface="Segoe UI" pitchFamily="34" charset="0"/>
                <a:cs typeface="Segoe UI" pitchFamily="34" charset="0"/>
              </a:rPr>
              <a:t>More features</a:t>
            </a:r>
          </a:p>
        </p:txBody>
      </p:sp>
      <p:pic>
        <p:nvPicPr>
          <p:cNvPr id="76" name="Picture 7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9421" y="3508464"/>
            <a:ext cx="5536422" cy="1126050"/>
          </a:xfrm>
          <a:prstGeom prst="rect">
            <a:avLst/>
          </a:prstGeom>
          <a:effectLst/>
        </p:spPr>
      </p:pic>
      <p:sp>
        <p:nvSpPr>
          <p:cNvPr id="77" name="Title 16"/>
          <p:cNvSpPr txBox="1">
            <a:spLocks/>
          </p:cNvSpPr>
          <p:nvPr/>
        </p:nvSpPr>
        <p:spPr>
          <a:xfrm>
            <a:off x="274639" y="295274"/>
            <a:ext cx="11889564" cy="917575"/>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gradFill>
                  <a:gsLst>
                    <a:gs pos="1250">
                      <a:srgbClr val="505050"/>
                    </a:gs>
                    <a:gs pos="100000">
                      <a:srgbClr val="505050"/>
                    </a:gs>
                  </a:gsLst>
                  <a:lin ang="5400000" scaled="0"/>
                </a:gradFill>
              </a:rPr>
              <a:t>Origins of SharePoint 2013 Search</a:t>
            </a:r>
          </a:p>
        </p:txBody>
      </p:sp>
      <p:sp>
        <p:nvSpPr>
          <p:cNvPr id="4" name="Rounded Rectangle 3"/>
          <p:cNvSpPr/>
          <p:nvPr/>
        </p:nvSpPr>
        <p:spPr bwMode="auto">
          <a:xfrm>
            <a:off x="6455689" y="4874316"/>
            <a:ext cx="1671308" cy="886761"/>
          </a:xfrm>
          <a:prstGeom prst="roundRect">
            <a:avLst/>
          </a:prstGeom>
          <a:ln w="28575">
            <a:solidFill>
              <a:schemeClr val="bg1"/>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a:gradFill>
                  <a:gsLst>
                    <a:gs pos="0">
                      <a:srgbClr val="FFFFFF"/>
                    </a:gs>
                    <a:gs pos="100000">
                      <a:srgbClr val="FFFFFF"/>
                    </a:gs>
                  </a:gsLst>
                  <a:lin ang="5400000" scaled="0"/>
                </a:gradFill>
              </a:rPr>
              <a:t>Cross-Site </a:t>
            </a:r>
            <a:r>
              <a:rPr lang="en-US" sz="2000" dirty="0" smtClean="0">
                <a:gradFill>
                  <a:gsLst>
                    <a:gs pos="0">
                      <a:srgbClr val="FFFFFF"/>
                    </a:gs>
                    <a:gs pos="100000">
                      <a:srgbClr val="FFFFFF"/>
                    </a:gs>
                  </a:gsLst>
                  <a:lin ang="5400000" scaled="0"/>
                </a:gradFill>
              </a:rPr>
              <a:t>Publishing</a:t>
            </a:r>
            <a:endParaRPr lang="en-US" sz="2000" dirty="0">
              <a:gradFill>
                <a:gsLst>
                  <a:gs pos="0">
                    <a:srgbClr val="FFFFFF"/>
                  </a:gs>
                  <a:gs pos="100000">
                    <a:srgbClr val="FFFFFF"/>
                  </a:gs>
                </a:gsLst>
                <a:lin ang="5400000" scaled="0"/>
              </a:gradFill>
            </a:endParaRPr>
          </a:p>
        </p:txBody>
      </p:sp>
      <p:sp>
        <p:nvSpPr>
          <p:cNvPr id="78" name="Rounded Rectangle 77"/>
          <p:cNvSpPr/>
          <p:nvPr/>
        </p:nvSpPr>
        <p:spPr bwMode="auto">
          <a:xfrm>
            <a:off x="8209473" y="4874316"/>
            <a:ext cx="1671308" cy="886761"/>
          </a:xfrm>
          <a:prstGeom prst="roundRect">
            <a:avLst/>
          </a:prstGeom>
          <a:ln w="28575">
            <a:solidFill>
              <a:schemeClr val="bg1"/>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Content Search WP</a:t>
            </a:r>
            <a:endParaRPr lang="en-US" sz="2000" dirty="0">
              <a:gradFill>
                <a:gsLst>
                  <a:gs pos="0">
                    <a:srgbClr val="FFFFFF"/>
                  </a:gs>
                  <a:gs pos="100000">
                    <a:srgbClr val="FFFFFF"/>
                  </a:gs>
                </a:gsLst>
                <a:lin ang="5400000" scaled="0"/>
              </a:gradFill>
            </a:endParaRPr>
          </a:p>
        </p:txBody>
      </p:sp>
      <p:sp>
        <p:nvSpPr>
          <p:cNvPr id="79" name="Rounded Rectangle 78"/>
          <p:cNvSpPr/>
          <p:nvPr/>
        </p:nvSpPr>
        <p:spPr bwMode="auto">
          <a:xfrm>
            <a:off x="10003322" y="4874316"/>
            <a:ext cx="1671308" cy="886761"/>
          </a:xfrm>
          <a:prstGeom prst="roundRect">
            <a:avLst/>
          </a:prstGeom>
          <a:ln w="28575">
            <a:solidFill>
              <a:schemeClr val="bg1"/>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a:gradFill>
                  <a:gsLst>
                    <a:gs pos="0">
                      <a:srgbClr val="FFFFFF"/>
                    </a:gs>
                    <a:gs pos="100000">
                      <a:srgbClr val="FFFFFF"/>
                    </a:gs>
                  </a:gsLst>
                  <a:lin ang="5400000" scaled="0"/>
                </a:gradFill>
              </a:rPr>
              <a:t>Faceted Navigation</a:t>
            </a:r>
          </a:p>
        </p:txBody>
      </p:sp>
      <p:sp>
        <p:nvSpPr>
          <p:cNvPr id="81" name="Rounded Rectangle 80"/>
          <p:cNvSpPr/>
          <p:nvPr/>
        </p:nvSpPr>
        <p:spPr bwMode="auto">
          <a:xfrm>
            <a:off x="7342412" y="5856741"/>
            <a:ext cx="1671308" cy="886761"/>
          </a:xfrm>
          <a:prstGeom prst="roundRect">
            <a:avLst/>
          </a:prstGeom>
          <a:ln w="28575">
            <a:solidFill>
              <a:schemeClr val="bg1"/>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eDiscovery</a:t>
            </a:r>
            <a:endParaRPr lang="en-US" sz="2000" dirty="0">
              <a:gradFill>
                <a:gsLst>
                  <a:gs pos="0">
                    <a:srgbClr val="FFFFFF"/>
                  </a:gs>
                  <a:gs pos="100000">
                    <a:srgbClr val="FFFFFF"/>
                  </a:gs>
                </a:gsLst>
                <a:lin ang="5400000" scaled="0"/>
              </a:gradFill>
            </a:endParaRPr>
          </a:p>
        </p:txBody>
      </p:sp>
      <p:sp>
        <p:nvSpPr>
          <p:cNvPr id="82" name="Rounded Rectangle 81"/>
          <p:cNvSpPr/>
          <p:nvPr/>
        </p:nvSpPr>
        <p:spPr bwMode="auto">
          <a:xfrm>
            <a:off x="9152790" y="5880721"/>
            <a:ext cx="1671308" cy="886761"/>
          </a:xfrm>
          <a:prstGeom prst="roundRect">
            <a:avLst/>
          </a:prstGeom>
          <a:ln w="28575">
            <a:solidFill>
              <a:schemeClr val="bg1"/>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Analytics</a:t>
            </a: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8332535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heel(1)">
                                      <p:cBhvr>
                                        <p:cTn id="7" dur="500"/>
                                        <p:tgtEl>
                                          <p:spTgt spid="39"/>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4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6"/>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3"/>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6" presetClass="entr" presetSubtype="32" fill="hold" nodeType="clickEffect">
                                  <p:stCondLst>
                                    <p:cond delay="0"/>
                                  </p:stCondLst>
                                  <p:childTnLst>
                                    <p:set>
                                      <p:cBhvr>
                                        <p:cTn id="40" dur="1" fill="hold">
                                          <p:stCondLst>
                                            <p:cond delay="0"/>
                                          </p:stCondLst>
                                        </p:cTn>
                                        <p:tgtEl>
                                          <p:spTgt spid="57"/>
                                        </p:tgtEl>
                                        <p:attrNameLst>
                                          <p:attrName>style.visibility</p:attrName>
                                        </p:attrNameLst>
                                      </p:cBhvr>
                                      <p:to>
                                        <p:strVal val="visible"/>
                                      </p:to>
                                    </p:set>
                                    <p:animEffect transition="in" filter="circle(out)">
                                      <p:cBhvr>
                                        <p:cTn id="41" dur="500"/>
                                        <p:tgtEl>
                                          <p:spTgt spid="57"/>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64"/>
                                        </p:tgtEl>
                                        <p:attrNameLst>
                                          <p:attrName>style.visibility</p:attrName>
                                        </p:attrNameLst>
                                      </p:cBhvr>
                                      <p:to>
                                        <p:strVal val="visible"/>
                                      </p:to>
                                    </p:set>
                                    <p:animEffect transition="in" filter="wipe(left)">
                                      <p:cBhvr>
                                        <p:cTn id="46" dur="500"/>
                                        <p:tgtEl>
                                          <p:spTgt spid="64"/>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fade">
                                      <p:cBhvr>
                                        <p:cTn id="51" dur="500"/>
                                        <p:tgtEl>
                                          <p:spTgt spid="76"/>
                                        </p:tgtEl>
                                      </p:cBhvr>
                                    </p:animEffect>
                                  </p:childTnLst>
                                </p:cTn>
                              </p:par>
                            </p:childTnLst>
                          </p:cTn>
                        </p:par>
                        <p:par>
                          <p:cTn id="52" fill="hold">
                            <p:stCondLst>
                              <p:cond delay="500"/>
                            </p:stCondLst>
                            <p:childTnLst>
                              <p:par>
                                <p:cTn id="53" presetID="10" presetClass="entr" presetSubtype="0" fill="hold" grpId="0" nodeType="afterEffect">
                                  <p:stCondLst>
                                    <p:cond delay="0"/>
                                  </p:stCondLst>
                                  <p:childTnLst>
                                    <p:set>
                                      <p:cBhvr>
                                        <p:cTn id="54" dur="1" fill="hold">
                                          <p:stCondLst>
                                            <p:cond delay="0"/>
                                          </p:stCondLst>
                                        </p:cTn>
                                        <p:tgtEl>
                                          <p:spTgt spid="4"/>
                                        </p:tgtEl>
                                        <p:attrNameLst>
                                          <p:attrName>style.visibility</p:attrName>
                                        </p:attrNameLst>
                                      </p:cBhvr>
                                      <p:to>
                                        <p:strVal val="visible"/>
                                      </p:to>
                                    </p:set>
                                    <p:animEffect transition="in" filter="fade">
                                      <p:cBhvr>
                                        <p:cTn id="55" dur="500"/>
                                        <p:tgtEl>
                                          <p:spTgt spid="4"/>
                                        </p:tgtEl>
                                      </p:cBhvr>
                                    </p:animEffect>
                                  </p:childTnLst>
                                </p:cTn>
                              </p:par>
                            </p:childTnLst>
                          </p:cTn>
                        </p:par>
                        <p:par>
                          <p:cTn id="56" fill="hold">
                            <p:stCondLst>
                              <p:cond delay="1000"/>
                            </p:stCondLst>
                            <p:childTnLst>
                              <p:par>
                                <p:cTn id="57" presetID="10" presetClass="entr" presetSubtype="0" fill="hold" grpId="0" nodeType="afterEffect">
                                  <p:stCondLst>
                                    <p:cond delay="0"/>
                                  </p:stCondLst>
                                  <p:childTnLst>
                                    <p:set>
                                      <p:cBhvr>
                                        <p:cTn id="58" dur="1" fill="hold">
                                          <p:stCondLst>
                                            <p:cond delay="0"/>
                                          </p:stCondLst>
                                        </p:cTn>
                                        <p:tgtEl>
                                          <p:spTgt spid="78"/>
                                        </p:tgtEl>
                                        <p:attrNameLst>
                                          <p:attrName>style.visibility</p:attrName>
                                        </p:attrNameLst>
                                      </p:cBhvr>
                                      <p:to>
                                        <p:strVal val="visible"/>
                                      </p:to>
                                    </p:set>
                                    <p:animEffect transition="in" filter="fade">
                                      <p:cBhvr>
                                        <p:cTn id="59" dur="500"/>
                                        <p:tgtEl>
                                          <p:spTgt spid="78"/>
                                        </p:tgtEl>
                                      </p:cBhvr>
                                    </p:animEffect>
                                  </p:childTnLst>
                                </p:cTn>
                              </p:par>
                            </p:childTnLst>
                          </p:cTn>
                        </p:par>
                        <p:par>
                          <p:cTn id="60" fill="hold">
                            <p:stCondLst>
                              <p:cond delay="1500"/>
                            </p:stCondLst>
                            <p:childTnLst>
                              <p:par>
                                <p:cTn id="61" presetID="10" presetClass="entr" presetSubtype="0" fill="hold" grpId="0" nodeType="afterEffect">
                                  <p:stCondLst>
                                    <p:cond delay="0"/>
                                  </p:stCondLst>
                                  <p:childTnLst>
                                    <p:set>
                                      <p:cBhvr>
                                        <p:cTn id="62" dur="1" fill="hold">
                                          <p:stCondLst>
                                            <p:cond delay="0"/>
                                          </p:stCondLst>
                                        </p:cTn>
                                        <p:tgtEl>
                                          <p:spTgt spid="79"/>
                                        </p:tgtEl>
                                        <p:attrNameLst>
                                          <p:attrName>style.visibility</p:attrName>
                                        </p:attrNameLst>
                                      </p:cBhvr>
                                      <p:to>
                                        <p:strVal val="visible"/>
                                      </p:to>
                                    </p:set>
                                    <p:animEffect transition="in" filter="fade">
                                      <p:cBhvr>
                                        <p:cTn id="63" dur="500"/>
                                        <p:tgtEl>
                                          <p:spTgt spid="79"/>
                                        </p:tgtEl>
                                      </p:cBhvr>
                                    </p:animEffect>
                                  </p:childTnLst>
                                </p:cTn>
                              </p:par>
                            </p:childTnLst>
                          </p:cTn>
                        </p:par>
                        <p:par>
                          <p:cTn id="64" fill="hold">
                            <p:stCondLst>
                              <p:cond delay="2000"/>
                            </p:stCondLst>
                            <p:childTnLst>
                              <p:par>
                                <p:cTn id="65" presetID="10" presetClass="entr" presetSubtype="0" fill="hold" grpId="0" nodeType="afterEffect">
                                  <p:stCondLst>
                                    <p:cond delay="0"/>
                                  </p:stCondLst>
                                  <p:childTnLst>
                                    <p:set>
                                      <p:cBhvr>
                                        <p:cTn id="66" dur="1" fill="hold">
                                          <p:stCondLst>
                                            <p:cond delay="0"/>
                                          </p:stCondLst>
                                        </p:cTn>
                                        <p:tgtEl>
                                          <p:spTgt spid="81"/>
                                        </p:tgtEl>
                                        <p:attrNameLst>
                                          <p:attrName>style.visibility</p:attrName>
                                        </p:attrNameLst>
                                      </p:cBhvr>
                                      <p:to>
                                        <p:strVal val="visible"/>
                                      </p:to>
                                    </p:set>
                                    <p:animEffect transition="in" filter="fade">
                                      <p:cBhvr>
                                        <p:cTn id="67" dur="500"/>
                                        <p:tgtEl>
                                          <p:spTgt spid="81"/>
                                        </p:tgtEl>
                                      </p:cBhvr>
                                    </p:animEffect>
                                  </p:childTnLst>
                                </p:cTn>
                              </p:par>
                            </p:childTnLst>
                          </p:cTn>
                        </p:par>
                        <p:par>
                          <p:cTn id="68" fill="hold">
                            <p:stCondLst>
                              <p:cond delay="2500"/>
                            </p:stCondLst>
                            <p:childTnLst>
                              <p:par>
                                <p:cTn id="69" presetID="10" presetClass="entr" presetSubtype="0" fill="hold" grpId="0" nodeType="afterEffect">
                                  <p:stCondLst>
                                    <p:cond delay="0"/>
                                  </p:stCondLst>
                                  <p:childTnLst>
                                    <p:set>
                                      <p:cBhvr>
                                        <p:cTn id="70" dur="1" fill="hold">
                                          <p:stCondLst>
                                            <p:cond delay="0"/>
                                          </p:stCondLst>
                                        </p:cTn>
                                        <p:tgtEl>
                                          <p:spTgt spid="82"/>
                                        </p:tgtEl>
                                        <p:attrNameLst>
                                          <p:attrName>style.visibility</p:attrName>
                                        </p:attrNameLst>
                                      </p:cBhvr>
                                      <p:to>
                                        <p:strVal val="visible"/>
                                      </p:to>
                                    </p:set>
                                    <p:animEffect transition="in" filter="fade">
                                      <p:cBhvr>
                                        <p:cTn id="71"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2" grpId="0" animBg="1"/>
      <p:bldP spid="52" grpId="0" animBg="1"/>
      <p:bldP spid="53" grpId="0" animBg="1"/>
      <p:bldP spid="55" grpId="0" animBg="1"/>
      <p:bldP spid="56" grpId="0" animBg="1"/>
      <p:bldP spid="64" grpId="0" animBg="1"/>
      <p:bldP spid="4" grpId="0" animBg="1"/>
      <p:bldP spid="78" grpId="0" animBg="1"/>
      <p:bldP spid="79" grpId="0" animBg="1"/>
      <p:bldP spid="81" grpId="0" animBg="1"/>
      <p:bldP spid="8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a:t>Tour of OTB end-user experience </a:t>
            </a:r>
          </a:p>
        </p:txBody>
      </p:sp>
    </p:spTree>
    <p:extLst>
      <p:ext uri="{BB962C8B-B14F-4D97-AF65-F5344CB8AC3E}">
        <p14:creationId xmlns:p14="http://schemas.microsoft.com/office/powerpoint/2010/main" val="1177397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2013 search experience backbone</a:t>
            </a:r>
          </a:p>
        </p:txBody>
      </p:sp>
    </p:spTree>
    <p:extLst>
      <p:ext uri="{BB962C8B-B14F-4D97-AF65-F5344CB8AC3E}">
        <p14:creationId xmlns:p14="http://schemas.microsoft.com/office/powerpoint/2010/main" val="3794029931"/>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24170801" y="1308302"/>
            <a:ext cx="24155400" cy="5174432"/>
          </a:xfrm>
          <a:prstGeom prst="rect">
            <a:avLst/>
          </a:prstGeom>
        </p:spPr>
      </p:pic>
      <p:sp>
        <p:nvSpPr>
          <p:cNvPr id="34" name="Rectangle 33"/>
          <p:cNvSpPr/>
          <p:nvPr/>
        </p:nvSpPr>
        <p:spPr bwMode="auto">
          <a:xfrm>
            <a:off x="3407531" y="1211262"/>
            <a:ext cx="5630106" cy="5297274"/>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22" name="Group 21"/>
          <p:cNvGrpSpPr/>
          <p:nvPr/>
        </p:nvGrpSpPr>
        <p:grpSpPr>
          <a:xfrm>
            <a:off x="6069863" y="1211262"/>
            <a:ext cx="2699073" cy="2695958"/>
            <a:chOff x="6156289" y="1286233"/>
            <a:chExt cx="2699073" cy="2695958"/>
          </a:xfrm>
        </p:grpSpPr>
        <p:pic>
          <p:nvPicPr>
            <p:cNvPr id="32" name="Picture 31"/>
            <p:cNvPicPr>
              <a:picLocks noChangeAspect="1"/>
            </p:cNvPicPr>
            <p:nvPr/>
          </p:nvPicPr>
          <p:blipFill rotWithShape="1">
            <a:blip r:embed="rId4"/>
            <a:srcRect l="53152" t="8486" b="44945"/>
            <a:stretch/>
          </p:blipFill>
          <p:spPr>
            <a:xfrm>
              <a:off x="6156289" y="1286233"/>
              <a:ext cx="2694748" cy="2695958"/>
            </a:xfrm>
            <a:prstGeom prst="rect">
              <a:avLst/>
            </a:prstGeom>
          </p:spPr>
        </p:pic>
        <p:sp>
          <p:nvSpPr>
            <p:cNvPr id="33" name="TextBox 32"/>
            <p:cNvSpPr txBox="1"/>
            <p:nvPr/>
          </p:nvSpPr>
          <p:spPr>
            <a:xfrm>
              <a:off x="6872832" y="2330884"/>
              <a:ext cx="1982530" cy="461665"/>
            </a:xfrm>
            <a:prstGeom prst="rect">
              <a:avLst/>
            </a:prstGeom>
            <a:noFill/>
          </p:spPr>
          <p:txBody>
            <a:bodyPr wrap="none" rtlCol="0">
              <a:spAutoFit/>
            </a:bodyPr>
            <a:lstStyle/>
            <a:p>
              <a:r>
                <a:rPr lang="en-US" sz="2400" b="1" dirty="0" smtClean="0">
                  <a:solidFill>
                    <a:srgbClr val="FFFFFF"/>
                  </a:solidFill>
                </a:rPr>
                <a:t>Result Types</a:t>
              </a:r>
              <a:endParaRPr lang="en-US" sz="2400" b="1" dirty="0">
                <a:solidFill>
                  <a:srgbClr val="FFFFFF"/>
                </a:solidFill>
              </a:endParaRPr>
            </a:p>
          </p:txBody>
        </p:sp>
      </p:grpSp>
      <p:grpSp>
        <p:nvGrpSpPr>
          <p:cNvPr id="23" name="Group 22"/>
          <p:cNvGrpSpPr/>
          <p:nvPr/>
        </p:nvGrpSpPr>
        <p:grpSpPr>
          <a:xfrm>
            <a:off x="3423029" y="1228664"/>
            <a:ext cx="3369924" cy="2678556"/>
            <a:chOff x="3081582" y="214303"/>
            <a:chExt cx="3889585" cy="3091605"/>
          </a:xfrm>
        </p:grpSpPr>
        <p:pic>
          <p:nvPicPr>
            <p:cNvPr id="30" name="Picture 29"/>
            <p:cNvPicPr>
              <a:picLocks noChangeAspect="1"/>
            </p:cNvPicPr>
            <p:nvPr/>
          </p:nvPicPr>
          <p:blipFill rotWithShape="1">
            <a:blip r:embed="rId5"/>
            <a:srcRect b="49441"/>
            <a:stretch/>
          </p:blipFill>
          <p:spPr>
            <a:xfrm>
              <a:off x="3081582" y="214303"/>
              <a:ext cx="3889585" cy="3091605"/>
            </a:xfrm>
            <a:prstGeom prst="rect">
              <a:avLst/>
            </a:prstGeom>
          </p:spPr>
        </p:pic>
        <p:sp>
          <p:nvSpPr>
            <p:cNvPr id="31" name="TextBox 30"/>
            <p:cNvSpPr txBox="1"/>
            <p:nvPr/>
          </p:nvSpPr>
          <p:spPr>
            <a:xfrm>
              <a:off x="3411546" y="1415853"/>
              <a:ext cx="2624760" cy="532856"/>
            </a:xfrm>
            <a:prstGeom prst="rect">
              <a:avLst/>
            </a:prstGeom>
            <a:noFill/>
          </p:spPr>
          <p:txBody>
            <a:bodyPr wrap="none" rtlCol="0">
              <a:spAutoFit/>
            </a:bodyPr>
            <a:lstStyle/>
            <a:p>
              <a:r>
                <a:rPr lang="en-US" sz="2400" b="1" dirty="0" smtClean="0">
                  <a:solidFill>
                    <a:srgbClr val="FFFFFF"/>
                  </a:solidFill>
                </a:rPr>
                <a:t>Result Sources</a:t>
              </a:r>
              <a:endParaRPr lang="en-US" sz="2400" b="1" dirty="0">
                <a:solidFill>
                  <a:srgbClr val="FFFFFF"/>
                </a:solidFill>
              </a:endParaRPr>
            </a:p>
          </p:txBody>
        </p:sp>
      </p:grpSp>
      <p:grpSp>
        <p:nvGrpSpPr>
          <p:cNvPr id="24" name="Group 23"/>
          <p:cNvGrpSpPr/>
          <p:nvPr/>
        </p:nvGrpSpPr>
        <p:grpSpPr>
          <a:xfrm>
            <a:off x="3414335" y="3243011"/>
            <a:ext cx="2668753" cy="3317104"/>
            <a:chOff x="3071547" y="2479742"/>
            <a:chExt cx="3080289" cy="3828620"/>
          </a:xfrm>
        </p:grpSpPr>
        <p:pic>
          <p:nvPicPr>
            <p:cNvPr id="28" name="Picture 27"/>
            <p:cNvPicPr>
              <a:picLocks noChangeAspect="1"/>
            </p:cNvPicPr>
            <p:nvPr/>
          </p:nvPicPr>
          <p:blipFill rotWithShape="1">
            <a:blip r:embed="rId6"/>
            <a:srcRect r="50271"/>
            <a:stretch/>
          </p:blipFill>
          <p:spPr>
            <a:xfrm>
              <a:off x="3071547" y="2479742"/>
              <a:ext cx="3080289" cy="3828620"/>
            </a:xfrm>
            <a:prstGeom prst="rect">
              <a:avLst/>
            </a:prstGeom>
          </p:spPr>
        </p:pic>
        <p:sp>
          <p:nvSpPr>
            <p:cNvPr id="29" name="TextBox 28"/>
            <p:cNvSpPr txBox="1"/>
            <p:nvPr/>
          </p:nvSpPr>
          <p:spPr>
            <a:xfrm>
              <a:off x="3318727" y="4151805"/>
              <a:ext cx="1906071" cy="959141"/>
            </a:xfrm>
            <a:prstGeom prst="rect">
              <a:avLst/>
            </a:prstGeom>
            <a:noFill/>
          </p:spPr>
          <p:txBody>
            <a:bodyPr wrap="none" rtlCol="0">
              <a:spAutoFit/>
            </a:bodyPr>
            <a:lstStyle/>
            <a:p>
              <a:pPr algn="ctr"/>
              <a:r>
                <a:rPr lang="en-US" sz="2400" b="1" dirty="0" smtClean="0">
                  <a:solidFill>
                    <a:srgbClr val="FFFFFF"/>
                  </a:solidFill>
                </a:rPr>
                <a:t>Display</a:t>
              </a:r>
              <a:br>
                <a:rPr lang="en-US" sz="2400" b="1" dirty="0" smtClean="0">
                  <a:solidFill>
                    <a:srgbClr val="FFFFFF"/>
                  </a:solidFill>
                </a:rPr>
              </a:br>
              <a:r>
                <a:rPr lang="en-US" sz="2400" b="1" dirty="0" smtClean="0">
                  <a:solidFill>
                    <a:srgbClr val="FFFFFF"/>
                  </a:solidFill>
                </a:rPr>
                <a:t>Templates</a:t>
              </a:r>
              <a:endParaRPr lang="en-US" sz="2400" b="1" dirty="0">
                <a:solidFill>
                  <a:srgbClr val="FFFFFF"/>
                </a:solidFill>
              </a:endParaRPr>
            </a:p>
          </p:txBody>
        </p:sp>
      </p:grpSp>
      <p:grpSp>
        <p:nvGrpSpPr>
          <p:cNvPr id="25" name="Group 24"/>
          <p:cNvGrpSpPr/>
          <p:nvPr/>
        </p:nvGrpSpPr>
        <p:grpSpPr>
          <a:xfrm>
            <a:off x="5494981" y="3227167"/>
            <a:ext cx="3280130" cy="3332949"/>
            <a:chOff x="5490928" y="2461454"/>
            <a:chExt cx="3785944" cy="3846909"/>
          </a:xfrm>
        </p:grpSpPr>
        <p:pic>
          <p:nvPicPr>
            <p:cNvPr id="26" name="Picture 25"/>
            <p:cNvPicPr>
              <a:picLocks noChangeAspect="1"/>
            </p:cNvPicPr>
            <p:nvPr/>
          </p:nvPicPr>
          <p:blipFill>
            <a:blip r:embed="rId7"/>
            <a:stretch>
              <a:fillRect/>
            </a:stretch>
          </p:blipFill>
          <p:spPr>
            <a:xfrm>
              <a:off x="5490928" y="2461454"/>
              <a:ext cx="3785944" cy="3846909"/>
            </a:xfrm>
            <a:prstGeom prst="rect">
              <a:avLst/>
            </a:prstGeom>
          </p:spPr>
        </p:pic>
        <p:sp>
          <p:nvSpPr>
            <p:cNvPr id="27" name="TextBox 26"/>
            <p:cNvSpPr txBox="1"/>
            <p:nvPr/>
          </p:nvSpPr>
          <p:spPr>
            <a:xfrm>
              <a:off x="6807146" y="4312673"/>
              <a:ext cx="2229262" cy="532856"/>
            </a:xfrm>
            <a:prstGeom prst="rect">
              <a:avLst/>
            </a:prstGeom>
            <a:noFill/>
          </p:spPr>
          <p:txBody>
            <a:bodyPr wrap="none" rtlCol="0">
              <a:spAutoFit/>
            </a:bodyPr>
            <a:lstStyle/>
            <a:p>
              <a:r>
                <a:rPr lang="en-US" sz="2400" b="1" dirty="0" smtClean="0">
                  <a:solidFill>
                    <a:srgbClr val="FFFFFF"/>
                  </a:solidFill>
                </a:rPr>
                <a:t>Query Rules</a:t>
              </a:r>
              <a:endParaRPr lang="en-US" sz="2400" b="1" dirty="0">
                <a:solidFill>
                  <a:srgbClr val="FFFFFF"/>
                </a:solidFill>
              </a:endParaRPr>
            </a:p>
          </p:txBody>
        </p:sp>
      </p:grpSp>
    </p:spTree>
    <p:extLst>
      <p:ext uri="{BB962C8B-B14F-4D97-AF65-F5344CB8AC3E}">
        <p14:creationId xmlns:p14="http://schemas.microsoft.com/office/powerpoint/2010/main" val="11505106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afterEffect">
                                  <p:stCondLst>
                                    <p:cond delay="0"/>
                                  </p:stCondLst>
                                  <p:childTnLst>
                                    <p:animMotion origin="layout" path="M -2.12152E-6 2.22878E-6 L 2.2322 2.22878E-6 " pathEditMode="relative" rAng="0" ptsTypes="AA">
                                      <p:cBhvr>
                                        <p:cTn id="6" dur="3000" fill="hold"/>
                                        <p:tgtEl>
                                          <p:spTgt spid="19"/>
                                        </p:tgtEl>
                                        <p:attrNameLst>
                                          <p:attrName>ppt_x</p:attrName>
                                          <p:attrName>ppt_y</p:attrName>
                                        </p:attrNameLst>
                                      </p:cBhvr>
                                      <p:rCtr x="111603" y="0"/>
                                    </p:animMotion>
                                  </p:childTnLst>
                                </p:cTn>
                              </p:par>
                            </p:childTnLst>
                          </p:cTn>
                        </p:par>
                        <p:par>
                          <p:cTn id="7" fill="hold">
                            <p:stCondLst>
                              <p:cond delay="3000"/>
                            </p:stCondLst>
                            <p:childTnLst>
                              <p:par>
                                <p:cTn id="8" presetID="2" presetClass="entr" presetSubtype="9" fill="hold" nodeType="afterEffect">
                                  <p:stCondLst>
                                    <p:cond delay="0"/>
                                  </p:stCondLst>
                                  <p:childTnLst>
                                    <p:set>
                                      <p:cBhvr>
                                        <p:cTn id="9" dur="1" fill="hold">
                                          <p:stCondLst>
                                            <p:cond delay="0"/>
                                          </p:stCondLst>
                                        </p:cTn>
                                        <p:tgtEl>
                                          <p:spTgt spid="23"/>
                                        </p:tgtEl>
                                        <p:attrNameLst>
                                          <p:attrName>style.visibility</p:attrName>
                                        </p:attrNameLst>
                                      </p:cBhvr>
                                      <p:to>
                                        <p:strVal val="visible"/>
                                      </p:to>
                                    </p:set>
                                    <p:anim calcmode="lin" valueType="num">
                                      <p:cBhvr additive="base">
                                        <p:cTn id="10" dur="1000" fill="hold"/>
                                        <p:tgtEl>
                                          <p:spTgt spid="23"/>
                                        </p:tgtEl>
                                        <p:attrNameLst>
                                          <p:attrName>ppt_x</p:attrName>
                                        </p:attrNameLst>
                                      </p:cBhvr>
                                      <p:tavLst>
                                        <p:tav tm="0">
                                          <p:val>
                                            <p:strVal val="0-#ppt_w/2"/>
                                          </p:val>
                                        </p:tav>
                                        <p:tav tm="100000">
                                          <p:val>
                                            <p:strVal val="#ppt_x"/>
                                          </p:val>
                                        </p:tav>
                                      </p:tavLst>
                                    </p:anim>
                                    <p:anim calcmode="lin" valueType="num">
                                      <p:cBhvr additive="base">
                                        <p:cTn id="11" dur="1000" fill="hold"/>
                                        <p:tgtEl>
                                          <p:spTgt spid="23"/>
                                        </p:tgtEl>
                                        <p:attrNameLst>
                                          <p:attrName>ppt_y</p:attrName>
                                        </p:attrNameLst>
                                      </p:cBhvr>
                                      <p:tavLst>
                                        <p:tav tm="0">
                                          <p:val>
                                            <p:strVal val="0-#ppt_h/2"/>
                                          </p:val>
                                        </p:tav>
                                        <p:tav tm="100000">
                                          <p:val>
                                            <p:strVal val="#ppt_y"/>
                                          </p:val>
                                        </p:tav>
                                      </p:tavLst>
                                    </p:anim>
                                  </p:childTnLst>
                                </p:cTn>
                              </p:par>
                              <p:par>
                                <p:cTn id="12" presetID="2" presetClass="entr" presetSubtype="3" fill="hold" nodeType="with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additive="base">
                                        <p:cTn id="14" dur="1000" fill="hold"/>
                                        <p:tgtEl>
                                          <p:spTgt spid="22"/>
                                        </p:tgtEl>
                                        <p:attrNameLst>
                                          <p:attrName>ppt_x</p:attrName>
                                        </p:attrNameLst>
                                      </p:cBhvr>
                                      <p:tavLst>
                                        <p:tav tm="0">
                                          <p:val>
                                            <p:strVal val="1+#ppt_w/2"/>
                                          </p:val>
                                        </p:tav>
                                        <p:tav tm="100000">
                                          <p:val>
                                            <p:strVal val="#ppt_x"/>
                                          </p:val>
                                        </p:tav>
                                      </p:tavLst>
                                    </p:anim>
                                    <p:anim calcmode="lin" valueType="num">
                                      <p:cBhvr additive="base">
                                        <p:cTn id="15" dur="1000" fill="hold"/>
                                        <p:tgtEl>
                                          <p:spTgt spid="22"/>
                                        </p:tgtEl>
                                        <p:attrNameLst>
                                          <p:attrName>ppt_y</p:attrName>
                                        </p:attrNameLst>
                                      </p:cBhvr>
                                      <p:tavLst>
                                        <p:tav tm="0">
                                          <p:val>
                                            <p:strVal val="0-#ppt_h/2"/>
                                          </p:val>
                                        </p:tav>
                                        <p:tav tm="100000">
                                          <p:val>
                                            <p:strVal val="#ppt_y"/>
                                          </p:val>
                                        </p:tav>
                                      </p:tavLst>
                                    </p:anim>
                                  </p:childTnLst>
                                </p:cTn>
                              </p:par>
                              <p:par>
                                <p:cTn id="16" presetID="2" presetClass="entr" presetSubtype="12" fill="hold" nodeType="with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1000" fill="hold"/>
                                        <p:tgtEl>
                                          <p:spTgt spid="24"/>
                                        </p:tgtEl>
                                        <p:attrNameLst>
                                          <p:attrName>ppt_x</p:attrName>
                                        </p:attrNameLst>
                                      </p:cBhvr>
                                      <p:tavLst>
                                        <p:tav tm="0">
                                          <p:val>
                                            <p:strVal val="0-#ppt_w/2"/>
                                          </p:val>
                                        </p:tav>
                                        <p:tav tm="100000">
                                          <p:val>
                                            <p:strVal val="#ppt_x"/>
                                          </p:val>
                                        </p:tav>
                                      </p:tavLst>
                                    </p:anim>
                                    <p:anim calcmode="lin" valueType="num">
                                      <p:cBhvr additive="base">
                                        <p:cTn id="19" dur="1000" fill="hold"/>
                                        <p:tgtEl>
                                          <p:spTgt spid="24"/>
                                        </p:tgtEl>
                                        <p:attrNameLst>
                                          <p:attrName>ppt_y</p:attrName>
                                        </p:attrNameLst>
                                      </p:cBhvr>
                                      <p:tavLst>
                                        <p:tav tm="0">
                                          <p:val>
                                            <p:strVal val="1+#ppt_h/2"/>
                                          </p:val>
                                        </p:tav>
                                        <p:tav tm="100000">
                                          <p:val>
                                            <p:strVal val="#ppt_y"/>
                                          </p:val>
                                        </p:tav>
                                      </p:tavLst>
                                    </p:anim>
                                  </p:childTnLst>
                                </p:cTn>
                              </p:par>
                              <p:par>
                                <p:cTn id="20" presetID="2" presetClass="entr" presetSubtype="6" fill="hold" nodeType="with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1000" fill="hold"/>
                                        <p:tgtEl>
                                          <p:spTgt spid="25"/>
                                        </p:tgtEl>
                                        <p:attrNameLst>
                                          <p:attrName>ppt_x</p:attrName>
                                        </p:attrNameLst>
                                      </p:cBhvr>
                                      <p:tavLst>
                                        <p:tav tm="0">
                                          <p:val>
                                            <p:strVal val="1+#ppt_w/2"/>
                                          </p:val>
                                        </p:tav>
                                        <p:tav tm="100000">
                                          <p:val>
                                            <p:strVal val="#ppt_x"/>
                                          </p:val>
                                        </p:tav>
                                      </p:tavLst>
                                    </p:anim>
                                    <p:anim calcmode="lin" valueType="num">
                                      <p:cBhvr additive="base">
                                        <p:cTn id="23" dur="1000" fill="hold"/>
                                        <p:tgtEl>
                                          <p:spTgt spid="25"/>
                                        </p:tgtEl>
                                        <p:attrNameLst>
                                          <p:attrName>ppt_y</p:attrName>
                                        </p:attrNameLst>
                                      </p:cBhvr>
                                      <p:tavLst>
                                        <p:tav tm="0">
                                          <p:val>
                                            <p:strVal val="1+#ppt_h/2"/>
                                          </p:val>
                                        </p:tav>
                                        <p:tav tm="100000">
                                          <p:val>
                                            <p:strVal val="#ppt_y"/>
                                          </p:val>
                                        </p:tav>
                                      </p:tavLst>
                                    </p:anim>
                                  </p:childTnLst>
                                </p:cTn>
                              </p:par>
                            </p:childTnLst>
                          </p:cTn>
                        </p:par>
                        <p:par>
                          <p:cTn id="24" fill="hold">
                            <p:stCondLst>
                              <p:cond delay="4000"/>
                            </p:stCondLst>
                            <p:childTnLst>
                              <p:par>
                                <p:cTn id="25" presetID="1"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childTnLst>
                                </p:cTn>
                              </p:par>
                            </p:childTnLst>
                          </p:cTn>
                        </p:par>
                        <p:par>
                          <p:cTn id="27" fill="hold">
                            <p:stCondLst>
                              <p:cond delay="4000"/>
                            </p:stCondLst>
                            <p:childTnLst>
                              <p:par>
                                <p:cTn id="28" presetID="9" presetClass="exit" presetSubtype="0" fill="hold" nodeType="afterEffect">
                                  <p:stCondLst>
                                    <p:cond delay="0"/>
                                  </p:stCondLst>
                                  <p:childTnLst>
                                    <p:animEffect transition="out" filter="dissolve">
                                      <p:cBhvr>
                                        <p:cTn id="29" dur="500"/>
                                        <p:tgtEl>
                                          <p:spTgt spid="19"/>
                                        </p:tgtEl>
                                      </p:cBhvr>
                                    </p:animEffect>
                                    <p:set>
                                      <p:cBhvr>
                                        <p:cTn id="30"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T_TILE" val="YES"/>
</p:tagLst>
</file>

<file path=ppt/tags/tag2.xml><?xml version="1.0" encoding="utf-8"?>
<p:tagLst xmlns:a="http://schemas.openxmlformats.org/drawingml/2006/main" xmlns:r="http://schemas.openxmlformats.org/officeDocument/2006/relationships" xmlns:p="http://schemas.openxmlformats.org/presentationml/2006/main">
  <p:tag name="MT_TILE" val="YES"/>
</p:tagLst>
</file>

<file path=ppt/tags/tag3.xml><?xml version="1.0" encoding="utf-8"?>
<p:tagLst xmlns:a="http://schemas.openxmlformats.org/drawingml/2006/main" xmlns:r="http://schemas.openxmlformats.org/officeDocument/2006/relationships" xmlns:p="http://schemas.openxmlformats.org/presentationml/2006/main">
  <p:tag name="MT_TILE" val="YES"/>
</p:tagLst>
</file>

<file path=ppt/theme/theme1.xml><?xml version="1.0" encoding="utf-8"?>
<a:theme xmlns:a="http://schemas.openxmlformats.org/drawingml/2006/main" name="5-30499_SPC_2014_PowerUser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PowerUser_Template" id="{3162E047-FED3-4F25-97B2-1CD33649CA09}" vid="{504DDFC5-4D5F-465E-AEE8-B23836853E23}"/>
    </a:ext>
  </a:extLst>
</a:theme>
</file>

<file path=ppt/theme/theme2.xml><?xml version="1.0" encoding="utf-8"?>
<a:theme xmlns:a="http://schemas.openxmlformats.org/drawingml/2006/main" name="1_5-30499_SPC_2014_PowerUser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PowerUser_Template" id="{8BBBEFC8-198F-4C46-9624-1CDB9D062CD8}" vid="{509AD355-5CF8-4C2B-A587-4F5B5D28D2D6}"/>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file>

<file path=customXml/itemProps2.xml><?xml version="1.0" encoding="utf-8"?>
<ds:datastoreItem xmlns:ds="http://schemas.openxmlformats.org/officeDocument/2006/customXml" ds:itemID="{F990F116-B58F-4255-B05B-DA3808E0E5C6}"/>
</file>

<file path=customXml/itemProps3.xml><?xml version="1.0" encoding="utf-8"?>
<ds:datastoreItem xmlns:ds="http://schemas.openxmlformats.org/officeDocument/2006/customXml" ds:itemID="{33CB05EE-24EC-4CD5-A916-7721D0B0489E}"/>
</file>

<file path=docProps/app.xml><?xml version="1.0" encoding="utf-8"?>
<Properties xmlns="http://schemas.openxmlformats.org/officeDocument/2006/extended-properties" xmlns:vt="http://schemas.openxmlformats.org/officeDocument/2006/docPropsVTypes">
  <Template>PowerUser</Template>
  <TotalTime>2</TotalTime>
  <Words>4948</Words>
  <Application>Microsoft Office PowerPoint</Application>
  <PresentationFormat>Custom</PresentationFormat>
  <Paragraphs>430</Paragraphs>
  <Slides>33</Slides>
  <Notes>32</Notes>
  <HiddenSlides>1</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33</vt:i4>
      </vt:variant>
    </vt:vector>
  </HeadingPairs>
  <TitlesOfParts>
    <vt:vector size="42" baseType="lpstr">
      <vt:lpstr>Arial</vt:lpstr>
      <vt:lpstr>Calibri</vt:lpstr>
      <vt:lpstr>Segoe Light</vt:lpstr>
      <vt:lpstr>Segoe UI</vt:lpstr>
      <vt:lpstr>Segoe UI Light</vt:lpstr>
      <vt:lpstr>Times New Roman</vt:lpstr>
      <vt:lpstr>Wingdings</vt:lpstr>
      <vt:lpstr>5-30499_SPC_2014_PowerUser_Template_16x9</vt:lpstr>
      <vt:lpstr>1_5-30499_SPC_2014_PowerUser_Template_16x9</vt:lpstr>
      <vt:lpstr>PowerPoint Presentation</vt:lpstr>
      <vt:lpstr>6 Proven Steps to Get the Best Out of Search in SharePoint 2013 </vt:lpstr>
      <vt:lpstr>PowerPoint Presentation</vt:lpstr>
      <vt:lpstr>Who am I?</vt:lpstr>
      <vt:lpstr>Who are you?</vt:lpstr>
      <vt:lpstr>PowerPoint Presentation</vt:lpstr>
      <vt:lpstr>Demo</vt:lpstr>
      <vt:lpstr>2013 search experience backbone</vt:lpstr>
      <vt:lpstr>PowerPoint Presentation</vt:lpstr>
      <vt:lpstr>PowerPoint Presentation</vt:lpstr>
      <vt:lpstr>PowerPoint Presentation</vt:lpstr>
      <vt:lpstr>PowerPoint Presentation</vt:lpstr>
      <vt:lpstr>PowerPoint Presentation</vt:lpstr>
      <vt:lpstr>PowerPoint Presentation</vt:lpstr>
      <vt:lpstr>6 ways to get the most out of search</vt:lpstr>
      <vt:lpstr>Visually distinguish types of content</vt:lpstr>
      <vt:lpstr>Federate</vt:lpstr>
      <vt:lpstr>PowerPoint Presentation</vt:lpstr>
      <vt:lpstr>Surface meaningful Business Refiners </vt:lpstr>
      <vt:lpstr>Use search to roll up content</vt:lpstr>
      <vt:lpstr>PowerPoint Presentation</vt:lpstr>
      <vt:lpstr>Return results based on users’ intent</vt:lpstr>
      <vt:lpstr>Tips and best practices</vt:lpstr>
      <vt:lpstr>Governance – Do it!</vt:lpstr>
      <vt:lpstr>PowerPoint Presentation</vt:lpstr>
      <vt:lpstr>Useful query variables</vt:lpstr>
      <vt:lpstr>Working with display templates</vt:lpstr>
      <vt:lpstr>Troubleshooting</vt:lpstr>
      <vt:lpstr>PowerPoint Presentation</vt:lpstr>
      <vt:lpstr>Q&amp;A</vt:lpstr>
      <vt:lpstr>Crawled &amp; managed properties refresher</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 Proven Steps to Get the Best Out of Search in SharePoint 2013</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2</cp:revision>
  <dcterms:created xsi:type="dcterms:W3CDTF">2014-03-05T19:04:22Z</dcterms:created>
  <dcterms:modified xsi:type="dcterms:W3CDTF">2014-03-06T00:55:29Z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21;#IT professionals|f9d20670-fa9a-45b8-a017-ba71db81a534</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