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 ContentType="image/tiff"/>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25" r:id="rId5"/>
  </p:sldMasterIdLst>
  <p:notesMasterIdLst>
    <p:notesMasterId r:id="rId65"/>
  </p:notesMasterIdLst>
  <p:handoutMasterIdLst>
    <p:handoutMasterId r:id="rId66"/>
  </p:handoutMasterIdLst>
  <p:sldIdLst>
    <p:sldId id="1236" r:id="rId6"/>
    <p:sldId id="1124" r:id="rId7"/>
    <p:sldId id="1403" r:id="rId8"/>
    <p:sldId id="1348" r:id="rId9"/>
    <p:sldId id="1335" r:id="rId10"/>
    <p:sldId id="1347" r:id="rId11"/>
    <p:sldId id="1334" r:id="rId12"/>
    <p:sldId id="1323" r:id="rId13"/>
    <p:sldId id="1278" r:id="rId14"/>
    <p:sldId id="1338" r:id="rId15"/>
    <p:sldId id="1279" r:id="rId16"/>
    <p:sldId id="1345" r:id="rId17"/>
    <p:sldId id="1281" r:id="rId18"/>
    <p:sldId id="1282" r:id="rId19"/>
    <p:sldId id="1283" r:id="rId20"/>
    <p:sldId id="1284" r:id="rId21"/>
    <p:sldId id="1285" r:id="rId22"/>
    <p:sldId id="1286" r:id="rId23"/>
    <p:sldId id="1287" r:id="rId24"/>
    <p:sldId id="1288" r:id="rId25"/>
    <p:sldId id="1291" r:id="rId26"/>
    <p:sldId id="1290" r:id="rId27"/>
    <p:sldId id="1344" r:id="rId28"/>
    <p:sldId id="1343" r:id="rId29"/>
    <p:sldId id="1349" r:id="rId30"/>
    <p:sldId id="1358" r:id="rId31"/>
    <p:sldId id="1410" r:id="rId32"/>
    <p:sldId id="1371" r:id="rId33"/>
    <p:sldId id="1356" r:id="rId34"/>
    <p:sldId id="1412" r:id="rId35"/>
    <p:sldId id="1405" r:id="rId36"/>
    <p:sldId id="1363" r:id="rId37"/>
    <p:sldId id="1357" r:id="rId38"/>
    <p:sldId id="1411" r:id="rId39"/>
    <p:sldId id="1307" r:id="rId40"/>
    <p:sldId id="1308" r:id="rId41"/>
    <p:sldId id="1309" r:id="rId42"/>
    <p:sldId id="1310" r:id="rId43"/>
    <p:sldId id="1372" r:id="rId44"/>
    <p:sldId id="1402" r:id="rId45"/>
    <p:sldId id="1373" r:id="rId46"/>
    <p:sldId id="1315" r:id="rId47"/>
    <p:sldId id="1374" r:id="rId48"/>
    <p:sldId id="1316" r:id="rId49"/>
    <p:sldId id="1317" r:id="rId50"/>
    <p:sldId id="1318" r:id="rId51"/>
    <p:sldId id="1400" r:id="rId52"/>
    <p:sldId id="1408" r:id="rId53"/>
    <p:sldId id="1375" r:id="rId54"/>
    <p:sldId id="1367" r:id="rId55"/>
    <p:sldId id="1368" r:id="rId56"/>
    <p:sldId id="1369" r:id="rId57"/>
    <p:sldId id="1370" r:id="rId58"/>
    <p:sldId id="1396" r:id="rId59"/>
    <p:sldId id="1398" r:id="rId60"/>
    <p:sldId id="1395" r:id="rId61"/>
    <p:sldId id="1409" r:id="rId62"/>
    <p:sldId id="1277" r:id="rId63"/>
    <p:sldId id="1413" r:id="rId64"/>
  </p:sldIdLst>
  <p:sldSz cx="12436475" cy="6994525"/>
  <p:notesSz cx="7010400" cy="92964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 2014 PowerUser Template" id="{2266D7F5-89A7-478C-8A43-C1409DDC88B9}">
          <p14:sldIdLst>
            <p14:sldId id="1236"/>
            <p14:sldId id="1124"/>
            <p14:sldId id="1403"/>
            <p14:sldId id="1348"/>
            <p14:sldId id="1335"/>
            <p14:sldId id="1347"/>
            <p14:sldId id="1334"/>
            <p14:sldId id="1323"/>
          </p14:sldIdLst>
        </p14:section>
        <p14:section name="Under the hood" id="{F9EDB474-E99E-4FB1-B883-73D7D65623F9}">
          <p14:sldIdLst>
            <p14:sldId id="1278"/>
            <p14:sldId id="1338"/>
            <p14:sldId id="1279"/>
            <p14:sldId id="1345"/>
            <p14:sldId id="1281"/>
            <p14:sldId id="1282"/>
            <p14:sldId id="1283"/>
            <p14:sldId id="1284"/>
            <p14:sldId id="1285"/>
            <p14:sldId id="1286"/>
            <p14:sldId id="1287"/>
            <p14:sldId id="1288"/>
            <p14:sldId id="1291"/>
            <p14:sldId id="1290"/>
            <p14:sldId id="1344"/>
            <p14:sldId id="1343"/>
            <p14:sldId id="1349"/>
            <p14:sldId id="1358"/>
            <p14:sldId id="1410"/>
            <p14:sldId id="1371"/>
            <p14:sldId id="1356"/>
            <p14:sldId id="1412"/>
            <p14:sldId id="1405"/>
            <p14:sldId id="1363"/>
            <p14:sldId id="1357"/>
            <p14:sldId id="1411"/>
            <p14:sldId id="1307"/>
            <p14:sldId id="1308"/>
            <p14:sldId id="1309"/>
            <p14:sldId id="1310"/>
          </p14:sldIdLst>
        </p14:section>
        <p14:section name="New Platform" id="{F4FFBF89-8D43-4D04-8EF0-ED4CA8232696}">
          <p14:sldIdLst>
            <p14:sldId id="1372"/>
            <p14:sldId id="1402"/>
            <p14:sldId id="1373"/>
            <p14:sldId id="1315"/>
            <p14:sldId id="1374"/>
            <p14:sldId id="1316"/>
            <p14:sldId id="1317"/>
            <p14:sldId id="1318"/>
            <p14:sldId id="1400"/>
          </p14:sldIdLst>
        </p14:section>
        <p14:section name="Everywhere" id="{688C3158-BC2E-407E-B733-0089E8064EF7}">
          <p14:sldIdLst>
            <p14:sldId id="1408"/>
            <p14:sldId id="1375"/>
            <p14:sldId id="1367"/>
            <p14:sldId id="1368"/>
            <p14:sldId id="1369"/>
            <p14:sldId id="1370"/>
            <p14:sldId id="1396"/>
            <p14:sldId id="1398"/>
            <p14:sldId id="1395"/>
          </p14:sldIdLst>
        </p14:section>
        <p14:section name="Demo" id="{CF9552B1-AB6A-4974-8C21-38A6D3B1FBCC}">
          <p14:sldIdLst>
            <p14:sldId id="1409"/>
            <p14:sldId id="1277"/>
            <p14:sldId id="1413"/>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928" userDrawn="1">
          <p15:clr>
            <a:srgbClr val="A4A3A4"/>
          </p15:clr>
        </p15:guide>
        <p15:guide id="2" pos="220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1EE"/>
    <a:srgbClr val="FFF100"/>
    <a:srgbClr val="FCD116"/>
    <a:srgbClr val="22BDEF"/>
    <a:srgbClr val="F6F6F6"/>
    <a:srgbClr val="FFFFFF"/>
    <a:srgbClr val="918677"/>
    <a:srgbClr val="999393"/>
    <a:srgbClr val="EDEDED"/>
    <a:srgbClr val="D7D9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5904" autoAdjust="0"/>
    <p:restoredTop sz="96866"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00" d="100"/>
        <a:sy n="100" d="100"/>
      </p:scale>
      <p:origin x="0" y="0"/>
    </p:cViewPr>
  </p:sorterViewPr>
  <p:notesViewPr>
    <p:cSldViewPr snapToObjects="1" showGuides="1">
      <p:cViewPr varScale="1">
        <p:scale>
          <a:sx n="63" d="100"/>
          <a:sy n="63" d="100"/>
        </p:scale>
        <p:origin x="3134" y="53"/>
      </p:cViewPr>
      <p:guideLst>
        <p:guide orient="horz" pos="2928"/>
        <p:guide pos="2209"/>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commentAuthors" Target="commentAuthor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rts/_rels/chart1.xml.rels><?xml version="1.0" encoding="UTF-8" standalone="yes"?>
<Relationships xmlns="http://schemas.openxmlformats.org/package/2006/relationships"><Relationship Id="rId3" Type="http://schemas.openxmlformats.org/officeDocument/2006/relationships/oleObject" Target="file:///C:\Users\sasubram\Documents\_Work\03%20Gemini\Guests\External%20User%20Trends\2014-02-19\Trend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sasubram\AppData\Local\Microsoft\Windows\INetCache\Content.Outlook\XSDIS3HH\Guests-2013-2014.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457253740718358E-3"/>
          <c:y val="6.2300177619893427E-2"/>
          <c:w val="0.99709229722353099"/>
          <c:h val="0.85775993990150523"/>
        </c:manualLayout>
      </c:layout>
      <c:lineChart>
        <c:grouping val="standard"/>
        <c:varyColors val="0"/>
        <c:ser>
          <c:idx val="0"/>
          <c:order val="0"/>
          <c:spPr>
            <a:ln w="57150" cap="rnd">
              <a:solidFill>
                <a:srgbClr val="00B0F0"/>
              </a:solidFill>
              <a:round/>
            </a:ln>
            <a:effectLst/>
          </c:spPr>
          <c:marker>
            <c:symbol val="none"/>
          </c:marker>
          <c:cat>
            <c:strRef>
              <c:f>Sheet4!$M$12:$M$38</c:f>
              <c:strCache>
                <c:ptCount val="12"/>
                <c:pt idx="0">
                  <c:v>March</c:v>
                </c:pt>
                <c:pt idx="1">
                  <c:v>April</c:v>
                </c:pt>
                <c:pt idx="2">
                  <c:v>May</c:v>
                </c:pt>
                <c:pt idx="3">
                  <c:v>June</c:v>
                </c:pt>
                <c:pt idx="4">
                  <c:v>July</c:v>
                </c:pt>
                <c:pt idx="5">
                  <c:v>August</c:v>
                </c:pt>
                <c:pt idx="6">
                  <c:v>September</c:v>
                </c:pt>
                <c:pt idx="7">
                  <c:v>October</c:v>
                </c:pt>
                <c:pt idx="8">
                  <c:v>November</c:v>
                </c:pt>
                <c:pt idx="9">
                  <c:v>December</c:v>
                </c:pt>
                <c:pt idx="10">
                  <c:v>January</c:v>
                </c:pt>
                <c:pt idx="11">
                  <c:v>February</c:v>
                </c:pt>
              </c:strCache>
              <c:extLst/>
            </c:strRef>
          </c:cat>
          <c:val>
            <c:numRef>
              <c:f>Sheet4!$O$12:$O$38</c:f>
              <c:numCache>
                <c:formatCode>0</c:formatCode>
                <c:ptCount val="12"/>
                <c:pt idx="0">
                  <c:v>58008</c:v>
                </c:pt>
                <c:pt idx="1">
                  <c:v>66053</c:v>
                </c:pt>
                <c:pt idx="2">
                  <c:v>76140</c:v>
                </c:pt>
                <c:pt idx="3">
                  <c:v>86190</c:v>
                </c:pt>
                <c:pt idx="4">
                  <c:v>100000</c:v>
                </c:pt>
                <c:pt idx="5">
                  <c:v>115473</c:v>
                </c:pt>
                <c:pt idx="6">
                  <c:v>130340</c:v>
                </c:pt>
                <c:pt idx="7">
                  <c:v>151699</c:v>
                </c:pt>
                <c:pt idx="8">
                  <c:v>170262</c:v>
                </c:pt>
                <c:pt idx="9">
                  <c:v>185638</c:v>
                </c:pt>
                <c:pt idx="10">
                  <c:v>212233</c:v>
                </c:pt>
                <c:pt idx="11">
                  <c:v>227400</c:v>
                </c:pt>
              </c:numCache>
              <c:extLst/>
            </c:numRef>
          </c:val>
          <c:smooth val="0"/>
          <c:extLst/>
        </c:ser>
        <c:dLbls>
          <c:showLegendKey val="0"/>
          <c:showVal val="0"/>
          <c:showCatName val="0"/>
          <c:showSerName val="0"/>
          <c:showPercent val="0"/>
          <c:showBubbleSize val="0"/>
        </c:dLbls>
        <c:smooth val="0"/>
        <c:axId val="-1973453104"/>
        <c:axId val="-1973452560"/>
      </c:lineChart>
      <c:catAx>
        <c:axId val="-197345310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50" b="0" i="0" u="none" strike="noStrike" kern="1200" baseline="0">
                <a:solidFill>
                  <a:schemeClr val="tx1">
                    <a:lumMod val="65000"/>
                    <a:lumOff val="35000"/>
                  </a:schemeClr>
                </a:solidFill>
                <a:latin typeface="+mn-lt"/>
                <a:ea typeface="+mn-ea"/>
                <a:cs typeface="+mn-cs"/>
              </a:defRPr>
            </a:pPr>
            <a:endParaRPr lang="en-US"/>
          </a:p>
        </c:txPr>
        <c:crossAx val="-1973452560"/>
        <c:crosses val="autoZero"/>
        <c:auto val="1"/>
        <c:lblAlgn val="ctr"/>
        <c:lblOffset val="100"/>
        <c:noMultiLvlLbl val="0"/>
      </c:catAx>
      <c:valAx>
        <c:axId val="-1973452560"/>
        <c:scaling>
          <c:orientation val="minMax"/>
        </c:scaling>
        <c:delete val="1"/>
        <c:axPos val="l"/>
        <c:majorGridlines>
          <c:spPr>
            <a:ln w="9525" cap="flat" cmpd="sng" algn="ctr">
              <a:solidFill>
                <a:schemeClr val="bg1">
                  <a:lumMod val="95000"/>
                </a:schemeClr>
              </a:solidFill>
              <a:round/>
            </a:ln>
            <a:effectLst/>
          </c:spPr>
        </c:majorGridlines>
        <c:numFmt formatCode="0" sourceLinked="1"/>
        <c:majorTickMark val="none"/>
        <c:minorTickMark val="none"/>
        <c:tickLblPos val="nextTo"/>
        <c:crossAx val="-1973453104"/>
        <c:crosses val="autoZero"/>
        <c:crossBetween val="between"/>
        <c:majorUnit val="25000"/>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mn-cs"/>
              </a:defRPr>
            </a:pPr>
            <a:r>
              <a:rPr lang="en-US" sz="2400" b="1" dirty="0" smtClean="0"/>
              <a:t>Rate of User Activity Growth 2013-2014</a:t>
            </a:r>
            <a:endParaRPr lang="en-US" sz="2400" b="1" dirty="0"/>
          </a:p>
        </c:rich>
      </c:tx>
      <c:overlay val="0"/>
      <c:spPr>
        <a:noFill/>
        <a:ln>
          <a:noFill/>
        </a:ln>
        <a:effectLst/>
      </c:spPr>
      <c:txPr>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1"/>
          <c:order val="1"/>
          <c:tx>
            <c:strRef>
              <c:f>'Guests-2013-2014'!$C$1</c:f>
              <c:strCache>
                <c:ptCount val="1"/>
                <c:pt idx="0">
                  <c:v>TenantUsers</c:v>
                </c:pt>
              </c:strCache>
            </c:strRef>
          </c:tx>
          <c:spPr>
            <a:ln w="28575" cap="rnd">
              <a:solidFill>
                <a:schemeClr val="bg1">
                  <a:lumMod val="65000"/>
                </a:schemeClr>
              </a:solidFill>
              <a:round/>
            </a:ln>
            <a:effectLst/>
          </c:spPr>
          <c:marker>
            <c:symbol val="none"/>
          </c:marker>
          <c:cat>
            <c:strRef>
              <c:f>'Guests-2013-2014'!$A$2:$A$45</c:f>
              <c:strCache>
                <c:ptCount val="41"/>
                <c:pt idx="0">
                  <c:v>2013-17</c:v>
                </c:pt>
                <c:pt idx="1">
                  <c:v>2013-18</c:v>
                </c:pt>
                <c:pt idx="2">
                  <c:v>2013-19</c:v>
                </c:pt>
                <c:pt idx="3">
                  <c:v>2013-20</c:v>
                </c:pt>
                <c:pt idx="4">
                  <c:v>2013-21</c:v>
                </c:pt>
                <c:pt idx="5">
                  <c:v>2013-22</c:v>
                </c:pt>
                <c:pt idx="6">
                  <c:v>2013-23</c:v>
                </c:pt>
                <c:pt idx="7">
                  <c:v>2013-24</c:v>
                </c:pt>
                <c:pt idx="8">
                  <c:v>2013-25</c:v>
                </c:pt>
                <c:pt idx="9">
                  <c:v>2013-26</c:v>
                </c:pt>
                <c:pt idx="10">
                  <c:v>2013-27</c:v>
                </c:pt>
                <c:pt idx="11">
                  <c:v>2013-28</c:v>
                </c:pt>
                <c:pt idx="12">
                  <c:v>2013-29</c:v>
                </c:pt>
                <c:pt idx="13">
                  <c:v>2013-30</c:v>
                </c:pt>
                <c:pt idx="14">
                  <c:v>2013-31</c:v>
                </c:pt>
                <c:pt idx="15">
                  <c:v>2013-32</c:v>
                </c:pt>
                <c:pt idx="16">
                  <c:v>2013-33</c:v>
                </c:pt>
                <c:pt idx="17">
                  <c:v>2013-34</c:v>
                </c:pt>
                <c:pt idx="18">
                  <c:v>2013-35</c:v>
                </c:pt>
                <c:pt idx="19">
                  <c:v>2013-36</c:v>
                </c:pt>
                <c:pt idx="20">
                  <c:v>2013-37</c:v>
                </c:pt>
                <c:pt idx="21">
                  <c:v>2013-38</c:v>
                </c:pt>
                <c:pt idx="22">
                  <c:v>2013-39</c:v>
                </c:pt>
                <c:pt idx="23">
                  <c:v>2013-40</c:v>
                </c:pt>
                <c:pt idx="24">
                  <c:v>2013-41</c:v>
                </c:pt>
                <c:pt idx="25">
                  <c:v>2013-42</c:v>
                </c:pt>
                <c:pt idx="26">
                  <c:v>2013-43</c:v>
                </c:pt>
                <c:pt idx="27">
                  <c:v>2013-44</c:v>
                </c:pt>
                <c:pt idx="28">
                  <c:v>2013-45</c:v>
                </c:pt>
                <c:pt idx="29">
                  <c:v>2013-46</c:v>
                </c:pt>
                <c:pt idx="30">
                  <c:v>2013-47</c:v>
                </c:pt>
                <c:pt idx="31">
                  <c:v>2013-48</c:v>
                </c:pt>
                <c:pt idx="32">
                  <c:v>2013-49</c:v>
                </c:pt>
                <c:pt idx="33">
                  <c:v>2013-50</c:v>
                </c:pt>
                <c:pt idx="34">
                  <c:v>2013-51</c:v>
                </c:pt>
                <c:pt idx="35">
                  <c:v>2013-52</c:v>
                </c:pt>
                <c:pt idx="36">
                  <c:v>2014-00</c:v>
                </c:pt>
                <c:pt idx="37">
                  <c:v>2014-01</c:v>
                </c:pt>
                <c:pt idx="38">
                  <c:v>2014-02</c:v>
                </c:pt>
                <c:pt idx="39">
                  <c:v>2014-03</c:v>
                </c:pt>
                <c:pt idx="40">
                  <c:v>2014-04</c:v>
                </c:pt>
              </c:strCache>
            </c:strRef>
          </c:cat>
          <c:val>
            <c:numRef>
              <c:f>'Guests-2013-2014'!$C$2:$C$45</c:f>
              <c:numCache>
                <c:formatCode>General</c:formatCode>
                <c:ptCount val="44"/>
                <c:pt idx="0">
                  <c:v>63086</c:v>
                </c:pt>
                <c:pt idx="1">
                  <c:v>79300</c:v>
                </c:pt>
                <c:pt idx="2">
                  <c:v>89985</c:v>
                </c:pt>
                <c:pt idx="3">
                  <c:v>92414</c:v>
                </c:pt>
                <c:pt idx="4">
                  <c:v>87527</c:v>
                </c:pt>
                <c:pt idx="5">
                  <c:v>91630</c:v>
                </c:pt>
                <c:pt idx="6">
                  <c:v>96410</c:v>
                </c:pt>
                <c:pt idx="7">
                  <c:v>106978</c:v>
                </c:pt>
                <c:pt idx="8">
                  <c:v>127481</c:v>
                </c:pt>
                <c:pt idx="9">
                  <c:v>165671</c:v>
                </c:pt>
                <c:pt idx="10">
                  <c:v>123385</c:v>
                </c:pt>
                <c:pt idx="11">
                  <c:v>125117</c:v>
                </c:pt>
                <c:pt idx="12">
                  <c:v>123519</c:v>
                </c:pt>
                <c:pt idx="13">
                  <c:v>121095</c:v>
                </c:pt>
                <c:pt idx="14">
                  <c:v>118860</c:v>
                </c:pt>
                <c:pt idx="15">
                  <c:v>126241</c:v>
                </c:pt>
                <c:pt idx="16">
                  <c:v>144459</c:v>
                </c:pt>
                <c:pt idx="17">
                  <c:v>165281</c:v>
                </c:pt>
                <c:pt idx="18">
                  <c:v>176980</c:v>
                </c:pt>
                <c:pt idx="19">
                  <c:v>206431</c:v>
                </c:pt>
                <c:pt idx="20">
                  <c:v>219909</c:v>
                </c:pt>
                <c:pt idx="21">
                  <c:v>235251</c:v>
                </c:pt>
                <c:pt idx="22">
                  <c:v>223501</c:v>
                </c:pt>
                <c:pt idx="23">
                  <c:v>256951</c:v>
                </c:pt>
                <c:pt idx="24">
                  <c:v>246316</c:v>
                </c:pt>
                <c:pt idx="25">
                  <c:v>263152</c:v>
                </c:pt>
                <c:pt idx="26">
                  <c:v>263473</c:v>
                </c:pt>
                <c:pt idx="27">
                  <c:v>331385</c:v>
                </c:pt>
                <c:pt idx="28">
                  <c:v>340508</c:v>
                </c:pt>
                <c:pt idx="29">
                  <c:v>371935</c:v>
                </c:pt>
                <c:pt idx="30">
                  <c:v>349995</c:v>
                </c:pt>
                <c:pt idx="31">
                  <c:v>387858</c:v>
                </c:pt>
                <c:pt idx="32">
                  <c:v>308564</c:v>
                </c:pt>
                <c:pt idx="33">
                  <c:v>327365</c:v>
                </c:pt>
                <c:pt idx="34">
                  <c:v>327365</c:v>
                </c:pt>
                <c:pt idx="35">
                  <c:v>327365</c:v>
                </c:pt>
                <c:pt idx="36">
                  <c:v>327365</c:v>
                </c:pt>
                <c:pt idx="37">
                  <c:v>385025</c:v>
                </c:pt>
                <c:pt idx="38">
                  <c:v>406939</c:v>
                </c:pt>
                <c:pt idx="39">
                  <c:v>455957</c:v>
                </c:pt>
                <c:pt idx="40">
                  <c:v>439650</c:v>
                </c:pt>
              </c:numCache>
            </c:numRef>
          </c:val>
          <c:smooth val="0"/>
          <c:extLst>
            <c:ext xmlns:c16="http://schemas.microsoft.com/office/drawing/2014/chart" uri="{C3380CC4-5D6E-409C-BE32-E72D297353CC}">
              <c16:uniqueId val="{00000001-E2EF-4168-A3FA-353B49B303D0}"/>
            </c:ext>
          </c:extLst>
        </c:ser>
        <c:dLbls>
          <c:showLegendKey val="0"/>
          <c:showVal val="0"/>
          <c:showCatName val="0"/>
          <c:showSerName val="0"/>
          <c:showPercent val="0"/>
          <c:showBubbleSize val="0"/>
        </c:dLbls>
        <c:marker val="1"/>
        <c:smooth val="0"/>
        <c:axId val="-1973456912"/>
        <c:axId val="-1973447120"/>
      </c:lineChart>
      <c:lineChart>
        <c:grouping val="standard"/>
        <c:varyColors val="0"/>
        <c:ser>
          <c:idx val="0"/>
          <c:order val="0"/>
          <c:tx>
            <c:strRef>
              <c:f>'Guests-2013-2014'!$B$1</c:f>
              <c:strCache>
                <c:ptCount val="1"/>
                <c:pt idx="0">
                  <c:v>TotalGuests</c:v>
                </c:pt>
              </c:strCache>
            </c:strRef>
          </c:tx>
          <c:spPr>
            <a:ln w="57150" cap="rnd">
              <a:solidFill>
                <a:srgbClr val="00B0F0"/>
              </a:solidFill>
              <a:round/>
            </a:ln>
            <a:effectLst/>
          </c:spPr>
          <c:marker>
            <c:symbol val="none"/>
          </c:marker>
          <c:cat>
            <c:strRef>
              <c:f>'Guests-2013-2014'!$A$2:$A$45</c:f>
              <c:strCache>
                <c:ptCount val="41"/>
                <c:pt idx="0">
                  <c:v>2013-17</c:v>
                </c:pt>
                <c:pt idx="1">
                  <c:v>2013-18</c:v>
                </c:pt>
                <c:pt idx="2">
                  <c:v>2013-19</c:v>
                </c:pt>
                <c:pt idx="3">
                  <c:v>2013-20</c:v>
                </c:pt>
                <c:pt idx="4">
                  <c:v>2013-21</c:v>
                </c:pt>
                <c:pt idx="5">
                  <c:v>2013-22</c:v>
                </c:pt>
                <c:pt idx="6">
                  <c:v>2013-23</c:v>
                </c:pt>
                <c:pt idx="7">
                  <c:v>2013-24</c:v>
                </c:pt>
                <c:pt idx="8">
                  <c:v>2013-25</c:v>
                </c:pt>
                <c:pt idx="9">
                  <c:v>2013-26</c:v>
                </c:pt>
                <c:pt idx="10">
                  <c:v>2013-27</c:v>
                </c:pt>
                <c:pt idx="11">
                  <c:v>2013-28</c:v>
                </c:pt>
                <c:pt idx="12">
                  <c:v>2013-29</c:v>
                </c:pt>
                <c:pt idx="13">
                  <c:v>2013-30</c:v>
                </c:pt>
                <c:pt idx="14">
                  <c:v>2013-31</c:v>
                </c:pt>
                <c:pt idx="15">
                  <c:v>2013-32</c:v>
                </c:pt>
                <c:pt idx="16">
                  <c:v>2013-33</c:v>
                </c:pt>
                <c:pt idx="17">
                  <c:v>2013-34</c:v>
                </c:pt>
                <c:pt idx="18">
                  <c:v>2013-35</c:v>
                </c:pt>
                <c:pt idx="19">
                  <c:v>2013-36</c:v>
                </c:pt>
                <c:pt idx="20">
                  <c:v>2013-37</c:v>
                </c:pt>
                <c:pt idx="21">
                  <c:v>2013-38</c:v>
                </c:pt>
                <c:pt idx="22">
                  <c:v>2013-39</c:v>
                </c:pt>
                <c:pt idx="23">
                  <c:v>2013-40</c:v>
                </c:pt>
                <c:pt idx="24">
                  <c:v>2013-41</c:v>
                </c:pt>
                <c:pt idx="25">
                  <c:v>2013-42</c:v>
                </c:pt>
                <c:pt idx="26">
                  <c:v>2013-43</c:v>
                </c:pt>
                <c:pt idx="27">
                  <c:v>2013-44</c:v>
                </c:pt>
                <c:pt idx="28">
                  <c:v>2013-45</c:v>
                </c:pt>
                <c:pt idx="29">
                  <c:v>2013-46</c:v>
                </c:pt>
                <c:pt idx="30">
                  <c:v>2013-47</c:v>
                </c:pt>
                <c:pt idx="31">
                  <c:v>2013-48</c:v>
                </c:pt>
                <c:pt idx="32">
                  <c:v>2013-49</c:v>
                </c:pt>
                <c:pt idx="33">
                  <c:v>2013-50</c:v>
                </c:pt>
                <c:pt idx="34">
                  <c:v>2013-51</c:v>
                </c:pt>
                <c:pt idx="35">
                  <c:v>2013-52</c:v>
                </c:pt>
                <c:pt idx="36">
                  <c:v>2014-00</c:v>
                </c:pt>
                <c:pt idx="37">
                  <c:v>2014-01</c:v>
                </c:pt>
                <c:pt idx="38">
                  <c:v>2014-02</c:v>
                </c:pt>
                <c:pt idx="39">
                  <c:v>2014-03</c:v>
                </c:pt>
                <c:pt idx="40">
                  <c:v>2014-04</c:v>
                </c:pt>
              </c:strCache>
            </c:strRef>
          </c:cat>
          <c:val>
            <c:numRef>
              <c:f>'Guests-2013-2014'!$B$2:$B$45</c:f>
              <c:numCache>
                <c:formatCode>General</c:formatCode>
                <c:ptCount val="44"/>
                <c:pt idx="0">
                  <c:v>24346</c:v>
                </c:pt>
                <c:pt idx="1">
                  <c:v>32322</c:v>
                </c:pt>
                <c:pt idx="2">
                  <c:v>35891</c:v>
                </c:pt>
                <c:pt idx="3">
                  <c:v>35629</c:v>
                </c:pt>
                <c:pt idx="4">
                  <c:v>35301</c:v>
                </c:pt>
                <c:pt idx="5">
                  <c:v>34032</c:v>
                </c:pt>
                <c:pt idx="6">
                  <c:v>35638</c:v>
                </c:pt>
                <c:pt idx="7">
                  <c:v>37555</c:v>
                </c:pt>
                <c:pt idx="8">
                  <c:v>39675</c:v>
                </c:pt>
                <c:pt idx="9">
                  <c:v>62079</c:v>
                </c:pt>
                <c:pt idx="10">
                  <c:v>43354</c:v>
                </c:pt>
                <c:pt idx="11">
                  <c:v>44302</c:v>
                </c:pt>
                <c:pt idx="12">
                  <c:v>45413</c:v>
                </c:pt>
                <c:pt idx="13">
                  <c:v>50136</c:v>
                </c:pt>
                <c:pt idx="14">
                  <c:v>55615</c:v>
                </c:pt>
                <c:pt idx="15">
                  <c:v>60389</c:v>
                </c:pt>
                <c:pt idx="16">
                  <c:v>76534</c:v>
                </c:pt>
                <c:pt idx="17">
                  <c:v>88433</c:v>
                </c:pt>
                <c:pt idx="18">
                  <c:v>113061</c:v>
                </c:pt>
                <c:pt idx="19">
                  <c:v>120696</c:v>
                </c:pt>
                <c:pt idx="20">
                  <c:v>125401</c:v>
                </c:pt>
                <c:pt idx="21">
                  <c:v>135982</c:v>
                </c:pt>
                <c:pt idx="22">
                  <c:v>142156</c:v>
                </c:pt>
                <c:pt idx="23">
                  <c:v>143885</c:v>
                </c:pt>
                <c:pt idx="24">
                  <c:v>144304</c:v>
                </c:pt>
                <c:pt idx="25">
                  <c:v>154139</c:v>
                </c:pt>
                <c:pt idx="26">
                  <c:v>151611</c:v>
                </c:pt>
                <c:pt idx="27">
                  <c:v>162551</c:v>
                </c:pt>
                <c:pt idx="28">
                  <c:v>166863</c:v>
                </c:pt>
                <c:pt idx="29">
                  <c:v>172574</c:v>
                </c:pt>
                <c:pt idx="30">
                  <c:v>151735</c:v>
                </c:pt>
                <c:pt idx="31">
                  <c:v>183532</c:v>
                </c:pt>
                <c:pt idx="32">
                  <c:v>160759</c:v>
                </c:pt>
                <c:pt idx="33">
                  <c:v>160850</c:v>
                </c:pt>
                <c:pt idx="34">
                  <c:v>160850</c:v>
                </c:pt>
                <c:pt idx="35">
                  <c:v>160850</c:v>
                </c:pt>
                <c:pt idx="36">
                  <c:v>160850</c:v>
                </c:pt>
                <c:pt idx="37">
                  <c:v>186082</c:v>
                </c:pt>
                <c:pt idx="38">
                  <c:v>201209</c:v>
                </c:pt>
                <c:pt idx="39">
                  <c:v>220207</c:v>
                </c:pt>
                <c:pt idx="40">
                  <c:v>201677</c:v>
                </c:pt>
              </c:numCache>
            </c:numRef>
          </c:val>
          <c:smooth val="0"/>
          <c:extLst>
            <c:ext xmlns:c16="http://schemas.microsoft.com/office/drawing/2014/chart" uri="{C3380CC4-5D6E-409C-BE32-E72D297353CC}">
              <c16:uniqueId val="{00000000-E2EF-4168-A3FA-353B49B303D0}"/>
            </c:ext>
          </c:extLst>
        </c:ser>
        <c:dLbls>
          <c:showLegendKey val="0"/>
          <c:showVal val="0"/>
          <c:showCatName val="0"/>
          <c:showSerName val="0"/>
          <c:showPercent val="0"/>
          <c:showBubbleSize val="0"/>
        </c:dLbls>
        <c:marker val="1"/>
        <c:smooth val="0"/>
        <c:axId val="-1691404064"/>
        <c:axId val="-1691401344"/>
      </c:lineChart>
      <c:catAx>
        <c:axId val="-19734569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73447120"/>
        <c:crosses val="autoZero"/>
        <c:auto val="0"/>
        <c:lblAlgn val="ctr"/>
        <c:lblOffset val="100"/>
        <c:noMultiLvlLbl val="0"/>
      </c:catAx>
      <c:valAx>
        <c:axId val="-19734471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973456912"/>
        <c:crosses val="autoZero"/>
        <c:crossBetween val="between"/>
      </c:valAx>
      <c:valAx>
        <c:axId val="-1691401344"/>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1691404064"/>
        <c:crosses val="max"/>
        <c:crossBetween val="between"/>
      </c:valAx>
      <c:catAx>
        <c:axId val="-1691404064"/>
        <c:scaling>
          <c:orientation val="minMax"/>
        </c:scaling>
        <c:delete val="1"/>
        <c:axPos val="b"/>
        <c:numFmt formatCode="General" sourceLinked="1"/>
        <c:majorTickMark val="out"/>
        <c:minorTickMark val="none"/>
        <c:tickLblPos val="nextTo"/>
        <c:crossAx val="-169140134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C293C2-E04F-4582-91AF-C01949F0FC0F}" type="doc">
      <dgm:prSet loTypeId="urn:microsoft.com/office/officeart/2005/8/layout/process1" loCatId="process" qsTypeId="urn:microsoft.com/office/officeart/2005/8/quickstyle/simple1" qsCatId="simple" csTypeId="urn:microsoft.com/office/officeart/2005/8/colors/accent1_2" csCatId="accent1" phldr="1"/>
      <dgm:spPr/>
    </dgm:pt>
    <dgm:pt modelId="{041D3CBA-5B6E-4C4E-80B4-CB4528F5680A}">
      <dgm:prSet phldrT="[Text]" custT="1"/>
      <dgm:spPr/>
      <dgm:t>
        <a:bodyPr/>
        <a:lstStyle/>
        <a:p>
          <a:r>
            <a:rPr lang="en-US" sz="1200" dirty="0" smtClean="0"/>
            <a:t>Break inheritance</a:t>
          </a:r>
          <a:endParaRPr lang="en-US" sz="1200" dirty="0"/>
        </a:p>
      </dgm:t>
    </dgm:pt>
    <dgm:pt modelId="{A4524605-9219-46C4-8358-F8099EDEC3E6}" type="parTrans" cxnId="{7C181056-AA21-44F4-88F4-D07FA935FB40}">
      <dgm:prSet/>
      <dgm:spPr/>
      <dgm:t>
        <a:bodyPr/>
        <a:lstStyle/>
        <a:p>
          <a:endParaRPr lang="en-US" sz="1200"/>
        </a:p>
      </dgm:t>
    </dgm:pt>
    <dgm:pt modelId="{108122E1-D4DF-4BAB-A80D-D3782D3BADE1}" type="sibTrans" cxnId="{7C181056-AA21-44F4-88F4-D07FA935FB40}">
      <dgm:prSet custT="1"/>
      <dgm:spPr/>
      <dgm:t>
        <a:bodyPr/>
        <a:lstStyle/>
        <a:p>
          <a:endParaRPr lang="en-US" sz="1200"/>
        </a:p>
      </dgm:t>
    </dgm:pt>
    <dgm:pt modelId="{D0D41583-9A51-4CB7-A235-52C4A4EB95A0}">
      <dgm:prSet phldrT="[Text]" custT="1"/>
      <dgm:spPr/>
      <dgm:t>
        <a:bodyPr/>
        <a:lstStyle/>
        <a:p>
          <a:r>
            <a:rPr lang="en-US" sz="1200" dirty="0" smtClean="0"/>
            <a:t>Grant permissions to recipient on the document</a:t>
          </a:r>
          <a:endParaRPr lang="en-US" sz="1200" dirty="0"/>
        </a:p>
      </dgm:t>
    </dgm:pt>
    <dgm:pt modelId="{BC1BA3A9-0C71-403F-9ADC-E0BDC25F8335}" type="parTrans" cxnId="{C8FA08B4-0A65-4004-926E-07A99994F7AF}">
      <dgm:prSet/>
      <dgm:spPr/>
      <dgm:t>
        <a:bodyPr/>
        <a:lstStyle/>
        <a:p>
          <a:endParaRPr lang="en-US" sz="1200"/>
        </a:p>
      </dgm:t>
    </dgm:pt>
    <dgm:pt modelId="{E4FAD0A6-77FB-4FDD-8BCA-12FF4429FCDA}" type="sibTrans" cxnId="{C8FA08B4-0A65-4004-926E-07A99994F7AF}">
      <dgm:prSet custT="1"/>
      <dgm:spPr/>
      <dgm:t>
        <a:bodyPr/>
        <a:lstStyle/>
        <a:p>
          <a:endParaRPr lang="en-US" sz="1200"/>
        </a:p>
      </dgm:t>
    </dgm:pt>
    <dgm:pt modelId="{5EA32C76-15E7-464A-8C63-68F40CCB2DDC}">
      <dgm:prSet phldrT="[Text]" custT="1"/>
      <dgm:spPr/>
      <dgm:t>
        <a:bodyPr/>
        <a:lstStyle/>
        <a:p>
          <a:r>
            <a:rPr lang="en-US" sz="1200" dirty="0" smtClean="0"/>
            <a:t>Send email notification to recipient</a:t>
          </a:r>
          <a:endParaRPr lang="en-US" sz="1200" dirty="0"/>
        </a:p>
      </dgm:t>
    </dgm:pt>
    <dgm:pt modelId="{14E69391-0BC1-4096-9172-632457367DA6}" type="parTrans" cxnId="{D7035F8C-E663-4516-A672-69958700D0DE}">
      <dgm:prSet/>
      <dgm:spPr/>
      <dgm:t>
        <a:bodyPr/>
        <a:lstStyle/>
        <a:p>
          <a:endParaRPr lang="en-US" sz="1200"/>
        </a:p>
      </dgm:t>
    </dgm:pt>
    <dgm:pt modelId="{EB3856BE-4685-466B-8828-3E3688F35D00}" type="sibTrans" cxnId="{D7035F8C-E663-4516-A672-69958700D0DE}">
      <dgm:prSet/>
      <dgm:spPr/>
      <dgm:t>
        <a:bodyPr/>
        <a:lstStyle/>
        <a:p>
          <a:endParaRPr lang="en-US" sz="1200"/>
        </a:p>
      </dgm:t>
    </dgm:pt>
    <dgm:pt modelId="{3D29A896-BD31-41FE-909B-A587CF2A6A79}">
      <dgm:prSet phldrT="[Text]" custT="1"/>
      <dgm:spPr/>
      <dgm:t>
        <a:bodyPr/>
        <a:lstStyle/>
        <a:p>
          <a:r>
            <a:rPr lang="en-US" sz="1200" dirty="0" smtClean="0"/>
            <a:t>Copy permissions/groups from Site to Document</a:t>
          </a:r>
          <a:endParaRPr lang="en-US" sz="1200" dirty="0"/>
        </a:p>
      </dgm:t>
    </dgm:pt>
    <dgm:pt modelId="{08C0E5D1-1A7E-40B3-8B15-DA498998600F}" type="parTrans" cxnId="{BDD4F79A-132D-4D9C-A223-9F79BD82DB5D}">
      <dgm:prSet/>
      <dgm:spPr/>
      <dgm:t>
        <a:bodyPr/>
        <a:lstStyle/>
        <a:p>
          <a:endParaRPr lang="en-US" sz="1200"/>
        </a:p>
      </dgm:t>
    </dgm:pt>
    <dgm:pt modelId="{9012366E-9E33-449E-90EA-EC5A9AC45641}" type="sibTrans" cxnId="{BDD4F79A-132D-4D9C-A223-9F79BD82DB5D}">
      <dgm:prSet custT="1"/>
      <dgm:spPr/>
      <dgm:t>
        <a:bodyPr/>
        <a:lstStyle/>
        <a:p>
          <a:endParaRPr lang="en-US" sz="1200"/>
        </a:p>
      </dgm:t>
    </dgm:pt>
    <dgm:pt modelId="{773371B0-0E75-4AA4-898F-68C8CED30C6A}" type="pres">
      <dgm:prSet presAssocID="{8EC293C2-E04F-4582-91AF-C01949F0FC0F}" presName="Name0" presStyleCnt="0">
        <dgm:presLayoutVars>
          <dgm:dir/>
          <dgm:resizeHandles val="exact"/>
        </dgm:presLayoutVars>
      </dgm:prSet>
      <dgm:spPr/>
    </dgm:pt>
    <dgm:pt modelId="{308461CF-EA3B-4031-AA85-83F814D2CF2D}" type="pres">
      <dgm:prSet presAssocID="{041D3CBA-5B6E-4C4E-80B4-CB4528F5680A}" presName="node" presStyleLbl="node1" presStyleIdx="0" presStyleCnt="4">
        <dgm:presLayoutVars>
          <dgm:bulletEnabled val="1"/>
        </dgm:presLayoutVars>
      </dgm:prSet>
      <dgm:spPr/>
      <dgm:t>
        <a:bodyPr/>
        <a:lstStyle/>
        <a:p>
          <a:endParaRPr lang="en-US"/>
        </a:p>
      </dgm:t>
    </dgm:pt>
    <dgm:pt modelId="{18F25A37-F7A9-4814-BD72-4F47F2AA3A1F}" type="pres">
      <dgm:prSet presAssocID="{108122E1-D4DF-4BAB-A80D-D3782D3BADE1}" presName="sibTrans" presStyleLbl="sibTrans2D1" presStyleIdx="0" presStyleCnt="3"/>
      <dgm:spPr/>
      <dgm:t>
        <a:bodyPr/>
        <a:lstStyle/>
        <a:p>
          <a:endParaRPr lang="en-US"/>
        </a:p>
      </dgm:t>
    </dgm:pt>
    <dgm:pt modelId="{76B69F67-5471-41CB-9BA5-1403F191346C}" type="pres">
      <dgm:prSet presAssocID="{108122E1-D4DF-4BAB-A80D-D3782D3BADE1}" presName="connectorText" presStyleLbl="sibTrans2D1" presStyleIdx="0" presStyleCnt="3"/>
      <dgm:spPr/>
      <dgm:t>
        <a:bodyPr/>
        <a:lstStyle/>
        <a:p>
          <a:endParaRPr lang="en-US"/>
        </a:p>
      </dgm:t>
    </dgm:pt>
    <dgm:pt modelId="{56109D4E-8428-4FAF-988A-DEF97CDEE5DD}" type="pres">
      <dgm:prSet presAssocID="{3D29A896-BD31-41FE-909B-A587CF2A6A79}" presName="node" presStyleLbl="node1" presStyleIdx="1" presStyleCnt="4">
        <dgm:presLayoutVars>
          <dgm:bulletEnabled val="1"/>
        </dgm:presLayoutVars>
      </dgm:prSet>
      <dgm:spPr/>
      <dgm:t>
        <a:bodyPr/>
        <a:lstStyle/>
        <a:p>
          <a:endParaRPr lang="en-US"/>
        </a:p>
      </dgm:t>
    </dgm:pt>
    <dgm:pt modelId="{FD8F3B28-A577-406A-9436-02A0A83A54C5}" type="pres">
      <dgm:prSet presAssocID="{9012366E-9E33-449E-90EA-EC5A9AC45641}" presName="sibTrans" presStyleLbl="sibTrans2D1" presStyleIdx="1" presStyleCnt="3"/>
      <dgm:spPr/>
      <dgm:t>
        <a:bodyPr/>
        <a:lstStyle/>
        <a:p>
          <a:endParaRPr lang="en-US"/>
        </a:p>
      </dgm:t>
    </dgm:pt>
    <dgm:pt modelId="{247CC877-294F-4BC3-8B8D-049C4623CD48}" type="pres">
      <dgm:prSet presAssocID="{9012366E-9E33-449E-90EA-EC5A9AC45641}" presName="connectorText" presStyleLbl="sibTrans2D1" presStyleIdx="1" presStyleCnt="3"/>
      <dgm:spPr/>
      <dgm:t>
        <a:bodyPr/>
        <a:lstStyle/>
        <a:p>
          <a:endParaRPr lang="en-US"/>
        </a:p>
      </dgm:t>
    </dgm:pt>
    <dgm:pt modelId="{115F9D78-FCE4-4513-80F5-008696755A82}" type="pres">
      <dgm:prSet presAssocID="{D0D41583-9A51-4CB7-A235-52C4A4EB95A0}" presName="node" presStyleLbl="node1" presStyleIdx="2" presStyleCnt="4">
        <dgm:presLayoutVars>
          <dgm:bulletEnabled val="1"/>
        </dgm:presLayoutVars>
      </dgm:prSet>
      <dgm:spPr/>
      <dgm:t>
        <a:bodyPr/>
        <a:lstStyle/>
        <a:p>
          <a:endParaRPr lang="en-US"/>
        </a:p>
      </dgm:t>
    </dgm:pt>
    <dgm:pt modelId="{2DE5B2A8-16E9-4F7A-9ED4-634C8C98957F}" type="pres">
      <dgm:prSet presAssocID="{E4FAD0A6-77FB-4FDD-8BCA-12FF4429FCDA}" presName="sibTrans" presStyleLbl="sibTrans2D1" presStyleIdx="2" presStyleCnt="3"/>
      <dgm:spPr/>
      <dgm:t>
        <a:bodyPr/>
        <a:lstStyle/>
        <a:p>
          <a:endParaRPr lang="en-US"/>
        </a:p>
      </dgm:t>
    </dgm:pt>
    <dgm:pt modelId="{A6D70DE1-6AFF-4623-8680-E30A60CE6217}" type="pres">
      <dgm:prSet presAssocID="{E4FAD0A6-77FB-4FDD-8BCA-12FF4429FCDA}" presName="connectorText" presStyleLbl="sibTrans2D1" presStyleIdx="2" presStyleCnt="3"/>
      <dgm:spPr/>
      <dgm:t>
        <a:bodyPr/>
        <a:lstStyle/>
        <a:p>
          <a:endParaRPr lang="en-US"/>
        </a:p>
      </dgm:t>
    </dgm:pt>
    <dgm:pt modelId="{DE9DFE9D-FEA0-46DF-9BBB-A7394C1A7037}" type="pres">
      <dgm:prSet presAssocID="{5EA32C76-15E7-464A-8C63-68F40CCB2DDC}" presName="node" presStyleLbl="node1" presStyleIdx="3" presStyleCnt="4">
        <dgm:presLayoutVars>
          <dgm:bulletEnabled val="1"/>
        </dgm:presLayoutVars>
      </dgm:prSet>
      <dgm:spPr/>
      <dgm:t>
        <a:bodyPr/>
        <a:lstStyle/>
        <a:p>
          <a:endParaRPr lang="en-US"/>
        </a:p>
      </dgm:t>
    </dgm:pt>
  </dgm:ptLst>
  <dgm:cxnLst>
    <dgm:cxn modelId="{AFA021B1-EABE-4FC1-A01D-DABD011C1A6A}" type="presOf" srcId="{E4FAD0A6-77FB-4FDD-8BCA-12FF4429FCDA}" destId="{2DE5B2A8-16E9-4F7A-9ED4-634C8C98957F}" srcOrd="0" destOrd="0" presId="urn:microsoft.com/office/officeart/2005/8/layout/process1"/>
    <dgm:cxn modelId="{366DE219-75D3-4E83-9D6B-D95E24AA725A}" type="presOf" srcId="{9012366E-9E33-449E-90EA-EC5A9AC45641}" destId="{247CC877-294F-4BC3-8B8D-049C4623CD48}" srcOrd="1" destOrd="0" presId="urn:microsoft.com/office/officeart/2005/8/layout/process1"/>
    <dgm:cxn modelId="{DC1C1D7C-CE71-4A38-8C96-4BC898FE0AF8}" type="presOf" srcId="{E4FAD0A6-77FB-4FDD-8BCA-12FF4429FCDA}" destId="{A6D70DE1-6AFF-4623-8680-E30A60CE6217}" srcOrd="1" destOrd="0" presId="urn:microsoft.com/office/officeart/2005/8/layout/process1"/>
    <dgm:cxn modelId="{C8FA08B4-0A65-4004-926E-07A99994F7AF}" srcId="{8EC293C2-E04F-4582-91AF-C01949F0FC0F}" destId="{D0D41583-9A51-4CB7-A235-52C4A4EB95A0}" srcOrd="2" destOrd="0" parTransId="{BC1BA3A9-0C71-403F-9ADC-E0BDC25F8335}" sibTransId="{E4FAD0A6-77FB-4FDD-8BCA-12FF4429FCDA}"/>
    <dgm:cxn modelId="{D7035F8C-E663-4516-A672-69958700D0DE}" srcId="{8EC293C2-E04F-4582-91AF-C01949F0FC0F}" destId="{5EA32C76-15E7-464A-8C63-68F40CCB2DDC}" srcOrd="3" destOrd="0" parTransId="{14E69391-0BC1-4096-9172-632457367DA6}" sibTransId="{EB3856BE-4685-466B-8828-3E3688F35D00}"/>
    <dgm:cxn modelId="{FC4C7353-F2C4-4BF0-9C3B-102CF110F72E}" type="presOf" srcId="{5EA32C76-15E7-464A-8C63-68F40CCB2DDC}" destId="{DE9DFE9D-FEA0-46DF-9BBB-A7394C1A7037}" srcOrd="0" destOrd="0" presId="urn:microsoft.com/office/officeart/2005/8/layout/process1"/>
    <dgm:cxn modelId="{7C181056-AA21-44F4-88F4-D07FA935FB40}" srcId="{8EC293C2-E04F-4582-91AF-C01949F0FC0F}" destId="{041D3CBA-5B6E-4C4E-80B4-CB4528F5680A}" srcOrd="0" destOrd="0" parTransId="{A4524605-9219-46C4-8358-F8099EDEC3E6}" sibTransId="{108122E1-D4DF-4BAB-A80D-D3782D3BADE1}"/>
    <dgm:cxn modelId="{4006A42B-B374-4468-9FE4-9E16F9DD5F6F}" type="presOf" srcId="{8EC293C2-E04F-4582-91AF-C01949F0FC0F}" destId="{773371B0-0E75-4AA4-898F-68C8CED30C6A}" srcOrd="0" destOrd="0" presId="urn:microsoft.com/office/officeart/2005/8/layout/process1"/>
    <dgm:cxn modelId="{92BDF7BE-7D0F-4B0D-BE18-7FFB5399F131}" type="presOf" srcId="{9012366E-9E33-449E-90EA-EC5A9AC45641}" destId="{FD8F3B28-A577-406A-9436-02A0A83A54C5}" srcOrd="0" destOrd="0" presId="urn:microsoft.com/office/officeart/2005/8/layout/process1"/>
    <dgm:cxn modelId="{EC8F0151-C396-4B37-BF33-04D84068CDFF}" type="presOf" srcId="{3D29A896-BD31-41FE-909B-A587CF2A6A79}" destId="{56109D4E-8428-4FAF-988A-DEF97CDEE5DD}" srcOrd="0" destOrd="0" presId="urn:microsoft.com/office/officeart/2005/8/layout/process1"/>
    <dgm:cxn modelId="{D9E6F144-B9A8-4E73-9F45-71D0DAB179CC}" type="presOf" srcId="{108122E1-D4DF-4BAB-A80D-D3782D3BADE1}" destId="{18F25A37-F7A9-4814-BD72-4F47F2AA3A1F}" srcOrd="0" destOrd="0" presId="urn:microsoft.com/office/officeart/2005/8/layout/process1"/>
    <dgm:cxn modelId="{E260B422-2B98-4D86-97D9-0B046C98A97C}" type="presOf" srcId="{108122E1-D4DF-4BAB-A80D-D3782D3BADE1}" destId="{76B69F67-5471-41CB-9BA5-1403F191346C}" srcOrd="1" destOrd="0" presId="urn:microsoft.com/office/officeart/2005/8/layout/process1"/>
    <dgm:cxn modelId="{A5CB9C70-52FC-47BB-94E9-D1CF68113379}" type="presOf" srcId="{D0D41583-9A51-4CB7-A235-52C4A4EB95A0}" destId="{115F9D78-FCE4-4513-80F5-008696755A82}" srcOrd="0" destOrd="0" presId="urn:microsoft.com/office/officeart/2005/8/layout/process1"/>
    <dgm:cxn modelId="{BDD4F79A-132D-4D9C-A223-9F79BD82DB5D}" srcId="{8EC293C2-E04F-4582-91AF-C01949F0FC0F}" destId="{3D29A896-BD31-41FE-909B-A587CF2A6A79}" srcOrd="1" destOrd="0" parTransId="{08C0E5D1-1A7E-40B3-8B15-DA498998600F}" sibTransId="{9012366E-9E33-449E-90EA-EC5A9AC45641}"/>
    <dgm:cxn modelId="{FA6FC224-A50C-43B3-9C44-2D788EDE2055}" type="presOf" srcId="{041D3CBA-5B6E-4C4E-80B4-CB4528F5680A}" destId="{308461CF-EA3B-4031-AA85-83F814D2CF2D}" srcOrd="0" destOrd="0" presId="urn:microsoft.com/office/officeart/2005/8/layout/process1"/>
    <dgm:cxn modelId="{9118BDCD-69CD-48C2-843C-862B862CA78A}" type="presParOf" srcId="{773371B0-0E75-4AA4-898F-68C8CED30C6A}" destId="{308461CF-EA3B-4031-AA85-83F814D2CF2D}" srcOrd="0" destOrd="0" presId="urn:microsoft.com/office/officeart/2005/8/layout/process1"/>
    <dgm:cxn modelId="{EE43FFBD-C5F1-4412-A8EA-FF390A3EFB77}" type="presParOf" srcId="{773371B0-0E75-4AA4-898F-68C8CED30C6A}" destId="{18F25A37-F7A9-4814-BD72-4F47F2AA3A1F}" srcOrd="1" destOrd="0" presId="urn:microsoft.com/office/officeart/2005/8/layout/process1"/>
    <dgm:cxn modelId="{ED413B0E-4C6D-4F52-80E4-19057FD55538}" type="presParOf" srcId="{18F25A37-F7A9-4814-BD72-4F47F2AA3A1F}" destId="{76B69F67-5471-41CB-9BA5-1403F191346C}" srcOrd="0" destOrd="0" presId="urn:microsoft.com/office/officeart/2005/8/layout/process1"/>
    <dgm:cxn modelId="{F2DC658C-35C2-4C48-A2ED-C6285D8624B1}" type="presParOf" srcId="{773371B0-0E75-4AA4-898F-68C8CED30C6A}" destId="{56109D4E-8428-4FAF-988A-DEF97CDEE5DD}" srcOrd="2" destOrd="0" presId="urn:microsoft.com/office/officeart/2005/8/layout/process1"/>
    <dgm:cxn modelId="{E14EF6E8-7CA7-44B7-A3A3-796EDB7210B1}" type="presParOf" srcId="{773371B0-0E75-4AA4-898F-68C8CED30C6A}" destId="{FD8F3B28-A577-406A-9436-02A0A83A54C5}" srcOrd="3" destOrd="0" presId="urn:microsoft.com/office/officeart/2005/8/layout/process1"/>
    <dgm:cxn modelId="{87ED6D3E-57D7-4FC4-9FE6-EECBFFAB63A5}" type="presParOf" srcId="{FD8F3B28-A577-406A-9436-02A0A83A54C5}" destId="{247CC877-294F-4BC3-8B8D-049C4623CD48}" srcOrd="0" destOrd="0" presId="urn:microsoft.com/office/officeart/2005/8/layout/process1"/>
    <dgm:cxn modelId="{EC4837F0-3B04-4BCD-98CD-4FE3BFC0E60C}" type="presParOf" srcId="{773371B0-0E75-4AA4-898F-68C8CED30C6A}" destId="{115F9D78-FCE4-4513-80F5-008696755A82}" srcOrd="4" destOrd="0" presId="urn:microsoft.com/office/officeart/2005/8/layout/process1"/>
    <dgm:cxn modelId="{B0D9C916-2DA9-487A-9094-0B49CB7F5191}" type="presParOf" srcId="{773371B0-0E75-4AA4-898F-68C8CED30C6A}" destId="{2DE5B2A8-16E9-4F7A-9ED4-634C8C98957F}" srcOrd="5" destOrd="0" presId="urn:microsoft.com/office/officeart/2005/8/layout/process1"/>
    <dgm:cxn modelId="{B7315068-E3CD-4295-8ABF-1FD370EDDCF4}" type="presParOf" srcId="{2DE5B2A8-16E9-4F7A-9ED4-634C8C98957F}" destId="{A6D70DE1-6AFF-4623-8680-E30A60CE6217}" srcOrd="0" destOrd="0" presId="urn:microsoft.com/office/officeart/2005/8/layout/process1"/>
    <dgm:cxn modelId="{CC5FE8CF-C62F-4520-A7B1-52EE3173BD6B}" type="presParOf" srcId="{773371B0-0E75-4AA4-898F-68C8CED30C6A}" destId="{DE9DFE9D-FEA0-46DF-9BBB-A7394C1A7037}" srcOrd="6"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2929663-8E93-4915-B463-B809A96AD244}" type="doc">
      <dgm:prSet loTypeId="urn:microsoft.com/office/officeart/2005/8/layout/process1" loCatId="process" qsTypeId="urn:microsoft.com/office/officeart/2005/8/quickstyle/simple1" qsCatId="simple" csTypeId="urn:microsoft.com/office/officeart/2005/8/colors/accent2_2" csCatId="accent2" phldr="1"/>
      <dgm:spPr/>
    </dgm:pt>
    <dgm:pt modelId="{79E4D75C-6781-49B4-BA1F-9A0CB52AFB78}">
      <dgm:prSet phldrT="[Text]"/>
      <dgm:spPr/>
      <dgm:t>
        <a:bodyPr/>
        <a:lstStyle/>
        <a:p>
          <a:r>
            <a:rPr lang="en-US" dirty="0" smtClean="0"/>
            <a:t>User gets Access Denied</a:t>
          </a:r>
          <a:endParaRPr lang="en-US" dirty="0"/>
        </a:p>
      </dgm:t>
    </dgm:pt>
    <dgm:pt modelId="{3E9032E8-5DAF-4C8C-94FD-93DB5638D070}" type="parTrans" cxnId="{E5727E81-043D-492B-820B-C813462D7D57}">
      <dgm:prSet/>
      <dgm:spPr/>
      <dgm:t>
        <a:bodyPr/>
        <a:lstStyle/>
        <a:p>
          <a:endParaRPr lang="en-US"/>
        </a:p>
      </dgm:t>
    </dgm:pt>
    <dgm:pt modelId="{7C6F3BB7-B7BA-428A-8DEE-F4780778CDF2}" type="sibTrans" cxnId="{E5727E81-043D-492B-820B-C813462D7D57}">
      <dgm:prSet/>
      <dgm:spPr/>
      <dgm:t>
        <a:bodyPr/>
        <a:lstStyle/>
        <a:p>
          <a:endParaRPr lang="en-US"/>
        </a:p>
      </dgm:t>
    </dgm:pt>
    <dgm:pt modelId="{B4ECB9A6-7975-46D2-85E4-832485C678DE}">
      <dgm:prSet/>
      <dgm:spPr/>
      <dgm:t>
        <a:bodyPr/>
        <a:lstStyle/>
        <a:p>
          <a:r>
            <a:rPr lang="en-US" dirty="0" smtClean="0"/>
            <a:t>Requests access</a:t>
          </a:r>
          <a:endParaRPr lang="en-US" dirty="0"/>
        </a:p>
      </dgm:t>
    </dgm:pt>
    <dgm:pt modelId="{CEE60A00-E0CE-4CFD-8CC5-7DEA273ABE5E}" type="parTrans" cxnId="{737E789C-B670-4035-BC04-86334F7639E2}">
      <dgm:prSet/>
      <dgm:spPr/>
      <dgm:t>
        <a:bodyPr/>
        <a:lstStyle/>
        <a:p>
          <a:endParaRPr lang="en-US"/>
        </a:p>
      </dgm:t>
    </dgm:pt>
    <dgm:pt modelId="{E9A45BE0-2A19-42A6-8794-C6464974A0DF}" type="sibTrans" cxnId="{737E789C-B670-4035-BC04-86334F7639E2}">
      <dgm:prSet/>
      <dgm:spPr/>
      <dgm:t>
        <a:bodyPr/>
        <a:lstStyle/>
        <a:p>
          <a:endParaRPr lang="en-US"/>
        </a:p>
      </dgm:t>
    </dgm:pt>
    <dgm:pt modelId="{53B74D4A-E322-44C9-9143-7822186F8B84}" type="pres">
      <dgm:prSet presAssocID="{72929663-8E93-4915-B463-B809A96AD244}" presName="Name0" presStyleCnt="0">
        <dgm:presLayoutVars>
          <dgm:dir/>
          <dgm:resizeHandles val="exact"/>
        </dgm:presLayoutVars>
      </dgm:prSet>
      <dgm:spPr/>
    </dgm:pt>
    <dgm:pt modelId="{ACE6D12C-500A-4D49-B0CF-6117FD777471}" type="pres">
      <dgm:prSet presAssocID="{79E4D75C-6781-49B4-BA1F-9A0CB52AFB78}" presName="node" presStyleLbl="node1" presStyleIdx="0" presStyleCnt="2">
        <dgm:presLayoutVars>
          <dgm:bulletEnabled val="1"/>
        </dgm:presLayoutVars>
      </dgm:prSet>
      <dgm:spPr/>
      <dgm:t>
        <a:bodyPr/>
        <a:lstStyle/>
        <a:p>
          <a:endParaRPr lang="en-US"/>
        </a:p>
      </dgm:t>
    </dgm:pt>
    <dgm:pt modelId="{F7E4AC31-B760-4B5F-AF63-FD846EE2266F}" type="pres">
      <dgm:prSet presAssocID="{7C6F3BB7-B7BA-428A-8DEE-F4780778CDF2}" presName="sibTrans" presStyleLbl="sibTrans2D1" presStyleIdx="0" presStyleCnt="1"/>
      <dgm:spPr/>
      <dgm:t>
        <a:bodyPr/>
        <a:lstStyle/>
        <a:p>
          <a:endParaRPr lang="en-US"/>
        </a:p>
      </dgm:t>
    </dgm:pt>
    <dgm:pt modelId="{BF870838-9ADE-43CE-8A09-8AAA0CAB7917}" type="pres">
      <dgm:prSet presAssocID="{7C6F3BB7-B7BA-428A-8DEE-F4780778CDF2}" presName="connectorText" presStyleLbl="sibTrans2D1" presStyleIdx="0" presStyleCnt="1"/>
      <dgm:spPr/>
      <dgm:t>
        <a:bodyPr/>
        <a:lstStyle/>
        <a:p>
          <a:endParaRPr lang="en-US"/>
        </a:p>
      </dgm:t>
    </dgm:pt>
    <dgm:pt modelId="{1A8F679F-A159-4C99-B659-AED0860B1BB0}" type="pres">
      <dgm:prSet presAssocID="{B4ECB9A6-7975-46D2-85E4-832485C678DE}" presName="node" presStyleLbl="node1" presStyleIdx="1" presStyleCnt="2">
        <dgm:presLayoutVars>
          <dgm:bulletEnabled val="1"/>
        </dgm:presLayoutVars>
      </dgm:prSet>
      <dgm:spPr/>
      <dgm:t>
        <a:bodyPr/>
        <a:lstStyle/>
        <a:p>
          <a:endParaRPr lang="en-US"/>
        </a:p>
      </dgm:t>
    </dgm:pt>
  </dgm:ptLst>
  <dgm:cxnLst>
    <dgm:cxn modelId="{9F9BB1B7-C14B-4121-A4EA-5505236AB085}" type="presOf" srcId="{7C6F3BB7-B7BA-428A-8DEE-F4780778CDF2}" destId="{BF870838-9ADE-43CE-8A09-8AAA0CAB7917}" srcOrd="1" destOrd="0" presId="urn:microsoft.com/office/officeart/2005/8/layout/process1"/>
    <dgm:cxn modelId="{26DA94BD-2C0D-483E-A383-21D751CD8CAF}" type="presOf" srcId="{B4ECB9A6-7975-46D2-85E4-832485C678DE}" destId="{1A8F679F-A159-4C99-B659-AED0860B1BB0}" srcOrd="0" destOrd="0" presId="urn:microsoft.com/office/officeart/2005/8/layout/process1"/>
    <dgm:cxn modelId="{11ABA890-5E55-426C-B04B-C05DA4E33A23}" type="presOf" srcId="{72929663-8E93-4915-B463-B809A96AD244}" destId="{53B74D4A-E322-44C9-9143-7822186F8B84}" srcOrd="0" destOrd="0" presId="urn:microsoft.com/office/officeart/2005/8/layout/process1"/>
    <dgm:cxn modelId="{737E789C-B670-4035-BC04-86334F7639E2}" srcId="{72929663-8E93-4915-B463-B809A96AD244}" destId="{B4ECB9A6-7975-46D2-85E4-832485C678DE}" srcOrd="1" destOrd="0" parTransId="{CEE60A00-E0CE-4CFD-8CC5-7DEA273ABE5E}" sibTransId="{E9A45BE0-2A19-42A6-8794-C6464974A0DF}"/>
    <dgm:cxn modelId="{E01EDF3A-82AC-478B-8819-2A670DC0F362}" type="presOf" srcId="{79E4D75C-6781-49B4-BA1F-9A0CB52AFB78}" destId="{ACE6D12C-500A-4D49-B0CF-6117FD777471}" srcOrd="0" destOrd="0" presId="urn:microsoft.com/office/officeart/2005/8/layout/process1"/>
    <dgm:cxn modelId="{E5727E81-043D-492B-820B-C813462D7D57}" srcId="{72929663-8E93-4915-B463-B809A96AD244}" destId="{79E4D75C-6781-49B4-BA1F-9A0CB52AFB78}" srcOrd="0" destOrd="0" parTransId="{3E9032E8-5DAF-4C8C-94FD-93DB5638D070}" sibTransId="{7C6F3BB7-B7BA-428A-8DEE-F4780778CDF2}"/>
    <dgm:cxn modelId="{26F6EA75-8BA9-4B3E-903A-6904A14537F4}" type="presOf" srcId="{7C6F3BB7-B7BA-428A-8DEE-F4780778CDF2}" destId="{F7E4AC31-B760-4B5F-AF63-FD846EE2266F}" srcOrd="0" destOrd="0" presId="urn:microsoft.com/office/officeart/2005/8/layout/process1"/>
    <dgm:cxn modelId="{28CA3F1D-FCD4-45F9-BF04-0803EE3AD96F}" type="presParOf" srcId="{53B74D4A-E322-44C9-9143-7822186F8B84}" destId="{ACE6D12C-500A-4D49-B0CF-6117FD777471}" srcOrd="0" destOrd="0" presId="urn:microsoft.com/office/officeart/2005/8/layout/process1"/>
    <dgm:cxn modelId="{155E87C9-EF76-453A-8B24-7D7907C70DB9}" type="presParOf" srcId="{53B74D4A-E322-44C9-9143-7822186F8B84}" destId="{F7E4AC31-B760-4B5F-AF63-FD846EE2266F}" srcOrd="1" destOrd="0" presId="urn:microsoft.com/office/officeart/2005/8/layout/process1"/>
    <dgm:cxn modelId="{62811020-6E71-45BB-9CCD-2B48CC27C12B}" type="presParOf" srcId="{F7E4AC31-B760-4B5F-AF63-FD846EE2266F}" destId="{BF870838-9ADE-43CE-8A09-8AAA0CAB7917}" srcOrd="0" destOrd="0" presId="urn:microsoft.com/office/officeart/2005/8/layout/process1"/>
    <dgm:cxn modelId="{AED8793E-4234-4AD4-A7D0-198A5BC69BF0}" type="presParOf" srcId="{53B74D4A-E322-44C9-9143-7822186F8B84}" destId="{1A8F679F-A159-4C99-B659-AED0860B1BB0}"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2929663-8E93-4915-B463-B809A96AD244}" type="doc">
      <dgm:prSet loTypeId="urn:microsoft.com/office/officeart/2005/8/layout/process1" loCatId="process" qsTypeId="urn:microsoft.com/office/officeart/2005/8/quickstyle/simple1" qsCatId="simple" csTypeId="urn:microsoft.com/office/officeart/2005/8/colors/accent2_2" csCatId="accent2" phldr="1"/>
      <dgm:spPr/>
    </dgm:pt>
    <dgm:pt modelId="{79E4D75C-6781-49B4-BA1F-9A0CB52AFB78}">
      <dgm:prSet phldrT="[Text]"/>
      <dgm:spPr/>
      <dgm:t>
        <a:bodyPr/>
        <a:lstStyle/>
        <a:p>
          <a:r>
            <a:rPr lang="en-US" dirty="0" smtClean="0"/>
            <a:t>User shares a site with a recipient who doesn’t have access</a:t>
          </a:r>
          <a:endParaRPr lang="en-US" dirty="0"/>
        </a:p>
      </dgm:t>
    </dgm:pt>
    <dgm:pt modelId="{3E9032E8-5DAF-4C8C-94FD-93DB5638D070}" type="parTrans" cxnId="{E5727E81-043D-492B-820B-C813462D7D57}">
      <dgm:prSet/>
      <dgm:spPr/>
      <dgm:t>
        <a:bodyPr/>
        <a:lstStyle/>
        <a:p>
          <a:endParaRPr lang="en-US"/>
        </a:p>
      </dgm:t>
    </dgm:pt>
    <dgm:pt modelId="{7C6F3BB7-B7BA-428A-8DEE-F4780778CDF2}" type="sibTrans" cxnId="{E5727E81-043D-492B-820B-C813462D7D57}">
      <dgm:prSet/>
      <dgm:spPr/>
      <dgm:t>
        <a:bodyPr/>
        <a:lstStyle/>
        <a:p>
          <a:endParaRPr lang="en-US"/>
        </a:p>
      </dgm:t>
    </dgm:pt>
    <dgm:pt modelId="{B4ECB9A6-7975-46D2-85E4-832485C678DE}">
      <dgm:prSet/>
      <dgm:spPr/>
      <dgm:t>
        <a:bodyPr/>
        <a:lstStyle/>
        <a:p>
          <a:r>
            <a:rPr lang="en-US" dirty="0" smtClean="0"/>
            <a:t>Access request created </a:t>
          </a:r>
          <a:endParaRPr lang="en-US" dirty="0"/>
        </a:p>
      </dgm:t>
    </dgm:pt>
    <dgm:pt modelId="{CEE60A00-E0CE-4CFD-8CC5-7DEA273ABE5E}" type="parTrans" cxnId="{737E789C-B670-4035-BC04-86334F7639E2}">
      <dgm:prSet/>
      <dgm:spPr/>
      <dgm:t>
        <a:bodyPr/>
        <a:lstStyle/>
        <a:p>
          <a:endParaRPr lang="en-US"/>
        </a:p>
      </dgm:t>
    </dgm:pt>
    <dgm:pt modelId="{E9A45BE0-2A19-42A6-8794-C6464974A0DF}" type="sibTrans" cxnId="{737E789C-B670-4035-BC04-86334F7639E2}">
      <dgm:prSet/>
      <dgm:spPr/>
      <dgm:t>
        <a:bodyPr/>
        <a:lstStyle/>
        <a:p>
          <a:endParaRPr lang="en-US"/>
        </a:p>
      </dgm:t>
    </dgm:pt>
    <dgm:pt modelId="{53B74D4A-E322-44C9-9143-7822186F8B84}" type="pres">
      <dgm:prSet presAssocID="{72929663-8E93-4915-B463-B809A96AD244}" presName="Name0" presStyleCnt="0">
        <dgm:presLayoutVars>
          <dgm:dir/>
          <dgm:resizeHandles val="exact"/>
        </dgm:presLayoutVars>
      </dgm:prSet>
      <dgm:spPr/>
    </dgm:pt>
    <dgm:pt modelId="{ACE6D12C-500A-4D49-B0CF-6117FD777471}" type="pres">
      <dgm:prSet presAssocID="{79E4D75C-6781-49B4-BA1F-9A0CB52AFB78}" presName="node" presStyleLbl="node1" presStyleIdx="0" presStyleCnt="2">
        <dgm:presLayoutVars>
          <dgm:bulletEnabled val="1"/>
        </dgm:presLayoutVars>
      </dgm:prSet>
      <dgm:spPr/>
      <dgm:t>
        <a:bodyPr/>
        <a:lstStyle/>
        <a:p>
          <a:endParaRPr lang="en-US"/>
        </a:p>
      </dgm:t>
    </dgm:pt>
    <dgm:pt modelId="{F7E4AC31-B760-4B5F-AF63-FD846EE2266F}" type="pres">
      <dgm:prSet presAssocID="{7C6F3BB7-B7BA-428A-8DEE-F4780778CDF2}" presName="sibTrans" presStyleLbl="sibTrans2D1" presStyleIdx="0" presStyleCnt="1"/>
      <dgm:spPr/>
      <dgm:t>
        <a:bodyPr/>
        <a:lstStyle/>
        <a:p>
          <a:endParaRPr lang="en-US"/>
        </a:p>
      </dgm:t>
    </dgm:pt>
    <dgm:pt modelId="{BF870838-9ADE-43CE-8A09-8AAA0CAB7917}" type="pres">
      <dgm:prSet presAssocID="{7C6F3BB7-B7BA-428A-8DEE-F4780778CDF2}" presName="connectorText" presStyleLbl="sibTrans2D1" presStyleIdx="0" presStyleCnt="1"/>
      <dgm:spPr/>
      <dgm:t>
        <a:bodyPr/>
        <a:lstStyle/>
        <a:p>
          <a:endParaRPr lang="en-US"/>
        </a:p>
      </dgm:t>
    </dgm:pt>
    <dgm:pt modelId="{1A8F679F-A159-4C99-B659-AED0860B1BB0}" type="pres">
      <dgm:prSet presAssocID="{B4ECB9A6-7975-46D2-85E4-832485C678DE}" presName="node" presStyleLbl="node1" presStyleIdx="1" presStyleCnt="2">
        <dgm:presLayoutVars>
          <dgm:bulletEnabled val="1"/>
        </dgm:presLayoutVars>
      </dgm:prSet>
      <dgm:spPr/>
      <dgm:t>
        <a:bodyPr/>
        <a:lstStyle/>
        <a:p>
          <a:endParaRPr lang="en-US"/>
        </a:p>
      </dgm:t>
    </dgm:pt>
  </dgm:ptLst>
  <dgm:cxnLst>
    <dgm:cxn modelId="{17D491D6-D8D6-489D-90C5-F25376734ACC}" type="presOf" srcId="{79E4D75C-6781-49B4-BA1F-9A0CB52AFB78}" destId="{ACE6D12C-500A-4D49-B0CF-6117FD777471}" srcOrd="0" destOrd="0" presId="urn:microsoft.com/office/officeart/2005/8/layout/process1"/>
    <dgm:cxn modelId="{4E377D49-71CA-4FC4-BFE6-B68CB5F7E845}" type="presOf" srcId="{B4ECB9A6-7975-46D2-85E4-832485C678DE}" destId="{1A8F679F-A159-4C99-B659-AED0860B1BB0}" srcOrd="0" destOrd="0" presId="urn:microsoft.com/office/officeart/2005/8/layout/process1"/>
    <dgm:cxn modelId="{BA7F7ABD-908B-4B39-9A7B-526EF3D3FC3E}" type="presOf" srcId="{72929663-8E93-4915-B463-B809A96AD244}" destId="{53B74D4A-E322-44C9-9143-7822186F8B84}" srcOrd="0" destOrd="0" presId="urn:microsoft.com/office/officeart/2005/8/layout/process1"/>
    <dgm:cxn modelId="{737E789C-B670-4035-BC04-86334F7639E2}" srcId="{72929663-8E93-4915-B463-B809A96AD244}" destId="{B4ECB9A6-7975-46D2-85E4-832485C678DE}" srcOrd="1" destOrd="0" parTransId="{CEE60A00-E0CE-4CFD-8CC5-7DEA273ABE5E}" sibTransId="{E9A45BE0-2A19-42A6-8794-C6464974A0DF}"/>
    <dgm:cxn modelId="{C19A8090-699F-466B-BBE3-F34FC2072842}" type="presOf" srcId="{7C6F3BB7-B7BA-428A-8DEE-F4780778CDF2}" destId="{F7E4AC31-B760-4B5F-AF63-FD846EE2266F}" srcOrd="0" destOrd="0" presId="urn:microsoft.com/office/officeart/2005/8/layout/process1"/>
    <dgm:cxn modelId="{288A8493-4250-494B-B774-82C58A60D30F}" type="presOf" srcId="{7C6F3BB7-B7BA-428A-8DEE-F4780778CDF2}" destId="{BF870838-9ADE-43CE-8A09-8AAA0CAB7917}" srcOrd="1" destOrd="0" presId="urn:microsoft.com/office/officeart/2005/8/layout/process1"/>
    <dgm:cxn modelId="{E5727E81-043D-492B-820B-C813462D7D57}" srcId="{72929663-8E93-4915-B463-B809A96AD244}" destId="{79E4D75C-6781-49B4-BA1F-9A0CB52AFB78}" srcOrd="0" destOrd="0" parTransId="{3E9032E8-5DAF-4C8C-94FD-93DB5638D070}" sibTransId="{7C6F3BB7-B7BA-428A-8DEE-F4780778CDF2}"/>
    <dgm:cxn modelId="{DBD3F43F-C687-4068-B014-8D38FF95DDB7}" type="presParOf" srcId="{53B74D4A-E322-44C9-9143-7822186F8B84}" destId="{ACE6D12C-500A-4D49-B0CF-6117FD777471}" srcOrd="0" destOrd="0" presId="urn:microsoft.com/office/officeart/2005/8/layout/process1"/>
    <dgm:cxn modelId="{FCF7A071-C00F-4776-867F-F0BAE2414CA6}" type="presParOf" srcId="{53B74D4A-E322-44C9-9143-7822186F8B84}" destId="{F7E4AC31-B760-4B5F-AF63-FD846EE2266F}" srcOrd="1" destOrd="0" presId="urn:microsoft.com/office/officeart/2005/8/layout/process1"/>
    <dgm:cxn modelId="{4A5DF8B8-7CFB-4DFA-8A77-FC461B0ECB2A}" type="presParOf" srcId="{F7E4AC31-B760-4B5F-AF63-FD846EE2266F}" destId="{BF870838-9ADE-43CE-8A09-8AAA0CAB7917}" srcOrd="0" destOrd="0" presId="urn:microsoft.com/office/officeart/2005/8/layout/process1"/>
    <dgm:cxn modelId="{0D39955D-57EA-4465-8AAB-1972CE2B947D}" type="presParOf" srcId="{53B74D4A-E322-44C9-9143-7822186F8B84}" destId="{1A8F679F-A159-4C99-B659-AED0860B1BB0}" srcOrd="2"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2929663-8E93-4915-B463-B809A96AD244}" type="doc">
      <dgm:prSet loTypeId="urn:microsoft.com/office/officeart/2005/8/layout/process1" loCatId="process" qsTypeId="urn:microsoft.com/office/officeart/2005/8/quickstyle/simple1" qsCatId="simple" csTypeId="urn:microsoft.com/office/officeart/2005/8/colors/accent2_2" csCatId="accent2" phldr="1"/>
      <dgm:spPr/>
    </dgm:pt>
    <dgm:pt modelId="{33AE1C3E-0763-4052-BCC8-2D8DB53610C8}">
      <dgm:prSet/>
      <dgm:spPr/>
      <dgm:t>
        <a:bodyPr/>
        <a:lstStyle/>
        <a:p>
          <a:r>
            <a:rPr lang="en-US" dirty="0" smtClean="0"/>
            <a:t>Admin notified of pending access request by email</a:t>
          </a:r>
          <a:endParaRPr lang="en-US" dirty="0"/>
        </a:p>
      </dgm:t>
    </dgm:pt>
    <dgm:pt modelId="{9860FFB8-2BE6-48DF-AF3B-6B48ABD0F013}" type="parTrans" cxnId="{5CDF3C12-4BCE-4B7A-B20F-B8629AEC8CDA}">
      <dgm:prSet/>
      <dgm:spPr/>
      <dgm:t>
        <a:bodyPr/>
        <a:lstStyle/>
        <a:p>
          <a:endParaRPr lang="en-US"/>
        </a:p>
      </dgm:t>
    </dgm:pt>
    <dgm:pt modelId="{34685517-08DF-41F7-83ED-5882733F74EA}" type="sibTrans" cxnId="{5CDF3C12-4BCE-4B7A-B20F-B8629AEC8CDA}">
      <dgm:prSet/>
      <dgm:spPr/>
      <dgm:t>
        <a:bodyPr/>
        <a:lstStyle/>
        <a:p>
          <a:endParaRPr lang="en-US"/>
        </a:p>
      </dgm:t>
    </dgm:pt>
    <dgm:pt modelId="{7050FDD6-285C-46ED-BB02-AB102A1675A6}">
      <dgm:prSet/>
      <dgm:spPr/>
      <dgm:t>
        <a:bodyPr/>
        <a:lstStyle/>
        <a:p>
          <a:r>
            <a:rPr lang="en-US" dirty="0" smtClean="0"/>
            <a:t>Approves access request from access request list</a:t>
          </a:r>
          <a:endParaRPr lang="en-US" dirty="0"/>
        </a:p>
      </dgm:t>
    </dgm:pt>
    <dgm:pt modelId="{1E01818E-9B05-4166-B830-D7B7E0AEC461}" type="parTrans" cxnId="{0AFDBE58-BFEF-455B-B71D-CAE930965D11}">
      <dgm:prSet/>
      <dgm:spPr/>
      <dgm:t>
        <a:bodyPr/>
        <a:lstStyle/>
        <a:p>
          <a:endParaRPr lang="en-US"/>
        </a:p>
      </dgm:t>
    </dgm:pt>
    <dgm:pt modelId="{A67DD87B-B577-4760-AA55-80F32C0498F7}" type="sibTrans" cxnId="{0AFDBE58-BFEF-455B-B71D-CAE930965D11}">
      <dgm:prSet/>
      <dgm:spPr/>
      <dgm:t>
        <a:bodyPr/>
        <a:lstStyle/>
        <a:p>
          <a:endParaRPr lang="en-US"/>
        </a:p>
      </dgm:t>
    </dgm:pt>
    <dgm:pt modelId="{9651C431-0C8C-4E22-9C01-2BB53571D960}">
      <dgm:prSet/>
      <dgm:spPr/>
      <dgm:t>
        <a:bodyPr/>
        <a:lstStyle/>
        <a:p>
          <a:r>
            <a:rPr lang="en-US" dirty="0" smtClean="0"/>
            <a:t>User is notified by email with a link to the resource</a:t>
          </a:r>
          <a:endParaRPr lang="en-US" dirty="0"/>
        </a:p>
      </dgm:t>
    </dgm:pt>
    <dgm:pt modelId="{E7CBDD67-744F-4A00-AA10-FCE319A1370A}" type="parTrans" cxnId="{DF31D132-4DAF-4D09-BC41-636BDED7A08C}">
      <dgm:prSet/>
      <dgm:spPr/>
      <dgm:t>
        <a:bodyPr/>
        <a:lstStyle/>
        <a:p>
          <a:endParaRPr lang="en-US"/>
        </a:p>
      </dgm:t>
    </dgm:pt>
    <dgm:pt modelId="{595E0CE0-5F9D-4D23-8B6E-3D960375235F}" type="sibTrans" cxnId="{DF31D132-4DAF-4D09-BC41-636BDED7A08C}">
      <dgm:prSet/>
      <dgm:spPr/>
      <dgm:t>
        <a:bodyPr/>
        <a:lstStyle/>
        <a:p>
          <a:endParaRPr lang="en-US"/>
        </a:p>
      </dgm:t>
    </dgm:pt>
    <dgm:pt modelId="{53B74D4A-E322-44C9-9143-7822186F8B84}" type="pres">
      <dgm:prSet presAssocID="{72929663-8E93-4915-B463-B809A96AD244}" presName="Name0" presStyleCnt="0">
        <dgm:presLayoutVars>
          <dgm:dir/>
          <dgm:resizeHandles val="exact"/>
        </dgm:presLayoutVars>
      </dgm:prSet>
      <dgm:spPr/>
    </dgm:pt>
    <dgm:pt modelId="{45B84050-EA37-468E-A1BB-C839E07E5D2F}" type="pres">
      <dgm:prSet presAssocID="{33AE1C3E-0763-4052-BCC8-2D8DB53610C8}" presName="node" presStyleLbl="node1" presStyleIdx="0" presStyleCnt="3" custScaleY="138378">
        <dgm:presLayoutVars>
          <dgm:bulletEnabled val="1"/>
        </dgm:presLayoutVars>
      </dgm:prSet>
      <dgm:spPr/>
      <dgm:t>
        <a:bodyPr/>
        <a:lstStyle/>
        <a:p>
          <a:endParaRPr lang="en-US"/>
        </a:p>
      </dgm:t>
    </dgm:pt>
    <dgm:pt modelId="{4D75CF9E-8DD2-41DA-825A-161DAF93A0D1}" type="pres">
      <dgm:prSet presAssocID="{34685517-08DF-41F7-83ED-5882733F74EA}" presName="sibTrans" presStyleLbl="sibTrans2D1" presStyleIdx="0" presStyleCnt="2"/>
      <dgm:spPr/>
      <dgm:t>
        <a:bodyPr/>
        <a:lstStyle/>
        <a:p>
          <a:endParaRPr lang="en-US"/>
        </a:p>
      </dgm:t>
    </dgm:pt>
    <dgm:pt modelId="{EFFA4A7A-CC9F-421E-832A-EB57D016816D}" type="pres">
      <dgm:prSet presAssocID="{34685517-08DF-41F7-83ED-5882733F74EA}" presName="connectorText" presStyleLbl="sibTrans2D1" presStyleIdx="0" presStyleCnt="2"/>
      <dgm:spPr/>
      <dgm:t>
        <a:bodyPr/>
        <a:lstStyle/>
        <a:p>
          <a:endParaRPr lang="en-US"/>
        </a:p>
      </dgm:t>
    </dgm:pt>
    <dgm:pt modelId="{BFABC7F0-141C-46C5-A5AA-C6169CB353F9}" type="pres">
      <dgm:prSet presAssocID="{7050FDD6-285C-46ED-BB02-AB102A1675A6}" presName="node" presStyleLbl="node1" presStyleIdx="1" presStyleCnt="3" custScaleY="138378">
        <dgm:presLayoutVars>
          <dgm:bulletEnabled val="1"/>
        </dgm:presLayoutVars>
      </dgm:prSet>
      <dgm:spPr/>
      <dgm:t>
        <a:bodyPr/>
        <a:lstStyle/>
        <a:p>
          <a:endParaRPr lang="en-US"/>
        </a:p>
      </dgm:t>
    </dgm:pt>
    <dgm:pt modelId="{870AB48F-281A-4CE2-AB48-207C9623E51E}" type="pres">
      <dgm:prSet presAssocID="{A67DD87B-B577-4760-AA55-80F32C0498F7}" presName="sibTrans" presStyleLbl="sibTrans2D1" presStyleIdx="1" presStyleCnt="2"/>
      <dgm:spPr/>
      <dgm:t>
        <a:bodyPr/>
        <a:lstStyle/>
        <a:p>
          <a:endParaRPr lang="en-US"/>
        </a:p>
      </dgm:t>
    </dgm:pt>
    <dgm:pt modelId="{9C44D3F2-EFBE-4ED4-837E-8CFAAC87F8A3}" type="pres">
      <dgm:prSet presAssocID="{A67DD87B-B577-4760-AA55-80F32C0498F7}" presName="connectorText" presStyleLbl="sibTrans2D1" presStyleIdx="1" presStyleCnt="2"/>
      <dgm:spPr/>
      <dgm:t>
        <a:bodyPr/>
        <a:lstStyle/>
        <a:p>
          <a:endParaRPr lang="en-US"/>
        </a:p>
      </dgm:t>
    </dgm:pt>
    <dgm:pt modelId="{5BD1FBFD-F84A-4764-A1B3-F9F0CDBE6431}" type="pres">
      <dgm:prSet presAssocID="{9651C431-0C8C-4E22-9C01-2BB53571D960}" presName="node" presStyleLbl="node1" presStyleIdx="2" presStyleCnt="3" custScaleY="138378">
        <dgm:presLayoutVars>
          <dgm:bulletEnabled val="1"/>
        </dgm:presLayoutVars>
      </dgm:prSet>
      <dgm:spPr/>
      <dgm:t>
        <a:bodyPr/>
        <a:lstStyle/>
        <a:p>
          <a:endParaRPr lang="en-US"/>
        </a:p>
      </dgm:t>
    </dgm:pt>
  </dgm:ptLst>
  <dgm:cxnLst>
    <dgm:cxn modelId="{178A9967-67E7-409F-9590-0DAF3C24B6A3}" type="presOf" srcId="{34685517-08DF-41F7-83ED-5882733F74EA}" destId="{EFFA4A7A-CC9F-421E-832A-EB57D016816D}" srcOrd="1" destOrd="0" presId="urn:microsoft.com/office/officeart/2005/8/layout/process1"/>
    <dgm:cxn modelId="{0AFDBE58-BFEF-455B-B71D-CAE930965D11}" srcId="{72929663-8E93-4915-B463-B809A96AD244}" destId="{7050FDD6-285C-46ED-BB02-AB102A1675A6}" srcOrd="1" destOrd="0" parTransId="{1E01818E-9B05-4166-B830-D7B7E0AEC461}" sibTransId="{A67DD87B-B577-4760-AA55-80F32C0498F7}"/>
    <dgm:cxn modelId="{E701579A-7685-406D-8882-3EC5B406C13C}" type="presOf" srcId="{7050FDD6-285C-46ED-BB02-AB102A1675A6}" destId="{BFABC7F0-141C-46C5-A5AA-C6169CB353F9}" srcOrd="0" destOrd="0" presId="urn:microsoft.com/office/officeart/2005/8/layout/process1"/>
    <dgm:cxn modelId="{2D811FFE-C65E-47DC-82F1-260CD3B05B48}" type="presOf" srcId="{A67DD87B-B577-4760-AA55-80F32C0498F7}" destId="{9C44D3F2-EFBE-4ED4-837E-8CFAAC87F8A3}" srcOrd="1" destOrd="0" presId="urn:microsoft.com/office/officeart/2005/8/layout/process1"/>
    <dgm:cxn modelId="{EC6A87A9-911A-4BB5-95D3-0A8F95130F16}" type="presOf" srcId="{33AE1C3E-0763-4052-BCC8-2D8DB53610C8}" destId="{45B84050-EA37-468E-A1BB-C839E07E5D2F}" srcOrd="0" destOrd="0" presId="urn:microsoft.com/office/officeart/2005/8/layout/process1"/>
    <dgm:cxn modelId="{DF31D132-4DAF-4D09-BC41-636BDED7A08C}" srcId="{72929663-8E93-4915-B463-B809A96AD244}" destId="{9651C431-0C8C-4E22-9C01-2BB53571D960}" srcOrd="2" destOrd="0" parTransId="{E7CBDD67-744F-4A00-AA10-FCE319A1370A}" sibTransId="{595E0CE0-5F9D-4D23-8B6E-3D960375235F}"/>
    <dgm:cxn modelId="{17EE6DF8-F5BE-4746-BE02-79D0D6C85BAD}" type="presOf" srcId="{9651C431-0C8C-4E22-9C01-2BB53571D960}" destId="{5BD1FBFD-F84A-4764-A1B3-F9F0CDBE6431}" srcOrd="0" destOrd="0" presId="urn:microsoft.com/office/officeart/2005/8/layout/process1"/>
    <dgm:cxn modelId="{84011924-6B24-44EE-85A4-44A9927DE71A}" type="presOf" srcId="{34685517-08DF-41F7-83ED-5882733F74EA}" destId="{4D75CF9E-8DD2-41DA-825A-161DAF93A0D1}" srcOrd="0" destOrd="0" presId="urn:microsoft.com/office/officeart/2005/8/layout/process1"/>
    <dgm:cxn modelId="{02A7C0C0-7088-4EF7-8CD5-326EEFD3860C}" type="presOf" srcId="{72929663-8E93-4915-B463-B809A96AD244}" destId="{53B74D4A-E322-44C9-9143-7822186F8B84}" srcOrd="0" destOrd="0" presId="urn:microsoft.com/office/officeart/2005/8/layout/process1"/>
    <dgm:cxn modelId="{64151D70-A0C2-41D0-AEF9-CDC37C4136AD}" type="presOf" srcId="{A67DD87B-B577-4760-AA55-80F32C0498F7}" destId="{870AB48F-281A-4CE2-AB48-207C9623E51E}" srcOrd="0" destOrd="0" presId="urn:microsoft.com/office/officeart/2005/8/layout/process1"/>
    <dgm:cxn modelId="{5CDF3C12-4BCE-4B7A-B20F-B8629AEC8CDA}" srcId="{72929663-8E93-4915-B463-B809A96AD244}" destId="{33AE1C3E-0763-4052-BCC8-2D8DB53610C8}" srcOrd="0" destOrd="0" parTransId="{9860FFB8-2BE6-48DF-AF3B-6B48ABD0F013}" sibTransId="{34685517-08DF-41F7-83ED-5882733F74EA}"/>
    <dgm:cxn modelId="{31F39CE3-7FDB-435C-B0A2-20EC63B6EC1D}" type="presParOf" srcId="{53B74D4A-E322-44C9-9143-7822186F8B84}" destId="{45B84050-EA37-468E-A1BB-C839E07E5D2F}" srcOrd="0" destOrd="0" presId="urn:microsoft.com/office/officeart/2005/8/layout/process1"/>
    <dgm:cxn modelId="{20DEF60F-1408-4B3A-9D35-D52F1F353EDD}" type="presParOf" srcId="{53B74D4A-E322-44C9-9143-7822186F8B84}" destId="{4D75CF9E-8DD2-41DA-825A-161DAF93A0D1}" srcOrd="1" destOrd="0" presId="urn:microsoft.com/office/officeart/2005/8/layout/process1"/>
    <dgm:cxn modelId="{17748C55-71E0-483C-A667-828017CF737A}" type="presParOf" srcId="{4D75CF9E-8DD2-41DA-825A-161DAF93A0D1}" destId="{EFFA4A7A-CC9F-421E-832A-EB57D016816D}" srcOrd="0" destOrd="0" presId="urn:microsoft.com/office/officeart/2005/8/layout/process1"/>
    <dgm:cxn modelId="{B3AC8856-99D9-40DA-92A3-C08898082EFF}" type="presParOf" srcId="{53B74D4A-E322-44C9-9143-7822186F8B84}" destId="{BFABC7F0-141C-46C5-A5AA-C6169CB353F9}" srcOrd="2" destOrd="0" presId="urn:microsoft.com/office/officeart/2005/8/layout/process1"/>
    <dgm:cxn modelId="{C071998F-F25A-41F9-A135-DF4699F260D8}" type="presParOf" srcId="{53B74D4A-E322-44C9-9143-7822186F8B84}" destId="{870AB48F-281A-4CE2-AB48-207C9623E51E}" srcOrd="3" destOrd="0" presId="urn:microsoft.com/office/officeart/2005/8/layout/process1"/>
    <dgm:cxn modelId="{4FB0113C-45DA-4E60-9022-E99CB04861C1}" type="presParOf" srcId="{870AB48F-281A-4CE2-AB48-207C9623E51E}" destId="{9C44D3F2-EFBE-4ED4-837E-8CFAAC87F8A3}" srcOrd="0" destOrd="0" presId="urn:microsoft.com/office/officeart/2005/8/layout/process1"/>
    <dgm:cxn modelId="{78041EA2-4C62-442A-A455-DDF6244482A5}" type="presParOf" srcId="{53B74D4A-E322-44C9-9143-7822186F8B84}" destId="{5BD1FBFD-F84A-4764-A1B3-F9F0CDBE6431}" srcOrd="4" destOrd="0" presId="urn:microsoft.com/office/officeart/2005/8/layout/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970939" y="0"/>
            <a:ext cx="3037840" cy="464820"/>
          </a:xfrm>
          <a:prstGeom prst="rect">
            <a:avLst/>
          </a:prstGeom>
        </p:spPr>
        <p:txBody>
          <a:bodyPr vert="horz" lIns="92446" tIns="46223" rIns="92446" bIns="46223"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912103" y="8829967"/>
            <a:ext cx="1096674" cy="464820"/>
          </a:xfrm>
          <a:prstGeom prst="rect">
            <a:avLst/>
          </a:prstGeom>
        </p:spPr>
        <p:txBody>
          <a:bodyPr vert="horz" lIns="92446" tIns="46223" rIns="92446" bIns="46223"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7187" y="8829968"/>
            <a:ext cx="5584915" cy="466433"/>
          </a:xfrm>
          <a:prstGeom prst="rect">
            <a:avLst/>
          </a:prstGeom>
        </p:spPr>
        <p:txBody>
          <a:bodyPr vert="horz" lIns="92446" tIns="46223" rIns="92446" bIns="46223" rtlCol="0" anchor="b"/>
          <a:lstStyle>
            <a:lvl1pPr algn="l">
              <a:defRPr sz="1200"/>
            </a:lvl1pPr>
          </a:lstStyle>
          <a:p>
            <a:r>
              <a:rPr lang="en-US" sz="500" dirty="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1" y="0"/>
            <a:ext cx="3037840" cy="464820"/>
          </a:xfrm>
          <a:prstGeom prst="rect">
            <a:avLst/>
          </a:prstGeom>
        </p:spPr>
        <p:txBody>
          <a:bodyPr vert="horz" lIns="92446" tIns="46223" rIns="92446" bIns="46223"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10" name="Footer Placeholder 9"/>
          <p:cNvSpPr>
            <a:spLocks noGrp="1"/>
          </p:cNvSpPr>
          <p:nvPr>
            <p:ph type="ftr" sz="quarter" idx="4"/>
          </p:nvPr>
        </p:nvSpPr>
        <p:spPr>
          <a:xfrm>
            <a:off x="1" y="8831581"/>
            <a:ext cx="6052312" cy="361897"/>
          </a:xfrm>
          <a:prstGeom prst="rect">
            <a:avLst/>
          </a:prstGeom>
        </p:spPr>
        <p:txBody>
          <a:bodyPr vert="horz" lIns="92446" tIns="46223" rIns="92446" bIns="46223" rtlCol="0" anchor="b"/>
          <a:lstStyle>
            <a:lvl1pPr marL="577787" indent="0" algn="l">
              <a:defRPr sz="1200"/>
            </a:lvl1p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970939" y="0"/>
            <a:ext cx="3037840" cy="464820"/>
          </a:xfrm>
          <a:prstGeom prst="rect">
            <a:avLst/>
          </a:prstGeom>
        </p:spPr>
        <p:txBody>
          <a:bodyPr vert="horz" lIns="92446" tIns="46223" rIns="92446" bIns="46223"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701041" y="4415790"/>
            <a:ext cx="560832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6040627" y="8829967"/>
            <a:ext cx="968150" cy="464820"/>
          </a:xfrm>
          <a:prstGeom prst="rect">
            <a:avLst/>
          </a:prstGeom>
        </p:spPr>
        <p:txBody>
          <a:bodyPr vert="horz" lIns="92446" tIns="46223" rIns="92446" bIns="46223"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B192D058-1985-4467-845A-1C29607F2B73}"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
        <p:nvSpPr>
          <p:cNvPr id="10" name="Footer Placeholder 9"/>
          <p:cNvSpPr>
            <a:spLocks noGrp="1"/>
          </p:cNvSpPr>
          <p:nvPr>
            <p:ph type="ftr" sz="quarter" idx="14"/>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15631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EC6BFDF-22CA-4C08-8C3F-1666DCE50A5F}"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8142595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272357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EFEE500-9C0A-42BA-9CDC-959E5F44B85B}"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1005579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98096A-8716-4178-A16E-B5A3AB25E30D}" type="slidenum">
              <a:rPr lang="en-US" smtClean="0"/>
              <a:t>14</a:t>
            </a:fld>
            <a:endParaRPr lang="en-US"/>
          </a:p>
        </p:txBody>
      </p:sp>
    </p:spTree>
    <p:extLst>
      <p:ext uri="{BB962C8B-B14F-4D97-AF65-F5344CB8AC3E}">
        <p14:creationId xmlns:p14="http://schemas.microsoft.com/office/powerpoint/2010/main" val="33058808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98096A-8716-4178-A16E-B5A3AB25E30D}" type="slidenum">
              <a:rPr lang="en-US" smtClean="0"/>
              <a:t>15</a:t>
            </a:fld>
            <a:endParaRPr lang="en-US"/>
          </a:p>
        </p:txBody>
      </p:sp>
    </p:spTree>
    <p:extLst>
      <p:ext uri="{BB962C8B-B14F-4D97-AF65-F5344CB8AC3E}">
        <p14:creationId xmlns:p14="http://schemas.microsoft.com/office/powerpoint/2010/main" val="21449963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3E9D675-09DB-45F4-A8D8-1FB60B449D6A}"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731155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8946FB-759D-4D49-8185-B282B92D4E3E}"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908270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879013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B8E4112-6358-4FEB-8C81-D37767674E7A}"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493671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B8E4112-6358-4FEB-8C81-D37767674E7A}"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40284787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098096A-8716-4178-A16E-B5A3AB25E30D}" type="slidenum">
              <a:rPr lang="en-US" smtClean="0"/>
              <a:t>21</a:t>
            </a:fld>
            <a:endParaRPr lang="en-US"/>
          </a:p>
        </p:txBody>
      </p:sp>
    </p:spTree>
    <p:extLst>
      <p:ext uri="{BB962C8B-B14F-4D97-AF65-F5344CB8AC3E}">
        <p14:creationId xmlns:p14="http://schemas.microsoft.com/office/powerpoint/2010/main" val="9296661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098096A-8716-4178-A16E-B5A3AB25E30D}" type="slidenum">
              <a:rPr lang="en-US" smtClean="0"/>
              <a:t>22</a:t>
            </a:fld>
            <a:endParaRPr lang="en-US"/>
          </a:p>
        </p:txBody>
      </p:sp>
    </p:spTree>
    <p:extLst>
      <p:ext uri="{BB962C8B-B14F-4D97-AF65-F5344CB8AC3E}">
        <p14:creationId xmlns:p14="http://schemas.microsoft.com/office/powerpoint/2010/main" val="12886876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171911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5750287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2291732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30476153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9147541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6888" cy="3136900"/>
          </a:xfrm>
          <a:prstGeom prst="rect">
            <a:avLst/>
          </a:prstGeom>
          <a:noFill/>
          <a:ln w="12700">
            <a:solidFill>
              <a:prstClr val="black"/>
            </a:solidFill>
          </a:ln>
        </p:spPr>
      </p:sp>
      <p:sp>
        <p:nvSpPr>
          <p:cNvPr id="3" name="Notes Placeholder 2"/>
          <p:cNvSpPr>
            <a:spLocks noGrp="1"/>
          </p:cNvSpPr>
          <p:nvPr>
            <p:ph type="body" idx="1"/>
          </p:nvPr>
        </p:nvSpPr>
        <p:spPr>
          <a:xfrm>
            <a:off x="701041" y="4473892"/>
            <a:ext cx="5608320" cy="3660458"/>
          </a:xfrm>
          <a:prstGeom prst="rect">
            <a:avLst/>
          </a:prstGeom>
        </p:spPr>
        <p:txBody>
          <a:bodyPr/>
          <a:lstStyle/>
          <a:p>
            <a:endParaRPr lang="en-US" dirty="0"/>
          </a:p>
        </p:txBody>
      </p:sp>
    </p:spTree>
    <p:extLst>
      <p:ext uri="{BB962C8B-B14F-4D97-AF65-F5344CB8AC3E}">
        <p14:creationId xmlns:p14="http://schemas.microsoft.com/office/powerpoint/2010/main" val="38019461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4191247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32049482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2786719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A6F0E41C-F62D-4C03-B317-0A764988D34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
        <p:nvSpPr>
          <p:cNvPr id="10" name="Footer Placeholder 9"/>
          <p:cNvSpPr>
            <a:spLocks noGrp="1"/>
          </p:cNvSpPr>
          <p:nvPr>
            <p:ph type="ftr" sz="quarter" idx="14"/>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547664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A6F0E41C-F62D-4C03-B317-0A764988D34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
        <p:nvSpPr>
          <p:cNvPr id="10" name="Footer Placeholder 9"/>
          <p:cNvSpPr>
            <a:spLocks noGrp="1"/>
          </p:cNvSpPr>
          <p:nvPr>
            <p:ph type="ftr" sz="quarter" idx="14"/>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748034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17949451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30528619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8409525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1699148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33158497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15092214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0098096A-8716-4178-A16E-B5A3AB25E30D}" type="slidenum">
              <a:rPr lang="en-US" smtClean="0"/>
              <a:t>39</a:t>
            </a:fld>
            <a:endParaRPr lang="en-US"/>
          </a:p>
        </p:txBody>
      </p:sp>
    </p:spTree>
    <p:extLst>
      <p:ext uri="{BB962C8B-B14F-4D97-AF65-F5344CB8AC3E}">
        <p14:creationId xmlns:p14="http://schemas.microsoft.com/office/powerpoint/2010/main" val="31294279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AC3F843E-C3E2-47BA-BA58-642B0D2254B7}" type="datetime1">
              <a:rPr lang="en-US" smtClean="0"/>
              <a:t>3/4/2014</a:t>
            </a:fld>
            <a:endParaRPr lang="en-US" dirty="0"/>
          </a:p>
        </p:txBody>
      </p:sp>
      <p:sp>
        <p:nvSpPr>
          <p:cNvPr id="5" name="Slide Number Placeholder 4"/>
          <p:cNvSpPr>
            <a:spLocks noGrp="1"/>
          </p:cNvSpPr>
          <p:nvPr>
            <p:ph type="sldNum" sz="quarter" idx="11"/>
          </p:nvPr>
        </p:nvSpPr>
        <p:spPr/>
        <p:txBody>
          <a:bodyPr/>
          <a:lstStyle/>
          <a:p>
            <a:fld id="{B4008EB6-D09E-4580-8CD6-DDB14511944F}" type="slidenum">
              <a:rPr lang="en-US" smtClean="0"/>
              <a:pPr/>
              <a:t>4</a:t>
            </a:fld>
            <a:endParaRPr lang="en-US" dirty="0"/>
          </a:p>
        </p:txBody>
      </p:sp>
      <p:sp>
        <p:nvSpPr>
          <p:cNvPr id="7" name="Footer Placeholder 6"/>
          <p:cNvSpPr>
            <a:spLocks noGrp="1"/>
          </p:cNvSpPr>
          <p:nvPr>
            <p:ph type="ftr" sz="quarter" idx="12"/>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925156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6852857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6888" cy="3136900"/>
          </a:xfrm>
          <a:prstGeom prst="rect">
            <a:avLst/>
          </a:prstGeom>
          <a:noFill/>
          <a:ln w="12700">
            <a:solidFill>
              <a:prstClr val="black"/>
            </a:solidFill>
          </a:ln>
        </p:spPr>
      </p:sp>
      <p:sp>
        <p:nvSpPr>
          <p:cNvPr id="3" name="Notes Placeholder 2"/>
          <p:cNvSpPr>
            <a:spLocks noGrp="1"/>
          </p:cNvSpPr>
          <p:nvPr>
            <p:ph type="body" idx="1"/>
          </p:nvPr>
        </p:nvSpPr>
        <p:spPr>
          <a:xfrm>
            <a:off x="701041" y="4473892"/>
            <a:ext cx="5608320" cy="3660458"/>
          </a:xfrm>
          <a:prstGeom prst="rect">
            <a:avLst/>
          </a:prstGeom>
        </p:spPr>
        <p:txBody>
          <a:bodyPr/>
          <a:lstStyle/>
          <a:p>
            <a:endParaRPr lang="en-US" dirty="0"/>
          </a:p>
        </p:txBody>
      </p:sp>
    </p:spTree>
    <p:extLst>
      <p:ext uri="{BB962C8B-B14F-4D97-AF65-F5344CB8AC3E}">
        <p14:creationId xmlns:p14="http://schemas.microsoft.com/office/powerpoint/2010/main" val="40047370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10270077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6888" cy="3136900"/>
          </a:xfrm>
          <a:prstGeom prst="rect">
            <a:avLst/>
          </a:prstGeom>
          <a:noFill/>
          <a:ln w="12700">
            <a:solidFill>
              <a:prstClr val="black"/>
            </a:solidFill>
          </a:ln>
        </p:spPr>
      </p:sp>
      <p:sp>
        <p:nvSpPr>
          <p:cNvPr id="3" name="Notes Placeholder 2"/>
          <p:cNvSpPr>
            <a:spLocks noGrp="1"/>
          </p:cNvSpPr>
          <p:nvPr>
            <p:ph type="body" idx="1"/>
          </p:nvPr>
        </p:nvSpPr>
        <p:spPr>
          <a:xfrm>
            <a:off x="701041" y="4473892"/>
            <a:ext cx="5608320" cy="3660458"/>
          </a:xfrm>
          <a:prstGeom prst="rect">
            <a:avLst/>
          </a:prstGeom>
        </p:spPr>
        <p:txBody>
          <a:bodyPr/>
          <a:lstStyle/>
          <a:p>
            <a:endParaRPr lang="en-US" dirty="0"/>
          </a:p>
        </p:txBody>
      </p:sp>
    </p:spTree>
    <p:extLst>
      <p:ext uri="{BB962C8B-B14F-4D97-AF65-F5344CB8AC3E}">
        <p14:creationId xmlns:p14="http://schemas.microsoft.com/office/powerpoint/2010/main" val="24717507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14943898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26098776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46</a:t>
            </a:fld>
            <a:endParaRPr lang="en-US" dirty="0"/>
          </a:p>
        </p:txBody>
      </p:sp>
    </p:spTree>
    <p:extLst>
      <p:ext uri="{BB962C8B-B14F-4D97-AF65-F5344CB8AC3E}">
        <p14:creationId xmlns:p14="http://schemas.microsoft.com/office/powerpoint/2010/main" val="345438213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A6F0E41C-F62D-4C03-B317-0A764988D34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47</a:t>
            </a:fld>
            <a:endParaRPr lang="en-US" dirty="0"/>
          </a:p>
        </p:txBody>
      </p:sp>
      <p:sp>
        <p:nvSpPr>
          <p:cNvPr id="10" name="Footer Placeholder 9"/>
          <p:cNvSpPr>
            <a:spLocks noGrp="1"/>
          </p:cNvSpPr>
          <p:nvPr>
            <p:ph type="ftr" sz="quarter" idx="14"/>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191206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48</a:t>
            </a:fld>
            <a:endParaRPr lang="en-US" dirty="0"/>
          </a:p>
        </p:txBody>
      </p:sp>
    </p:spTree>
    <p:extLst>
      <p:ext uri="{BB962C8B-B14F-4D97-AF65-F5344CB8AC3E}">
        <p14:creationId xmlns:p14="http://schemas.microsoft.com/office/powerpoint/2010/main" val="28207846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08D6E63-BD8F-430C-88D4-308E4F9745E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dirty="0"/>
          </a:p>
        </p:txBody>
      </p:sp>
      <p:sp>
        <p:nvSpPr>
          <p:cNvPr id="10" name="Footer Placeholder 9"/>
          <p:cNvSpPr>
            <a:spLocks noGrp="1"/>
          </p:cNvSpPr>
          <p:nvPr>
            <p:ph type="ftr" sz="quarter" idx="14"/>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82835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94606875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50</a:t>
            </a:fld>
            <a:endParaRPr lang="en-US" dirty="0"/>
          </a:p>
        </p:txBody>
      </p:sp>
    </p:spTree>
    <p:extLst>
      <p:ext uri="{BB962C8B-B14F-4D97-AF65-F5344CB8AC3E}">
        <p14:creationId xmlns:p14="http://schemas.microsoft.com/office/powerpoint/2010/main" val="20450505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9703006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98096A-8716-4178-A16E-B5A3AB25E30D}" type="slidenum">
              <a:rPr lang="en-US" smtClean="0"/>
              <a:t>52</a:t>
            </a:fld>
            <a:endParaRPr lang="en-US"/>
          </a:p>
        </p:txBody>
      </p:sp>
    </p:spTree>
    <p:extLst>
      <p:ext uri="{BB962C8B-B14F-4D97-AF65-F5344CB8AC3E}">
        <p14:creationId xmlns:p14="http://schemas.microsoft.com/office/powerpoint/2010/main" val="24722490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53</a:t>
            </a:fld>
            <a:endParaRPr lang="en-US" dirty="0"/>
          </a:p>
        </p:txBody>
      </p:sp>
    </p:spTree>
    <p:extLst>
      <p:ext uri="{BB962C8B-B14F-4D97-AF65-F5344CB8AC3E}">
        <p14:creationId xmlns:p14="http://schemas.microsoft.com/office/powerpoint/2010/main" val="237499611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54</a:t>
            </a:fld>
            <a:endParaRPr lang="en-US" dirty="0"/>
          </a:p>
        </p:txBody>
      </p:sp>
    </p:spTree>
    <p:extLst>
      <p:ext uri="{BB962C8B-B14F-4D97-AF65-F5344CB8AC3E}">
        <p14:creationId xmlns:p14="http://schemas.microsoft.com/office/powerpoint/2010/main" val="3038915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55</a:t>
            </a:fld>
            <a:endParaRPr lang="en-US" dirty="0"/>
          </a:p>
        </p:txBody>
      </p:sp>
    </p:spTree>
    <p:extLst>
      <p:ext uri="{BB962C8B-B14F-4D97-AF65-F5344CB8AC3E}">
        <p14:creationId xmlns:p14="http://schemas.microsoft.com/office/powerpoint/2010/main" val="31787996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A6104239-5842-467B-A09D-4193CE28CF54}"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56</a:t>
            </a:fld>
            <a:endParaRPr lang="en-US" dirty="0"/>
          </a:p>
        </p:txBody>
      </p:sp>
      <p:sp>
        <p:nvSpPr>
          <p:cNvPr id="10" name="Footer Placeholder 9"/>
          <p:cNvSpPr>
            <a:spLocks noGrp="1"/>
          </p:cNvSpPr>
          <p:nvPr>
            <p:ph type="ftr" sz="quarter" idx="14"/>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6197030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57</a:t>
            </a:fld>
            <a:endParaRPr lang="en-US" dirty="0"/>
          </a:p>
        </p:txBody>
      </p:sp>
    </p:spTree>
    <p:extLst>
      <p:ext uri="{BB962C8B-B14F-4D97-AF65-F5344CB8AC3E}">
        <p14:creationId xmlns:p14="http://schemas.microsoft.com/office/powerpoint/2010/main" val="140435961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19652" lvl="1" indent="0">
              <a:buNone/>
            </a:pPr>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5D1756E-CC42-4880-908D-D9B22C5D4F18}"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58</a:t>
            </a:fld>
            <a:endParaRPr lang="en-US" dirty="0"/>
          </a:p>
        </p:txBody>
      </p:sp>
    </p:spTree>
    <p:extLst>
      <p:ext uri="{BB962C8B-B14F-4D97-AF65-F5344CB8AC3E}">
        <p14:creationId xmlns:p14="http://schemas.microsoft.com/office/powerpoint/2010/main" val="2387953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15813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EF83449-0FBA-47BD-8F09-0F6D207D2E88}" type="datetime1">
              <a:rPr lang="en-US" smtClean="0">
                <a:solidFill>
                  <a:prstClr val="black"/>
                </a:solidFill>
              </a:r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449982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246891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E6A1F410-AD61-4B86-B5BE-8561FA1CA49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
        <p:nvSpPr>
          <p:cNvPr id="10" name="Footer Placeholder 9"/>
          <p:cNvSpPr>
            <a:spLocks noGrp="1"/>
          </p:cNvSpPr>
          <p:nvPr>
            <p:ph type="ftr" sz="quarter" idx="14"/>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825020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1649630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31341593"/>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1420405" y="2669825"/>
            <a:ext cx="10132651" cy="1427699"/>
          </a:xfrm>
          <a:prstGeom prst="rect">
            <a:avLst/>
          </a:prstGeom>
        </p:spPr>
        <p:txBody>
          <a:bodyPr/>
          <a:lstStyle>
            <a:lvl1pPr marL="0" indent="0">
              <a:buNone/>
              <a:defRPr sz="8975" i="0" spc="-102"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pic>
        <p:nvPicPr>
          <p:cNvPr id="5" name="Picture 4" descr="MSFT_logo_rgb_C-Wht.png"/>
          <p:cNvPicPr>
            <a:picLocks noChangeAspect="1"/>
          </p:cNvPicPr>
          <p:nvPr userDrawn="1"/>
        </p:nvPicPr>
        <p:blipFill>
          <a:blip r:embed="rId2"/>
          <a:stretch>
            <a:fillRect/>
          </a:stretch>
        </p:blipFill>
        <p:spPr>
          <a:xfrm>
            <a:off x="10998646" y="6523634"/>
            <a:ext cx="1243648" cy="270123"/>
          </a:xfrm>
          <a:prstGeom prst="rect">
            <a:avLst/>
          </a:prstGeom>
        </p:spPr>
      </p:pic>
      <p:sp>
        <p:nvSpPr>
          <p:cNvPr id="7" name="TextBox 6"/>
          <p:cNvSpPr txBox="1"/>
          <p:nvPr userDrawn="1"/>
        </p:nvSpPr>
        <p:spPr>
          <a:xfrm>
            <a:off x="204611" y="6640604"/>
            <a:ext cx="1718652" cy="167418"/>
          </a:xfrm>
          <a:prstGeom prst="rect">
            <a:avLst/>
          </a:prstGeom>
          <a:noFill/>
        </p:spPr>
        <p:txBody>
          <a:bodyPr wrap="square" lIns="0" tIns="0" rIns="0" bIns="0" rtlCol="0" anchor="t">
            <a:spAutoFit/>
          </a:bodyPr>
          <a:lstStyle/>
          <a:p>
            <a:pPr algn="l"/>
            <a:r>
              <a:rPr lang="en-US" sz="1088" dirty="0" smtClean="0">
                <a:solidFill>
                  <a:schemeClr val="bg1"/>
                </a:solidFill>
                <a:latin typeface="Segoe UI"/>
                <a:cs typeface="Segoe UI"/>
              </a:rPr>
              <a:t>Microsoft Confidential</a:t>
            </a:r>
            <a:endParaRPr lang="en-US" sz="1088" dirty="0">
              <a:solidFill>
                <a:schemeClr val="bg1"/>
              </a:solidFill>
              <a:latin typeface="Segoe UI"/>
              <a:cs typeface="Segoe UI"/>
            </a:endParaRPr>
          </a:p>
        </p:txBody>
      </p:sp>
    </p:spTree>
    <p:extLst>
      <p:ext uri="{BB962C8B-B14F-4D97-AF65-F5344CB8AC3E}">
        <p14:creationId xmlns:p14="http://schemas.microsoft.com/office/powerpoint/2010/main" val="3504953692"/>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1" y="1743774"/>
            <a:ext cx="10726460" cy="2919243"/>
          </a:xfrm>
          <a:prstGeom prst="rect">
            <a:avLst/>
          </a:prstGeom>
        </p:spPr>
        <p:txBody>
          <a:bodyPr anchor="b"/>
          <a:lstStyle>
            <a:lvl1pPr>
              <a:defRPr sz="6120">
                <a:solidFill>
                  <a:schemeClr val="bg1"/>
                </a:solidFill>
              </a:defRPr>
            </a:lvl1pPr>
          </a:lstStyle>
          <a:p>
            <a:r>
              <a:rPr lang="en-US" smtClean="0"/>
              <a:t>Click to edit Master title style</a:t>
            </a:r>
            <a:endParaRPr lang="en-US"/>
          </a:p>
        </p:txBody>
      </p:sp>
      <p:sp>
        <p:nvSpPr>
          <p:cNvPr id="7" name="TextBox 6"/>
          <p:cNvSpPr txBox="1"/>
          <p:nvPr userDrawn="1"/>
        </p:nvSpPr>
        <p:spPr>
          <a:xfrm>
            <a:off x="204611" y="6640604"/>
            <a:ext cx="1718652" cy="167418"/>
          </a:xfrm>
          <a:prstGeom prst="rect">
            <a:avLst/>
          </a:prstGeom>
          <a:noFill/>
        </p:spPr>
        <p:txBody>
          <a:bodyPr wrap="square" lIns="0" tIns="0" rIns="0" bIns="0" rtlCol="0" anchor="t">
            <a:spAutoFit/>
          </a:bodyPr>
          <a:lstStyle/>
          <a:p>
            <a:pPr algn="l"/>
            <a:r>
              <a:rPr lang="en-US" sz="1088" dirty="0" smtClean="0">
                <a:solidFill>
                  <a:schemeClr val="bg1"/>
                </a:solidFill>
                <a:latin typeface="Segoe UI"/>
                <a:cs typeface="Segoe UI"/>
              </a:rPr>
              <a:t>Microsoft Confidential</a:t>
            </a:r>
            <a:endParaRPr lang="en-US" sz="1088" dirty="0">
              <a:solidFill>
                <a:schemeClr val="bg1"/>
              </a:solidFill>
              <a:latin typeface="Segoe UI"/>
              <a:cs typeface="Segoe UI"/>
            </a:endParaRPr>
          </a:p>
        </p:txBody>
      </p:sp>
      <p:pic>
        <p:nvPicPr>
          <p:cNvPr id="8" name="Picture 7" descr="MSFT_logo_rgb_C-Wht.png"/>
          <p:cNvPicPr>
            <a:picLocks noChangeAspect="1"/>
          </p:cNvPicPr>
          <p:nvPr userDrawn="1"/>
        </p:nvPicPr>
        <p:blipFill>
          <a:blip r:embed="rId2"/>
          <a:stretch>
            <a:fillRect/>
          </a:stretch>
        </p:blipFill>
        <p:spPr>
          <a:xfrm>
            <a:off x="10998646" y="6523634"/>
            <a:ext cx="1243648" cy="270123"/>
          </a:xfrm>
          <a:prstGeom prst="rect">
            <a:avLst/>
          </a:prstGeom>
        </p:spPr>
      </p:pic>
    </p:spTree>
    <p:extLst>
      <p:ext uri="{BB962C8B-B14F-4D97-AF65-F5344CB8AC3E}">
        <p14:creationId xmlns:p14="http://schemas.microsoft.com/office/powerpoint/2010/main" val="1863507091"/>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Custom Layou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00185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grpSp>
        <p:nvGrpSpPr>
          <p:cNvPr id="75" name="Group 4"/>
          <p:cNvGrpSpPr>
            <a:grpSpLocks noChangeAspect="1"/>
          </p:cNvGrpSpPr>
          <p:nvPr userDrawn="1"/>
        </p:nvGrpSpPr>
        <p:grpSpPr bwMode="auto">
          <a:xfrm>
            <a:off x="1518" y="0"/>
            <a:ext cx="12431924" cy="6994525"/>
            <a:chOff x="1" y="0"/>
            <a:chExt cx="8193" cy="4608"/>
          </a:xfrm>
        </p:grpSpPr>
        <p:sp>
          <p:nvSpPr>
            <p:cNvPr id="76" name="AutoShape 3"/>
            <p:cNvSpPr>
              <a:spLocks noChangeAspect="1" noChangeArrowheads="1" noTextEdit="1"/>
            </p:cNvSpPr>
            <p:nvPr userDrawn="1"/>
          </p:nvSpPr>
          <p:spPr bwMode="auto">
            <a:xfrm>
              <a:off x="2" y="0"/>
              <a:ext cx="8192" cy="4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77" name="Rectangle 76"/>
            <p:cNvSpPr>
              <a:spLocks noChangeArrowheads="1"/>
            </p:cNvSpPr>
            <p:nvPr userDrawn="1"/>
          </p:nvSpPr>
          <p:spPr bwMode="auto">
            <a:xfrm>
              <a:off x="1" y="0"/>
              <a:ext cx="8193" cy="4608"/>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78" name="Rectangle 77"/>
            <p:cNvSpPr>
              <a:spLocks noChangeArrowheads="1"/>
            </p:cNvSpPr>
            <p:nvPr userDrawn="1"/>
          </p:nvSpPr>
          <p:spPr bwMode="auto">
            <a:xfrm>
              <a:off x="1" y="0"/>
              <a:ext cx="8193" cy="4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79" name="Rectangle 78"/>
            <p:cNvSpPr>
              <a:spLocks noChangeArrowheads="1"/>
            </p:cNvSpPr>
            <p:nvPr userDrawn="1"/>
          </p:nvSpPr>
          <p:spPr bwMode="auto">
            <a:xfrm>
              <a:off x="1" y="0"/>
              <a:ext cx="8193" cy="4608"/>
            </a:xfrm>
            <a:prstGeom prst="rect">
              <a:avLst/>
            </a:prstGeom>
            <a:solidFill>
              <a:srgbClr val="E7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80" name="Rectangle 79"/>
            <p:cNvSpPr>
              <a:spLocks noChangeArrowheads="1"/>
            </p:cNvSpPr>
            <p:nvPr userDrawn="1"/>
          </p:nvSpPr>
          <p:spPr bwMode="auto">
            <a:xfrm>
              <a:off x="1" y="0"/>
              <a:ext cx="8193" cy="4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29" name="Rectangle 128"/>
            <p:cNvSpPr>
              <a:spLocks noChangeArrowheads="1"/>
            </p:cNvSpPr>
            <p:nvPr userDrawn="1"/>
          </p:nvSpPr>
          <p:spPr bwMode="auto">
            <a:xfrm>
              <a:off x="1" y="384"/>
              <a:ext cx="8193" cy="42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0" name="Rectangle 129"/>
            <p:cNvSpPr>
              <a:spLocks noChangeArrowheads="1"/>
            </p:cNvSpPr>
            <p:nvPr userDrawn="1"/>
          </p:nvSpPr>
          <p:spPr bwMode="auto">
            <a:xfrm>
              <a:off x="6324" y="0"/>
              <a:ext cx="828"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1" name="Rectangle 130"/>
            <p:cNvSpPr>
              <a:spLocks noChangeArrowheads="1"/>
            </p:cNvSpPr>
            <p:nvPr userDrawn="1"/>
          </p:nvSpPr>
          <p:spPr bwMode="auto">
            <a:xfrm>
              <a:off x="6324" y="0"/>
              <a:ext cx="8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2" name="Rectangle 131"/>
            <p:cNvSpPr>
              <a:spLocks noChangeArrowheads="1"/>
            </p:cNvSpPr>
            <p:nvPr userDrawn="1"/>
          </p:nvSpPr>
          <p:spPr bwMode="auto">
            <a:xfrm>
              <a:off x="6447" y="114"/>
              <a:ext cx="58" cy="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3" name="Rectangle 132"/>
            <p:cNvSpPr>
              <a:spLocks noChangeArrowheads="1"/>
            </p:cNvSpPr>
            <p:nvPr userDrawn="1"/>
          </p:nvSpPr>
          <p:spPr bwMode="auto">
            <a:xfrm>
              <a:off x="6444" y="75"/>
              <a:ext cx="38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73843" rtl="0" eaLnBrk="0" fontAlgn="base" latinLnBrk="0" hangingPunct="0">
                <a:lnSpc>
                  <a:spcPct val="100000"/>
                </a:lnSpc>
                <a:spcBef>
                  <a:spcPct val="0"/>
                </a:spcBef>
                <a:spcAft>
                  <a:spcPct val="0"/>
                </a:spcAft>
                <a:buClrTx/>
                <a:buSzTx/>
                <a:buFontTx/>
                <a:buNone/>
                <a:tabLst/>
              </a:pPr>
              <a:r>
                <a:rPr kumimoji="0" lang="en-US" sz="1242" b="0" i="0" u="none" strike="noStrike" cap="none" normalizeH="0" baseline="0" dirty="0" smtClean="0">
                  <a:ln>
                    <a:noFill/>
                  </a:ln>
                  <a:solidFill>
                    <a:srgbClr val="407CBE"/>
                  </a:solidFill>
                  <a:effectLst/>
                  <a:latin typeface="Segoe UI Light" panose="020B0502040204020203" pitchFamily="34" charset="0"/>
                </a:rPr>
                <a:t>SkyDrive</a:t>
              </a:r>
              <a:endParaRPr kumimoji="0" lang="en-US" sz="1721" b="0" i="0" u="none" strike="noStrike" cap="none" normalizeH="0" baseline="0" dirty="0" smtClean="0">
                <a:ln>
                  <a:noFill/>
                </a:ln>
                <a:solidFill>
                  <a:schemeClr val="tx1"/>
                </a:solidFill>
                <a:effectLst/>
                <a:latin typeface="Arial" panose="020B0604020202020204" pitchFamily="34" charset="0"/>
              </a:endParaRPr>
            </a:p>
          </p:txBody>
        </p:sp>
        <p:sp>
          <p:nvSpPr>
            <p:cNvPr id="134" name="Rectangle 133"/>
            <p:cNvSpPr>
              <a:spLocks noChangeArrowheads="1"/>
            </p:cNvSpPr>
            <p:nvPr userDrawn="1"/>
          </p:nvSpPr>
          <p:spPr bwMode="auto">
            <a:xfrm>
              <a:off x="7606" y="0"/>
              <a:ext cx="288"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5" name="Rectangle 134"/>
            <p:cNvSpPr>
              <a:spLocks noChangeArrowheads="1"/>
            </p:cNvSpPr>
            <p:nvPr userDrawn="1"/>
          </p:nvSpPr>
          <p:spPr bwMode="auto">
            <a:xfrm>
              <a:off x="7606" y="0"/>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6" name="Freeform 135"/>
            <p:cNvSpPr>
              <a:spLocks noEditPoints="1"/>
            </p:cNvSpPr>
            <p:nvPr userDrawn="1"/>
          </p:nvSpPr>
          <p:spPr bwMode="auto">
            <a:xfrm>
              <a:off x="7693" y="93"/>
              <a:ext cx="114" cy="113"/>
            </a:xfrm>
            <a:custGeom>
              <a:avLst/>
              <a:gdLst>
                <a:gd name="T0" fmla="*/ 38 w 76"/>
                <a:gd name="T1" fmla="*/ 31 h 75"/>
                <a:gd name="T2" fmla="*/ 35 w 76"/>
                <a:gd name="T3" fmla="*/ 32 h 75"/>
                <a:gd name="T4" fmla="*/ 32 w 76"/>
                <a:gd name="T5" fmla="*/ 40 h 75"/>
                <a:gd name="T6" fmla="*/ 38 w 76"/>
                <a:gd name="T7" fmla="*/ 44 h 75"/>
                <a:gd name="T8" fmla="*/ 41 w 76"/>
                <a:gd name="T9" fmla="*/ 43 h 75"/>
                <a:gd name="T10" fmla="*/ 44 w 76"/>
                <a:gd name="T11" fmla="*/ 35 h 75"/>
                <a:gd name="T12" fmla="*/ 38 w 76"/>
                <a:gd name="T13" fmla="*/ 31 h 75"/>
                <a:gd name="T14" fmla="*/ 38 w 76"/>
                <a:gd name="T15" fmla="*/ 55 h 75"/>
                <a:gd name="T16" fmla="*/ 22 w 76"/>
                <a:gd name="T17" fmla="*/ 46 h 75"/>
                <a:gd name="T18" fmla="*/ 30 w 76"/>
                <a:gd name="T19" fmla="*/ 22 h 75"/>
                <a:gd name="T20" fmla="*/ 38 w 76"/>
                <a:gd name="T21" fmla="*/ 20 h 75"/>
                <a:gd name="T22" fmla="*/ 54 w 76"/>
                <a:gd name="T23" fmla="*/ 29 h 75"/>
                <a:gd name="T24" fmla="*/ 46 w 76"/>
                <a:gd name="T25" fmla="*/ 53 h 75"/>
                <a:gd name="T26" fmla="*/ 38 w 76"/>
                <a:gd name="T27" fmla="*/ 55 h 75"/>
                <a:gd name="T28" fmla="*/ 34 w 76"/>
                <a:gd name="T29" fmla="*/ 0 h 75"/>
                <a:gd name="T30" fmla="*/ 21 w 76"/>
                <a:gd name="T31" fmla="*/ 3 h 75"/>
                <a:gd name="T32" fmla="*/ 23 w 76"/>
                <a:gd name="T33" fmla="*/ 13 h 75"/>
                <a:gd name="T34" fmla="*/ 18 w 76"/>
                <a:gd name="T35" fmla="*/ 17 h 75"/>
                <a:gd name="T36" fmla="*/ 9 w 76"/>
                <a:gd name="T37" fmla="*/ 13 h 75"/>
                <a:gd name="T38" fmla="*/ 2 w 76"/>
                <a:gd name="T39" fmla="*/ 24 h 75"/>
                <a:gd name="T40" fmla="*/ 10 w 76"/>
                <a:gd name="T41" fmla="*/ 30 h 75"/>
                <a:gd name="T42" fmla="*/ 9 w 76"/>
                <a:gd name="T43" fmla="*/ 37 h 75"/>
                <a:gd name="T44" fmla="*/ 0 w 76"/>
                <a:gd name="T45" fmla="*/ 41 h 75"/>
                <a:gd name="T46" fmla="*/ 3 w 76"/>
                <a:gd name="T47" fmla="*/ 53 h 75"/>
                <a:gd name="T48" fmla="*/ 13 w 76"/>
                <a:gd name="T49" fmla="*/ 52 h 75"/>
                <a:gd name="T50" fmla="*/ 17 w 76"/>
                <a:gd name="T51" fmla="*/ 58 h 75"/>
                <a:gd name="T52" fmla="*/ 14 w 76"/>
                <a:gd name="T53" fmla="*/ 67 h 75"/>
                <a:gd name="T54" fmla="*/ 24 w 76"/>
                <a:gd name="T55" fmla="*/ 73 h 75"/>
                <a:gd name="T56" fmla="*/ 31 w 76"/>
                <a:gd name="T57" fmla="*/ 65 h 75"/>
                <a:gd name="T58" fmla="*/ 38 w 76"/>
                <a:gd name="T59" fmla="*/ 66 h 75"/>
                <a:gd name="T60" fmla="*/ 41 w 76"/>
                <a:gd name="T61" fmla="*/ 75 h 75"/>
                <a:gd name="T62" fmla="*/ 54 w 76"/>
                <a:gd name="T63" fmla="*/ 72 h 75"/>
                <a:gd name="T64" fmla="*/ 53 w 76"/>
                <a:gd name="T65" fmla="*/ 62 h 75"/>
                <a:gd name="T66" fmla="*/ 58 w 76"/>
                <a:gd name="T67" fmla="*/ 58 h 75"/>
                <a:gd name="T68" fmla="*/ 67 w 76"/>
                <a:gd name="T69" fmla="*/ 62 h 75"/>
                <a:gd name="T70" fmla="*/ 74 w 76"/>
                <a:gd name="T71" fmla="*/ 51 h 75"/>
                <a:gd name="T72" fmla="*/ 66 w 76"/>
                <a:gd name="T73" fmla="*/ 44 h 75"/>
                <a:gd name="T74" fmla="*/ 66 w 76"/>
                <a:gd name="T75" fmla="*/ 38 h 75"/>
                <a:gd name="T76" fmla="*/ 76 w 76"/>
                <a:gd name="T77" fmla="*/ 34 h 75"/>
                <a:gd name="T78" fmla="*/ 73 w 76"/>
                <a:gd name="T79" fmla="*/ 22 h 75"/>
                <a:gd name="T80" fmla="*/ 62 w 76"/>
                <a:gd name="T81" fmla="*/ 23 h 75"/>
                <a:gd name="T82" fmla="*/ 58 w 76"/>
                <a:gd name="T83" fmla="*/ 18 h 75"/>
                <a:gd name="T84" fmla="*/ 62 w 76"/>
                <a:gd name="T85" fmla="*/ 8 h 75"/>
                <a:gd name="T86" fmla="*/ 52 w 76"/>
                <a:gd name="T87" fmla="*/ 2 h 75"/>
                <a:gd name="T88" fmla="*/ 45 w 76"/>
                <a:gd name="T89" fmla="*/ 10 h 75"/>
                <a:gd name="T90" fmla="*/ 38 w 76"/>
                <a:gd name="T91" fmla="*/ 9 h 75"/>
                <a:gd name="T92" fmla="*/ 34 w 76"/>
                <a:gd name="T93"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6" h="75">
                  <a:moveTo>
                    <a:pt x="38" y="31"/>
                  </a:moveTo>
                  <a:cubicBezTo>
                    <a:pt x="37" y="31"/>
                    <a:pt x="36" y="31"/>
                    <a:pt x="35" y="32"/>
                  </a:cubicBezTo>
                  <a:cubicBezTo>
                    <a:pt x="32" y="33"/>
                    <a:pt x="31" y="37"/>
                    <a:pt x="32" y="40"/>
                  </a:cubicBezTo>
                  <a:cubicBezTo>
                    <a:pt x="33" y="43"/>
                    <a:pt x="36" y="44"/>
                    <a:pt x="38" y="44"/>
                  </a:cubicBezTo>
                  <a:cubicBezTo>
                    <a:pt x="39" y="44"/>
                    <a:pt x="40" y="44"/>
                    <a:pt x="41" y="43"/>
                  </a:cubicBezTo>
                  <a:cubicBezTo>
                    <a:pt x="44" y="42"/>
                    <a:pt x="45" y="38"/>
                    <a:pt x="44" y="35"/>
                  </a:cubicBezTo>
                  <a:cubicBezTo>
                    <a:pt x="43" y="32"/>
                    <a:pt x="40" y="31"/>
                    <a:pt x="38" y="31"/>
                  </a:cubicBezTo>
                  <a:moveTo>
                    <a:pt x="38" y="55"/>
                  </a:moveTo>
                  <a:cubicBezTo>
                    <a:pt x="32" y="55"/>
                    <a:pt x="25" y="52"/>
                    <a:pt x="22" y="46"/>
                  </a:cubicBezTo>
                  <a:cubicBezTo>
                    <a:pt x="18" y="37"/>
                    <a:pt x="21" y="26"/>
                    <a:pt x="30" y="22"/>
                  </a:cubicBezTo>
                  <a:cubicBezTo>
                    <a:pt x="33" y="20"/>
                    <a:pt x="35" y="20"/>
                    <a:pt x="38" y="20"/>
                  </a:cubicBezTo>
                  <a:cubicBezTo>
                    <a:pt x="44" y="20"/>
                    <a:pt x="51" y="23"/>
                    <a:pt x="54" y="29"/>
                  </a:cubicBezTo>
                  <a:cubicBezTo>
                    <a:pt x="58" y="38"/>
                    <a:pt x="55" y="49"/>
                    <a:pt x="46" y="53"/>
                  </a:cubicBezTo>
                  <a:cubicBezTo>
                    <a:pt x="44" y="55"/>
                    <a:pt x="41" y="55"/>
                    <a:pt x="38" y="55"/>
                  </a:cubicBezTo>
                  <a:moveTo>
                    <a:pt x="34" y="0"/>
                  </a:moveTo>
                  <a:cubicBezTo>
                    <a:pt x="21" y="3"/>
                    <a:pt x="21" y="3"/>
                    <a:pt x="21" y="3"/>
                  </a:cubicBezTo>
                  <a:cubicBezTo>
                    <a:pt x="23" y="13"/>
                    <a:pt x="23" y="13"/>
                    <a:pt x="23" y="13"/>
                  </a:cubicBezTo>
                  <a:cubicBezTo>
                    <a:pt x="21" y="14"/>
                    <a:pt x="19" y="16"/>
                    <a:pt x="18" y="17"/>
                  </a:cubicBezTo>
                  <a:cubicBezTo>
                    <a:pt x="9" y="13"/>
                    <a:pt x="9" y="13"/>
                    <a:pt x="9" y="13"/>
                  </a:cubicBezTo>
                  <a:cubicBezTo>
                    <a:pt x="2" y="24"/>
                    <a:pt x="2" y="24"/>
                    <a:pt x="2" y="24"/>
                  </a:cubicBezTo>
                  <a:cubicBezTo>
                    <a:pt x="10" y="30"/>
                    <a:pt x="10" y="30"/>
                    <a:pt x="10" y="30"/>
                  </a:cubicBezTo>
                  <a:cubicBezTo>
                    <a:pt x="10" y="32"/>
                    <a:pt x="9" y="35"/>
                    <a:pt x="9" y="37"/>
                  </a:cubicBezTo>
                  <a:cubicBezTo>
                    <a:pt x="0" y="41"/>
                    <a:pt x="0" y="41"/>
                    <a:pt x="0" y="41"/>
                  </a:cubicBezTo>
                  <a:cubicBezTo>
                    <a:pt x="3" y="53"/>
                    <a:pt x="3" y="53"/>
                    <a:pt x="3" y="53"/>
                  </a:cubicBezTo>
                  <a:cubicBezTo>
                    <a:pt x="13" y="52"/>
                    <a:pt x="13" y="52"/>
                    <a:pt x="13" y="52"/>
                  </a:cubicBezTo>
                  <a:cubicBezTo>
                    <a:pt x="14" y="54"/>
                    <a:pt x="16" y="56"/>
                    <a:pt x="17" y="58"/>
                  </a:cubicBezTo>
                  <a:cubicBezTo>
                    <a:pt x="14" y="67"/>
                    <a:pt x="14" y="67"/>
                    <a:pt x="14" y="67"/>
                  </a:cubicBezTo>
                  <a:cubicBezTo>
                    <a:pt x="24" y="73"/>
                    <a:pt x="24" y="73"/>
                    <a:pt x="24" y="73"/>
                  </a:cubicBezTo>
                  <a:cubicBezTo>
                    <a:pt x="31" y="65"/>
                    <a:pt x="31" y="65"/>
                    <a:pt x="31" y="65"/>
                  </a:cubicBezTo>
                  <a:cubicBezTo>
                    <a:pt x="33" y="66"/>
                    <a:pt x="35" y="66"/>
                    <a:pt x="38" y="66"/>
                  </a:cubicBezTo>
                  <a:cubicBezTo>
                    <a:pt x="41" y="75"/>
                    <a:pt x="41" y="75"/>
                    <a:pt x="41" y="75"/>
                  </a:cubicBezTo>
                  <a:cubicBezTo>
                    <a:pt x="54" y="72"/>
                    <a:pt x="54" y="72"/>
                    <a:pt x="54" y="72"/>
                  </a:cubicBezTo>
                  <a:cubicBezTo>
                    <a:pt x="53" y="62"/>
                    <a:pt x="53" y="62"/>
                    <a:pt x="53" y="62"/>
                  </a:cubicBezTo>
                  <a:cubicBezTo>
                    <a:pt x="55" y="61"/>
                    <a:pt x="56" y="59"/>
                    <a:pt x="58" y="58"/>
                  </a:cubicBezTo>
                  <a:cubicBezTo>
                    <a:pt x="67" y="62"/>
                    <a:pt x="67" y="62"/>
                    <a:pt x="67" y="62"/>
                  </a:cubicBezTo>
                  <a:cubicBezTo>
                    <a:pt x="74" y="51"/>
                    <a:pt x="74" y="51"/>
                    <a:pt x="74" y="51"/>
                  </a:cubicBezTo>
                  <a:cubicBezTo>
                    <a:pt x="66" y="44"/>
                    <a:pt x="66" y="44"/>
                    <a:pt x="66" y="44"/>
                  </a:cubicBezTo>
                  <a:cubicBezTo>
                    <a:pt x="66" y="42"/>
                    <a:pt x="66" y="40"/>
                    <a:pt x="66" y="38"/>
                  </a:cubicBezTo>
                  <a:cubicBezTo>
                    <a:pt x="76" y="34"/>
                    <a:pt x="76" y="34"/>
                    <a:pt x="76" y="34"/>
                  </a:cubicBezTo>
                  <a:cubicBezTo>
                    <a:pt x="73" y="22"/>
                    <a:pt x="73" y="22"/>
                    <a:pt x="73" y="22"/>
                  </a:cubicBezTo>
                  <a:cubicBezTo>
                    <a:pt x="62" y="23"/>
                    <a:pt x="62" y="23"/>
                    <a:pt x="62" y="23"/>
                  </a:cubicBezTo>
                  <a:cubicBezTo>
                    <a:pt x="61" y="21"/>
                    <a:pt x="60" y="19"/>
                    <a:pt x="58" y="18"/>
                  </a:cubicBezTo>
                  <a:cubicBezTo>
                    <a:pt x="62" y="8"/>
                    <a:pt x="62" y="8"/>
                    <a:pt x="62" y="8"/>
                  </a:cubicBezTo>
                  <a:cubicBezTo>
                    <a:pt x="52" y="2"/>
                    <a:pt x="52" y="2"/>
                    <a:pt x="52" y="2"/>
                  </a:cubicBezTo>
                  <a:cubicBezTo>
                    <a:pt x="45" y="10"/>
                    <a:pt x="45" y="10"/>
                    <a:pt x="45" y="10"/>
                  </a:cubicBezTo>
                  <a:cubicBezTo>
                    <a:pt x="43" y="9"/>
                    <a:pt x="40" y="9"/>
                    <a:pt x="38" y="9"/>
                  </a:cubicBezTo>
                  <a:cubicBezTo>
                    <a:pt x="34" y="0"/>
                    <a:pt x="34" y="0"/>
                    <a:pt x="34" y="0"/>
                  </a:cubicBezTo>
                </a:path>
              </a:pathLst>
            </a:custGeom>
            <a:solidFill>
              <a:srgbClr val="407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7" name="Rectangle 136"/>
            <p:cNvSpPr>
              <a:spLocks noChangeArrowheads="1"/>
            </p:cNvSpPr>
            <p:nvPr userDrawn="1"/>
          </p:nvSpPr>
          <p:spPr bwMode="auto">
            <a:xfrm>
              <a:off x="7906" y="0"/>
              <a:ext cx="288"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8" name="Freeform 137"/>
            <p:cNvSpPr>
              <a:spLocks noEditPoints="1"/>
            </p:cNvSpPr>
            <p:nvPr userDrawn="1"/>
          </p:nvSpPr>
          <p:spPr bwMode="auto">
            <a:xfrm>
              <a:off x="8026" y="108"/>
              <a:ext cx="48" cy="90"/>
            </a:xfrm>
            <a:custGeom>
              <a:avLst/>
              <a:gdLst>
                <a:gd name="T0" fmla="*/ 8 w 32"/>
                <a:gd name="T1" fmla="*/ 42 h 60"/>
                <a:gd name="T2" fmla="*/ 7 w 32"/>
                <a:gd name="T3" fmla="*/ 40 h 60"/>
                <a:gd name="T4" fmla="*/ 7 w 32"/>
                <a:gd name="T5" fmla="*/ 38 h 60"/>
                <a:gd name="T6" fmla="*/ 7 w 32"/>
                <a:gd name="T7" fmla="*/ 34 h 60"/>
                <a:gd name="T8" fmla="*/ 9 w 32"/>
                <a:gd name="T9" fmla="*/ 31 h 60"/>
                <a:gd name="T10" fmla="*/ 10 w 32"/>
                <a:gd name="T11" fmla="*/ 29 h 60"/>
                <a:gd name="T12" fmla="*/ 13 w 32"/>
                <a:gd name="T13" fmla="*/ 26 h 60"/>
                <a:gd name="T14" fmla="*/ 16 w 32"/>
                <a:gd name="T15" fmla="*/ 24 h 60"/>
                <a:gd name="T16" fmla="*/ 18 w 32"/>
                <a:gd name="T17" fmla="*/ 21 h 60"/>
                <a:gd name="T18" fmla="*/ 19 w 32"/>
                <a:gd name="T19" fmla="*/ 19 h 60"/>
                <a:gd name="T20" fmla="*/ 19 w 32"/>
                <a:gd name="T21" fmla="*/ 16 h 60"/>
                <a:gd name="T22" fmla="*/ 19 w 32"/>
                <a:gd name="T23" fmla="*/ 14 h 60"/>
                <a:gd name="T24" fmla="*/ 18 w 32"/>
                <a:gd name="T25" fmla="*/ 12 h 60"/>
                <a:gd name="T26" fmla="*/ 16 w 32"/>
                <a:gd name="T27" fmla="*/ 11 h 60"/>
                <a:gd name="T28" fmla="*/ 13 w 32"/>
                <a:gd name="T29" fmla="*/ 10 h 60"/>
                <a:gd name="T30" fmla="*/ 6 w 32"/>
                <a:gd name="T31" fmla="*/ 12 h 60"/>
                <a:gd name="T32" fmla="*/ 0 w 32"/>
                <a:gd name="T33" fmla="*/ 16 h 60"/>
                <a:gd name="T34" fmla="*/ 0 w 32"/>
                <a:gd name="T35" fmla="*/ 3 h 60"/>
                <a:gd name="T36" fmla="*/ 7 w 32"/>
                <a:gd name="T37" fmla="*/ 1 h 60"/>
                <a:gd name="T38" fmla="*/ 14 w 32"/>
                <a:gd name="T39" fmla="*/ 0 h 60"/>
                <a:gd name="T40" fmla="*/ 21 w 32"/>
                <a:gd name="T41" fmla="*/ 1 h 60"/>
                <a:gd name="T42" fmla="*/ 27 w 32"/>
                <a:gd name="T43" fmla="*/ 3 h 60"/>
                <a:gd name="T44" fmla="*/ 31 w 32"/>
                <a:gd name="T45" fmla="*/ 8 h 60"/>
                <a:gd name="T46" fmla="*/ 32 w 32"/>
                <a:gd name="T47" fmla="*/ 15 h 60"/>
                <a:gd name="T48" fmla="*/ 32 w 32"/>
                <a:gd name="T49" fmla="*/ 19 h 60"/>
                <a:gd name="T50" fmla="*/ 30 w 32"/>
                <a:gd name="T51" fmla="*/ 23 h 60"/>
                <a:gd name="T52" fmla="*/ 27 w 32"/>
                <a:gd name="T53" fmla="*/ 26 h 60"/>
                <a:gd name="T54" fmla="*/ 24 w 32"/>
                <a:gd name="T55" fmla="*/ 30 h 60"/>
                <a:gd name="T56" fmla="*/ 21 w 32"/>
                <a:gd name="T57" fmla="*/ 32 h 60"/>
                <a:gd name="T58" fmla="*/ 19 w 32"/>
                <a:gd name="T59" fmla="*/ 34 h 60"/>
                <a:gd name="T60" fmla="*/ 18 w 32"/>
                <a:gd name="T61" fmla="*/ 36 h 60"/>
                <a:gd name="T62" fmla="*/ 18 w 32"/>
                <a:gd name="T63" fmla="*/ 39 h 60"/>
                <a:gd name="T64" fmla="*/ 18 w 32"/>
                <a:gd name="T65" fmla="*/ 41 h 60"/>
                <a:gd name="T66" fmla="*/ 19 w 32"/>
                <a:gd name="T67" fmla="*/ 42 h 60"/>
                <a:gd name="T68" fmla="*/ 8 w 32"/>
                <a:gd name="T69" fmla="*/ 42 h 60"/>
                <a:gd name="T70" fmla="*/ 14 w 32"/>
                <a:gd name="T71" fmla="*/ 60 h 60"/>
                <a:gd name="T72" fmla="*/ 8 w 32"/>
                <a:gd name="T73" fmla="*/ 58 h 60"/>
                <a:gd name="T74" fmla="*/ 6 w 32"/>
                <a:gd name="T75" fmla="*/ 54 h 60"/>
                <a:gd name="T76" fmla="*/ 8 w 32"/>
                <a:gd name="T77" fmla="*/ 49 h 60"/>
                <a:gd name="T78" fmla="*/ 14 w 32"/>
                <a:gd name="T79" fmla="*/ 47 h 60"/>
                <a:gd name="T80" fmla="*/ 19 w 32"/>
                <a:gd name="T81" fmla="*/ 49 h 60"/>
                <a:gd name="T82" fmla="*/ 21 w 32"/>
                <a:gd name="T83" fmla="*/ 54 h 60"/>
                <a:gd name="T84" fmla="*/ 19 w 32"/>
                <a:gd name="T85" fmla="*/ 59 h 60"/>
                <a:gd name="T86" fmla="*/ 14 w 32"/>
                <a:gd name="T8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 h="60">
                  <a:moveTo>
                    <a:pt x="8" y="42"/>
                  </a:moveTo>
                  <a:cubicBezTo>
                    <a:pt x="8" y="42"/>
                    <a:pt x="7" y="41"/>
                    <a:pt x="7" y="40"/>
                  </a:cubicBezTo>
                  <a:cubicBezTo>
                    <a:pt x="7" y="39"/>
                    <a:pt x="7" y="38"/>
                    <a:pt x="7" y="38"/>
                  </a:cubicBezTo>
                  <a:cubicBezTo>
                    <a:pt x="7" y="36"/>
                    <a:pt x="7" y="35"/>
                    <a:pt x="7" y="34"/>
                  </a:cubicBezTo>
                  <a:cubicBezTo>
                    <a:pt x="8" y="33"/>
                    <a:pt x="8" y="32"/>
                    <a:pt x="9" y="31"/>
                  </a:cubicBezTo>
                  <a:cubicBezTo>
                    <a:pt x="9" y="30"/>
                    <a:pt x="10" y="29"/>
                    <a:pt x="10" y="29"/>
                  </a:cubicBezTo>
                  <a:cubicBezTo>
                    <a:pt x="11" y="28"/>
                    <a:pt x="12" y="27"/>
                    <a:pt x="13" y="26"/>
                  </a:cubicBezTo>
                  <a:cubicBezTo>
                    <a:pt x="14" y="25"/>
                    <a:pt x="15" y="24"/>
                    <a:pt x="16" y="24"/>
                  </a:cubicBezTo>
                  <a:cubicBezTo>
                    <a:pt x="16" y="23"/>
                    <a:pt x="17" y="22"/>
                    <a:pt x="18" y="21"/>
                  </a:cubicBezTo>
                  <a:cubicBezTo>
                    <a:pt x="18" y="21"/>
                    <a:pt x="19" y="20"/>
                    <a:pt x="19" y="19"/>
                  </a:cubicBezTo>
                  <a:cubicBezTo>
                    <a:pt x="19" y="18"/>
                    <a:pt x="19" y="17"/>
                    <a:pt x="19" y="16"/>
                  </a:cubicBezTo>
                  <a:cubicBezTo>
                    <a:pt x="19" y="16"/>
                    <a:pt x="19" y="15"/>
                    <a:pt x="19" y="14"/>
                  </a:cubicBezTo>
                  <a:cubicBezTo>
                    <a:pt x="19" y="13"/>
                    <a:pt x="18" y="13"/>
                    <a:pt x="18" y="12"/>
                  </a:cubicBezTo>
                  <a:cubicBezTo>
                    <a:pt x="17" y="12"/>
                    <a:pt x="16" y="11"/>
                    <a:pt x="16" y="11"/>
                  </a:cubicBezTo>
                  <a:cubicBezTo>
                    <a:pt x="15" y="11"/>
                    <a:pt x="14" y="10"/>
                    <a:pt x="13" y="10"/>
                  </a:cubicBezTo>
                  <a:cubicBezTo>
                    <a:pt x="11" y="10"/>
                    <a:pt x="9" y="11"/>
                    <a:pt x="6" y="12"/>
                  </a:cubicBezTo>
                  <a:cubicBezTo>
                    <a:pt x="4" y="13"/>
                    <a:pt x="2" y="14"/>
                    <a:pt x="0" y="16"/>
                  </a:cubicBezTo>
                  <a:cubicBezTo>
                    <a:pt x="0" y="3"/>
                    <a:pt x="0" y="3"/>
                    <a:pt x="0" y="3"/>
                  </a:cubicBezTo>
                  <a:cubicBezTo>
                    <a:pt x="2" y="2"/>
                    <a:pt x="4" y="1"/>
                    <a:pt x="7" y="1"/>
                  </a:cubicBezTo>
                  <a:cubicBezTo>
                    <a:pt x="9" y="0"/>
                    <a:pt x="12" y="0"/>
                    <a:pt x="14" y="0"/>
                  </a:cubicBezTo>
                  <a:cubicBezTo>
                    <a:pt x="17" y="0"/>
                    <a:pt x="19" y="0"/>
                    <a:pt x="21" y="1"/>
                  </a:cubicBezTo>
                  <a:cubicBezTo>
                    <a:pt x="24" y="1"/>
                    <a:pt x="25" y="2"/>
                    <a:pt x="27" y="3"/>
                  </a:cubicBezTo>
                  <a:cubicBezTo>
                    <a:pt x="29" y="4"/>
                    <a:pt x="30" y="6"/>
                    <a:pt x="31" y="8"/>
                  </a:cubicBezTo>
                  <a:cubicBezTo>
                    <a:pt x="32" y="10"/>
                    <a:pt x="32" y="12"/>
                    <a:pt x="32" y="15"/>
                  </a:cubicBezTo>
                  <a:cubicBezTo>
                    <a:pt x="32" y="16"/>
                    <a:pt x="32" y="18"/>
                    <a:pt x="32" y="19"/>
                  </a:cubicBezTo>
                  <a:cubicBezTo>
                    <a:pt x="31" y="20"/>
                    <a:pt x="31" y="22"/>
                    <a:pt x="30" y="23"/>
                  </a:cubicBezTo>
                  <a:cubicBezTo>
                    <a:pt x="29" y="24"/>
                    <a:pt x="28" y="25"/>
                    <a:pt x="27" y="26"/>
                  </a:cubicBezTo>
                  <a:cubicBezTo>
                    <a:pt x="26" y="27"/>
                    <a:pt x="25" y="29"/>
                    <a:pt x="24" y="30"/>
                  </a:cubicBezTo>
                  <a:cubicBezTo>
                    <a:pt x="23" y="31"/>
                    <a:pt x="22" y="31"/>
                    <a:pt x="21" y="32"/>
                  </a:cubicBezTo>
                  <a:cubicBezTo>
                    <a:pt x="20" y="33"/>
                    <a:pt x="20" y="33"/>
                    <a:pt x="19" y="34"/>
                  </a:cubicBezTo>
                  <a:cubicBezTo>
                    <a:pt x="19" y="35"/>
                    <a:pt x="18" y="35"/>
                    <a:pt x="18" y="36"/>
                  </a:cubicBezTo>
                  <a:cubicBezTo>
                    <a:pt x="18" y="37"/>
                    <a:pt x="18" y="38"/>
                    <a:pt x="18" y="39"/>
                  </a:cubicBezTo>
                  <a:cubicBezTo>
                    <a:pt x="18" y="39"/>
                    <a:pt x="18" y="40"/>
                    <a:pt x="18" y="41"/>
                  </a:cubicBezTo>
                  <a:cubicBezTo>
                    <a:pt x="18" y="41"/>
                    <a:pt x="18" y="42"/>
                    <a:pt x="19" y="42"/>
                  </a:cubicBezTo>
                  <a:lnTo>
                    <a:pt x="8" y="42"/>
                  </a:lnTo>
                  <a:close/>
                  <a:moveTo>
                    <a:pt x="14" y="60"/>
                  </a:moveTo>
                  <a:cubicBezTo>
                    <a:pt x="12" y="60"/>
                    <a:pt x="10" y="60"/>
                    <a:pt x="8" y="58"/>
                  </a:cubicBezTo>
                  <a:cubicBezTo>
                    <a:pt x="7" y="57"/>
                    <a:pt x="6" y="55"/>
                    <a:pt x="6" y="54"/>
                  </a:cubicBezTo>
                  <a:cubicBezTo>
                    <a:pt x="6" y="52"/>
                    <a:pt x="7" y="50"/>
                    <a:pt x="8" y="49"/>
                  </a:cubicBezTo>
                  <a:cubicBezTo>
                    <a:pt x="10" y="48"/>
                    <a:pt x="12" y="47"/>
                    <a:pt x="14" y="47"/>
                  </a:cubicBezTo>
                  <a:cubicBezTo>
                    <a:pt x="16" y="47"/>
                    <a:pt x="18" y="48"/>
                    <a:pt x="19" y="49"/>
                  </a:cubicBezTo>
                  <a:cubicBezTo>
                    <a:pt x="21" y="50"/>
                    <a:pt x="21" y="52"/>
                    <a:pt x="21" y="54"/>
                  </a:cubicBezTo>
                  <a:cubicBezTo>
                    <a:pt x="21" y="56"/>
                    <a:pt x="21" y="57"/>
                    <a:pt x="19" y="59"/>
                  </a:cubicBezTo>
                  <a:cubicBezTo>
                    <a:pt x="18" y="60"/>
                    <a:pt x="16" y="60"/>
                    <a:pt x="14" y="60"/>
                  </a:cubicBez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9" name="Freeform 138"/>
            <p:cNvSpPr>
              <a:spLocks noEditPoints="1"/>
            </p:cNvSpPr>
            <p:nvPr userDrawn="1"/>
          </p:nvSpPr>
          <p:spPr bwMode="auto">
            <a:xfrm>
              <a:off x="353" y="128"/>
              <a:ext cx="57" cy="63"/>
            </a:xfrm>
            <a:custGeom>
              <a:avLst/>
              <a:gdLst>
                <a:gd name="T0" fmla="*/ 38 w 38"/>
                <a:gd name="T1" fmla="*/ 20 h 42"/>
                <a:gd name="T2" fmla="*/ 36 w 38"/>
                <a:gd name="T3" fmla="*/ 32 h 42"/>
                <a:gd name="T4" fmla="*/ 29 w 38"/>
                <a:gd name="T5" fmla="*/ 39 h 42"/>
                <a:gd name="T6" fmla="*/ 19 w 38"/>
                <a:gd name="T7" fmla="*/ 42 h 42"/>
                <a:gd name="T8" fmla="*/ 9 w 38"/>
                <a:gd name="T9" fmla="*/ 39 h 42"/>
                <a:gd name="T10" fmla="*/ 2 w 38"/>
                <a:gd name="T11" fmla="*/ 32 h 42"/>
                <a:gd name="T12" fmla="*/ 0 w 38"/>
                <a:gd name="T13" fmla="*/ 21 h 42"/>
                <a:gd name="T14" fmla="*/ 2 w 38"/>
                <a:gd name="T15" fmla="*/ 10 h 42"/>
                <a:gd name="T16" fmla="*/ 9 w 38"/>
                <a:gd name="T17" fmla="*/ 3 h 42"/>
                <a:gd name="T18" fmla="*/ 19 w 38"/>
                <a:gd name="T19" fmla="*/ 0 h 42"/>
                <a:gd name="T20" fmla="*/ 29 w 38"/>
                <a:gd name="T21" fmla="*/ 3 h 42"/>
                <a:gd name="T22" fmla="*/ 36 w 38"/>
                <a:gd name="T23" fmla="*/ 10 h 42"/>
                <a:gd name="T24" fmla="*/ 38 w 38"/>
                <a:gd name="T25" fmla="*/ 20 h 42"/>
                <a:gd name="T26" fmla="*/ 33 w 38"/>
                <a:gd name="T27" fmla="*/ 21 h 42"/>
                <a:gd name="T28" fmla="*/ 29 w 38"/>
                <a:gd name="T29" fmla="*/ 9 h 42"/>
                <a:gd name="T30" fmla="*/ 19 w 38"/>
                <a:gd name="T31" fmla="*/ 4 h 42"/>
                <a:gd name="T32" fmla="*/ 12 w 38"/>
                <a:gd name="T33" fmla="*/ 6 h 42"/>
                <a:gd name="T34" fmla="*/ 7 w 38"/>
                <a:gd name="T35" fmla="*/ 12 h 42"/>
                <a:gd name="T36" fmla="*/ 5 w 38"/>
                <a:gd name="T37" fmla="*/ 21 h 42"/>
                <a:gd name="T38" fmla="*/ 7 w 38"/>
                <a:gd name="T39" fmla="*/ 30 h 42"/>
                <a:gd name="T40" fmla="*/ 12 w 38"/>
                <a:gd name="T41" fmla="*/ 35 h 42"/>
                <a:gd name="T42" fmla="*/ 19 w 38"/>
                <a:gd name="T43" fmla="*/ 37 h 42"/>
                <a:gd name="T44" fmla="*/ 29 w 38"/>
                <a:gd name="T45" fmla="*/ 33 h 42"/>
                <a:gd name="T46" fmla="*/ 33 w 38"/>
                <a:gd name="T47"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 h="42">
                  <a:moveTo>
                    <a:pt x="38" y="20"/>
                  </a:moveTo>
                  <a:cubicBezTo>
                    <a:pt x="38" y="25"/>
                    <a:pt x="37" y="28"/>
                    <a:pt x="36" y="32"/>
                  </a:cubicBezTo>
                  <a:cubicBezTo>
                    <a:pt x="34" y="35"/>
                    <a:pt x="32" y="37"/>
                    <a:pt x="29" y="39"/>
                  </a:cubicBezTo>
                  <a:cubicBezTo>
                    <a:pt x="26" y="41"/>
                    <a:pt x="23" y="42"/>
                    <a:pt x="19" y="42"/>
                  </a:cubicBezTo>
                  <a:cubicBezTo>
                    <a:pt x="15" y="42"/>
                    <a:pt x="12" y="41"/>
                    <a:pt x="9" y="39"/>
                  </a:cubicBezTo>
                  <a:cubicBezTo>
                    <a:pt x="6" y="38"/>
                    <a:pt x="4" y="35"/>
                    <a:pt x="2" y="32"/>
                  </a:cubicBezTo>
                  <a:cubicBezTo>
                    <a:pt x="1" y="29"/>
                    <a:pt x="0" y="25"/>
                    <a:pt x="0" y="21"/>
                  </a:cubicBezTo>
                  <a:cubicBezTo>
                    <a:pt x="0" y="17"/>
                    <a:pt x="1" y="13"/>
                    <a:pt x="2" y="10"/>
                  </a:cubicBezTo>
                  <a:cubicBezTo>
                    <a:pt x="4" y="7"/>
                    <a:pt x="6" y="4"/>
                    <a:pt x="9" y="3"/>
                  </a:cubicBezTo>
                  <a:cubicBezTo>
                    <a:pt x="12" y="1"/>
                    <a:pt x="16" y="0"/>
                    <a:pt x="19" y="0"/>
                  </a:cubicBezTo>
                  <a:cubicBezTo>
                    <a:pt x="23" y="0"/>
                    <a:pt x="26" y="1"/>
                    <a:pt x="29" y="3"/>
                  </a:cubicBezTo>
                  <a:cubicBezTo>
                    <a:pt x="32" y="4"/>
                    <a:pt x="34" y="7"/>
                    <a:pt x="36" y="10"/>
                  </a:cubicBezTo>
                  <a:cubicBezTo>
                    <a:pt x="37" y="13"/>
                    <a:pt x="38" y="17"/>
                    <a:pt x="38" y="20"/>
                  </a:cubicBezTo>
                  <a:close/>
                  <a:moveTo>
                    <a:pt x="33" y="21"/>
                  </a:moveTo>
                  <a:cubicBezTo>
                    <a:pt x="33" y="16"/>
                    <a:pt x="32" y="12"/>
                    <a:pt x="29" y="9"/>
                  </a:cubicBezTo>
                  <a:cubicBezTo>
                    <a:pt x="27" y="6"/>
                    <a:pt x="23" y="4"/>
                    <a:pt x="19" y="4"/>
                  </a:cubicBezTo>
                  <a:cubicBezTo>
                    <a:pt x="16" y="4"/>
                    <a:pt x="14" y="5"/>
                    <a:pt x="12" y="6"/>
                  </a:cubicBezTo>
                  <a:cubicBezTo>
                    <a:pt x="10" y="8"/>
                    <a:pt x="8" y="10"/>
                    <a:pt x="7" y="12"/>
                  </a:cubicBezTo>
                  <a:cubicBezTo>
                    <a:pt x="5" y="15"/>
                    <a:pt x="5" y="18"/>
                    <a:pt x="5" y="21"/>
                  </a:cubicBezTo>
                  <a:cubicBezTo>
                    <a:pt x="5" y="24"/>
                    <a:pt x="5" y="27"/>
                    <a:pt x="7" y="30"/>
                  </a:cubicBezTo>
                  <a:cubicBezTo>
                    <a:pt x="8" y="32"/>
                    <a:pt x="9" y="34"/>
                    <a:pt x="12" y="35"/>
                  </a:cubicBezTo>
                  <a:cubicBezTo>
                    <a:pt x="14" y="37"/>
                    <a:pt x="16" y="37"/>
                    <a:pt x="19" y="37"/>
                  </a:cubicBezTo>
                  <a:cubicBezTo>
                    <a:pt x="23" y="37"/>
                    <a:pt x="27" y="36"/>
                    <a:pt x="29" y="33"/>
                  </a:cubicBezTo>
                  <a:cubicBezTo>
                    <a:pt x="32" y="30"/>
                    <a:pt x="33" y="26"/>
                    <a:pt x="33" y="21"/>
                  </a:cubicBez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0" name="Freeform 139"/>
            <p:cNvSpPr>
              <a:spLocks/>
            </p:cNvSpPr>
            <p:nvPr userDrawn="1"/>
          </p:nvSpPr>
          <p:spPr bwMode="auto">
            <a:xfrm>
              <a:off x="414" y="125"/>
              <a:ext cx="26" cy="64"/>
            </a:xfrm>
            <a:custGeom>
              <a:avLst/>
              <a:gdLst>
                <a:gd name="T0" fmla="*/ 17 w 17"/>
                <a:gd name="T1" fmla="*/ 5 h 43"/>
                <a:gd name="T2" fmla="*/ 14 w 17"/>
                <a:gd name="T3" fmla="*/ 4 h 43"/>
                <a:gd name="T4" fmla="*/ 9 w 17"/>
                <a:gd name="T5" fmla="*/ 10 h 43"/>
                <a:gd name="T6" fmla="*/ 9 w 17"/>
                <a:gd name="T7" fmla="*/ 14 h 43"/>
                <a:gd name="T8" fmla="*/ 16 w 17"/>
                <a:gd name="T9" fmla="*/ 14 h 43"/>
                <a:gd name="T10" fmla="*/ 16 w 17"/>
                <a:gd name="T11" fmla="*/ 18 h 43"/>
                <a:gd name="T12" fmla="*/ 9 w 17"/>
                <a:gd name="T13" fmla="*/ 18 h 43"/>
                <a:gd name="T14" fmla="*/ 9 w 17"/>
                <a:gd name="T15" fmla="*/ 43 h 43"/>
                <a:gd name="T16" fmla="*/ 5 w 17"/>
                <a:gd name="T17" fmla="*/ 43 h 43"/>
                <a:gd name="T18" fmla="*/ 5 w 17"/>
                <a:gd name="T19" fmla="*/ 18 h 43"/>
                <a:gd name="T20" fmla="*/ 0 w 17"/>
                <a:gd name="T21" fmla="*/ 18 h 43"/>
                <a:gd name="T22" fmla="*/ 0 w 17"/>
                <a:gd name="T23" fmla="*/ 14 h 43"/>
                <a:gd name="T24" fmla="*/ 5 w 17"/>
                <a:gd name="T25" fmla="*/ 14 h 43"/>
                <a:gd name="T26" fmla="*/ 5 w 17"/>
                <a:gd name="T27" fmla="*/ 10 h 43"/>
                <a:gd name="T28" fmla="*/ 7 w 17"/>
                <a:gd name="T29" fmla="*/ 3 h 43"/>
                <a:gd name="T30" fmla="*/ 14 w 17"/>
                <a:gd name="T31" fmla="*/ 0 h 43"/>
                <a:gd name="T32" fmla="*/ 17 w 17"/>
                <a:gd name="T33" fmla="*/ 0 h 43"/>
                <a:gd name="T34" fmla="*/ 17 w 17"/>
                <a:gd name="T35"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43">
                  <a:moveTo>
                    <a:pt x="17" y="5"/>
                  </a:moveTo>
                  <a:cubicBezTo>
                    <a:pt x="16" y="4"/>
                    <a:pt x="15" y="4"/>
                    <a:pt x="14" y="4"/>
                  </a:cubicBezTo>
                  <a:cubicBezTo>
                    <a:pt x="11" y="4"/>
                    <a:pt x="9" y="6"/>
                    <a:pt x="9" y="10"/>
                  </a:cubicBezTo>
                  <a:cubicBezTo>
                    <a:pt x="9" y="14"/>
                    <a:pt x="9" y="14"/>
                    <a:pt x="9" y="14"/>
                  </a:cubicBezTo>
                  <a:cubicBezTo>
                    <a:pt x="16" y="14"/>
                    <a:pt x="16" y="14"/>
                    <a:pt x="16" y="14"/>
                  </a:cubicBezTo>
                  <a:cubicBezTo>
                    <a:pt x="16" y="18"/>
                    <a:pt x="16" y="18"/>
                    <a:pt x="16" y="18"/>
                  </a:cubicBezTo>
                  <a:cubicBezTo>
                    <a:pt x="9" y="18"/>
                    <a:pt x="9" y="18"/>
                    <a:pt x="9" y="18"/>
                  </a:cubicBezTo>
                  <a:cubicBezTo>
                    <a:pt x="9" y="43"/>
                    <a:pt x="9" y="43"/>
                    <a:pt x="9" y="43"/>
                  </a:cubicBezTo>
                  <a:cubicBezTo>
                    <a:pt x="5" y="43"/>
                    <a:pt x="5" y="43"/>
                    <a:pt x="5" y="43"/>
                  </a:cubicBezTo>
                  <a:cubicBezTo>
                    <a:pt x="5" y="18"/>
                    <a:pt x="5" y="18"/>
                    <a:pt x="5" y="18"/>
                  </a:cubicBezTo>
                  <a:cubicBezTo>
                    <a:pt x="0" y="18"/>
                    <a:pt x="0" y="18"/>
                    <a:pt x="0" y="18"/>
                  </a:cubicBezTo>
                  <a:cubicBezTo>
                    <a:pt x="0" y="14"/>
                    <a:pt x="0" y="14"/>
                    <a:pt x="0" y="14"/>
                  </a:cubicBezTo>
                  <a:cubicBezTo>
                    <a:pt x="5" y="14"/>
                    <a:pt x="5" y="14"/>
                    <a:pt x="5" y="14"/>
                  </a:cubicBezTo>
                  <a:cubicBezTo>
                    <a:pt x="5" y="10"/>
                    <a:pt x="5" y="10"/>
                    <a:pt x="5" y="10"/>
                  </a:cubicBezTo>
                  <a:cubicBezTo>
                    <a:pt x="5" y="7"/>
                    <a:pt x="6" y="4"/>
                    <a:pt x="7" y="3"/>
                  </a:cubicBezTo>
                  <a:cubicBezTo>
                    <a:pt x="9" y="1"/>
                    <a:pt x="11" y="0"/>
                    <a:pt x="14" y="0"/>
                  </a:cubicBezTo>
                  <a:cubicBezTo>
                    <a:pt x="15" y="0"/>
                    <a:pt x="16" y="0"/>
                    <a:pt x="17" y="0"/>
                  </a:cubicBezTo>
                  <a:lnTo>
                    <a:pt x="17" y="5"/>
                  </a:ln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1" name="Freeform 140"/>
            <p:cNvSpPr>
              <a:spLocks/>
            </p:cNvSpPr>
            <p:nvPr userDrawn="1"/>
          </p:nvSpPr>
          <p:spPr bwMode="auto">
            <a:xfrm>
              <a:off x="438" y="125"/>
              <a:ext cx="26" cy="64"/>
            </a:xfrm>
            <a:custGeom>
              <a:avLst/>
              <a:gdLst>
                <a:gd name="T0" fmla="*/ 17 w 17"/>
                <a:gd name="T1" fmla="*/ 5 h 43"/>
                <a:gd name="T2" fmla="*/ 14 w 17"/>
                <a:gd name="T3" fmla="*/ 4 h 43"/>
                <a:gd name="T4" fmla="*/ 9 w 17"/>
                <a:gd name="T5" fmla="*/ 10 h 43"/>
                <a:gd name="T6" fmla="*/ 9 w 17"/>
                <a:gd name="T7" fmla="*/ 14 h 43"/>
                <a:gd name="T8" fmla="*/ 16 w 17"/>
                <a:gd name="T9" fmla="*/ 14 h 43"/>
                <a:gd name="T10" fmla="*/ 16 w 17"/>
                <a:gd name="T11" fmla="*/ 18 h 43"/>
                <a:gd name="T12" fmla="*/ 9 w 17"/>
                <a:gd name="T13" fmla="*/ 18 h 43"/>
                <a:gd name="T14" fmla="*/ 9 w 17"/>
                <a:gd name="T15" fmla="*/ 43 h 43"/>
                <a:gd name="T16" fmla="*/ 5 w 17"/>
                <a:gd name="T17" fmla="*/ 43 h 43"/>
                <a:gd name="T18" fmla="*/ 5 w 17"/>
                <a:gd name="T19" fmla="*/ 18 h 43"/>
                <a:gd name="T20" fmla="*/ 0 w 17"/>
                <a:gd name="T21" fmla="*/ 18 h 43"/>
                <a:gd name="T22" fmla="*/ 0 w 17"/>
                <a:gd name="T23" fmla="*/ 14 h 43"/>
                <a:gd name="T24" fmla="*/ 5 w 17"/>
                <a:gd name="T25" fmla="*/ 14 h 43"/>
                <a:gd name="T26" fmla="*/ 5 w 17"/>
                <a:gd name="T27" fmla="*/ 10 h 43"/>
                <a:gd name="T28" fmla="*/ 7 w 17"/>
                <a:gd name="T29" fmla="*/ 3 h 43"/>
                <a:gd name="T30" fmla="*/ 14 w 17"/>
                <a:gd name="T31" fmla="*/ 0 h 43"/>
                <a:gd name="T32" fmla="*/ 17 w 17"/>
                <a:gd name="T33" fmla="*/ 0 h 43"/>
                <a:gd name="T34" fmla="*/ 17 w 17"/>
                <a:gd name="T35"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43">
                  <a:moveTo>
                    <a:pt x="17" y="5"/>
                  </a:moveTo>
                  <a:cubicBezTo>
                    <a:pt x="16" y="4"/>
                    <a:pt x="15" y="4"/>
                    <a:pt x="14" y="4"/>
                  </a:cubicBezTo>
                  <a:cubicBezTo>
                    <a:pt x="11" y="4"/>
                    <a:pt x="9" y="6"/>
                    <a:pt x="9" y="10"/>
                  </a:cubicBezTo>
                  <a:cubicBezTo>
                    <a:pt x="9" y="14"/>
                    <a:pt x="9" y="14"/>
                    <a:pt x="9" y="14"/>
                  </a:cubicBezTo>
                  <a:cubicBezTo>
                    <a:pt x="16" y="14"/>
                    <a:pt x="16" y="14"/>
                    <a:pt x="16" y="14"/>
                  </a:cubicBezTo>
                  <a:cubicBezTo>
                    <a:pt x="16" y="18"/>
                    <a:pt x="16" y="18"/>
                    <a:pt x="16" y="18"/>
                  </a:cubicBezTo>
                  <a:cubicBezTo>
                    <a:pt x="9" y="18"/>
                    <a:pt x="9" y="18"/>
                    <a:pt x="9" y="18"/>
                  </a:cubicBezTo>
                  <a:cubicBezTo>
                    <a:pt x="9" y="43"/>
                    <a:pt x="9" y="43"/>
                    <a:pt x="9" y="43"/>
                  </a:cubicBezTo>
                  <a:cubicBezTo>
                    <a:pt x="5" y="43"/>
                    <a:pt x="5" y="43"/>
                    <a:pt x="5" y="43"/>
                  </a:cubicBezTo>
                  <a:cubicBezTo>
                    <a:pt x="5" y="18"/>
                    <a:pt x="5" y="18"/>
                    <a:pt x="5" y="18"/>
                  </a:cubicBezTo>
                  <a:cubicBezTo>
                    <a:pt x="0" y="18"/>
                    <a:pt x="0" y="18"/>
                    <a:pt x="0" y="18"/>
                  </a:cubicBezTo>
                  <a:cubicBezTo>
                    <a:pt x="0" y="14"/>
                    <a:pt x="0" y="14"/>
                    <a:pt x="0" y="14"/>
                  </a:cubicBezTo>
                  <a:cubicBezTo>
                    <a:pt x="5" y="14"/>
                    <a:pt x="5" y="14"/>
                    <a:pt x="5" y="14"/>
                  </a:cubicBezTo>
                  <a:cubicBezTo>
                    <a:pt x="5" y="10"/>
                    <a:pt x="5" y="10"/>
                    <a:pt x="5" y="10"/>
                  </a:cubicBezTo>
                  <a:cubicBezTo>
                    <a:pt x="5" y="7"/>
                    <a:pt x="5" y="4"/>
                    <a:pt x="7" y="3"/>
                  </a:cubicBezTo>
                  <a:cubicBezTo>
                    <a:pt x="9" y="1"/>
                    <a:pt x="11" y="0"/>
                    <a:pt x="14" y="0"/>
                  </a:cubicBezTo>
                  <a:cubicBezTo>
                    <a:pt x="15" y="0"/>
                    <a:pt x="16" y="0"/>
                    <a:pt x="17" y="0"/>
                  </a:cubicBezTo>
                  <a:lnTo>
                    <a:pt x="17" y="5"/>
                  </a:ln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2" name="Freeform 141"/>
            <p:cNvSpPr>
              <a:spLocks noEditPoints="1"/>
            </p:cNvSpPr>
            <p:nvPr userDrawn="1"/>
          </p:nvSpPr>
          <p:spPr bwMode="auto">
            <a:xfrm>
              <a:off x="467" y="126"/>
              <a:ext cx="9" cy="63"/>
            </a:xfrm>
            <a:custGeom>
              <a:avLst/>
              <a:gdLst>
                <a:gd name="T0" fmla="*/ 6 w 6"/>
                <a:gd name="T1" fmla="*/ 3 h 42"/>
                <a:gd name="T2" fmla="*/ 6 w 6"/>
                <a:gd name="T3" fmla="*/ 5 h 42"/>
                <a:gd name="T4" fmla="*/ 3 w 6"/>
                <a:gd name="T5" fmla="*/ 6 h 42"/>
                <a:gd name="T6" fmla="*/ 1 w 6"/>
                <a:gd name="T7" fmla="*/ 5 h 42"/>
                <a:gd name="T8" fmla="*/ 0 w 6"/>
                <a:gd name="T9" fmla="*/ 3 h 42"/>
                <a:gd name="T10" fmla="*/ 1 w 6"/>
                <a:gd name="T11" fmla="*/ 1 h 42"/>
                <a:gd name="T12" fmla="*/ 3 w 6"/>
                <a:gd name="T13" fmla="*/ 0 h 42"/>
                <a:gd name="T14" fmla="*/ 6 w 6"/>
                <a:gd name="T15" fmla="*/ 1 h 42"/>
                <a:gd name="T16" fmla="*/ 6 w 6"/>
                <a:gd name="T17" fmla="*/ 3 h 42"/>
                <a:gd name="T18" fmla="*/ 6 w 6"/>
                <a:gd name="T19" fmla="*/ 42 h 42"/>
                <a:gd name="T20" fmla="*/ 1 w 6"/>
                <a:gd name="T21" fmla="*/ 42 h 42"/>
                <a:gd name="T22" fmla="*/ 1 w 6"/>
                <a:gd name="T23" fmla="*/ 13 h 42"/>
                <a:gd name="T24" fmla="*/ 6 w 6"/>
                <a:gd name="T25" fmla="*/ 13 h 42"/>
                <a:gd name="T26" fmla="*/ 6 w 6"/>
                <a:gd name="T2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42">
                  <a:moveTo>
                    <a:pt x="6" y="3"/>
                  </a:moveTo>
                  <a:cubicBezTo>
                    <a:pt x="6" y="4"/>
                    <a:pt x="6" y="5"/>
                    <a:pt x="6" y="5"/>
                  </a:cubicBezTo>
                  <a:cubicBezTo>
                    <a:pt x="5" y="6"/>
                    <a:pt x="4" y="6"/>
                    <a:pt x="3" y="6"/>
                  </a:cubicBezTo>
                  <a:cubicBezTo>
                    <a:pt x="3" y="6"/>
                    <a:pt x="2" y="6"/>
                    <a:pt x="1" y="5"/>
                  </a:cubicBezTo>
                  <a:cubicBezTo>
                    <a:pt x="1" y="5"/>
                    <a:pt x="0" y="4"/>
                    <a:pt x="0" y="3"/>
                  </a:cubicBezTo>
                  <a:cubicBezTo>
                    <a:pt x="0" y="2"/>
                    <a:pt x="1" y="2"/>
                    <a:pt x="1" y="1"/>
                  </a:cubicBezTo>
                  <a:cubicBezTo>
                    <a:pt x="2" y="0"/>
                    <a:pt x="3" y="0"/>
                    <a:pt x="3" y="0"/>
                  </a:cubicBezTo>
                  <a:cubicBezTo>
                    <a:pt x="4" y="0"/>
                    <a:pt x="5" y="0"/>
                    <a:pt x="6" y="1"/>
                  </a:cubicBezTo>
                  <a:cubicBezTo>
                    <a:pt x="6" y="2"/>
                    <a:pt x="6" y="2"/>
                    <a:pt x="6" y="3"/>
                  </a:cubicBezTo>
                  <a:close/>
                  <a:moveTo>
                    <a:pt x="6" y="42"/>
                  </a:moveTo>
                  <a:cubicBezTo>
                    <a:pt x="1" y="42"/>
                    <a:pt x="1" y="42"/>
                    <a:pt x="1" y="42"/>
                  </a:cubicBezTo>
                  <a:cubicBezTo>
                    <a:pt x="1" y="13"/>
                    <a:pt x="1" y="13"/>
                    <a:pt x="1" y="13"/>
                  </a:cubicBezTo>
                  <a:cubicBezTo>
                    <a:pt x="6" y="13"/>
                    <a:pt x="6" y="13"/>
                    <a:pt x="6" y="13"/>
                  </a:cubicBezTo>
                  <a:lnTo>
                    <a:pt x="6" y="42"/>
                  </a:ln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3" name="Freeform 142"/>
            <p:cNvSpPr>
              <a:spLocks/>
            </p:cNvSpPr>
            <p:nvPr userDrawn="1"/>
          </p:nvSpPr>
          <p:spPr bwMode="auto">
            <a:xfrm>
              <a:off x="482" y="146"/>
              <a:ext cx="33" cy="45"/>
            </a:xfrm>
            <a:custGeom>
              <a:avLst/>
              <a:gdLst>
                <a:gd name="T0" fmla="*/ 22 w 22"/>
                <a:gd name="T1" fmla="*/ 28 h 30"/>
                <a:gd name="T2" fmla="*/ 14 w 22"/>
                <a:gd name="T3" fmla="*/ 30 h 30"/>
                <a:gd name="T4" fmla="*/ 7 w 22"/>
                <a:gd name="T5" fmla="*/ 28 h 30"/>
                <a:gd name="T6" fmla="*/ 2 w 22"/>
                <a:gd name="T7" fmla="*/ 23 h 30"/>
                <a:gd name="T8" fmla="*/ 0 w 22"/>
                <a:gd name="T9" fmla="*/ 15 h 30"/>
                <a:gd name="T10" fmla="*/ 4 w 22"/>
                <a:gd name="T11" fmla="*/ 4 h 30"/>
                <a:gd name="T12" fmla="*/ 15 w 22"/>
                <a:gd name="T13" fmla="*/ 0 h 30"/>
                <a:gd name="T14" fmla="*/ 22 w 22"/>
                <a:gd name="T15" fmla="*/ 1 h 30"/>
                <a:gd name="T16" fmla="*/ 22 w 22"/>
                <a:gd name="T17" fmla="*/ 6 h 30"/>
                <a:gd name="T18" fmla="*/ 15 w 22"/>
                <a:gd name="T19" fmla="*/ 4 h 30"/>
                <a:gd name="T20" fmla="*/ 8 w 22"/>
                <a:gd name="T21" fmla="*/ 7 h 30"/>
                <a:gd name="T22" fmla="*/ 5 w 22"/>
                <a:gd name="T23" fmla="*/ 15 h 30"/>
                <a:gd name="T24" fmla="*/ 8 w 22"/>
                <a:gd name="T25" fmla="*/ 23 h 30"/>
                <a:gd name="T26" fmla="*/ 15 w 22"/>
                <a:gd name="T27" fmla="*/ 26 h 30"/>
                <a:gd name="T28" fmla="*/ 22 w 22"/>
                <a:gd name="T29" fmla="*/ 23 h 30"/>
                <a:gd name="T30" fmla="*/ 22 w 22"/>
                <a:gd name="T31"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30">
                  <a:moveTo>
                    <a:pt x="22" y="28"/>
                  </a:moveTo>
                  <a:cubicBezTo>
                    <a:pt x="20" y="29"/>
                    <a:pt x="17" y="30"/>
                    <a:pt x="14" y="30"/>
                  </a:cubicBezTo>
                  <a:cubicBezTo>
                    <a:pt x="11" y="30"/>
                    <a:pt x="9" y="29"/>
                    <a:pt x="7" y="28"/>
                  </a:cubicBezTo>
                  <a:cubicBezTo>
                    <a:pt x="5" y="27"/>
                    <a:pt x="3" y="25"/>
                    <a:pt x="2" y="23"/>
                  </a:cubicBezTo>
                  <a:cubicBezTo>
                    <a:pt x="1" y="21"/>
                    <a:pt x="0" y="18"/>
                    <a:pt x="0" y="15"/>
                  </a:cubicBezTo>
                  <a:cubicBezTo>
                    <a:pt x="0" y="11"/>
                    <a:pt x="2" y="7"/>
                    <a:pt x="4" y="4"/>
                  </a:cubicBezTo>
                  <a:cubicBezTo>
                    <a:pt x="7" y="1"/>
                    <a:pt x="11" y="0"/>
                    <a:pt x="15" y="0"/>
                  </a:cubicBezTo>
                  <a:cubicBezTo>
                    <a:pt x="18" y="0"/>
                    <a:pt x="20" y="0"/>
                    <a:pt x="22" y="1"/>
                  </a:cubicBezTo>
                  <a:cubicBezTo>
                    <a:pt x="22" y="6"/>
                    <a:pt x="22" y="6"/>
                    <a:pt x="22" y="6"/>
                  </a:cubicBezTo>
                  <a:cubicBezTo>
                    <a:pt x="20" y="4"/>
                    <a:pt x="18" y="4"/>
                    <a:pt x="15" y="4"/>
                  </a:cubicBezTo>
                  <a:cubicBezTo>
                    <a:pt x="12" y="4"/>
                    <a:pt x="10" y="5"/>
                    <a:pt x="8" y="7"/>
                  </a:cubicBezTo>
                  <a:cubicBezTo>
                    <a:pt x="6" y="9"/>
                    <a:pt x="5" y="12"/>
                    <a:pt x="5" y="15"/>
                  </a:cubicBezTo>
                  <a:cubicBezTo>
                    <a:pt x="5" y="18"/>
                    <a:pt x="6" y="21"/>
                    <a:pt x="8" y="23"/>
                  </a:cubicBezTo>
                  <a:cubicBezTo>
                    <a:pt x="10" y="25"/>
                    <a:pt x="12" y="26"/>
                    <a:pt x="15" y="26"/>
                  </a:cubicBezTo>
                  <a:cubicBezTo>
                    <a:pt x="17" y="26"/>
                    <a:pt x="20" y="25"/>
                    <a:pt x="22" y="23"/>
                  </a:cubicBezTo>
                  <a:lnTo>
                    <a:pt x="22" y="28"/>
                  </a:ln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4" name="Freeform 143"/>
            <p:cNvSpPr>
              <a:spLocks noEditPoints="1"/>
            </p:cNvSpPr>
            <p:nvPr userDrawn="1"/>
          </p:nvSpPr>
          <p:spPr bwMode="auto">
            <a:xfrm>
              <a:off x="519" y="146"/>
              <a:ext cx="38" cy="45"/>
            </a:xfrm>
            <a:custGeom>
              <a:avLst/>
              <a:gdLst>
                <a:gd name="T0" fmla="*/ 25 w 25"/>
                <a:gd name="T1" fmla="*/ 16 h 30"/>
                <a:gd name="T2" fmla="*/ 5 w 25"/>
                <a:gd name="T3" fmla="*/ 16 h 30"/>
                <a:gd name="T4" fmla="*/ 7 w 25"/>
                <a:gd name="T5" fmla="*/ 23 h 30"/>
                <a:gd name="T6" fmla="*/ 14 w 25"/>
                <a:gd name="T7" fmla="*/ 26 h 30"/>
                <a:gd name="T8" fmla="*/ 23 w 25"/>
                <a:gd name="T9" fmla="*/ 23 h 30"/>
                <a:gd name="T10" fmla="*/ 23 w 25"/>
                <a:gd name="T11" fmla="*/ 27 h 30"/>
                <a:gd name="T12" fmla="*/ 13 w 25"/>
                <a:gd name="T13" fmla="*/ 30 h 30"/>
                <a:gd name="T14" fmla="*/ 4 w 25"/>
                <a:gd name="T15" fmla="*/ 26 h 30"/>
                <a:gd name="T16" fmla="*/ 0 w 25"/>
                <a:gd name="T17" fmla="*/ 15 h 30"/>
                <a:gd name="T18" fmla="*/ 2 w 25"/>
                <a:gd name="T19" fmla="*/ 7 h 30"/>
                <a:gd name="T20" fmla="*/ 7 w 25"/>
                <a:gd name="T21" fmla="*/ 2 h 30"/>
                <a:gd name="T22" fmla="*/ 13 w 25"/>
                <a:gd name="T23" fmla="*/ 0 h 30"/>
                <a:gd name="T24" fmla="*/ 22 w 25"/>
                <a:gd name="T25" fmla="*/ 3 h 30"/>
                <a:gd name="T26" fmla="*/ 25 w 25"/>
                <a:gd name="T27" fmla="*/ 13 h 30"/>
                <a:gd name="T28" fmla="*/ 25 w 25"/>
                <a:gd name="T29" fmla="*/ 16 h 30"/>
                <a:gd name="T30" fmla="*/ 20 w 25"/>
                <a:gd name="T31" fmla="*/ 12 h 30"/>
                <a:gd name="T32" fmla="*/ 19 w 25"/>
                <a:gd name="T33" fmla="*/ 6 h 30"/>
                <a:gd name="T34" fmla="*/ 13 w 25"/>
                <a:gd name="T35" fmla="*/ 4 h 30"/>
                <a:gd name="T36" fmla="*/ 8 w 25"/>
                <a:gd name="T37" fmla="*/ 6 h 30"/>
                <a:gd name="T38" fmla="*/ 5 w 25"/>
                <a:gd name="T39" fmla="*/ 12 h 30"/>
                <a:gd name="T40" fmla="*/ 20 w 25"/>
                <a:gd name="T41"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30">
                  <a:moveTo>
                    <a:pt x="25" y="16"/>
                  </a:moveTo>
                  <a:cubicBezTo>
                    <a:pt x="5" y="16"/>
                    <a:pt x="5" y="16"/>
                    <a:pt x="5" y="16"/>
                  </a:cubicBezTo>
                  <a:cubicBezTo>
                    <a:pt x="5" y="19"/>
                    <a:pt x="6" y="22"/>
                    <a:pt x="7" y="23"/>
                  </a:cubicBezTo>
                  <a:cubicBezTo>
                    <a:pt x="9" y="25"/>
                    <a:pt x="11" y="26"/>
                    <a:pt x="14" y="26"/>
                  </a:cubicBezTo>
                  <a:cubicBezTo>
                    <a:pt x="18" y="26"/>
                    <a:pt x="20" y="25"/>
                    <a:pt x="23" y="23"/>
                  </a:cubicBezTo>
                  <a:cubicBezTo>
                    <a:pt x="23" y="27"/>
                    <a:pt x="23" y="27"/>
                    <a:pt x="23" y="27"/>
                  </a:cubicBezTo>
                  <a:cubicBezTo>
                    <a:pt x="21" y="29"/>
                    <a:pt x="17" y="30"/>
                    <a:pt x="13" y="30"/>
                  </a:cubicBezTo>
                  <a:cubicBezTo>
                    <a:pt x="9" y="30"/>
                    <a:pt x="6" y="28"/>
                    <a:pt x="4" y="26"/>
                  </a:cubicBezTo>
                  <a:cubicBezTo>
                    <a:pt x="1" y="23"/>
                    <a:pt x="0" y="19"/>
                    <a:pt x="0" y="15"/>
                  </a:cubicBezTo>
                  <a:cubicBezTo>
                    <a:pt x="0" y="12"/>
                    <a:pt x="1" y="9"/>
                    <a:pt x="2" y="7"/>
                  </a:cubicBezTo>
                  <a:cubicBezTo>
                    <a:pt x="3" y="5"/>
                    <a:pt x="5" y="3"/>
                    <a:pt x="7" y="2"/>
                  </a:cubicBezTo>
                  <a:cubicBezTo>
                    <a:pt x="9" y="0"/>
                    <a:pt x="11" y="0"/>
                    <a:pt x="13" y="0"/>
                  </a:cubicBezTo>
                  <a:cubicBezTo>
                    <a:pt x="17" y="0"/>
                    <a:pt x="20" y="1"/>
                    <a:pt x="22" y="3"/>
                  </a:cubicBezTo>
                  <a:cubicBezTo>
                    <a:pt x="24" y="6"/>
                    <a:pt x="25" y="9"/>
                    <a:pt x="25" y="13"/>
                  </a:cubicBezTo>
                  <a:lnTo>
                    <a:pt x="25" y="16"/>
                  </a:lnTo>
                  <a:close/>
                  <a:moveTo>
                    <a:pt x="20" y="12"/>
                  </a:moveTo>
                  <a:cubicBezTo>
                    <a:pt x="20" y="9"/>
                    <a:pt x="20" y="7"/>
                    <a:pt x="19" y="6"/>
                  </a:cubicBezTo>
                  <a:cubicBezTo>
                    <a:pt x="17" y="4"/>
                    <a:pt x="16" y="4"/>
                    <a:pt x="13" y="4"/>
                  </a:cubicBezTo>
                  <a:cubicBezTo>
                    <a:pt x="11" y="4"/>
                    <a:pt x="9" y="4"/>
                    <a:pt x="8" y="6"/>
                  </a:cubicBezTo>
                  <a:cubicBezTo>
                    <a:pt x="6" y="7"/>
                    <a:pt x="5" y="9"/>
                    <a:pt x="5" y="12"/>
                  </a:cubicBezTo>
                  <a:lnTo>
                    <a:pt x="20" y="12"/>
                  </a:ln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5" name="Freeform 144"/>
            <p:cNvSpPr>
              <a:spLocks/>
            </p:cNvSpPr>
            <p:nvPr userDrawn="1"/>
          </p:nvSpPr>
          <p:spPr bwMode="auto">
            <a:xfrm>
              <a:off x="575" y="128"/>
              <a:ext cx="34" cy="63"/>
            </a:xfrm>
            <a:custGeom>
              <a:avLst/>
              <a:gdLst>
                <a:gd name="T0" fmla="*/ 23 w 23"/>
                <a:gd name="T1" fmla="*/ 30 h 42"/>
                <a:gd name="T2" fmla="*/ 19 w 23"/>
                <a:gd name="T3" fmla="*/ 38 h 42"/>
                <a:gd name="T4" fmla="*/ 9 w 23"/>
                <a:gd name="T5" fmla="*/ 42 h 42"/>
                <a:gd name="T6" fmla="*/ 0 w 23"/>
                <a:gd name="T7" fmla="*/ 40 h 42"/>
                <a:gd name="T8" fmla="*/ 0 w 23"/>
                <a:gd name="T9" fmla="*/ 35 h 42"/>
                <a:gd name="T10" fmla="*/ 9 w 23"/>
                <a:gd name="T11" fmla="*/ 38 h 42"/>
                <a:gd name="T12" fmla="*/ 16 w 23"/>
                <a:gd name="T13" fmla="*/ 36 h 42"/>
                <a:gd name="T14" fmla="*/ 18 w 23"/>
                <a:gd name="T15" fmla="*/ 30 h 42"/>
                <a:gd name="T16" fmla="*/ 7 w 23"/>
                <a:gd name="T17" fmla="*/ 22 h 42"/>
                <a:gd name="T18" fmla="*/ 4 w 23"/>
                <a:gd name="T19" fmla="*/ 22 h 42"/>
                <a:gd name="T20" fmla="*/ 4 w 23"/>
                <a:gd name="T21" fmla="*/ 18 h 42"/>
                <a:gd name="T22" fmla="*/ 7 w 23"/>
                <a:gd name="T23" fmla="*/ 18 h 42"/>
                <a:gd name="T24" fmla="*/ 17 w 23"/>
                <a:gd name="T25" fmla="*/ 11 h 42"/>
                <a:gd name="T26" fmla="*/ 9 w 23"/>
                <a:gd name="T27" fmla="*/ 4 h 42"/>
                <a:gd name="T28" fmla="*/ 1 w 23"/>
                <a:gd name="T29" fmla="*/ 7 h 42"/>
                <a:gd name="T30" fmla="*/ 1 w 23"/>
                <a:gd name="T31" fmla="*/ 2 h 42"/>
                <a:gd name="T32" fmla="*/ 11 w 23"/>
                <a:gd name="T33" fmla="*/ 0 h 42"/>
                <a:gd name="T34" fmla="*/ 19 w 23"/>
                <a:gd name="T35" fmla="*/ 3 h 42"/>
                <a:gd name="T36" fmla="*/ 22 w 23"/>
                <a:gd name="T37" fmla="*/ 10 h 42"/>
                <a:gd name="T38" fmla="*/ 14 w 23"/>
                <a:gd name="T39" fmla="*/ 20 h 42"/>
                <a:gd name="T40" fmla="*/ 14 w 23"/>
                <a:gd name="T41" fmla="*/ 20 h 42"/>
                <a:gd name="T42" fmla="*/ 21 w 23"/>
                <a:gd name="T43" fmla="*/ 23 h 42"/>
                <a:gd name="T44" fmla="*/ 23 w 23"/>
                <a:gd name="T45"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 h="42">
                  <a:moveTo>
                    <a:pt x="23" y="30"/>
                  </a:moveTo>
                  <a:cubicBezTo>
                    <a:pt x="23" y="33"/>
                    <a:pt x="22" y="36"/>
                    <a:pt x="19" y="38"/>
                  </a:cubicBezTo>
                  <a:cubicBezTo>
                    <a:pt x="17" y="41"/>
                    <a:pt x="13" y="42"/>
                    <a:pt x="9" y="42"/>
                  </a:cubicBezTo>
                  <a:cubicBezTo>
                    <a:pt x="5" y="42"/>
                    <a:pt x="2" y="41"/>
                    <a:pt x="0" y="40"/>
                  </a:cubicBezTo>
                  <a:cubicBezTo>
                    <a:pt x="0" y="35"/>
                    <a:pt x="0" y="35"/>
                    <a:pt x="0" y="35"/>
                  </a:cubicBezTo>
                  <a:cubicBezTo>
                    <a:pt x="3" y="37"/>
                    <a:pt x="6" y="38"/>
                    <a:pt x="9" y="38"/>
                  </a:cubicBezTo>
                  <a:cubicBezTo>
                    <a:pt x="12" y="38"/>
                    <a:pt x="14" y="37"/>
                    <a:pt x="16" y="36"/>
                  </a:cubicBezTo>
                  <a:cubicBezTo>
                    <a:pt x="18" y="34"/>
                    <a:pt x="18" y="32"/>
                    <a:pt x="18" y="30"/>
                  </a:cubicBezTo>
                  <a:cubicBezTo>
                    <a:pt x="18" y="25"/>
                    <a:pt x="15" y="22"/>
                    <a:pt x="7" y="22"/>
                  </a:cubicBezTo>
                  <a:cubicBezTo>
                    <a:pt x="4" y="22"/>
                    <a:pt x="4" y="22"/>
                    <a:pt x="4" y="22"/>
                  </a:cubicBezTo>
                  <a:cubicBezTo>
                    <a:pt x="4" y="18"/>
                    <a:pt x="4" y="18"/>
                    <a:pt x="4" y="18"/>
                  </a:cubicBezTo>
                  <a:cubicBezTo>
                    <a:pt x="7" y="18"/>
                    <a:pt x="7" y="18"/>
                    <a:pt x="7" y="18"/>
                  </a:cubicBezTo>
                  <a:cubicBezTo>
                    <a:pt x="14" y="18"/>
                    <a:pt x="17" y="16"/>
                    <a:pt x="17" y="11"/>
                  </a:cubicBezTo>
                  <a:cubicBezTo>
                    <a:pt x="17" y="6"/>
                    <a:pt x="14" y="4"/>
                    <a:pt x="9" y="4"/>
                  </a:cubicBezTo>
                  <a:cubicBezTo>
                    <a:pt x="7" y="4"/>
                    <a:pt x="4" y="5"/>
                    <a:pt x="1" y="7"/>
                  </a:cubicBezTo>
                  <a:cubicBezTo>
                    <a:pt x="1" y="2"/>
                    <a:pt x="1" y="2"/>
                    <a:pt x="1" y="2"/>
                  </a:cubicBezTo>
                  <a:cubicBezTo>
                    <a:pt x="4" y="1"/>
                    <a:pt x="7" y="0"/>
                    <a:pt x="11" y="0"/>
                  </a:cubicBezTo>
                  <a:cubicBezTo>
                    <a:pt x="14" y="0"/>
                    <a:pt x="17" y="1"/>
                    <a:pt x="19" y="3"/>
                  </a:cubicBezTo>
                  <a:cubicBezTo>
                    <a:pt x="21" y="5"/>
                    <a:pt x="22" y="7"/>
                    <a:pt x="22" y="10"/>
                  </a:cubicBezTo>
                  <a:cubicBezTo>
                    <a:pt x="22" y="15"/>
                    <a:pt x="19" y="18"/>
                    <a:pt x="14" y="20"/>
                  </a:cubicBezTo>
                  <a:cubicBezTo>
                    <a:pt x="14" y="20"/>
                    <a:pt x="14" y="20"/>
                    <a:pt x="14" y="20"/>
                  </a:cubicBezTo>
                  <a:cubicBezTo>
                    <a:pt x="17" y="20"/>
                    <a:pt x="19" y="21"/>
                    <a:pt x="21" y="23"/>
                  </a:cubicBezTo>
                  <a:cubicBezTo>
                    <a:pt x="22" y="25"/>
                    <a:pt x="23" y="27"/>
                    <a:pt x="23" y="30"/>
                  </a:cubicBez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6" name="Freeform 145"/>
            <p:cNvSpPr>
              <a:spLocks noEditPoints="1"/>
            </p:cNvSpPr>
            <p:nvPr userDrawn="1"/>
          </p:nvSpPr>
          <p:spPr bwMode="auto">
            <a:xfrm>
              <a:off x="617" y="128"/>
              <a:ext cx="37" cy="63"/>
            </a:xfrm>
            <a:custGeom>
              <a:avLst/>
              <a:gdLst>
                <a:gd name="T0" fmla="*/ 25 w 25"/>
                <a:gd name="T1" fmla="*/ 28 h 42"/>
                <a:gd name="T2" fmla="*/ 24 w 25"/>
                <a:gd name="T3" fmla="*/ 35 h 42"/>
                <a:gd name="T4" fmla="*/ 19 w 25"/>
                <a:gd name="T5" fmla="*/ 40 h 42"/>
                <a:gd name="T6" fmla="*/ 13 w 25"/>
                <a:gd name="T7" fmla="*/ 42 h 42"/>
                <a:gd name="T8" fmla="*/ 3 w 25"/>
                <a:gd name="T9" fmla="*/ 37 h 42"/>
                <a:gd name="T10" fmla="*/ 0 w 25"/>
                <a:gd name="T11" fmla="*/ 23 h 42"/>
                <a:gd name="T12" fmla="*/ 2 w 25"/>
                <a:gd name="T13" fmla="*/ 11 h 42"/>
                <a:gd name="T14" fmla="*/ 8 w 25"/>
                <a:gd name="T15" fmla="*/ 3 h 42"/>
                <a:gd name="T16" fmla="*/ 16 w 25"/>
                <a:gd name="T17" fmla="*/ 0 h 42"/>
                <a:gd name="T18" fmla="*/ 23 w 25"/>
                <a:gd name="T19" fmla="*/ 1 h 42"/>
                <a:gd name="T20" fmla="*/ 23 w 25"/>
                <a:gd name="T21" fmla="*/ 6 h 42"/>
                <a:gd name="T22" fmla="*/ 16 w 25"/>
                <a:gd name="T23" fmla="*/ 4 h 42"/>
                <a:gd name="T24" fmla="*/ 8 w 25"/>
                <a:gd name="T25" fmla="*/ 9 h 42"/>
                <a:gd name="T26" fmla="*/ 5 w 25"/>
                <a:gd name="T27" fmla="*/ 22 h 42"/>
                <a:gd name="T28" fmla="*/ 5 w 25"/>
                <a:gd name="T29" fmla="*/ 22 h 42"/>
                <a:gd name="T30" fmla="*/ 14 w 25"/>
                <a:gd name="T31" fmla="*/ 16 h 42"/>
                <a:gd name="T32" fmla="*/ 22 w 25"/>
                <a:gd name="T33" fmla="*/ 19 h 42"/>
                <a:gd name="T34" fmla="*/ 25 w 25"/>
                <a:gd name="T35" fmla="*/ 28 h 42"/>
                <a:gd name="T36" fmla="*/ 21 w 25"/>
                <a:gd name="T37" fmla="*/ 29 h 42"/>
                <a:gd name="T38" fmla="*/ 19 w 25"/>
                <a:gd name="T39" fmla="*/ 22 h 42"/>
                <a:gd name="T40" fmla="*/ 13 w 25"/>
                <a:gd name="T41" fmla="*/ 20 h 42"/>
                <a:gd name="T42" fmla="*/ 7 w 25"/>
                <a:gd name="T43" fmla="*/ 22 h 42"/>
                <a:gd name="T44" fmla="*/ 5 w 25"/>
                <a:gd name="T45" fmla="*/ 28 h 42"/>
                <a:gd name="T46" fmla="*/ 7 w 25"/>
                <a:gd name="T47" fmla="*/ 35 h 42"/>
                <a:gd name="T48" fmla="*/ 13 w 25"/>
                <a:gd name="T49" fmla="*/ 38 h 42"/>
                <a:gd name="T50" fmla="*/ 19 w 25"/>
                <a:gd name="T51" fmla="*/ 35 h 42"/>
                <a:gd name="T52" fmla="*/ 21 w 25"/>
                <a:gd name="T53" fmla="*/ 2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 h="42">
                  <a:moveTo>
                    <a:pt x="25" y="28"/>
                  </a:moveTo>
                  <a:cubicBezTo>
                    <a:pt x="25" y="31"/>
                    <a:pt x="25" y="33"/>
                    <a:pt x="24" y="35"/>
                  </a:cubicBezTo>
                  <a:cubicBezTo>
                    <a:pt x="23" y="37"/>
                    <a:pt x="21" y="39"/>
                    <a:pt x="19" y="40"/>
                  </a:cubicBezTo>
                  <a:cubicBezTo>
                    <a:pt x="17" y="41"/>
                    <a:pt x="15" y="42"/>
                    <a:pt x="13" y="42"/>
                  </a:cubicBezTo>
                  <a:cubicBezTo>
                    <a:pt x="9" y="42"/>
                    <a:pt x="6" y="40"/>
                    <a:pt x="3" y="37"/>
                  </a:cubicBezTo>
                  <a:cubicBezTo>
                    <a:pt x="1" y="34"/>
                    <a:pt x="0" y="29"/>
                    <a:pt x="0" y="23"/>
                  </a:cubicBezTo>
                  <a:cubicBezTo>
                    <a:pt x="0" y="19"/>
                    <a:pt x="1" y="15"/>
                    <a:pt x="2" y="11"/>
                  </a:cubicBezTo>
                  <a:cubicBezTo>
                    <a:pt x="3" y="8"/>
                    <a:pt x="5" y="5"/>
                    <a:pt x="8" y="3"/>
                  </a:cubicBezTo>
                  <a:cubicBezTo>
                    <a:pt x="10" y="1"/>
                    <a:pt x="13" y="0"/>
                    <a:pt x="16" y="0"/>
                  </a:cubicBezTo>
                  <a:cubicBezTo>
                    <a:pt x="19" y="0"/>
                    <a:pt x="21" y="1"/>
                    <a:pt x="23" y="1"/>
                  </a:cubicBezTo>
                  <a:cubicBezTo>
                    <a:pt x="23" y="6"/>
                    <a:pt x="23" y="6"/>
                    <a:pt x="23" y="6"/>
                  </a:cubicBezTo>
                  <a:cubicBezTo>
                    <a:pt x="21" y="5"/>
                    <a:pt x="19" y="4"/>
                    <a:pt x="16" y="4"/>
                  </a:cubicBezTo>
                  <a:cubicBezTo>
                    <a:pt x="13" y="4"/>
                    <a:pt x="10" y="6"/>
                    <a:pt x="8" y="9"/>
                  </a:cubicBezTo>
                  <a:cubicBezTo>
                    <a:pt x="6" y="12"/>
                    <a:pt x="5" y="16"/>
                    <a:pt x="5" y="22"/>
                  </a:cubicBezTo>
                  <a:cubicBezTo>
                    <a:pt x="5" y="22"/>
                    <a:pt x="5" y="22"/>
                    <a:pt x="5" y="22"/>
                  </a:cubicBezTo>
                  <a:cubicBezTo>
                    <a:pt x="7" y="18"/>
                    <a:pt x="10" y="16"/>
                    <a:pt x="14" y="16"/>
                  </a:cubicBezTo>
                  <a:cubicBezTo>
                    <a:pt x="17" y="16"/>
                    <a:pt x="20" y="17"/>
                    <a:pt x="22" y="19"/>
                  </a:cubicBezTo>
                  <a:cubicBezTo>
                    <a:pt x="24" y="22"/>
                    <a:pt x="25" y="25"/>
                    <a:pt x="25" y="28"/>
                  </a:cubicBezTo>
                  <a:close/>
                  <a:moveTo>
                    <a:pt x="21" y="29"/>
                  </a:moveTo>
                  <a:cubicBezTo>
                    <a:pt x="21" y="26"/>
                    <a:pt x="20" y="24"/>
                    <a:pt x="19" y="22"/>
                  </a:cubicBezTo>
                  <a:cubicBezTo>
                    <a:pt x="17" y="21"/>
                    <a:pt x="15" y="20"/>
                    <a:pt x="13" y="20"/>
                  </a:cubicBezTo>
                  <a:cubicBezTo>
                    <a:pt x="11" y="20"/>
                    <a:pt x="9" y="21"/>
                    <a:pt x="7" y="22"/>
                  </a:cubicBezTo>
                  <a:cubicBezTo>
                    <a:pt x="6" y="24"/>
                    <a:pt x="5" y="26"/>
                    <a:pt x="5" y="28"/>
                  </a:cubicBezTo>
                  <a:cubicBezTo>
                    <a:pt x="5" y="31"/>
                    <a:pt x="6" y="33"/>
                    <a:pt x="7" y="35"/>
                  </a:cubicBezTo>
                  <a:cubicBezTo>
                    <a:pt x="9" y="37"/>
                    <a:pt x="11" y="38"/>
                    <a:pt x="13" y="38"/>
                  </a:cubicBezTo>
                  <a:cubicBezTo>
                    <a:pt x="15" y="38"/>
                    <a:pt x="17" y="37"/>
                    <a:pt x="19" y="35"/>
                  </a:cubicBezTo>
                  <a:cubicBezTo>
                    <a:pt x="20" y="34"/>
                    <a:pt x="21" y="32"/>
                    <a:pt x="21" y="29"/>
                  </a:cubicBez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7" name="Freeform 146"/>
            <p:cNvSpPr>
              <a:spLocks/>
            </p:cNvSpPr>
            <p:nvPr userDrawn="1"/>
          </p:nvSpPr>
          <p:spPr bwMode="auto">
            <a:xfrm>
              <a:off x="662" y="129"/>
              <a:ext cx="33" cy="62"/>
            </a:xfrm>
            <a:custGeom>
              <a:avLst/>
              <a:gdLst>
                <a:gd name="T0" fmla="*/ 22 w 22"/>
                <a:gd name="T1" fmla="*/ 28 h 41"/>
                <a:gd name="T2" fmla="*/ 19 w 22"/>
                <a:gd name="T3" fmla="*/ 37 h 41"/>
                <a:gd name="T4" fmla="*/ 8 w 22"/>
                <a:gd name="T5" fmla="*/ 41 h 41"/>
                <a:gd name="T6" fmla="*/ 0 w 22"/>
                <a:gd name="T7" fmla="*/ 39 h 41"/>
                <a:gd name="T8" fmla="*/ 0 w 22"/>
                <a:gd name="T9" fmla="*/ 34 h 41"/>
                <a:gd name="T10" fmla="*/ 8 w 22"/>
                <a:gd name="T11" fmla="*/ 37 h 41"/>
                <a:gd name="T12" fmla="*/ 15 w 22"/>
                <a:gd name="T13" fmla="*/ 34 h 41"/>
                <a:gd name="T14" fmla="*/ 18 w 22"/>
                <a:gd name="T15" fmla="*/ 28 h 41"/>
                <a:gd name="T16" fmla="*/ 15 w 22"/>
                <a:gd name="T17" fmla="*/ 22 h 41"/>
                <a:gd name="T18" fmla="*/ 7 w 22"/>
                <a:gd name="T19" fmla="*/ 20 h 41"/>
                <a:gd name="T20" fmla="*/ 1 w 22"/>
                <a:gd name="T21" fmla="*/ 20 h 41"/>
                <a:gd name="T22" fmla="*/ 2 w 22"/>
                <a:gd name="T23" fmla="*/ 0 h 41"/>
                <a:gd name="T24" fmla="*/ 21 w 22"/>
                <a:gd name="T25" fmla="*/ 0 h 41"/>
                <a:gd name="T26" fmla="*/ 21 w 22"/>
                <a:gd name="T27" fmla="*/ 4 h 41"/>
                <a:gd name="T28" fmla="*/ 6 w 22"/>
                <a:gd name="T29" fmla="*/ 4 h 41"/>
                <a:gd name="T30" fmla="*/ 5 w 22"/>
                <a:gd name="T31" fmla="*/ 16 h 41"/>
                <a:gd name="T32" fmla="*/ 9 w 22"/>
                <a:gd name="T33" fmla="*/ 16 h 41"/>
                <a:gd name="T34" fmla="*/ 19 w 22"/>
                <a:gd name="T35" fmla="*/ 19 h 41"/>
                <a:gd name="T36" fmla="*/ 22 w 22"/>
                <a:gd name="T37"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41">
                  <a:moveTo>
                    <a:pt x="22" y="28"/>
                  </a:moveTo>
                  <a:cubicBezTo>
                    <a:pt x="22" y="32"/>
                    <a:pt x="21" y="35"/>
                    <a:pt x="19" y="37"/>
                  </a:cubicBezTo>
                  <a:cubicBezTo>
                    <a:pt x="16" y="40"/>
                    <a:pt x="13" y="41"/>
                    <a:pt x="8" y="41"/>
                  </a:cubicBezTo>
                  <a:cubicBezTo>
                    <a:pt x="4" y="41"/>
                    <a:pt x="2" y="40"/>
                    <a:pt x="0" y="39"/>
                  </a:cubicBezTo>
                  <a:cubicBezTo>
                    <a:pt x="0" y="34"/>
                    <a:pt x="0" y="34"/>
                    <a:pt x="0" y="34"/>
                  </a:cubicBezTo>
                  <a:cubicBezTo>
                    <a:pt x="3" y="36"/>
                    <a:pt x="5" y="37"/>
                    <a:pt x="8" y="37"/>
                  </a:cubicBezTo>
                  <a:cubicBezTo>
                    <a:pt x="11" y="37"/>
                    <a:pt x="13" y="36"/>
                    <a:pt x="15" y="34"/>
                  </a:cubicBezTo>
                  <a:cubicBezTo>
                    <a:pt x="17" y="33"/>
                    <a:pt x="18" y="31"/>
                    <a:pt x="18" y="28"/>
                  </a:cubicBezTo>
                  <a:cubicBezTo>
                    <a:pt x="18" y="25"/>
                    <a:pt x="17" y="23"/>
                    <a:pt x="15" y="22"/>
                  </a:cubicBezTo>
                  <a:cubicBezTo>
                    <a:pt x="13" y="20"/>
                    <a:pt x="11" y="20"/>
                    <a:pt x="7" y="20"/>
                  </a:cubicBezTo>
                  <a:cubicBezTo>
                    <a:pt x="5" y="20"/>
                    <a:pt x="2" y="20"/>
                    <a:pt x="1" y="20"/>
                  </a:cubicBezTo>
                  <a:cubicBezTo>
                    <a:pt x="2" y="0"/>
                    <a:pt x="2" y="0"/>
                    <a:pt x="2" y="0"/>
                  </a:cubicBezTo>
                  <a:cubicBezTo>
                    <a:pt x="21" y="0"/>
                    <a:pt x="21" y="0"/>
                    <a:pt x="21" y="0"/>
                  </a:cubicBezTo>
                  <a:cubicBezTo>
                    <a:pt x="21" y="4"/>
                    <a:pt x="21" y="4"/>
                    <a:pt x="21" y="4"/>
                  </a:cubicBezTo>
                  <a:cubicBezTo>
                    <a:pt x="6" y="4"/>
                    <a:pt x="6" y="4"/>
                    <a:pt x="6" y="4"/>
                  </a:cubicBezTo>
                  <a:cubicBezTo>
                    <a:pt x="5" y="16"/>
                    <a:pt x="5" y="16"/>
                    <a:pt x="5" y="16"/>
                  </a:cubicBezTo>
                  <a:cubicBezTo>
                    <a:pt x="9" y="16"/>
                    <a:pt x="9" y="16"/>
                    <a:pt x="9" y="16"/>
                  </a:cubicBezTo>
                  <a:cubicBezTo>
                    <a:pt x="13" y="16"/>
                    <a:pt x="16" y="17"/>
                    <a:pt x="19" y="19"/>
                  </a:cubicBezTo>
                  <a:cubicBezTo>
                    <a:pt x="21" y="21"/>
                    <a:pt x="22" y="24"/>
                    <a:pt x="22" y="28"/>
                  </a:cubicBez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8" name="Freeform 147"/>
            <p:cNvSpPr>
              <a:spLocks/>
            </p:cNvSpPr>
            <p:nvPr userDrawn="1"/>
          </p:nvSpPr>
          <p:spPr bwMode="auto">
            <a:xfrm>
              <a:off x="239" y="108"/>
              <a:ext cx="84" cy="101"/>
            </a:xfrm>
            <a:custGeom>
              <a:avLst/>
              <a:gdLst>
                <a:gd name="T0" fmla="*/ 84 w 84"/>
                <a:gd name="T1" fmla="*/ 93 h 101"/>
                <a:gd name="T2" fmla="*/ 84 w 84"/>
                <a:gd name="T3" fmla="*/ 93 h 101"/>
                <a:gd name="T4" fmla="*/ 84 w 84"/>
                <a:gd name="T5" fmla="*/ 9 h 101"/>
                <a:gd name="T6" fmla="*/ 54 w 84"/>
                <a:gd name="T7" fmla="*/ 0 h 101"/>
                <a:gd name="T8" fmla="*/ 0 w 84"/>
                <a:gd name="T9" fmla="*/ 21 h 101"/>
                <a:gd name="T10" fmla="*/ 0 w 84"/>
                <a:gd name="T11" fmla="*/ 21 h 101"/>
                <a:gd name="T12" fmla="*/ 0 w 84"/>
                <a:gd name="T13" fmla="*/ 81 h 101"/>
                <a:gd name="T14" fmla="*/ 18 w 84"/>
                <a:gd name="T15" fmla="*/ 74 h 101"/>
                <a:gd name="T16" fmla="*/ 18 w 84"/>
                <a:gd name="T17" fmla="*/ 26 h 101"/>
                <a:gd name="T18" fmla="*/ 54 w 84"/>
                <a:gd name="T19" fmla="*/ 17 h 101"/>
                <a:gd name="T20" fmla="*/ 54 w 84"/>
                <a:gd name="T21" fmla="*/ 89 h 101"/>
                <a:gd name="T22" fmla="*/ 0 w 84"/>
                <a:gd name="T23" fmla="*/ 81 h 101"/>
                <a:gd name="T24" fmla="*/ 54 w 84"/>
                <a:gd name="T25" fmla="*/ 101 h 101"/>
                <a:gd name="T26" fmla="*/ 54 w 84"/>
                <a:gd name="T27" fmla="*/ 101 h 101"/>
                <a:gd name="T28" fmla="*/ 84 w 84"/>
                <a:gd name="T29" fmla="*/ 93 h 101"/>
                <a:gd name="T30" fmla="*/ 84 w 84"/>
                <a:gd name="T31" fmla="*/ 93 h 101"/>
                <a:gd name="T32" fmla="*/ 84 w 84"/>
                <a:gd name="T33" fmla="*/ 9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01">
                  <a:moveTo>
                    <a:pt x="84" y="93"/>
                  </a:moveTo>
                  <a:lnTo>
                    <a:pt x="84" y="93"/>
                  </a:lnTo>
                  <a:lnTo>
                    <a:pt x="84" y="9"/>
                  </a:lnTo>
                  <a:lnTo>
                    <a:pt x="54" y="0"/>
                  </a:lnTo>
                  <a:lnTo>
                    <a:pt x="0" y="21"/>
                  </a:lnTo>
                  <a:lnTo>
                    <a:pt x="0" y="21"/>
                  </a:lnTo>
                  <a:lnTo>
                    <a:pt x="0" y="81"/>
                  </a:lnTo>
                  <a:lnTo>
                    <a:pt x="18" y="74"/>
                  </a:lnTo>
                  <a:lnTo>
                    <a:pt x="18" y="26"/>
                  </a:lnTo>
                  <a:lnTo>
                    <a:pt x="54" y="17"/>
                  </a:lnTo>
                  <a:lnTo>
                    <a:pt x="54" y="89"/>
                  </a:lnTo>
                  <a:lnTo>
                    <a:pt x="0" y="81"/>
                  </a:lnTo>
                  <a:lnTo>
                    <a:pt x="54" y="101"/>
                  </a:lnTo>
                  <a:lnTo>
                    <a:pt x="54" y="101"/>
                  </a:lnTo>
                  <a:lnTo>
                    <a:pt x="84" y="93"/>
                  </a:lnTo>
                  <a:lnTo>
                    <a:pt x="84" y="93"/>
                  </a:lnTo>
                  <a:lnTo>
                    <a:pt x="84" y="93"/>
                  </a:ln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9" name="Rectangle 148"/>
            <p:cNvSpPr>
              <a:spLocks noChangeArrowheads="1"/>
            </p:cNvSpPr>
            <p:nvPr userDrawn="1"/>
          </p:nvSpPr>
          <p:spPr bwMode="auto">
            <a:xfrm>
              <a:off x="7164" y="0"/>
              <a:ext cx="430"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0" name="Rectangle 149"/>
            <p:cNvSpPr>
              <a:spLocks noChangeArrowheads="1"/>
            </p:cNvSpPr>
            <p:nvPr userDrawn="1"/>
          </p:nvSpPr>
          <p:spPr bwMode="auto">
            <a:xfrm>
              <a:off x="7164" y="0"/>
              <a:ext cx="43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1" name="Freeform 150"/>
            <p:cNvSpPr>
              <a:spLocks/>
            </p:cNvSpPr>
            <p:nvPr userDrawn="1"/>
          </p:nvSpPr>
          <p:spPr bwMode="auto">
            <a:xfrm>
              <a:off x="7264" y="167"/>
              <a:ext cx="24" cy="21"/>
            </a:xfrm>
            <a:custGeom>
              <a:avLst/>
              <a:gdLst>
                <a:gd name="T0" fmla="*/ 8 w 16"/>
                <a:gd name="T1" fmla="*/ 0 h 14"/>
                <a:gd name="T2" fmla="*/ 3 w 16"/>
                <a:gd name="T3" fmla="*/ 2 h 14"/>
                <a:gd name="T4" fmla="*/ 0 w 16"/>
                <a:gd name="T5" fmla="*/ 7 h 14"/>
                <a:gd name="T6" fmla="*/ 3 w 16"/>
                <a:gd name="T7" fmla="*/ 12 h 14"/>
                <a:gd name="T8" fmla="*/ 8 w 16"/>
                <a:gd name="T9" fmla="*/ 14 h 14"/>
                <a:gd name="T10" fmla="*/ 14 w 16"/>
                <a:gd name="T11" fmla="*/ 12 h 14"/>
                <a:gd name="T12" fmla="*/ 16 w 16"/>
                <a:gd name="T13" fmla="*/ 7 h 14"/>
                <a:gd name="T14" fmla="*/ 14 w 16"/>
                <a:gd name="T15" fmla="*/ 2 h 14"/>
                <a:gd name="T16" fmla="*/ 8 w 16"/>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4">
                  <a:moveTo>
                    <a:pt x="8" y="0"/>
                  </a:moveTo>
                  <a:cubicBezTo>
                    <a:pt x="6" y="0"/>
                    <a:pt x="4" y="1"/>
                    <a:pt x="3" y="2"/>
                  </a:cubicBezTo>
                  <a:cubicBezTo>
                    <a:pt x="1" y="3"/>
                    <a:pt x="0" y="5"/>
                    <a:pt x="0" y="7"/>
                  </a:cubicBezTo>
                  <a:cubicBezTo>
                    <a:pt x="0" y="9"/>
                    <a:pt x="1" y="10"/>
                    <a:pt x="3" y="12"/>
                  </a:cubicBezTo>
                  <a:cubicBezTo>
                    <a:pt x="4" y="13"/>
                    <a:pt x="6" y="14"/>
                    <a:pt x="8" y="14"/>
                  </a:cubicBezTo>
                  <a:cubicBezTo>
                    <a:pt x="10" y="14"/>
                    <a:pt x="12" y="13"/>
                    <a:pt x="14" y="12"/>
                  </a:cubicBezTo>
                  <a:cubicBezTo>
                    <a:pt x="15" y="10"/>
                    <a:pt x="16" y="9"/>
                    <a:pt x="16" y="7"/>
                  </a:cubicBezTo>
                  <a:cubicBezTo>
                    <a:pt x="16" y="5"/>
                    <a:pt x="15" y="3"/>
                    <a:pt x="14" y="2"/>
                  </a:cubicBezTo>
                  <a:cubicBezTo>
                    <a:pt x="12" y="1"/>
                    <a:pt x="10" y="0"/>
                    <a:pt x="8" y="0"/>
                  </a:cubicBezTo>
                </a:path>
              </a:pathLst>
            </a:custGeom>
            <a:solidFill>
              <a:srgbClr val="407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2" name="Freeform 151"/>
            <p:cNvSpPr>
              <a:spLocks/>
            </p:cNvSpPr>
            <p:nvPr userDrawn="1"/>
          </p:nvSpPr>
          <p:spPr bwMode="auto">
            <a:xfrm>
              <a:off x="7299" y="167"/>
              <a:ext cx="22" cy="21"/>
            </a:xfrm>
            <a:custGeom>
              <a:avLst/>
              <a:gdLst>
                <a:gd name="T0" fmla="*/ 8 w 15"/>
                <a:gd name="T1" fmla="*/ 0 h 14"/>
                <a:gd name="T2" fmla="*/ 2 w 15"/>
                <a:gd name="T3" fmla="*/ 2 h 14"/>
                <a:gd name="T4" fmla="*/ 0 w 15"/>
                <a:gd name="T5" fmla="*/ 7 h 14"/>
                <a:gd name="T6" fmla="*/ 2 w 15"/>
                <a:gd name="T7" fmla="*/ 12 h 14"/>
                <a:gd name="T8" fmla="*/ 8 w 15"/>
                <a:gd name="T9" fmla="*/ 14 h 14"/>
                <a:gd name="T10" fmla="*/ 13 w 15"/>
                <a:gd name="T11" fmla="*/ 12 h 14"/>
                <a:gd name="T12" fmla="*/ 15 w 15"/>
                <a:gd name="T13" fmla="*/ 7 h 14"/>
                <a:gd name="T14" fmla="*/ 13 w 15"/>
                <a:gd name="T15" fmla="*/ 2 h 14"/>
                <a:gd name="T16" fmla="*/ 8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8" y="0"/>
                  </a:moveTo>
                  <a:cubicBezTo>
                    <a:pt x="6" y="0"/>
                    <a:pt x="4" y="1"/>
                    <a:pt x="2" y="2"/>
                  </a:cubicBezTo>
                  <a:cubicBezTo>
                    <a:pt x="1" y="3"/>
                    <a:pt x="0" y="5"/>
                    <a:pt x="0" y="7"/>
                  </a:cubicBezTo>
                  <a:cubicBezTo>
                    <a:pt x="0" y="9"/>
                    <a:pt x="1" y="10"/>
                    <a:pt x="2" y="12"/>
                  </a:cubicBezTo>
                  <a:cubicBezTo>
                    <a:pt x="4" y="13"/>
                    <a:pt x="6" y="14"/>
                    <a:pt x="8" y="14"/>
                  </a:cubicBezTo>
                  <a:cubicBezTo>
                    <a:pt x="10" y="14"/>
                    <a:pt x="12" y="13"/>
                    <a:pt x="13" y="12"/>
                  </a:cubicBezTo>
                  <a:cubicBezTo>
                    <a:pt x="15" y="10"/>
                    <a:pt x="15" y="9"/>
                    <a:pt x="15" y="7"/>
                  </a:cubicBezTo>
                  <a:cubicBezTo>
                    <a:pt x="15" y="5"/>
                    <a:pt x="15" y="3"/>
                    <a:pt x="13" y="2"/>
                  </a:cubicBezTo>
                  <a:cubicBezTo>
                    <a:pt x="12" y="1"/>
                    <a:pt x="10" y="0"/>
                    <a:pt x="8" y="0"/>
                  </a:cubicBezTo>
                </a:path>
              </a:pathLst>
            </a:custGeom>
            <a:solidFill>
              <a:srgbClr val="407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3" name="Freeform 152"/>
            <p:cNvSpPr>
              <a:spLocks/>
            </p:cNvSpPr>
            <p:nvPr userDrawn="1"/>
          </p:nvSpPr>
          <p:spPr bwMode="auto">
            <a:xfrm>
              <a:off x="7333" y="167"/>
              <a:ext cx="23" cy="21"/>
            </a:xfrm>
            <a:custGeom>
              <a:avLst/>
              <a:gdLst>
                <a:gd name="T0" fmla="*/ 8 w 15"/>
                <a:gd name="T1" fmla="*/ 0 h 14"/>
                <a:gd name="T2" fmla="*/ 2 w 15"/>
                <a:gd name="T3" fmla="*/ 2 h 14"/>
                <a:gd name="T4" fmla="*/ 0 w 15"/>
                <a:gd name="T5" fmla="*/ 7 h 14"/>
                <a:gd name="T6" fmla="*/ 2 w 15"/>
                <a:gd name="T7" fmla="*/ 12 h 14"/>
                <a:gd name="T8" fmla="*/ 7 w 15"/>
                <a:gd name="T9" fmla="*/ 14 h 14"/>
                <a:gd name="T10" fmla="*/ 13 w 15"/>
                <a:gd name="T11" fmla="*/ 12 h 14"/>
                <a:gd name="T12" fmla="*/ 15 w 15"/>
                <a:gd name="T13" fmla="*/ 7 h 14"/>
                <a:gd name="T14" fmla="*/ 13 w 15"/>
                <a:gd name="T15" fmla="*/ 2 h 14"/>
                <a:gd name="T16" fmla="*/ 8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8" y="0"/>
                  </a:moveTo>
                  <a:cubicBezTo>
                    <a:pt x="5" y="0"/>
                    <a:pt x="4" y="1"/>
                    <a:pt x="2" y="2"/>
                  </a:cubicBezTo>
                  <a:cubicBezTo>
                    <a:pt x="1" y="3"/>
                    <a:pt x="0" y="5"/>
                    <a:pt x="0" y="7"/>
                  </a:cubicBezTo>
                  <a:cubicBezTo>
                    <a:pt x="0" y="9"/>
                    <a:pt x="1" y="10"/>
                    <a:pt x="2" y="12"/>
                  </a:cubicBezTo>
                  <a:cubicBezTo>
                    <a:pt x="4" y="13"/>
                    <a:pt x="5" y="14"/>
                    <a:pt x="7" y="14"/>
                  </a:cubicBezTo>
                  <a:cubicBezTo>
                    <a:pt x="10" y="14"/>
                    <a:pt x="12" y="13"/>
                    <a:pt x="13" y="12"/>
                  </a:cubicBezTo>
                  <a:cubicBezTo>
                    <a:pt x="14" y="10"/>
                    <a:pt x="15" y="9"/>
                    <a:pt x="15" y="7"/>
                  </a:cubicBezTo>
                  <a:cubicBezTo>
                    <a:pt x="15" y="5"/>
                    <a:pt x="14" y="3"/>
                    <a:pt x="13" y="2"/>
                  </a:cubicBezTo>
                  <a:cubicBezTo>
                    <a:pt x="12" y="1"/>
                    <a:pt x="10" y="0"/>
                    <a:pt x="8" y="0"/>
                  </a:cubicBezTo>
                </a:path>
              </a:pathLst>
            </a:custGeom>
            <a:solidFill>
              <a:srgbClr val="407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4" name="Rectangle 153"/>
            <p:cNvSpPr>
              <a:spLocks noChangeArrowheads="1"/>
            </p:cNvSpPr>
            <p:nvPr userDrawn="1"/>
          </p:nvSpPr>
          <p:spPr bwMode="auto">
            <a:xfrm>
              <a:off x="2965" y="0"/>
              <a:ext cx="828"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5" name="Rectangle 154"/>
            <p:cNvSpPr>
              <a:spLocks noChangeArrowheads="1"/>
            </p:cNvSpPr>
            <p:nvPr userDrawn="1"/>
          </p:nvSpPr>
          <p:spPr bwMode="auto">
            <a:xfrm>
              <a:off x="2965" y="0"/>
              <a:ext cx="8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6" name="Rectangle 155"/>
            <p:cNvSpPr>
              <a:spLocks noChangeArrowheads="1"/>
            </p:cNvSpPr>
            <p:nvPr userDrawn="1"/>
          </p:nvSpPr>
          <p:spPr bwMode="auto">
            <a:xfrm>
              <a:off x="3094" y="114"/>
              <a:ext cx="41" cy="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7" name="Rectangle 156"/>
            <p:cNvSpPr>
              <a:spLocks noChangeArrowheads="1"/>
            </p:cNvSpPr>
            <p:nvPr userDrawn="1"/>
          </p:nvSpPr>
          <p:spPr bwMode="auto">
            <a:xfrm>
              <a:off x="3085" y="75"/>
              <a:ext cx="40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73843" rtl="0" eaLnBrk="0" fontAlgn="base" latinLnBrk="0" hangingPunct="0">
                <a:lnSpc>
                  <a:spcPct val="100000"/>
                </a:lnSpc>
                <a:spcBef>
                  <a:spcPct val="0"/>
                </a:spcBef>
                <a:spcAft>
                  <a:spcPct val="0"/>
                </a:spcAft>
                <a:buClrTx/>
                <a:buSzTx/>
                <a:buFontTx/>
                <a:buNone/>
                <a:tabLst/>
              </a:pPr>
              <a:r>
                <a:rPr kumimoji="0" lang="en-US" sz="1242" b="0" i="0" u="none" strike="noStrike" cap="none" normalizeH="0" baseline="0" dirty="0" smtClean="0">
                  <a:ln>
                    <a:noFill/>
                  </a:ln>
                  <a:solidFill>
                    <a:srgbClr val="407CBE"/>
                  </a:solidFill>
                  <a:effectLst/>
                  <a:latin typeface="Segoe UI Light" panose="020B0502040204020203" pitchFamily="34" charset="0"/>
                </a:rPr>
                <a:t>Calendar</a:t>
              </a:r>
              <a:endParaRPr kumimoji="0" lang="en-US" sz="1721" b="0" i="0" u="none" strike="noStrike" cap="none" normalizeH="0" baseline="0" dirty="0" smtClean="0">
                <a:ln>
                  <a:noFill/>
                </a:ln>
                <a:solidFill>
                  <a:schemeClr val="tx1"/>
                </a:solidFill>
                <a:effectLst/>
                <a:latin typeface="Arial" panose="020B0604020202020204" pitchFamily="34" charset="0"/>
              </a:endParaRPr>
            </a:p>
          </p:txBody>
        </p:sp>
        <p:sp>
          <p:nvSpPr>
            <p:cNvPr id="158" name="Rectangle 157"/>
            <p:cNvSpPr>
              <a:spLocks noChangeArrowheads="1"/>
            </p:cNvSpPr>
            <p:nvPr userDrawn="1"/>
          </p:nvSpPr>
          <p:spPr bwMode="auto">
            <a:xfrm>
              <a:off x="2125" y="0"/>
              <a:ext cx="828"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9" name="Rectangle 158"/>
            <p:cNvSpPr>
              <a:spLocks noChangeArrowheads="1"/>
            </p:cNvSpPr>
            <p:nvPr userDrawn="1"/>
          </p:nvSpPr>
          <p:spPr bwMode="auto">
            <a:xfrm>
              <a:off x="2125" y="0"/>
              <a:ext cx="8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60" name="Rectangle 159"/>
            <p:cNvSpPr>
              <a:spLocks noChangeArrowheads="1"/>
            </p:cNvSpPr>
            <p:nvPr userDrawn="1"/>
          </p:nvSpPr>
          <p:spPr bwMode="auto">
            <a:xfrm>
              <a:off x="2251" y="113"/>
              <a:ext cx="51" cy="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61" name="Rectangle 160"/>
            <p:cNvSpPr>
              <a:spLocks noChangeArrowheads="1"/>
            </p:cNvSpPr>
            <p:nvPr userDrawn="1"/>
          </p:nvSpPr>
          <p:spPr bwMode="auto">
            <a:xfrm>
              <a:off x="2245" y="75"/>
              <a:ext cx="36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73843" rtl="0" eaLnBrk="0" fontAlgn="base" latinLnBrk="0" hangingPunct="0">
                <a:lnSpc>
                  <a:spcPct val="100000"/>
                </a:lnSpc>
                <a:spcBef>
                  <a:spcPct val="0"/>
                </a:spcBef>
                <a:spcAft>
                  <a:spcPct val="0"/>
                </a:spcAft>
                <a:buClrTx/>
                <a:buSzTx/>
                <a:buFontTx/>
                <a:buNone/>
                <a:tabLst/>
              </a:pPr>
              <a:r>
                <a:rPr kumimoji="0" lang="en-US" sz="1242" b="0" i="0" u="none" strike="noStrike" cap="none" normalizeH="0" baseline="0" dirty="0" smtClean="0">
                  <a:ln>
                    <a:noFill/>
                  </a:ln>
                  <a:solidFill>
                    <a:srgbClr val="407CBE"/>
                  </a:solidFill>
                  <a:effectLst/>
                  <a:latin typeface="Segoe UI Light" panose="020B0502040204020203" pitchFamily="34" charset="0"/>
                </a:rPr>
                <a:t>Outlook</a:t>
              </a:r>
              <a:endParaRPr kumimoji="0" lang="en-US" sz="1721" b="0" i="0" u="none" strike="noStrike" cap="none" normalizeH="0" baseline="0" dirty="0" smtClean="0">
                <a:ln>
                  <a:noFill/>
                </a:ln>
                <a:solidFill>
                  <a:schemeClr val="tx1"/>
                </a:solidFill>
                <a:effectLst/>
                <a:latin typeface="Arial" panose="020B0604020202020204" pitchFamily="34" charset="0"/>
              </a:endParaRPr>
            </a:p>
          </p:txBody>
        </p:sp>
        <p:sp>
          <p:nvSpPr>
            <p:cNvPr id="162" name="Rectangle 161"/>
            <p:cNvSpPr>
              <a:spLocks noChangeArrowheads="1"/>
            </p:cNvSpPr>
            <p:nvPr userDrawn="1"/>
          </p:nvSpPr>
          <p:spPr bwMode="auto">
            <a:xfrm>
              <a:off x="1286" y="0"/>
              <a:ext cx="827"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63" name="Rectangle 162"/>
            <p:cNvSpPr>
              <a:spLocks noChangeArrowheads="1"/>
            </p:cNvSpPr>
            <p:nvPr userDrawn="1"/>
          </p:nvSpPr>
          <p:spPr bwMode="auto">
            <a:xfrm>
              <a:off x="1286" y="0"/>
              <a:ext cx="8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64" name="Rectangle 163"/>
            <p:cNvSpPr>
              <a:spLocks noChangeArrowheads="1"/>
            </p:cNvSpPr>
            <p:nvPr userDrawn="1"/>
          </p:nvSpPr>
          <p:spPr bwMode="auto">
            <a:xfrm>
              <a:off x="1401" y="0"/>
              <a:ext cx="360" cy="18"/>
            </a:xfrm>
            <a:prstGeom prst="rect">
              <a:avLst/>
            </a:prstGeom>
            <a:solidFill>
              <a:srgbClr val="2173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65" name="Rectangle 164"/>
            <p:cNvSpPr>
              <a:spLocks noChangeArrowheads="1"/>
            </p:cNvSpPr>
            <p:nvPr userDrawn="1"/>
          </p:nvSpPr>
          <p:spPr bwMode="auto">
            <a:xfrm>
              <a:off x="1407" y="113"/>
              <a:ext cx="68" cy="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66" name="Rectangle 165"/>
            <p:cNvSpPr>
              <a:spLocks noChangeArrowheads="1"/>
            </p:cNvSpPr>
            <p:nvPr userDrawn="1"/>
          </p:nvSpPr>
          <p:spPr bwMode="auto">
            <a:xfrm>
              <a:off x="1402" y="75"/>
              <a:ext cx="29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73843" rtl="0" eaLnBrk="0" fontAlgn="base" latinLnBrk="0" hangingPunct="0">
                <a:lnSpc>
                  <a:spcPct val="100000"/>
                </a:lnSpc>
                <a:spcBef>
                  <a:spcPct val="0"/>
                </a:spcBef>
                <a:spcAft>
                  <a:spcPct val="0"/>
                </a:spcAft>
                <a:buClrTx/>
                <a:buSzTx/>
                <a:buFontTx/>
                <a:buNone/>
                <a:tabLst/>
              </a:pPr>
              <a:r>
                <a:rPr kumimoji="0" lang="en-US" sz="1242" b="0" i="0" u="none" strike="noStrike" cap="none" normalizeH="0" baseline="0" dirty="0" smtClean="0">
                  <a:ln>
                    <a:noFill/>
                  </a:ln>
                  <a:solidFill>
                    <a:srgbClr val="407CBE"/>
                  </a:solidFill>
                  <a:effectLst/>
                  <a:latin typeface="Segoe UI Light" panose="020B0502040204020203" pitchFamily="34" charset="0"/>
                </a:rPr>
                <a:t>Admin</a:t>
              </a:r>
              <a:endParaRPr kumimoji="0" lang="en-US" sz="1721" b="0" i="0" u="none" strike="noStrike" cap="none" normalizeH="0" baseline="0" dirty="0" smtClean="0">
                <a:ln>
                  <a:noFill/>
                </a:ln>
                <a:solidFill>
                  <a:schemeClr val="tx1"/>
                </a:solidFill>
                <a:effectLst/>
                <a:latin typeface="Arial" panose="020B0604020202020204" pitchFamily="34" charset="0"/>
              </a:endParaRPr>
            </a:p>
          </p:txBody>
        </p:sp>
        <p:sp>
          <p:nvSpPr>
            <p:cNvPr id="167" name="Rectangle 166"/>
            <p:cNvSpPr>
              <a:spLocks noChangeArrowheads="1"/>
            </p:cNvSpPr>
            <p:nvPr userDrawn="1"/>
          </p:nvSpPr>
          <p:spPr bwMode="auto">
            <a:xfrm>
              <a:off x="3805" y="0"/>
              <a:ext cx="828"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68" name="Rectangle 167"/>
            <p:cNvSpPr>
              <a:spLocks noChangeArrowheads="1"/>
            </p:cNvSpPr>
            <p:nvPr userDrawn="1"/>
          </p:nvSpPr>
          <p:spPr bwMode="auto">
            <a:xfrm>
              <a:off x="3805" y="0"/>
              <a:ext cx="8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69" name="Rectangle 168"/>
            <p:cNvSpPr>
              <a:spLocks noChangeArrowheads="1"/>
            </p:cNvSpPr>
            <p:nvPr userDrawn="1"/>
          </p:nvSpPr>
          <p:spPr bwMode="auto">
            <a:xfrm>
              <a:off x="3928" y="114"/>
              <a:ext cx="49" cy="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70" name="Rectangle 169"/>
            <p:cNvSpPr>
              <a:spLocks noChangeArrowheads="1"/>
            </p:cNvSpPr>
            <p:nvPr userDrawn="1"/>
          </p:nvSpPr>
          <p:spPr bwMode="auto">
            <a:xfrm>
              <a:off x="3925" y="75"/>
              <a:ext cx="30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73843" rtl="0" eaLnBrk="0" fontAlgn="base" latinLnBrk="0" hangingPunct="0">
                <a:lnSpc>
                  <a:spcPct val="100000"/>
                </a:lnSpc>
                <a:spcBef>
                  <a:spcPct val="0"/>
                </a:spcBef>
                <a:spcAft>
                  <a:spcPct val="0"/>
                </a:spcAft>
                <a:buClrTx/>
                <a:buSzTx/>
                <a:buFontTx/>
                <a:buNone/>
                <a:tabLst/>
              </a:pPr>
              <a:r>
                <a:rPr kumimoji="0" lang="en-US" sz="1242" b="0" i="0" u="none" strike="noStrike" cap="none" normalizeH="0" baseline="0" dirty="0" smtClean="0">
                  <a:ln>
                    <a:noFill/>
                  </a:ln>
                  <a:solidFill>
                    <a:srgbClr val="407CBE"/>
                  </a:solidFill>
                  <a:effectLst/>
                  <a:latin typeface="Segoe UI Light" panose="020B0502040204020203" pitchFamily="34" charset="0"/>
                </a:rPr>
                <a:t>People</a:t>
              </a:r>
              <a:endParaRPr kumimoji="0" lang="en-US" sz="1721" b="0" i="0" u="none" strike="noStrike" cap="none" normalizeH="0" baseline="0" dirty="0" smtClean="0">
                <a:ln>
                  <a:noFill/>
                </a:ln>
                <a:solidFill>
                  <a:schemeClr val="tx1"/>
                </a:solidFill>
                <a:effectLst/>
                <a:latin typeface="Arial" panose="020B0604020202020204" pitchFamily="34" charset="0"/>
              </a:endParaRPr>
            </a:p>
          </p:txBody>
        </p:sp>
        <p:sp>
          <p:nvSpPr>
            <p:cNvPr id="171" name="Rectangle 170"/>
            <p:cNvSpPr>
              <a:spLocks noChangeArrowheads="1"/>
            </p:cNvSpPr>
            <p:nvPr userDrawn="1"/>
          </p:nvSpPr>
          <p:spPr bwMode="auto">
            <a:xfrm>
              <a:off x="4645" y="0"/>
              <a:ext cx="827"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72" name="Rectangle 171"/>
            <p:cNvSpPr>
              <a:spLocks noChangeArrowheads="1"/>
            </p:cNvSpPr>
            <p:nvPr userDrawn="1"/>
          </p:nvSpPr>
          <p:spPr bwMode="auto">
            <a:xfrm>
              <a:off x="4645" y="0"/>
              <a:ext cx="8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73" name="Rectangle 172"/>
            <p:cNvSpPr>
              <a:spLocks noChangeArrowheads="1"/>
            </p:cNvSpPr>
            <p:nvPr userDrawn="1"/>
          </p:nvSpPr>
          <p:spPr bwMode="auto">
            <a:xfrm>
              <a:off x="4772" y="113"/>
              <a:ext cx="38" cy="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74" name="Rectangle 173"/>
            <p:cNvSpPr>
              <a:spLocks noChangeArrowheads="1"/>
            </p:cNvSpPr>
            <p:nvPr userDrawn="1"/>
          </p:nvSpPr>
          <p:spPr bwMode="auto">
            <a:xfrm>
              <a:off x="4765" y="75"/>
              <a:ext cx="36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73843" rtl="0" eaLnBrk="0" fontAlgn="base" latinLnBrk="0" hangingPunct="0">
                <a:lnSpc>
                  <a:spcPct val="100000"/>
                </a:lnSpc>
                <a:spcBef>
                  <a:spcPct val="0"/>
                </a:spcBef>
                <a:spcAft>
                  <a:spcPct val="0"/>
                </a:spcAft>
                <a:buClrTx/>
                <a:buSzTx/>
                <a:buFontTx/>
                <a:buNone/>
                <a:tabLst/>
              </a:pPr>
              <a:r>
                <a:rPr kumimoji="0" lang="en-US" sz="1242" b="0" i="0" u="none" strike="noStrike" cap="none" normalizeH="0" baseline="0" dirty="0" smtClean="0">
                  <a:ln>
                    <a:noFill/>
                  </a:ln>
                  <a:solidFill>
                    <a:srgbClr val="407CBE"/>
                  </a:solidFill>
                  <a:effectLst/>
                  <a:latin typeface="Segoe UI Light" panose="020B0502040204020203" pitchFamily="34" charset="0"/>
                </a:rPr>
                <a:t>Yammer</a:t>
              </a:r>
              <a:endParaRPr kumimoji="0" lang="en-US" sz="1721" b="0" i="0" u="none" strike="noStrike" cap="none" normalizeH="0" baseline="0" dirty="0" smtClean="0">
                <a:ln>
                  <a:noFill/>
                </a:ln>
                <a:solidFill>
                  <a:schemeClr val="tx1"/>
                </a:solidFill>
                <a:effectLst/>
                <a:latin typeface="Arial" panose="020B0604020202020204" pitchFamily="34" charset="0"/>
              </a:endParaRPr>
            </a:p>
          </p:txBody>
        </p:sp>
        <p:sp>
          <p:nvSpPr>
            <p:cNvPr id="175" name="Rectangle 174"/>
            <p:cNvSpPr>
              <a:spLocks noChangeArrowheads="1"/>
            </p:cNvSpPr>
            <p:nvPr userDrawn="1"/>
          </p:nvSpPr>
          <p:spPr bwMode="auto">
            <a:xfrm>
              <a:off x="5484" y="0"/>
              <a:ext cx="828"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76" name="Rectangle 175"/>
            <p:cNvSpPr>
              <a:spLocks noChangeArrowheads="1"/>
            </p:cNvSpPr>
            <p:nvPr userDrawn="1"/>
          </p:nvSpPr>
          <p:spPr bwMode="auto">
            <a:xfrm>
              <a:off x="5484" y="0"/>
              <a:ext cx="8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77" name="Rectangle 176"/>
            <p:cNvSpPr>
              <a:spLocks noChangeArrowheads="1"/>
            </p:cNvSpPr>
            <p:nvPr userDrawn="1"/>
          </p:nvSpPr>
          <p:spPr bwMode="auto">
            <a:xfrm>
              <a:off x="5612" y="113"/>
              <a:ext cx="37" cy="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78" name="Rectangle 177"/>
            <p:cNvSpPr>
              <a:spLocks noChangeArrowheads="1"/>
            </p:cNvSpPr>
            <p:nvPr userDrawn="1"/>
          </p:nvSpPr>
          <p:spPr bwMode="auto">
            <a:xfrm>
              <a:off x="5604" y="75"/>
              <a:ext cx="20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73843" rtl="0" eaLnBrk="0" fontAlgn="base" latinLnBrk="0" hangingPunct="0">
                <a:lnSpc>
                  <a:spcPct val="100000"/>
                </a:lnSpc>
                <a:spcBef>
                  <a:spcPct val="0"/>
                </a:spcBef>
                <a:spcAft>
                  <a:spcPct val="0"/>
                </a:spcAft>
                <a:buClrTx/>
                <a:buSzTx/>
                <a:buFontTx/>
                <a:buNone/>
                <a:tabLst/>
              </a:pPr>
              <a:r>
                <a:rPr kumimoji="0" lang="en-US" sz="1242" b="0" i="0" u="none" strike="noStrike" cap="none" normalizeH="0" baseline="0" dirty="0" smtClean="0">
                  <a:ln>
                    <a:noFill/>
                  </a:ln>
                  <a:solidFill>
                    <a:srgbClr val="407CBE"/>
                  </a:solidFill>
                  <a:effectLst/>
                  <a:latin typeface="Segoe UI Light" panose="020B0502040204020203" pitchFamily="34" charset="0"/>
                </a:rPr>
                <a:t>Sites</a:t>
              </a:r>
              <a:endParaRPr kumimoji="0" lang="en-US" sz="1721" b="0" i="0" u="none" strike="noStrike" cap="none" normalizeH="0" baseline="0" dirty="0" smtClean="0">
                <a:ln>
                  <a:noFill/>
                </a:ln>
                <a:solidFill>
                  <a:schemeClr val="tx1"/>
                </a:solidFill>
                <a:effectLst/>
                <a:latin typeface="Arial" panose="020B0604020202020204" pitchFamily="34" charset="0"/>
              </a:endParaRPr>
            </a:p>
          </p:txBody>
        </p:sp>
      </p:grpSp>
      <p:grpSp>
        <p:nvGrpSpPr>
          <p:cNvPr id="2052" name="Group 2051"/>
          <p:cNvGrpSpPr/>
          <p:nvPr userDrawn="1"/>
        </p:nvGrpSpPr>
        <p:grpSpPr>
          <a:xfrm>
            <a:off x="3036" y="6630226"/>
            <a:ext cx="12433440" cy="364299"/>
            <a:chOff x="3175" y="6934199"/>
            <a:chExt cx="13007975" cy="381001"/>
          </a:xfrm>
        </p:grpSpPr>
        <p:sp>
          <p:nvSpPr>
            <p:cNvPr id="16" name="Rectangle 8"/>
            <p:cNvSpPr>
              <a:spLocks noChangeArrowheads="1"/>
            </p:cNvSpPr>
            <p:nvPr userDrawn="1"/>
          </p:nvSpPr>
          <p:spPr bwMode="auto">
            <a:xfrm>
              <a:off x="3175" y="6934200"/>
              <a:ext cx="130079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nvGrpSpPr>
            <p:cNvPr id="2049" name="Group 2048"/>
            <p:cNvGrpSpPr/>
            <p:nvPr userDrawn="1"/>
          </p:nvGrpSpPr>
          <p:grpSpPr>
            <a:xfrm>
              <a:off x="3175" y="6934200"/>
              <a:ext cx="13007975" cy="381000"/>
              <a:chOff x="3175" y="6934200"/>
              <a:chExt cx="13007975" cy="381000"/>
            </a:xfrm>
          </p:grpSpPr>
          <p:sp>
            <p:nvSpPr>
              <p:cNvPr id="15" name="Rectangle 7"/>
              <p:cNvSpPr>
                <a:spLocks noChangeArrowheads="1"/>
              </p:cNvSpPr>
              <p:nvPr userDrawn="1"/>
            </p:nvSpPr>
            <p:spPr bwMode="auto">
              <a:xfrm>
                <a:off x="3175" y="6934200"/>
                <a:ext cx="13007975" cy="381000"/>
              </a:xfrm>
              <a:prstGeom prst="rect">
                <a:avLst/>
              </a:prstGeom>
              <a:solidFill>
                <a:srgbClr val="2173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nvGrpSpPr>
              <p:cNvPr id="2048" name="Group 2047"/>
              <p:cNvGrpSpPr/>
              <p:nvPr userDrawn="1"/>
            </p:nvGrpSpPr>
            <p:grpSpPr>
              <a:xfrm>
                <a:off x="3135313" y="6934200"/>
                <a:ext cx="2273300" cy="381000"/>
                <a:chOff x="3135313" y="6934200"/>
                <a:chExt cx="2273300" cy="381000"/>
              </a:xfrm>
            </p:grpSpPr>
            <p:sp>
              <p:nvSpPr>
                <p:cNvPr id="19" name="Rectangle 12"/>
                <p:cNvSpPr>
                  <a:spLocks noChangeArrowheads="1"/>
                </p:cNvSpPr>
                <p:nvPr userDrawn="1"/>
              </p:nvSpPr>
              <p:spPr bwMode="auto">
                <a:xfrm>
                  <a:off x="3135313" y="6937375"/>
                  <a:ext cx="9525" cy="377825"/>
                </a:xfrm>
                <a:prstGeom prst="rect">
                  <a:avLst/>
                </a:prstGeom>
                <a:solidFill>
                  <a:srgbClr val="4E93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20" name="Freeform 13"/>
                <p:cNvSpPr>
                  <a:spLocks/>
                </p:cNvSpPr>
                <p:nvPr userDrawn="1"/>
              </p:nvSpPr>
              <p:spPr bwMode="auto">
                <a:xfrm>
                  <a:off x="3135313" y="6937375"/>
                  <a:ext cx="9525" cy="377825"/>
                </a:xfrm>
                <a:custGeom>
                  <a:avLst/>
                  <a:gdLst>
                    <a:gd name="T0" fmla="*/ 0 w 6"/>
                    <a:gd name="T1" fmla="*/ 0 h 238"/>
                    <a:gd name="T2" fmla="*/ 0 w 6"/>
                    <a:gd name="T3" fmla="*/ 238 h 238"/>
                    <a:gd name="T4" fmla="*/ 6 w 6"/>
                    <a:gd name="T5" fmla="*/ 238 h 238"/>
                    <a:gd name="T6" fmla="*/ 6 w 6"/>
                    <a:gd name="T7" fmla="*/ 0 h 238"/>
                  </a:gdLst>
                  <a:ahLst/>
                  <a:cxnLst>
                    <a:cxn ang="0">
                      <a:pos x="T0" y="T1"/>
                    </a:cxn>
                    <a:cxn ang="0">
                      <a:pos x="T2" y="T3"/>
                    </a:cxn>
                    <a:cxn ang="0">
                      <a:pos x="T4" y="T5"/>
                    </a:cxn>
                    <a:cxn ang="0">
                      <a:pos x="T6" y="T7"/>
                    </a:cxn>
                  </a:cxnLst>
                  <a:rect l="0" t="0" r="r" b="b"/>
                  <a:pathLst>
                    <a:path w="6" h="238">
                      <a:moveTo>
                        <a:pt x="0" y="0"/>
                      </a:moveTo>
                      <a:lnTo>
                        <a:pt x="0" y="238"/>
                      </a:lnTo>
                      <a:lnTo>
                        <a:pt x="6" y="238"/>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21" name="Rectangle 14"/>
                <p:cNvSpPr>
                  <a:spLocks noChangeArrowheads="1"/>
                </p:cNvSpPr>
                <p:nvPr userDrawn="1"/>
              </p:nvSpPr>
              <p:spPr bwMode="auto">
                <a:xfrm>
                  <a:off x="4154488" y="6934200"/>
                  <a:ext cx="9525" cy="379413"/>
                </a:xfrm>
                <a:prstGeom prst="rect">
                  <a:avLst/>
                </a:prstGeom>
                <a:solidFill>
                  <a:srgbClr val="4E93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22" name="Freeform 15"/>
                <p:cNvSpPr>
                  <a:spLocks/>
                </p:cNvSpPr>
                <p:nvPr userDrawn="1"/>
              </p:nvSpPr>
              <p:spPr bwMode="auto">
                <a:xfrm>
                  <a:off x="4154488" y="6934200"/>
                  <a:ext cx="9525" cy="379413"/>
                </a:xfrm>
                <a:custGeom>
                  <a:avLst/>
                  <a:gdLst>
                    <a:gd name="T0" fmla="*/ 0 w 6"/>
                    <a:gd name="T1" fmla="*/ 0 h 239"/>
                    <a:gd name="T2" fmla="*/ 0 w 6"/>
                    <a:gd name="T3" fmla="*/ 239 h 239"/>
                    <a:gd name="T4" fmla="*/ 6 w 6"/>
                    <a:gd name="T5" fmla="*/ 239 h 239"/>
                    <a:gd name="T6" fmla="*/ 6 w 6"/>
                    <a:gd name="T7" fmla="*/ 0 h 239"/>
                  </a:gdLst>
                  <a:ahLst/>
                  <a:cxnLst>
                    <a:cxn ang="0">
                      <a:pos x="T0" y="T1"/>
                    </a:cxn>
                    <a:cxn ang="0">
                      <a:pos x="T2" y="T3"/>
                    </a:cxn>
                    <a:cxn ang="0">
                      <a:pos x="T4" y="T5"/>
                    </a:cxn>
                    <a:cxn ang="0">
                      <a:pos x="T6" y="T7"/>
                    </a:cxn>
                  </a:cxnLst>
                  <a:rect l="0" t="0" r="r" b="b"/>
                  <a:pathLst>
                    <a:path w="6" h="239">
                      <a:moveTo>
                        <a:pt x="0" y="0"/>
                      </a:moveTo>
                      <a:lnTo>
                        <a:pt x="0" y="239"/>
                      </a:lnTo>
                      <a:lnTo>
                        <a:pt x="6" y="239"/>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23" name="Rectangle 16"/>
                <p:cNvSpPr>
                  <a:spLocks noChangeArrowheads="1"/>
                </p:cNvSpPr>
                <p:nvPr userDrawn="1"/>
              </p:nvSpPr>
              <p:spPr bwMode="auto">
                <a:xfrm>
                  <a:off x="4916488" y="6934200"/>
                  <a:ext cx="9525" cy="379413"/>
                </a:xfrm>
                <a:prstGeom prst="rect">
                  <a:avLst/>
                </a:prstGeom>
                <a:solidFill>
                  <a:srgbClr val="4E93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24" name="Freeform 17"/>
                <p:cNvSpPr>
                  <a:spLocks/>
                </p:cNvSpPr>
                <p:nvPr userDrawn="1"/>
              </p:nvSpPr>
              <p:spPr bwMode="auto">
                <a:xfrm>
                  <a:off x="4916488" y="6934200"/>
                  <a:ext cx="9525" cy="379413"/>
                </a:xfrm>
                <a:custGeom>
                  <a:avLst/>
                  <a:gdLst>
                    <a:gd name="T0" fmla="*/ 0 w 6"/>
                    <a:gd name="T1" fmla="*/ 0 h 239"/>
                    <a:gd name="T2" fmla="*/ 0 w 6"/>
                    <a:gd name="T3" fmla="*/ 239 h 239"/>
                    <a:gd name="T4" fmla="*/ 6 w 6"/>
                    <a:gd name="T5" fmla="*/ 239 h 239"/>
                    <a:gd name="T6" fmla="*/ 6 w 6"/>
                    <a:gd name="T7" fmla="*/ 0 h 239"/>
                  </a:gdLst>
                  <a:ahLst/>
                  <a:cxnLst>
                    <a:cxn ang="0">
                      <a:pos x="T0" y="T1"/>
                    </a:cxn>
                    <a:cxn ang="0">
                      <a:pos x="T2" y="T3"/>
                    </a:cxn>
                    <a:cxn ang="0">
                      <a:pos x="T4" y="T5"/>
                    </a:cxn>
                    <a:cxn ang="0">
                      <a:pos x="T6" y="T7"/>
                    </a:cxn>
                  </a:cxnLst>
                  <a:rect l="0" t="0" r="r" b="b"/>
                  <a:pathLst>
                    <a:path w="6" h="239">
                      <a:moveTo>
                        <a:pt x="0" y="0"/>
                      </a:moveTo>
                      <a:lnTo>
                        <a:pt x="0" y="239"/>
                      </a:lnTo>
                      <a:lnTo>
                        <a:pt x="6" y="239"/>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25" name="Rectangle 18"/>
                <p:cNvSpPr>
                  <a:spLocks noChangeArrowheads="1"/>
                </p:cNvSpPr>
                <p:nvPr userDrawn="1"/>
              </p:nvSpPr>
              <p:spPr bwMode="auto">
                <a:xfrm>
                  <a:off x="5399088" y="6934200"/>
                  <a:ext cx="9525" cy="379413"/>
                </a:xfrm>
                <a:prstGeom prst="rect">
                  <a:avLst/>
                </a:prstGeom>
                <a:solidFill>
                  <a:srgbClr val="4E93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26" name="Freeform 19"/>
                <p:cNvSpPr>
                  <a:spLocks/>
                </p:cNvSpPr>
                <p:nvPr userDrawn="1"/>
              </p:nvSpPr>
              <p:spPr bwMode="auto">
                <a:xfrm>
                  <a:off x="5399088" y="6934200"/>
                  <a:ext cx="9525" cy="379413"/>
                </a:xfrm>
                <a:custGeom>
                  <a:avLst/>
                  <a:gdLst>
                    <a:gd name="T0" fmla="*/ 0 w 6"/>
                    <a:gd name="T1" fmla="*/ 0 h 239"/>
                    <a:gd name="T2" fmla="*/ 0 w 6"/>
                    <a:gd name="T3" fmla="*/ 239 h 239"/>
                    <a:gd name="T4" fmla="*/ 6 w 6"/>
                    <a:gd name="T5" fmla="*/ 239 h 239"/>
                    <a:gd name="T6" fmla="*/ 6 w 6"/>
                    <a:gd name="T7" fmla="*/ 0 h 239"/>
                  </a:gdLst>
                  <a:ahLst/>
                  <a:cxnLst>
                    <a:cxn ang="0">
                      <a:pos x="T0" y="T1"/>
                    </a:cxn>
                    <a:cxn ang="0">
                      <a:pos x="T2" y="T3"/>
                    </a:cxn>
                    <a:cxn ang="0">
                      <a:pos x="T4" y="T5"/>
                    </a:cxn>
                    <a:cxn ang="0">
                      <a:pos x="T6" y="T7"/>
                    </a:cxn>
                  </a:cxnLst>
                  <a:rect l="0" t="0" r="r" b="b"/>
                  <a:pathLst>
                    <a:path w="6" h="239">
                      <a:moveTo>
                        <a:pt x="0" y="0"/>
                      </a:moveTo>
                      <a:lnTo>
                        <a:pt x="0" y="239"/>
                      </a:lnTo>
                      <a:lnTo>
                        <a:pt x="6" y="239"/>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grpSp>
        <p:grpSp>
          <p:nvGrpSpPr>
            <p:cNvPr id="2050" name="Group 2049"/>
            <p:cNvGrpSpPr/>
            <p:nvPr userDrawn="1"/>
          </p:nvGrpSpPr>
          <p:grpSpPr>
            <a:xfrm>
              <a:off x="12649200" y="7105650"/>
              <a:ext cx="171451" cy="38100"/>
              <a:chOff x="12649200" y="7105650"/>
              <a:chExt cx="171451" cy="38100"/>
            </a:xfrm>
          </p:grpSpPr>
          <p:sp>
            <p:nvSpPr>
              <p:cNvPr id="46" name="Freeform 38"/>
              <p:cNvSpPr>
                <a:spLocks/>
              </p:cNvSpPr>
              <p:nvPr userDrawn="1"/>
            </p:nvSpPr>
            <p:spPr bwMode="auto">
              <a:xfrm>
                <a:off x="12649200" y="7105650"/>
                <a:ext cx="42863" cy="38100"/>
              </a:xfrm>
              <a:custGeom>
                <a:avLst/>
                <a:gdLst>
                  <a:gd name="T0" fmla="*/ 9 w 18"/>
                  <a:gd name="T1" fmla="*/ 16 h 16"/>
                  <a:gd name="T2" fmla="*/ 3 w 18"/>
                  <a:gd name="T3" fmla="*/ 14 h 16"/>
                  <a:gd name="T4" fmla="*/ 0 w 18"/>
                  <a:gd name="T5" fmla="*/ 8 h 16"/>
                  <a:gd name="T6" fmla="*/ 3 w 18"/>
                  <a:gd name="T7" fmla="*/ 2 h 16"/>
                  <a:gd name="T8" fmla="*/ 9 w 18"/>
                  <a:gd name="T9" fmla="*/ 0 h 16"/>
                  <a:gd name="T10" fmla="*/ 16 w 18"/>
                  <a:gd name="T11" fmla="*/ 2 h 16"/>
                  <a:gd name="T12" fmla="*/ 18 w 18"/>
                  <a:gd name="T13" fmla="*/ 8 h 16"/>
                  <a:gd name="T14" fmla="*/ 15 w 18"/>
                  <a:gd name="T15" fmla="*/ 14 h 16"/>
                  <a:gd name="T16" fmla="*/ 9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9" y="16"/>
                    </a:moveTo>
                    <a:cubicBezTo>
                      <a:pt x="6" y="16"/>
                      <a:pt x="4" y="15"/>
                      <a:pt x="3" y="14"/>
                    </a:cubicBezTo>
                    <a:cubicBezTo>
                      <a:pt x="1" y="12"/>
                      <a:pt x="0" y="10"/>
                      <a:pt x="0" y="8"/>
                    </a:cubicBezTo>
                    <a:cubicBezTo>
                      <a:pt x="0" y="5"/>
                      <a:pt x="1" y="4"/>
                      <a:pt x="3" y="2"/>
                    </a:cubicBezTo>
                    <a:cubicBezTo>
                      <a:pt x="4" y="1"/>
                      <a:pt x="7" y="0"/>
                      <a:pt x="9" y="0"/>
                    </a:cubicBezTo>
                    <a:cubicBezTo>
                      <a:pt x="12" y="0"/>
                      <a:pt x="14" y="1"/>
                      <a:pt x="16" y="2"/>
                    </a:cubicBezTo>
                    <a:cubicBezTo>
                      <a:pt x="17" y="4"/>
                      <a:pt x="18" y="6"/>
                      <a:pt x="18" y="8"/>
                    </a:cubicBezTo>
                    <a:cubicBezTo>
                      <a:pt x="18" y="10"/>
                      <a:pt x="17" y="12"/>
                      <a:pt x="15" y="14"/>
                    </a:cubicBezTo>
                    <a:cubicBezTo>
                      <a:pt x="14" y="15"/>
                      <a:pt x="12" y="16"/>
                      <a:pt x="9"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47" name="Freeform 39"/>
              <p:cNvSpPr>
                <a:spLocks/>
              </p:cNvSpPr>
              <p:nvPr userDrawn="1"/>
            </p:nvSpPr>
            <p:spPr bwMode="auto">
              <a:xfrm>
                <a:off x="12712700" y="7105650"/>
                <a:ext cx="42863" cy="38100"/>
              </a:xfrm>
              <a:custGeom>
                <a:avLst/>
                <a:gdLst>
                  <a:gd name="T0" fmla="*/ 9 w 18"/>
                  <a:gd name="T1" fmla="*/ 16 h 16"/>
                  <a:gd name="T2" fmla="*/ 3 w 18"/>
                  <a:gd name="T3" fmla="*/ 14 h 16"/>
                  <a:gd name="T4" fmla="*/ 0 w 18"/>
                  <a:gd name="T5" fmla="*/ 8 h 16"/>
                  <a:gd name="T6" fmla="*/ 3 w 18"/>
                  <a:gd name="T7" fmla="*/ 2 h 16"/>
                  <a:gd name="T8" fmla="*/ 9 w 18"/>
                  <a:gd name="T9" fmla="*/ 0 h 16"/>
                  <a:gd name="T10" fmla="*/ 16 w 18"/>
                  <a:gd name="T11" fmla="*/ 2 h 16"/>
                  <a:gd name="T12" fmla="*/ 18 w 18"/>
                  <a:gd name="T13" fmla="*/ 8 h 16"/>
                  <a:gd name="T14" fmla="*/ 15 w 18"/>
                  <a:gd name="T15" fmla="*/ 14 h 16"/>
                  <a:gd name="T16" fmla="*/ 9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9" y="16"/>
                    </a:moveTo>
                    <a:cubicBezTo>
                      <a:pt x="6" y="16"/>
                      <a:pt x="4" y="15"/>
                      <a:pt x="3" y="14"/>
                    </a:cubicBezTo>
                    <a:cubicBezTo>
                      <a:pt x="1" y="12"/>
                      <a:pt x="0" y="10"/>
                      <a:pt x="0" y="8"/>
                    </a:cubicBezTo>
                    <a:cubicBezTo>
                      <a:pt x="0" y="5"/>
                      <a:pt x="1" y="4"/>
                      <a:pt x="3" y="2"/>
                    </a:cubicBezTo>
                    <a:cubicBezTo>
                      <a:pt x="4" y="1"/>
                      <a:pt x="6" y="0"/>
                      <a:pt x="9" y="0"/>
                    </a:cubicBezTo>
                    <a:cubicBezTo>
                      <a:pt x="12" y="0"/>
                      <a:pt x="14" y="1"/>
                      <a:pt x="16" y="2"/>
                    </a:cubicBezTo>
                    <a:cubicBezTo>
                      <a:pt x="17" y="4"/>
                      <a:pt x="18" y="6"/>
                      <a:pt x="18" y="8"/>
                    </a:cubicBezTo>
                    <a:cubicBezTo>
                      <a:pt x="18" y="10"/>
                      <a:pt x="17" y="12"/>
                      <a:pt x="15" y="14"/>
                    </a:cubicBezTo>
                    <a:cubicBezTo>
                      <a:pt x="14" y="15"/>
                      <a:pt x="12" y="16"/>
                      <a:pt x="9"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48" name="Freeform 40"/>
              <p:cNvSpPr>
                <a:spLocks/>
              </p:cNvSpPr>
              <p:nvPr userDrawn="1"/>
            </p:nvSpPr>
            <p:spPr bwMode="auto">
              <a:xfrm>
                <a:off x="12777788" y="7105650"/>
                <a:ext cx="42863" cy="38100"/>
              </a:xfrm>
              <a:custGeom>
                <a:avLst/>
                <a:gdLst>
                  <a:gd name="T0" fmla="*/ 9 w 18"/>
                  <a:gd name="T1" fmla="*/ 16 h 16"/>
                  <a:gd name="T2" fmla="*/ 3 w 18"/>
                  <a:gd name="T3" fmla="*/ 14 h 16"/>
                  <a:gd name="T4" fmla="*/ 0 w 18"/>
                  <a:gd name="T5" fmla="*/ 8 h 16"/>
                  <a:gd name="T6" fmla="*/ 3 w 18"/>
                  <a:gd name="T7" fmla="*/ 2 h 16"/>
                  <a:gd name="T8" fmla="*/ 9 w 18"/>
                  <a:gd name="T9" fmla="*/ 0 h 16"/>
                  <a:gd name="T10" fmla="*/ 16 w 18"/>
                  <a:gd name="T11" fmla="*/ 2 h 16"/>
                  <a:gd name="T12" fmla="*/ 18 w 18"/>
                  <a:gd name="T13" fmla="*/ 8 h 16"/>
                  <a:gd name="T14" fmla="*/ 15 w 18"/>
                  <a:gd name="T15" fmla="*/ 14 h 16"/>
                  <a:gd name="T16" fmla="*/ 9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9" y="16"/>
                    </a:moveTo>
                    <a:cubicBezTo>
                      <a:pt x="6" y="16"/>
                      <a:pt x="4" y="15"/>
                      <a:pt x="3" y="14"/>
                    </a:cubicBezTo>
                    <a:cubicBezTo>
                      <a:pt x="1" y="12"/>
                      <a:pt x="0" y="10"/>
                      <a:pt x="0" y="8"/>
                    </a:cubicBezTo>
                    <a:cubicBezTo>
                      <a:pt x="0" y="5"/>
                      <a:pt x="1" y="4"/>
                      <a:pt x="3" y="2"/>
                    </a:cubicBezTo>
                    <a:cubicBezTo>
                      <a:pt x="4" y="1"/>
                      <a:pt x="6" y="0"/>
                      <a:pt x="9" y="0"/>
                    </a:cubicBezTo>
                    <a:cubicBezTo>
                      <a:pt x="12" y="0"/>
                      <a:pt x="14" y="1"/>
                      <a:pt x="16" y="2"/>
                    </a:cubicBezTo>
                    <a:cubicBezTo>
                      <a:pt x="17" y="4"/>
                      <a:pt x="18" y="6"/>
                      <a:pt x="18" y="8"/>
                    </a:cubicBezTo>
                    <a:cubicBezTo>
                      <a:pt x="18" y="10"/>
                      <a:pt x="17" y="12"/>
                      <a:pt x="15" y="14"/>
                    </a:cubicBezTo>
                    <a:cubicBezTo>
                      <a:pt x="14" y="15"/>
                      <a:pt x="12" y="16"/>
                      <a:pt x="9"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sp>
          <p:nvSpPr>
            <p:cNvPr id="17" name="Freeform 9"/>
            <p:cNvSpPr>
              <a:spLocks noEditPoints="1"/>
            </p:cNvSpPr>
            <p:nvPr userDrawn="1"/>
          </p:nvSpPr>
          <p:spPr bwMode="auto">
            <a:xfrm>
              <a:off x="795338" y="7018338"/>
              <a:ext cx="233363" cy="214313"/>
            </a:xfrm>
            <a:custGeom>
              <a:avLst/>
              <a:gdLst>
                <a:gd name="T0" fmla="*/ 147 w 147"/>
                <a:gd name="T1" fmla="*/ 61 h 135"/>
                <a:gd name="T2" fmla="*/ 74 w 147"/>
                <a:gd name="T3" fmla="*/ 0 h 135"/>
                <a:gd name="T4" fmla="*/ 0 w 147"/>
                <a:gd name="T5" fmla="*/ 61 h 135"/>
                <a:gd name="T6" fmla="*/ 23 w 147"/>
                <a:gd name="T7" fmla="*/ 61 h 135"/>
                <a:gd name="T8" fmla="*/ 23 w 147"/>
                <a:gd name="T9" fmla="*/ 135 h 135"/>
                <a:gd name="T10" fmla="*/ 126 w 147"/>
                <a:gd name="T11" fmla="*/ 135 h 135"/>
                <a:gd name="T12" fmla="*/ 126 w 147"/>
                <a:gd name="T13" fmla="*/ 61 h 135"/>
                <a:gd name="T14" fmla="*/ 147 w 147"/>
                <a:gd name="T15" fmla="*/ 61 h 135"/>
                <a:gd name="T16" fmla="*/ 57 w 147"/>
                <a:gd name="T17" fmla="*/ 124 h 135"/>
                <a:gd name="T18" fmla="*/ 57 w 147"/>
                <a:gd name="T19" fmla="*/ 73 h 135"/>
                <a:gd name="T20" fmla="*/ 92 w 147"/>
                <a:gd name="T21" fmla="*/ 73 h 135"/>
                <a:gd name="T22" fmla="*/ 92 w 147"/>
                <a:gd name="T23" fmla="*/ 124 h 135"/>
                <a:gd name="T24" fmla="*/ 57 w 147"/>
                <a:gd name="T25" fmla="*/ 12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35">
                  <a:moveTo>
                    <a:pt x="147" y="61"/>
                  </a:moveTo>
                  <a:lnTo>
                    <a:pt x="74" y="0"/>
                  </a:lnTo>
                  <a:lnTo>
                    <a:pt x="0" y="61"/>
                  </a:lnTo>
                  <a:lnTo>
                    <a:pt x="23" y="61"/>
                  </a:lnTo>
                  <a:lnTo>
                    <a:pt x="23" y="135"/>
                  </a:lnTo>
                  <a:lnTo>
                    <a:pt x="126" y="135"/>
                  </a:lnTo>
                  <a:lnTo>
                    <a:pt x="126" y="61"/>
                  </a:lnTo>
                  <a:lnTo>
                    <a:pt x="147" y="61"/>
                  </a:lnTo>
                  <a:close/>
                  <a:moveTo>
                    <a:pt x="57" y="124"/>
                  </a:moveTo>
                  <a:lnTo>
                    <a:pt x="57" y="73"/>
                  </a:lnTo>
                  <a:lnTo>
                    <a:pt x="92" y="73"/>
                  </a:lnTo>
                  <a:lnTo>
                    <a:pt x="92" y="124"/>
                  </a:lnTo>
                  <a:lnTo>
                    <a:pt x="57" y="1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nvGrpSpPr>
            <p:cNvPr id="49" name="Group 48"/>
            <p:cNvGrpSpPr/>
            <p:nvPr userDrawn="1"/>
          </p:nvGrpSpPr>
          <p:grpSpPr>
            <a:xfrm>
              <a:off x="1431925" y="6934199"/>
              <a:ext cx="423863" cy="381001"/>
              <a:chOff x="1431925" y="6934199"/>
              <a:chExt cx="423863" cy="381001"/>
            </a:xfrm>
          </p:grpSpPr>
          <p:pic>
            <p:nvPicPr>
              <p:cNvPr id="2058" name="Picture 10"/>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rot="10800000">
                <a:off x="1474788" y="6934199"/>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1"/>
              <p:cNvSpPr>
                <a:spLocks noChangeArrowheads="1"/>
              </p:cNvSpPr>
              <p:nvPr userDrawn="1"/>
            </p:nvSpPr>
            <p:spPr bwMode="auto">
              <a:xfrm>
                <a:off x="1431925" y="6934200"/>
                <a:ext cx="47625" cy="381000"/>
              </a:xfrm>
              <a:prstGeom prst="rect">
                <a:avLst/>
              </a:prstGeom>
              <a:solidFill>
                <a:srgbClr val="3FB1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grpSp>
          <p:nvGrpSpPr>
            <p:cNvPr id="50" name="Group 49"/>
            <p:cNvGrpSpPr/>
            <p:nvPr userDrawn="1"/>
          </p:nvGrpSpPr>
          <p:grpSpPr>
            <a:xfrm>
              <a:off x="2228049" y="7004050"/>
              <a:ext cx="719939" cy="257337"/>
              <a:chOff x="2228049" y="7004050"/>
              <a:chExt cx="719939" cy="257337"/>
            </a:xfrm>
          </p:grpSpPr>
          <p:sp>
            <p:nvSpPr>
              <p:cNvPr id="27" name="Rectangle 20"/>
              <p:cNvSpPr>
                <a:spLocks noChangeArrowheads="1"/>
              </p:cNvSpPr>
              <p:nvPr userDrawn="1"/>
            </p:nvSpPr>
            <p:spPr bwMode="auto">
              <a:xfrm>
                <a:off x="2228049" y="7135813"/>
                <a:ext cx="697968" cy="125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873843" rtl="0" eaLnBrk="0" fontAlgn="base" latinLnBrk="0" hangingPunct="0">
                  <a:lnSpc>
                    <a:spcPct val="100000"/>
                  </a:lnSpc>
                  <a:spcBef>
                    <a:spcPct val="0"/>
                  </a:spcBef>
                  <a:spcAft>
                    <a:spcPct val="0"/>
                  </a:spcAft>
                  <a:buClrTx/>
                  <a:buSzTx/>
                  <a:buFontTx/>
                  <a:buNone/>
                  <a:tabLst/>
                </a:pPr>
                <a:r>
                  <a:rPr kumimoji="0" lang="en-US" sz="765" b="0" i="0" u="none" strike="noStrike" cap="none" normalizeH="0" baseline="0" smtClean="0">
                    <a:ln>
                      <a:noFill/>
                    </a:ln>
                    <a:solidFill>
                      <a:srgbClr val="FFFFFF"/>
                    </a:solidFill>
                    <a:effectLst/>
                    <a:latin typeface="Segoe UI" panose="020B0502040204020203" pitchFamily="34" charset="0"/>
                  </a:rPr>
                  <a:t>System alerts 1</a:t>
                </a:r>
                <a:endParaRPr kumimoji="0" lang="en-US" sz="1721" b="0" i="0" u="none" strike="noStrike" cap="none" normalizeH="0" baseline="0" smtClean="0">
                  <a:ln>
                    <a:noFill/>
                  </a:ln>
                  <a:solidFill>
                    <a:schemeClr val="tx1"/>
                  </a:solidFill>
                  <a:effectLst/>
                  <a:latin typeface="Arial" panose="020B0604020202020204" pitchFamily="34" charset="0"/>
                </a:endParaRPr>
              </a:p>
            </p:txBody>
          </p:sp>
          <p:sp>
            <p:nvSpPr>
              <p:cNvPr id="28" name="Freeform 21"/>
              <p:cNvSpPr>
                <a:spLocks noEditPoints="1"/>
              </p:cNvSpPr>
              <p:nvPr userDrawn="1"/>
            </p:nvSpPr>
            <p:spPr bwMode="auto">
              <a:xfrm>
                <a:off x="2852738" y="7004050"/>
                <a:ext cx="95250" cy="95250"/>
              </a:xfrm>
              <a:custGeom>
                <a:avLst/>
                <a:gdLst>
                  <a:gd name="T0" fmla="*/ 20 w 40"/>
                  <a:gd name="T1" fmla="*/ 0 h 40"/>
                  <a:gd name="T2" fmla="*/ 0 w 40"/>
                  <a:gd name="T3" fmla="*/ 20 h 40"/>
                  <a:gd name="T4" fmla="*/ 20 w 40"/>
                  <a:gd name="T5" fmla="*/ 40 h 40"/>
                  <a:gd name="T6" fmla="*/ 40 w 40"/>
                  <a:gd name="T7" fmla="*/ 20 h 40"/>
                  <a:gd name="T8" fmla="*/ 20 w 40"/>
                  <a:gd name="T9" fmla="*/ 0 h 40"/>
                  <a:gd name="T10" fmla="*/ 19 w 40"/>
                  <a:gd name="T11" fmla="*/ 8 h 40"/>
                  <a:gd name="T12" fmla="*/ 23 w 40"/>
                  <a:gd name="T13" fmla="*/ 8 h 40"/>
                  <a:gd name="T14" fmla="*/ 23 w 40"/>
                  <a:gd name="T15" fmla="*/ 10 h 40"/>
                  <a:gd name="T16" fmla="*/ 23 w 40"/>
                  <a:gd name="T17" fmla="*/ 13 h 40"/>
                  <a:gd name="T18" fmla="*/ 23 w 40"/>
                  <a:gd name="T19" fmla="*/ 16 h 40"/>
                  <a:gd name="T20" fmla="*/ 23 w 40"/>
                  <a:gd name="T21" fmla="*/ 19 h 40"/>
                  <a:gd name="T22" fmla="*/ 23 w 40"/>
                  <a:gd name="T23" fmla="*/ 22 h 40"/>
                  <a:gd name="T24" fmla="*/ 23 w 40"/>
                  <a:gd name="T25" fmla="*/ 25 h 40"/>
                  <a:gd name="T26" fmla="*/ 18 w 40"/>
                  <a:gd name="T27" fmla="*/ 25 h 40"/>
                  <a:gd name="T28" fmla="*/ 18 w 40"/>
                  <a:gd name="T29" fmla="*/ 24 h 40"/>
                  <a:gd name="T30" fmla="*/ 17 w 40"/>
                  <a:gd name="T31" fmla="*/ 20 h 40"/>
                  <a:gd name="T32" fmla="*/ 17 w 40"/>
                  <a:gd name="T33" fmla="*/ 17 h 40"/>
                  <a:gd name="T34" fmla="*/ 17 w 40"/>
                  <a:gd name="T35" fmla="*/ 14 h 40"/>
                  <a:gd name="T36" fmla="*/ 17 w 40"/>
                  <a:gd name="T37" fmla="*/ 11 h 40"/>
                  <a:gd name="T38" fmla="*/ 17 w 40"/>
                  <a:gd name="T39" fmla="*/ 8 h 40"/>
                  <a:gd name="T40" fmla="*/ 17 w 40"/>
                  <a:gd name="T41" fmla="*/ 8 h 40"/>
                  <a:gd name="T42" fmla="*/ 19 w 40"/>
                  <a:gd name="T43" fmla="*/ 8 h 40"/>
                  <a:gd name="T44" fmla="*/ 23 w 40"/>
                  <a:gd name="T45" fmla="*/ 32 h 40"/>
                  <a:gd name="T46" fmla="*/ 20 w 40"/>
                  <a:gd name="T47" fmla="*/ 33 h 40"/>
                  <a:gd name="T48" fmla="*/ 18 w 40"/>
                  <a:gd name="T49" fmla="*/ 32 h 40"/>
                  <a:gd name="T50" fmla="*/ 17 w 40"/>
                  <a:gd name="T51" fmla="*/ 30 h 40"/>
                  <a:gd name="T52" fmla="*/ 18 w 40"/>
                  <a:gd name="T53" fmla="*/ 28 h 40"/>
                  <a:gd name="T54" fmla="*/ 20 w 40"/>
                  <a:gd name="T55" fmla="*/ 27 h 40"/>
                  <a:gd name="T56" fmla="*/ 23 w 40"/>
                  <a:gd name="T57" fmla="*/ 28 h 40"/>
                  <a:gd name="T58" fmla="*/ 24 w 40"/>
                  <a:gd name="T59" fmla="*/ 30 h 40"/>
                  <a:gd name="T60" fmla="*/ 23 w 40"/>
                  <a:gd name="T61"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19" y="8"/>
                    </a:moveTo>
                    <a:cubicBezTo>
                      <a:pt x="23" y="8"/>
                      <a:pt x="23" y="8"/>
                      <a:pt x="23" y="8"/>
                    </a:cubicBezTo>
                    <a:cubicBezTo>
                      <a:pt x="23" y="10"/>
                      <a:pt x="23" y="10"/>
                      <a:pt x="23" y="10"/>
                    </a:cubicBezTo>
                    <a:cubicBezTo>
                      <a:pt x="23" y="13"/>
                      <a:pt x="23" y="13"/>
                      <a:pt x="23" y="13"/>
                    </a:cubicBezTo>
                    <a:cubicBezTo>
                      <a:pt x="23" y="16"/>
                      <a:pt x="23" y="16"/>
                      <a:pt x="23" y="16"/>
                    </a:cubicBezTo>
                    <a:cubicBezTo>
                      <a:pt x="23" y="19"/>
                      <a:pt x="23" y="19"/>
                      <a:pt x="23" y="19"/>
                    </a:cubicBezTo>
                    <a:cubicBezTo>
                      <a:pt x="23" y="22"/>
                      <a:pt x="23" y="22"/>
                      <a:pt x="23" y="22"/>
                    </a:cubicBezTo>
                    <a:cubicBezTo>
                      <a:pt x="23" y="25"/>
                      <a:pt x="23" y="25"/>
                      <a:pt x="23" y="25"/>
                    </a:cubicBezTo>
                    <a:cubicBezTo>
                      <a:pt x="18" y="25"/>
                      <a:pt x="18" y="25"/>
                      <a:pt x="18" y="25"/>
                    </a:cubicBezTo>
                    <a:cubicBezTo>
                      <a:pt x="18" y="24"/>
                      <a:pt x="18" y="24"/>
                      <a:pt x="18" y="24"/>
                    </a:cubicBezTo>
                    <a:cubicBezTo>
                      <a:pt x="17" y="20"/>
                      <a:pt x="17" y="20"/>
                      <a:pt x="17" y="20"/>
                    </a:cubicBezTo>
                    <a:cubicBezTo>
                      <a:pt x="17" y="17"/>
                      <a:pt x="17" y="17"/>
                      <a:pt x="17" y="17"/>
                    </a:cubicBezTo>
                    <a:cubicBezTo>
                      <a:pt x="17" y="14"/>
                      <a:pt x="17" y="14"/>
                      <a:pt x="17" y="14"/>
                    </a:cubicBezTo>
                    <a:cubicBezTo>
                      <a:pt x="17" y="11"/>
                      <a:pt x="17" y="11"/>
                      <a:pt x="17" y="11"/>
                    </a:cubicBezTo>
                    <a:cubicBezTo>
                      <a:pt x="17" y="8"/>
                      <a:pt x="17" y="8"/>
                      <a:pt x="17" y="8"/>
                    </a:cubicBezTo>
                    <a:cubicBezTo>
                      <a:pt x="17" y="8"/>
                      <a:pt x="17" y="8"/>
                      <a:pt x="17" y="8"/>
                    </a:cubicBezTo>
                    <a:lnTo>
                      <a:pt x="19" y="8"/>
                    </a:lnTo>
                    <a:close/>
                    <a:moveTo>
                      <a:pt x="23" y="32"/>
                    </a:moveTo>
                    <a:cubicBezTo>
                      <a:pt x="22" y="32"/>
                      <a:pt x="21" y="33"/>
                      <a:pt x="20" y="33"/>
                    </a:cubicBezTo>
                    <a:cubicBezTo>
                      <a:pt x="19" y="33"/>
                      <a:pt x="18" y="32"/>
                      <a:pt x="18" y="32"/>
                    </a:cubicBezTo>
                    <a:cubicBezTo>
                      <a:pt x="17" y="31"/>
                      <a:pt x="17" y="31"/>
                      <a:pt x="17" y="30"/>
                    </a:cubicBezTo>
                    <a:cubicBezTo>
                      <a:pt x="17" y="29"/>
                      <a:pt x="17" y="28"/>
                      <a:pt x="18" y="28"/>
                    </a:cubicBezTo>
                    <a:cubicBezTo>
                      <a:pt x="18" y="27"/>
                      <a:pt x="19" y="27"/>
                      <a:pt x="20" y="27"/>
                    </a:cubicBezTo>
                    <a:cubicBezTo>
                      <a:pt x="21" y="27"/>
                      <a:pt x="22" y="27"/>
                      <a:pt x="23" y="28"/>
                    </a:cubicBezTo>
                    <a:cubicBezTo>
                      <a:pt x="23" y="28"/>
                      <a:pt x="24" y="29"/>
                      <a:pt x="24" y="30"/>
                    </a:cubicBezTo>
                    <a:cubicBezTo>
                      <a:pt x="24" y="31"/>
                      <a:pt x="23" y="31"/>
                      <a:pt x="23"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grpSp>
          <p:nvGrpSpPr>
            <p:cNvPr id="63" name="Group 62"/>
            <p:cNvGrpSpPr/>
            <p:nvPr userDrawn="1"/>
          </p:nvGrpSpPr>
          <p:grpSpPr>
            <a:xfrm>
              <a:off x="3378864" y="7000875"/>
              <a:ext cx="583536" cy="260511"/>
              <a:chOff x="3378864" y="7000875"/>
              <a:chExt cx="583536" cy="260511"/>
            </a:xfrm>
          </p:grpSpPr>
          <p:sp>
            <p:nvSpPr>
              <p:cNvPr id="29" name="Rectangle 22"/>
              <p:cNvSpPr>
                <a:spLocks noChangeArrowheads="1"/>
              </p:cNvSpPr>
              <p:nvPr userDrawn="1"/>
            </p:nvSpPr>
            <p:spPr bwMode="auto">
              <a:xfrm>
                <a:off x="3378864" y="7135813"/>
                <a:ext cx="576508" cy="125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873843" rtl="0" eaLnBrk="0" fontAlgn="base" latinLnBrk="0" hangingPunct="0">
                  <a:lnSpc>
                    <a:spcPct val="100000"/>
                  </a:lnSpc>
                  <a:spcBef>
                    <a:spcPct val="0"/>
                  </a:spcBef>
                  <a:spcAft>
                    <a:spcPct val="0"/>
                  </a:spcAft>
                  <a:buClrTx/>
                  <a:buSzTx/>
                  <a:buFontTx/>
                  <a:buNone/>
                  <a:tabLst/>
                </a:pPr>
                <a:r>
                  <a:rPr kumimoji="0" lang="en-US" sz="765" b="0" i="0" u="none" strike="noStrike" cap="none" normalizeH="0" baseline="0" smtClean="0">
                    <a:ln>
                      <a:noFill/>
                    </a:ln>
                    <a:solidFill>
                      <a:srgbClr val="FFFFFF"/>
                    </a:solidFill>
                    <a:effectLst/>
                    <a:latin typeface="Segoe UI" panose="020B0502040204020203" pitchFamily="34" charset="0"/>
                  </a:rPr>
                  <a:t>Reminders 4</a:t>
                </a:r>
                <a:endParaRPr kumimoji="0" lang="en-US" sz="1721" b="0" i="0" u="none" strike="noStrike" cap="none" normalizeH="0" baseline="0" smtClean="0">
                  <a:ln>
                    <a:noFill/>
                  </a:ln>
                  <a:solidFill>
                    <a:schemeClr val="tx1"/>
                  </a:solidFill>
                  <a:effectLst/>
                  <a:latin typeface="Arial" panose="020B0604020202020204" pitchFamily="34" charset="0"/>
                </a:endParaRPr>
              </a:p>
            </p:txBody>
          </p:sp>
          <p:sp>
            <p:nvSpPr>
              <p:cNvPr id="30" name="Freeform 23"/>
              <p:cNvSpPr>
                <a:spLocks noEditPoints="1"/>
              </p:cNvSpPr>
              <p:nvPr userDrawn="1"/>
            </p:nvSpPr>
            <p:spPr bwMode="auto">
              <a:xfrm>
                <a:off x="3876675" y="7013575"/>
                <a:ext cx="85725" cy="85725"/>
              </a:xfrm>
              <a:custGeom>
                <a:avLst/>
                <a:gdLst>
                  <a:gd name="T0" fmla="*/ 34 w 36"/>
                  <a:gd name="T1" fmla="*/ 0 h 36"/>
                  <a:gd name="T2" fmla="*/ 2 w 36"/>
                  <a:gd name="T3" fmla="*/ 0 h 36"/>
                  <a:gd name="T4" fmla="*/ 0 w 36"/>
                  <a:gd name="T5" fmla="*/ 2 h 36"/>
                  <a:gd name="T6" fmla="*/ 0 w 36"/>
                  <a:gd name="T7" fmla="*/ 34 h 36"/>
                  <a:gd name="T8" fmla="*/ 2 w 36"/>
                  <a:gd name="T9" fmla="*/ 36 h 36"/>
                  <a:gd name="T10" fmla="*/ 34 w 36"/>
                  <a:gd name="T11" fmla="*/ 36 h 36"/>
                  <a:gd name="T12" fmla="*/ 36 w 36"/>
                  <a:gd name="T13" fmla="*/ 34 h 36"/>
                  <a:gd name="T14" fmla="*/ 36 w 36"/>
                  <a:gd name="T15" fmla="*/ 2 h 36"/>
                  <a:gd name="T16" fmla="*/ 34 w 36"/>
                  <a:gd name="T17" fmla="*/ 0 h 36"/>
                  <a:gd name="T18" fmla="*/ 33 w 36"/>
                  <a:gd name="T19" fmla="*/ 33 h 36"/>
                  <a:gd name="T20" fmla="*/ 3 w 36"/>
                  <a:gd name="T21" fmla="*/ 33 h 36"/>
                  <a:gd name="T22" fmla="*/ 3 w 36"/>
                  <a:gd name="T23" fmla="*/ 10 h 36"/>
                  <a:gd name="T24" fmla="*/ 33 w 36"/>
                  <a:gd name="T25" fmla="*/ 10 h 36"/>
                  <a:gd name="T26" fmla="*/ 33 w 36"/>
                  <a:gd name="T2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34" y="0"/>
                    </a:moveTo>
                    <a:cubicBezTo>
                      <a:pt x="2" y="0"/>
                      <a:pt x="2" y="0"/>
                      <a:pt x="2" y="0"/>
                    </a:cubicBezTo>
                    <a:cubicBezTo>
                      <a:pt x="1" y="0"/>
                      <a:pt x="0" y="1"/>
                      <a:pt x="0" y="2"/>
                    </a:cubicBezTo>
                    <a:cubicBezTo>
                      <a:pt x="0" y="34"/>
                      <a:pt x="0" y="34"/>
                      <a:pt x="0" y="34"/>
                    </a:cubicBezTo>
                    <a:cubicBezTo>
                      <a:pt x="0" y="35"/>
                      <a:pt x="1" y="36"/>
                      <a:pt x="2" y="36"/>
                    </a:cubicBezTo>
                    <a:cubicBezTo>
                      <a:pt x="34" y="36"/>
                      <a:pt x="34" y="36"/>
                      <a:pt x="34" y="36"/>
                    </a:cubicBezTo>
                    <a:cubicBezTo>
                      <a:pt x="35" y="36"/>
                      <a:pt x="36" y="35"/>
                      <a:pt x="36" y="34"/>
                    </a:cubicBezTo>
                    <a:cubicBezTo>
                      <a:pt x="36" y="2"/>
                      <a:pt x="36" y="2"/>
                      <a:pt x="36" y="2"/>
                    </a:cubicBezTo>
                    <a:cubicBezTo>
                      <a:pt x="36" y="1"/>
                      <a:pt x="35" y="0"/>
                      <a:pt x="34" y="0"/>
                    </a:cubicBezTo>
                    <a:close/>
                    <a:moveTo>
                      <a:pt x="33" y="33"/>
                    </a:moveTo>
                    <a:cubicBezTo>
                      <a:pt x="3" y="33"/>
                      <a:pt x="3" y="33"/>
                      <a:pt x="3" y="33"/>
                    </a:cubicBezTo>
                    <a:cubicBezTo>
                      <a:pt x="3" y="10"/>
                      <a:pt x="3" y="10"/>
                      <a:pt x="3" y="10"/>
                    </a:cubicBezTo>
                    <a:cubicBezTo>
                      <a:pt x="33" y="10"/>
                      <a:pt x="33" y="10"/>
                      <a:pt x="33" y="10"/>
                    </a:cubicBezTo>
                    <a:lnTo>
                      <a:pt x="33"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31" name="Freeform 24"/>
              <p:cNvSpPr>
                <a:spLocks/>
              </p:cNvSpPr>
              <p:nvPr userDrawn="1"/>
            </p:nvSpPr>
            <p:spPr bwMode="auto">
              <a:xfrm>
                <a:off x="3887788" y="7000875"/>
                <a:ext cx="12700" cy="23813"/>
              </a:xfrm>
              <a:custGeom>
                <a:avLst/>
                <a:gdLst>
                  <a:gd name="T0" fmla="*/ 2 w 5"/>
                  <a:gd name="T1" fmla="*/ 10 h 10"/>
                  <a:gd name="T2" fmla="*/ 0 w 5"/>
                  <a:gd name="T3" fmla="*/ 7 h 10"/>
                  <a:gd name="T4" fmla="*/ 0 w 5"/>
                  <a:gd name="T5" fmla="*/ 3 h 10"/>
                  <a:gd name="T6" fmla="*/ 2 w 5"/>
                  <a:gd name="T7" fmla="*/ 0 h 10"/>
                  <a:gd name="T8" fmla="*/ 5 w 5"/>
                  <a:gd name="T9" fmla="*/ 3 h 10"/>
                  <a:gd name="T10" fmla="*/ 5 w 5"/>
                  <a:gd name="T11" fmla="*/ 7 h 10"/>
                  <a:gd name="T12" fmla="*/ 2 w 5"/>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2" y="10"/>
                    </a:moveTo>
                    <a:cubicBezTo>
                      <a:pt x="1" y="10"/>
                      <a:pt x="0" y="9"/>
                      <a:pt x="0" y="7"/>
                    </a:cubicBezTo>
                    <a:cubicBezTo>
                      <a:pt x="0" y="3"/>
                      <a:pt x="0" y="3"/>
                      <a:pt x="0" y="3"/>
                    </a:cubicBezTo>
                    <a:cubicBezTo>
                      <a:pt x="0" y="1"/>
                      <a:pt x="1" y="0"/>
                      <a:pt x="2" y="0"/>
                    </a:cubicBezTo>
                    <a:cubicBezTo>
                      <a:pt x="4" y="0"/>
                      <a:pt x="5" y="1"/>
                      <a:pt x="5" y="3"/>
                    </a:cubicBezTo>
                    <a:cubicBezTo>
                      <a:pt x="5" y="7"/>
                      <a:pt x="5" y="7"/>
                      <a:pt x="5" y="7"/>
                    </a:cubicBezTo>
                    <a:cubicBezTo>
                      <a:pt x="5" y="9"/>
                      <a:pt x="4" y="10"/>
                      <a:pt x="2"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32" name="Freeform 25"/>
              <p:cNvSpPr>
                <a:spLocks noEditPoints="1"/>
              </p:cNvSpPr>
              <p:nvPr userDrawn="1"/>
            </p:nvSpPr>
            <p:spPr bwMode="auto">
              <a:xfrm>
                <a:off x="3886200" y="7000875"/>
                <a:ext cx="15875" cy="26988"/>
              </a:xfrm>
              <a:custGeom>
                <a:avLst/>
                <a:gdLst>
                  <a:gd name="T0" fmla="*/ 3 w 7"/>
                  <a:gd name="T1" fmla="*/ 1 h 11"/>
                  <a:gd name="T2" fmla="*/ 5 w 7"/>
                  <a:gd name="T3" fmla="*/ 3 h 11"/>
                  <a:gd name="T4" fmla="*/ 5 w 7"/>
                  <a:gd name="T5" fmla="*/ 7 h 11"/>
                  <a:gd name="T6" fmla="*/ 3 w 7"/>
                  <a:gd name="T7" fmla="*/ 9 h 11"/>
                  <a:gd name="T8" fmla="*/ 3 w 7"/>
                  <a:gd name="T9" fmla="*/ 9 h 11"/>
                  <a:gd name="T10" fmla="*/ 1 w 7"/>
                  <a:gd name="T11" fmla="*/ 7 h 11"/>
                  <a:gd name="T12" fmla="*/ 1 w 7"/>
                  <a:gd name="T13" fmla="*/ 3 h 11"/>
                  <a:gd name="T14" fmla="*/ 3 w 7"/>
                  <a:gd name="T15" fmla="*/ 1 h 11"/>
                  <a:gd name="T16" fmla="*/ 3 w 7"/>
                  <a:gd name="T17" fmla="*/ 1 h 11"/>
                  <a:gd name="T18" fmla="*/ 3 w 7"/>
                  <a:gd name="T19" fmla="*/ 0 h 11"/>
                  <a:gd name="T20" fmla="*/ 3 w 7"/>
                  <a:gd name="T21" fmla="*/ 0 h 11"/>
                  <a:gd name="T22" fmla="*/ 0 w 7"/>
                  <a:gd name="T23" fmla="*/ 3 h 11"/>
                  <a:gd name="T24" fmla="*/ 0 w 7"/>
                  <a:gd name="T25" fmla="*/ 7 h 11"/>
                  <a:gd name="T26" fmla="*/ 3 w 7"/>
                  <a:gd name="T27" fmla="*/ 11 h 11"/>
                  <a:gd name="T28" fmla="*/ 7 w 7"/>
                  <a:gd name="T29" fmla="*/ 7 h 11"/>
                  <a:gd name="T30" fmla="*/ 7 w 7"/>
                  <a:gd name="T31" fmla="*/ 3 h 11"/>
                  <a:gd name="T32" fmla="*/ 3 w 7"/>
                  <a:gd name="T3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1">
                    <a:moveTo>
                      <a:pt x="3" y="1"/>
                    </a:moveTo>
                    <a:cubicBezTo>
                      <a:pt x="5" y="1"/>
                      <a:pt x="5" y="2"/>
                      <a:pt x="5" y="3"/>
                    </a:cubicBezTo>
                    <a:cubicBezTo>
                      <a:pt x="5" y="7"/>
                      <a:pt x="5" y="7"/>
                      <a:pt x="5" y="7"/>
                    </a:cubicBezTo>
                    <a:cubicBezTo>
                      <a:pt x="5" y="9"/>
                      <a:pt x="5" y="9"/>
                      <a:pt x="3" y="9"/>
                    </a:cubicBezTo>
                    <a:cubicBezTo>
                      <a:pt x="3" y="9"/>
                      <a:pt x="3" y="9"/>
                      <a:pt x="3" y="9"/>
                    </a:cubicBezTo>
                    <a:cubicBezTo>
                      <a:pt x="2" y="9"/>
                      <a:pt x="1" y="9"/>
                      <a:pt x="1" y="7"/>
                    </a:cubicBezTo>
                    <a:cubicBezTo>
                      <a:pt x="1" y="3"/>
                      <a:pt x="1" y="3"/>
                      <a:pt x="1" y="3"/>
                    </a:cubicBezTo>
                    <a:cubicBezTo>
                      <a:pt x="1" y="2"/>
                      <a:pt x="2" y="1"/>
                      <a:pt x="3" y="1"/>
                    </a:cubicBezTo>
                    <a:cubicBezTo>
                      <a:pt x="3" y="1"/>
                      <a:pt x="3" y="1"/>
                      <a:pt x="3" y="1"/>
                    </a:cubicBezTo>
                    <a:moveTo>
                      <a:pt x="3" y="0"/>
                    </a:moveTo>
                    <a:cubicBezTo>
                      <a:pt x="3" y="0"/>
                      <a:pt x="3" y="0"/>
                      <a:pt x="3" y="0"/>
                    </a:cubicBezTo>
                    <a:cubicBezTo>
                      <a:pt x="2" y="0"/>
                      <a:pt x="0" y="1"/>
                      <a:pt x="0" y="3"/>
                    </a:cubicBezTo>
                    <a:cubicBezTo>
                      <a:pt x="0" y="7"/>
                      <a:pt x="0" y="7"/>
                      <a:pt x="0" y="7"/>
                    </a:cubicBezTo>
                    <a:cubicBezTo>
                      <a:pt x="0" y="9"/>
                      <a:pt x="2" y="11"/>
                      <a:pt x="3" y="11"/>
                    </a:cubicBezTo>
                    <a:cubicBezTo>
                      <a:pt x="5" y="11"/>
                      <a:pt x="7" y="9"/>
                      <a:pt x="7" y="7"/>
                    </a:cubicBezTo>
                    <a:cubicBezTo>
                      <a:pt x="7" y="3"/>
                      <a:pt x="7" y="3"/>
                      <a:pt x="7" y="3"/>
                    </a:cubicBezTo>
                    <a:cubicBezTo>
                      <a:pt x="7" y="1"/>
                      <a:pt x="5" y="0"/>
                      <a:pt x="3" y="0"/>
                    </a:cubicBezTo>
                    <a:close/>
                  </a:path>
                </a:pathLst>
              </a:custGeom>
              <a:solidFill>
                <a:srgbClr val="338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33" name="Freeform 26"/>
              <p:cNvSpPr>
                <a:spLocks/>
              </p:cNvSpPr>
              <p:nvPr userDrawn="1"/>
            </p:nvSpPr>
            <p:spPr bwMode="auto">
              <a:xfrm>
                <a:off x="3938588" y="7000875"/>
                <a:ext cx="11113" cy="23813"/>
              </a:xfrm>
              <a:custGeom>
                <a:avLst/>
                <a:gdLst>
                  <a:gd name="T0" fmla="*/ 3 w 5"/>
                  <a:gd name="T1" fmla="*/ 10 h 10"/>
                  <a:gd name="T2" fmla="*/ 0 w 5"/>
                  <a:gd name="T3" fmla="*/ 7 h 10"/>
                  <a:gd name="T4" fmla="*/ 0 w 5"/>
                  <a:gd name="T5" fmla="*/ 3 h 10"/>
                  <a:gd name="T6" fmla="*/ 3 w 5"/>
                  <a:gd name="T7" fmla="*/ 0 h 10"/>
                  <a:gd name="T8" fmla="*/ 5 w 5"/>
                  <a:gd name="T9" fmla="*/ 3 h 10"/>
                  <a:gd name="T10" fmla="*/ 5 w 5"/>
                  <a:gd name="T11" fmla="*/ 7 h 10"/>
                  <a:gd name="T12" fmla="*/ 3 w 5"/>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3" y="10"/>
                    </a:moveTo>
                    <a:cubicBezTo>
                      <a:pt x="1" y="10"/>
                      <a:pt x="0" y="9"/>
                      <a:pt x="0" y="7"/>
                    </a:cubicBezTo>
                    <a:cubicBezTo>
                      <a:pt x="0" y="3"/>
                      <a:pt x="0" y="3"/>
                      <a:pt x="0" y="3"/>
                    </a:cubicBezTo>
                    <a:cubicBezTo>
                      <a:pt x="0" y="1"/>
                      <a:pt x="1" y="0"/>
                      <a:pt x="3" y="0"/>
                    </a:cubicBezTo>
                    <a:cubicBezTo>
                      <a:pt x="4" y="0"/>
                      <a:pt x="5" y="1"/>
                      <a:pt x="5" y="3"/>
                    </a:cubicBezTo>
                    <a:cubicBezTo>
                      <a:pt x="5" y="7"/>
                      <a:pt x="5" y="7"/>
                      <a:pt x="5" y="7"/>
                    </a:cubicBezTo>
                    <a:cubicBezTo>
                      <a:pt x="5" y="9"/>
                      <a:pt x="4" y="10"/>
                      <a:pt x="3"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34" name="Freeform 27"/>
              <p:cNvSpPr>
                <a:spLocks noEditPoints="1"/>
              </p:cNvSpPr>
              <p:nvPr userDrawn="1"/>
            </p:nvSpPr>
            <p:spPr bwMode="auto">
              <a:xfrm>
                <a:off x="3938588" y="7000875"/>
                <a:ext cx="14288" cy="26988"/>
              </a:xfrm>
              <a:custGeom>
                <a:avLst/>
                <a:gdLst>
                  <a:gd name="T0" fmla="*/ 3 w 6"/>
                  <a:gd name="T1" fmla="*/ 1 h 11"/>
                  <a:gd name="T2" fmla="*/ 5 w 6"/>
                  <a:gd name="T3" fmla="*/ 3 h 11"/>
                  <a:gd name="T4" fmla="*/ 5 w 6"/>
                  <a:gd name="T5" fmla="*/ 7 h 11"/>
                  <a:gd name="T6" fmla="*/ 3 w 6"/>
                  <a:gd name="T7" fmla="*/ 9 h 11"/>
                  <a:gd name="T8" fmla="*/ 3 w 6"/>
                  <a:gd name="T9" fmla="*/ 9 h 11"/>
                  <a:gd name="T10" fmla="*/ 1 w 6"/>
                  <a:gd name="T11" fmla="*/ 7 h 11"/>
                  <a:gd name="T12" fmla="*/ 1 w 6"/>
                  <a:gd name="T13" fmla="*/ 3 h 11"/>
                  <a:gd name="T14" fmla="*/ 3 w 6"/>
                  <a:gd name="T15" fmla="*/ 1 h 11"/>
                  <a:gd name="T16" fmla="*/ 3 w 6"/>
                  <a:gd name="T17" fmla="*/ 1 h 11"/>
                  <a:gd name="T18" fmla="*/ 3 w 6"/>
                  <a:gd name="T19" fmla="*/ 0 h 11"/>
                  <a:gd name="T20" fmla="*/ 3 w 6"/>
                  <a:gd name="T21" fmla="*/ 0 h 11"/>
                  <a:gd name="T22" fmla="*/ 0 w 6"/>
                  <a:gd name="T23" fmla="*/ 3 h 11"/>
                  <a:gd name="T24" fmla="*/ 0 w 6"/>
                  <a:gd name="T25" fmla="*/ 7 h 11"/>
                  <a:gd name="T26" fmla="*/ 3 w 6"/>
                  <a:gd name="T27" fmla="*/ 11 h 11"/>
                  <a:gd name="T28" fmla="*/ 6 w 6"/>
                  <a:gd name="T29" fmla="*/ 7 h 11"/>
                  <a:gd name="T30" fmla="*/ 6 w 6"/>
                  <a:gd name="T31" fmla="*/ 3 h 11"/>
                  <a:gd name="T32" fmla="*/ 3 w 6"/>
                  <a:gd name="T3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11">
                    <a:moveTo>
                      <a:pt x="3" y="1"/>
                    </a:moveTo>
                    <a:cubicBezTo>
                      <a:pt x="4" y="1"/>
                      <a:pt x="5" y="2"/>
                      <a:pt x="5" y="3"/>
                    </a:cubicBezTo>
                    <a:cubicBezTo>
                      <a:pt x="5" y="7"/>
                      <a:pt x="5" y="7"/>
                      <a:pt x="5" y="7"/>
                    </a:cubicBezTo>
                    <a:cubicBezTo>
                      <a:pt x="5" y="9"/>
                      <a:pt x="4" y="9"/>
                      <a:pt x="3" y="9"/>
                    </a:cubicBezTo>
                    <a:cubicBezTo>
                      <a:pt x="3" y="9"/>
                      <a:pt x="3" y="9"/>
                      <a:pt x="3" y="9"/>
                    </a:cubicBezTo>
                    <a:cubicBezTo>
                      <a:pt x="2" y="9"/>
                      <a:pt x="1" y="9"/>
                      <a:pt x="1" y="7"/>
                    </a:cubicBezTo>
                    <a:cubicBezTo>
                      <a:pt x="1" y="3"/>
                      <a:pt x="1" y="3"/>
                      <a:pt x="1" y="3"/>
                    </a:cubicBezTo>
                    <a:cubicBezTo>
                      <a:pt x="1" y="2"/>
                      <a:pt x="2" y="1"/>
                      <a:pt x="3" y="1"/>
                    </a:cubicBezTo>
                    <a:cubicBezTo>
                      <a:pt x="3" y="1"/>
                      <a:pt x="3" y="1"/>
                      <a:pt x="3" y="1"/>
                    </a:cubicBezTo>
                    <a:moveTo>
                      <a:pt x="3" y="0"/>
                    </a:moveTo>
                    <a:cubicBezTo>
                      <a:pt x="3" y="0"/>
                      <a:pt x="3" y="0"/>
                      <a:pt x="3" y="0"/>
                    </a:cubicBezTo>
                    <a:cubicBezTo>
                      <a:pt x="1" y="0"/>
                      <a:pt x="0" y="1"/>
                      <a:pt x="0" y="3"/>
                    </a:cubicBezTo>
                    <a:cubicBezTo>
                      <a:pt x="0" y="7"/>
                      <a:pt x="0" y="7"/>
                      <a:pt x="0" y="7"/>
                    </a:cubicBezTo>
                    <a:cubicBezTo>
                      <a:pt x="0" y="9"/>
                      <a:pt x="1" y="11"/>
                      <a:pt x="3" y="11"/>
                    </a:cubicBezTo>
                    <a:cubicBezTo>
                      <a:pt x="5" y="11"/>
                      <a:pt x="6" y="9"/>
                      <a:pt x="6" y="7"/>
                    </a:cubicBezTo>
                    <a:cubicBezTo>
                      <a:pt x="6" y="3"/>
                      <a:pt x="6" y="3"/>
                      <a:pt x="6" y="3"/>
                    </a:cubicBezTo>
                    <a:cubicBezTo>
                      <a:pt x="6" y="1"/>
                      <a:pt x="5" y="0"/>
                      <a:pt x="3" y="0"/>
                    </a:cubicBezTo>
                    <a:close/>
                  </a:path>
                </a:pathLst>
              </a:custGeom>
              <a:solidFill>
                <a:srgbClr val="338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grpSp>
          <p:nvGrpSpPr>
            <p:cNvPr id="52" name="Group 51"/>
            <p:cNvGrpSpPr/>
            <p:nvPr userDrawn="1"/>
          </p:nvGrpSpPr>
          <p:grpSpPr>
            <a:xfrm>
              <a:off x="4374296" y="7008813"/>
              <a:ext cx="354867" cy="252574"/>
              <a:chOff x="4374296" y="7008813"/>
              <a:chExt cx="354867" cy="252574"/>
            </a:xfrm>
          </p:grpSpPr>
          <p:sp>
            <p:nvSpPr>
              <p:cNvPr id="35" name="Rectangle 28"/>
              <p:cNvSpPr>
                <a:spLocks noChangeArrowheads="1"/>
              </p:cNvSpPr>
              <p:nvPr userDrawn="1"/>
            </p:nvSpPr>
            <p:spPr bwMode="auto">
              <a:xfrm>
                <a:off x="4374296" y="7135814"/>
                <a:ext cx="343852" cy="125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873843" rtl="0" eaLnBrk="0" fontAlgn="base" latinLnBrk="0" hangingPunct="0">
                  <a:lnSpc>
                    <a:spcPct val="100000"/>
                  </a:lnSpc>
                  <a:spcBef>
                    <a:spcPct val="0"/>
                  </a:spcBef>
                  <a:spcAft>
                    <a:spcPct val="0"/>
                  </a:spcAft>
                  <a:buClrTx/>
                  <a:buSzTx/>
                  <a:buFontTx/>
                  <a:buNone/>
                  <a:tabLst/>
                </a:pPr>
                <a:r>
                  <a:rPr kumimoji="0" lang="en-US" sz="765" b="0" i="0" u="none" strike="noStrike" cap="none" normalizeH="0" baseline="0" smtClean="0">
                    <a:ln>
                      <a:noFill/>
                    </a:ln>
                    <a:solidFill>
                      <a:srgbClr val="FFFFFF"/>
                    </a:solidFill>
                    <a:effectLst/>
                    <a:latin typeface="Segoe UI" panose="020B0502040204020203" pitchFamily="34" charset="0"/>
                  </a:rPr>
                  <a:t>Chats 3</a:t>
                </a:r>
                <a:endParaRPr kumimoji="0" lang="en-US" sz="1721" b="0" i="0" u="none" strike="noStrike" cap="none" normalizeH="0" baseline="0" smtClean="0">
                  <a:ln>
                    <a:noFill/>
                  </a:ln>
                  <a:solidFill>
                    <a:schemeClr val="tx1"/>
                  </a:solidFill>
                  <a:effectLst/>
                  <a:latin typeface="Arial" panose="020B0604020202020204" pitchFamily="34" charset="0"/>
                </a:endParaRPr>
              </a:p>
            </p:txBody>
          </p:sp>
          <p:sp>
            <p:nvSpPr>
              <p:cNvPr id="36" name="Freeform 29"/>
              <p:cNvSpPr>
                <a:spLocks/>
              </p:cNvSpPr>
              <p:nvPr userDrawn="1"/>
            </p:nvSpPr>
            <p:spPr bwMode="auto">
              <a:xfrm>
                <a:off x="4643438" y="7008813"/>
                <a:ext cx="85725" cy="85725"/>
              </a:xfrm>
              <a:custGeom>
                <a:avLst/>
                <a:gdLst>
                  <a:gd name="T0" fmla="*/ 54 w 54"/>
                  <a:gd name="T1" fmla="*/ 0 h 54"/>
                  <a:gd name="T2" fmla="*/ 0 w 54"/>
                  <a:gd name="T3" fmla="*/ 0 h 54"/>
                  <a:gd name="T4" fmla="*/ 0 w 54"/>
                  <a:gd name="T5" fmla="*/ 31 h 54"/>
                  <a:gd name="T6" fmla="*/ 0 w 54"/>
                  <a:gd name="T7" fmla="*/ 33 h 54"/>
                  <a:gd name="T8" fmla="*/ 0 w 54"/>
                  <a:gd name="T9" fmla="*/ 33 h 54"/>
                  <a:gd name="T10" fmla="*/ 0 w 54"/>
                  <a:gd name="T11" fmla="*/ 40 h 54"/>
                  <a:gd name="T12" fmla="*/ 16 w 54"/>
                  <a:gd name="T13" fmla="*/ 40 h 54"/>
                  <a:gd name="T14" fmla="*/ 37 w 54"/>
                  <a:gd name="T15" fmla="*/ 54 h 54"/>
                  <a:gd name="T16" fmla="*/ 33 w 54"/>
                  <a:gd name="T17" fmla="*/ 40 h 54"/>
                  <a:gd name="T18" fmla="*/ 54 w 54"/>
                  <a:gd name="T19" fmla="*/ 40 h 54"/>
                  <a:gd name="T20" fmla="*/ 54 w 54"/>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54">
                    <a:moveTo>
                      <a:pt x="54" y="0"/>
                    </a:moveTo>
                    <a:lnTo>
                      <a:pt x="0" y="0"/>
                    </a:lnTo>
                    <a:lnTo>
                      <a:pt x="0" y="31"/>
                    </a:lnTo>
                    <a:lnTo>
                      <a:pt x="0" y="33"/>
                    </a:lnTo>
                    <a:lnTo>
                      <a:pt x="0" y="33"/>
                    </a:lnTo>
                    <a:lnTo>
                      <a:pt x="0" y="40"/>
                    </a:lnTo>
                    <a:lnTo>
                      <a:pt x="16" y="40"/>
                    </a:lnTo>
                    <a:lnTo>
                      <a:pt x="37" y="54"/>
                    </a:lnTo>
                    <a:lnTo>
                      <a:pt x="33" y="40"/>
                    </a:lnTo>
                    <a:lnTo>
                      <a:pt x="54" y="40"/>
                    </a:lnTo>
                    <a:lnTo>
                      <a:pt x="5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grpSp>
          <p:nvGrpSpPr>
            <p:cNvPr id="61" name="Group 60"/>
            <p:cNvGrpSpPr/>
            <p:nvPr userDrawn="1"/>
          </p:nvGrpSpPr>
          <p:grpSpPr>
            <a:xfrm>
              <a:off x="5119688" y="7019925"/>
              <a:ext cx="85725" cy="241462"/>
              <a:chOff x="5119688" y="7019925"/>
              <a:chExt cx="85725" cy="241462"/>
            </a:xfrm>
          </p:grpSpPr>
          <p:sp>
            <p:nvSpPr>
              <p:cNvPr id="37" name="Rectangle 30"/>
              <p:cNvSpPr>
                <a:spLocks noChangeArrowheads="1"/>
              </p:cNvSpPr>
              <p:nvPr userDrawn="1"/>
            </p:nvSpPr>
            <p:spPr bwMode="auto">
              <a:xfrm>
                <a:off x="5138738" y="7135813"/>
                <a:ext cx="58164" cy="125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73843" rtl="0" eaLnBrk="0" fontAlgn="base" latinLnBrk="0" hangingPunct="0">
                  <a:lnSpc>
                    <a:spcPct val="100000"/>
                  </a:lnSpc>
                  <a:spcBef>
                    <a:spcPct val="0"/>
                  </a:spcBef>
                  <a:spcAft>
                    <a:spcPct val="0"/>
                  </a:spcAft>
                  <a:buClrTx/>
                  <a:buSzTx/>
                  <a:buFontTx/>
                  <a:buNone/>
                  <a:tabLst/>
                </a:pPr>
                <a:r>
                  <a:rPr kumimoji="0" lang="en-US" sz="765" b="1" i="0" u="none" strike="noStrike" cap="none" normalizeH="0" baseline="0" smtClean="0">
                    <a:ln>
                      <a:noFill/>
                    </a:ln>
                    <a:solidFill>
                      <a:srgbClr val="FFFFFF"/>
                    </a:solidFill>
                    <a:effectLst/>
                    <a:latin typeface="Segoe UI Semibold" panose="020B0702040204020203" pitchFamily="34" charset="0"/>
                  </a:rPr>
                  <a:t>2</a:t>
                </a:r>
                <a:endParaRPr kumimoji="0" lang="en-US" sz="1721" b="0" i="0" u="none" strike="noStrike" cap="none" normalizeH="0" baseline="0" smtClean="0">
                  <a:ln>
                    <a:noFill/>
                  </a:ln>
                  <a:solidFill>
                    <a:schemeClr val="tx1"/>
                  </a:solidFill>
                  <a:effectLst/>
                  <a:latin typeface="Arial" panose="020B0604020202020204" pitchFamily="34" charset="0"/>
                </a:endParaRPr>
              </a:p>
            </p:txBody>
          </p:sp>
          <p:sp>
            <p:nvSpPr>
              <p:cNvPr id="38" name="Freeform 31"/>
              <p:cNvSpPr>
                <a:spLocks noEditPoints="1"/>
              </p:cNvSpPr>
              <p:nvPr userDrawn="1"/>
            </p:nvSpPr>
            <p:spPr bwMode="auto">
              <a:xfrm>
                <a:off x="5119688" y="7019925"/>
                <a:ext cx="85725" cy="61913"/>
              </a:xfrm>
              <a:custGeom>
                <a:avLst/>
                <a:gdLst>
                  <a:gd name="T0" fmla="*/ 0 w 36"/>
                  <a:gd name="T1" fmla="*/ 1 h 26"/>
                  <a:gd name="T2" fmla="*/ 1 w 36"/>
                  <a:gd name="T3" fmla="*/ 0 h 26"/>
                  <a:gd name="T4" fmla="*/ 34 w 36"/>
                  <a:gd name="T5" fmla="*/ 0 h 26"/>
                  <a:gd name="T6" fmla="*/ 35 w 36"/>
                  <a:gd name="T7" fmla="*/ 1 h 26"/>
                  <a:gd name="T8" fmla="*/ 17 w 36"/>
                  <a:gd name="T9" fmla="*/ 13 h 26"/>
                  <a:gd name="T10" fmla="*/ 0 w 36"/>
                  <a:gd name="T11" fmla="*/ 1 h 26"/>
                  <a:gd name="T12" fmla="*/ 18 w 36"/>
                  <a:gd name="T13" fmla="*/ 17 h 26"/>
                  <a:gd name="T14" fmla="*/ 17 w 36"/>
                  <a:gd name="T15" fmla="*/ 17 h 26"/>
                  <a:gd name="T16" fmla="*/ 16 w 36"/>
                  <a:gd name="T17" fmla="*/ 17 h 26"/>
                  <a:gd name="T18" fmla="*/ 0 w 36"/>
                  <a:gd name="T19" fmla="*/ 5 h 26"/>
                  <a:gd name="T20" fmla="*/ 0 w 36"/>
                  <a:gd name="T21" fmla="*/ 24 h 26"/>
                  <a:gd name="T22" fmla="*/ 1 w 36"/>
                  <a:gd name="T23" fmla="*/ 26 h 26"/>
                  <a:gd name="T24" fmla="*/ 34 w 36"/>
                  <a:gd name="T25" fmla="*/ 26 h 26"/>
                  <a:gd name="T26" fmla="*/ 36 w 36"/>
                  <a:gd name="T27" fmla="*/ 24 h 26"/>
                  <a:gd name="T28" fmla="*/ 36 w 36"/>
                  <a:gd name="T29" fmla="*/ 5 h 26"/>
                  <a:gd name="T30" fmla="*/ 18 w 36"/>
                  <a:gd name="T31"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26">
                    <a:moveTo>
                      <a:pt x="0" y="1"/>
                    </a:moveTo>
                    <a:cubicBezTo>
                      <a:pt x="0" y="1"/>
                      <a:pt x="1" y="0"/>
                      <a:pt x="1" y="0"/>
                    </a:cubicBezTo>
                    <a:cubicBezTo>
                      <a:pt x="34" y="0"/>
                      <a:pt x="34" y="0"/>
                      <a:pt x="34" y="0"/>
                    </a:cubicBezTo>
                    <a:cubicBezTo>
                      <a:pt x="34" y="0"/>
                      <a:pt x="35" y="0"/>
                      <a:pt x="35" y="1"/>
                    </a:cubicBezTo>
                    <a:cubicBezTo>
                      <a:pt x="17" y="13"/>
                      <a:pt x="17" y="13"/>
                      <a:pt x="17" y="13"/>
                    </a:cubicBezTo>
                    <a:lnTo>
                      <a:pt x="0" y="1"/>
                    </a:lnTo>
                    <a:close/>
                    <a:moveTo>
                      <a:pt x="18" y="17"/>
                    </a:moveTo>
                    <a:cubicBezTo>
                      <a:pt x="18" y="17"/>
                      <a:pt x="18" y="17"/>
                      <a:pt x="17" y="17"/>
                    </a:cubicBezTo>
                    <a:cubicBezTo>
                      <a:pt x="16" y="17"/>
                      <a:pt x="16" y="17"/>
                      <a:pt x="16" y="17"/>
                    </a:cubicBezTo>
                    <a:cubicBezTo>
                      <a:pt x="0" y="5"/>
                      <a:pt x="0" y="5"/>
                      <a:pt x="0" y="5"/>
                    </a:cubicBezTo>
                    <a:cubicBezTo>
                      <a:pt x="0" y="24"/>
                      <a:pt x="0" y="24"/>
                      <a:pt x="0" y="24"/>
                    </a:cubicBezTo>
                    <a:cubicBezTo>
                      <a:pt x="0" y="25"/>
                      <a:pt x="0" y="26"/>
                      <a:pt x="1" y="26"/>
                    </a:cubicBezTo>
                    <a:cubicBezTo>
                      <a:pt x="34" y="26"/>
                      <a:pt x="34" y="26"/>
                      <a:pt x="34" y="26"/>
                    </a:cubicBezTo>
                    <a:cubicBezTo>
                      <a:pt x="35" y="26"/>
                      <a:pt x="36" y="25"/>
                      <a:pt x="36" y="24"/>
                    </a:cubicBezTo>
                    <a:cubicBezTo>
                      <a:pt x="36" y="5"/>
                      <a:pt x="36" y="5"/>
                      <a:pt x="36" y="5"/>
                    </a:cubicBezTo>
                    <a:lnTo>
                      <a:pt x="18"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sp>
          <p:nvSpPr>
            <p:cNvPr id="39" name="Freeform 32"/>
            <p:cNvSpPr>
              <a:spLocks/>
            </p:cNvSpPr>
            <p:nvPr userDrawn="1"/>
          </p:nvSpPr>
          <p:spPr bwMode="auto">
            <a:xfrm>
              <a:off x="204788" y="7127875"/>
              <a:ext cx="185738" cy="15875"/>
            </a:xfrm>
            <a:custGeom>
              <a:avLst/>
              <a:gdLst>
                <a:gd name="T0" fmla="*/ 74 w 78"/>
                <a:gd name="T1" fmla="*/ 7 h 7"/>
                <a:gd name="T2" fmla="*/ 4 w 78"/>
                <a:gd name="T3" fmla="*/ 7 h 7"/>
                <a:gd name="T4" fmla="*/ 0 w 78"/>
                <a:gd name="T5" fmla="*/ 3 h 7"/>
                <a:gd name="T6" fmla="*/ 4 w 78"/>
                <a:gd name="T7" fmla="*/ 0 h 7"/>
                <a:gd name="T8" fmla="*/ 74 w 78"/>
                <a:gd name="T9" fmla="*/ 0 h 7"/>
                <a:gd name="T10" fmla="*/ 78 w 78"/>
                <a:gd name="T11" fmla="*/ 3 h 7"/>
                <a:gd name="T12" fmla="*/ 74 w 78"/>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78" h="7">
                  <a:moveTo>
                    <a:pt x="74" y="7"/>
                  </a:moveTo>
                  <a:cubicBezTo>
                    <a:pt x="4" y="7"/>
                    <a:pt x="4" y="7"/>
                    <a:pt x="4" y="7"/>
                  </a:cubicBezTo>
                  <a:cubicBezTo>
                    <a:pt x="2" y="7"/>
                    <a:pt x="0" y="5"/>
                    <a:pt x="0" y="3"/>
                  </a:cubicBezTo>
                  <a:cubicBezTo>
                    <a:pt x="0" y="1"/>
                    <a:pt x="2" y="0"/>
                    <a:pt x="4" y="0"/>
                  </a:cubicBezTo>
                  <a:cubicBezTo>
                    <a:pt x="74" y="0"/>
                    <a:pt x="74" y="0"/>
                    <a:pt x="74" y="0"/>
                  </a:cubicBezTo>
                  <a:cubicBezTo>
                    <a:pt x="76" y="0"/>
                    <a:pt x="78" y="1"/>
                    <a:pt x="78" y="3"/>
                  </a:cubicBezTo>
                  <a:cubicBezTo>
                    <a:pt x="78" y="5"/>
                    <a:pt x="76" y="7"/>
                    <a:pt x="74" y="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40" name="Freeform 33"/>
            <p:cNvSpPr>
              <a:spLocks/>
            </p:cNvSpPr>
            <p:nvPr userDrawn="1"/>
          </p:nvSpPr>
          <p:spPr bwMode="auto">
            <a:xfrm>
              <a:off x="203200" y="7124700"/>
              <a:ext cx="190500" cy="22225"/>
            </a:xfrm>
            <a:custGeom>
              <a:avLst/>
              <a:gdLst>
                <a:gd name="T0" fmla="*/ 75 w 80"/>
                <a:gd name="T1" fmla="*/ 7 h 9"/>
                <a:gd name="T2" fmla="*/ 5 w 80"/>
                <a:gd name="T3" fmla="*/ 7 h 9"/>
                <a:gd name="T4" fmla="*/ 2 w 80"/>
                <a:gd name="T5" fmla="*/ 4 h 9"/>
                <a:gd name="T6" fmla="*/ 5 w 80"/>
                <a:gd name="T7" fmla="*/ 2 h 9"/>
                <a:gd name="T8" fmla="*/ 75 w 80"/>
                <a:gd name="T9" fmla="*/ 2 h 9"/>
                <a:gd name="T10" fmla="*/ 78 w 80"/>
                <a:gd name="T11" fmla="*/ 4 h 9"/>
                <a:gd name="T12" fmla="*/ 75 w 80"/>
                <a:gd name="T13" fmla="*/ 7 h 9"/>
                <a:gd name="T14" fmla="*/ 75 w 80"/>
                <a:gd name="T15" fmla="*/ 9 h 9"/>
                <a:gd name="T16" fmla="*/ 80 w 80"/>
                <a:gd name="T17" fmla="*/ 4 h 9"/>
                <a:gd name="T18" fmla="*/ 75 w 80"/>
                <a:gd name="T19" fmla="*/ 0 h 9"/>
                <a:gd name="T20" fmla="*/ 5 w 80"/>
                <a:gd name="T21" fmla="*/ 0 h 9"/>
                <a:gd name="T22" fmla="*/ 0 w 80"/>
                <a:gd name="T23" fmla="*/ 4 h 9"/>
                <a:gd name="T24" fmla="*/ 5 w 80"/>
                <a:gd name="T25" fmla="*/ 9 h 9"/>
                <a:gd name="T26" fmla="*/ 75 w 80"/>
                <a:gd name="T27" fmla="*/ 9 h 9"/>
                <a:gd name="T28" fmla="*/ 75 w 80"/>
                <a:gd name="T2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9">
                  <a:moveTo>
                    <a:pt x="75" y="7"/>
                  </a:moveTo>
                  <a:cubicBezTo>
                    <a:pt x="5" y="7"/>
                    <a:pt x="5" y="7"/>
                    <a:pt x="5" y="7"/>
                  </a:cubicBezTo>
                  <a:cubicBezTo>
                    <a:pt x="3" y="7"/>
                    <a:pt x="2" y="6"/>
                    <a:pt x="2" y="4"/>
                  </a:cubicBezTo>
                  <a:cubicBezTo>
                    <a:pt x="2" y="3"/>
                    <a:pt x="3" y="2"/>
                    <a:pt x="5" y="2"/>
                  </a:cubicBezTo>
                  <a:cubicBezTo>
                    <a:pt x="75" y="2"/>
                    <a:pt x="75" y="2"/>
                    <a:pt x="75" y="2"/>
                  </a:cubicBezTo>
                  <a:cubicBezTo>
                    <a:pt x="77" y="2"/>
                    <a:pt x="78" y="3"/>
                    <a:pt x="78" y="4"/>
                  </a:cubicBezTo>
                  <a:cubicBezTo>
                    <a:pt x="78" y="6"/>
                    <a:pt x="77" y="7"/>
                    <a:pt x="75" y="7"/>
                  </a:cubicBezTo>
                  <a:cubicBezTo>
                    <a:pt x="75" y="9"/>
                    <a:pt x="75" y="9"/>
                    <a:pt x="75" y="9"/>
                  </a:cubicBezTo>
                  <a:cubicBezTo>
                    <a:pt x="78" y="9"/>
                    <a:pt x="80" y="7"/>
                    <a:pt x="80" y="4"/>
                  </a:cubicBezTo>
                  <a:cubicBezTo>
                    <a:pt x="80" y="2"/>
                    <a:pt x="78" y="0"/>
                    <a:pt x="75" y="0"/>
                  </a:cubicBezTo>
                  <a:cubicBezTo>
                    <a:pt x="5" y="0"/>
                    <a:pt x="5" y="0"/>
                    <a:pt x="5" y="0"/>
                  </a:cubicBezTo>
                  <a:cubicBezTo>
                    <a:pt x="2" y="0"/>
                    <a:pt x="0" y="2"/>
                    <a:pt x="0" y="4"/>
                  </a:cubicBezTo>
                  <a:cubicBezTo>
                    <a:pt x="0" y="7"/>
                    <a:pt x="2" y="9"/>
                    <a:pt x="5" y="9"/>
                  </a:cubicBezTo>
                  <a:cubicBezTo>
                    <a:pt x="75" y="9"/>
                    <a:pt x="75" y="9"/>
                    <a:pt x="75" y="9"/>
                  </a:cubicBezTo>
                  <a:lnTo>
                    <a:pt x="75"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42" name="Freeform 34"/>
            <p:cNvSpPr>
              <a:spLocks/>
            </p:cNvSpPr>
            <p:nvPr userDrawn="1"/>
          </p:nvSpPr>
          <p:spPr bwMode="auto">
            <a:xfrm>
              <a:off x="204788" y="7058025"/>
              <a:ext cx="185738" cy="17463"/>
            </a:xfrm>
            <a:custGeom>
              <a:avLst/>
              <a:gdLst>
                <a:gd name="T0" fmla="*/ 74 w 78"/>
                <a:gd name="T1" fmla="*/ 7 h 7"/>
                <a:gd name="T2" fmla="*/ 4 w 78"/>
                <a:gd name="T3" fmla="*/ 7 h 7"/>
                <a:gd name="T4" fmla="*/ 0 w 78"/>
                <a:gd name="T5" fmla="*/ 4 h 7"/>
                <a:gd name="T6" fmla="*/ 4 w 78"/>
                <a:gd name="T7" fmla="*/ 0 h 7"/>
                <a:gd name="T8" fmla="*/ 74 w 78"/>
                <a:gd name="T9" fmla="*/ 0 h 7"/>
                <a:gd name="T10" fmla="*/ 78 w 78"/>
                <a:gd name="T11" fmla="*/ 4 h 7"/>
                <a:gd name="T12" fmla="*/ 74 w 78"/>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78" h="7">
                  <a:moveTo>
                    <a:pt x="74" y="7"/>
                  </a:moveTo>
                  <a:cubicBezTo>
                    <a:pt x="4" y="7"/>
                    <a:pt x="4" y="7"/>
                    <a:pt x="4" y="7"/>
                  </a:cubicBezTo>
                  <a:cubicBezTo>
                    <a:pt x="2" y="7"/>
                    <a:pt x="0" y="6"/>
                    <a:pt x="0" y="4"/>
                  </a:cubicBezTo>
                  <a:cubicBezTo>
                    <a:pt x="0" y="2"/>
                    <a:pt x="2" y="0"/>
                    <a:pt x="4" y="0"/>
                  </a:cubicBezTo>
                  <a:cubicBezTo>
                    <a:pt x="74" y="0"/>
                    <a:pt x="74" y="0"/>
                    <a:pt x="74" y="0"/>
                  </a:cubicBezTo>
                  <a:cubicBezTo>
                    <a:pt x="76" y="0"/>
                    <a:pt x="78" y="2"/>
                    <a:pt x="78" y="4"/>
                  </a:cubicBezTo>
                  <a:cubicBezTo>
                    <a:pt x="78" y="6"/>
                    <a:pt x="76" y="7"/>
                    <a:pt x="74" y="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43" name="Freeform 35"/>
            <p:cNvSpPr>
              <a:spLocks/>
            </p:cNvSpPr>
            <p:nvPr userDrawn="1"/>
          </p:nvSpPr>
          <p:spPr bwMode="auto">
            <a:xfrm>
              <a:off x="203200" y="7056438"/>
              <a:ext cx="190500" cy="20638"/>
            </a:xfrm>
            <a:custGeom>
              <a:avLst/>
              <a:gdLst>
                <a:gd name="T0" fmla="*/ 75 w 80"/>
                <a:gd name="T1" fmla="*/ 7 h 9"/>
                <a:gd name="T2" fmla="*/ 5 w 80"/>
                <a:gd name="T3" fmla="*/ 7 h 9"/>
                <a:gd name="T4" fmla="*/ 2 w 80"/>
                <a:gd name="T5" fmla="*/ 5 h 9"/>
                <a:gd name="T6" fmla="*/ 5 w 80"/>
                <a:gd name="T7" fmla="*/ 2 h 9"/>
                <a:gd name="T8" fmla="*/ 75 w 80"/>
                <a:gd name="T9" fmla="*/ 2 h 9"/>
                <a:gd name="T10" fmla="*/ 78 w 80"/>
                <a:gd name="T11" fmla="*/ 5 h 9"/>
                <a:gd name="T12" fmla="*/ 75 w 80"/>
                <a:gd name="T13" fmla="*/ 7 h 9"/>
                <a:gd name="T14" fmla="*/ 75 w 80"/>
                <a:gd name="T15" fmla="*/ 9 h 9"/>
                <a:gd name="T16" fmla="*/ 80 w 80"/>
                <a:gd name="T17" fmla="*/ 5 h 9"/>
                <a:gd name="T18" fmla="*/ 75 w 80"/>
                <a:gd name="T19" fmla="*/ 0 h 9"/>
                <a:gd name="T20" fmla="*/ 5 w 80"/>
                <a:gd name="T21" fmla="*/ 0 h 9"/>
                <a:gd name="T22" fmla="*/ 0 w 80"/>
                <a:gd name="T23" fmla="*/ 5 h 9"/>
                <a:gd name="T24" fmla="*/ 5 w 80"/>
                <a:gd name="T25" fmla="*/ 9 h 9"/>
                <a:gd name="T26" fmla="*/ 75 w 80"/>
                <a:gd name="T27" fmla="*/ 9 h 9"/>
                <a:gd name="T28" fmla="*/ 75 w 80"/>
                <a:gd name="T2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9">
                  <a:moveTo>
                    <a:pt x="75" y="7"/>
                  </a:moveTo>
                  <a:cubicBezTo>
                    <a:pt x="5" y="7"/>
                    <a:pt x="5" y="7"/>
                    <a:pt x="5" y="7"/>
                  </a:cubicBezTo>
                  <a:cubicBezTo>
                    <a:pt x="3" y="7"/>
                    <a:pt x="2" y="6"/>
                    <a:pt x="2" y="5"/>
                  </a:cubicBezTo>
                  <a:cubicBezTo>
                    <a:pt x="2" y="3"/>
                    <a:pt x="3" y="2"/>
                    <a:pt x="5" y="2"/>
                  </a:cubicBezTo>
                  <a:cubicBezTo>
                    <a:pt x="75" y="2"/>
                    <a:pt x="75" y="2"/>
                    <a:pt x="75" y="2"/>
                  </a:cubicBezTo>
                  <a:cubicBezTo>
                    <a:pt x="77" y="2"/>
                    <a:pt x="78" y="3"/>
                    <a:pt x="78" y="5"/>
                  </a:cubicBezTo>
                  <a:cubicBezTo>
                    <a:pt x="78" y="6"/>
                    <a:pt x="77" y="7"/>
                    <a:pt x="75" y="7"/>
                  </a:cubicBezTo>
                  <a:cubicBezTo>
                    <a:pt x="75" y="9"/>
                    <a:pt x="75" y="9"/>
                    <a:pt x="75" y="9"/>
                  </a:cubicBezTo>
                  <a:cubicBezTo>
                    <a:pt x="78" y="9"/>
                    <a:pt x="80" y="7"/>
                    <a:pt x="80" y="5"/>
                  </a:cubicBezTo>
                  <a:cubicBezTo>
                    <a:pt x="80" y="2"/>
                    <a:pt x="78" y="0"/>
                    <a:pt x="75" y="0"/>
                  </a:cubicBezTo>
                  <a:cubicBezTo>
                    <a:pt x="5" y="0"/>
                    <a:pt x="5" y="0"/>
                    <a:pt x="5" y="0"/>
                  </a:cubicBezTo>
                  <a:cubicBezTo>
                    <a:pt x="2" y="0"/>
                    <a:pt x="0" y="2"/>
                    <a:pt x="0" y="5"/>
                  </a:cubicBezTo>
                  <a:cubicBezTo>
                    <a:pt x="0" y="7"/>
                    <a:pt x="2" y="9"/>
                    <a:pt x="5" y="9"/>
                  </a:cubicBezTo>
                  <a:cubicBezTo>
                    <a:pt x="75" y="9"/>
                    <a:pt x="75" y="9"/>
                    <a:pt x="75" y="9"/>
                  </a:cubicBezTo>
                  <a:lnTo>
                    <a:pt x="75"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44" name="Freeform 36"/>
            <p:cNvSpPr>
              <a:spLocks/>
            </p:cNvSpPr>
            <p:nvPr userDrawn="1"/>
          </p:nvSpPr>
          <p:spPr bwMode="auto">
            <a:xfrm>
              <a:off x="204788" y="7194550"/>
              <a:ext cx="185738" cy="19050"/>
            </a:xfrm>
            <a:custGeom>
              <a:avLst/>
              <a:gdLst>
                <a:gd name="T0" fmla="*/ 74 w 78"/>
                <a:gd name="T1" fmla="*/ 8 h 8"/>
                <a:gd name="T2" fmla="*/ 4 w 78"/>
                <a:gd name="T3" fmla="*/ 8 h 8"/>
                <a:gd name="T4" fmla="*/ 0 w 78"/>
                <a:gd name="T5" fmla="*/ 4 h 8"/>
                <a:gd name="T6" fmla="*/ 4 w 78"/>
                <a:gd name="T7" fmla="*/ 0 h 8"/>
                <a:gd name="T8" fmla="*/ 74 w 78"/>
                <a:gd name="T9" fmla="*/ 0 h 8"/>
                <a:gd name="T10" fmla="*/ 78 w 78"/>
                <a:gd name="T11" fmla="*/ 4 h 8"/>
                <a:gd name="T12" fmla="*/ 74 w 7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78" h="8">
                  <a:moveTo>
                    <a:pt x="74" y="8"/>
                  </a:moveTo>
                  <a:cubicBezTo>
                    <a:pt x="4" y="8"/>
                    <a:pt x="4" y="8"/>
                    <a:pt x="4" y="8"/>
                  </a:cubicBezTo>
                  <a:cubicBezTo>
                    <a:pt x="2" y="8"/>
                    <a:pt x="0" y="6"/>
                    <a:pt x="0" y="4"/>
                  </a:cubicBezTo>
                  <a:cubicBezTo>
                    <a:pt x="0" y="2"/>
                    <a:pt x="2" y="0"/>
                    <a:pt x="4" y="0"/>
                  </a:cubicBezTo>
                  <a:cubicBezTo>
                    <a:pt x="74" y="0"/>
                    <a:pt x="74" y="0"/>
                    <a:pt x="74" y="0"/>
                  </a:cubicBezTo>
                  <a:cubicBezTo>
                    <a:pt x="76" y="0"/>
                    <a:pt x="78" y="2"/>
                    <a:pt x="78" y="4"/>
                  </a:cubicBezTo>
                  <a:cubicBezTo>
                    <a:pt x="78" y="6"/>
                    <a:pt x="76" y="8"/>
                    <a:pt x="74"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45" name="Freeform 37"/>
            <p:cNvSpPr>
              <a:spLocks/>
            </p:cNvSpPr>
            <p:nvPr userDrawn="1"/>
          </p:nvSpPr>
          <p:spPr bwMode="auto">
            <a:xfrm>
              <a:off x="203200" y="7191375"/>
              <a:ext cx="190500" cy="22225"/>
            </a:xfrm>
            <a:custGeom>
              <a:avLst/>
              <a:gdLst>
                <a:gd name="T0" fmla="*/ 75 w 80"/>
                <a:gd name="T1" fmla="*/ 8 h 9"/>
                <a:gd name="T2" fmla="*/ 5 w 80"/>
                <a:gd name="T3" fmla="*/ 8 h 9"/>
                <a:gd name="T4" fmla="*/ 2 w 80"/>
                <a:gd name="T5" fmla="*/ 5 h 9"/>
                <a:gd name="T6" fmla="*/ 5 w 80"/>
                <a:gd name="T7" fmla="*/ 2 h 9"/>
                <a:gd name="T8" fmla="*/ 75 w 80"/>
                <a:gd name="T9" fmla="*/ 2 h 9"/>
                <a:gd name="T10" fmla="*/ 78 w 80"/>
                <a:gd name="T11" fmla="*/ 5 h 9"/>
                <a:gd name="T12" fmla="*/ 75 w 80"/>
                <a:gd name="T13" fmla="*/ 8 h 9"/>
                <a:gd name="T14" fmla="*/ 75 w 80"/>
                <a:gd name="T15" fmla="*/ 9 h 9"/>
                <a:gd name="T16" fmla="*/ 80 w 80"/>
                <a:gd name="T17" fmla="*/ 5 h 9"/>
                <a:gd name="T18" fmla="*/ 75 w 80"/>
                <a:gd name="T19" fmla="*/ 0 h 9"/>
                <a:gd name="T20" fmla="*/ 5 w 80"/>
                <a:gd name="T21" fmla="*/ 0 h 9"/>
                <a:gd name="T22" fmla="*/ 0 w 80"/>
                <a:gd name="T23" fmla="*/ 5 h 9"/>
                <a:gd name="T24" fmla="*/ 5 w 80"/>
                <a:gd name="T25" fmla="*/ 9 h 9"/>
                <a:gd name="T26" fmla="*/ 75 w 80"/>
                <a:gd name="T27" fmla="*/ 9 h 9"/>
                <a:gd name="T28" fmla="*/ 75 w 80"/>
                <a:gd name="T29"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9">
                  <a:moveTo>
                    <a:pt x="75" y="8"/>
                  </a:moveTo>
                  <a:cubicBezTo>
                    <a:pt x="5" y="8"/>
                    <a:pt x="5" y="8"/>
                    <a:pt x="5" y="8"/>
                  </a:cubicBezTo>
                  <a:cubicBezTo>
                    <a:pt x="3" y="8"/>
                    <a:pt x="2" y="6"/>
                    <a:pt x="2" y="5"/>
                  </a:cubicBezTo>
                  <a:cubicBezTo>
                    <a:pt x="2" y="3"/>
                    <a:pt x="3" y="2"/>
                    <a:pt x="5" y="2"/>
                  </a:cubicBezTo>
                  <a:cubicBezTo>
                    <a:pt x="75" y="2"/>
                    <a:pt x="75" y="2"/>
                    <a:pt x="75" y="2"/>
                  </a:cubicBezTo>
                  <a:cubicBezTo>
                    <a:pt x="77" y="2"/>
                    <a:pt x="78" y="3"/>
                    <a:pt x="78" y="5"/>
                  </a:cubicBezTo>
                  <a:cubicBezTo>
                    <a:pt x="78" y="6"/>
                    <a:pt x="77" y="8"/>
                    <a:pt x="75" y="8"/>
                  </a:cubicBezTo>
                  <a:cubicBezTo>
                    <a:pt x="75" y="9"/>
                    <a:pt x="75" y="9"/>
                    <a:pt x="75" y="9"/>
                  </a:cubicBezTo>
                  <a:cubicBezTo>
                    <a:pt x="78" y="9"/>
                    <a:pt x="80" y="7"/>
                    <a:pt x="80" y="5"/>
                  </a:cubicBezTo>
                  <a:cubicBezTo>
                    <a:pt x="80" y="2"/>
                    <a:pt x="78" y="0"/>
                    <a:pt x="75" y="0"/>
                  </a:cubicBezTo>
                  <a:cubicBezTo>
                    <a:pt x="5" y="0"/>
                    <a:pt x="5" y="0"/>
                    <a:pt x="5" y="0"/>
                  </a:cubicBezTo>
                  <a:cubicBezTo>
                    <a:pt x="2" y="0"/>
                    <a:pt x="0" y="2"/>
                    <a:pt x="0" y="5"/>
                  </a:cubicBezTo>
                  <a:cubicBezTo>
                    <a:pt x="0" y="7"/>
                    <a:pt x="2" y="9"/>
                    <a:pt x="5" y="9"/>
                  </a:cubicBezTo>
                  <a:cubicBezTo>
                    <a:pt x="75" y="9"/>
                    <a:pt x="75" y="9"/>
                    <a:pt x="75" y="9"/>
                  </a:cubicBezTo>
                  <a:lnTo>
                    <a:pt x="75"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sp>
        <p:nvSpPr>
          <p:cNvPr id="104" name="Rectangle 103"/>
          <p:cNvSpPr/>
          <p:nvPr userDrawn="1"/>
        </p:nvSpPr>
        <p:spPr>
          <a:xfrm>
            <a:off x="0" y="2476322"/>
            <a:ext cx="2149909" cy="257151"/>
          </a:xfrm>
          <a:prstGeom prst="rect">
            <a:avLst/>
          </a:prstGeom>
          <a:solidFill>
            <a:srgbClr val="EAECEE"/>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88" tIns="41144" rIns="82288" bIns="41144" numCol="1" spcCol="0" rtlCol="0" fromWordArt="0" anchor="ctr" anchorCtr="0" forceAA="0" compatLnSpc="1">
            <a:prstTxWarp prst="textNoShape">
              <a:avLst/>
            </a:prstTxWarp>
            <a:noAutofit/>
          </a:bodyPr>
          <a:lstStyle/>
          <a:p>
            <a:pPr algn="ctr" defTabSz="963972"/>
            <a:endParaRPr lang="en-US" sz="1898">
              <a:solidFill>
                <a:prstClr val="white"/>
              </a:solidFill>
              <a:latin typeface="Segoe UI Light" panose="020B0502040204020203" pitchFamily="34" charset="0"/>
            </a:endParaRPr>
          </a:p>
        </p:txBody>
      </p:sp>
      <p:sp>
        <p:nvSpPr>
          <p:cNvPr id="103" name="Rectangle 102"/>
          <p:cNvSpPr/>
          <p:nvPr userDrawn="1"/>
        </p:nvSpPr>
        <p:spPr>
          <a:xfrm>
            <a:off x="72435" y="1217926"/>
            <a:ext cx="1866113" cy="4512212"/>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749">
              <a:spcAft>
                <a:spcPts val="900"/>
              </a:spcAft>
            </a:pPr>
            <a:r>
              <a:rPr lang="en-US" sz="900" dirty="0" smtClean="0">
                <a:solidFill>
                  <a:srgbClr val="44546A"/>
                </a:solidFill>
                <a:latin typeface="Segoe UI Light" panose="020B0502040204020203" pitchFamily="34" charset="0"/>
                <a:ea typeface="Segoe WPC" pitchFamily="34" charset="0"/>
                <a:cs typeface="Segoe UI Light" panose="020B0502040204020203" pitchFamily="34" charset="0"/>
              </a:rPr>
              <a:t>dashboard</a:t>
            </a:r>
          </a:p>
          <a:p>
            <a:pPr>
              <a:spcAft>
                <a:spcPts val="900"/>
              </a:spcAft>
            </a:pPr>
            <a:r>
              <a:rPr lang="en-US" sz="900" dirty="0" smtClean="0">
                <a:solidFill>
                  <a:srgbClr val="44546A"/>
                </a:solidFill>
                <a:latin typeface="Segoe UI Light" panose="020B0502040204020203" pitchFamily="34" charset="0"/>
                <a:ea typeface="Segoe WPC" pitchFamily="34" charset="0"/>
                <a:cs typeface="Segoe UI Light" panose="020B0502040204020203" pitchFamily="34" charset="0"/>
              </a:rPr>
              <a:t>setup</a:t>
            </a:r>
          </a:p>
          <a:p>
            <a:pPr>
              <a:spcAft>
                <a:spcPts val="900"/>
              </a:spcAft>
            </a:pPr>
            <a:r>
              <a:rPr lang="en-US" sz="900" dirty="0" smtClean="0">
                <a:solidFill>
                  <a:srgbClr val="44546A"/>
                </a:solidFill>
                <a:latin typeface="Segoe UI Light" panose="020B0502040204020203" pitchFamily="34" charset="0"/>
                <a:ea typeface="Segoe WPC" pitchFamily="34" charset="0"/>
                <a:cs typeface="Segoe UI Light" panose="020B0502040204020203" pitchFamily="34" charset="0"/>
              </a:rPr>
              <a:t>users </a:t>
            </a:r>
            <a:r>
              <a:rPr lang="en-US" sz="900" dirty="0">
                <a:solidFill>
                  <a:srgbClr val="44546A"/>
                </a:solidFill>
                <a:latin typeface="Segoe UI Light" panose="020B0502040204020203" pitchFamily="34" charset="0"/>
                <a:ea typeface="Segoe WPC" pitchFamily="34" charset="0"/>
                <a:cs typeface="Segoe UI Light" panose="020B0502040204020203" pitchFamily="34" charset="0"/>
              </a:rPr>
              <a:t>&amp; groups</a:t>
            </a:r>
          </a:p>
          <a:p>
            <a:pPr marL="0" marR="0" indent="0" algn="l" defTabSz="932597" rtl="0" eaLnBrk="1" fontAlgn="auto" latinLnBrk="0" hangingPunct="1">
              <a:lnSpc>
                <a:spcPct val="100000"/>
              </a:lnSpc>
              <a:spcBef>
                <a:spcPts val="0"/>
              </a:spcBef>
              <a:spcAft>
                <a:spcPts val="900"/>
              </a:spcAft>
              <a:buClrTx/>
              <a:buSzTx/>
              <a:buFontTx/>
              <a:buNone/>
              <a:tabLst/>
              <a:defRPr/>
            </a:pPr>
            <a:r>
              <a:rPr lang="en-US" sz="900" dirty="0" smtClean="0">
                <a:solidFill>
                  <a:srgbClr val="44546A"/>
                </a:solidFill>
                <a:latin typeface="Segoe UI Light" panose="020B0502040204020203" pitchFamily="34" charset="0"/>
                <a:ea typeface="Segoe WPC" pitchFamily="34" charset="0"/>
                <a:cs typeface="Segoe UI Light" panose="020B0502040204020203" pitchFamily="34" charset="0"/>
              </a:rPr>
              <a:t>domains</a:t>
            </a:r>
          </a:p>
          <a:p>
            <a:pPr>
              <a:spcAft>
                <a:spcPts val="900"/>
              </a:spcAft>
            </a:pPr>
            <a:r>
              <a:rPr lang="en-US" sz="900" dirty="0" smtClean="0">
                <a:solidFill>
                  <a:srgbClr val="44546A"/>
                </a:solidFill>
                <a:latin typeface="Segoe UI Light" panose="020B0502040204020203" pitchFamily="34" charset="0"/>
                <a:ea typeface="Segoe WPC" pitchFamily="34" charset="0"/>
                <a:cs typeface="Segoe UI Light" panose="020B0502040204020203" pitchFamily="34" charset="0"/>
              </a:rPr>
              <a:t>licensing</a:t>
            </a:r>
          </a:p>
          <a:p>
            <a:pPr marL="0" algn="l" defTabSz="932597" rtl="0" eaLnBrk="1" latinLnBrk="0" hangingPunct="1">
              <a:spcAft>
                <a:spcPts val="900"/>
              </a:spcAft>
            </a:pPr>
            <a:r>
              <a:rPr lang="en-US" sz="900" kern="1200" dirty="0" smtClean="0">
                <a:solidFill>
                  <a:schemeClr val="accent1">
                    <a:lumMod val="75000"/>
                  </a:schemeClr>
                </a:solidFill>
                <a:latin typeface="Segoe UI Light" panose="020B0502040204020203" pitchFamily="34" charset="0"/>
                <a:ea typeface="Segoe WPC" pitchFamily="34" charset="0"/>
                <a:cs typeface="Segoe UI Light" panose="020B0502040204020203" pitchFamily="34" charset="0"/>
              </a:rPr>
              <a:t>sharing settings</a:t>
            </a:r>
          </a:p>
          <a:p>
            <a:pPr>
              <a:spcAft>
                <a:spcPts val="900"/>
              </a:spcAft>
            </a:pPr>
            <a:r>
              <a:rPr lang="en-US" sz="900" kern="1200" dirty="0" smtClean="0">
                <a:solidFill>
                  <a:srgbClr val="44546A"/>
                </a:solidFill>
                <a:latin typeface="Segoe UI Light" panose="020B0502040204020203" pitchFamily="34" charset="0"/>
                <a:ea typeface="Segoe WPC" pitchFamily="34" charset="0"/>
                <a:cs typeface="Segoe UI Light" panose="020B0502040204020203" pitchFamily="34" charset="0"/>
              </a:rPr>
              <a:t>service settings</a:t>
            </a:r>
          </a:p>
          <a:p>
            <a:pPr>
              <a:spcAft>
                <a:spcPts val="900"/>
              </a:spcAft>
            </a:pPr>
            <a:r>
              <a:rPr lang="en-US" sz="900" kern="1200" dirty="0" smtClean="0">
                <a:solidFill>
                  <a:srgbClr val="44546A"/>
                </a:solidFill>
                <a:latin typeface="Segoe UI Light" panose="020B0502040204020203" pitchFamily="34" charset="0"/>
                <a:ea typeface="Segoe WPC" pitchFamily="34" charset="0"/>
                <a:cs typeface="Segoe UI Light" panose="020B0502040204020203" pitchFamily="34" charset="0"/>
              </a:rPr>
              <a:t>service health</a:t>
            </a:r>
          </a:p>
          <a:p>
            <a:pPr>
              <a:spcAft>
                <a:spcPts val="900"/>
              </a:spcAft>
            </a:pPr>
            <a:r>
              <a:rPr lang="en-US" sz="900" dirty="0" smtClean="0">
                <a:solidFill>
                  <a:srgbClr val="44546A"/>
                </a:solidFill>
                <a:latin typeface="Segoe UI Light" panose="020B0502040204020203" pitchFamily="34" charset="0"/>
                <a:ea typeface="Segoe WPC" pitchFamily="34" charset="0"/>
                <a:cs typeface="Segoe UI Light" panose="020B0502040204020203" pitchFamily="34" charset="0"/>
              </a:rPr>
              <a:t>reports</a:t>
            </a:r>
          </a:p>
          <a:p>
            <a:pPr>
              <a:spcAft>
                <a:spcPts val="900"/>
              </a:spcAft>
            </a:pPr>
            <a:r>
              <a:rPr lang="en-US" sz="900" dirty="0" smtClean="0">
                <a:solidFill>
                  <a:srgbClr val="44546A"/>
                </a:solidFill>
                <a:latin typeface="Segoe UI Light" panose="020B0502040204020203" pitchFamily="34" charset="0"/>
                <a:ea typeface="Segoe WPC" pitchFamily="34" charset="0"/>
                <a:cs typeface="Segoe UI Light" panose="020B0502040204020203" pitchFamily="34" charset="0"/>
              </a:rPr>
              <a:t>support</a:t>
            </a:r>
          </a:p>
          <a:p>
            <a:pPr>
              <a:spcAft>
                <a:spcPts val="900"/>
              </a:spcAft>
            </a:pPr>
            <a:r>
              <a:rPr lang="en-US" sz="900" dirty="0" smtClean="0">
                <a:solidFill>
                  <a:srgbClr val="44546A"/>
                </a:solidFill>
                <a:latin typeface="Segoe UI Light" panose="020B0502040204020203" pitchFamily="34" charset="0"/>
                <a:ea typeface="Segoe WPC" pitchFamily="34" charset="0"/>
                <a:cs typeface="Segoe UI Light" panose="020B0502040204020203" pitchFamily="34" charset="0"/>
              </a:rPr>
              <a:t>purchase services</a:t>
            </a:r>
            <a:endParaRPr lang="en-US" sz="900" dirty="0">
              <a:solidFill>
                <a:srgbClr val="44546A"/>
              </a:solidFill>
              <a:latin typeface="Segoe UI Light" panose="020B0502040204020203" pitchFamily="34" charset="0"/>
              <a:ea typeface="Segoe WPC" pitchFamily="34" charset="0"/>
              <a:cs typeface="Segoe UI Light" panose="020B0502040204020203" pitchFamily="34" charset="0"/>
            </a:endParaRPr>
          </a:p>
        </p:txBody>
      </p:sp>
      <p:sp>
        <p:nvSpPr>
          <p:cNvPr id="2" name="Rectangle 1"/>
          <p:cNvSpPr/>
          <p:nvPr userDrawn="1"/>
        </p:nvSpPr>
        <p:spPr>
          <a:xfrm>
            <a:off x="2149264" y="985309"/>
            <a:ext cx="4776298" cy="235427"/>
          </a:xfrm>
          <a:prstGeom prst="rect">
            <a:avLst/>
          </a:prstGeom>
        </p:spPr>
        <p:txBody>
          <a:bodyPr wrap="square">
            <a:spAutoFit/>
          </a:bodyPr>
          <a:lstStyle/>
          <a:p>
            <a:pPr marL="0" algn="l" defTabSz="932597" rtl="0" eaLnBrk="1" latinLnBrk="0" hangingPunct="1">
              <a:spcAft>
                <a:spcPts val="900"/>
              </a:spcAft>
            </a:pPr>
            <a:r>
              <a:rPr lang="en-US" altLang="zh-CN" sz="900" kern="1200" dirty="0" smtClean="0">
                <a:solidFill>
                  <a:schemeClr val="tx2">
                    <a:lumMod val="75000"/>
                  </a:schemeClr>
                </a:solidFill>
                <a:latin typeface="Segoe UI Light" panose="020B0502040204020203" pitchFamily="34" charset="0"/>
                <a:ea typeface="Segoe WPC" pitchFamily="34" charset="0"/>
                <a:cs typeface="Segoe UI Light" panose="020B0502040204020203" pitchFamily="34" charset="0"/>
              </a:rPr>
              <a:t>sharing dashboard 	      </a:t>
            </a:r>
            <a:r>
              <a:rPr lang="en-US" sz="900" kern="1200" dirty="0" smtClean="0">
                <a:solidFill>
                  <a:schemeClr val="tx2">
                    <a:lumMod val="75000"/>
                  </a:schemeClr>
                </a:solidFill>
                <a:latin typeface="Segoe UI Light" panose="020B0502040204020203" pitchFamily="34" charset="0"/>
                <a:ea typeface="Segoe WPC" pitchFamily="34" charset="0"/>
                <a:cs typeface="Segoe UI Light" panose="020B0502040204020203" pitchFamily="34" charset="0"/>
              </a:rPr>
              <a:t>external users           </a:t>
            </a:r>
            <a:r>
              <a:rPr lang="en-US" sz="900" kern="1200" dirty="0" smtClean="0">
                <a:solidFill>
                  <a:srgbClr val="44546A"/>
                </a:solidFill>
                <a:latin typeface="Segoe UI Light" panose="020B0502040204020203" pitchFamily="34" charset="0"/>
                <a:ea typeface="Segoe WPC" pitchFamily="34" charset="0"/>
                <a:cs typeface="Segoe UI Light" panose="020B0502040204020203" pitchFamily="34" charset="0"/>
              </a:rPr>
              <a:t>sites	calendar	Lync</a:t>
            </a:r>
          </a:p>
        </p:txBody>
      </p:sp>
    </p:spTree>
    <p:extLst>
      <p:ext uri="{BB962C8B-B14F-4D97-AF65-F5344CB8AC3E}">
        <p14:creationId xmlns:p14="http://schemas.microsoft.com/office/powerpoint/2010/main" val="2312337505"/>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9_Custom Layout">
    <p:spTree>
      <p:nvGrpSpPr>
        <p:cNvPr id="1" name=""/>
        <p:cNvGrpSpPr/>
        <p:nvPr/>
      </p:nvGrpSpPr>
      <p:grpSpPr>
        <a:xfrm>
          <a:off x="0" y="0"/>
          <a:ext cx="0" cy="0"/>
          <a:chOff x="0" y="0"/>
          <a:chExt cx="0" cy="0"/>
        </a:xfrm>
      </p:grpSpPr>
      <p:grpSp>
        <p:nvGrpSpPr>
          <p:cNvPr id="75" name="Group 4"/>
          <p:cNvGrpSpPr>
            <a:grpSpLocks noChangeAspect="1"/>
          </p:cNvGrpSpPr>
          <p:nvPr userDrawn="1"/>
        </p:nvGrpSpPr>
        <p:grpSpPr bwMode="auto">
          <a:xfrm>
            <a:off x="1518" y="0"/>
            <a:ext cx="12431924" cy="6994525"/>
            <a:chOff x="1" y="0"/>
            <a:chExt cx="8193" cy="4608"/>
          </a:xfrm>
        </p:grpSpPr>
        <p:sp>
          <p:nvSpPr>
            <p:cNvPr id="76" name="AutoShape 3"/>
            <p:cNvSpPr>
              <a:spLocks noChangeAspect="1" noChangeArrowheads="1" noTextEdit="1"/>
            </p:cNvSpPr>
            <p:nvPr userDrawn="1"/>
          </p:nvSpPr>
          <p:spPr bwMode="auto">
            <a:xfrm>
              <a:off x="2" y="0"/>
              <a:ext cx="8192" cy="4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77" name="Rectangle 76"/>
            <p:cNvSpPr>
              <a:spLocks noChangeArrowheads="1"/>
            </p:cNvSpPr>
            <p:nvPr userDrawn="1"/>
          </p:nvSpPr>
          <p:spPr bwMode="auto">
            <a:xfrm>
              <a:off x="1" y="0"/>
              <a:ext cx="8193" cy="4608"/>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78" name="Rectangle 77"/>
            <p:cNvSpPr>
              <a:spLocks noChangeArrowheads="1"/>
            </p:cNvSpPr>
            <p:nvPr userDrawn="1"/>
          </p:nvSpPr>
          <p:spPr bwMode="auto">
            <a:xfrm>
              <a:off x="1" y="0"/>
              <a:ext cx="8193" cy="4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79" name="Rectangle 78"/>
            <p:cNvSpPr>
              <a:spLocks noChangeArrowheads="1"/>
            </p:cNvSpPr>
            <p:nvPr userDrawn="1"/>
          </p:nvSpPr>
          <p:spPr bwMode="auto">
            <a:xfrm>
              <a:off x="1" y="0"/>
              <a:ext cx="8193" cy="4608"/>
            </a:xfrm>
            <a:prstGeom prst="rect">
              <a:avLst/>
            </a:prstGeom>
            <a:solidFill>
              <a:srgbClr val="E7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80" name="Rectangle 79"/>
            <p:cNvSpPr>
              <a:spLocks noChangeArrowheads="1"/>
            </p:cNvSpPr>
            <p:nvPr userDrawn="1"/>
          </p:nvSpPr>
          <p:spPr bwMode="auto">
            <a:xfrm>
              <a:off x="1" y="0"/>
              <a:ext cx="8193" cy="4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29" name="Rectangle 128"/>
            <p:cNvSpPr>
              <a:spLocks noChangeArrowheads="1"/>
            </p:cNvSpPr>
            <p:nvPr userDrawn="1"/>
          </p:nvSpPr>
          <p:spPr bwMode="auto">
            <a:xfrm>
              <a:off x="1" y="384"/>
              <a:ext cx="8193" cy="42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0" name="Rectangle 129"/>
            <p:cNvSpPr>
              <a:spLocks noChangeArrowheads="1"/>
            </p:cNvSpPr>
            <p:nvPr userDrawn="1"/>
          </p:nvSpPr>
          <p:spPr bwMode="auto">
            <a:xfrm>
              <a:off x="6324" y="0"/>
              <a:ext cx="828"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1" name="Rectangle 130"/>
            <p:cNvSpPr>
              <a:spLocks noChangeArrowheads="1"/>
            </p:cNvSpPr>
            <p:nvPr userDrawn="1"/>
          </p:nvSpPr>
          <p:spPr bwMode="auto">
            <a:xfrm>
              <a:off x="6324" y="0"/>
              <a:ext cx="8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2" name="Rectangle 131"/>
            <p:cNvSpPr>
              <a:spLocks noChangeArrowheads="1"/>
            </p:cNvSpPr>
            <p:nvPr userDrawn="1"/>
          </p:nvSpPr>
          <p:spPr bwMode="auto">
            <a:xfrm>
              <a:off x="6447" y="114"/>
              <a:ext cx="58" cy="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3" name="Rectangle 132"/>
            <p:cNvSpPr>
              <a:spLocks noChangeArrowheads="1"/>
            </p:cNvSpPr>
            <p:nvPr userDrawn="1"/>
          </p:nvSpPr>
          <p:spPr bwMode="auto">
            <a:xfrm>
              <a:off x="6444" y="75"/>
              <a:ext cx="38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73843" rtl="0" eaLnBrk="0" fontAlgn="base" latinLnBrk="0" hangingPunct="0">
                <a:lnSpc>
                  <a:spcPct val="100000"/>
                </a:lnSpc>
                <a:spcBef>
                  <a:spcPct val="0"/>
                </a:spcBef>
                <a:spcAft>
                  <a:spcPct val="0"/>
                </a:spcAft>
                <a:buClrTx/>
                <a:buSzTx/>
                <a:buFontTx/>
                <a:buNone/>
                <a:tabLst/>
              </a:pPr>
              <a:r>
                <a:rPr kumimoji="0" lang="en-US" sz="1242" b="0" i="0" u="none" strike="noStrike" cap="none" normalizeH="0" baseline="0" dirty="0" smtClean="0">
                  <a:ln>
                    <a:noFill/>
                  </a:ln>
                  <a:solidFill>
                    <a:srgbClr val="407CBE"/>
                  </a:solidFill>
                  <a:effectLst/>
                  <a:latin typeface="Segoe UI Light" panose="020B0502040204020203" pitchFamily="34" charset="0"/>
                </a:rPr>
                <a:t>SkyDrive</a:t>
              </a:r>
              <a:endParaRPr kumimoji="0" lang="en-US" sz="1721" b="0" i="0" u="none" strike="noStrike" cap="none" normalizeH="0" baseline="0" dirty="0" smtClean="0">
                <a:ln>
                  <a:noFill/>
                </a:ln>
                <a:solidFill>
                  <a:schemeClr val="tx1"/>
                </a:solidFill>
                <a:effectLst/>
                <a:latin typeface="Arial" panose="020B0604020202020204" pitchFamily="34" charset="0"/>
              </a:endParaRPr>
            </a:p>
          </p:txBody>
        </p:sp>
        <p:sp>
          <p:nvSpPr>
            <p:cNvPr id="134" name="Rectangle 133"/>
            <p:cNvSpPr>
              <a:spLocks noChangeArrowheads="1"/>
            </p:cNvSpPr>
            <p:nvPr userDrawn="1"/>
          </p:nvSpPr>
          <p:spPr bwMode="auto">
            <a:xfrm>
              <a:off x="7606" y="0"/>
              <a:ext cx="288"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5" name="Rectangle 134"/>
            <p:cNvSpPr>
              <a:spLocks noChangeArrowheads="1"/>
            </p:cNvSpPr>
            <p:nvPr userDrawn="1"/>
          </p:nvSpPr>
          <p:spPr bwMode="auto">
            <a:xfrm>
              <a:off x="7606" y="0"/>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6" name="Freeform 135"/>
            <p:cNvSpPr>
              <a:spLocks noEditPoints="1"/>
            </p:cNvSpPr>
            <p:nvPr userDrawn="1"/>
          </p:nvSpPr>
          <p:spPr bwMode="auto">
            <a:xfrm>
              <a:off x="7693" y="93"/>
              <a:ext cx="114" cy="113"/>
            </a:xfrm>
            <a:custGeom>
              <a:avLst/>
              <a:gdLst>
                <a:gd name="T0" fmla="*/ 38 w 76"/>
                <a:gd name="T1" fmla="*/ 31 h 75"/>
                <a:gd name="T2" fmla="*/ 35 w 76"/>
                <a:gd name="T3" fmla="*/ 32 h 75"/>
                <a:gd name="T4" fmla="*/ 32 w 76"/>
                <a:gd name="T5" fmla="*/ 40 h 75"/>
                <a:gd name="T6" fmla="*/ 38 w 76"/>
                <a:gd name="T7" fmla="*/ 44 h 75"/>
                <a:gd name="T8" fmla="*/ 41 w 76"/>
                <a:gd name="T9" fmla="*/ 43 h 75"/>
                <a:gd name="T10" fmla="*/ 44 w 76"/>
                <a:gd name="T11" fmla="*/ 35 h 75"/>
                <a:gd name="T12" fmla="*/ 38 w 76"/>
                <a:gd name="T13" fmla="*/ 31 h 75"/>
                <a:gd name="T14" fmla="*/ 38 w 76"/>
                <a:gd name="T15" fmla="*/ 55 h 75"/>
                <a:gd name="T16" fmla="*/ 22 w 76"/>
                <a:gd name="T17" fmla="*/ 46 h 75"/>
                <a:gd name="T18" fmla="*/ 30 w 76"/>
                <a:gd name="T19" fmla="*/ 22 h 75"/>
                <a:gd name="T20" fmla="*/ 38 w 76"/>
                <a:gd name="T21" fmla="*/ 20 h 75"/>
                <a:gd name="T22" fmla="*/ 54 w 76"/>
                <a:gd name="T23" fmla="*/ 29 h 75"/>
                <a:gd name="T24" fmla="*/ 46 w 76"/>
                <a:gd name="T25" fmla="*/ 53 h 75"/>
                <a:gd name="T26" fmla="*/ 38 w 76"/>
                <a:gd name="T27" fmla="*/ 55 h 75"/>
                <a:gd name="T28" fmla="*/ 34 w 76"/>
                <a:gd name="T29" fmla="*/ 0 h 75"/>
                <a:gd name="T30" fmla="*/ 21 w 76"/>
                <a:gd name="T31" fmla="*/ 3 h 75"/>
                <a:gd name="T32" fmla="*/ 23 w 76"/>
                <a:gd name="T33" fmla="*/ 13 h 75"/>
                <a:gd name="T34" fmla="*/ 18 w 76"/>
                <a:gd name="T35" fmla="*/ 17 h 75"/>
                <a:gd name="T36" fmla="*/ 9 w 76"/>
                <a:gd name="T37" fmla="*/ 13 h 75"/>
                <a:gd name="T38" fmla="*/ 2 w 76"/>
                <a:gd name="T39" fmla="*/ 24 h 75"/>
                <a:gd name="T40" fmla="*/ 10 w 76"/>
                <a:gd name="T41" fmla="*/ 30 h 75"/>
                <a:gd name="T42" fmla="*/ 9 w 76"/>
                <a:gd name="T43" fmla="*/ 37 h 75"/>
                <a:gd name="T44" fmla="*/ 0 w 76"/>
                <a:gd name="T45" fmla="*/ 41 h 75"/>
                <a:gd name="T46" fmla="*/ 3 w 76"/>
                <a:gd name="T47" fmla="*/ 53 h 75"/>
                <a:gd name="T48" fmla="*/ 13 w 76"/>
                <a:gd name="T49" fmla="*/ 52 h 75"/>
                <a:gd name="T50" fmla="*/ 17 w 76"/>
                <a:gd name="T51" fmla="*/ 58 h 75"/>
                <a:gd name="T52" fmla="*/ 14 w 76"/>
                <a:gd name="T53" fmla="*/ 67 h 75"/>
                <a:gd name="T54" fmla="*/ 24 w 76"/>
                <a:gd name="T55" fmla="*/ 73 h 75"/>
                <a:gd name="T56" fmla="*/ 31 w 76"/>
                <a:gd name="T57" fmla="*/ 65 h 75"/>
                <a:gd name="T58" fmla="*/ 38 w 76"/>
                <a:gd name="T59" fmla="*/ 66 h 75"/>
                <a:gd name="T60" fmla="*/ 41 w 76"/>
                <a:gd name="T61" fmla="*/ 75 h 75"/>
                <a:gd name="T62" fmla="*/ 54 w 76"/>
                <a:gd name="T63" fmla="*/ 72 h 75"/>
                <a:gd name="T64" fmla="*/ 53 w 76"/>
                <a:gd name="T65" fmla="*/ 62 h 75"/>
                <a:gd name="T66" fmla="*/ 58 w 76"/>
                <a:gd name="T67" fmla="*/ 58 h 75"/>
                <a:gd name="T68" fmla="*/ 67 w 76"/>
                <a:gd name="T69" fmla="*/ 62 h 75"/>
                <a:gd name="T70" fmla="*/ 74 w 76"/>
                <a:gd name="T71" fmla="*/ 51 h 75"/>
                <a:gd name="T72" fmla="*/ 66 w 76"/>
                <a:gd name="T73" fmla="*/ 44 h 75"/>
                <a:gd name="T74" fmla="*/ 66 w 76"/>
                <a:gd name="T75" fmla="*/ 38 h 75"/>
                <a:gd name="T76" fmla="*/ 76 w 76"/>
                <a:gd name="T77" fmla="*/ 34 h 75"/>
                <a:gd name="T78" fmla="*/ 73 w 76"/>
                <a:gd name="T79" fmla="*/ 22 h 75"/>
                <a:gd name="T80" fmla="*/ 62 w 76"/>
                <a:gd name="T81" fmla="*/ 23 h 75"/>
                <a:gd name="T82" fmla="*/ 58 w 76"/>
                <a:gd name="T83" fmla="*/ 18 h 75"/>
                <a:gd name="T84" fmla="*/ 62 w 76"/>
                <a:gd name="T85" fmla="*/ 8 h 75"/>
                <a:gd name="T86" fmla="*/ 52 w 76"/>
                <a:gd name="T87" fmla="*/ 2 h 75"/>
                <a:gd name="T88" fmla="*/ 45 w 76"/>
                <a:gd name="T89" fmla="*/ 10 h 75"/>
                <a:gd name="T90" fmla="*/ 38 w 76"/>
                <a:gd name="T91" fmla="*/ 9 h 75"/>
                <a:gd name="T92" fmla="*/ 34 w 76"/>
                <a:gd name="T93"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6" h="75">
                  <a:moveTo>
                    <a:pt x="38" y="31"/>
                  </a:moveTo>
                  <a:cubicBezTo>
                    <a:pt x="37" y="31"/>
                    <a:pt x="36" y="31"/>
                    <a:pt x="35" y="32"/>
                  </a:cubicBezTo>
                  <a:cubicBezTo>
                    <a:pt x="32" y="33"/>
                    <a:pt x="31" y="37"/>
                    <a:pt x="32" y="40"/>
                  </a:cubicBezTo>
                  <a:cubicBezTo>
                    <a:pt x="33" y="43"/>
                    <a:pt x="36" y="44"/>
                    <a:pt x="38" y="44"/>
                  </a:cubicBezTo>
                  <a:cubicBezTo>
                    <a:pt x="39" y="44"/>
                    <a:pt x="40" y="44"/>
                    <a:pt x="41" y="43"/>
                  </a:cubicBezTo>
                  <a:cubicBezTo>
                    <a:pt x="44" y="42"/>
                    <a:pt x="45" y="38"/>
                    <a:pt x="44" y="35"/>
                  </a:cubicBezTo>
                  <a:cubicBezTo>
                    <a:pt x="43" y="32"/>
                    <a:pt x="40" y="31"/>
                    <a:pt x="38" y="31"/>
                  </a:cubicBezTo>
                  <a:moveTo>
                    <a:pt x="38" y="55"/>
                  </a:moveTo>
                  <a:cubicBezTo>
                    <a:pt x="32" y="55"/>
                    <a:pt x="25" y="52"/>
                    <a:pt x="22" y="46"/>
                  </a:cubicBezTo>
                  <a:cubicBezTo>
                    <a:pt x="18" y="37"/>
                    <a:pt x="21" y="26"/>
                    <a:pt x="30" y="22"/>
                  </a:cubicBezTo>
                  <a:cubicBezTo>
                    <a:pt x="33" y="20"/>
                    <a:pt x="35" y="20"/>
                    <a:pt x="38" y="20"/>
                  </a:cubicBezTo>
                  <a:cubicBezTo>
                    <a:pt x="44" y="20"/>
                    <a:pt x="51" y="23"/>
                    <a:pt x="54" y="29"/>
                  </a:cubicBezTo>
                  <a:cubicBezTo>
                    <a:pt x="58" y="38"/>
                    <a:pt x="55" y="49"/>
                    <a:pt x="46" y="53"/>
                  </a:cubicBezTo>
                  <a:cubicBezTo>
                    <a:pt x="44" y="55"/>
                    <a:pt x="41" y="55"/>
                    <a:pt x="38" y="55"/>
                  </a:cubicBezTo>
                  <a:moveTo>
                    <a:pt x="34" y="0"/>
                  </a:moveTo>
                  <a:cubicBezTo>
                    <a:pt x="21" y="3"/>
                    <a:pt x="21" y="3"/>
                    <a:pt x="21" y="3"/>
                  </a:cubicBezTo>
                  <a:cubicBezTo>
                    <a:pt x="23" y="13"/>
                    <a:pt x="23" y="13"/>
                    <a:pt x="23" y="13"/>
                  </a:cubicBezTo>
                  <a:cubicBezTo>
                    <a:pt x="21" y="14"/>
                    <a:pt x="19" y="16"/>
                    <a:pt x="18" y="17"/>
                  </a:cubicBezTo>
                  <a:cubicBezTo>
                    <a:pt x="9" y="13"/>
                    <a:pt x="9" y="13"/>
                    <a:pt x="9" y="13"/>
                  </a:cubicBezTo>
                  <a:cubicBezTo>
                    <a:pt x="2" y="24"/>
                    <a:pt x="2" y="24"/>
                    <a:pt x="2" y="24"/>
                  </a:cubicBezTo>
                  <a:cubicBezTo>
                    <a:pt x="10" y="30"/>
                    <a:pt x="10" y="30"/>
                    <a:pt x="10" y="30"/>
                  </a:cubicBezTo>
                  <a:cubicBezTo>
                    <a:pt x="10" y="32"/>
                    <a:pt x="9" y="35"/>
                    <a:pt x="9" y="37"/>
                  </a:cubicBezTo>
                  <a:cubicBezTo>
                    <a:pt x="0" y="41"/>
                    <a:pt x="0" y="41"/>
                    <a:pt x="0" y="41"/>
                  </a:cubicBezTo>
                  <a:cubicBezTo>
                    <a:pt x="3" y="53"/>
                    <a:pt x="3" y="53"/>
                    <a:pt x="3" y="53"/>
                  </a:cubicBezTo>
                  <a:cubicBezTo>
                    <a:pt x="13" y="52"/>
                    <a:pt x="13" y="52"/>
                    <a:pt x="13" y="52"/>
                  </a:cubicBezTo>
                  <a:cubicBezTo>
                    <a:pt x="14" y="54"/>
                    <a:pt x="16" y="56"/>
                    <a:pt x="17" y="58"/>
                  </a:cubicBezTo>
                  <a:cubicBezTo>
                    <a:pt x="14" y="67"/>
                    <a:pt x="14" y="67"/>
                    <a:pt x="14" y="67"/>
                  </a:cubicBezTo>
                  <a:cubicBezTo>
                    <a:pt x="24" y="73"/>
                    <a:pt x="24" y="73"/>
                    <a:pt x="24" y="73"/>
                  </a:cubicBezTo>
                  <a:cubicBezTo>
                    <a:pt x="31" y="65"/>
                    <a:pt x="31" y="65"/>
                    <a:pt x="31" y="65"/>
                  </a:cubicBezTo>
                  <a:cubicBezTo>
                    <a:pt x="33" y="66"/>
                    <a:pt x="35" y="66"/>
                    <a:pt x="38" y="66"/>
                  </a:cubicBezTo>
                  <a:cubicBezTo>
                    <a:pt x="41" y="75"/>
                    <a:pt x="41" y="75"/>
                    <a:pt x="41" y="75"/>
                  </a:cubicBezTo>
                  <a:cubicBezTo>
                    <a:pt x="54" y="72"/>
                    <a:pt x="54" y="72"/>
                    <a:pt x="54" y="72"/>
                  </a:cubicBezTo>
                  <a:cubicBezTo>
                    <a:pt x="53" y="62"/>
                    <a:pt x="53" y="62"/>
                    <a:pt x="53" y="62"/>
                  </a:cubicBezTo>
                  <a:cubicBezTo>
                    <a:pt x="55" y="61"/>
                    <a:pt x="56" y="59"/>
                    <a:pt x="58" y="58"/>
                  </a:cubicBezTo>
                  <a:cubicBezTo>
                    <a:pt x="67" y="62"/>
                    <a:pt x="67" y="62"/>
                    <a:pt x="67" y="62"/>
                  </a:cubicBezTo>
                  <a:cubicBezTo>
                    <a:pt x="74" y="51"/>
                    <a:pt x="74" y="51"/>
                    <a:pt x="74" y="51"/>
                  </a:cubicBezTo>
                  <a:cubicBezTo>
                    <a:pt x="66" y="44"/>
                    <a:pt x="66" y="44"/>
                    <a:pt x="66" y="44"/>
                  </a:cubicBezTo>
                  <a:cubicBezTo>
                    <a:pt x="66" y="42"/>
                    <a:pt x="66" y="40"/>
                    <a:pt x="66" y="38"/>
                  </a:cubicBezTo>
                  <a:cubicBezTo>
                    <a:pt x="76" y="34"/>
                    <a:pt x="76" y="34"/>
                    <a:pt x="76" y="34"/>
                  </a:cubicBezTo>
                  <a:cubicBezTo>
                    <a:pt x="73" y="22"/>
                    <a:pt x="73" y="22"/>
                    <a:pt x="73" y="22"/>
                  </a:cubicBezTo>
                  <a:cubicBezTo>
                    <a:pt x="62" y="23"/>
                    <a:pt x="62" y="23"/>
                    <a:pt x="62" y="23"/>
                  </a:cubicBezTo>
                  <a:cubicBezTo>
                    <a:pt x="61" y="21"/>
                    <a:pt x="60" y="19"/>
                    <a:pt x="58" y="18"/>
                  </a:cubicBezTo>
                  <a:cubicBezTo>
                    <a:pt x="62" y="8"/>
                    <a:pt x="62" y="8"/>
                    <a:pt x="62" y="8"/>
                  </a:cubicBezTo>
                  <a:cubicBezTo>
                    <a:pt x="52" y="2"/>
                    <a:pt x="52" y="2"/>
                    <a:pt x="52" y="2"/>
                  </a:cubicBezTo>
                  <a:cubicBezTo>
                    <a:pt x="45" y="10"/>
                    <a:pt x="45" y="10"/>
                    <a:pt x="45" y="10"/>
                  </a:cubicBezTo>
                  <a:cubicBezTo>
                    <a:pt x="43" y="9"/>
                    <a:pt x="40" y="9"/>
                    <a:pt x="38" y="9"/>
                  </a:cubicBezTo>
                  <a:cubicBezTo>
                    <a:pt x="34" y="0"/>
                    <a:pt x="34" y="0"/>
                    <a:pt x="34" y="0"/>
                  </a:cubicBezTo>
                </a:path>
              </a:pathLst>
            </a:custGeom>
            <a:solidFill>
              <a:srgbClr val="407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7" name="Rectangle 136"/>
            <p:cNvSpPr>
              <a:spLocks noChangeArrowheads="1"/>
            </p:cNvSpPr>
            <p:nvPr userDrawn="1"/>
          </p:nvSpPr>
          <p:spPr bwMode="auto">
            <a:xfrm>
              <a:off x="7906" y="0"/>
              <a:ext cx="288"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8" name="Freeform 137"/>
            <p:cNvSpPr>
              <a:spLocks noEditPoints="1"/>
            </p:cNvSpPr>
            <p:nvPr userDrawn="1"/>
          </p:nvSpPr>
          <p:spPr bwMode="auto">
            <a:xfrm>
              <a:off x="8026" y="108"/>
              <a:ext cx="48" cy="90"/>
            </a:xfrm>
            <a:custGeom>
              <a:avLst/>
              <a:gdLst>
                <a:gd name="T0" fmla="*/ 8 w 32"/>
                <a:gd name="T1" fmla="*/ 42 h 60"/>
                <a:gd name="T2" fmla="*/ 7 w 32"/>
                <a:gd name="T3" fmla="*/ 40 h 60"/>
                <a:gd name="T4" fmla="*/ 7 w 32"/>
                <a:gd name="T5" fmla="*/ 38 h 60"/>
                <a:gd name="T6" fmla="*/ 7 w 32"/>
                <a:gd name="T7" fmla="*/ 34 h 60"/>
                <a:gd name="T8" fmla="*/ 9 w 32"/>
                <a:gd name="T9" fmla="*/ 31 h 60"/>
                <a:gd name="T10" fmla="*/ 10 w 32"/>
                <a:gd name="T11" fmla="*/ 29 h 60"/>
                <a:gd name="T12" fmla="*/ 13 w 32"/>
                <a:gd name="T13" fmla="*/ 26 h 60"/>
                <a:gd name="T14" fmla="*/ 16 w 32"/>
                <a:gd name="T15" fmla="*/ 24 h 60"/>
                <a:gd name="T16" fmla="*/ 18 w 32"/>
                <a:gd name="T17" fmla="*/ 21 h 60"/>
                <a:gd name="T18" fmla="*/ 19 w 32"/>
                <a:gd name="T19" fmla="*/ 19 h 60"/>
                <a:gd name="T20" fmla="*/ 19 w 32"/>
                <a:gd name="T21" fmla="*/ 16 h 60"/>
                <a:gd name="T22" fmla="*/ 19 w 32"/>
                <a:gd name="T23" fmla="*/ 14 h 60"/>
                <a:gd name="T24" fmla="*/ 18 w 32"/>
                <a:gd name="T25" fmla="*/ 12 h 60"/>
                <a:gd name="T26" fmla="*/ 16 w 32"/>
                <a:gd name="T27" fmla="*/ 11 h 60"/>
                <a:gd name="T28" fmla="*/ 13 w 32"/>
                <a:gd name="T29" fmla="*/ 10 h 60"/>
                <a:gd name="T30" fmla="*/ 6 w 32"/>
                <a:gd name="T31" fmla="*/ 12 h 60"/>
                <a:gd name="T32" fmla="*/ 0 w 32"/>
                <a:gd name="T33" fmla="*/ 16 h 60"/>
                <a:gd name="T34" fmla="*/ 0 w 32"/>
                <a:gd name="T35" fmla="*/ 3 h 60"/>
                <a:gd name="T36" fmla="*/ 7 w 32"/>
                <a:gd name="T37" fmla="*/ 1 h 60"/>
                <a:gd name="T38" fmla="*/ 14 w 32"/>
                <a:gd name="T39" fmla="*/ 0 h 60"/>
                <a:gd name="T40" fmla="*/ 21 w 32"/>
                <a:gd name="T41" fmla="*/ 1 h 60"/>
                <a:gd name="T42" fmla="*/ 27 w 32"/>
                <a:gd name="T43" fmla="*/ 3 h 60"/>
                <a:gd name="T44" fmla="*/ 31 w 32"/>
                <a:gd name="T45" fmla="*/ 8 h 60"/>
                <a:gd name="T46" fmla="*/ 32 w 32"/>
                <a:gd name="T47" fmla="*/ 15 h 60"/>
                <a:gd name="T48" fmla="*/ 32 w 32"/>
                <a:gd name="T49" fmla="*/ 19 h 60"/>
                <a:gd name="T50" fmla="*/ 30 w 32"/>
                <a:gd name="T51" fmla="*/ 23 h 60"/>
                <a:gd name="T52" fmla="*/ 27 w 32"/>
                <a:gd name="T53" fmla="*/ 26 h 60"/>
                <a:gd name="T54" fmla="*/ 24 w 32"/>
                <a:gd name="T55" fmla="*/ 30 h 60"/>
                <a:gd name="T56" fmla="*/ 21 w 32"/>
                <a:gd name="T57" fmla="*/ 32 h 60"/>
                <a:gd name="T58" fmla="*/ 19 w 32"/>
                <a:gd name="T59" fmla="*/ 34 h 60"/>
                <a:gd name="T60" fmla="*/ 18 w 32"/>
                <a:gd name="T61" fmla="*/ 36 h 60"/>
                <a:gd name="T62" fmla="*/ 18 w 32"/>
                <a:gd name="T63" fmla="*/ 39 h 60"/>
                <a:gd name="T64" fmla="*/ 18 w 32"/>
                <a:gd name="T65" fmla="*/ 41 h 60"/>
                <a:gd name="T66" fmla="*/ 19 w 32"/>
                <a:gd name="T67" fmla="*/ 42 h 60"/>
                <a:gd name="T68" fmla="*/ 8 w 32"/>
                <a:gd name="T69" fmla="*/ 42 h 60"/>
                <a:gd name="T70" fmla="*/ 14 w 32"/>
                <a:gd name="T71" fmla="*/ 60 h 60"/>
                <a:gd name="T72" fmla="*/ 8 w 32"/>
                <a:gd name="T73" fmla="*/ 58 h 60"/>
                <a:gd name="T74" fmla="*/ 6 w 32"/>
                <a:gd name="T75" fmla="*/ 54 h 60"/>
                <a:gd name="T76" fmla="*/ 8 w 32"/>
                <a:gd name="T77" fmla="*/ 49 h 60"/>
                <a:gd name="T78" fmla="*/ 14 w 32"/>
                <a:gd name="T79" fmla="*/ 47 h 60"/>
                <a:gd name="T80" fmla="*/ 19 w 32"/>
                <a:gd name="T81" fmla="*/ 49 h 60"/>
                <a:gd name="T82" fmla="*/ 21 w 32"/>
                <a:gd name="T83" fmla="*/ 54 h 60"/>
                <a:gd name="T84" fmla="*/ 19 w 32"/>
                <a:gd name="T85" fmla="*/ 59 h 60"/>
                <a:gd name="T86" fmla="*/ 14 w 32"/>
                <a:gd name="T8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 h="60">
                  <a:moveTo>
                    <a:pt x="8" y="42"/>
                  </a:moveTo>
                  <a:cubicBezTo>
                    <a:pt x="8" y="42"/>
                    <a:pt x="7" y="41"/>
                    <a:pt x="7" y="40"/>
                  </a:cubicBezTo>
                  <a:cubicBezTo>
                    <a:pt x="7" y="39"/>
                    <a:pt x="7" y="38"/>
                    <a:pt x="7" y="38"/>
                  </a:cubicBezTo>
                  <a:cubicBezTo>
                    <a:pt x="7" y="36"/>
                    <a:pt x="7" y="35"/>
                    <a:pt x="7" y="34"/>
                  </a:cubicBezTo>
                  <a:cubicBezTo>
                    <a:pt x="8" y="33"/>
                    <a:pt x="8" y="32"/>
                    <a:pt x="9" y="31"/>
                  </a:cubicBezTo>
                  <a:cubicBezTo>
                    <a:pt x="9" y="30"/>
                    <a:pt x="10" y="29"/>
                    <a:pt x="10" y="29"/>
                  </a:cubicBezTo>
                  <a:cubicBezTo>
                    <a:pt x="11" y="28"/>
                    <a:pt x="12" y="27"/>
                    <a:pt x="13" y="26"/>
                  </a:cubicBezTo>
                  <a:cubicBezTo>
                    <a:pt x="14" y="25"/>
                    <a:pt x="15" y="24"/>
                    <a:pt x="16" y="24"/>
                  </a:cubicBezTo>
                  <a:cubicBezTo>
                    <a:pt x="16" y="23"/>
                    <a:pt x="17" y="22"/>
                    <a:pt x="18" y="21"/>
                  </a:cubicBezTo>
                  <a:cubicBezTo>
                    <a:pt x="18" y="21"/>
                    <a:pt x="19" y="20"/>
                    <a:pt x="19" y="19"/>
                  </a:cubicBezTo>
                  <a:cubicBezTo>
                    <a:pt x="19" y="18"/>
                    <a:pt x="19" y="17"/>
                    <a:pt x="19" y="16"/>
                  </a:cubicBezTo>
                  <a:cubicBezTo>
                    <a:pt x="19" y="16"/>
                    <a:pt x="19" y="15"/>
                    <a:pt x="19" y="14"/>
                  </a:cubicBezTo>
                  <a:cubicBezTo>
                    <a:pt x="19" y="13"/>
                    <a:pt x="18" y="13"/>
                    <a:pt x="18" y="12"/>
                  </a:cubicBezTo>
                  <a:cubicBezTo>
                    <a:pt x="17" y="12"/>
                    <a:pt x="16" y="11"/>
                    <a:pt x="16" y="11"/>
                  </a:cubicBezTo>
                  <a:cubicBezTo>
                    <a:pt x="15" y="11"/>
                    <a:pt x="14" y="10"/>
                    <a:pt x="13" y="10"/>
                  </a:cubicBezTo>
                  <a:cubicBezTo>
                    <a:pt x="11" y="10"/>
                    <a:pt x="9" y="11"/>
                    <a:pt x="6" y="12"/>
                  </a:cubicBezTo>
                  <a:cubicBezTo>
                    <a:pt x="4" y="13"/>
                    <a:pt x="2" y="14"/>
                    <a:pt x="0" y="16"/>
                  </a:cubicBezTo>
                  <a:cubicBezTo>
                    <a:pt x="0" y="3"/>
                    <a:pt x="0" y="3"/>
                    <a:pt x="0" y="3"/>
                  </a:cubicBezTo>
                  <a:cubicBezTo>
                    <a:pt x="2" y="2"/>
                    <a:pt x="4" y="1"/>
                    <a:pt x="7" y="1"/>
                  </a:cubicBezTo>
                  <a:cubicBezTo>
                    <a:pt x="9" y="0"/>
                    <a:pt x="12" y="0"/>
                    <a:pt x="14" y="0"/>
                  </a:cubicBezTo>
                  <a:cubicBezTo>
                    <a:pt x="17" y="0"/>
                    <a:pt x="19" y="0"/>
                    <a:pt x="21" y="1"/>
                  </a:cubicBezTo>
                  <a:cubicBezTo>
                    <a:pt x="24" y="1"/>
                    <a:pt x="25" y="2"/>
                    <a:pt x="27" y="3"/>
                  </a:cubicBezTo>
                  <a:cubicBezTo>
                    <a:pt x="29" y="4"/>
                    <a:pt x="30" y="6"/>
                    <a:pt x="31" y="8"/>
                  </a:cubicBezTo>
                  <a:cubicBezTo>
                    <a:pt x="32" y="10"/>
                    <a:pt x="32" y="12"/>
                    <a:pt x="32" y="15"/>
                  </a:cubicBezTo>
                  <a:cubicBezTo>
                    <a:pt x="32" y="16"/>
                    <a:pt x="32" y="18"/>
                    <a:pt x="32" y="19"/>
                  </a:cubicBezTo>
                  <a:cubicBezTo>
                    <a:pt x="31" y="20"/>
                    <a:pt x="31" y="22"/>
                    <a:pt x="30" y="23"/>
                  </a:cubicBezTo>
                  <a:cubicBezTo>
                    <a:pt x="29" y="24"/>
                    <a:pt x="28" y="25"/>
                    <a:pt x="27" y="26"/>
                  </a:cubicBezTo>
                  <a:cubicBezTo>
                    <a:pt x="26" y="27"/>
                    <a:pt x="25" y="29"/>
                    <a:pt x="24" y="30"/>
                  </a:cubicBezTo>
                  <a:cubicBezTo>
                    <a:pt x="23" y="31"/>
                    <a:pt x="22" y="31"/>
                    <a:pt x="21" y="32"/>
                  </a:cubicBezTo>
                  <a:cubicBezTo>
                    <a:pt x="20" y="33"/>
                    <a:pt x="20" y="33"/>
                    <a:pt x="19" y="34"/>
                  </a:cubicBezTo>
                  <a:cubicBezTo>
                    <a:pt x="19" y="35"/>
                    <a:pt x="18" y="35"/>
                    <a:pt x="18" y="36"/>
                  </a:cubicBezTo>
                  <a:cubicBezTo>
                    <a:pt x="18" y="37"/>
                    <a:pt x="18" y="38"/>
                    <a:pt x="18" y="39"/>
                  </a:cubicBezTo>
                  <a:cubicBezTo>
                    <a:pt x="18" y="39"/>
                    <a:pt x="18" y="40"/>
                    <a:pt x="18" y="41"/>
                  </a:cubicBezTo>
                  <a:cubicBezTo>
                    <a:pt x="18" y="41"/>
                    <a:pt x="18" y="42"/>
                    <a:pt x="19" y="42"/>
                  </a:cubicBezTo>
                  <a:lnTo>
                    <a:pt x="8" y="42"/>
                  </a:lnTo>
                  <a:close/>
                  <a:moveTo>
                    <a:pt x="14" y="60"/>
                  </a:moveTo>
                  <a:cubicBezTo>
                    <a:pt x="12" y="60"/>
                    <a:pt x="10" y="60"/>
                    <a:pt x="8" y="58"/>
                  </a:cubicBezTo>
                  <a:cubicBezTo>
                    <a:pt x="7" y="57"/>
                    <a:pt x="6" y="55"/>
                    <a:pt x="6" y="54"/>
                  </a:cubicBezTo>
                  <a:cubicBezTo>
                    <a:pt x="6" y="52"/>
                    <a:pt x="7" y="50"/>
                    <a:pt x="8" y="49"/>
                  </a:cubicBezTo>
                  <a:cubicBezTo>
                    <a:pt x="10" y="48"/>
                    <a:pt x="12" y="47"/>
                    <a:pt x="14" y="47"/>
                  </a:cubicBezTo>
                  <a:cubicBezTo>
                    <a:pt x="16" y="47"/>
                    <a:pt x="18" y="48"/>
                    <a:pt x="19" y="49"/>
                  </a:cubicBezTo>
                  <a:cubicBezTo>
                    <a:pt x="21" y="50"/>
                    <a:pt x="21" y="52"/>
                    <a:pt x="21" y="54"/>
                  </a:cubicBezTo>
                  <a:cubicBezTo>
                    <a:pt x="21" y="56"/>
                    <a:pt x="21" y="57"/>
                    <a:pt x="19" y="59"/>
                  </a:cubicBezTo>
                  <a:cubicBezTo>
                    <a:pt x="18" y="60"/>
                    <a:pt x="16" y="60"/>
                    <a:pt x="14" y="60"/>
                  </a:cubicBez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39" name="Freeform 138"/>
            <p:cNvSpPr>
              <a:spLocks noEditPoints="1"/>
            </p:cNvSpPr>
            <p:nvPr userDrawn="1"/>
          </p:nvSpPr>
          <p:spPr bwMode="auto">
            <a:xfrm>
              <a:off x="353" y="128"/>
              <a:ext cx="57" cy="63"/>
            </a:xfrm>
            <a:custGeom>
              <a:avLst/>
              <a:gdLst>
                <a:gd name="T0" fmla="*/ 38 w 38"/>
                <a:gd name="T1" fmla="*/ 20 h 42"/>
                <a:gd name="T2" fmla="*/ 36 w 38"/>
                <a:gd name="T3" fmla="*/ 32 h 42"/>
                <a:gd name="T4" fmla="*/ 29 w 38"/>
                <a:gd name="T5" fmla="*/ 39 h 42"/>
                <a:gd name="T6" fmla="*/ 19 w 38"/>
                <a:gd name="T7" fmla="*/ 42 h 42"/>
                <a:gd name="T8" fmla="*/ 9 w 38"/>
                <a:gd name="T9" fmla="*/ 39 h 42"/>
                <a:gd name="T10" fmla="*/ 2 w 38"/>
                <a:gd name="T11" fmla="*/ 32 h 42"/>
                <a:gd name="T12" fmla="*/ 0 w 38"/>
                <a:gd name="T13" fmla="*/ 21 h 42"/>
                <a:gd name="T14" fmla="*/ 2 w 38"/>
                <a:gd name="T15" fmla="*/ 10 h 42"/>
                <a:gd name="T16" fmla="*/ 9 w 38"/>
                <a:gd name="T17" fmla="*/ 3 h 42"/>
                <a:gd name="T18" fmla="*/ 19 w 38"/>
                <a:gd name="T19" fmla="*/ 0 h 42"/>
                <a:gd name="T20" fmla="*/ 29 w 38"/>
                <a:gd name="T21" fmla="*/ 3 h 42"/>
                <a:gd name="T22" fmla="*/ 36 w 38"/>
                <a:gd name="T23" fmla="*/ 10 h 42"/>
                <a:gd name="T24" fmla="*/ 38 w 38"/>
                <a:gd name="T25" fmla="*/ 20 h 42"/>
                <a:gd name="T26" fmla="*/ 33 w 38"/>
                <a:gd name="T27" fmla="*/ 21 h 42"/>
                <a:gd name="T28" fmla="*/ 29 w 38"/>
                <a:gd name="T29" fmla="*/ 9 h 42"/>
                <a:gd name="T30" fmla="*/ 19 w 38"/>
                <a:gd name="T31" fmla="*/ 4 h 42"/>
                <a:gd name="T32" fmla="*/ 12 w 38"/>
                <a:gd name="T33" fmla="*/ 6 h 42"/>
                <a:gd name="T34" fmla="*/ 7 w 38"/>
                <a:gd name="T35" fmla="*/ 12 h 42"/>
                <a:gd name="T36" fmla="*/ 5 w 38"/>
                <a:gd name="T37" fmla="*/ 21 h 42"/>
                <a:gd name="T38" fmla="*/ 7 w 38"/>
                <a:gd name="T39" fmla="*/ 30 h 42"/>
                <a:gd name="T40" fmla="*/ 12 w 38"/>
                <a:gd name="T41" fmla="*/ 35 h 42"/>
                <a:gd name="T42" fmla="*/ 19 w 38"/>
                <a:gd name="T43" fmla="*/ 37 h 42"/>
                <a:gd name="T44" fmla="*/ 29 w 38"/>
                <a:gd name="T45" fmla="*/ 33 h 42"/>
                <a:gd name="T46" fmla="*/ 33 w 38"/>
                <a:gd name="T47"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8" h="42">
                  <a:moveTo>
                    <a:pt x="38" y="20"/>
                  </a:moveTo>
                  <a:cubicBezTo>
                    <a:pt x="38" y="25"/>
                    <a:pt x="37" y="28"/>
                    <a:pt x="36" y="32"/>
                  </a:cubicBezTo>
                  <a:cubicBezTo>
                    <a:pt x="34" y="35"/>
                    <a:pt x="32" y="37"/>
                    <a:pt x="29" y="39"/>
                  </a:cubicBezTo>
                  <a:cubicBezTo>
                    <a:pt x="26" y="41"/>
                    <a:pt x="23" y="42"/>
                    <a:pt x="19" y="42"/>
                  </a:cubicBezTo>
                  <a:cubicBezTo>
                    <a:pt x="15" y="42"/>
                    <a:pt x="12" y="41"/>
                    <a:pt x="9" y="39"/>
                  </a:cubicBezTo>
                  <a:cubicBezTo>
                    <a:pt x="6" y="38"/>
                    <a:pt x="4" y="35"/>
                    <a:pt x="2" y="32"/>
                  </a:cubicBezTo>
                  <a:cubicBezTo>
                    <a:pt x="1" y="29"/>
                    <a:pt x="0" y="25"/>
                    <a:pt x="0" y="21"/>
                  </a:cubicBezTo>
                  <a:cubicBezTo>
                    <a:pt x="0" y="17"/>
                    <a:pt x="1" y="13"/>
                    <a:pt x="2" y="10"/>
                  </a:cubicBezTo>
                  <a:cubicBezTo>
                    <a:pt x="4" y="7"/>
                    <a:pt x="6" y="4"/>
                    <a:pt x="9" y="3"/>
                  </a:cubicBezTo>
                  <a:cubicBezTo>
                    <a:pt x="12" y="1"/>
                    <a:pt x="16" y="0"/>
                    <a:pt x="19" y="0"/>
                  </a:cubicBezTo>
                  <a:cubicBezTo>
                    <a:pt x="23" y="0"/>
                    <a:pt x="26" y="1"/>
                    <a:pt x="29" y="3"/>
                  </a:cubicBezTo>
                  <a:cubicBezTo>
                    <a:pt x="32" y="4"/>
                    <a:pt x="34" y="7"/>
                    <a:pt x="36" y="10"/>
                  </a:cubicBezTo>
                  <a:cubicBezTo>
                    <a:pt x="37" y="13"/>
                    <a:pt x="38" y="17"/>
                    <a:pt x="38" y="20"/>
                  </a:cubicBezTo>
                  <a:close/>
                  <a:moveTo>
                    <a:pt x="33" y="21"/>
                  </a:moveTo>
                  <a:cubicBezTo>
                    <a:pt x="33" y="16"/>
                    <a:pt x="32" y="12"/>
                    <a:pt x="29" y="9"/>
                  </a:cubicBezTo>
                  <a:cubicBezTo>
                    <a:pt x="27" y="6"/>
                    <a:pt x="23" y="4"/>
                    <a:pt x="19" y="4"/>
                  </a:cubicBezTo>
                  <a:cubicBezTo>
                    <a:pt x="16" y="4"/>
                    <a:pt x="14" y="5"/>
                    <a:pt x="12" y="6"/>
                  </a:cubicBezTo>
                  <a:cubicBezTo>
                    <a:pt x="10" y="8"/>
                    <a:pt x="8" y="10"/>
                    <a:pt x="7" y="12"/>
                  </a:cubicBezTo>
                  <a:cubicBezTo>
                    <a:pt x="5" y="15"/>
                    <a:pt x="5" y="18"/>
                    <a:pt x="5" y="21"/>
                  </a:cubicBezTo>
                  <a:cubicBezTo>
                    <a:pt x="5" y="24"/>
                    <a:pt x="5" y="27"/>
                    <a:pt x="7" y="30"/>
                  </a:cubicBezTo>
                  <a:cubicBezTo>
                    <a:pt x="8" y="32"/>
                    <a:pt x="9" y="34"/>
                    <a:pt x="12" y="35"/>
                  </a:cubicBezTo>
                  <a:cubicBezTo>
                    <a:pt x="14" y="37"/>
                    <a:pt x="16" y="37"/>
                    <a:pt x="19" y="37"/>
                  </a:cubicBezTo>
                  <a:cubicBezTo>
                    <a:pt x="23" y="37"/>
                    <a:pt x="27" y="36"/>
                    <a:pt x="29" y="33"/>
                  </a:cubicBezTo>
                  <a:cubicBezTo>
                    <a:pt x="32" y="30"/>
                    <a:pt x="33" y="26"/>
                    <a:pt x="33" y="21"/>
                  </a:cubicBez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0" name="Freeform 139"/>
            <p:cNvSpPr>
              <a:spLocks/>
            </p:cNvSpPr>
            <p:nvPr userDrawn="1"/>
          </p:nvSpPr>
          <p:spPr bwMode="auto">
            <a:xfrm>
              <a:off x="414" y="125"/>
              <a:ext cx="26" cy="64"/>
            </a:xfrm>
            <a:custGeom>
              <a:avLst/>
              <a:gdLst>
                <a:gd name="T0" fmla="*/ 17 w 17"/>
                <a:gd name="T1" fmla="*/ 5 h 43"/>
                <a:gd name="T2" fmla="*/ 14 w 17"/>
                <a:gd name="T3" fmla="*/ 4 h 43"/>
                <a:gd name="T4" fmla="*/ 9 w 17"/>
                <a:gd name="T5" fmla="*/ 10 h 43"/>
                <a:gd name="T6" fmla="*/ 9 w 17"/>
                <a:gd name="T7" fmla="*/ 14 h 43"/>
                <a:gd name="T8" fmla="*/ 16 w 17"/>
                <a:gd name="T9" fmla="*/ 14 h 43"/>
                <a:gd name="T10" fmla="*/ 16 w 17"/>
                <a:gd name="T11" fmla="*/ 18 h 43"/>
                <a:gd name="T12" fmla="*/ 9 w 17"/>
                <a:gd name="T13" fmla="*/ 18 h 43"/>
                <a:gd name="T14" fmla="*/ 9 w 17"/>
                <a:gd name="T15" fmla="*/ 43 h 43"/>
                <a:gd name="T16" fmla="*/ 5 w 17"/>
                <a:gd name="T17" fmla="*/ 43 h 43"/>
                <a:gd name="T18" fmla="*/ 5 w 17"/>
                <a:gd name="T19" fmla="*/ 18 h 43"/>
                <a:gd name="T20" fmla="*/ 0 w 17"/>
                <a:gd name="T21" fmla="*/ 18 h 43"/>
                <a:gd name="T22" fmla="*/ 0 w 17"/>
                <a:gd name="T23" fmla="*/ 14 h 43"/>
                <a:gd name="T24" fmla="*/ 5 w 17"/>
                <a:gd name="T25" fmla="*/ 14 h 43"/>
                <a:gd name="T26" fmla="*/ 5 w 17"/>
                <a:gd name="T27" fmla="*/ 10 h 43"/>
                <a:gd name="T28" fmla="*/ 7 w 17"/>
                <a:gd name="T29" fmla="*/ 3 h 43"/>
                <a:gd name="T30" fmla="*/ 14 w 17"/>
                <a:gd name="T31" fmla="*/ 0 h 43"/>
                <a:gd name="T32" fmla="*/ 17 w 17"/>
                <a:gd name="T33" fmla="*/ 0 h 43"/>
                <a:gd name="T34" fmla="*/ 17 w 17"/>
                <a:gd name="T35"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43">
                  <a:moveTo>
                    <a:pt x="17" y="5"/>
                  </a:moveTo>
                  <a:cubicBezTo>
                    <a:pt x="16" y="4"/>
                    <a:pt x="15" y="4"/>
                    <a:pt x="14" y="4"/>
                  </a:cubicBezTo>
                  <a:cubicBezTo>
                    <a:pt x="11" y="4"/>
                    <a:pt x="9" y="6"/>
                    <a:pt x="9" y="10"/>
                  </a:cubicBezTo>
                  <a:cubicBezTo>
                    <a:pt x="9" y="14"/>
                    <a:pt x="9" y="14"/>
                    <a:pt x="9" y="14"/>
                  </a:cubicBezTo>
                  <a:cubicBezTo>
                    <a:pt x="16" y="14"/>
                    <a:pt x="16" y="14"/>
                    <a:pt x="16" y="14"/>
                  </a:cubicBezTo>
                  <a:cubicBezTo>
                    <a:pt x="16" y="18"/>
                    <a:pt x="16" y="18"/>
                    <a:pt x="16" y="18"/>
                  </a:cubicBezTo>
                  <a:cubicBezTo>
                    <a:pt x="9" y="18"/>
                    <a:pt x="9" y="18"/>
                    <a:pt x="9" y="18"/>
                  </a:cubicBezTo>
                  <a:cubicBezTo>
                    <a:pt x="9" y="43"/>
                    <a:pt x="9" y="43"/>
                    <a:pt x="9" y="43"/>
                  </a:cubicBezTo>
                  <a:cubicBezTo>
                    <a:pt x="5" y="43"/>
                    <a:pt x="5" y="43"/>
                    <a:pt x="5" y="43"/>
                  </a:cubicBezTo>
                  <a:cubicBezTo>
                    <a:pt x="5" y="18"/>
                    <a:pt x="5" y="18"/>
                    <a:pt x="5" y="18"/>
                  </a:cubicBezTo>
                  <a:cubicBezTo>
                    <a:pt x="0" y="18"/>
                    <a:pt x="0" y="18"/>
                    <a:pt x="0" y="18"/>
                  </a:cubicBezTo>
                  <a:cubicBezTo>
                    <a:pt x="0" y="14"/>
                    <a:pt x="0" y="14"/>
                    <a:pt x="0" y="14"/>
                  </a:cubicBezTo>
                  <a:cubicBezTo>
                    <a:pt x="5" y="14"/>
                    <a:pt x="5" y="14"/>
                    <a:pt x="5" y="14"/>
                  </a:cubicBezTo>
                  <a:cubicBezTo>
                    <a:pt x="5" y="10"/>
                    <a:pt x="5" y="10"/>
                    <a:pt x="5" y="10"/>
                  </a:cubicBezTo>
                  <a:cubicBezTo>
                    <a:pt x="5" y="7"/>
                    <a:pt x="6" y="4"/>
                    <a:pt x="7" y="3"/>
                  </a:cubicBezTo>
                  <a:cubicBezTo>
                    <a:pt x="9" y="1"/>
                    <a:pt x="11" y="0"/>
                    <a:pt x="14" y="0"/>
                  </a:cubicBezTo>
                  <a:cubicBezTo>
                    <a:pt x="15" y="0"/>
                    <a:pt x="16" y="0"/>
                    <a:pt x="17" y="0"/>
                  </a:cubicBezTo>
                  <a:lnTo>
                    <a:pt x="17" y="5"/>
                  </a:ln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1" name="Freeform 140"/>
            <p:cNvSpPr>
              <a:spLocks/>
            </p:cNvSpPr>
            <p:nvPr userDrawn="1"/>
          </p:nvSpPr>
          <p:spPr bwMode="auto">
            <a:xfrm>
              <a:off x="438" y="125"/>
              <a:ext cx="26" cy="64"/>
            </a:xfrm>
            <a:custGeom>
              <a:avLst/>
              <a:gdLst>
                <a:gd name="T0" fmla="*/ 17 w 17"/>
                <a:gd name="T1" fmla="*/ 5 h 43"/>
                <a:gd name="T2" fmla="*/ 14 w 17"/>
                <a:gd name="T3" fmla="*/ 4 h 43"/>
                <a:gd name="T4" fmla="*/ 9 w 17"/>
                <a:gd name="T5" fmla="*/ 10 h 43"/>
                <a:gd name="T6" fmla="*/ 9 w 17"/>
                <a:gd name="T7" fmla="*/ 14 h 43"/>
                <a:gd name="T8" fmla="*/ 16 w 17"/>
                <a:gd name="T9" fmla="*/ 14 h 43"/>
                <a:gd name="T10" fmla="*/ 16 w 17"/>
                <a:gd name="T11" fmla="*/ 18 h 43"/>
                <a:gd name="T12" fmla="*/ 9 w 17"/>
                <a:gd name="T13" fmla="*/ 18 h 43"/>
                <a:gd name="T14" fmla="*/ 9 w 17"/>
                <a:gd name="T15" fmla="*/ 43 h 43"/>
                <a:gd name="T16" fmla="*/ 5 w 17"/>
                <a:gd name="T17" fmla="*/ 43 h 43"/>
                <a:gd name="T18" fmla="*/ 5 w 17"/>
                <a:gd name="T19" fmla="*/ 18 h 43"/>
                <a:gd name="T20" fmla="*/ 0 w 17"/>
                <a:gd name="T21" fmla="*/ 18 h 43"/>
                <a:gd name="T22" fmla="*/ 0 w 17"/>
                <a:gd name="T23" fmla="*/ 14 h 43"/>
                <a:gd name="T24" fmla="*/ 5 w 17"/>
                <a:gd name="T25" fmla="*/ 14 h 43"/>
                <a:gd name="T26" fmla="*/ 5 w 17"/>
                <a:gd name="T27" fmla="*/ 10 h 43"/>
                <a:gd name="T28" fmla="*/ 7 w 17"/>
                <a:gd name="T29" fmla="*/ 3 h 43"/>
                <a:gd name="T30" fmla="*/ 14 w 17"/>
                <a:gd name="T31" fmla="*/ 0 h 43"/>
                <a:gd name="T32" fmla="*/ 17 w 17"/>
                <a:gd name="T33" fmla="*/ 0 h 43"/>
                <a:gd name="T34" fmla="*/ 17 w 17"/>
                <a:gd name="T35"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43">
                  <a:moveTo>
                    <a:pt x="17" y="5"/>
                  </a:moveTo>
                  <a:cubicBezTo>
                    <a:pt x="16" y="4"/>
                    <a:pt x="15" y="4"/>
                    <a:pt x="14" y="4"/>
                  </a:cubicBezTo>
                  <a:cubicBezTo>
                    <a:pt x="11" y="4"/>
                    <a:pt x="9" y="6"/>
                    <a:pt x="9" y="10"/>
                  </a:cubicBezTo>
                  <a:cubicBezTo>
                    <a:pt x="9" y="14"/>
                    <a:pt x="9" y="14"/>
                    <a:pt x="9" y="14"/>
                  </a:cubicBezTo>
                  <a:cubicBezTo>
                    <a:pt x="16" y="14"/>
                    <a:pt x="16" y="14"/>
                    <a:pt x="16" y="14"/>
                  </a:cubicBezTo>
                  <a:cubicBezTo>
                    <a:pt x="16" y="18"/>
                    <a:pt x="16" y="18"/>
                    <a:pt x="16" y="18"/>
                  </a:cubicBezTo>
                  <a:cubicBezTo>
                    <a:pt x="9" y="18"/>
                    <a:pt x="9" y="18"/>
                    <a:pt x="9" y="18"/>
                  </a:cubicBezTo>
                  <a:cubicBezTo>
                    <a:pt x="9" y="43"/>
                    <a:pt x="9" y="43"/>
                    <a:pt x="9" y="43"/>
                  </a:cubicBezTo>
                  <a:cubicBezTo>
                    <a:pt x="5" y="43"/>
                    <a:pt x="5" y="43"/>
                    <a:pt x="5" y="43"/>
                  </a:cubicBezTo>
                  <a:cubicBezTo>
                    <a:pt x="5" y="18"/>
                    <a:pt x="5" y="18"/>
                    <a:pt x="5" y="18"/>
                  </a:cubicBezTo>
                  <a:cubicBezTo>
                    <a:pt x="0" y="18"/>
                    <a:pt x="0" y="18"/>
                    <a:pt x="0" y="18"/>
                  </a:cubicBezTo>
                  <a:cubicBezTo>
                    <a:pt x="0" y="14"/>
                    <a:pt x="0" y="14"/>
                    <a:pt x="0" y="14"/>
                  </a:cubicBezTo>
                  <a:cubicBezTo>
                    <a:pt x="5" y="14"/>
                    <a:pt x="5" y="14"/>
                    <a:pt x="5" y="14"/>
                  </a:cubicBezTo>
                  <a:cubicBezTo>
                    <a:pt x="5" y="10"/>
                    <a:pt x="5" y="10"/>
                    <a:pt x="5" y="10"/>
                  </a:cubicBezTo>
                  <a:cubicBezTo>
                    <a:pt x="5" y="7"/>
                    <a:pt x="5" y="4"/>
                    <a:pt x="7" y="3"/>
                  </a:cubicBezTo>
                  <a:cubicBezTo>
                    <a:pt x="9" y="1"/>
                    <a:pt x="11" y="0"/>
                    <a:pt x="14" y="0"/>
                  </a:cubicBezTo>
                  <a:cubicBezTo>
                    <a:pt x="15" y="0"/>
                    <a:pt x="16" y="0"/>
                    <a:pt x="17" y="0"/>
                  </a:cubicBezTo>
                  <a:lnTo>
                    <a:pt x="17" y="5"/>
                  </a:ln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2" name="Freeform 141"/>
            <p:cNvSpPr>
              <a:spLocks noEditPoints="1"/>
            </p:cNvSpPr>
            <p:nvPr userDrawn="1"/>
          </p:nvSpPr>
          <p:spPr bwMode="auto">
            <a:xfrm>
              <a:off x="467" y="126"/>
              <a:ext cx="9" cy="63"/>
            </a:xfrm>
            <a:custGeom>
              <a:avLst/>
              <a:gdLst>
                <a:gd name="T0" fmla="*/ 6 w 6"/>
                <a:gd name="T1" fmla="*/ 3 h 42"/>
                <a:gd name="T2" fmla="*/ 6 w 6"/>
                <a:gd name="T3" fmla="*/ 5 h 42"/>
                <a:gd name="T4" fmla="*/ 3 w 6"/>
                <a:gd name="T5" fmla="*/ 6 h 42"/>
                <a:gd name="T6" fmla="*/ 1 w 6"/>
                <a:gd name="T7" fmla="*/ 5 h 42"/>
                <a:gd name="T8" fmla="*/ 0 w 6"/>
                <a:gd name="T9" fmla="*/ 3 h 42"/>
                <a:gd name="T10" fmla="*/ 1 w 6"/>
                <a:gd name="T11" fmla="*/ 1 h 42"/>
                <a:gd name="T12" fmla="*/ 3 w 6"/>
                <a:gd name="T13" fmla="*/ 0 h 42"/>
                <a:gd name="T14" fmla="*/ 6 w 6"/>
                <a:gd name="T15" fmla="*/ 1 h 42"/>
                <a:gd name="T16" fmla="*/ 6 w 6"/>
                <a:gd name="T17" fmla="*/ 3 h 42"/>
                <a:gd name="T18" fmla="*/ 6 w 6"/>
                <a:gd name="T19" fmla="*/ 42 h 42"/>
                <a:gd name="T20" fmla="*/ 1 w 6"/>
                <a:gd name="T21" fmla="*/ 42 h 42"/>
                <a:gd name="T22" fmla="*/ 1 w 6"/>
                <a:gd name="T23" fmla="*/ 13 h 42"/>
                <a:gd name="T24" fmla="*/ 6 w 6"/>
                <a:gd name="T25" fmla="*/ 13 h 42"/>
                <a:gd name="T26" fmla="*/ 6 w 6"/>
                <a:gd name="T2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42">
                  <a:moveTo>
                    <a:pt x="6" y="3"/>
                  </a:moveTo>
                  <a:cubicBezTo>
                    <a:pt x="6" y="4"/>
                    <a:pt x="6" y="5"/>
                    <a:pt x="6" y="5"/>
                  </a:cubicBezTo>
                  <a:cubicBezTo>
                    <a:pt x="5" y="6"/>
                    <a:pt x="4" y="6"/>
                    <a:pt x="3" y="6"/>
                  </a:cubicBezTo>
                  <a:cubicBezTo>
                    <a:pt x="3" y="6"/>
                    <a:pt x="2" y="6"/>
                    <a:pt x="1" y="5"/>
                  </a:cubicBezTo>
                  <a:cubicBezTo>
                    <a:pt x="1" y="5"/>
                    <a:pt x="0" y="4"/>
                    <a:pt x="0" y="3"/>
                  </a:cubicBezTo>
                  <a:cubicBezTo>
                    <a:pt x="0" y="2"/>
                    <a:pt x="1" y="2"/>
                    <a:pt x="1" y="1"/>
                  </a:cubicBezTo>
                  <a:cubicBezTo>
                    <a:pt x="2" y="0"/>
                    <a:pt x="3" y="0"/>
                    <a:pt x="3" y="0"/>
                  </a:cubicBezTo>
                  <a:cubicBezTo>
                    <a:pt x="4" y="0"/>
                    <a:pt x="5" y="0"/>
                    <a:pt x="6" y="1"/>
                  </a:cubicBezTo>
                  <a:cubicBezTo>
                    <a:pt x="6" y="2"/>
                    <a:pt x="6" y="2"/>
                    <a:pt x="6" y="3"/>
                  </a:cubicBezTo>
                  <a:close/>
                  <a:moveTo>
                    <a:pt x="6" y="42"/>
                  </a:moveTo>
                  <a:cubicBezTo>
                    <a:pt x="1" y="42"/>
                    <a:pt x="1" y="42"/>
                    <a:pt x="1" y="42"/>
                  </a:cubicBezTo>
                  <a:cubicBezTo>
                    <a:pt x="1" y="13"/>
                    <a:pt x="1" y="13"/>
                    <a:pt x="1" y="13"/>
                  </a:cubicBezTo>
                  <a:cubicBezTo>
                    <a:pt x="6" y="13"/>
                    <a:pt x="6" y="13"/>
                    <a:pt x="6" y="13"/>
                  </a:cubicBezTo>
                  <a:lnTo>
                    <a:pt x="6" y="42"/>
                  </a:ln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3" name="Freeform 142"/>
            <p:cNvSpPr>
              <a:spLocks/>
            </p:cNvSpPr>
            <p:nvPr userDrawn="1"/>
          </p:nvSpPr>
          <p:spPr bwMode="auto">
            <a:xfrm>
              <a:off x="482" y="146"/>
              <a:ext cx="33" cy="45"/>
            </a:xfrm>
            <a:custGeom>
              <a:avLst/>
              <a:gdLst>
                <a:gd name="T0" fmla="*/ 22 w 22"/>
                <a:gd name="T1" fmla="*/ 28 h 30"/>
                <a:gd name="T2" fmla="*/ 14 w 22"/>
                <a:gd name="T3" fmla="*/ 30 h 30"/>
                <a:gd name="T4" fmla="*/ 7 w 22"/>
                <a:gd name="T5" fmla="*/ 28 h 30"/>
                <a:gd name="T6" fmla="*/ 2 w 22"/>
                <a:gd name="T7" fmla="*/ 23 h 30"/>
                <a:gd name="T8" fmla="*/ 0 w 22"/>
                <a:gd name="T9" fmla="*/ 15 h 30"/>
                <a:gd name="T10" fmla="*/ 4 w 22"/>
                <a:gd name="T11" fmla="*/ 4 h 30"/>
                <a:gd name="T12" fmla="*/ 15 w 22"/>
                <a:gd name="T13" fmla="*/ 0 h 30"/>
                <a:gd name="T14" fmla="*/ 22 w 22"/>
                <a:gd name="T15" fmla="*/ 1 h 30"/>
                <a:gd name="T16" fmla="*/ 22 w 22"/>
                <a:gd name="T17" fmla="*/ 6 h 30"/>
                <a:gd name="T18" fmla="*/ 15 w 22"/>
                <a:gd name="T19" fmla="*/ 4 h 30"/>
                <a:gd name="T20" fmla="*/ 8 w 22"/>
                <a:gd name="T21" fmla="*/ 7 h 30"/>
                <a:gd name="T22" fmla="*/ 5 w 22"/>
                <a:gd name="T23" fmla="*/ 15 h 30"/>
                <a:gd name="T24" fmla="*/ 8 w 22"/>
                <a:gd name="T25" fmla="*/ 23 h 30"/>
                <a:gd name="T26" fmla="*/ 15 w 22"/>
                <a:gd name="T27" fmla="*/ 26 h 30"/>
                <a:gd name="T28" fmla="*/ 22 w 22"/>
                <a:gd name="T29" fmla="*/ 23 h 30"/>
                <a:gd name="T30" fmla="*/ 22 w 22"/>
                <a:gd name="T31"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30">
                  <a:moveTo>
                    <a:pt x="22" y="28"/>
                  </a:moveTo>
                  <a:cubicBezTo>
                    <a:pt x="20" y="29"/>
                    <a:pt x="17" y="30"/>
                    <a:pt x="14" y="30"/>
                  </a:cubicBezTo>
                  <a:cubicBezTo>
                    <a:pt x="11" y="30"/>
                    <a:pt x="9" y="29"/>
                    <a:pt x="7" y="28"/>
                  </a:cubicBezTo>
                  <a:cubicBezTo>
                    <a:pt x="5" y="27"/>
                    <a:pt x="3" y="25"/>
                    <a:pt x="2" y="23"/>
                  </a:cubicBezTo>
                  <a:cubicBezTo>
                    <a:pt x="1" y="21"/>
                    <a:pt x="0" y="18"/>
                    <a:pt x="0" y="15"/>
                  </a:cubicBezTo>
                  <a:cubicBezTo>
                    <a:pt x="0" y="11"/>
                    <a:pt x="2" y="7"/>
                    <a:pt x="4" y="4"/>
                  </a:cubicBezTo>
                  <a:cubicBezTo>
                    <a:pt x="7" y="1"/>
                    <a:pt x="11" y="0"/>
                    <a:pt x="15" y="0"/>
                  </a:cubicBezTo>
                  <a:cubicBezTo>
                    <a:pt x="18" y="0"/>
                    <a:pt x="20" y="0"/>
                    <a:pt x="22" y="1"/>
                  </a:cubicBezTo>
                  <a:cubicBezTo>
                    <a:pt x="22" y="6"/>
                    <a:pt x="22" y="6"/>
                    <a:pt x="22" y="6"/>
                  </a:cubicBezTo>
                  <a:cubicBezTo>
                    <a:pt x="20" y="4"/>
                    <a:pt x="18" y="4"/>
                    <a:pt x="15" y="4"/>
                  </a:cubicBezTo>
                  <a:cubicBezTo>
                    <a:pt x="12" y="4"/>
                    <a:pt x="10" y="5"/>
                    <a:pt x="8" y="7"/>
                  </a:cubicBezTo>
                  <a:cubicBezTo>
                    <a:pt x="6" y="9"/>
                    <a:pt x="5" y="12"/>
                    <a:pt x="5" y="15"/>
                  </a:cubicBezTo>
                  <a:cubicBezTo>
                    <a:pt x="5" y="18"/>
                    <a:pt x="6" y="21"/>
                    <a:pt x="8" y="23"/>
                  </a:cubicBezTo>
                  <a:cubicBezTo>
                    <a:pt x="10" y="25"/>
                    <a:pt x="12" y="26"/>
                    <a:pt x="15" y="26"/>
                  </a:cubicBezTo>
                  <a:cubicBezTo>
                    <a:pt x="17" y="26"/>
                    <a:pt x="20" y="25"/>
                    <a:pt x="22" y="23"/>
                  </a:cubicBezTo>
                  <a:lnTo>
                    <a:pt x="22" y="28"/>
                  </a:ln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4" name="Freeform 143"/>
            <p:cNvSpPr>
              <a:spLocks noEditPoints="1"/>
            </p:cNvSpPr>
            <p:nvPr userDrawn="1"/>
          </p:nvSpPr>
          <p:spPr bwMode="auto">
            <a:xfrm>
              <a:off x="519" y="146"/>
              <a:ext cx="38" cy="45"/>
            </a:xfrm>
            <a:custGeom>
              <a:avLst/>
              <a:gdLst>
                <a:gd name="T0" fmla="*/ 25 w 25"/>
                <a:gd name="T1" fmla="*/ 16 h 30"/>
                <a:gd name="T2" fmla="*/ 5 w 25"/>
                <a:gd name="T3" fmla="*/ 16 h 30"/>
                <a:gd name="T4" fmla="*/ 7 w 25"/>
                <a:gd name="T5" fmla="*/ 23 h 30"/>
                <a:gd name="T6" fmla="*/ 14 w 25"/>
                <a:gd name="T7" fmla="*/ 26 h 30"/>
                <a:gd name="T8" fmla="*/ 23 w 25"/>
                <a:gd name="T9" fmla="*/ 23 h 30"/>
                <a:gd name="T10" fmla="*/ 23 w 25"/>
                <a:gd name="T11" fmla="*/ 27 h 30"/>
                <a:gd name="T12" fmla="*/ 13 w 25"/>
                <a:gd name="T13" fmla="*/ 30 h 30"/>
                <a:gd name="T14" fmla="*/ 4 w 25"/>
                <a:gd name="T15" fmla="*/ 26 h 30"/>
                <a:gd name="T16" fmla="*/ 0 w 25"/>
                <a:gd name="T17" fmla="*/ 15 h 30"/>
                <a:gd name="T18" fmla="*/ 2 w 25"/>
                <a:gd name="T19" fmla="*/ 7 h 30"/>
                <a:gd name="T20" fmla="*/ 7 w 25"/>
                <a:gd name="T21" fmla="*/ 2 h 30"/>
                <a:gd name="T22" fmla="*/ 13 w 25"/>
                <a:gd name="T23" fmla="*/ 0 h 30"/>
                <a:gd name="T24" fmla="*/ 22 w 25"/>
                <a:gd name="T25" fmla="*/ 3 h 30"/>
                <a:gd name="T26" fmla="*/ 25 w 25"/>
                <a:gd name="T27" fmla="*/ 13 h 30"/>
                <a:gd name="T28" fmla="*/ 25 w 25"/>
                <a:gd name="T29" fmla="*/ 16 h 30"/>
                <a:gd name="T30" fmla="*/ 20 w 25"/>
                <a:gd name="T31" fmla="*/ 12 h 30"/>
                <a:gd name="T32" fmla="*/ 19 w 25"/>
                <a:gd name="T33" fmla="*/ 6 h 30"/>
                <a:gd name="T34" fmla="*/ 13 w 25"/>
                <a:gd name="T35" fmla="*/ 4 h 30"/>
                <a:gd name="T36" fmla="*/ 8 w 25"/>
                <a:gd name="T37" fmla="*/ 6 h 30"/>
                <a:gd name="T38" fmla="*/ 5 w 25"/>
                <a:gd name="T39" fmla="*/ 12 h 30"/>
                <a:gd name="T40" fmla="*/ 20 w 25"/>
                <a:gd name="T41"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30">
                  <a:moveTo>
                    <a:pt x="25" y="16"/>
                  </a:moveTo>
                  <a:cubicBezTo>
                    <a:pt x="5" y="16"/>
                    <a:pt x="5" y="16"/>
                    <a:pt x="5" y="16"/>
                  </a:cubicBezTo>
                  <a:cubicBezTo>
                    <a:pt x="5" y="19"/>
                    <a:pt x="6" y="22"/>
                    <a:pt x="7" y="23"/>
                  </a:cubicBezTo>
                  <a:cubicBezTo>
                    <a:pt x="9" y="25"/>
                    <a:pt x="11" y="26"/>
                    <a:pt x="14" y="26"/>
                  </a:cubicBezTo>
                  <a:cubicBezTo>
                    <a:pt x="18" y="26"/>
                    <a:pt x="20" y="25"/>
                    <a:pt x="23" y="23"/>
                  </a:cubicBezTo>
                  <a:cubicBezTo>
                    <a:pt x="23" y="27"/>
                    <a:pt x="23" y="27"/>
                    <a:pt x="23" y="27"/>
                  </a:cubicBezTo>
                  <a:cubicBezTo>
                    <a:pt x="21" y="29"/>
                    <a:pt x="17" y="30"/>
                    <a:pt x="13" y="30"/>
                  </a:cubicBezTo>
                  <a:cubicBezTo>
                    <a:pt x="9" y="30"/>
                    <a:pt x="6" y="28"/>
                    <a:pt x="4" y="26"/>
                  </a:cubicBezTo>
                  <a:cubicBezTo>
                    <a:pt x="1" y="23"/>
                    <a:pt x="0" y="19"/>
                    <a:pt x="0" y="15"/>
                  </a:cubicBezTo>
                  <a:cubicBezTo>
                    <a:pt x="0" y="12"/>
                    <a:pt x="1" y="9"/>
                    <a:pt x="2" y="7"/>
                  </a:cubicBezTo>
                  <a:cubicBezTo>
                    <a:pt x="3" y="5"/>
                    <a:pt x="5" y="3"/>
                    <a:pt x="7" y="2"/>
                  </a:cubicBezTo>
                  <a:cubicBezTo>
                    <a:pt x="9" y="0"/>
                    <a:pt x="11" y="0"/>
                    <a:pt x="13" y="0"/>
                  </a:cubicBezTo>
                  <a:cubicBezTo>
                    <a:pt x="17" y="0"/>
                    <a:pt x="20" y="1"/>
                    <a:pt x="22" y="3"/>
                  </a:cubicBezTo>
                  <a:cubicBezTo>
                    <a:pt x="24" y="6"/>
                    <a:pt x="25" y="9"/>
                    <a:pt x="25" y="13"/>
                  </a:cubicBezTo>
                  <a:lnTo>
                    <a:pt x="25" y="16"/>
                  </a:lnTo>
                  <a:close/>
                  <a:moveTo>
                    <a:pt x="20" y="12"/>
                  </a:moveTo>
                  <a:cubicBezTo>
                    <a:pt x="20" y="9"/>
                    <a:pt x="20" y="7"/>
                    <a:pt x="19" y="6"/>
                  </a:cubicBezTo>
                  <a:cubicBezTo>
                    <a:pt x="17" y="4"/>
                    <a:pt x="16" y="4"/>
                    <a:pt x="13" y="4"/>
                  </a:cubicBezTo>
                  <a:cubicBezTo>
                    <a:pt x="11" y="4"/>
                    <a:pt x="9" y="4"/>
                    <a:pt x="8" y="6"/>
                  </a:cubicBezTo>
                  <a:cubicBezTo>
                    <a:pt x="6" y="7"/>
                    <a:pt x="5" y="9"/>
                    <a:pt x="5" y="12"/>
                  </a:cubicBezTo>
                  <a:lnTo>
                    <a:pt x="20" y="12"/>
                  </a:ln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5" name="Freeform 144"/>
            <p:cNvSpPr>
              <a:spLocks/>
            </p:cNvSpPr>
            <p:nvPr userDrawn="1"/>
          </p:nvSpPr>
          <p:spPr bwMode="auto">
            <a:xfrm>
              <a:off x="575" y="128"/>
              <a:ext cx="34" cy="63"/>
            </a:xfrm>
            <a:custGeom>
              <a:avLst/>
              <a:gdLst>
                <a:gd name="T0" fmla="*/ 23 w 23"/>
                <a:gd name="T1" fmla="*/ 30 h 42"/>
                <a:gd name="T2" fmla="*/ 19 w 23"/>
                <a:gd name="T3" fmla="*/ 38 h 42"/>
                <a:gd name="T4" fmla="*/ 9 w 23"/>
                <a:gd name="T5" fmla="*/ 42 h 42"/>
                <a:gd name="T6" fmla="*/ 0 w 23"/>
                <a:gd name="T7" fmla="*/ 40 h 42"/>
                <a:gd name="T8" fmla="*/ 0 w 23"/>
                <a:gd name="T9" fmla="*/ 35 h 42"/>
                <a:gd name="T10" fmla="*/ 9 w 23"/>
                <a:gd name="T11" fmla="*/ 38 h 42"/>
                <a:gd name="T12" fmla="*/ 16 w 23"/>
                <a:gd name="T13" fmla="*/ 36 h 42"/>
                <a:gd name="T14" fmla="*/ 18 w 23"/>
                <a:gd name="T15" fmla="*/ 30 h 42"/>
                <a:gd name="T16" fmla="*/ 7 w 23"/>
                <a:gd name="T17" fmla="*/ 22 h 42"/>
                <a:gd name="T18" fmla="*/ 4 w 23"/>
                <a:gd name="T19" fmla="*/ 22 h 42"/>
                <a:gd name="T20" fmla="*/ 4 w 23"/>
                <a:gd name="T21" fmla="*/ 18 h 42"/>
                <a:gd name="T22" fmla="*/ 7 w 23"/>
                <a:gd name="T23" fmla="*/ 18 h 42"/>
                <a:gd name="T24" fmla="*/ 17 w 23"/>
                <a:gd name="T25" fmla="*/ 11 h 42"/>
                <a:gd name="T26" fmla="*/ 9 w 23"/>
                <a:gd name="T27" fmla="*/ 4 h 42"/>
                <a:gd name="T28" fmla="*/ 1 w 23"/>
                <a:gd name="T29" fmla="*/ 7 h 42"/>
                <a:gd name="T30" fmla="*/ 1 w 23"/>
                <a:gd name="T31" fmla="*/ 2 h 42"/>
                <a:gd name="T32" fmla="*/ 11 w 23"/>
                <a:gd name="T33" fmla="*/ 0 h 42"/>
                <a:gd name="T34" fmla="*/ 19 w 23"/>
                <a:gd name="T35" fmla="*/ 3 h 42"/>
                <a:gd name="T36" fmla="*/ 22 w 23"/>
                <a:gd name="T37" fmla="*/ 10 h 42"/>
                <a:gd name="T38" fmla="*/ 14 w 23"/>
                <a:gd name="T39" fmla="*/ 20 h 42"/>
                <a:gd name="T40" fmla="*/ 14 w 23"/>
                <a:gd name="T41" fmla="*/ 20 h 42"/>
                <a:gd name="T42" fmla="*/ 21 w 23"/>
                <a:gd name="T43" fmla="*/ 23 h 42"/>
                <a:gd name="T44" fmla="*/ 23 w 23"/>
                <a:gd name="T45"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 h="42">
                  <a:moveTo>
                    <a:pt x="23" y="30"/>
                  </a:moveTo>
                  <a:cubicBezTo>
                    <a:pt x="23" y="33"/>
                    <a:pt x="22" y="36"/>
                    <a:pt x="19" y="38"/>
                  </a:cubicBezTo>
                  <a:cubicBezTo>
                    <a:pt x="17" y="41"/>
                    <a:pt x="13" y="42"/>
                    <a:pt x="9" y="42"/>
                  </a:cubicBezTo>
                  <a:cubicBezTo>
                    <a:pt x="5" y="42"/>
                    <a:pt x="2" y="41"/>
                    <a:pt x="0" y="40"/>
                  </a:cubicBezTo>
                  <a:cubicBezTo>
                    <a:pt x="0" y="35"/>
                    <a:pt x="0" y="35"/>
                    <a:pt x="0" y="35"/>
                  </a:cubicBezTo>
                  <a:cubicBezTo>
                    <a:pt x="3" y="37"/>
                    <a:pt x="6" y="38"/>
                    <a:pt x="9" y="38"/>
                  </a:cubicBezTo>
                  <a:cubicBezTo>
                    <a:pt x="12" y="38"/>
                    <a:pt x="14" y="37"/>
                    <a:pt x="16" y="36"/>
                  </a:cubicBezTo>
                  <a:cubicBezTo>
                    <a:pt x="18" y="34"/>
                    <a:pt x="18" y="32"/>
                    <a:pt x="18" y="30"/>
                  </a:cubicBezTo>
                  <a:cubicBezTo>
                    <a:pt x="18" y="25"/>
                    <a:pt x="15" y="22"/>
                    <a:pt x="7" y="22"/>
                  </a:cubicBezTo>
                  <a:cubicBezTo>
                    <a:pt x="4" y="22"/>
                    <a:pt x="4" y="22"/>
                    <a:pt x="4" y="22"/>
                  </a:cubicBezTo>
                  <a:cubicBezTo>
                    <a:pt x="4" y="18"/>
                    <a:pt x="4" y="18"/>
                    <a:pt x="4" y="18"/>
                  </a:cubicBezTo>
                  <a:cubicBezTo>
                    <a:pt x="7" y="18"/>
                    <a:pt x="7" y="18"/>
                    <a:pt x="7" y="18"/>
                  </a:cubicBezTo>
                  <a:cubicBezTo>
                    <a:pt x="14" y="18"/>
                    <a:pt x="17" y="16"/>
                    <a:pt x="17" y="11"/>
                  </a:cubicBezTo>
                  <a:cubicBezTo>
                    <a:pt x="17" y="6"/>
                    <a:pt x="14" y="4"/>
                    <a:pt x="9" y="4"/>
                  </a:cubicBezTo>
                  <a:cubicBezTo>
                    <a:pt x="7" y="4"/>
                    <a:pt x="4" y="5"/>
                    <a:pt x="1" y="7"/>
                  </a:cubicBezTo>
                  <a:cubicBezTo>
                    <a:pt x="1" y="2"/>
                    <a:pt x="1" y="2"/>
                    <a:pt x="1" y="2"/>
                  </a:cubicBezTo>
                  <a:cubicBezTo>
                    <a:pt x="4" y="1"/>
                    <a:pt x="7" y="0"/>
                    <a:pt x="11" y="0"/>
                  </a:cubicBezTo>
                  <a:cubicBezTo>
                    <a:pt x="14" y="0"/>
                    <a:pt x="17" y="1"/>
                    <a:pt x="19" y="3"/>
                  </a:cubicBezTo>
                  <a:cubicBezTo>
                    <a:pt x="21" y="5"/>
                    <a:pt x="22" y="7"/>
                    <a:pt x="22" y="10"/>
                  </a:cubicBezTo>
                  <a:cubicBezTo>
                    <a:pt x="22" y="15"/>
                    <a:pt x="19" y="18"/>
                    <a:pt x="14" y="20"/>
                  </a:cubicBezTo>
                  <a:cubicBezTo>
                    <a:pt x="14" y="20"/>
                    <a:pt x="14" y="20"/>
                    <a:pt x="14" y="20"/>
                  </a:cubicBezTo>
                  <a:cubicBezTo>
                    <a:pt x="17" y="20"/>
                    <a:pt x="19" y="21"/>
                    <a:pt x="21" y="23"/>
                  </a:cubicBezTo>
                  <a:cubicBezTo>
                    <a:pt x="22" y="25"/>
                    <a:pt x="23" y="27"/>
                    <a:pt x="23" y="30"/>
                  </a:cubicBez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6" name="Freeform 145"/>
            <p:cNvSpPr>
              <a:spLocks noEditPoints="1"/>
            </p:cNvSpPr>
            <p:nvPr userDrawn="1"/>
          </p:nvSpPr>
          <p:spPr bwMode="auto">
            <a:xfrm>
              <a:off x="617" y="128"/>
              <a:ext cx="37" cy="63"/>
            </a:xfrm>
            <a:custGeom>
              <a:avLst/>
              <a:gdLst>
                <a:gd name="T0" fmla="*/ 25 w 25"/>
                <a:gd name="T1" fmla="*/ 28 h 42"/>
                <a:gd name="T2" fmla="*/ 24 w 25"/>
                <a:gd name="T3" fmla="*/ 35 h 42"/>
                <a:gd name="T4" fmla="*/ 19 w 25"/>
                <a:gd name="T5" fmla="*/ 40 h 42"/>
                <a:gd name="T6" fmla="*/ 13 w 25"/>
                <a:gd name="T7" fmla="*/ 42 h 42"/>
                <a:gd name="T8" fmla="*/ 3 w 25"/>
                <a:gd name="T9" fmla="*/ 37 h 42"/>
                <a:gd name="T10" fmla="*/ 0 w 25"/>
                <a:gd name="T11" fmla="*/ 23 h 42"/>
                <a:gd name="T12" fmla="*/ 2 w 25"/>
                <a:gd name="T13" fmla="*/ 11 h 42"/>
                <a:gd name="T14" fmla="*/ 8 w 25"/>
                <a:gd name="T15" fmla="*/ 3 h 42"/>
                <a:gd name="T16" fmla="*/ 16 w 25"/>
                <a:gd name="T17" fmla="*/ 0 h 42"/>
                <a:gd name="T18" fmla="*/ 23 w 25"/>
                <a:gd name="T19" fmla="*/ 1 h 42"/>
                <a:gd name="T20" fmla="*/ 23 w 25"/>
                <a:gd name="T21" fmla="*/ 6 h 42"/>
                <a:gd name="T22" fmla="*/ 16 w 25"/>
                <a:gd name="T23" fmla="*/ 4 h 42"/>
                <a:gd name="T24" fmla="*/ 8 w 25"/>
                <a:gd name="T25" fmla="*/ 9 h 42"/>
                <a:gd name="T26" fmla="*/ 5 w 25"/>
                <a:gd name="T27" fmla="*/ 22 h 42"/>
                <a:gd name="T28" fmla="*/ 5 w 25"/>
                <a:gd name="T29" fmla="*/ 22 h 42"/>
                <a:gd name="T30" fmla="*/ 14 w 25"/>
                <a:gd name="T31" fmla="*/ 16 h 42"/>
                <a:gd name="T32" fmla="*/ 22 w 25"/>
                <a:gd name="T33" fmla="*/ 19 h 42"/>
                <a:gd name="T34" fmla="*/ 25 w 25"/>
                <a:gd name="T35" fmla="*/ 28 h 42"/>
                <a:gd name="T36" fmla="*/ 21 w 25"/>
                <a:gd name="T37" fmla="*/ 29 h 42"/>
                <a:gd name="T38" fmla="*/ 19 w 25"/>
                <a:gd name="T39" fmla="*/ 22 h 42"/>
                <a:gd name="T40" fmla="*/ 13 w 25"/>
                <a:gd name="T41" fmla="*/ 20 h 42"/>
                <a:gd name="T42" fmla="*/ 7 w 25"/>
                <a:gd name="T43" fmla="*/ 22 h 42"/>
                <a:gd name="T44" fmla="*/ 5 w 25"/>
                <a:gd name="T45" fmla="*/ 28 h 42"/>
                <a:gd name="T46" fmla="*/ 7 w 25"/>
                <a:gd name="T47" fmla="*/ 35 h 42"/>
                <a:gd name="T48" fmla="*/ 13 w 25"/>
                <a:gd name="T49" fmla="*/ 38 h 42"/>
                <a:gd name="T50" fmla="*/ 19 w 25"/>
                <a:gd name="T51" fmla="*/ 35 h 42"/>
                <a:gd name="T52" fmla="*/ 21 w 25"/>
                <a:gd name="T53" fmla="*/ 2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 h="42">
                  <a:moveTo>
                    <a:pt x="25" y="28"/>
                  </a:moveTo>
                  <a:cubicBezTo>
                    <a:pt x="25" y="31"/>
                    <a:pt x="25" y="33"/>
                    <a:pt x="24" y="35"/>
                  </a:cubicBezTo>
                  <a:cubicBezTo>
                    <a:pt x="23" y="37"/>
                    <a:pt x="21" y="39"/>
                    <a:pt x="19" y="40"/>
                  </a:cubicBezTo>
                  <a:cubicBezTo>
                    <a:pt x="17" y="41"/>
                    <a:pt x="15" y="42"/>
                    <a:pt x="13" y="42"/>
                  </a:cubicBezTo>
                  <a:cubicBezTo>
                    <a:pt x="9" y="42"/>
                    <a:pt x="6" y="40"/>
                    <a:pt x="3" y="37"/>
                  </a:cubicBezTo>
                  <a:cubicBezTo>
                    <a:pt x="1" y="34"/>
                    <a:pt x="0" y="29"/>
                    <a:pt x="0" y="23"/>
                  </a:cubicBezTo>
                  <a:cubicBezTo>
                    <a:pt x="0" y="19"/>
                    <a:pt x="1" y="15"/>
                    <a:pt x="2" y="11"/>
                  </a:cubicBezTo>
                  <a:cubicBezTo>
                    <a:pt x="3" y="8"/>
                    <a:pt x="5" y="5"/>
                    <a:pt x="8" y="3"/>
                  </a:cubicBezTo>
                  <a:cubicBezTo>
                    <a:pt x="10" y="1"/>
                    <a:pt x="13" y="0"/>
                    <a:pt x="16" y="0"/>
                  </a:cubicBezTo>
                  <a:cubicBezTo>
                    <a:pt x="19" y="0"/>
                    <a:pt x="21" y="1"/>
                    <a:pt x="23" y="1"/>
                  </a:cubicBezTo>
                  <a:cubicBezTo>
                    <a:pt x="23" y="6"/>
                    <a:pt x="23" y="6"/>
                    <a:pt x="23" y="6"/>
                  </a:cubicBezTo>
                  <a:cubicBezTo>
                    <a:pt x="21" y="5"/>
                    <a:pt x="19" y="4"/>
                    <a:pt x="16" y="4"/>
                  </a:cubicBezTo>
                  <a:cubicBezTo>
                    <a:pt x="13" y="4"/>
                    <a:pt x="10" y="6"/>
                    <a:pt x="8" y="9"/>
                  </a:cubicBezTo>
                  <a:cubicBezTo>
                    <a:pt x="6" y="12"/>
                    <a:pt x="5" y="16"/>
                    <a:pt x="5" y="22"/>
                  </a:cubicBezTo>
                  <a:cubicBezTo>
                    <a:pt x="5" y="22"/>
                    <a:pt x="5" y="22"/>
                    <a:pt x="5" y="22"/>
                  </a:cubicBezTo>
                  <a:cubicBezTo>
                    <a:pt x="7" y="18"/>
                    <a:pt x="10" y="16"/>
                    <a:pt x="14" y="16"/>
                  </a:cubicBezTo>
                  <a:cubicBezTo>
                    <a:pt x="17" y="16"/>
                    <a:pt x="20" y="17"/>
                    <a:pt x="22" y="19"/>
                  </a:cubicBezTo>
                  <a:cubicBezTo>
                    <a:pt x="24" y="22"/>
                    <a:pt x="25" y="25"/>
                    <a:pt x="25" y="28"/>
                  </a:cubicBezTo>
                  <a:close/>
                  <a:moveTo>
                    <a:pt x="21" y="29"/>
                  </a:moveTo>
                  <a:cubicBezTo>
                    <a:pt x="21" y="26"/>
                    <a:pt x="20" y="24"/>
                    <a:pt x="19" y="22"/>
                  </a:cubicBezTo>
                  <a:cubicBezTo>
                    <a:pt x="17" y="21"/>
                    <a:pt x="15" y="20"/>
                    <a:pt x="13" y="20"/>
                  </a:cubicBezTo>
                  <a:cubicBezTo>
                    <a:pt x="11" y="20"/>
                    <a:pt x="9" y="21"/>
                    <a:pt x="7" y="22"/>
                  </a:cubicBezTo>
                  <a:cubicBezTo>
                    <a:pt x="6" y="24"/>
                    <a:pt x="5" y="26"/>
                    <a:pt x="5" y="28"/>
                  </a:cubicBezTo>
                  <a:cubicBezTo>
                    <a:pt x="5" y="31"/>
                    <a:pt x="6" y="33"/>
                    <a:pt x="7" y="35"/>
                  </a:cubicBezTo>
                  <a:cubicBezTo>
                    <a:pt x="9" y="37"/>
                    <a:pt x="11" y="38"/>
                    <a:pt x="13" y="38"/>
                  </a:cubicBezTo>
                  <a:cubicBezTo>
                    <a:pt x="15" y="38"/>
                    <a:pt x="17" y="37"/>
                    <a:pt x="19" y="35"/>
                  </a:cubicBezTo>
                  <a:cubicBezTo>
                    <a:pt x="20" y="34"/>
                    <a:pt x="21" y="32"/>
                    <a:pt x="21" y="29"/>
                  </a:cubicBez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7" name="Freeform 146"/>
            <p:cNvSpPr>
              <a:spLocks/>
            </p:cNvSpPr>
            <p:nvPr userDrawn="1"/>
          </p:nvSpPr>
          <p:spPr bwMode="auto">
            <a:xfrm>
              <a:off x="662" y="129"/>
              <a:ext cx="33" cy="62"/>
            </a:xfrm>
            <a:custGeom>
              <a:avLst/>
              <a:gdLst>
                <a:gd name="T0" fmla="*/ 22 w 22"/>
                <a:gd name="T1" fmla="*/ 28 h 41"/>
                <a:gd name="T2" fmla="*/ 19 w 22"/>
                <a:gd name="T3" fmla="*/ 37 h 41"/>
                <a:gd name="T4" fmla="*/ 8 w 22"/>
                <a:gd name="T5" fmla="*/ 41 h 41"/>
                <a:gd name="T6" fmla="*/ 0 w 22"/>
                <a:gd name="T7" fmla="*/ 39 h 41"/>
                <a:gd name="T8" fmla="*/ 0 w 22"/>
                <a:gd name="T9" fmla="*/ 34 h 41"/>
                <a:gd name="T10" fmla="*/ 8 w 22"/>
                <a:gd name="T11" fmla="*/ 37 h 41"/>
                <a:gd name="T12" fmla="*/ 15 w 22"/>
                <a:gd name="T13" fmla="*/ 34 h 41"/>
                <a:gd name="T14" fmla="*/ 18 w 22"/>
                <a:gd name="T15" fmla="*/ 28 h 41"/>
                <a:gd name="T16" fmla="*/ 15 w 22"/>
                <a:gd name="T17" fmla="*/ 22 h 41"/>
                <a:gd name="T18" fmla="*/ 7 w 22"/>
                <a:gd name="T19" fmla="*/ 20 h 41"/>
                <a:gd name="T20" fmla="*/ 1 w 22"/>
                <a:gd name="T21" fmla="*/ 20 h 41"/>
                <a:gd name="T22" fmla="*/ 2 w 22"/>
                <a:gd name="T23" fmla="*/ 0 h 41"/>
                <a:gd name="T24" fmla="*/ 21 w 22"/>
                <a:gd name="T25" fmla="*/ 0 h 41"/>
                <a:gd name="T26" fmla="*/ 21 w 22"/>
                <a:gd name="T27" fmla="*/ 4 h 41"/>
                <a:gd name="T28" fmla="*/ 6 w 22"/>
                <a:gd name="T29" fmla="*/ 4 h 41"/>
                <a:gd name="T30" fmla="*/ 5 w 22"/>
                <a:gd name="T31" fmla="*/ 16 h 41"/>
                <a:gd name="T32" fmla="*/ 9 w 22"/>
                <a:gd name="T33" fmla="*/ 16 h 41"/>
                <a:gd name="T34" fmla="*/ 19 w 22"/>
                <a:gd name="T35" fmla="*/ 19 h 41"/>
                <a:gd name="T36" fmla="*/ 22 w 22"/>
                <a:gd name="T37"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41">
                  <a:moveTo>
                    <a:pt x="22" y="28"/>
                  </a:moveTo>
                  <a:cubicBezTo>
                    <a:pt x="22" y="32"/>
                    <a:pt x="21" y="35"/>
                    <a:pt x="19" y="37"/>
                  </a:cubicBezTo>
                  <a:cubicBezTo>
                    <a:pt x="16" y="40"/>
                    <a:pt x="13" y="41"/>
                    <a:pt x="8" y="41"/>
                  </a:cubicBezTo>
                  <a:cubicBezTo>
                    <a:pt x="4" y="41"/>
                    <a:pt x="2" y="40"/>
                    <a:pt x="0" y="39"/>
                  </a:cubicBezTo>
                  <a:cubicBezTo>
                    <a:pt x="0" y="34"/>
                    <a:pt x="0" y="34"/>
                    <a:pt x="0" y="34"/>
                  </a:cubicBezTo>
                  <a:cubicBezTo>
                    <a:pt x="3" y="36"/>
                    <a:pt x="5" y="37"/>
                    <a:pt x="8" y="37"/>
                  </a:cubicBezTo>
                  <a:cubicBezTo>
                    <a:pt x="11" y="37"/>
                    <a:pt x="13" y="36"/>
                    <a:pt x="15" y="34"/>
                  </a:cubicBezTo>
                  <a:cubicBezTo>
                    <a:pt x="17" y="33"/>
                    <a:pt x="18" y="31"/>
                    <a:pt x="18" y="28"/>
                  </a:cubicBezTo>
                  <a:cubicBezTo>
                    <a:pt x="18" y="25"/>
                    <a:pt x="17" y="23"/>
                    <a:pt x="15" y="22"/>
                  </a:cubicBezTo>
                  <a:cubicBezTo>
                    <a:pt x="13" y="20"/>
                    <a:pt x="11" y="20"/>
                    <a:pt x="7" y="20"/>
                  </a:cubicBezTo>
                  <a:cubicBezTo>
                    <a:pt x="5" y="20"/>
                    <a:pt x="2" y="20"/>
                    <a:pt x="1" y="20"/>
                  </a:cubicBezTo>
                  <a:cubicBezTo>
                    <a:pt x="2" y="0"/>
                    <a:pt x="2" y="0"/>
                    <a:pt x="2" y="0"/>
                  </a:cubicBezTo>
                  <a:cubicBezTo>
                    <a:pt x="21" y="0"/>
                    <a:pt x="21" y="0"/>
                    <a:pt x="21" y="0"/>
                  </a:cubicBezTo>
                  <a:cubicBezTo>
                    <a:pt x="21" y="4"/>
                    <a:pt x="21" y="4"/>
                    <a:pt x="21" y="4"/>
                  </a:cubicBezTo>
                  <a:cubicBezTo>
                    <a:pt x="6" y="4"/>
                    <a:pt x="6" y="4"/>
                    <a:pt x="6" y="4"/>
                  </a:cubicBezTo>
                  <a:cubicBezTo>
                    <a:pt x="5" y="16"/>
                    <a:pt x="5" y="16"/>
                    <a:pt x="5" y="16"/>
                  </a:cubicBezTo>
                  <a:cubicBezTo>
                    <a:pt x="9" y="16"/>
                    <a:pt x="9" y="16"/>
                    <a:pt x="9" y="16"/>
                  </a:cubicBezTo>
                  <a:cubicBezTo>
                    <a:pt x="13" y="16"/>
                    <a:pt x="16" y="17"/>
                    <a:pt x="19" y="19"/>
                  </a:cubicBezTo>
                  <a:cubicBezTo>
                    <a:pt x="21" y="21"/>
                    <a:pt x="22" y="24"/>
                    <a:pt x="22" y="28"/>
                  </a:cubicBez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8" name="Freeform 147"/>
            <p:cNvSpPr>
              <a:spLocks/>
            </p:cNvSpPr>
            <p:nvPr userDrawn="1"/>
          </p:nvSpPr>
          <p:spPr bwMode="auto">
            <a:xfrm>
              <a:off x="239" y="108"/>
              <a:ext cx="84" cy="101"/>
            </a:xfrm>
            <a:custGeom>
              <a:avLst/>
              <a:gdLst>
                <a:gd name="T0" fmla="*/ 84 w 84"/>
                <a:gd name="T1" fmla="*/ 93 h 101"/>
                <a:gd name="T2" fmla="*/ 84 w 84"/>
                <a:gd name="T3" fmla="*/ 93 h 101"/>
                <a:gd name="T4" fmla="*/ 84 w 84"/>
                <a:gd name="T5" fmla="*/ 9 h 101"/>
                <a:gd name="T6" fmla="*/ 54 w 84"/>
                <a:gd name="T7" fmla="*/ 0 h 101"/>
                <a:gd name="T8" fmla="*/ 0 w 84"/>
                <a:gd name="T9" fmla="*/ 21 h 101"/>
                <a:gd name="T10" fmla="*/ 0 w 84"/>
                <a:gd name="T11" fmla="*/ 21 h 101"/>
                <a:gd name="T12" fmla="*/ 0 w 84"/>
                <a:gd name="T13" fmla="*/ 81 h 101"/>
                <a:gd name="T14" fmla="*/ 18 w 84"/>
                <a:gd name="T15" fmla="*/ 74 h 101"/>
                <a:gd name="T16" fmla="*/ 18 w 84"/>
                <a:gd name="T17" fmla="*/ 26 h 101"/>
                <a:gd name="T18" fmla="*/ 54 w 84"/>
                <a:gd name="T19" fmla="*/ 17 h 101"/>
                <a:gd name="T20" fmla="*/ 54 w 84"/>
                <a:gd name="T21" fmla="*/ 89 h 101"/>
                <a:gd name="T22" fmla="*/ 0 w 84"/>
                <a:gd name="T23" fmla="*/ 81 h 101"/>
                <a:gd name="T24" fmla="*/ 54 w 84"/>
                <a:gd name="T25" fmla="*/ 101 h 101"/>
                <a:gd name="T26" fmla="*/ 54 w 84"/>
                <a:gd name="T27" fmla="*/ 101 h 101"/>
                <a:gd name="T28" fmla="*/ 84 w 84"/>
                <a:gd name="T29" fmla="*/ 93 h 101"/>
                <a:gd name="T30" fmla="*/ 84 w 84"/>
                <a:gd name="T31" fmla="*/ 93 h 101"/>
                <a:gd name="T32" fmla="*/ 84 w 84"/>
                <a:gd name="T33" fmla="*/ 9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01">
                  <a:moveTo>
                    <a:pt x="84" y="93"/>
                  </a:moveTo>
                  <a:lnTo>
                    <a:pt x="84" y="93"/>
                  </a:lnTo>
                  <a:lnTo>
                    <a:pt x="84" y="9"/>
                  </a:lnTo>
                  <a:lnTo>
                    <a:pt x="54" y="0"/>
                  </a:lnTo>
                  <a:lnTo>
                    <a:pt x="0" y="21"/>
                  </a:lnTo>
                  <a:lnTo>
                    <a:pt x="0" y="21"/>
                  </a:lnTo>
                  <a:lnTo>
                    <a:pt x="0" y="81"/>
                  </a:lnTo>
                  <a:lnTo>
                    <a:pt x="18" y="74"/>
                  </a:lnTo>
                  <a:lnTo>
                    <a:pt x="18" y="26"/>
                  </a:lnTo>
                  <a:lnTo>
                    <a:pt x="54" y="17"/>
                  </a:lnTo>
                  <a:lnTo>
                    <a:pt x="54" y="89"/>
                  </a:lnTo>
                  <a:lnTo>
                    <a:pt x="0" y="81"/>
                  </a:lnTo>
                  <a:lnTo>
                    <a:pt x="54" y="101"/>
                  </a:lnTo>
                  <a:lnTo>
                    <a:pt x="54" y="101"/>
                  </a:lnTo>
                  <a:lnTo>
                    <a:pt x="84" y="93"/>
                  </a:lnTo>
                  <a:lnTo>
                    <a:pt x="84" y="93"/>
                  </a:lnTo>
                  <a:lnTo>
                    <a:pt x="84" y="93"/>
                  </a:lnTo>
                  <a:close/>
                </a:path>
              </a:pathLst>
            </a:custGeom>
            <a:solidFill>
              <a:srgbClr val="2173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49" name="Rectangle 148"/>
            <p:cNvSpPr>
              <a:spLocks noChangeArrowheads="1"/>
            </p:cNvSpPr>
            <p:nvPr userDrawn="1"/>
          </p:nvSpPr>
          <p:spPr bwMode="auto">
            <a:xfrm>
              <a:off x="7164" y="0"/>
              <a:ext cx="430"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0" name="Rectangle 149"/>
            <p:cNvSpPr>
              <a:spLocks noChangeArrowheads="1"/>
            </p:cNvSpPr>
            <p:nvPr userDrawn="1"/>
          </p:nvSpPr>
          <p:spPr bwMode="auto">
            <a:xfrm>
              <a:off x="7164" y="0"/>
              <a:ext cx="43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1" name="Freeform 150"/>
            <p:cNvSpPr>
              <a:spLocks/>
            </p:cNvSpPr>
            <p:nvPr userDrawn="1"/>
          </p:nvSpPr>
          <p:spPr bwMode="auto">
            <a:xfrm>
              <a:off x="7264" y="167"/>
              <a:ext cx="24" cy="21"/>
            </a:xfrm>
            <a:custGeom>
              <a:avLst/>
              <a:gdLst>
                <a:gd name="T0" fmla="*/ 8 w 16"/>
                <a:gd name="T1" fmla="*/ 0 h 14"/>
                <a:gd name="T2" fmla="*/ 3 w 16"/>
                <a:gd name="T3" fmla="*/ 2 h 14"/>
                <a:gd name="T4" fmla="*/ 0 w 16"/>
                <a:gd name="T5" fmla="*/ 7 h 14"/>
                <a:gd name="T6" fmla="*/ 3 w 16"/>
                <a:gd name="T7" fmla="*/ 12 h 14"/>
                <a:gd name="T8" fmla="*/ 8 w 16"/>
                <a:gd name="T9" fmla="*/ 14 h 14"/>
                <a:gd name="T10" fmla="*/ 14 w 16"/>
                <a:gd name="T11" fmla="*/ 12 h 14"/>
                <a:gd name="T12" fmla="*/ 16 w 16"/>
                <a:gd name="T13" fmla="*/ 7 h 14"/>
                <a:gd name="T14" fmla="*/ 14 w 16"/>
                <a:gd name="T15" fmla="*/ 2 h 14"/>
                <a:gd name="T16" fmla="*/ 8 w 16"/>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4">
                  <a:moveTo>
                    <a:pt x="8" y="0"/>
                  </a:moveTo>
                  <a:cubicBezTo>
                    <a:pt x="6" y="0"/>
                    <a:pt x="4" y="1"/>
                    <a:pt x="3" y="2"/>
                  </a:cubicBezTo>
                  <a:cubicBezTo>
                    <a:pt x="1" y="3"/>
                    <a:pt x="0" y="5"/>
                    <a:pt x="0" y="7"/>
                  </a:cubicBezTo>
                  <a:cubicBezTo>
                    <a:pt x="0" y="9"/>
                    <a:pt x="1" y="10"/>
                    <a:pt x="3" y="12"/>
                  </a:cubicBezTo>
                  <a:cubicBezTo>
                    <a:pt x="4" y="13"/>
                    <a:pt x="6" y="14"/>
                    <a:pt x="8" y="14"/>
                  </a:cubicBezTo>
                  <a:cubicBezTo>
                    <a:pt x="10" y="14"/>
                    <a:pt x="12" y="13"/>
                    <a:pt x="14" y="12"/>
                  </a:cubicBezTo>
                  <a:cubicBezTo>
                    <a:pt x="15" y="10"/>
                    <a:pt x="16" y="9"/>
                    <a:pt x="16" y="7"/>
                  </a:cubicBezTo>
                  <a:cubicBezTo>
                    <a:pt x="16" y="5"/>
                    <a:pt x="15" y="3"/>
                    <a:pt x="14" y="2"/>
                  </a:cubicBezTo>
                  <a:cubicBezTo>
                    <a:pt x="12" y="1"/>
                    <a:pt x="10" y="0"/>
                    <a:pt x="8" y="0"/>
                  </a:cubicBezTo>
                </a:path>
              </a:pathLst>
            </a:custGeom>
            <a:solidFill>
              <a:srgbClr val="407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2" name="Freeform 151"/>
            <p:cNvSpPr>
              <a:spLocks/>
            </p:cNvSpPr>
            <p:nvPr userDrawn="1"/>
          </p:nvSpPr>
          <p:spPr bwMode="auto">
            <a:xfrm>
              <a:off x="7299" y="167"/>
              <a:ext cx="22" cy="21"/>
            </a:xfrm>
            <a:custGeom>
              <a:avLst/>
              <a:gdLst>
                <a:gd name="T0" fmla="*/ 8 w 15"/>
                <a:gd name="T1" fmla="*/ 0 h 14"/>
                <a:gd name="T2" fmla="*/ 2 w 15"/>
                <a:gd name="T3" fmla="*/ 2 h 14"/>
                <a:gd name="T4" fmla="*/ 0 w 15"/>
                <a:gd name="T5" fmla="*/ 7 h 14"/>
                <a:gd name="T6" fmla="*/ 2 w 15"/>
                <a:gd name="T7" fmla="*/ 12 h 14"/>
                <a:gd name="T8" fmla="*/ 8 w 15"/>
                <a:gd name="T9" fmla="*/ 14 h 14"/>
                <a:gd name="T10" fmla="*/ 13 w 15"/>
                <a:gd name="T11" fmla="*/ 12 h 14"/>
                <a:gd name="T12" fmla="*/ 15 w 15"/>
                <a:gd name="T13" fmla="*/ 7 h 14"/>
                <a:gd name="T14" fmla="*/ 13 w 15"/>
                <a:gd name="T15" fmla="*/ 2 h 14"/>
                <a:gd name="T16" fmla="*/ 8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8" y="0"/>
                  </a:moveTo>
                  <a:cubicBezTo>
                    <a:pt x="6" y="0"/>
                    <a:pt x="4" y="1"/>
                    <a:pt x="2" y="2"/>
                  </a:cubicBezTo>
                  <a:cubicBezTo>
                    <a:pt x="1" y="3"/>
                    <a:pt x="0" y="5"/>
                    <a:pt x="0" y="7"/>
                  </a:cubicBezTo>
                  <a:cubicBezTo>
                    <a:pt x="0" y="9"/>
                    <a:pt x="1" y="10"/>
                    <a:pt x="2" y="12"/>
                  </a:cubicBezTo>
                  <a:cubicBezTo>
                    <a:pt x="4" y="13"/>
                    <a:pt x="6" y="14"/>
                    <a:pt x="8" y="14"/>
                  </a:cubicBezTo>
                  <a:cubicBezTo>
                    <a:pt x="10" y="14"/>
                    <a:pt x="12" y="13"/>
                    <a:pt x="13" y="12"/>
                  </a:cubicBezTo>
                  <a:cubicBezTo>
                    <a:pt x="15" y="10"/>
                    <a:pt x="15" y="9"/>
                    <a:pt x="15" y="7"/>
                  </a:cubicBezTo>
                  <a:cubicBezTo>
                    <a:pt x="15" y="5"/>
                    <a:pt x="15" y="3"/>
                    <a:pt x="13" y="2"/>
                  </a:cubicBezTo>
                  <a:cubicBezTo>
                    <a:pt x="12" y="1"/>
                    <a:pt x="10" y="0"/>
                    <a:pt x="8" y="0"/>
                  </a:cubicBezTo>
                </a:path>
              </a:pathLst>
            </a:custGeom>
            <a:solidFill>
              <a:srgbClr val="407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3" name="Freeform 152"/>
            <p:cNvSpPr>
              <a:spLocks/>
            </p:cNvSpPr>
            <p:nvPr userDrawn="1"/>
          </p:nvSpPr>
          <p:spPr bwMode="auto">
            <a:xfrm>
              <a:off x="7333" y="167"/>
              <a:ext cx="23" cy="21"/>
            </a:xfrm>
            <a:custGeom>
              <a:avLst/>
              <a:gdLst>
                <a:gd name="T0" fmla="*/ 8 w 15"/>
                <a:gd name="T1" fmla="*/ 0 h 14"/>
                <a:gd name="T2" fmla="*/ 2 w 15"/>
                <a:gd name="T3" fmla="*/ 2 h 14"/>
                <a:gd name="T4" fmla="*/ 0 w 15"/>
                <a:gd name="T5" fmla="*/ 7 h 14"/>
                <a:gd name="T6" fmla="*/ 2 w 15"/>
                <a:gd name="T7" fmla="*/ 12 h 14"/>
                <a:gd name="T8" fmla="*/ 7 w 15"/>
                <a:gd name="T9" fmla="*/ 14 h 14"/>
                <a:gd name="T10" fmla="*/ 13 w 15"/>
                <a:gd name="T11" fmla="*/ 12 h 14"/>
                <a:gd name="T12" fmla="*/ 15 w 15"/>
                <a:gd name="T13" fmla="*/ 7 h 14"/>
                <a:gd name="T14" fmla="*/ 13 w 15"/>
                <a:gd name="T15" fmla="*/ 2 h 14"/>
                <a:gd name="T16" fmla="*/ 8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8" y="0"/>
                  </a:moveTo>
                  <a:cubicBezTo>
                    <a:pt x="5" y="0"/>
                    <a:pt x="4" y="1"/>
                    <a:pt x="2" y="2"/>
                  </a:cubicBezTo>
                  <a:cubicBezTo>
                    <a:pt x="1" y="3"/>
                    <a:pt x="0" y="5"/>
                    <a:pt x="0" y="7"/>
                  </a:cubicBezTo>
                  <a:cubicBezTo>
                    <a:pt x="0" y="9"/>
                    <a:pt x="1" y="10"/>
                    <a:pt x="2" y="12"/>
                  </a:cubicBezTo>
                  <a:cubicBezTo>
                    <a:pt x="4" y="13"/>
                    <a:pt x="5" y="14"/>
                    <a:pt x="7" y="14"/>
                  </a:cubicBezTo>
                  <a:cubicBezTo>
                    <a:pt x="10" y="14"/>
                    <a:pt x="12" y="13"/>
                    <a:pt x="13" y="12"/>
                  </a:cubicBezTo>
                  <a:cubicBezTo>
                    <a:pt x="14" y="10"/>
                    <a:pt x="15" y="9"/>
                    <a:pt x="15" y="7"/>
                  </a:cubicBezTo>
                  <a:cubicBezTo>
                    <a:pt x="15" y="5"/>
                    <a:pt x="14" y="3"/>
                    <a:pt x="13" y="2"/>
                  </a:cubicBezTo>
                  <a:cubicBezTo>
                    <a:pt x="12" y="1"/>
                    <a:pt x="10" y="0"/>
                    <a:pt x="8" y="0"/>
                  </a:cubicBezTo>
                </a:path>
              </a:pathLst>
            </a:custGeom>
            <a:solidFill>
              <a:srgbClr val="407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4" name="Rectangle 153"/>
            <p:cNvSpPr>
              <a:spLocks noChangeArrowheads="1"/>
            </p:cNvSpPr>
            <p:nvPr userDrawn="1"/>
          </p:nvSpPr>
          <p:spPr bwMode="auto">
            <a:xfrm>
              <a:off x="2965" y="0"/>
              <a:ext cx="828"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5" name="Rectangle 154"/>
            <p:cNvSpPr>
              <a:spLocks noChangeArrowheads="1"/>
            </p:cNvSpPr>
            <p:nvPr userDrawn="1"/>
          </p:nvSpPr>
          <p:spPr bwMode="auto">
            <a:xfrm>
              <a:off x="2965" y="0"/>
              <a:ext cx="8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6" name="Rectangle 155"/>
            <p:cNvSpPr>
              <a:spLocks noChangeArrowheads="1"/>
            </p:cNvSpPr>
            <p:nvPr userDrawn="1"/>
          </p:nvSpPr>
          <p:spPr bwMode="auto">
            <a:xfrm>
              <a:off x="3094" y="114"/>
              <a:ext cx="41" cy="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7" name="Rectangle 156"/>
            <p:cNvSpPr>
              <a:spLocks noChangeArrowheads="1"/>
            </p:cNvSpPr>
            <p:nvPr userDrawn="1"/>
          </p:nvSpPr>
          <p:spPr bwMode="auto">
            <a:xfrm>
              <a:off x="3085" y="75"/>
              <a:ext cx="40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73843" rtl="0" eaLnBrk="0" fontAlgn="base" latinLnBrk="0" hangingPunct="0">
                <a:lnSpc>
                  <a:spcPct val="100000"/>
                </a:lnSpc>
                <a:spcBef>
                  <a:spcPct val="0"/>
                </a:spcBef>
                <a:spcAft>
                  <a:spcPct val="0"/>
                </a:spcAft>
                <a:buClrTx/>
                <a:buSzTx/>
                <a:buFontTx/>
                <a:buNone/>
                <a:tabLst/>
              </a:pPr>
              <a:r>
                <a:rPr kumimoji="0" lang="en-US" sz="1242" b="0" i="0" u="none" strike="noStrike" cap="none" normalizeH="0" baseline="0" dirty="0" smtClean="0">
                  <a:ln>
                    <a:noFill/>
                  </a:ln>
                  <a:solidFill>
                    <a:srgbClr val="407CBE"/>
                  </a:solidFill>
                  <a:effectLst/>
                  <a:latin typeface="Segoe UI Light" panose="020B0502040204020203" pitchFamily="34" charset="0"/>
                </a:rPr>
                <a:t>Calendar</a:t>
              </a:r>
              <a:endParaRPr kumimoji="0" lang="en-US" sz="1721" b="0" i="0" u="none" strike="noStrike" cap="none" normalizeH="0" baseline="0" dirty="0" smtClean="0">
                <a:ln>
                  <a:noFill/>
                </a:ln>
                <a:solidFill>
                  <a:schemeClr val="tx1"/>
                </a:solidFill>
                <a:effectLst/>
                <a:latin typeface="Arial" panose="020B0604020202020204" pitchFamily="34" charset="0"/>
              </a:endParaRPr>
            </a:p>
          </p:txBody>
        </p:sp>
        <p:sp>
          <p:nvSpPr>
            <p:cNvPr id="158" name="Rectangle 157"/>
            <p:cNvSpPr>
              <a:spLocks noChangeArrowheads="1"/>
            </p:cNvSpPr>
            <p:nvPr userDrawn="1"/>
          </p:nvSpPr>
          <p:spPr bwMode="auto">
            <a:xfrm>
              <a:off x="2125" y="0"/>
              <a:ext cx="828"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59" name="Rectangle 158"/>
            <p:cNvSpPr>
              <a:spLocks noChangeArrowheads="1"/>
            </p:cNvSpPr>
            <p:nvPr userDrawn="1"/>
          </p:nvSpPr>
          <p:spPr bwMode="auto">
            <a:xfrm>
              <a:off x="2125" y="0"/>
              <a:ext cx="8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60" name="Rectangle 159"/>
            <p:cNvSpPr>
              <a:spLocks noChangeArrowheads="1"/>
            </p:cNvSpPr>
            <p:nvPr userDrawn="1"/>
          </p:nvSpPr>
          <p:spPr bwMode="auto">
            <a:xfrm>
              <a:off x="2251" y="113"/>
              <a:ext cx="51" cy="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61" name="Rectangle 160"/>
            <p:cNvSpPr>
              <a:spLocks noChangeArrowheads="1"/>
            </p:cNvSpPr>
            <p:nvPr userDrawn="1"/>
          </p:nvSpPr>
          <p:spPr bwMode="auto">
            <a:xfrm>
              <a:off x="2245" y="75"/>
              <a:ext cx="36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73843" rtl="0" eaLnBrk="0" fontAlgn="base" latinLnBrk="0" hangingPunct="0">
                <a:lnSpc>
                  <a:spcPct val="100000"/>
                </a:lnSpc>
                <a:spcBef>
                  <a:spcPct val="0"/>
                </a:spcBef>
                <a:spcAft>
                  <a:spcPct val="0"/>
                </a:spcAft>
                <a:buClrTx/>
                <a:buSzTx/>
                <a:buFontTx/>
                <a:buNone/>
                <a:tabLst/>
              </a:pPr>
              <a:r>
                <a:rPr kumimoji="0" lang="en-US" sz="1242" b="0" i="0" u="none" strike="noStrike" cap="none" normalizeH="0" baseline="0" dirty="0" smtClean="0">
                  <a:ln>
                    <a:noFill/>
                  </a:ln>
                  <a:solidFill>
                    <a:srgbClr val="407CBE"/>
                  </a:solidFill>
                  <a:effectLst/>
                  <a:latin typeface="Segoe UI Light" panose="020B0502040204020203" pitchFamily="34" charset="0"/>
                </a:rPr>
                <a:t>Outlook</a:t>
              </a:r>
              <a:endParaRPr kumimoji="0" lang="en-US" sz="1721" b="0" i="0" u="none" strike="noStrike" cap="none" normalizeH="0" baseline="0" dirty="0" smtClean="0">
                <a:ln>
                  <a:noFill/>
                </a:ln>
                <a:solidFill>
                  <a:schemeClr val="tx1"/>
                </a:solidFill>
                <a:effectLst/>
                <a:latin typeface="Arial" panose="020B0604020202020204" pitchFamily="34" charset="0"/>
              </a:endParaRPr>
            </a:p>
          </p:txBody>
        </p:sp>
        <p:sp>
          <p:nvSpPr>
            <p:cNvPr id="162" name="Rectangle 161"/>
            <p:cNvSpPr>
              <a:spLocks noChangeArrowheads="1"/>
            </p:cNvSpPr>
            <p:nvPr userDrawn="1"/>
          </p:nvSpPr>
          <p:spPr bwMode="auto">
            <a:xfrm>
              <a:off x="1286" y="0"/>
              <a:ext cx="827"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63" name="Rectangle 162"/>
            <p:cNvSpPr>
              <a:spLocks noChangeArrowheads="1"/>
            </p:cNvSpPr>
            <p:nvPr userDrawn="1"/>
          </p:nvSpPr>
          <p:spPr bwMode="auto">
            <a:xfrm>
              <a:off x="1286" y="0"/>
              <a:ext cx="8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64" name="Rectangle 163"/>
            <p:cNvSpPr>
              <a:spLocks noChangeArrowheads="1"/>
            </p:cNvSpPr>
            <p:nvPr userDrawn="1"/>
          </p:nvSpPr>
          <p:spPr bwMode="auto">
            <a:xfrm>
              <a:off x="1401" y="0"/>
              <a:ext cx="360" cy="18"/>
            </a:xfrm>
            <a:prstGeom prst="rect">
              <a:avLst/>
            </a:prstGeom>
            <a:solidFill>
              <a:srgbClr val="2173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65" name="Rectangle 164"/>
            <p:cNvSpPr>
              <a:spLocks noChangeArrowheads="1"/>
            </p:cNvSpPr>
            <p:nvPr userDrawn="1"/>
          </p:nvSpPr>
          <p:spPr bwMode="auto">
            <a:xfrm>
              <a:off x="1407" y="113"/>
              <a:ext cx="68" cy="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66" name="Rectangle 165"/>
            <p:cNvSpPr>
              <a:spLocks noChangeArrowheads="1"/>
            </p:cNvSpPr>
            <p:nvPr userDrawn="1"/>
          </p:nvSpPr>
          <p:spPr bwMode="auto">
            <a:xfrm>
              <a:off x="1402" y="75"/>
              <a:ext cx="29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73843" rtl="0" eaLnBrk="0" fontAlgn="base" latinLnBrk="0" hangingPunct="0">
                <a:lnSpc>
                  <a:spcPct val="100000"/>
                </a:lnSpc>
                <a:spcBef>
                  <a:spcPct val="0"/>
                </a:spcBef>
                <a:spcAft>
                  <a:spcPct val="0"/>
                </a:spcAft>
                <a:buClrTx/>
                <a:buSzTx/>
                <a:buFontTx/>
                <a:buNone/>
                <a:tabLst/>
              </a:pPr>
              <a:r>
                <a:rPr kumimoji="0" lang="en-US" sz="1242" b="0" i="0" u="none" strike="noStrike" cap="none" normalizeH="0" baseline="0" dirty="0" smtClean="0">
                  <a:ln>
                    <a:noFill/>
                  </a:ln>
                  <a:solidFill>
                    <a:srgbClr val="407CBE"/>
                  </a:solidFill>
                  <a:effectLst/>
                  <a:latin typeface="Segoe UI Light" panose="020B0502040204020203" pitchFamily="34" charset="0"/>
                </a:rPr>
                <a:t>Admin</a:t>
              </a:r>
              <a:endParaRPr kumimoji="0" lang="en-US" sz="1721" b="0" i="0" u="none" strike="noStrike" cap="none" normalizeH="0" baseline="0" dirty="0" smtClean="0">
                <a:ln>
                  <a:noFill/>
                </a:ln>
                <a:solidFill>
                  <a:schemeClr val="tx1"/>
                </a:solidFill>
                <a:effectLst/>
                <a:latin typeface="Arial" panose="020B0604020202020204" pitchFamily="34" charset="0"/>
              </a:endParaRPr>
            </a:p>
          </p:txBody>
        </p:sp>
        <p:sp>
          <p:nvSpPr>
            <p:cNvPr id="167" name="Rectangle 166"/>
            <p:cNvSpPr>
              <a:spLocks noChangeArrowheads="1"/>
            </p:cNvSpPr>
            <p:nvPr userDrawn="1"/>
          </p:nvSpPr>
          <p:spPr bwMode="auto">
            <a:xfrm>
              <a:off x="3805" y="0"/>
              <a:ext cx="828"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68" name="Rectangle 167"/>
            <p:cNvSpPr>
              <a:spLocks noChangeArrowheads="1"/>
            </p:cNvSpPr>
            <p:nvPr userDrawn="1"/>
          </p:nvSpPr>
          <p:spPr bwMode="auto">
            <a:xfrm>
              <a:off x="3805" y="0"/>
              <a:ext cx="8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69" name="Rectangle 168"/>
            <p:cNvSpPr>
              <a:spLocks noChangeArrowheads="1"/>
            </p:cNvSpPr>
            <p:nvPr userDrawn="1"/>
          </p:nvSpPr>
          <p:spPr bwMode="auto">
            <a:xfrm>
              <a:off x="3928" y="114"/>
              <a:ext cx="49" cy="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70" name="Rectangle 169"/>
            <p:cNvSpPr>
              <a:spLocks noChangeArrowheads="1"/>
            </p:cNvSpPr>
            <p:nvPr userDrawn="1"/>
          </p:nvSpPr>
          <p:spPr bwMode="auto">
            <a:xfrm>
              <a:off x="3925" y="75"/>
              <a:ext cx="30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73843" rtl="0" eaLnBrk="0" fontAlgn="base" latinLnBrk="0" hangingPunct="0">
                <a:lnSpc>
                  <a:spcPct val="100000"/>
                </a:lnSpc>
                <a:spcBef>
                  <a:spcPct val="0"/>
                </a:spcBef>
                <a:spcAft>
                  <a:spcPct val="0"/>
                </a:spcAft>
                <a:buClrTx/>
                <a:buSzTx/>
                <a:buFontTx/>
                <a:buNone/>
                <a:tabLst/>
              </a:pPr>
              <a:r>
                <a:rPr kumimoji="0" lang="en-US" sz="1242" b="0" i="0" u="none" strike="noStrike" cap="none" normalizeH="0" baseline="0" dirty="0" smtClean="0">
                  <a:ln>
                    <a:noFill/>
                  </a:ln>
                  <a:solidFill>
                    <a:srgbClr val="407CBE"/>
                  </a:solidFill>
                  <a:effectLst/>
                  <a:latin typeface="Segoe UI Light" panose="020B0502040204020203" pitchFamily="34" charset="0"/>
                </a:rPr>
                <a:t>People</a:t>
              </a:r>
              <a:endParaRPr kumimoji="0" lang="en-US" sz="1721" b="0" i="0" u="none" strike="noStrike" cap="none" normalizeH="0" baseline="0" dirty="0" smtClean="0">
                <a:ln>
                  <a:noFill/>
                </a:ln>
                <a:solidFill>
                  <a:schemeClr val="tx1"/>
                </a:solidFill>
                <a:effectLst/>
                <a:latin typeface="Arial" panose="020B0604020202020204" pitchFamily="34" charset="0"/>
              </a:endParaRPr>
            </a:p>
          </p:txBody>
        </p:sp>
        <p:sp>
          <p:nvSpPr>
            <p:cNvPr id="171" name="Rectangle 170"/>
            <p:cNvSpPr>
              <a:spLocks noChangeArrowheads="1"/>
            </p:cNvSpPr>
            <p:nvPr userDrawn="1"/>
          </p:nvSpPr>
          <p:spPr bwMode="auto">
            <a:xfrm>
              <a:off x="4645" y="0"/>
              <a:ext cx="827"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72" name="Rectangle 171"/>
            <p:cNvSpPr>
              <a:spLocks noChangeArrowheads="1"/>
            </p:cNvSpPr>
            <p:nvPr userDrawn="1"/>
          </p:nvSpPr>
          <p:spPr bwMode="auto">
            <a:xfrm>
              <a:off x="4645" y="0"/>
              <a:ext cx="8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73" name="Rectangle 172"/>
            <p:cNvSpPr>
              <a:spLocks noChangeArrowheads="1"/>
            </p:cNvSpPr>
            <p:nvPr userDrawn="1"/>
          </p:nvSpPr>
          <p:spPr bwMode="auto">
            <a:xfrm>
              <a:off x="4772" y="113"/>
              <a:ext cx="38" cy="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74" name="Rectangle 173"/>
            <p:cNvSpPr>
              <a:spLocks noChangeArrowheads="1"/>
            </p:cNvSpPr>
            <p:nvPr userDrawn="1"/>
          </p:nvSpPr>
          <p:spPr bwMode="auto">
            <a:xfrm>
              <a:off x="4765" y="75"/>
              <a:ext cx="36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73843" rtl="0" eaLnBrk="0" fontAlgn="base" latinLnBrk="0" hangingPunct="0">
                <a:lnSpc>
                  <a:spcPct val="100000"/>
                </a:lnSpc>
                <a:spcBef>
                  <a:spcPct val="0"/>
                </a:spcBef>
                <a:spcAft>
                  <a:spcPct val="0"/>
                </a:spcAft>
                <a:buClrTx/>
                <a:buSzTx/>
                <a:buFontTx/>
                <a:buNone/>
                <a:tabLst/>
              </a:pPr>
              <a:r>
                <a:rPr kumimoji="0" lang="en-US" sz="1242" b="0" i="0" u="none" strike="noStrike" cap="none" normalizeH="0" baseline="0" dirty="0" smtClean="0">
                  <a:ln>
                    <a:noFill/>
                  </a:ln>
                  <a:solidFill>
                    <a:srgbClr val="407CBE"/>
                  </a:solidFill>
                  <a:effectLst/>
                  <a:latin typeface="Segoe UI Light" panose="020B0502040204020203" pitchFamily="34" charset="0"/>
                </a:rPr>
                <a:t>Yammer</a:t>
              </a:r>
              <a:endParaRPr kumimoji="0" lang="en-US" sz="1721" b="0" i="0" u="none" strike="noStrike" cap="none" normalizeH="0" baseline="0" dirty="0" smtClean="0">
                <a:ln>
                  <a:noFill/>
                </a:ln>
                <a:solidFill>
                  <a:schemeClr val="tx1"/>
                </a:solidFill>
                <a:effectLst/>
                <a:latin typeface="Arial" panose="020B0604020202020204" pitchFamily="34" charset="0"/>
              </a:endParaRPr>
            </a:p>
          </p:txBody>
        </p:sp>
        <p:sp>
          <p:nvSpPr>
            <p:cNvPr id="175" name="Rectangle 174"/>
            <p:cNvSpPr>
              <a:spLocks noChangeArrowheads="1"/>
            </p:cNvSpPr>
            <p:nvPr userDrawn="1"/>
          </p:nvSpPr>
          <p:spPr bwMode="auto">
            <a:xfrm>
              <a:off x="5484" y="0"/>
              <a:ext cx="828"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76" name="Rectangle 175"/>
            <p:cNvSpPr>
              <a:spLocks noChangeArrowheads="1"/>
            </p:cNvSpPr>
            <p:nvPr userDrawn="1"/>
          </p:nvSpPr>
          <p:spPr bwMode="auto">
            <a:xfrm>
              <a:off x="5484" y="0"/>
              <a:ext cx="8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77" name="Rectangle 176"/>
            <p:cNvSpPr>
              <a:spLocks noChangeArrowheads="1"/>
            </p:cNvSpPr>
            <p:nvPr userDrawn="1"/>
          </p:nvSpPr>
          <p:spPr bwMode="auto">
            <a:xfrm>
              <a:off x="5612" y="113"/>
              <a:ext cx="37" cy="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178" name="Rectangle 177"/>
            <p:cNvSpPr>
              <a:spLocks noChangeArrowheads="1"/>
            </p:cNvSpPr>
            <p:nvPr userDrawn="1"/>
          </p:nvSpPr>
          <p:spPr bwMode="auto">
            <a:xfrm>
              <a:off x="5604" y="75"/>
              <a:ext cx="20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73843" rtl="0" eaLnBrk="0" fontAlgn="base" latinLnBrk="0" hangingPunct="0">
                <a:lnSpc>
                  <a:spcPct val="100000"/>
                </a:lnSpc>
                <a:spcBef>
                  <a:spcPct val="0"/>
                </a:spcBef>
                <a:spcAft>
                  <a:spcPct val="0"/>
                </a:spcAft>
                <a:buClrTx/>
                <a:buSzTx/>
                <a:buFontTx/>
                <a:buNone/>
                <a:tabLst/>
              </a:pPr>
              <a:r>
                <a:rPr kumimoji="0" lang="en-US" sz="1242" b="0" i="0" u="none" strike="noStrike" cap="none" normalizeH="0" baseline="0" dirty="0" smtClean="0">
                  <a:ln>
                    <a:noFill/>
                  </a:ln>
                  <a:solidFill>
                    <a:srgbClr val="407CBE"/>
                  </a:solidFill>
                  <a:effectLst/>
                  <a:latin typeface="Segoe UI Light" panose="020B0502040204020203" pitchFamily="34" charset="0"/>
                </a:rPr>
                <a:t>Sites</a:t>
              </a:r>
              <a:endParaRPr kumimoji="0" lang="en-US" sz="1721" b="0" i="0" u="none" strike="noStrike" cap="none" normalizeH="0" baseline="0" dirty="0" smtClean="0">
                <a:ln>
                  <a:noFill/>
                </a:ln>
                <a:solidFill>
                  <a:schemeClr val="tx1"/>
                </a:solidFill>
                <a:effectLst/>
                <a:latin typeface="Arial" panose="020B0604020202020204" pitchFamily="34" charset="0"/>
              </a:endParaRPr>
            </a:p>
          </p:txBody>
        </p:sp>
      </p:grpSp>
      <p:grpSp>
        <p:nvGrpSpPr>
          <p:cNvPr id="2052" name="Group 2051"/>
          <p:cNvGrpSpPr/>
          <p:nvPr userDrawn="1"/>
        </p:nvGrpSpPr>
        <p:grpSpPr>
          <a:xfrm>
            <a:off x="3036" y="6630226"/>
            <a:ext cx="12433440" cy="364299"/>
            <a:chOff x="3175" y="6934199"/>
            <a:chExt cx="13007975" cy="381001"/>
          </a:xfrm>
        </p:grpSpPr>
        <p:sp>
          <p:nvSpPr>
            <p:cNvPr id="16" name="Rectangle 8"/>
            <p:cNvSpPr>
              <a:spLocks noChangeArrowheads="1"/>
            </p:cNvSpPr>
            <p:nvPr userDrawn="1"/>
          </p:nvSpPr>
          <p:spPr bwMode="auto">
            <a:xfrm>
              <a:off x="3175" y="6934200"/>
              <a:ext cx="130079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nvGrpSpPr>
            <p:cNvPr id="2049" name="Group 2048"/>
            <p:cNvGrpSpPr/>
            <p:nvPr userDrawn="1"/>
          </p:nvGrpSpPr>
          <p:grpSpPr>
            <a:xfrm>
              <a:off x="3175" y="6934200"/>
              <a:ext cx="13007975" cy="381000"/>
              <a:chOff x="3175" y="6934200"/>
              <a:chExt cx="13007975" cy="381000"/>
            </a:xfrm>
          </p:grpSpPr>
          <p:sp>
            <p:nvSpPr>
              <p:cNvPr id="15" name="Rectangle 7"/>
              <p:cNvSpPr>
                <a:spLocks noChangeArrowheads="1"/>
              </p:cNvSpPr>
              <p:nvPr userDrawn="1"/>
            </p:nvSpPr>
            <p:spPr bwMode="auto">
              <a:xfrm>
                <a:off x="3175" y="6934200"/>
                <a:ext cx="13007975" cy="381000"/>
              </a:xfrm>
              <a:prstGeom prst="rect">
                <a:avLst/>
              </a:prstGeom>
              <a:solidFill>
                <a:srgbClr val="2173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nvGrpSpPr>
              <p:cNvPr id="2048" name="Group 2047"/>
              <p:cNvGrpSpPr/>
              <p:nvPr userDrawn="1"/>
            </p:nvGrpSpPr>
            <p:grpSpPr>
              <a:xfrm>
                <a:off x="3135313" y="6934200"/>
                <a:ext cx="2273300" cy="381000"/>
                <a:chOff x="3135313" y="6934200"/>
                <a:chExt cx="2273300" cy="381000"/>
              </a:xfrm>
            </p:grpSpPr>
            <p:sp>
              <p:nvSpPr>
                <p:cNvPr id="19" name="Rectangle 12"/>
                <p:cNvSpPr>
                  <a:spLocks noChangeArrowheads="1"/>
                </p:cNvSpPr>
                <p:nvPr userDrawn="1"/>
              </p:nvSpPr>
              <p:spPr bwMode="auto">
                <a:xfrm>
                  <a:off x="3135313" y="6937375"/>
                  <a:ext cx="9525" cy="377825"/>
                </a:xfrm>
                <a:prstGeom prst="rect">
                  <a:avLst/>
                </a:prstGeom>
                <a:solidFill>
                  <a:srgbClr val="4E93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20" name="Freeform 13"/>
                <p:cNvSpPr>
                  <a:spLocks/>
                </p:cNvSpPr>
                <p:nvPr userDrawn="1"/>
              </p:nvSpPr>
              <p:spPr bwMode="auto">
                <a:xfrm>
                  <a:off x="3135313" y="6937375"/>
                  <a:ext cx="9525" cy="377825"/>
                </a:xfrm>
                <a:custGeom>
                  <a:avLst/>
                  <a:gdLst>
                    <a:gd name="T0" fmla="*/ 0 w 6"/>
                    <a:gd name="T1" fmla="*/ 0 h 238"/>
                    <a:gd name="T2" fmla="*/ 0 w 6"/>
                    <a:gd name="T3" fmla="*/ 238 h 238"/>
                    <a:gd name="T4" fmla="*/ 6 w 6"/>
                    <a:gd name="T5" fmla="*/ 238 h 238"/>
                    <a:gd name="T6" fmla="*/ 6 w 6"/>
                    <a:gd name="T7" fmla="*/ 0 h 238"/>
                  </a:gdLst>
                  <a:ahLst/>
                  <a:cxnLst>
                    <a:cxn ang="0">
                      <a:pos x="T0" y="T1"/>
                    </a:cxn>
                    <a:cxn ang="0">
                      <a:pos x="T2" y="T3"/>
                    </a:cxn>
                    <a:cxn ang="0">
                      <a:pos x="T4" y="T5"/>
                    </a:cxn>
                    <a:cxn ang="0">
                      <a:pos x="T6" y="T7"/>
                    </a:cxn>
                  </a:cxnLst>
                  <a:rect l="0" t="0" r="r" b="b"/>
                  <a:pathLst>
                    <a:path w="6" h="238">
                      <a:moveTo>
                        <a:pt x="0" y="0"/>
                      </a:moveTo>
                      <a:lnTo>
                        <a:pt x="0" y="238"/>
                      </a:lnTo>
                      <a:lnTo>
                        <a:pt x="6" y="238"/>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21" name="Rectangle 14"/>
                <p:cNvSpPr>
                  <a:spLocks noChangeArrowheads="1"/>
                </p:cNvSpPr>
                <p:nvPr userDrawn="1"/>
              </p:nvSpPr>
              <p:spPr bwMode="auto">
                <a:xfrm>
                  <a:off x="4154488" y="6934200"/>
                  <a:ext cx="9525" cy="379413"/>
                </a:xfrm>
                <a:prstGeom prst="rect">
                  <a:avLst/>
                </a:prstGeom>
                <a:solidFill>
                  <a:srgbClr val="4E93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22" name="Freeform 15"/>
                <p:cNvSpPr>
                  <a:spLocks/>
                </p:cNvSpPr>
                <p:nvPr userDrawn="1"/>
              </p:nvSpPr>
              <p:spPr bwMode="auto">
                <a:xfrm>
                  <a:off x="4154488" y="6934200"/>
                  <a:ext cx="9525" cy="379413"/>
                </a:xfrm>
                <a:custGeom>
                  <a:avLst/>
                  <a:gdLst>
                    <a:gd name="T0" fmla="*/ 0 w 6"/>
                    <a:gd name="T1" fmla="*/ 0 h 239"/>
                    <a:gd name="T2" fmla="*/ 0 w 6"/>
                    <a:gd name="T3" fmla="*/ 239 h 239"/>
                    <a:gd name="T4" fmla="*/ 6 w 6"/>
                    <a:gd name="T5" fmla="*/ 239 h 239"/>
                    <a:gd name="T6" fmla="*/ 6 w 6"/>
                    <a:gd name="T7" fmla="*/ 0 h 239"/>
                  </a:gdLst>
                  <a:ahLst/>
                  <a:cxnLst>
                    <a:cxn ang="0">
                      <a:pos x="T0" y="T1"/>
                    </a:cxn>
                    <a:cxn ang="0">
                      <a:pos x="T2" y="T3"/>
                    </a:cxn>
                    <a:cxn ang="0">
                      <a:pos x="T4" y="T5"/>
                    </a:cxn>
                    <a:cxn ang="0">
                      <a:pos x="T6" y="T7"/>
                    </a:cxn>
                  </a:cxnLst>
                  <a:rect l="0" t="0" r="r" b="b"/>
                  <a:pathLst>
                    <a:path w="6" h="239">
                      <a:moveTo>
                        <a:pt x="0" y="0"/>
                      </a:moveTo>
                      <a:lnTo>
                        <a:pt x="0" y="239"/>
                      </a:lnTo>
                      <a:lnTo>
                        <a:pt x="6" y="239"/>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23" name="Rectangle 16"/>
                <p:cNvSpPr>
                  <a:spLocks noChangeArrowheads="1"/>
                </p:cNvSpPr>
                <p:nvPr userDrawn="1"/>
              </p:nvSpPr>
              <p:spPr bwMode="auto">
                <a:xfrm>
                  <a:off x="4916488" y="6934200"/>
                  <a:ext cx="9525" cy="379413"/>
                </a:xfrm>
                <a:prstGeom prst="rect">
                  <a:avLst/>
                </a:prstGeom>
                <a:solidFill>
                  <a:srgbClr val="4E93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24" name="Freeform 17"/>
                <p:cNvSpPr>
                  <a:spLocks/>
                </p:cNvSpPr>
                <p:nvPr userDrawn="1"/>
              </p:nvSpPr>
              <p:spPr bwMode="auto">
                <a:xfrm>
                  <a:off x="4916488" y="6934200"/>
                  <a:ext cx="9525" cy="379413"/>
                </a:xfrm>
                <a:custGeom>
                  <a:avLst/>
                  <a:gdLst>
                    <a:gd name="T0" fmla="*/ 0 w 6"/>
                    <a:gd name="T1" fmla="*/ 0 h 239"/>
                    <a:gd name="T2" fmla="*/ 0 w 6"/>
                    <a:gd name="T3" fmla="*/ 239 h 239"/>
                    <a:gd name="T4" fmla="*/ 6 w 6"/>
                    <a:gd name="T5" fmla="*/ 239 h 239"/>
                    <a:gd name="T6" fmla="*/ 6 w 6"/>
                    <a:gd name="T7" fmla="*/ 0 h 239"/>
                  </a:gdLst>
                  <a:ahLst/>
                  <a:cxnLst>
                    <a:cxn ang="0">
                      <a:pos x="T0" y="T1"/>
                    </a:cxn>
                    <a:cxn ang="0">
                      <a:pos x="T2" y="T3"/>
                    </a:cxn>
                    <a:cxn ang="0">
                      <a:pos x="T4" y="T5"/>
                    </a:cxn>
                    <a:cxn ang="0">
                      <a:pos x="T6" y="T7"/>
                    </a:cxn>
                  </a:cxnLst>
                  <a:rect l="0" t="0" r="r" b="b"/>
                  <a:pathLst>
                    <a:path w="6" h="239">
                      <a:moveTo>
                        <a:pt x="0" y="0"/>
                      </a:moveTo>
                      <a:lnTo>
                        <a:pt x="0" y="239"/>
                      </a:lnTo>
                      <a:lnTo>
                        <a:pt x="6" y="239"/>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25" name="Rectangle 18"/>
                <p:cNvSpPr>
                  <a:spLocks noChangeArrowheads="1"/>
                </p:cNvSpPr>
                <p:nvPr userDrawn="1"/>
              </p:nvSpPr>
              <p:spPr bwMode="auto">
                <a:xfrm>
                  <a:off x="5399088" y="6934200"/>
                  <a:ext cx="9525" cy="379413"/>
                </a:xfrm>
                <a:prstGeom prst="rect">
                  <a:avLst/>
                </a:prstGeom>
                <a:solidFill>
                  <a:srgbClr val="4E93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26" name="Freeform 19"/>
                <p:cNvSpPr>
                  <a:spLocks/>
                </p:cNvSpPr>
                <p:nvPr userDrawn="1"/>
              </p:nvSpPr>
              <p:spPr bwMode="auto">
                <a:xfrm>
                  <a:off x="5399088" y="6934200"/>
                  <a:ext cx="9525" cy="379413"/>
                </a:xfrm>
                <a:custGeom>
                  <a:avLst/>
                  <a:gdLst>
                    <a:gd name="T0" fmla="*/ 0 w 6"/>
                    <a:gd name="T1" fmla="*/ 0 h 239"/>
                    <a:gd name="T2" fmla="*/ 0 w 6"/>
                    <a:gd name="T3" fmla="*/ 239 h 239"/>
                    <a:gd name="T4" fmla="*/ 6 w 6"/>
                    <a:gd name="T5" fmla="*/ 239 h 239"/>
                    <a:gd name="T6" fmla="*/ 6 w 6"/>
                    <a:gd name="T7" fmla="*/ 0 h 239"/>
                  </a:gdLst>
                  <a:ahLst/>
                  <a:cxnLst>
                    <a:cxn ang="0">
                      <a:pos x="T0" y="T1"/>
                    </a:cxn>
                    <a:cxn ang="0">
                      <a:pos x="T2" y="T3"/>
                    </a:cxn>
                    <a:cxn ang="0">
                      <a:pos x="T4" y="T5"/>
                    </a:cxn>
                    <a:cxn ang="0">
                      <a:pos x="T6" y="T7"/>
                    </a:cxn>
                  </a:cxnLst>
                  <a:rect l="0" t="0" r="r" b="b"/>
                  <a:pathLst>
                    <a:path w="6" h="239">
                      <a:moveTo>
                        <a:pt x="0" y="0"/>
                      </a:moveTo>
                      <a:lnTo>
                        <a:pt x="0" y="239"/>
                      </a:lnTo>
                      <a:lnTo>
                        <a:pt x="6" y="239"/>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grpSp>
        <p:grpSp>
          <p:nvGrpSpPr>
            <p:cNvPr id="2050" name="Group 2049"/>
            <p:cNvGrpSpPr/>
            <p:nvPr userDrawn="1"/>
          </p:nvGrpSpPr>
          <p:grpSpPr>
            <a:xfrm>
              <a:off x="12649200" y="7105650"/>
              <a:ext cx="171451" cy="38100"/>
              <a:chOff x="12649200" y="7105650"/>
              <a:chExt cx="171451" cy="38100"/>
            </a:xfrm>
          </p:grpSpPr>
          <p:sp>
            <p:nvSpPr>
              <p:cNvPr id="46" name="Freeform 38"/>
              <p:cNvSpPr>
                <a:spLocks/>
              </p:cNvSpPr>
              <p:nvPr userDrawn="1"/>
            </p:nvSpPr>
            <p:spPr bwMode="auto">
              <a:xfrm>
                <a:off x="12649200" y="7105650"/>
                <a:ext cx="42863" cy="38100"/>
              </a:xfrm>
              <a:custGeom>
                <a:avLst/>
                <a:gdLst>
                  <a:gd name="T0" fmla="*/ 9 w 18"/>
                  <a:gd name="T1" fmla="*/ 16 h 16"/>
                  <a:gd name="T2" fmla="*/ 3 w 18"/>
                  <a:gd name="T3" fmla="*/ 14 h 16"/>
                  <a:gd name="T4" fmla="*/ 0 w 18"/>
                  <a:gd name="T5" fmla="*/ 8 h 16"/>
                  <a:gd name="T6" fmla="*/ 3 w 18"/>
                  <a:gd name="T7" fmla="*/ 2 h 16"/>
                  <a:gd name="T8" fmla="*/ 9 w 18"/>
                  <a:gd name="T9" fmla="*/ 0 h 16"/>
                  <a:gd name="T10" fmla="*/ 16 w 18"/>
                  <a:gd name="T11" fmla="*/ 2 h 16"/>
                  <a:gd name="T12" fmla="*/ 18 w 18"/>
                  <a:gd name="T13" fmla="*/ 8 h 16"/>
                  <a:gd name="T14" fmla="*/ 15 w 18"/>
                  <a:gd name="T15" fmla="*/ 14 h 16"/>
                  <a:gd name="T16" fmla="*/ 9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9" y="16"/>
                    </a:moveTo>
                    <a:cubicBezTo>
                      <a:pt x="6" y="16"/>
                      <a:pt x="4" y="15"/>
                      <a:pt x="3" y="14"/>
                    </a:cubicBezTo>
                    <a:cubicBezTo>
                      <a:pt x="1" y="12"/>
                      <a:pt x="0" y="10"/>
                      <a:pt x="0" y="8"/>
                    </a:cubicBezTo>
                    <a:cubicBezTo>
                      <a:pt x="0" y="5"/>
                      <a:pt x="1" y="4"/>
                      <a:pt x="3" y="2"/>
                    </a:cubicBezTo>
                    <a:cubicBezTo>
                      <a:pt x="4" y="1"/>
                      <a:pt x="7" y="0"/>
                      <a:pt x="9" y="0"/>
                    </a:cubicBezTo>
                    <a:cubicBezTo>
                      <a:pt x="12" y="0"/>
                      <a:pt x="14" y="1"/>
                      <a:pt x="16" y="2"/>
                    </a:cubicBezTo>
                    <a:cubicBezTo>
                      <a:pt x="17" y="4"/>
                      <a:pt x="18" y="6"/>
                      <a:pt x="18" y="8"/>
                    </a:cubicBezTo>
                    <a:cubicBezTo>
                      <a:pt x="18" y="10"/>
                      <a:pt x="17" y="12"/>
                      <a:pt x="15" y="14"/>
                    </a:cubicBezTo>
                    <a:cubicBezTo>
                      <a:pt x="14" y="15"/>
                      <a:pt x="12" y="16"/>
                      <a:pt x="9"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47" name="Freeform 39"/>
              <p:cNvSpPr>
                <a:spLocks/>
              </p:cNvSpPr>
              <p:nvPr userDrawn="1"/>
            </p:nvSpPr>
            <p:spPr bwMode="auto">
              <a:xfrm>
                <a:off x="12712700" y="7105650"/>
                <a:ext cx="42863" cy="38100"/>
              </a:xfrm>
              <a:custGeom>
                <a:avLst/>
                <a:gdLst>
                  <a:gd name="T0" fmla="*/ 9 w 18"/>
                  <a:gd name="T1" fmla="*/ 16 h 16"/>
                  <a:gd name="T2" fmla="*/ 3 w 18"/>
                  <a:gd name="T3" fmla="*/ 14 h 16"/>
                  <a:gd name="T4" fmla="*/ 0 w 18"/>
                  <a:gd name="T5" fmla="*/ 8 h 16"/>
                  <a:gd name="T6" fmla="*/ 3 w 18"/>
                  <a:gd name="T7" fmla="*/ 2 h 16"/>
                  <a:gd name="T8" fmla="*/ 9 w 18"/>
                  <a:gd name="T9" fmla="*/ 0 h 16"/>
                  <a:gd name="T10" fmla="*/ 16 w 18"/>
                  <a:gd name="T11" fmla="*/ 2 h 16"/>
                  <a:gd name="T12" fmla="*/ 18 w 18"/>
                  <a:gd name="T13" fmla="*/ 8 h 16"/>
                  <a:gd name="T14" fmla="*/ 15 w 18"/>
                  <a:gd name="T15" fmla="*/ 14 h 16"/>
                  <a:gd name="T16" fmla="*/ 9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9" y="16"/>
                    </a:moveTo>
                    <a:cubicBezTo>
                      <a:pt x="6" y="16"/>
                      <a:pt x="4" y="15"/>
                      <a:pt x="3" y="14"/>
                    </a:cubicBezTo>
                    <a:cubicBezTo>
                      <a:pt x="1" y="12"/>
                      <a:pt x="0" y="10"/>
                      <a:pt x="0" y="8"/>
                    </a:cubicBezTo>
                    <a:cubicBezTo>
                      <a:pt x="0" y="5"/>
                      <a:pt x="1" y="4"/>
                      <a:pt x="3" y="2"/>
                    </a:cubicBezTo>
                    <a:cubicBezTo>
                      <a:pt x="4" y="1"/>
                      <a:pt x="6" y="0"/>
                      <a:pt x="9" y="0"/>
                    </a:cubicBezTo>
                    <a:cubicBezTo>
                      <a:pt x="12" y="0"/>
                      <a:pt x="14" y="1"/>
                      <a:pt x="16" y="2"/>
                    </a:cubicBezTo>
                    <a:cubicBezTo>
                      <a:pt x="17" y="4"/>
                      <a:pt x="18" y="6"/>
                      <a:pt x="18" y="8"/>
                    </a:cubicBezTo>
                    <a:cubicBezTo>
                      <a:pt x="18" y="10"/>
                      <a:pt x="17" y="12"/>
                      <a:pt x="15" y="14"/>
                    </a:cubicBezTo>
                    <a:cubicBezTo>
                      <a:pt x="14" y="15"/>
                      <a:pt x="12" y="16"/>
                      <a:pt x="9"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48" name="Freeform 40"/>
              <p:cNvSpPr>
                <a:spLocks/>
              </p:cNvSpPr>
              <p:nvPr userDrawn="1"/>
            </p:nvSpPr>
            <p:spPr bwMode="auto">
              <a:xfrm>
                <a:off x="12777788" y="7105650"/>
                <a:ext cx="42863" cy="38100"/>
              </a:xfrm>
              <a:custGeom>
                <a:avLst/>
                <a:gdLst>
                  <a:gd name="T0" fmla="*/ 9 w 18"/>
                  <a:gd name="T1" fmla="*/ 16 h 16"/>
                  <a:gd name="T2" fmla="*/ 3 w 18"/>
                  <a:gd name="T3" fmla="*/ 14 h 16"/>
                  <a:gd name="T4" fmla="*/ 0 w 18"/>
                  <a:gd name="T5" fmla="*/ 8 h 16"/>
                  <a:gd name="T6" fmla="*/ 3 w 18"/>
                  <a:gd name="T7" fmla="*/ 2 h 16"/>
                  <a:gd name="T8" fmla="*/ 9 w 18"/>
                  <a:gd name="T9" fmla="*/ 0 h 16"/>
                  <a:gd name="T10" fmla="*/ 16 w 18"/>
                  <a:gd name="T11" fmla="*/ 2 h 16"/>
                  <a:gd name="T12" fmla="*/ 18 w 18"/>
                  <a:gd name="T13" fmla="*/ 8 h 16"/>
                  <a:gd name="T14" fmla="*/ 15 w 18"/>
                  <a:gd name="T15" fmla="*/ 14 h 16"/>
                  <a:gd name="T16" fmla="*/ 9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9" y="16"/>
                    </a:moveTo>
                    <a:cubicBezTo>
                      <a:pt x="6" y="16"/>
                      <a:pt x="4" y="15"/>
                      <a:pt x="3" y="14"/>
                    </a:cubicBezTo>
                    <a:cubicBezTo>
                      <a:pt x="1" y="12"/>
                      <a:pt x="0" y="10"/>
                      <a:pt x="0" y="8"/>
                    </a:cubicBezTo>
                    <a:cubicBezTo>
                      <a:pt x="0" y="5"/>
                      <a:pt x="1" y="4"/>
                      <a:pt x="3" y="2"/>
                    </a:cubicBezTo>
                    <a:cubicBezTo>
                      <a:pt x="4" y="1"/>
                      <a:pt x="6" y="0"/>
                      <a:pt x="9" y="0"/>
                    </a:cubicBezTo>
                    <a:cubicBezTo>
                      <a:pt x="12" y="0"/>
                      <a:pt x="14" y="1"/>
                      <a:pt x="16" y="2"/>
                    </a:cubicBezTo>
                    <a:cubicBezTo>
                      <a:pt x="17" y="4"/>
                      <a:pt x="18" y="6"/>
                      <a:pt x="18" y="8"/>
                    </a:cubicBezTo>
                    <a:cubicBezTo>
                      <a:pt x="18" y="10"/>
                      <a:pt x="17" y="12"/>
                      <a:pt x="15" y="14"/>
                    </a:cubicBezTo>
                    <a:cubicBezTo>
                      <a:pt x="14" y="15"/>
                      <a:pt x="12" y="16"/>
                      <a:pt x="9"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sp>
          <p:nvSpPr>
            <p:cNvPr id="17" name="Freeform 9"/>
            <p:cNvSpPr>
              <a:spLocks noEditPoints="1"/>
            </p:cNvSpPr>
            <p:nvPr userDrawn="1"/>
          </p:nvSpPr>
          <p:spPr bwMode="auto">
            <a:xfrm>
              <a:off x="795338" y="7018338"/>
              <a:ext cx="233363" cy="214313"/>
            </a:xfrm>
            <a:custGeom>
              <a:avLst/>
              <a:gdLst>
                <a:gd name="T0" fmla="*/ 147 w 147"/>
                <a:gd name="T1" fmla="*/ 61 h 135"/>
                <a:gd name="T2" fmla="*/ 74 w 147"/>
                <a:gd name="T3" fmla="*/ 0 h 135"/>
                <a:gd name="T4" fmla="*/ 0 w 147"/>
                <a:gd name="T5" fmla="*/ 61 h 135"/>
                <a:gd name="T6" fmla="*/ 23 w 147"/>
                <a:gd name="T7" fmla="*/ 61 h 135"/>
                <a:gd name="T8" fmla="*/ 23 w 147"/>
                <a:gd name="T9" fmla="*/ 135 h 135"/>
                <a:gd name="T10" fmla="*/ 126 w 147"/>
                <a:gd name="T11" fmla="*/ 135 h 135"/>
                <a:gd name="T12" fmla="*/ 126 w 147"/>
                <a:gd name="T13" fmla="*/ 61 h 135"/>
                <a:gd name="T14" fmla="*/ 147 w 147"/>
                <a:gd name="T15" fmla="*/ 61 h 135"/>
                <a:gd name="T16" fmla="*/ 57 w 147"/>
                <a:gd name="T17" fmla="*/ 124 h 135"/>
                <a:gd name="T18" fmla="*/ 57 w 147"/>
                <a:gd name="T19" fmla="*/ 73 h 135"/>
                <a:gd name="T20" fmla="*/ 92 w 147"/>
                <a:gd name="T21" fmla="*/ 73 h 135"/>
                <a:gd name="T22" fmla="*/ 92 w 147"/>
                <a:gd name="T23" fmla="*/ 124 h 135"/>
                <a:gd name="T24" fmla="*/ 57 w 147"/>
                <a:gd name="T25" fmla="*/ 12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35">
                  <a:moveTo>
                    <a:pt x="147" y="61"/>
                  </a:moveTo>
                  <a:lnTo>
                    <a:pt x="74" y="0"/>
                  </a:lnTo>
                  <a:lnTo>
                    <a:pt x="0" y="61"/>
                  </a:lnTo>
                  <a:lnTo>
                    <a:pt x="23" y="61"/>
                  </a:lnTo>
                  <a:lnTo>
                    <a:pt x="23" y="135"/>
                  </a:lnTo>
                  <a:lnTo>
                    <a:pt x="126" y="135"/>
                  </a:lnTo>
                  <a:lnTo>
                    <a:pt x="126" y="61"/>
                  </a:lnTo>
                  <a:lnTo>
                    <a:pt x="147" y="61"/>
                  </a:lnTo>
                  <a:close/>
                  <a:moveTo>
                    <a:pt x="57" y="124"/>
                  </a:moveTo>
                  <a:lnTo>
                    <a:pt x="57" y="73"/>
                  </a:lnTo>
                  <a:lnTo>
                    <a:pt x="92" y="73"/>
                  </a:lnTo>
                  <a:lnTo>
                    <a:pt x="92" y="124"/>
                  </a:lnTo>
                  <a:lnTo>
                    <a:pt x="57" y="1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nvGrpSpPr>
            <p:cNvPr id="49" name="Group 48"/>
            <p:cNvGrpSpPr/>
            <p:nvPr userDrawn="1"/>
          </p:nvGrpSpPr>
          <p:grpSpPr>
            <a:xfrm>
              <a:off x="1431925" y="6934199"/>
              <a:ext cx="423863" cy="381001"/>
              <a:chOff x="1431925" y="6934199"/>
              <a:chExt cx="423863" cy="381001"/>
            </a:xfrm>
          </p:grpSpPr>
          <p:pic>
            <p:nvPicPr>
              <p:cNvPr id="2058" name="Picture 10"/>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rot="10800000">
                <a:off x="1474788" y="6934199"/>
                <a:ext cx="381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1"/>
              <p:cNvSpPr>
                <a:spLocks noChangeArrowheads="1"/>
              </p:cNvSpPr>
              <p:nvPr userDrawn="1"/>
            </p:nvSpPr>
            <p:spPr bwMode="auto">
              <a:xfrm>
                <a:off x="1431925" y="6934200"/>
                <a:ext cx="47625" cy="381000"/>
              </a:xfrm>
              <a:prstGeom prst="rect">
                <a:avLst/>
              </a:prstGeom>
              <a:solidFill>
                <a:srgbClr val="3FB1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grpSp>
          <p:nvGrpSpPr>
            <p:cNvPr id="50" name="Group 49"/>
            <p:cNvGrpSpPr/>
            <p:nvPr userDrawn="1"/>
          </p:nvGrpSpPr>
          <p:grpSpPr>
            <a:xfrm>
              <a:off x="2228049" y="7004050"/>
              <a:ext cx="719939" cy="257337"/>
              <a:chOff x="2228049" y="7004050"/>
              <a:chExt cx="719939" cy="257337"/>
            </a:xfrm>
          </p:grpSpPr>
          <p:sp>
            <p:nvSpPr>
              <p:cNvPr id="27" name="Rectangle 20"/>
              <p:cNvSpPr>
                <a:spLocks noChangeArrowheads="1"/>
              </p:cNvSpPr>
              <p:nvPr userDrawn="1"/>
            </p:nvSpPr>
            <p:spPr bwMode="auto">
              <a:xfrm>
                <a:off x="2228049" y="7135813"/>
                <a:ext cx="697968" cy="125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873843" rtl="0" eaLnBrk="0" fontAlgn="base" latinLnBrk="0" hangingPunct="0">
                  <a:lnSpc>
                    <a:spcPct val="100000"/>
                  </a:lnSpc>
                  <a:spcBef>
                    <a:spcPct val="0"/>
                  </a:spcBef>
                  <a:spcAft>
                    <a:spcPct val="0"/>
                  </a:spcAft>
                  <a:buClrTx/>
                  <a:buSzTx/>
                  <a:buFontTx/>
                  <a:buNone/>
                  <a:tabLst/>
                </a:pPr>
                <a:r>
                  <a:rPr kumimoji="0" lang="en-US" sz="765" b="0" i="0" u="none" strike="noStrike" cap="none" normalizeH="0" baseline="0" smtClean="0">
                    <a:ln>
                      <a:noFill/>
                    </a:ln>
                    <a:solidFill>
                      <a:srgbClr val="FFFFFF"/>
                    </a:solidFill>
                    <a:effectLst/>
                    <a:latin typeface="Segoe UI" panose="020B0502040204020203" pitchFamily="34" charset="0"/>
                  </a:rPr>
                  <a:t>System alerts 1</a:t>
                </a:r>
                <a:endParaRPr kumimoji="0" lang="en-US" sz="1721" b="0" i="0" u="none" strike="noStrike" cap="none" normalizeH="0" baseline="0" smtClean="0">
                  <a:ln>
                    <a:noFill/>
                  </a:ln>
                  <a:solidFill>
                    <a:schemeClr val="tx1"/>
                  </a:solidFill>
                  <a:effectLst/>
                  <a:latin typeface="Arial" panose="020B0604020202020204" pitchFamily="34" charset="0"/>
                </a:endParaRPr>
              </a:p>
            </p:txBody>
          </p:sp>
          <p:sp>
            <p:nvSpPr>
              <p:cNvPr id="28" name="Freeform 21"/>
              <p:cNvSpPr>
                <a:spLocks noEditPoints="1"/>
              </p:cNvSpPr>
              <p:nvPr userDrawn="1"/>
            </p:nvSpPr>
            <p:spPr bwMode="auto">
              <a:xfrm>
                <a:off x="2852738" y="7004050"/>
                <a:ext cx="95250" cy="95250"/>
              </a:xfrm>
              <a:custGeom>
                <a:avLst/>
                <a:gdLst>
                  <a:gd name="T0" fmla="*/ 20 w 40"/>
                  <a:gd name="T1" fmla="*/ 0 h 40"/>
                  <a:gd name="T2" fmla="*/ 0 w 40"/>
                  <a:gd name="T3" fmla="*/ 20 h 40"/>
                  <a:gd name="T4" fmla="*/ 20 w 40"/>
                  <a:gd name="T5" fmla="*/ 40 h 40"/>
                  <a:gd name="T6" fmla="*/ 40 w 40"/>
                  <a:gd name="T7" fmla="*/ 20 h 40"/>
                  <a:gd name="T8" fmla="*/ 20 w 40"/>
                  <a:gd name="T9" fmla="*/ 0 h 40"/>
                  <a:gd name="T10" fmla="*/ 19 w 40"/>
                  <a:gd name="T11" fmla="*/ 8 h 40"/>
                  <a:gd name="T12" fmla="*/ 23 w 40"/>
                  <a:gd name="T13" fmla="*/ 8 h 40"/>
                  <a:gd name="T14" fmla="*/ 23 w 40"/>
                  <a:gd name="T15" fmla="*/ 10 h 40"/>
                  <a:gd name="T16" fmla="*/ 23 w 40"/>
                  <a:gd name="T17" fmla="*/ 13 h 40"/>
                  <a:gd name="T18" fmla="*/ 23 w 40"/>
                  <a:gd name="T19" fmla="*/ 16 h 40"/>
                  <a:gd name="T20" fmla="*/ 23 w 40"/>
                  <a:gd name="T21" fmla="*/ 19 h 40"/>
                  <a:gd name="T22" fmla="*/ 23 w 40"/>
                  <a:gd name="T23" fmla="*/ 22 h 40"/>
                  <a:gd name="T24" fmla="*/ 23 w 40"/>
                  <a:gd name="T25" fmla="*/ 25 h 40"/>
                  <a:gd name="T26" fmla="*/ 18 w 40"/>
                  <a:gd name="T27" fmla="*/ 25 h 40"/>
                  <a:gd name="T28" fmla="*/ 18 w 40"/>
                  <a:gd name="T29" fmla="*/ 24 h 40"/>
                  <a:gd name="T30" fmla="*/ 17 w 40"/>
                  <a:gd name="T31" fmla="*/ 20 h 40"/>
                  <a:gd name="T32" fmla="*/ 17 w 40"/>
                  <a:gd name="T33" fmla="*/ 17 h 40"/>
                  <a:gd name="T34" fmla="*/ 17 w 40"/>
                  <a:gd name="T35" fmla="*/ 14 h 40"/>
                  <a:gd name="T36" fmla="*/ 17 w 40"/>
                  <a:gd name="T37" fmla="*/ 11 h 40"/>
                  <a:gd name="T38" fmla="*/ 17 w 40"/>
                  <a:gd name="T39" fmla="*/ 8 h 40"/>
                  <a:gd name="T40" fmla="*/ 17 w 40"/>
                  <a:gd name="T41" fmla="*/ 8 h 40"/>
                  <a:gd name="T42" fmla="*/ 19 w 40"/>
                  <a:gd name="T43" fmla="*/ 8 h 40"/>
                  <a:gd name="T44" fmla="*/ 23 w 40"/>
                  <a:gd name="T45" fmla="*/ 32 h 40"/>
                  <a:gd name="T46" fmla="*/ 20 w 40"/>
                  <a:gd name="T47" fmla="*/ 33 h 40"/>
                  <a:gd name="T48" fmla="*/ 18 w 40"/>
                  <a:gd name="T49" fmla="*/ 32 h 40"/>
                  <a:gd name="T50" fmla="*/ 17 w 40"/>
                  <a:gd name="T51" fmla="*/ 30 h 40"/>
                  <a:gd name="T52" fmla="*/ 18 w 40"/>
                  <a:gd name="T53" fmla="*/ 28 h 40"/>
                  <a:gd name="T54" fmla="*/ 20 w 40"/>
                  <a:gd name="T55" fmla="*/ 27 h 40"/>
                  <a:gd name="T56" fmla="*/ 23 w 40"/>
                  <a:gd name="T57" fmla="*/ 28 h 40"/>
                  <a:gd name="T58" fmla="*/ 24 w 40"/>
                  <a:gd name="T59" fmla="*/ 30 h 40"/>
                  <a:gd name="T60" fmla="*/ 23 w 40"/>
                  <a:gd name="T61"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19" y="8"/>
                    </a:moveTo>
                    <a:cubicBezTo>
                      <a:pt x="23" y="8"/>
                      <a:pt x="23" y="8"/>
                      <a:pt x="23" y="8"/>
                    </a:cubicBezTo>
                    <a:cubicBezTo>
                      <a:pt x="23" y="10"/>
                      <a:pt x="23" y="10"/>
                      <a:pt x="23" y="10"/>
                    </a:cubicBezTo>
                    <a:cubicBezTo>
                      <a:pt x="23" y="13"/>
                      <a:pt x="23" y="13"/>
                      <a:pt x="23" y="13"/>
                    </a:cubicBezTo>
                    <a:cubicBezTo>
                      <a:pt x="23" y="16"/>
                      <a:pt x="23" y="16"/>
                      <a:pt x="23" y="16"/>
                    </a:cubicBezTo>
                    <a:cubicBezTo>
                      <a:pt x="23" y="19"/>
                      <a:pt x="23" y="19"/>
                      <a:pt x="23" y="19"/>
                    </a:cubicBezTo>
                    <a:cubicBezTo>
                      <a:pt x="23" y="22"/>
                      <a:pt x="23" y="22"/>
                      <a:pt x="23" y="22"/>
                    </a:cubicBezTo>
                    <a:cubicBezTo>
                      <a:pt x="23" y="25"/>
                      <a:pt x="23" y="25"/>
                      <a:pt x="23" y="25"/>
                    </a:cubicBezTo>
                    <a:cubicBezTo>
                      <a:pt x="18" y="25"/>
                      <a:pt x="18" y="25"/>
                      <a:pt x="18" y="25"/>
                    </a:cubicBezTo>
                    <a:cubicBezTo>
                      <a:pt x="18" y="24"/>
                      <a:pt x="18" y="24"/>
                      <a:pt x="18" y="24"/>
                    </a:cubicBezTo>
                    <a:cubicBezTo>
                      <a:pt x="17" y="20"/>
                      <a:pt x="17" y="20"/>
                      <a:pt x="17" y="20"/>
                    </a:cubicBezTo>
                    <a:cubicBezTo>
                      <a:pt x="17" y="17"/>
                      <a:pt x="17" y="17"/>
                      <a:pt x="17" y="17"/>
                    </a:cubicBezTo>
                    <a:cubicBezTo>
                      <a:pt x="17" y="14"/>
                      <a:pt x="17" y="14"/>
                      <a:pt x="17" y="14"/>
                    </a:cubicBezTo>
                    <a:cubicBezTo>
                      <a:pt x="17" y="11"/>
                      <a:pt x="17" y="11"/>
                      <a:pt x="17" y="11"/>
                    </a:cubicBezTo>
                    <a:cubicBezTo>
                      <a:pt x="17" y="8"/>
                      <a:pt x="17" y="8"/>
                      <a:pt x="17" y="8"/>
                    </a:cubicBezTo>
                    <a:cubicBezTo>
                      <a:pt x="17" y="8"/>
                      <a:pt x="17" y="8"/>
                      <a:pt x="17" y="8"/>
                    </a:cubicBezTo>
                    <a:lnTo>
                      <a:pt x="19" y="8"/>
                    </a:lnTo>
                    <a:close/>
                    <a:moveTo>
                      <a:pt x="23" y="32"/>
                    </a:moveTo>
                    <a:cubicBezTo>
                      <a:pt x="22" y="32"/>
                      <a:pt x="21" y="33"/>
                      <a:pt x="20" y="33"/>
                    </a:cubicBezTo>
                    <a:cubicBezTo>
                      <a:pt x="19" y="33"/>
                      <a:pt x="18" y="32"/>
                      <a:pt x="18" y="32"/>
                    </a:cubicBezTo>
                    <a:cubicBezTo>
                      <a:pt x="17" y="31"/>
                      <a:pt x="17" y="31"/>
                      <a:pt x="17" y="30"/>
                    </a:cubicBezTo>
                    <a:cubicBezTo>
                      <a:pt x="17" y="29"/>
                      <a:pt x="17" y="28"/>
                      <a:pt x="18" y="28"/>
                    </a:cubicBezTo>
                    <a:cubicBezTo>
                      <a:pt x="18" y="27"/>
                      <a:pt x="19" y="27"/>
                      <a:pt x="20" y="27"/>
                    </a:cubicBezTo>
                    <a:cubicBezTo>
                      <a:pt x="21" y="27"/>
                      <a:pt x="22" y="27"/>
                      <a:pt x="23" y="28"/>
                    </a:cubicBezTo>
                    <a:cubicBezTo>
                      <a:pt x="23" y="28"/>
                      <a:pt x="24" y="29"/>
                      <a:pt x="24" y="30"/>
                    </a:cubicBezTo>
                    <a:cubicBezTo>
                      <a:pt x="24" y="31"/>
                      <a:pt x="23" y="31"/>
                      <a:pt x="23"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grpSp>
          <p:nvGrpSpPr>
            <p:cNvPr id="63" name="Group 62"/>
            <p:cNvGrpSpPr/>
            <p:nvPr userDrawn="1"/>
          </p:nvGrpSpPr>
          <p:grpSpPr>
            <a:xfrm>
              <a:off x="3378864" y="7000875"/>
              <a:ext cx="583536" cy="260511"/>
              <a:chOff x="3378864" y="7000875"/>
              <a:chExt cx="583536" cy="260511"/>
            </a:xfrm>
          </p:grpSpPr>
          <p:sp>
            <p:nvSpPr>
              <p:cNvPr id="29" name="Rectangle 22"/>
              <p:cNvSpPr>
                <a:spLocks noChangeArrowheads="1"/>
              </p:cNvSpPr>
              <p:nvPr userDrawn="1"/>
            </p:nvSpPr>
            <p:spPr bwMode="auto">
              <a:xfrm>
                <a:off x="3378864" y="7135813"/>
                <a:ext cx="576508" cy="125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873843" rtl="0" eaLnBrk="0" fontAlgn="base" latinLnBrk="0" hangingPunct="0">
                  <a:lnSpc>
                    <a:spcPct val="100000"/>
                  </a:lnSpc>
                  <a:spcBef>
                    <a:spcPct val="0"/>
                  </a:spcBef>
                  <a:spcAft>
                    <a:spcPct val="0"/>
                  </a:spcAft>
                  <a:buClrTx/>
                  <a:buSzTx/>
                  <a:buFontTx/>
                  <a:buNone/>
                  <a:tabLst/>
                </a:pPr>
                <a:r>
                  <a:rPr kumimoji="0" lang="en-US" sz="765" b="0" i="0" u="none" strike="noStrike" cap="none" normalizeH="0" baseline="0" smtClean="0">
                    <a:ln>
                      <a:noFill/>
                    </a:ln>
                    <a:solidFill>
                      <a:srgbClr val="FFFFFF"/>
                    </a:solidFill>
                    <a:effectLst/>
                    <a:latin typeface="Segoe UI" panose="020B0502040204020203" pitchFamily="34" charset="0"/>
                  </a:rPr>
                  <a:t>Reminders 4</a:t>
                </a:r>
                <a:endParaRPr kumimoji="0" lang="en-US" sz="1721" b="0" i="0" u="none" strike="noStrike" cap="none" normalizeH="0" baseline="0" smtClean="0">
                  <a:ln>
                    <a:noFill/>
                  </a:ln>
                  <a:solidFill>
                    <a:schemeClr val="tx1"/>
                  </a:solidFill>
                  <a:effectLst/>
                  <a:latin typeface="Arial" panose="020B0604020202020204" pitchFamily="34" charset="0"/>
                </a:endParaRPr>
              </a:p>
            </p:txBody>
          </p:sp>
          <p:sp>
            <p:nvSpPr>
              <p:cNvPr id="30" name="Freeform 23"/>
              <p:cNvSpPr>
                <a:spLocks noEditPoints="1"/>
              </p:cNvSpPr>
              <p:nvPr userDrawn="1"/>
            </p:nvSpPr>
            <p:spPr bwMode="auto">
              <a:xfrm>
                <a:off x="3876675" y="7013575"/>
                <a:ext cx="85725" cy="85725"/>
              </a:xfrm>
              <a:custGeom>
                <a:avLst/>
                <a:gdLst>
                  <a:gd name="T0" fmla="*/ 34 w 36"/>
                  <a:gd name="T1" fmla="*/ 0 h 36"/>
                  <a:gd name="T2" fmla="*/ 2 w 36"/>
                  <a:gd name="T3" fmla="*/ 0 h 36"/>
                  <a:gd name="T4" fmla="*/ 0 w 36"/>
                  <a:gd name="T5" fmla="*/ 2 h 36"/>
                  <a:gd name="T6" fmla="*/ 0 w 36"/>
                  <a:gd name="T7" fmla="*/ 34 h 36"/>
                  <a:gd name="T8" fmla="*/ 2 w 36"/>
                  <a:gd name="T9" fmla="*/ 36 h 36"/>
                  <a:gd name="T10" fmla="*/ 34 w 36"/>
                  <a:gd name="T11" fmla="*/ 36 h 36"/>
                  <a:gd name="T12" fmla="*/ 36 w 36"/>
                  <a:gd name="T13" fmla="*/ 34 h 36"/>
                  <a:gd name="T14" fmla="*/ 36 w 36"/>
                  <a:gd name="T15" fmla="*/ 2 h 36"/>
                  <a:gd name="T16" fmla="*/ 34 w 36"/>
                  <a:gd name="T17" fmla="*/ 0 h 36"/>
                  <a:gd name="T18" fmla="*/ 33 w 36"/>
                  <a:gd name="T19" fmla="*/ 33 h 36"/>
                  <a:gd name="T20" fmla="*/ 3 w 36"/>
                  <a:gd name="T21" fmla="*/ 33 h 36"/>
                  <a:gd name="T22" fmla="*/ 3 w 36"/>
                  <a:gd name="T23" fmla="*/ 10 h 36"/>
                  <a:gd name="T24" fmla="*/ 33 w 36"/>
                  <a:gd name="T25" fmla="*/ 10 h 36"/>
                  <a:gd name="T26" fmla="*/ 33 w 36"/>
                  <a:gd name="T2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34" y="0"/>
                    </a:moveTo>
                    <a:cubicBezTo>
                      <a:pt x="2" y="0"/>
                      <a:pt x="2" y="0"/>
                      <a:pt x="2" y="0"/>
                    </a:cubicBezTo>
                    <a:cubicBezTo>
                      <a:pt x="1" y="0"/>
                      <a:pt x="0" y="1"/>
                      <a:pt x="0" y="2"/>
                    </a:cubicBezTo>
                    <a:cubicBezTo>
                      <a:pt x="0" y="34"/>
                      <a:pt x="0" y="34"/>
                      <a:pt x="0" y="34"/>
                    </a:cubicBezTo>
                    <a:cubicBezTo>
                      <a:pt x="0" y="35"/>
                      <a:pt x="1" y="36"/>
                      <a:pt x="2" y="36"/>
                    </a:cubicBezTo>
                    <a:cubicBezTo>
                      <a:pt x="34" y="36"/>
                      <a:pt x="34" y="36"/>
                      <a:pt x="34" y="36"/>
                    </a:cubicBezTo>
                    <a:cubicBezTo>
                      <a:pt x="35" y="36"/>
                      <a:pt x="36" y="35"/>
                      <a:pt x="36" y="34"/>
                    </a:cubicBezTo>
                    <a:cubicBezTo>
                      <a:pt x="36" y="2"/>
                      <a:pt x="36" y="2"/>
                      <a:pt x="36" y="2"/>
                    </a:cubicBezTo>
                    <a:cubicBezTo>
                      <a:pt x="36" y="1"/>
                      <a:pt x="35" y="0"/>
                      <a:pt x="34" y="0"/>
                    </a:cubicBezTo>
                    <a:close/>
                    <a:moveTo>
                      <a:pt x="33" y="33"/>
                    </a:moveTo>
                    <a:cubicBezTo>
                      <a:pt x="3" y="33"/>
                      <a:pt x="3" y="33"/>
                      <a:pt x="3" y="33"/>
                    </a:cubicBezTo>
                    <a:cubicBezTo>
                      <a:pt x="3" y="10"/>
                      <a:pt x="3" y="10"/>
                      <a:pt x="3" y="10"/>
                    </a:cubicBezTo>
                    <a:cubicBezTo>
                      <a:pt x="33" y="10"/>
                      <a:pt x="33" y="10"/>
                      <a:pt x="33" y="10"/>
                    </a:cubicBezTo>
                    <a:lnTo>
                      <a:pt x="33"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31" name="Freeform 24"/>
              <p:cNvSpPr>
                <a:spLocks/>
              </p:cNvSpPr>
              <p:nvPr userDrawn="1"/>
            </p:nvSpPr>
            <p:spPr bwMode="auto">
              <a:xfrm>
                <a:off x="3887788" y="7000875"/>
                <a:ext cx="12700" cy="23813"/>
              </a:xfrm>
              <a:custGeom>
                <a:avLst/>
                <a:gdLst>
                  <a:gd name="T0" fmla="*/ 2 w 5"/>
                  <a:gd name="T1" fmla="*/ 10 h 10"/>
                  <a:gd name="T2" fmla="*/ 0 w 5"/>
                  <a:gd name="T3" fmla="*/ 7 h 10"/>
                  <a:gd name="T4" fmla="*/ 0 w 5"/>
                  <a:gd name="T5" fmla="*/ 3 h 10"/>
                  <a:gd name="T6" fmla="*/ 2 w 5"/>
                  <a:gd name="T7" fmla="*/ 0 h 10"/>
                  <a:gd name="T8" fmla="*/ 5 w 5"/>
                  <a:gd name="T9" fmla="*/ 3 h 10"/>
                  <a:gd name="T10" fmla="*/ 5 w 5"/>
                  <a:gd name="T11" fmla="*/ 7 h 10"/>
                  <a:gd name="T12" fmla="*/ 2 w 5"/>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2" y="10"/>
                    </a:moveTo>
                    <a:cubicBezTo>
                      <a:pt x="1" y="10"/>
                      <a:pt x="0" y="9"/>
                      <a:pt x="0" y="7"/>
                    </a:cubicBezTo>
                    <a:cubicBezTo>
                      <a:pt x="0" y="3"/>
                      <a:pt x="0" y="3"/>
                      <a:pt x="0" y="3"/>
                    </a:cubicBezTo>
                    <a:cubicBezTo>
                      <a:pt x="0" y="1"/>
                      <a:pt x="1" y="0"/>
                      <a:pt x="2" y="0"/>
                    </a:cubicBezTo>
                    <a:cubicBezTo>
                      <a:pt x="4" y="0"/>
                      <a:pt x="5" y="1"/>
                      <a:pt x="5" y="3"/>
                    </a:cubicBezTo>
                    <a:cubicBezTo>
                      <a:pt x="5" y="7"/>
                      <a:pt x="5" y="7"/>
                      <a:pt x="5" y="7"/>
                    </a:cubicBezTo>
                    <a:cubicBezTo>
                      <a:pt x="5" y="9"/>
                      <a:pt x="4" y="10"/>
                      <a:pt x="2"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32" name="Freeform 25"/>
              <p:cNvSpPr>
                <a:spLocks noEditPoints="1"/>
              </p:cNvSpPr>
              <p:nvPr userDrawn="1"/>
            </p:nvSpPr>
            <p:spPr bwMode="auto">
              <a:xfrm>
                <a:off x="3886200" y="7000875"/>
                <a:ext cx="15875" cy="26988"/>
              </a:xfrm>
              <a:custGeom>
                <a:avLst/>
                <a:gdLst>
                  <a:gd name="T0" fmla="*/ 3 w 7"/>
                  <a:gd name="T1" fmla="*/ 1 h 11"/>
                  <a:gd name="T2" fmla="*/ 5 w 7"/>
                  <a:gd name="T3" fmla="*/ 3 h 11"/>
                  <a:gd name="T4" fmla="*/ 5 w 7"/>
                  <a:gd name="T5" fmla="*/ 7 h 11"/>
                  <a:gd name="T6" fmla="*/ 3 w 7"/>
                  <a:gd name="T7" fmla="*/ 9 h 11"/>
                  <a:gd name="T8" fmla="*/ 3 w 7"/>
                  <a:gd name="T9" fmla="*/ 9 h 11"/>
                  <a:gd name="T10" fmla="*/ 1 w 7"/>
                  <a:gd name="T11" fmla="*/ 7 h 11"/>
                  <a:gd name="T12" fmla="*/ 1 w 7"/>
                  <a:gd name="T13" fmla="*/ 3 h 11"/>
                  <a:gd name="T14" fmla="*/ 3 w 7"/>
                  <a:gd name="T15" fmla="*/ 1 h 11"/>
                  <a:gd name="T16" fmla="*/ 3 w 7"/>
                  <a:gd name="T17" fmla="*/ 1 h 11"/>
                  <a:gd name="T18" fmla="*/ 3 w 7"/>
                  <a:gd name="T19" fmla="*/ 0 h 11"/>
                  <a:gd name="T20" fmla="*/ 3 w 7"/>
                  <a:gd name="T21" fmla="*/ 0 h 11"/>
                  <a:gd name="T22" fmla="*/ 0 w 7"/>
                  <a:gd name="T23" fmla="*/ 3 h 11"/>
                  <a:gd name="T24" fmla="*/ 0 w 7"/>
                  <a:gd name="T25" fmla="*/ 7 h 11"/>
                  <a:gd name="T26" fmla="*/ 3 w 7"/>
                  <a:gd name="T27" fmla="*/ 11 h 11"/>
                  <a:gd name="T28" fmla="*/ 7 w 7"/>
                  <a:gd name="T29" fmla="*/ 7 h 11"/>
                  <a:gd name="T30" fmla="*/ 7 w 7"/>
                  <a:gd name="T31" fmla="*/ 3 h 11"/>
                  <a:gd name="T32" fmla="*/ 3 w 7"/>
                  <a:gd name="T3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1">
                    <a:moveTo>
                      <a:pt x="3" y="1"/>
                    </a:moveTo>
                    <a:cubicBezTo>
                      <a:pt x="5" y="1"/>
                      <a:pt x="5" y="2"/>
                      <a:pt x="5" y="3"/>
                    </a:cubicBezTo>
                    <a:cubicBezTo>
                      <a:pt x="5" y="7"/>
                      <a:pt x="5" y="7"/>
                      <a:pt x="5" y="7"/>
                    </a:cubicBezTo>
                    <a:cubicBezTo>
                      <a:pt x="5" y="9"/>
                      <a:pt x="5" y="9"/>
                      <a:pt x="3" y="9"/>
                    </a:cubicBezTo>
                    <a:cubicBezTo>
                      <a:pt x="3" y="9"/>
                      <a:pt x="3" y="9"/>
                      <a:pt x="3" y="9"/>
                    </a:cubicBezTo>
                    <a:cubicBezTo>
                      <a:pt x="2" y="9"/>
                      <a:pt x="1" y="9"/>
                      <a:pt x="1" y="7"/>
                    </a:cubicBezTo>
                    <a:cubicBezTo>
                      <a:pt x="1" y="3"/>
                      <a:pt x="1" y="3"/>
                      <a:pt x="1" y="3"/>
                    </a:cubicBezTo>
                    <a:cubicBezTo>
                      <a:pt x="1" y="2"/>
                      <a:pt x="2" y="1"/>
                      <a:pt x="3" y="1"/>
                    </a:cubicBezTo>
                    <a:cubicBezTo>
                      <a:pt x="3" y="1"/>
                      <a:pt x="3" y="1"/>
                      <a:pt x="3" y="1"/>
                    </a:cubicBezTo>
                    <a:moveTo>
                      <a:pt x="3" y="0"/>
                    </a:moveTo>
                    <a:cubicBezTo>
                      <a:pt x="3" y="0"/>
                      <a:pt x="3" y="0"/>
                      <a:pt x="3" y="0"/>
                    </a:cubicBezTo>
                    <a:cubicBezTo>
                      <a:pt x="2" y="0"/>
                      <a:pt x="0" y="1"/>
                      <a:pt x="0" y="3"/>
                    </a:cubicBezTo>
                    <a:cubicBezTo>
                      <a:pt x="0" y="7"/>
                      <a:pt x="0" y="7"/>
                      <a:pt x="0" y="7"/>
                    </a:cubicBezTo>
                    <a:cubicBezTo>
                      <a:pt x="0" y="9"/>
                      <a:pt x="2" y="11"/>
                      <a:pt x="3" y="11"/>
                    </a:cubicBezTo>
                    <a:cubicBezTo>
                      <a:pt x="5" y="11"/>
                      <a:pt x="7" y="9"/>
                      <a:pt x="7" y="7"/>
                    </a:cubicBezTo>
                    <a:cubicBezTo>
                      <a:pt x="7" y="3"/>
                      <a:pt x="7" y="3"/>
                      <a:pt x="7" y="3"/>
                    </a:cubicBezTo>
                    <a:cubicBezTo>
                      <a:pt x="7" y="1"/>
                      <a:pt x="5" y="0"/>
                      <a:pt x="3" y="0"/>
                    </a:cubicBezTo>
                    <a:close/>
                  </a:path>
                </a:pathLst>
              </a:custGeom>
              <a:solidFill>
                <a:srgbClr val="338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33" name="Freeform 26"/>
              <p:cNvSpPr>
                <a:spLocks/>
              </p:cNvSpPr>
              <p:nvPr userDrawn="1"/>
            </p:nvSpPr>
            <p:spPr bwMode="auto">
              <a:xfrm>
                <a:off x="3938588" y="7000875"/>
                <a:ext cx="11113" cy="23813"/>
              </a:xfrm>
              <a:custGeom>
                <a:avLst/>
                <a:gdLst>
                  <a:gd name="T0" fmla="*/ 3 w 5"/>
                  <a:gd name="T1" fmla="*/ 10 h 10"/>
                  <a:gd name="T2" fmla="*/ 0 w 5"/>
                  <a:gd name="T3" fmla="*/ 7 h 10"/>
                  <a:gd name="T4" fmla="*/ 0 w 5"/>
                  <a:gd name="T5" fmla="*/ 3 h 10"/>
                  <a:gd name="T6" fmla="*/ 3 w 5"/>
                  <a:gd name="T7" fmla="*/ 0 h 10"/>
                  <a:gd name="T8" fmla="*/ 5 w 5"/>
                  <a:gd name="T9" fmla="*/ 3 h 10"/>
                  <a:gd name="T10" fmla="*/ 5 w 5"/>
                  <a:gd name="T11" fmla="*/ 7 h 10"/>
                  <a:gd name="T12" fmla="*/ 3 w 5"/>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3" y="10"/>
                    </a:moveTo>
                    <a:cubicBezTo>
                      <a:pt x="1" y="10"/>
                      <a:pt x="0" y="9"/>
                      <a:pt x="0" y="7"/>
                    </a:cubicBezTo>
                    <a:cubicBezTo>
                      <a:pt x="0" y="3"/>
                      <a:pt x="0" y="3"/>
                      <a:pt x="0" y="3"/>
                    </a:cubicBezTo>
                    <a:cubicBezTo>
                      <a:pt x="0" y="1"/>
                      <a:pt x="1" y="0"/>
                      <a:pt x="3" y="0"/>
                    </a:cubicBezTo>
                    <a:cubicBezTo>
                      <a:pt x="4" y="0"/>
                      <a:pt x="5" y="1"/>
                      <a:pt x="5" y="3"/>
                    </a:cubicBezTo>
                    <a:cubicBezTo>
                      <a:pt x="5" y="7"/>
                      <a:pt x="5" y="7"/>
                      <a:pt x="5" y="7"/>
                    </a:cubicBezTo>
                    <a:cubicBezTo>
                      <a:pt x="5" y="9"/>
                      <a:pt x="4" y="10"/>
                      <a:pt x="3"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34" name="Freeform 27"/>
              <p:cNvSpPr>
                <a:spLocks noEditPoints="1"/>
              </p:cNvSpPr>
              <p:nvPr userDrawn="1"/>
            </p:nvSpPr>
            <p:spPr bwMode="auto">
              <a:xfrm>
                <a:off x="3938588" y="7000875"/>
                <a:ext cx="14288" cy="26988"/>
              </a:xfrm>
              <a:custGeom>
                <a:avLst/>
                <a:gdLst>
                  <a:gd name="T0" fmla="*/ 3 w 6"/>
                  <a:gd name="T1" fmla="*/ 1 h 11"/>
                  <a:gd name="T2" fmla="*/ 5 w 6"/>
                  <a:gd name="T3" fmla="*/ 3 h 11"/>
                  <a:gd name="T4" fmla="*/ 5 w 6"/>
                  <a:gd name="T5" fmla="*/ 7 h 11"/>
                  <a:gd name="T6" fmla="*/ 3 w 6"/>
                  <a:gd name="T7" fmla="*/ 9 h 11"/>
                  <a:gd name="T8" fmla="*/ 3 w 6"/>
                  <a:gd name="T9" fmla="*/ 9 h 11"/>
                  <a:gd name="T10" fmla="*/ 1 w 6"/>
                  <a:gd name="T11" fmla="*/ 7 h 11"/>
                  <a:gd name="T12" fmla="*/ 1 w 6"/>
                  <a:gd name="T13" fmla="*/ 3 h 11"/>
                  <a:gd name="T14" fmla="*/ 3 w 6"/>
                  <a:gd name="T15" fmla="*/ 1 h 11"/>
                  <a:gd name="T16" fmla="*/ 3 w 6"/>
                  <a:gd name="T17" fmla="*/ 1 h 11"/>
                  <a:gd name="T18" fmla="*/ 3 w 6"/>
                  <a:gd name="T19" fmla="*/ 0 h 11"/>
                  <a:gd name="T20" fmla="*/ 3 w 6"/>
                  <a:gd name="T21" fmla="*/ 0 h 11"/>
                  <a:gd name="T22" fmla="*/ 0 w 6"/>
                  <a:gd name="T23" fmla="*/ 3 h 11"/>
                  <a:gd name="T24" fmla="*/ 0 w 6"/>
                  <a:gd name="T25" fmla="*/ 7 h 11"/>
                  <a:gd name="T26" fmla="*/ 3 w 6"/>
                  <a:gd name="T27" fmla="*/ 11 h 11"/>
                  <a:gd name="T28" fmla="*/ 6 w 6"/>
                  <a:gd name="T29" fmla="*/ 7 h 11"/>
                  <a:gd name="T30" fmla="*/ 6 w 6"/>
                  <a:gd name="T31" fmla="*/ 3 h 11"/>
                  <a:gd name="T32" fmla="*/ 3 w 6"/>
                  <a:gd name="T3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11">
                    <a:moveTo>
                      <a:pt x="3" y="1"/>
                    </a:moveTo>
                    <a:cubicBezTo>
                      <a:pt x="4" y="1"/>
                      <a:pt x="5" y="2"/>
                      <a:pt x="5" y="3"/>
                    </a:cubicBezTo>
                    <a:cubicBezTo>
                      <a:pt x="5" y="7"/>
                      <a:pt x="5" y="7"/>
                      <a:pt x="5" y="7"/>
                    </a:cubicBezTo>
                    <a:cubicBezTo>
                      <a:pt x="5" y="9"/>
                      <a:pt x="4" y="9"/>
                      <a:pt x="3" y="9"/>
                    </a:cubicBezTo>
                    <a:cubicBezTo>
                      <a:pt x="3" y="9"/>
                      <a:pt x="3" y="9"/>
                      <a:pt x="3" y="9"/>
                    </a:cubicBezTo>
                    <a:cubicBezTo>
                      <a:pt x="2" y="9"/>
                      <a:pt x="1" y="9"/>
                      <a:pt x="1" y="7"/>
                    </a:cubicBezTo>
                    <a:cubicBezTo>
                      <a:pt x="1" y="3"/>
                      <a:pt x="1" y="3"/>
                      <a:pt x="1" y="3"/>
                    </a:cubicBezTo>
                    <a:cubicBezTo>
                      <a:pt x="1" y="2"/>
                      <a:pt x="2" y="1"/>
                      <a:pt x="3" y="1"/>
                    </a:cubicBezTo>
                    <a:cubicBezTo>
                      <a:pt x="3" y="1"/>
                      <a:pt x="3" y="1"/>
                      <a:pt x="3" y="1"/>
                    </a:cubicBezTo>
                    <a:moveTo>
                      <a:pt x="3" y="0"/>
                    </a:moveTo>
                    <a:cubicBezTo>
                      <a:pt x="3" y="0"/>
                      <a:pt x="3" y="0"/>
                      <a:pt x="3" y="0"/>
                    </a:cubicBezTo>
                    <a:cubicBezTo>
                      <a:pt x="1" y="0"/>
                      <a:pt x="0" y="1"/>
                      <a:pt x="0" y="3"/>
                    </a:cubicBezTo>
                    <a:cubicBezTo>
                      <a:pt x="0" y="7"/>
                      <a:pt x="0" y="7"/>
                      <a:pt x="0" y="7"/>
                    </a:cubicBezTo>
                    <a:cubicBezTo>
                      <a:pt x="0" y="9"/>
                      <a:pt x="1" y="11"/>
                      <a:pt x="3" y="11"/>
                    </a:cubicBezTo>
                    <a:cubicBezTo>
                      <a:pt x="5" y="11"/>
                      <a:pt x="6" y="9"/>
                      <a:pt x="6" y="7"/>
                    </a:cubicBezTo>
                    <a:cubicBezTo>
                      <a:pt x="6" y="3"/>
                      <a:pt x="6" y="3"/>
                      <a:pt x="6" y="3"/>
                    </a:cubicBezTo>
                    <a:cubicBezTo>
                      <a:pt x="6" y="1"/>
                      <a:pt x="5" y="0"/>
                      <a:pt x="3" y="0"/>
                    </a:cubicBezTo>
                    <a:close/>
                  </a:path>
                </a:pathLst>
              </a:custGeom>
              <a:solidFill>
                <a:srgbClr val="338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grpSp>
          <p:nvGrpSpPr>
            <p:cNvPr id="52" name="Group 51"/>
            <p:cNvGrpSpPr/>
            <p:nvPr userDrawn="1"/>
          </p:nvGrpSpPr>
          <p:grpSpPr>
            <a:xfrm>
              <a:off x="4374296" y="7008813"/>
              <a:ext cx="354867" cy="252574"/>
              <a:chOff x="4374296" y="7008813"/>
              <a:chExt cx="354867" cy="252574"/>
            </a:xfrm>
          </p:grpSpPr>
          <p:sp>
            <p:nvSpPr>
              <p:cNvPr id="35" name="Rectangle 28"/>
              <p:cNvSpPr>
                <a:spLocks noChangeArrowheads="1"/>
              </p:cNvSpPr>
              <p:nvPr userDrawn="1"/>
            </p:nvSpPr>
            <p:spPr bwMode="auto">
              <a:xfrm>
                <a:off x="4374296" y="7135814"/>
                <a:ext cx="343852" cy="125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873843" rtl="0" eaLnBrk="0" fontAlgn="base" latinLnBrk="0" hangingPunct="0">
                  <a:lnSpc>
                    <a:spcPct val="100000"/>
                  </a:lnSpc>
                  <a:spcBef>
                    <a:spcPct val="0"/>
                  </a:spcBef>
                  <a:spcAft>
                    <a:spcPct val="0"/>
                  </a:spcAft>
                  <a:buClrTx/>
                  <a:buSzTx/>
                  <a:buFontTx/>
                  <a:buNone/>
                  <a:tabLst/>
                </a:pPr>
                <a:r>
                  <a:rPr kumimoji="0" lang="en-US" sz="765" b="0" i="0" u="none" strike="noStrike" cap="none" normalizeH="0" baseline="0" smtClean="0">
                    <a:ln>
                      <a:noFill/>
                    </a:ln>
                    <a:solidFill>
                      <a:srgbClr val="FFFFFF"/>
                    </a:solidFill>
                    <a:effectLst/>
                    <a:latin typeface="Segoe UI" panose="020B0502040204020203" pitchFamily="34" charset="0"/>
                  </a:rPr>
                  <a:t>Chats 3</a:t>
                </a:r>
                <a:endParaRPr kumimoji="0" lang="en-US" sz="1721" b="0" i="0" u="none" strike="noStrike" cap="none" normalizeH="0" baseline="0" smtClean="0">
                  <a:ln>
                    <a:noFill/>
                  </a:ln>
                  <a:solidFill>
                    <a:schemeClr val="tx1"/>
                  </a:solidFill>
                  <a:effectLst/>
                  <a:latin typeface="Arial" panose="020B0604020202020204" pitchFamily="34" charset="0"/>
                </a:endParaRPr>
              </a:p>
            </p:txBody>
          </p:sp>
          <p:sp>
            <p:nvSpPr>
              <p:cNvPr id="36" name="Freeform 29"/>
              <p:cNvSpPr>
                <a:spLocks/>
              </p:cNvSpPr>
              <p:nvPr userDrawn="1"/>
            </p:nvSpPr>
            <p:spPr bwMode="auto">
              <a:xfrm>
                <a:off x="4643438" y="7008813"/>
                <a:ext cx="85725" cy="85725"/>
              </a:xfrm>
              <a:custGeom>
                <a:avLst/>
                <a:gdLst>
                  <a:gd name="T0" fmla="*/ 54 w 54"/>
                  <a:gd name="T1" fmla="*/ 0 h 54"/>
                  <a:gd name="T2" fmla="*/ 0 w 54"/>
                  <a:gd name="T3" fmla="*/ 0 h 54"/>
                  <a:gd name="T4" fmla="*/ 0 w 54"/>
                  <a:gd name="T5" fmla="*/ 31 h 54"/>
                  <a:gd name="T6" fmla="*/ 0 w 54"/>
                  <a:gd name="T7" fmla="*/ 33 h 54"/>
                  <a:gd name="T8" fmla="*/ 0 w 54"/>
                  <a:gd name="T9" fmla="*/ 33 h 54"/>
                  <a:gd name="T10" fmla="*/ 0 w 54"/>
                  <a:gd name="T11" fmla="*/ 40 h 54"/>
                  <a:gd name="T12" fmla="*/ 16 w 54"/>
                  <a:gd name="T13" fmla="*/ 40 h 54"/>
                  <a:gd name="T14" fmla="*/ 37 w 54"/>
                  <a:gd name="T15" fmla="*/ 54 h 54"/>
                  <a:gd name="T16" fmla="*/ 33 w 54"/>
                  <a:gd name="T17" fmla="*/ 40 h 54"/>
                  <a:gd name="T18" fmla="*/ 54 w 54"/>
                  <a:gd name="T19" fmla="*/ 40 h 54"/>
                  <a:gd name="T20" fmla="*/ 54 w 54"/>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54">
                    <a:moveTo>
                      <a:pt x="54" y="0"/>
                    </a:moveTo>
                    <a:lnTo>
                      <a:pt x="0" y="0"/>
                    </a:lnTo>
                    <a:lnTo>
                      <a:pt x="0" y="31"/>
                    </a:lnTo>
                    <a:lnTo>
                      <a:pt x="0" y="33"/>
                    </a:lnTo>
                    <a:lnTo>
                      <a:pt x="0" y="33"/>
                    </a:lnTo>
                    <a:lnTo>
                      <a:pt x="0" y="40"/>
                    </a:lnTo>
                    <a:lnTo>
                      <a:pt x="16" y="40"/>
                    </a:lnTo>
                    <a:lnTo>
                      <a:pt x="37" y="54"/>
                    </a:lnTo>
                    <a:lnTo>
                      <a:pt x="33" y="40"/>
                    </a:lnTo>
                    <a:lnTo>
                      <a:pt x="54" y="40"/>
                    </a:lnTo>
                    <a:lnTo>
                      <a:pt x="5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grpSp>
          <p:nvGrpSpPr>
            <p:cNvPr id="61" name="Group 60"/>
            <p:cNvGrpSpPr/>
            <p:nvPr userDrawn="1"/>
          </p:nvGrpSpPr>
          <p:grpSpPr>
            <a:xfrm>
              <a:off x="5119688" y="7019925"/>
              <a:ext cx="85725" cy="241462"/>
              <a:chOff x="5119688" y="7019925"/>
              <a:chExt cx="85725" cy="241462"/>
            </a:xfrm>
          </p:grpSpPr>
          <p:sp>
            <p:nvSpPr>
              <p:cNvPr id="37" name="Rectangle 30"/>
              <p:cNvSpPr>
                <a:spLocks noChangeArrowheads="1"/>
              </p:cNvSpPr>
              <p:nvPr userDrawn="1"/>
            </p:nvSpPr>
            <p:spPr bwMode="auto">
              <a:xfrm>
                <a:off x="5138738" y="7135813"/>
                <a:ext cx="58164" cy="125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73843" rtl="0" eaLnBrk="0" fontAlgn="base" latinLnBrk="0" hangingPunct="0">
                  <a:lnSpc>
                    <a:spcPct val="100000"/>
                  </a:lnSpc>
                  <a:spcBef>
                    <a:spcPct val="0"/>
                  </a:spcBef>
                  <a:spcAft>
                    <a:spcPct val="0"/>
                  </a:spcAft>
                  <a:buClrTx/>
                  <a:buSzTx/>
                  <a:buFontTx/>
                  <a:buNone/>
                  <a:tabLst/>
                </a:pPr>
                <a:r>
                  <a:rPr kumimoji="0" lang="en-US" sz="765" b="1" i="0" u="none" strike="noStrike" cap="none" normalizeH="0" baseline="0" smtClean="0">
                    <a:ln>
                      <a:noFill/>
                    </a:ln>
                    <a:solidFill>
                      <a:srgbClr val="FFFFFF"/>
                    </a:solidFill>
                    <a:effectLst/>
                    <a:latin typeface="Segoe UI Semibold" panose="020B0702040204020203" pitchFamily="34" charset="0"/>
                  </a:rPr>
                  <a:t>2</a:t>
                </a:r>
                <a:endParaRPr kumimoji="0" lang="en-US" sz="1721" b="0" i="0" u="none" strike="noStrike" cap="none" normalizeH="0" baseline="0" smtClean="0">
                  <a:ln>
                    <a:noFill/>
                  </a:ln>
                  <a:solidFill>
                    <a:schemeClr val="tx1"/>
                  </a:solidFill>
                  <a:effectLst/>
                  <a:latin typeface="Arial" panose="020B0604020202020204" pitchFamily="34" charset="0"/>
                </a:endParaRPr>
              </a:p>
            </p:txBody>
          </p:sp>
          <p:sp>
            <p:nvSpPr>
              <p:cNvPr id="38" name="Freeform 31"/>
              <p:cNvSpPr>
                <a:spLocks noEditPoints="1"/>
              </p:cNvSpPr>
              <p:nvPr userDrawn="1"/>
            </p:nvSpPr>
            <p:spPr bwMode="auto">
              <a:xfrm>
                <a:off x="5119688" y="7019925"/>
                <a:ext cx="85725" cy="61913"/>
              </a:xfrm>
              <a:custGeom>
                <a:avLst/>
                <a:gdLst>
                  <a:gd name="T0" fmla="*/ 0 w 36"/>
                  <a:gd name="T1" fmla="*/ 1 h 26"/>
                  <a:gd name="T2" fmla="*/ 1 w 36"/>
                  <a:gd name="T3" fmla="*/ 0 h 26"/>
                  <a:gd name="T4" fmla="*/ 34 w 36"/>
                  <a:gd name="T5" fmla="*/ 0 h 26"/>
                  <a:gd name="T6" fmla="*/ 35 w 36"/>
                  <a:gd name="T7" fmla="*/ 1 h 26"/>
                  <a:gd name="T8" fmla="*/ 17 w 36"/>
                  <a:gd name="T9" fmla="*/ 13 h 26"/>
                  <a:gd name="T10" fmla="*/ 0 w 36"/>
                  <a:gd name="T11" fmla="*/ 1 h 26"/>
                  <a:gd name="T12" fmla="*/ 18 w 36"/>
                  <a:gd name="T13" fmla="*/ 17 h 26"/>
                  <a:gd name="T14" fmla="*/ 17 w 36"/>
                  <a:gd name="T15" fmla="*/ 17 h 26"/>
                  <a:gd name="T16" fmla="*/ 16 w 36"/>
                  <a:gd name="T17" fmla="*/ 17 h 26"/>
                  <a:gd name="T18" fmla="*/ 0 w 36"/>
                  <a:gd name="T19" fmla="*/ 5 h 26"/>
                  <a:gd name="T20" fmla="*/ 0 w 36"/>
                  <a:gd name="T21" fmla="*/ 24 h 26"/>
                  <a:gd name="T22" fmla="*/ 1 w 36"/>
                  <a:gd name="T23" fmla="*/ 26 h 26"/>
                  <a:gd name="T24" fmla="*/ 34 w 36"/>
                  <a:gd name="T25" fmla="*/ 26 h 26"/>
                  <a:gd name="T26" fmla="*/ 36 w 36"/>
                  <a:gd name="T27" fmla="*/ 24 h 26"/>
                  <a:gd name="T28" fmla="*/ 36 w 36"/>
                  <a:gd name="T29" fmla="*/ 5 h 26"/>
                  <a:gd name="T30" fmla="*/ 18 w 36"/>
                  <a:gd name="T31"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26">
                    <a:moveTo>
                      <a:pt x="0" y="1"/>
                    </a:moveTo>
                    <a:cubicBezTo>
                      <a:pt x="0" y="1"/>
                      <a:pt x="1" y="0"/>
                      <a:pt x="1" y="0"/>
                    </a:cubicBezTo>
                    <a:cubicBezTo>
                      <a:pt x="34" y="0"/>
                      <a:pt x="34" y="0"/>
                      <a:pt x="34" y="0"/>
                    </a:cubicBezTo>
                    <a:cubicBezTo>
                      <a:pt x="34" y="0"/>
                      <a:pt x="35" y="0"/>
                      <a:pt x="35" y="1"/>
                    </a:cubicBezTo>
                    <a:cubicBezTo>
                      <a:pt x="17" y="13"/>
                      <a:pt x="17" y="13"/>
                      <a:pt x="17" y="13"/>
                    </a:cubicBezTo>
                    <a:lnTo>
                      <a:pt x="0" y="1"/>
                    </a:lnTo>
                    <a:close/>
                    <a:moveTo>
                      <a:pt x="18" y="17"/>
                    </a:moveTo>
                    <a:cubicBezTo>
                      <a:pt x="18" y="17"/>
                      <a:pt x="18" y="17"/>
                      <a:pt x="17" y="17"/>
                    </a:cubicBezTo>
                    <a:cubicBezTo>
                      <a:pt x="16" y="17"/>
                      <a:pt x="16" y="17"/>
                      <a:pt x="16" y="17"/>
                    </a:cubicBezTo>
                    <a:cubicBezTo>
                      <a:pt x="0" y="5"/>
                      <a:pt x="0" y="5"/>
                      <a:pt x="0" y="5"/>
                    </a:cubicBezTo>
                    <a:cubicBezTo>
                      <a:pt x="0" y="24"/>
                      <a:pt x="0" y="24"/>
                      <a:pt x="0" y="24"/>
                    </a:cubicBezTo>
                    <a:cubicBezTo>
                      <a:pt x="0" y="25"/>
                      <a:pt x="0" y="26"/>
                      <a:pt x="1" y="26"/>
                    </a:cubicBezTo>
                    <a:cubicBezTo>
                      <a:pt x="34" y="26"/>
                      <a:pt x="34" y="26"/>
                      <a:pt x="34" y="26"/>
                    </a:cubicBezTo>
                    <a:cubicBezTo>
                      <a:pt x="35" y="26"/>
                      <a:pt x="36" y="25"/>
                      <a:pt x="36" y="24"/>
                    </a:cubicBezTo>
                    <a:cubicBezTo>
                      <a:pt x="36" y="5"/>
                      <a:pt x="36" y="5"/>
                      <a:pt x="36" y="5"/>
                    </a:cubicBezTo>
                    <a:lnTo>
                      <a:pt x="18"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sp>
          <p:nvSpPr>
            <p:cNvPr id="39" name="Freeform 32"/>
            <p:cNvSpPr>
              <a:spLocks/>
            </p:cNvSpPr>
            <p:nvPr userDrawn="1"/>
          </p:nvSpPr>
          <p:spPr bwMode="auto">
            <a:xfrm>
              <a:off x="204788" y="7127875"/>
              <a:ext cx="185738" cy="15875"/>
            </a:xfrm>
            <a:custGeom>
              <a:avLst/>
              <a:gdLst>
                <a:gd name="T0" fmla="*/ 74 w 78"/>
                <a:gd name="T1" fmla="*/ 7 h 7"/>
                <a:gd name="T2" fmla="*/ 4 w 78"/>
                <a:gd name="T3" fmla="*/ 7 h 7"/>
                <a:gd name="T4" fmla="*/ 0 w 78"/>
                <a:gd name="T5" fmla="*/ 3 h 7"/>
                <a:gd name="T6" fmla="*/ 4 w 78"/>
                <a:gd name="T7" fmla="*/ 0 h 7"/>
                <a:gd name="T8" fmla="*/ 74 w 78"/>
                <a:gd name="T9" fmla="*/ 0 h 7"/>
                <a:gd name="T10" fmla="*/ 78 w 78"/>
                <a:gd name="T11" fmla="*/ 3 h 7"/>
                <a:gd name="T12" fmla="*/ 74 w 78"/>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78" h="7">
                  <a:moveTo>
                    <a:pt x="74" y="7"/>
                  </a:moveTo>
                  <a:cubicBezTo>
                    <a:pt x="4" y="7"/>
                    <a:pt x="4" y="7"/>
                    <a:pt x="4" y="7"/>
                  </a:cubicBezTo>
                  <a:cubicBezTo>
                    <a:pt x="2" y="7"/>
                    <a:pt x="0" y="5"/>
                    <a:pt x="0" y="3"/>
                  </a:cubicBezTo>
                  <a:cubicBezTo>
                    <a:pt x="0" y="1"/>
                    <a:pt x="2" y="0"/>
                    <a:pt x="4" y="0"/>
                  </a:cubicBezTo>
                  <a:cubicBezTo>
                    <a:pt x="74" y="0"/>
                    <a:pt x="74" y="0"/>
                    <a:pt x="74" y="0"/>
                  </a:cubicBezTo>
                  <a:cubicBezTo>
                    <a:pt x="76" y="0"/>
                    <a:pt x="78" y="1"/>
                    <a:pt x="78" y="3"/>
                  </a:cubicBezTo>
                  <a:cubicBezTo>
                    <a:pt x="78" y="5"/>
                    <a:pt x="76" y="7"/>
                    <a:pt x="74" y="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40" name="Freeform 33"/>
            <p:cNvSpPr>
              <a:spLocks/>
            </p:cNvSpPr>
            <p:nvPr userDrawn="1"/>
          </p:nvSpPr>
          <p:spPr bwMode="auto">
            <a:xfrm>
              <a:off x="203200" y="7124700"/>
              <a:ext cx="190500" cy="22225"/>
            </a:xfrm>
            <a:custGeom>
              <a:avLst/>
              <a:gdLst>
                <a:gd name="T0" fmla="*/ 75 w 80"/>
                <a:gd name="T1" fmla="*/ 7 h 9"/>
                <a:gd name="T2" fmla="*/ 5 w 80"/>
                <a:gd name="T3" fmla="*/ 7 h 9"/>
                <a:gd name="T4" fmla="*/ 2 w 80"/>
                <a:gd name="T5" fmla="*/ 4 h 9"/>
                <a:gd name="T6" fmla="*/ 5 w 80"/>
                <a:gd name="T7" fmla="*/ 2 h 9"/>
                <a:gd name="T8" fmla="*/ 75 w 80"/>
                <a:gd name="T9" fmla="*/ 2 h 9"/>
                <a:gd name="T10" fmla="*/ 78 w 80"/>
                <a:gd name="T11" fmla="*/ 4 h 9"/>
                <a:gd name="T12" fmla="*/ 75 w 80"/>
                <a:gd name="T13" fmla="*/ 7 h 9"/>
                <a:gd name="T14" fmla="*/ 75 w 80"/>
                <a:gd name="T15" fmla="*/ 9 h 9"/>
                <a:gd name="T16" fmla="*/ 80 w 80"/>
                <a:gd name="T17" fmla="*/ 4 h 9"/>
                <a:gd name="T18" fmla="*/ 75 w 80"/>
                <a:gd name="T19" fmla="*/ 0 h 9"/>
                <a:gd name="T20" fmla="*/ 5 w 80"/>
                <a:gd name="T21" fmla="*/ 0 h 9"/>
                <a:gd name="T22" fmla="*/ 0 w 80"/>
                <a:gd name="T23" fmla="*/ 4 h 9"/>
                <a:gd name="T24" fmla="*/ 5 w 80"/>
                <a:gd name="T25" fmla="*/ 9 h 9"/>
                <a:gd name="T26" fmla="*/ 75 w 80"/>
                <a:gd name="T27" fmla="*/ 9 h 9"/>
                <a:gd name="T28" fmla="*/ 75 w 80"/>
                <a:gd name="T2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9">
                  <a:moveTo>
                    <a:pt x="75" y="7"/>
                  </a:moveTo>
                  <a:cubicBezTo>
                    <a:pt x="5" y="7"/>
                    <a:pt x="5" y="7"/>
                    <a:pt x="5" y="7"/>
                  </a:cubicBezTo>
                  <a:cubicBezTo>
                    <a:pt x="3" y="7"/>
                    <a:pt x="2" y="6"/>
                    <a:pt x="2" y="4"/>
                  </a:cubicBezTo>
                  <a:cubicBezTo>
                    <a:pt x="2" y="3"/>
                    <a:pt x="3" y="2"/>
                    <a:pt x="5" y="2"/>
                  </a:cubicBezTo>
                  <a:cubicBezTo>
                    <a:pt x="75" y="2"/>
                    <a:pt x="75" y="2"/>
                    <a:pt x="75" y="2"/>
                  </a:cubicBezTo>
                  <a:cubicBezTo>
                    <a:pt x="77" y="2"/>
                    <a:pt x="78" y="3"/>
                    <a:pt x="78" y="4"/>
                  </a:cubicBezTo>
                  <a:cubicBezTo>
                    <a:pt x="78" y="6"/>
                    <a:pt x="77" y="7"/>
                    <a:pt x="75" y="7"/>
                  </a:cubicBezTo>
                  <a:cubicBezTo>
                    <a:pt x="75" y="9"/>
                    <a:pt x="75" y="9"/>
                    <a:pt x="75" y="9"/>
                  </a:cubicBezTo>
                  <a:cubicBezTo>
                    <a:pt x="78" y="9"/>
                    <a:pt x="80" y="7"/>
                    <a:pt x="80" y="4"/>
                  </a:cubicBezTo>
                  <a:cubicBezTo>
                    <a:pt x="80" y="2"/>
                    <a:pt x="78" y="0"/>
                    <a:pt x="75" y="0"/>
                  </a:cubicBezTo>
                  <a:cubicBezTo>
                    <a:pt x="5" y="0"/>
                    <a:pt x="5" y="0"/>
                    <a:pt x="5" y="0"/>
                  </a:cubicBezTo>
                  <a:cubicBezTo>
                    <a:pt x="2" y="0"/>
                    <a:pt x="0" y="2"/>
                    <a:pt x="0" y="4"/>
                  </a:cubicBezTo>
                  <a:cubicBezTo>
                    <a:pt x="0" y="7"/>
                    <a:pt x="2" y="9"/>
                    <a:pt x="5" y="9"/>
                  </a:cubicBezTo>
                  <a:cubicBezTo>
                    <a:pt x="75" y="9"/>
                    <a:pt x="75" y="9"/>
                    <a:pt x="75" y="9"/>
                  </a:cubicBezTo>
                  <a:lnTo>
                    <a:pt x="75"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42" name="Freeform 34"/>
            <p:cNvSpPr>
              <a:spLocks/>
            </p:cNvSpPr>
            <p:nvPr userDrawn="1"/>
          </p:nvSpPr>
          <p:spPr bwMode="auto">
            <a:xfrm>
              <a:off x="204788" y="7058025"/>
              <a:ext cx="185738" cy="17463"/>
            </a:xfrm>
            <a:custGeom>
              <a:avLst/>
              <a:gdLst>
                <a:gd name="T0" fmla="*/ 74 w 78"/>
                <a:gd name="T1" fmla="*/ 7 h 7"/>
                <a:gd name="T2" fmla="*/ 4 w 78"/>
                <a:gd name="T3" fmla="*/ 7 h 7"/>
                <a:gd name="T4" fmla="*/ 0 w 78"/>
                <a:gd name="T5" fmla="*/ 4 h 7"/>
                <a:gd name="T6" fmla="*/ 4 w 78"/>
                <a:gd name="T7" fmla="*/ 0 h 7"/>
                <a:gd name="T8" fmla="*/ 74 w 78"/>
                <a:gd name="T9" fmla="*/ 0 h 7"/>
                <a:gd name="T10" fmla="*/ 78 w 78"/>
                <a:gd name="T11" fmla="*/ 4 h 7"/>
                <a:gd name="T12" fmla="*/ 74 w 78"/>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78" h="7">
                  <a:moveTo>
                    <a:pt x="74" y="7"/>
                  </a:moveTo>
                  <a:cubicBezTo>
                    <a:pt x="4" y="7"/>
                    <a:pt x="4" y="7"/>
                    <a:pt x="4" y="7"/>
                  </a:cubicBezTo>
                  <a:cubicBezTo>
                    <a:pt x="2" y="7"/>
                    <a:pt x="0" y="6"/>
                    <a:pt x="0" y="4"/>
                  </a:cubicBezTo>
                  <a:cubicBezTo>
                    <a:pt x="0" y="2"/>
                    <a:pt x="2" y="0"/>
                    <a:pt x="4" y="0"/>
                  </a:cubicBezTo>
                  <a:cubicBezTo>
                    <a:pt x="74" y="0"/>
                    <a:pt x="74" y="0"/>
                    <a:pt x="74" y="0"/>
                  </a:cubicBezTo>
                  <a:cubicBezTo>
                    <a:pt x="76" y="0"/>
                    <a:pt x="78" y="2"/>
                    <a:pt x="78" y="4"/>
                  </a:cubicBezTo>
                  <a:cubicBezTo>
                    <a:pt x="78" y="6"/>
                    <a:pt x="76" y="7"/>
                    <a:pt x="74" y="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43" name="Freeform 35"/>
            <p:cNvSpPr>
              <a:spLocks/>
            </p:cNvSpPr>
            <p:nvPr userDrawn="1"/>
          </p:nvSpPr>
          <p:spPr bwMode="auto">
            <a:xfrm>
              <a:off x="203200" y="7056438"/>
              <a:ext cx="190500" cy="20638"/>
            </a:xfrm>
            <a:custGeom>
              <a:avLst/>
              <a:gdLst>
                <a:gd name="T0" fmla="*/ 75 w 80"/>
                <a:gd name="T1" fmla="*/ 7 h 9"/>
                <a:gd name="T2" fmla="*/ 5 w 80"/>
                <a:gd name="T3" fmla="*/ 7 h 9"/>
                <a:gd name="T4" fmla="*/ 2 w 80"/>
                <a:gd name="T5" fmla="*/ 5 h 9"/>
                <a:gd name="T6" fmla="*/ 5 w 80"/>
                <a:gd name="T7" fmla="*/ 2 h 9"/>
                <a:gd name="T8" fmla="*/ 75 w 80"/>
                <a:gd name="T9" fmla="*/ 2 h 9"/>
                <a:gd name="T10" fmla="*/ 78 w 80"/>
                <a:gd name="T11" fmla="*/ 5 h 9"/>
                <a:gd name="T12" fmla="*/ 75 w 80"/>
                <a:gd name="T13" fmla="*/ 7 h 9"/>
                <a:gd name="T14" fmla="*/ 75 w 80"/>
                <a:gd name="T15" fmla="*/ 9 h 9"/>
                <a:gd name="T16" fmla="*/ 80 w 80"/>
                <a:gd name="T17" fmla="*/ 5 h 9"/>
                <a:gd name="T18" fmla="*/ 75 w 80"/>
                <a:gd name="T19" fmla="*/ 0 h 9"/>
                <a:gd name="T20" fmla="*/ 5 w 80"/>
                <a:gd name="T21" fmla="*/ 0 h 9"/>
                <a:gd name="T22" fmla="*/ 0 w 80"/>
                <a:gd name="T23" fmla="*/ 5 h 9"/>
                <a:gd name="T24" fmla="*/ 5 w 80"/>
                <a:gd name="T25" fmla="*/ 9 h 9"/>
                <a:gd name="T26" fmla="*/ 75 w 80"/>
                <a:gd name="T27" fmla="*/ 9 h 9"/>
                <a:gd name="T28" fmla="*/ 75 w 80"/>
                <a:gd name="T2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9">
                  <a:moveTo>
                    <a:pt x="75" y="7"/>
                  </a:moveTo>
                  <a:cubicBezTo>
                    <a:pt x="5" y="7"/>
                    <a:pt x="5" y="7"/>
                    <a:pt x="5" y="7"/>
                  </a:cubicBezTo>
                  <a:cubicBezTo>
                    <a:pt x="3" y="7"/>
                    <a:pt x="2" y="6"/>
                    <a:pt x="2" y="5"/>
                  </a:cubicBezTo>
                  <a:cubicBezTo>
                    <a:pt x="2" y="3"/>
                    <a:pt x="3" y="2"/>
                    <a:pt x="5" y="2"/>
                  </a:cubicBezTo>
                  <a:cubicBezTo>
                    <a:pt x="75" y="2"/>
                    <a:pt x="75" y="2"/>
                    <a:pt x="75" y="2"/>
                  </a:cubicBezTo>
                  <a:cubicBezTo>
                    <a:pt x="77" y="2"/>
                    <a:pt x="78" y="3"/>
                    <a:pt x="78" y="5"/>
                  </a:cubicBezTo>
                  <a:cubicBezTo>
                    <a:pt x="78" y="6"/>
                    <a:pt x="77" y="7"/>
                    <a:pt x="75" y="7"/>
                  </a:cubicBezTo>
                  <a:cubicBezTo>
                    <a:pt x="75" y="9"/>
                    <a:pt x="75" y="9"/>
                    <a:pt x="75" y="9"/>
                  </a:cubicBezTo>
                  <a:cubicBezTo>
                    <a:pt x="78" y="9"/>
                    <a:pt x="80" y="7"/>
                    <a:pt x="80" y="5"/>
                  </a:cubicBezTo>
                  <a:cubicBezTo>
                    <a:pt x="80" y="2"/>
                    <a:pt x="78" y="0"/>
                    <a:pt x="75" y="0"/>
                  </a:cubicBezTo>
                  <a:cubicBezTo>
                    <a:pt x="5" y="0"/>
                    <a:pt x="5" y="0"/>
                    <a:pt x="5" y="0"/>
                  </a:cubicBezTo>
                  <a:cubicBezTo>
                    <a:pt x="2" y="0"/>
                    <a:pt x="0" y="2"/>
                    <a:pt x="0" y="5"/>
                  </a:cubicBezTo>
                  <a:cubicBezTo>
                    <a:pt x="0" y="7"/>
                    <a:pt x="2" y="9"/>
                    <a:pt x="5" y="9"/>
                  </a:cubicBezTo>
                  <a:cubicBezTo>
                    <a:pt x="75" y="9"/>
                    <a:pt x="75" y="9"/>
                    <a:pt x="75" y="9"/>
                  </a:cubicBezTo>
                  <a:lnTo>
                    <a:pt x="75"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44" name="Freeform 36"/>
            <p:cNvSpPr>
              <a:spLocks/>
            </p:cNvSpPr>
            <p:nvPr userDrawn="1"/>
          </p:nvSpPr>
          <p:spPr bwMode="auto">
            <a:xfrm>
              <a:off x="204788" y="7194550"/>
              <a:ext cx="185738" cy="19050"/>
            </a:xfrm>
            <a:custGeom>
              <a:avLst/>
              <a:gdLst>
                <a:gd name="T0" fmla="*/ 74 w 78"/>
                <a:gd name="T1" fmla="*/ 8 h 8"/>
                <a:gd name="T2" fmla="*/ 4 w 78"/>
                <a:gd name="T3" fmla="*/ 8 h 8"/>
                <a:gd name="T4" fmla="*/ 0 w 78"/>
                <a:gd name="T5" fmla="*/ 4 h 8"/>
                <a:gd name="T6" fmla="*/ 4 w 78"/>
                <a:gd name="T7" fmla="*/ 0 h 8"/>
                <a:gd name="T8" fmla="*/ 74 w 78"/>
                <a:gd name="T9" fmla="*/ 0 h 8"/>
                <a:gd name="T10" fmla="*/ 78 w 78"/>
                <a:gd name="T11" fmla="*/ 4 h 8"/>
                <a:gd name="T12" fmla="*/ 74 w 7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78" h="8">
                  <a:moveTo>
                    <a:pt x="74" y="8"/>
                  </a:moveTo>
                  <a:cubicBezTo>
                    <a:pt x="4" y="8"/>
                    <a:pt x="4" y="8"/>
                    <a:pt x="4" y="8"/>
                  </a:cubicBezTo>
                  <a:cubicBezTo>
                    <a:pt x="2" y="8"/>
                    <a:pt x="0" y="6"/>
                    <a:pt x="0" y="4"/>
                  </a:cubicBezTo>
                  <a:cubicBezTo>
                    <a:pt x="0" y="2"/>
                    <a:pt x="2" y="0"/>
                    <a:pt x="4" y="0"/>
                  </a:cubicBezTo>
                  <a:cubicBezTo>
                    <a:pt x="74" y="0"/>
                    <a:pt x="74" y="0"/>
                    <a:pt x="74" y="0"/>
                  </a:cubicBezTo>
                  <a:cubicBezTo>
                    <a:pt x="76" y="0"/>
                    <a:pt x="78" y="2"/>
                    <a:pt x="78" y="4"/>
                  </a:cubicBezTo>
                  <a:cubicBezTo>
                    <a:pt x="78" y="6"/>
                    <a:pt x="76" y="8"/>
                    <a:pt x="74"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sp>
          <p:nvSpPr>
            <p:cNvPr id="45" name="Freeform 37"/>
            <p:cNvSpPr>
              <a:spLocks/>
            </p:cNvSpPr>
            <p:nvPr userDrawn="1"/>
          </p:nvSpPr>
          <p:spPr bwMode="auto">
            <a:xfrm>
              <a:off x="203200" y="7191375"/>
              <a:ext cx="190500" cy="22225"/>
            </a:xfrm>
            <a:custGeom>
              <a:avLst/>
              <a:gdLst>
                <a:gd name="T0" fmla="*/ 75 w 80"/>
                <a:gd name="T1" fmla="*/ 8 h 9"/>
                <a:gd name="T2" fmla="*/ 5 w 80"/>
                <a:gd name="T3" fmla="*/ 8 h 9"/>
                <a:gd name="T4" fmla="*/ 2 w 80"/>
                <a:gd name="T5" fmla="*/ 5 h 9"/>
                <a:gd name="T6" fmla="*/ 5 w 80"/>
                <a:gd name="T7" fmla="*/ 2 h 9"/>
                <a:gd name="T8" fmla="*/ 75 w 80"/>
                <a:gd name="T9" fmla="*/ 2 h 9"/>
                <a:gd name="T10" fmla="*/ 78 w 80"/>
                <a:gd name="T11" fmla="*/ 5 h 9"/>
                <a:gd name="T12" fmla="*/ 75 w 80"/>
                <a:gd name="T13" fmla="*/ 8 h 9"/>
                <a:gd name="T14" fmla="*/ 75 w 80"/>
                <a:gd name="T15" fmla="*/ 9 h 9"/>
                <a:gd name="T16" fmla="*/ 80 w 80"/>
                <a:gd name="T17" fmla="*/ 5 h 9"/>
                <a:gd name="T18" fmla="*/ 75 w 80"/>
                <a:gd name="T19" fmla="*/ 0 h 9"/>
                <a:gd name="T20" fmla="*/ 5 w 80"/>
                <a:gd name="T21" fmla="*/ 0 h 9"/>
                <a:gd name="T22" fmla="*/ 0 w 80"/>
                <a:gd name="T23" fmla="*/ 5 h 9"/>
                <a:gd name="T24" fmla="*/ 5 w 80"/>
                <a:gd name="T25" fmla="*/ 9 h 9"/>
                <a:gd name="T26" fmla="*/ 75 w 80"/>
                <a:gd name="T27" fmla="*/ 9 h 9"/>
                <a:gd name="T28" fmla="*/ 75 w 80"/>
                <a:gd name="T29"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9">
                  <a:moveTo>
                    <a:pt x="75" y="8"/>
                  </a:moveTo>
                  <a:cubicBezTo>
                    <a:pt x="5" y="8"/>
                    <a:pt x="5" y="8"/>
                    <a:pt x="5" y="8"/>
                  </a:cubicBezTo>
                  <a:cubicBezTo>
                    <a:pt x="3" y="8"/>
                    <a:pt x="2" y="6"/>
                    <a:pt x="2" y="5"/>
                  </a:cubicBezTo>
                  <a:cubicBezTo>
                    <a:pt x="2" y="3"/>
                    <a:pt x="3" y="2"/>
                    <a:pt x="5" y="2"/>
                  </a:cubicBezTo>
                  <a:cubicBezTo>
                    <a:pt x="75" y="2"/>
                    <a:pt x="75" y="2"/>
                    <a:pt x="75" y="2"/>
                  </a:cubicBezTo>
                  <a:cubicBezTo>
                    <a:pt x="77" y="2"/>
                    <a:pt x="78" y="3"/>
                    <a:pt x="78" y="5"/>
                  </a:cubicBezTo>
                  <a:cubicBezTo>
                    <a:pt x="78" y="6"/>
                    <a:pt x="77" y="8"/>
                    <a:pt x="75" y="8"/>
                  </a:cubicBezTo>
                  <a:cubicBezTo>
                    <a:pt x="75" y="9"/>
                    <a:pt x="75" y="9"/>
                    <a:pt x="75" y="9"/>
                  </a:cubicBezTo>
                  <a:cubicBezTo>
                    <a:pt x="78" y="9"/>
                    <a:pt x="80" y="7"/>
                    <a:pt x="80" y="5"/>
                  </a:cubicBezTo>
                  <a:cubicBezTo>
                    <a:pt x="80" y="2"/>
                    <a:pt x="78" y="0"/>
                    <a:pt x="75" y="0"/>
                  </a:cubicBezTo>
                  <a:cubicBezTo>
                    <a:pt x="5" y="0"/>
                    <a:pt x="5" y="0"/>
                    <a:pt x="5" y="0"/>
                  </a:cubicBezTo>
                  <a:cubicBezTo>
                    <a:pt x="2" y="0"/>
                    <a:pt x="0" y="2"/>
                    <a:pt x="0" y="5"/>
                  </a:cubicBezTo>
                  <a:cubicBezTo>
                    <a:pt x="0" y="7"/>
                    <a:pt x="2" y="9"/>
                    <a:pt x="5" y="9"/>
                  </a:cubicBezTo>
                  <a:cubicBezTo>
                    <a:pt x="75" y="9"/>
                    <a:pt x="75" y="9"/>
                    <a:pt x="75" y="9"/>
                  </a:cubicBezTo>
                  <a:lnTo>
                    <a:pt x="75"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21"/>
            </a:p>
          </p:txBody>
        </p:sp>
      </p:grpSp>
      <p:sp>
        <p:nvSpPr>
          <p:cNvPr id="104" name="Rectangle 103"/>
          <p:cNvSpPr/>
          <p:nvPr userDrawn="1"/>
        </p:nvSpPr>
        <p:spPr>
          <a:xfrm>
            <a:off x="0" y="2476322"/>
            <a:ext cx="2149909" cy="257151"/>
          </a:xfrm>
          <a:prstGeom prst="rect">
            <a:avLst/>
          </a:prstGeom>
          <a:solidFill>
            <a:srgbClr val="EAECEE"/>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88" tIns="41144" rIns="82288" bIns="41144" numCol="1" spcCol="0" rtlCol="0" fromWordArt="0" anchor="ctr" anchorCtr="0" forceAA="0" compatLnSpc="1">
            <a:prstTxWarp prst="textNoShape">
              <a:avLst/>
            </a:prstTxWarp>
            <a:noAutofit/>
          </a:bodyPr>
          <a:lstStyle/>
          <a:p>
            <a:pPr algn="ctr" defTabSz="963972"/>
            <a:endParaRPr lang="en-US" sz="1898">
              <a:solidFill>
                <a:prstClr val="white"/>
              </a:solidFill>
              <a:latin typeface="Segoe UI Light" panose="020B0502040204020203" pitchFamily="34" charset="0"/>
            </a:endParaRPr>
          </a:p>
        </p:txBody>
      </p:sp>
      <p:sp>
        <p:nvSpPr>
          <p:cNvPr id="103" name="Rectangle 102"/>
          <p:cNvSpPr/>
          <p:nvPr userDrawn="1"/>
        </p:nvSpPr>
        <p:spPr>
          <a:xfrm>
            <a:off x="72435" y="1217926"/>
            <a:ext cx="1866113" cy="4512212"/>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749">
              <a:spcAft>
                <a:spcPts val="900"/>
              </a:spcAft>
            </a:pPr>
            <a:r>
              <a:rPr lang="en-US" sz="900" dirty="0" smtClean="0">
                <a:solidFill>
                  <a:srgbClr val="44546A"/>
                </a:solidFill>
                <a:latin typeface="Segoe UI Light" panose="020B0502040204020203" pitchFamily="34" charset="0"/>
                <a:ea typeface="Segoe WPC" pitchFamily="34" charset="0"/>
                <a:cs typeface="Segoe UI Light" panose="020B0502040204020203" pitchFamily="34" charset="0"/>
              </a:rPr>
              <a:t>dashboard</a:t>
            </a:r>
          </a:p>
          <a:p>
            <a:pPr>
              <a:spcAft>
                <a:spcPts val="900"/>
              </a:spcAft>
            </a:pPr>
            <a:r>
              <a:rPr lang="en-US" sz="900" dirty="0" smtClean="0">
                <a:solidFill>
                  <a:srgbClr val="44546A"/>
                </a:solidFill>
                <a:latin typeface="Segoe UI Light" panose="020B0502040204020203" pitchFamily="34" charset="0"/>
                <a:ea typeface="Segoe WPC" pitchFamily="34" charset="0"/>
                <a:cs typeface="Segoe UI Light" panose="020B0502040204020203" pitchFamily="34" charset="0"/>
              </a:rPr>
              <a:t>setup</a:t>
            </a:r>
          </a:p>
          <a:p>
            <a:pPr>
              <a:spcAft>
                <a:spcPts val="900"/>
              </a:spcAft>
            </a:pPr>
            <a:r>
              <a:rPr lang="en-US" sz="900" dirty="0" smtClean="0">
                <a:solidFill>
                  <a:srgbClr val="44546A"/>
                </a:solidFill>
                <a:latin typeface="Segoe UI Light" panose="020B0502040204020203" pitchFamily="34" charset="0"/>
                <a:ea typeface="Segoe WPC" pitchFamily="34" charset="0"/>
                <a:cs typeface="Segoe UI Light" panose="020B0502040204020203" pitchFamily="34" charset="0"/>
              </a:rPr>
              <a:t>users </a:t>
            </a:r>
            <a:r>
              <a:rPr lang="en-US" sz="900" dirty="0">
                <a:solidFill>
                  <a:srgbClr val="44546A"/>
                </a:solidFill>
                <a:latin typeface="Segoe UI Light" panose="020B0502040204020203" pitchFamily="34" charset="0"/>
                <a:ea typeface="Segoe WPC" pitchFamily="34" charset="0"/>
                <a:cs typeface="Segoe UI Light" panose="020B0502040204020203" pitchFamily="34" charset="0"/>
              </a:rPr>
              <a:t>&amp; groups</a:t>
            </a:r>
          </a:p>
          <a:p>
            <a:pPr marL="0" marR="0" indent="0" algn="l" defTabSz="932597" rtl="0" eaLnBrk="1" fontAlgn="auto" latinLnBrk="0" hangingPunct="1">
              <a:lnSpc>
                <a:spcPct val="100000"/>
              </a:lnSpc>
              <a:spcBef>
                <a:spcPts val="0"/>
              </a:spcBef>
              <a:spcAft>
                <a:spcPts val="900"/>
              </a:spcAft>
              <a:buClrTx/>
              <a:buSzTx/>
              <a:buFontTx/>
              <a:buNone/>
              <a:tabLst/>
              <a:defRPr/>
            </a:pPr>
            <a:r>
              <a:rPr lang="en-US" sz="900" dirty="0" smtClean="0">
                <a:solidFill>
                  <a:srgbClr val="44546A"/>
                </a:solidFill>
                <a:latin typeface="Segoe UI Light" panose="020B0502040204020203" pitchFamily="34" charset="0"/>
                <a:ea typeface="Segoe WPC" pitchFamily="34" charset="0"/>
                <a:cs typeface="Segoe UI Light" panose="020B0502040204020203" pitchFamily="34" charset="0"/>
              </a:rPr>
              <a:t>domains</a:t>
            </a:r>
          </a:p>
          <a:p>
            <a:pPr>
              <a:spcAft>
                <a:spcPts val="900"/>
              </a:spcAft>
            </a:pPr>
            <a:r>
              <a:rPr lang="en-US" sz="900" dirty="0" smtClean="0">
                <a:solidFill>
                  <a:srgbClr val="44546A"/>
                </a:solidFill>
                <a:latin typeface="Segoe UI Light" panose="020B0502040204020203" pitchFamily="34" charset="0"/>
                <a:ea typeface="Segoe WPC" pitchFamily="34" charset="0"/>
                <a:cs typeface="Segoe UI Light" panose="020B0502040204020203" pitchFamily="34" charset="0"/>
              </a:rPr>
              <a:t>licensing</a:t>
            </a:r>
          </a:p>
          <a:p>
            <a:pPr marL="0" algn="l" defTabSz="932597" rtl="0" eaLnBrk="1" latinLnBrk="0" hangingPunct="1">
              <a:spcAft>
                <a:spcPts val="900"/>
              </a:spcAft>
            </a:pPr>
            <a:r>
              <a:rPr lang="en-US" sz="900" kern="1200" dirty="0" smtClean="0">
                <a:solidFill>
                  <a:schemeClr val="accent1">
                    <a:lumMod val="75000"/>
                  </a:schemeClr>
                </a:solidFill>
                <a:latin typeface="Segoe UI Light" panose="020B0502040204020203" pitchFamily="34" charset="0"/>
                <a:ea typeface="Segoe WPC" pitchFamily="34" charset="0"/>
                <a:cs typeface="Segoe UI Light" panose="020B0502040204020203" pitchFamily="34" charset="0"/>
              </a:rPr>
              <a:t>sharing settings</a:t>
            </a:r>
          </a:p>
          <a:p>
            <a:pPr>
              <a:spcAft>
                <a:spcPts val="900"/>
              </a:spcAft>
            </a:pPr>
            <a:r>
              <a:rPr lang="en-US" sz="900" kern="1200" dirty="0" smtClean="0">
                <a:solidFill>
                  <a:srgbClr val="44546A"/>
                </a:solidFill>
                <a:latin typeface="Segoe UI Light" panose="020B0502040204020203" pitchFamily="34" charset="0"/>
                <a:ea typeface="Segoe WPC" pitchFamily="34" charset="0"/>
                <a:cs typeface="Segoe UI Light" panose="020B0502040204020203" pitchFamily="34" charset="0"/>
              </a:rPr>
              <a:t>service settings</a:t>
            </a:r>
          </a:p>
          <a:p>
            <a:pPr>
              <a:spcAft>
                <a:spcPts val="900"/>
              </a:spcAft>
            </a:pPr>
            <a:r>
              <a:rPr lang="en-US" sz="900" kern="1200" dirty="0" smtClean="0">
                <a:solidFill>
                  <a:srgbClr val="44546A"/>
                </a:solidFill>
                <a:latin typeface="Segoe UI Light" panose="020B0502040204020203" pitchFamily="34" charset="0"/>
                <a:ea typeface="Segoe WPC" pitchFamily="34" charset="0"/>
                <a:cs typeface="Segoe UI Light" panose="020B0502040204020203" pitchFamily="34" charset="0"/>
              </a:rPr>
              <a:t>service health</a:t>
            </a:r>
          </a:p>
          <a:p>
            <a:pPr>
              <a:spcAft>
                <a:spcPts val="900"/>
              </a:spcAft>
            </a:pPr>
            <a:r>
              <a:rPr lang="en-US" sz="900" dirty="0" smtClean="0">
                <a:solidFill>
                  <a:srgbClr val="44546A"/>
                </a:solidFill>
                <a:latin typeface="Segoe UI Light" panose="020B0502040204020203" pitchFamily="34" charset="0"/>
                <a:ea typeface="Segoe WPC" pitchFamily="34" charset="0"/>
                <a:cs typeface="Segoe UI Light" panose="020B0502040204020203" pitchFamily="34" charset="0"/>
              </a:rPr>
              <a:t>reports</a:t>
            </a:r>
          </a:p>
          <a:p>
            <a:pPr>
              <a:spcAft>
                <a:spcPts val="900"/>
              </a:spcAft>
            </a:pPr>
            <a:r>
              <a:rPr lang="en-US" sz="900" dirty="0" smtClean="0">
                <a:solidFill>
                  <a:srgbClr val="44546A"/>
                </a:solidFill>
                <a:latin typeface="Segoe UI Light" panose="020B0502040204020203" pitchFamily="34" charset="0"/>
                <a:ea typeface="Segoe WPC" pitchFamily="34" charset="0"/>
                <a:cs typeface="Segoe UI Light" panose="020B0502040204020203" pitchFamily="34" charset="0"/>
              </a:rPr>
              <a:t>support</a:t>
            </a:r>
          </a:p>
          <a:p>
            <a:pPr>
              <a:spcAft>
                <a:spcPts val="900"/>
              </a:spcAft>
            </a:pPr>
            <a:r>
              <a:rPr lang="en-US" sz="900" dirty="0" smtClean="0">
                <a:solidFill>
                  <a:srgbClr val="44546A"/>
                </a:solidFill>
                <a:latin typeface="Segoe UI Light" panose="020B0502040204020203" pitchFamily="34" charset="0"/>
                <a:ea typeface="Segoe WPC" pitchFamily="34" charset="0"/>
                <a:cs typeface="Segoe UI Light" panose="020B0502040204020203" pitchFamily="34" charset="0"/>
              </a:rPr>
              <a:t>purchase services</a:t>
            </a:r>
            <a:endParaRPr lang="en-US" sz="900" dirty="0">
              <a:solidFill>
                <a:srgbClr val="44546A"/>
              </a:solidFill>
              <a:latin typeface="Segoe UI Light" panose="020B0502040204020203" pitchFamily="34" charset="0"/>
              <a:ea typeface="Segoe WPC" pitchFamily="34" charset="0"/>
              <a:cs typeface="Segoe UI Light" panose="020B0502040204020203" pitchFamily="34" charset="0"/>
            </a:endParaRPr>
          </a:p>
        </p:txBody>
      </p:sp>
      <p:sp>
        <p:nvSpPr>
          <p:cNvPr id="2" name="Rectangle 1"/>
          <p:cNvSpPr/>
          <p:nvPr userDrawn="1"/>
        </p:nvSpPr>
        <p:spPr>
          <a:xfrm>
            <a:off x="2149264" y="985309"/>
            <a:ext cx="4776298" cy="235427"/>
          </a:xfrm>
          <a:prstGeom prst="rect">
            <a:avLst/>
          </a:prstGeom>
        </p:spPr>
        <p:txBody>
          <a:bodyPr wrap="square">
            <a:spAutoFit/>
          </a:bodyPr>
          <a:lstStyle/>
          <a:p>
            <a:pPr marL="0" algn="l" defTabSz="932597" rtl="0" eaLnBrk="1" latinLnBrk="0" hangingPunct="1">
              <a:spcAft>
                <a:spcPts val="900"/>
              </a:spcAft>
            </a:pPr>
            <a:r>
              <a:rPr lang="en-US" altLang="zh-CN" sz="900" kern="1200" dirty="0" smtClean="0">
                <a:solidFill>
                  <a:schemeClr val="tx2">
                    <a:lumMod val="75000"/>
                  </a:schemeClr>
                </a:solidFill>
                <a:latin typeface="Segoe UI Light" panose="020B0502040204020203" pitchFamily="34" charset="0"/>
                <a:ea typeface="Segoe WPC" pitchFamily="34" charset="0"/>
                <a:cs typeface="Segoe UI Light" panose="020B0502040204020203" pitchFamily="34" charset="0"/>
              </a:rPr>
              <a:t>sharing dashboard 	      </a:t>
            </a:r>
            <a:r>
              <a:rPr lang="en-US" sz="900" kern="1200" dirty="0" smtClean="0">
                <a:solidFill>
                  <a:schemeClr val="tx2">
                    <a:lumMod val="75000"/>
                  </a:schemeClr>
                </a:solidFill>
                <a:latin typeface="Segoe UI Light" panose="020B0502040204020203" pitchFamily="34" charset="0"/>
                <a:ea typeface="Segoe WPC" pitchFamily="34" charset="0"/>
                <a:cs typeface="Segoe UI Light" panose="020B0502040204020203" pitchFamily="34" charset="0"/>
              </a:rPr>
              <a:t>external users           </a:t>
            </a:r>
            <a:r>
              <a:rPr lang="en-US" sz="900" kern="1200" dirty="0" smtClean="0">
                <a:solidFill>
                  <a:srgbClr val="44546A"/>
                </a:solidFill>
                <a:latin typeface="Segoe UI Light" panose="020B0502040204020203" pitchFamily="34" charset="0"/>
                <a:ea typeface="Segoe WPC" pitchFamily="34" charset="0"/>
                <a:cs typeface="Segoe UI Light" panose="020B0502040204020203" pitchFamily="34" charset="0"/>
              </a:rPr>
              <a:t>sites	calendar	Lync</a:t>
            </a:r>
          </a:p>
        </p:txBody>
      </p:sp>
    </p:spTree>
    <p:extLst>
      <p:ext uri="{BB962C8B-B14F-4D97-AF65-F5344CB8AC3E}">
        <p14:creationId xmlns:p14="http://schemas.microsoft.com/office/powerpoint/2010/main" val="146093623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O365 Current">
    <p:spTree>
      <p:nvGrpSpPr>
        <p:cNvPr id="1" name=""/>
        <p:cNvGrpSpPr/>
        <p:nvPr/>
      </p:nvGrpSpPr>
      <p:grpSpPr>
        <a:xfrm>
          <a:off x="0" y="0"/>
          <a:ext cx="0" cy="0"/>
          <a:chOff x="0" y="0"/>
          <a:chExt cx="0" cy="0"/>
        </a:xfrm>
      </p:grpSpPr>
      <p:sp>
        <p:nvSpPr>
          <p:cNvPr id="6" name="Rectangle 5"/>
          <p:cNvSpPr/>
          <p:nvPr userDrawn="1"/>
        </p:nvSpPr>
        <p:spPr>
          <a:xfrm>
            <a:off x="0" y="0"/>
            <a:ext cx="12436475" cy="4455801"/>
          </a:xfrm>
          <a:prstGeom prst="rect">
            <a:avLst/>
          </a:prstGeom>
          <a:gradFill>
            <a:gsLst>
              <a:gs pos="100000">
                <a:srgbClr val="0067B4"/>
              </a:gs>
              <a:gs pos="0">
                <a:srgbClr val="0072C6"/>
              </a:gs>
            </a:gsLst>
            <a:lin ang="5400000" scaled="0"/>
          </a:gradFill>
          <a:ln>
            <a:noFill/>
          </a:ln>
          <a:effectLst>
            <a:outerShdw blurRad="63500" dist="127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7" name="Rectangle 6"/>
          <p:cNvSpPr/>
          <p:nvPr userDrawn="1"/>
        </p:nvSpPr>
        <p:spPr>
          <a:xfrm>
            <a:off x="0" y="5418755"/>
            <a:ext cx="12436475" cy="1575770"/>
          </a:xfrm>
          <a:prstGeom prst="rect">
            <a:avLst/>
          </a:prstGeom>
          <a:gradFill flip="none" rotWithShape="1">
            <a:gsLst>
              <a:gs pos="25000">
                <a:schemeClr val="bg2"/>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Tree>
    <p:extLst>
      <p:ext uri="{BB962C8B-B14F-4D97-AF65-F5344CB8AC3E}">
        <p14:creationId xmlns:p14="http://schemas.microsoft.com/office/powerpoint/2010/main" val="3531832686"/>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Gemini Title Content">
    <p:spTree>
      <p:nvGrpSpPr>
        <p:cNvPr id="1" name=""/>
        <p:cNvGrpSpPr/>
        <p:nvPr/>
      </p:nvGrpSpPr>
      <p:grpSpPr>
        <a:xfrm>
          <a:off x="0" y="0"/>
          <a:ext cx="0" cy="0"/>
          <a:chOff x="0" y="0"/>
          <a:chExt cx="0" cy="0"/>
        </a:xfrm>
      </p:grpSpPr>
      <p:sp>
        <p:nvSpPr>
          <p:cNvPr id="2" name="Title 1"/>
          <p:cNvSpPr>
            <a:spLocks noGrp="1"/>
          </p:cNvSpPr>
          <p:nvPr>
            <p:ph type="title"/>
          </p:nvPr>
        </p:nvSpPr>
        <p:spPr>
          <a:xfrm>
            <a:off x="855008" y="233151"/>
            <a:ext cx="10726460" cy="699453"/>
          </a:xfrm>
          <a:prstGeom prst="rect">
            <a:avLst/>
          </a:prstGeom>
        </p:spPr>
        <p:txBody>
          <a:bodyPr anchor="ctr">
            <a:normAutofit/>
          </a:bodyPr>
          <a:lstStyle>
            <a:lvl1pPr>
              <a:lnSpc>
                <a:spcPct val="100000"/>
              </a:lnSpc>
              <a:defRPr sz="2856">
                <a:solidFill>
                  <a:srgbClr val="0072C6"/>
                </a:solidFill>
                <a:latin typeface="Segoe UI Light" panose="020B0502040204020203" pitchFamily="34" charset="0"/>
                <a:cs typeface="Segoe UI Light" panose="020B0502040204020203" pitchFamily="34" charset="0"/>
              </a:defRPr>
            </a:lvl1pPr>
          </a:lstStyle>
          <a:p>
            <a:r>
              <a:rPr lang="en-US" smtClean="0"/>
              <a:t>Click to edit Master title style</a:t>
            </a:r>
            <a:endParaRPr lang="en-US" dirty="0"/>
          </a:p>
        </p:txBody>
      </p:sp>
      <p:sp>
        <p:nvSpPr>
          <p:cNvPr id="8" name="Text Placeholder 2"/>
          <p:cNvSpPr>
            <a:spLocks noGrp="1"/>
          </p:cNvSpPr>
          <p:nvPr>
            <p:ph idx="1"/>
          </p:nvPr>
        </p:nvSpPr>
        <p:spPr>
          <a:xfrm>
            <a:off x="855008" y="1165754"/>
            <a:ext cx="10726460" cy="5129318"/>
          </a:xfrm>
          <a:prstGeom prst="rect">
            <a:avLst/>
          </a:prstGeom>
        </p:spPr>
        <p:txBody>
          <a:bodyPr vert="horz" lIns="91440" tIns="45720" rIns="91440" bIns="45720" rtlCol="0">
            <a:normAutofit/>
          </a:bodyPr>
          <a:lstStyle>
            <a:lvl1pPr indent="-186519">
              <a:lnSpc>
                <a:spcPct val="100000"/>
              </a:lnSpc>
              <a:defRPr sz="2448">
                <a:solidFill>
                  <a:srgbClr val="777777"/>
                </a:solidFill>
                <a:latin typeface="Segoe UI Light" panose="020B0502040204020203" pitchFamily="34" charset="0"/>
                <a:cs typeface="Segoe UI Light" panose="020B0502040204020203" pitchFamily="34" charset="0"/>
              </a:defRPr>
            </a:lvl1pPr>
            <a:lvl2pPr indent="-186519">
              <a:lnSpc>
                <a:spcPct val="100000"/>
              </a:lnSpc>
              <a:defRPr sz="2040">
                <a:solidFill>
                  <a:srgbClr val="777777"/>
                </a:solidFill>
                <a:latin typeface="Segoe UI Light" panose="020B0502040204020203" pitchFamily="34" charset="0"/>
                <a:cs typeface="Segoe UI Light" panose="020B0502040204020203" pitchFamily="34" charset="0"/>
              </a:defRPr>
            </a:lvl2pPr>
            <a:lvl3pPr indent="-186519">
              <a:lnSpc>
                <a:spcPct val="100000"/>
              </a:lnSpc>
              <a:defRPr sz="1836">
                <a:solidFill>
                  <a:srgbClr val="777777"/>
                </a:solidFill>
                <a:latin typeface="Segoe UI Light" panose="020B0502040204020203" pitchFamily="34" charset="0"/>
                <a:cs typeface="Segoe UI Light" panose="020B0502040204020203" pitchFamily="34" charset="0"/>
              </a:defRPr>
            </a:lvl3pPr>
            <a:lvl4pPr indent="-186519">
              <a:lnSpc>
                <a:spcPct val="100000"/>
              </a:lnSpc>
              <a:defRPr sz="1632">
                <a:solidFill>
                  <a:srgbClr val="777777"/>
                </a:solidFill>
                <a:latin typeface="Segoe UI Light" panose="020B0502040204020203" pitchFamily="34" charset="0"/>
                <a:cs typeface="Segoe UI Light" panose="020B0502040204020203" pitchFamily="34" charset="0"/>
              </a:defRPr>
            </a:lvl4pPr>
            <a:lvl5pPr indent="-186519">
              <a:lnSpc>
                <a:spcPct val="100000"/>
              </a:lnSpc>
              <a:defRPr sz="1428">
                <a:solidFill>
                  <a:srgbClr val="777777"/>
                </a:solidFill>
                <a:latin typeface="Segoe UI Light" panose="020B0502040204020203" pitchFamily="34" charset="0"/>
                <a:cs typeface="Segoe UI Light" panose="020B0502040204020203"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4" name="Group 3"/>
          <p:cNvGrpSpPr/>
          <p:nvPr/>
        </p:nvGrpSpPr>
        <p:grpSpPr>
          <a:xfrm>
            <a:off x="11170614" y="6147558"/>
            <a:ext cx="922020" cy="878930"/>
            <a:chOff x="10948171" y="6027565"/>
            <a:chExt cx="903660" cy="861774"/>
          </a:xfrm>
        </p:grpSpPr>
        <p:sp>
          <p:nvSpPr>
            <p:cNvPr id="5" name="TextBox 4"/>
            <p:cNvSpPr txBox="1"/>
            <p:nvPr/>
          </p:nvSpPr>
          <p:spPr>
            <a:xfrm>
              <a:off x="11231664" y="6027565"/>
              <a:ext cx="620167" cy="861774"/>
            </a:xfrm>
            <a:prstGeom prst="rect">
              <a:avLst/>
            </a:prstGeom>
            <a:noFill/>
          </p:spPr>
          <p:txBody>
            <a:bodyPr wrap="square" rtlCol="0">
              <a:spAutoFit/>
            </a:bodyPr>
            <a:lstStyle/>
            <a:p>
              <a:pPr defTabSz="932559"/>
              <a:r>
                <a:rPr lang="en-US" sz="4896" b="1" dirty="0" smtClean="0">
                  <a:solidFill>
                    <a:srgbClr val="00B0F0"/>
                  </a:solidFill>
                  <a:latin typeface="Century Gothic" panose="020B0502020202020204" pitchFamily="34" charset="0"/>
                </a:rPr>
                <a:t>G</a:t>
              </a:r>
              <a:endParaRPr lang="en-US" sz="4896" b="1" dirty="0">
                <a:solidFill>
                  <a:srgbClr val="00B0F0"/>
                </a:solidFill>
                <a:latin typeface="Century Gothic" panose="020B0502020202020204" pitchFamily="34" charset="0"/>
              </a:endParaRPr>
            </a:p>
          </p:txBody>
        </p:sp>
        <p:sp>
          <p:nvSpPr>
            <p:cNvPr id="6" name="TextBox 5"/>
            <p:cNvSpPr txBox="1"/>
            <p:nvPr/>
          </p:nvSpPr>
          <p:spPr>
            <a:xfrm>
              <a:off x="10948171" y="6027565"/>
              <a:ext cx="727275" cy="861774"/>
            </a:xfrm>
            <a:prstGeom prst="rect">
              <a:avLst/>
            </a:prstGeom>
            <a:noFill/>
          </p:spPr>
          <p:txBody>
            <a:bodyPr wrap="square" rtlCol="0">
              <a:spAutoFit/>
            </a:bodyPr>
            <a:lstStyle/>
            <a:p>
              <a:pPr defTabSz="932559"/>
              <a:r>
                <a:rPr lang="en-US" sz="4896" b="1" dirty="0" smtClean="0">
                  <a:solidFill>
                    <a:srgbClr val="FFFFFF">
                      <a:lumMod val="65000"/>
                      <a:alpha val="65000"/>
                    </a:srgbClr>
                  </a:solidFill>
                  <a:latin typeface="Century Gothic" panose="020B0502020202020204" pitchFamily="34" charset="0"/>
                </a:rPr>
                <a:t>O</a:t>
              </a:r>
              <a:endParaRPr lang="en-US" sz="4896" b="1" dirty="0">
                <a:solidFill>
                  <a:srgbClr val="FFFFFF">
                    <a:lumMod val="65000"/>
                    <a:alpha val="65000"/>
                  </a:srgbClr>
                </a:solidFill>
                <a:latin typeface="Century Gothic" panose="020B0502020202020204" pitchFamily="34" charset="0"/>
              </a:endParaRPr>
            </a:p>
          </p:txBody>
        </p:sp>
      </p:grpSp>
    </p:spTree>
    <p:extLst>
      <p:ext uri="{BB962C8B-B14F-4D97-AF65-F5344CB8AC3E}">
        <p14:creationId xmlns:p14="http://schemas.microsoft.com/office/powerpoint/2010/main" val="4239708985"/>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4157205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4656575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14380988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7758763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410850488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4895409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0499874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39633158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311454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251908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6780024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299761"/>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8904156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71175655"/>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57167985"/>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2908757"/>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9743166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409184006"/>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718106581"/>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0502970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81043659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5618984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32333855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110385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02083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945876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635253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042779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75918544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1420405" y="2669825"/>
            <a:ext cx="10132651" cy="1427699"/>
          </a:xfrm>
          <a:prstGeom prst="rect">
            <a:avLst/>
          </a:prstGeom>
        </p:spPr>
        <p:txBody>
          <a:bodyPr/>
          <a:lstStyle>
            <a:lvl1pPr marL="0" indent="0">
              <a:buNone/>
              <a:defRPr sz="8975" i="0" spc="-102"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pic>
        <p:nvPicPr>
          <p:cNvPr id="5" name="Picture 4" descr="MSFT_logo_rgb_C-Wht.png"/>
          <p:cNvPicPr>
            <a:picLocks noChangeAspect="1"/>
          </p:cNvPicPr>
          <p:nvPr userDrawn="1"/>
        </p:nvPicPr>
        <p:blipFill>
          <a:blip r:embed="rId2"/>
          <a:stretch>
            <a:fillRect/>
          </a:stretch>
        </p:blipFill>
        <p:spPr>
          <a:xfrm>
            <a:off x="10998646" y="6523634"/>
            <a:ext cx="1243648" cy="270123"/>
          </a:xfrm>
          <a:prstGeom prst="rect">
            <a:avLst/>
          </a:prstGeom>
        </p:spPr>
      </p:pic>
      <p:sp>
        <p:nvSpPr>
          <p:cNvPr id="7" name="TextBox 6"/>
          <p:cNvSpPr txBox="1"/>
          <p:nvPr userDrawn="1"/>
        </p:nvSpPr>
        <p:spPr>
          <a:xfrm>
            <a:off x="204611" y="6640604"/>
            <a:ext cx="1718652" cy="167418"/>
          </a:xfrm>
          <a:prstGeom prst="rect">
            <a:avLst/>
          </a:prstGeom>
          <a:noFill/>
        </p:spPr>
        <p:txBody>
          <a:bodyPr wrap="square" lIns="0" tIns="0" rIns="0" bIns="0" rtlCol="0" anchor="t">
            <a:spAutoFit/>
          </a:bodyPr>
          <a:lstStyle/>
          <a:p>
            <a:pPr algn="l"/>
            <a:r>
              <a:rPr lang="en-US" sz="1088" dirty="0" smtClean="0">
                <a:solidFill>
                  <a:schemeClr val="bg1"/>
                </a:solidFill>
                <a:latin typeface="Segoe UI"/>
                <a:cs typeface="Segoe UI"/>
              </a:rPr>
              <a:t>Microsoft Confidential</a:t>
            </a:r>
            <a:endParaRPr lang="en-US" sz="1088" dirty="0">
              <a:solidFill>
                <a:schemeClr val="bg1"/>
              </a:solidFill>
              <a:latin typeface="Segoe UI"/>
              <a:cs typeface="Segoe UI"/>
            </a:endParaRPr>
          </a:p>
        </p:txBody>
      </p:sp>
    </p:spTree>
    <p:extLst>
      <p:ext uri="{BB962C8B-B14F-4D97-AF65-F5344CB8AC3E}">
        <p14:creationId xmlns:p14="http://schemas.microsoft.com/office/powerpoint/2010/main" val="16271413"/>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1" y="1743774"/>
            <a:ext cx="10726460" cy="2919243"/>
          </a:xfrm>
          <a:prstGeom prst="rect">
            <a:avLst/>
          </a:prstGeom>
        </p:spPr>
        <p:txBody>
          <a:bodyPr anchor="b"/>
          <a:lstStyle>
            <a:lvl1pPr>
              <a:defRPr sz="6120">
                <a:solidFill>
                  <a:schemeClr val="bg1"/>
                </a:solidFill>
              </a:defRPr>
            </a:lvl1pPr>
          </a:lstStyle>
          <a:p>
            <a:r>
              <a:rPr lang="en-US" smtClean="0"/>
              <a:t>Click to edit Master title style</a:t>
            </a:r>
            <a:endParaRPr lang="en-US"/>
          </a:p>
        </p:txBody>
      </p:sp>
      <p:sp>
        <p:nvSpPr>
          <p:cNvPr id="7" name="TextBox 6"/>
          <p:cNvSpPr txBox="1"/>
          <p:nvPr userDrawn="1"/>
        </p:nvSpPr>
        <p:spPr>
          <a:xfrm>
            <a:off x="204611" y="6640604"/>
            <a:ext cx="1718652" cy="167418"/>
          </a:xfrm>
          <a:prstGeom prst="rect">
            <a:avLst/>
          </a:prstGeom>
          <a:noFill/>
        </p:spPr>
        <p:txBody>
          <a:bodyPr wrap="square" lIns="0" tIns="0" rIns="0" bIns="0" rtlCol="0" anchor="t">
            <a:spAutoFit/>
          </a:bodyPr>
          <a:lstStyle/>
          <a:p>
            <a:pPr algn="l"/>
            <a:r>
              <a:rPr lang="en-US" sz="1088" dirty="0" smtClean="0">
                <a:solidFill>
                  <a:schemeClr val="bg1"/>
                </a:solidFill>
                <a:latin typeface="Segoe UI"/>
                <a:cs typeface="Segoe UI"/>
              </a:rPr>
              <a:t>Microsoft Confidential</a:t>
            </a:r>
            <a:endParaRPr lang="en-US" sz="1088" dirty="0">
              <a:solidFill>
                <a:schemeClr val="bg1"/>
              </a:solidFill>
              <a:latin typeface="Segoe UI"/>
              <a:cs typeface="Segoe UI"/>
            </a:endParaRPr>
          </a:p>
        </p:txBody>
      </p:sp>
      <p:pic>
        <p:nvPicPr>
          <p:cNvPr id="8" name="Picture 7" descr="MSFT_logo_rgb_C-Wht.png"/>
          <p:cNvPicPr>
            <a:picLocks noChangeAspect="1"/>
          </p:cNvPicPr>
          <p:nvPr userDrawn="1"/>
        </p:nvPicPr>
        <p:blipFill>
          <a:blip r:embed="rId2"/>
          <a:stretch>
            <a:fillRect/>
          </a:stretch>
        </p:blipFill>
        <p:spPr>
          <a:xfrm>
            <a:off x="10998646" y="6523634"/>
            <a:ext cx="1243648" cy="270123"/>
          </a:xfrm>
          <a:prstGeom prst="rect">
            <a:avLst/>
          </a:prstGeom>
        </p:spPr>
      </p:pic>
    </p:spTree>
    <p:extLst>
      <p:ext uri="{BB962C8B-B14F-4D97-AF65-F5344CB8AC3E}">
        <p14:creationId xmlns:p14="http://schemas.microsoft.com/office/powerpoint/2010/main" val="768064324"/>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_Custom Layou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23433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theme" Target="../theme/theme2.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8"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8"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7" r:id="rId28"/>
    <p:sldLayoutId id="2147484203" r:id="rId29"/>
    <p:sldLayoutId id="2147484218" r:id="rId30"/>
    <p:sldLayoutId id="2147484219" r:id="rId31"/>
    <p:sldLayoutId id="2147484220" r:id="rId32"/>
    <p:sldLayoutId id="2147484221" r:id="rId33"/>
    <p:sldLayoutId id="2147484222" r:id="rId34"/>
    <p:sldLayoutId id="2147484223" r:id="rId35"/>
    <p:sldLayoutId id="2147484224" r:id="rId3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14531772"/>
      </p:ext>
    </p:extLst>
  </p:cSld>
  <p:clrMap bg1="lt1" tx1="dk1" bg2="lt2" tx2="dk2" accent1="accent1" accent2="accent2" accent3="accent3" accent4="accent4" accent5="accent5" accent6="accent6" hlink="hlink" folHlink="folHlink"/>
  <p:sldLayoutIdLst>
    <p:sldLayoutId id="2147484226" r:id="rId1"/>
    <p:sldLayoutId id="2147484227" r:id="rId2"/>
    <p:sldLayoutId id="2147484228" r:id="rId3"/>
    <p:sldLayoutId id="2147484229" r:id="rId4"/>
    <p:sldLayoutId id="2147484230" r:id="rId5"/>
    <p:sldLayoutId id="2147484231" r:id="rId6"/>
    <p:sldLayoutId id="2147484232" r:id="rId7"/>
    <p:sldLayoutId id="2147484233" r:id="rId8"/>
    <p:sldLayoutId id="2147484234" r:id="rId9"/>
    <p:sldLayoutId id="2147484235" r:id="rId10"/>
    <p:sldLayoutId id="2147484236" r:id="rId11"/>
    <p:sldLayoutId id="2147484237" r:id="rId12"/>
    <p:sldLayoutId id="2147484238" r:id="rId13"/>
    <p:sldLayoutId id="2147484239" r:id="rId14"/>
    <p:sldLayoutId id="2147484240" r:id="rId15"/>
    <p:sldLayoutId id="2147484241" r:id="rId16"/>
    <p:sldLayoutId id="2147484242" r:id="rId17"/>
    <p:sldLayoutId id="2147484243" r:id="rId18"/>
    <p:sldLayoutId id="2147484244" r:id="rId19"/>
    <p:sldLayoutId id="2147484245" r:id="rId20"/>
    <p:sldLayoutId id="2147484246" r:id="rId21"/>
    <p:sldLayoutId id="2147484247" r:id="rId22"/>
    <p:sldLayoutId id="2147484248" r:id="rId23"/>
    <p:sldLayoutId id="2147484249" r:id="rId24"/>
    <p:sldLayoutId id="2147484250" r:id="rId25"/>
    <p:sldLayoutId id="2147484251" r:id="rId26"/>
    <p:sldLayoutId id="2147484252" r:id="rId27"/>
    <p:sldLayoutId id="2147484254" r:id="rId28"/>
    <p:sldLayoutId id="2147484255" r:id="rId29"/>
    <p:sldLayoutId id="2147484256" r:id="rId30"/>
    <p:sldLayoutId id="2147484257" r:id="rId31"/>
    <p:sldLayoutId id="2147484258"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43.xml"/><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8.png"/><Relationship Id="rId7" Type="http://schemas.openxmlformats.org/officeDocument/2006/relationships/diagramColors" Target="../diagrams/colors1.xml"/><Relationship Id="rId2" Type="http://schemas.openxmlformats.org/officeDocument/2006/relationships/notesSlide" Target="../notesSlides/notesSlide15.xml"/><Relationship Id="rId1" Type="http://schemas.openxmlformats.org/officeDocument/2006/relationships/slideLayout" Target="../slideLayouts/slideLayout4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53.xml"/><Relationship Id="rId5" Type="http://schemas.openxmlformats.org/officeDocument/2006/relationships/image" Target="../media/image31.gif"/><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53.xml"/><Relationship Id="rId6" Type="http://schemas.openxmlformats.org/officeDocument/2006/relationships/image" Target="../media/image31.gif"/><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53.xml"/><Relationship Id="rId6" Type="http://schemas.openxmlformats.org/officeDocument/2006/relationships/image" Target="../media/image33.png"/><Relationship Id="rId5" Type="http://schemas.openxmlformats.org/officeDocument/2006/relationships/image" Target="../media/image31.gif"/><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diagramData" Target="../diagrams/data4.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17" Type="http://schemas.microsoft.com/office/2007/relationships/diagramDrawing" Target="../diagrams/drawing4.xml"/><Relationship Id="rId2" Type="http://schemas.openxmlformats.org/officeDocument/2006/relationships/notesSlide" Target="../notesSlides/notesSlide21.xml"/><Relationship Id="rId16" Type="http://schemas.openxmlformats.org/officeDocument/2006/relationships/diagramColors" Target="../diagrams/colors4.xml"/><Relationship Id="rId1" Type="http://schemas.openxmlformats.org/officeDocument/2006/relationships/slideLayout" Target="../slideLayouts/slideLayout47.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5" Type="http://schemas.openxmlformats.org/officeDocument/2006/relationships/diagramQuickStyle" Target="../diagrams/quickStyle4.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diagramLayout" Target="../diagrams/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60.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56.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6.xml"/><Relationship Id="rId1" Type="http://schemas.openxmlformats.org/officeDocument/2006/relationships/slideLayout" Target="../slideLayouts/slideLayout60.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60.xml"/><Relationship Id="rId6" Type="http://schemas.openxmlformats.org/officeDocument/2006/relationships/image" Target="../media/image40.jpg"/><Relationship Id="rId5" Type="http://schemas.openxmlformats.org/officeDocument/2006/relationships/image" Target="../media/image39.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notesSlide" Target="../notesSlides/notesSlide28.xml"/><Relationship Id="rId1" Type="http://schemas.openxmlformats.org/officeDocument/2006/relationships/slideLayout" Target="../slideLayouts/slideLayout3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60.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6.xml"/></Relationships>
</file>

<file path=ppt/slides/_rels/slide31.xml.rels><?xml version="1.0" encoding="UTF-8" standalone="yes"?>
<Relationships xmlns="http://schemas.openxmlformats.org/package/2006/relationships"><Relationship Id="rId3" Type="http://schemas.openxmlformats.org/officeDocument/2006/relationships/hyperlink" Target="https://a830edad9050849e3spc100228.spoppe.com/_layouts/15/start.aspx#/SitePages/Home.aspx" TargetMode="External"/><Relationship Id="rId2" Type="http://schemas.openxmlformats.org/officeDocument/2006/relationships/notesSlide" Target="../notesSlides/notesSlide31.xml"/><Relationship Id="rId1" Type="http://schemas.openxmlformats.org/officeDocument/2006/relationships/slideLayout" Target="../slideLayouts/slideLayout41.xml"/></Relationships>
</file>

<file path=ppt/slides/_rels/slide32.xml.rels><?xml version="1.0" encoding="UTF-8" standalone="yes"?>
<Relationships xmlns="http://schemas.openxmlformats.org/package/2006/relationships"><Relationship Id="rId3" Type="http://schemas.openxmlformats.org/officeDocument/2006/relationships/hyperlink" Target="https://a830edad9050849e3spc100228.spoppe.com/_layouts/15/start.aspx#/SitePages/Home.aspx" TargetMode="External"/><Relationship Id="rId2" Type="http://schemas.openxmlformats.org/officeDocument/2006/relationships/notesSlide" Target="../notesSlides/notesSlide32.xml"/><Relationship Id="rId1" Type="http://schemas.openxmlformats.org/officeDocument/2006/relationships/slideLayout" Target="../slideLayouts/slideLayout41.xml"/></Relationships>
</file>

<file path=ppt/slides/_rels/slide3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3.xml"/><Relationship Id="rId1" Type="http://schemas.openxmlformats.org/officeDocument/2006/relationships/slideLayout" Target="../slideLayouts/slideLayout60.xml"/></Relationships>
</file>

<file path=ppt/slides/_rels/slide3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4.xml"/><Relationship Id="rId1" Type="http://schemas.openxmlformats.org/officeDocument/2006/relationships/slideLayout" Target="../slideLayouts/slideLayout60.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5.xml"/><Relationship Id="rId1" Type="http://schemas.openxmlformats.org/officeDocument/2006/relationships/slideLayout" Target="../slideLayouts/slideLayout6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0.xml"/></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6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tif"/></Relationships>
</file>

<file path=ppt/slides/_rels/slide40.xml.rels><?xml version="1.0" encoding="UTF-8" standalone="yes"?>
<Relationships xmlns="http://schemas.openxmlformats.org/package/2006/relationships"><Relationship Id="rId8" Type="http://schemas.openxmlformats.org/officeDocument/2006/relationships/image" Target="../media/image54.emf"/><Relationship Id="rId13" Type="http://schemas.openxmlformats.org/officeDocument/2006/relationships/image" Target="../media/image59.png"/><Relationship Id="rId3" Type="http://schemas.openxmlformats.org/officeDocument/2006/relationships/image" Target="../media/image49.png"/><Relationship Id="rId7" Type="http://schemas.openxmlformats.org/officeDocument/2006/relationships/image" Target="../media/image53.emf"/><Relationship Id="rId12" Type="http://schemas.openxmlformats.org/officeDocument/2006/relationships/image" Target="../media/image58.png"/><Relationship Id="rId2" Type="http://schemas.openxmlformats.org/officeDocument/2006/relationships/notesSlide" Target="../notesSlides/notesSlide40.xml"/><Relationship Id="rId1" Type="http://schemas.openxmlformats.org/officeDocument/2006/relationships/slideLayout" Target="../slideLayouts/slideLayout24.xml"/><Relationship Id="rId6" Type="http://schemas.openxmlformats.org/officeDocument/2006/relationships/image" Target="../media/image52.emf"/><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emf"/></Relationships>
</file>

<file path=ppt/slides/_rels/slide4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1.xml"/><Relationship Id="rId1" Type="http://schemas.openxmlformats.org/officeDocument/2006/relationships/slideLayout" Target="../slideLayouts/slideLayout11.xml"/><Relationship Id="rId4" Type="http://schemas.openxmlformats.org/officeDocument/2006/relationships/image" Target="../media/image61.png"/></Relationships>
</file>

<file path=ppt/slides/_rels/slide42.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42.xml"/><Relationship Id="rId1" Type="http://schemas.openxmlformats.org/officeDocument/2006/relationships/slideLayout" Target="../slideLayouts/slideLayout44.xml"/></Relationships>
</file>

<file path=ppt/slides/_rels/slide4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3.xml"/><Relationship Id="rId1" Type="http://schemas.openxmlformats.org/officeDocument/2006/relationships/slideLayout" Target="../slideLayouts/slideLayout24.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44.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77.png"/><Relationship Id="rId18" Type="http://schemas.openxmlformats.org/officeDocument/2006/relationships/image" Target="../media/image82.png"/><Relationship Id="rId26" Type="http://schemas.openxmlformats.org/officeDocument/2006/relationships/image" Target="../media/image90.png"/><Relationship Id="rId3" Type="http://schemas.openxmlformats.org/officeDocument/2006/relationships/image" Target="../media/image67.png"/><Relationship Id="rId21" Type="http://schemas.openxmlformats.org/officeDocument/2006/relationships/image" Target="../media/image85.png"/><Relationship Id="rId7" Type="http://schemas.openxmlformats.org/officeDocument/2006/relationships/image" Target="../media/image71.png"/><Relationship Id="rId12" Type="http://schemas.openxmlformats.org/officeDocument/2006/relationships/image" Target="../media/image76.png"/><Relationship Id="rId17" Type="http://schemas.openxmlformats.org/officeDocument/2006/relationships/image" Target="../media/image81.png"/><Relationship Id="rId25" Type="http://schemas.openxmlformats.org/officeDocument/2006/relationships/image" Target="../media/image89.png"/><Relationship Id="rId2" Type="http://schemas.openxmlformats.org/officeDocument/2006/relationships/notesSlide" Target="../notesSlides/notesSlide44.xml"/><Relationship Id="rId16" Type="http://schemas.openxmlformats.org/officeDocument/2006/relationships/image" Target="../media/image80.png"/><Relationship Id="rId20" Type="http://schemas.openxmlformats.org/officeDocument/2006/relationships/image" Target="../media/image84.png"/><Relationship Id="rId29" Type="http://schemas.openxmlformats.org/officeDocument/2006/relationships/image" Target="../media/image93.png"/><Relationship Id="rId1" Type="http://schemas.openxmlformats.org/officeDocument/2006/relationships/slideLayout" Target="../slideLayouts/slideLayout68.xml"/><Relationship Id="rId6" Type="http://schemas.openxmlformats.org/officeDocument/2006/relationships/image" Target="../media/image70.png"/><Relationship Id="rId11" Type="http://schemas.openxmlformats.org/officeDocument/2006/relationships/image" Target="../media/image75.png"/><Relationship Id="rId24" Type="http://schemas.openxmlformats.org/officeDocument/2006/relationships/image" Target="../media/image88.png"/><Relationship Id="rId5" Type="http://schemas.openxmlformats.org/officeDocument/2006/relationships/image" Target="../media/image69.png"/><Relationship Id="rId15" Type="http://schemas.openxmlformats.org/officeDocument/2006/relationships/image" Target="../media/image79.png"/><Relationship Id="rId23" Type="http://schemas.openxmlformats.org/officeDocument/2006/relationships/image" Target="../media/image87.png"/><Relationship Id="rId28" Type="http://schemas.openxmlformats.org/officeDocument/2006/relationships/image" Target="../media/image92.png"/><Relationship Id="rId10" Type="http://schemas.openxmlformats.org/officeDocument/2006/relationships/image" Target="../media/image74.png"/><Relationship Id="rId19" Type="http://schemas.openxmlformats.org/officeDocument/2006/relationships/image" Target="../media/image83.png"/><Relationship Id="rId4" Type="http://schemas.openxmlformats.org/officeDocument/2006/relationships/image" Target="../media/image68.png"/><Relationship Id="rId9" Type="http://schemas.openxmlformats.org/officeDocument/2006/relationships/image" Target="../media/image73.png"/><Relationship Id="rId14" Type="http://schemas.openxmlformats.org/officeDocument/2006/relationships/image" Target="../media/image78.png"/><Relationship Id="rId22" Type="http://schemas.openxmlformats.org/officeDocument/2006/relationships/image" Target="../media/image86.png"/><Relationship Id="rId27" Type="http://schemas.openxmlformats.org/officeDocument/2006/relationships/image" Target="../media/image91.png"/><Relationship Id="rId30" Type="http://schemas.openxmlformats.org/officeDocument/2006/relationships/image" Target="../media/image94.png"/></Relationships>
</file>

<file path=ppt/slides/_rels/slide4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45.xml"/><Relationship Id="rId1" Type="http://schemas.openxmlformats.org/officeDocument/2006/relationships/slideLayout" Target="../slideLayouts/slideLayout60.xml"/></Relationships>
</file>

<file path=ppt/slides/_rels/slide4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6.xml"/><Relationship Id="rId1" Type="http://schemas.openxmlformats.org/officeDocument/2006/relationships/slideLayout" Target="../slideLayouts/slideLayout42.xml"/></Relationships>
</file>

<file path=ppt/slides/_rels/slide47.xml.rels><?xml version="1.0" encoding="UTF-8" standalone="yes"?>
<Relationships xmlns="http://schemas.openxmlformats.org/package/2006/relationships"><Relationship Id="rId3" Type="http://schemas.openxmlformats.org/officeDocument/2006/relationships/hyperlink" Target="https://portal.ccsctp.com/admin/default.aspx" TargetMode="External"/><Relationship Id="rId2" Type="http://schemas.openxmlformats.org/officeDocument/2006/relationships/notesSlide" Target="../notesSlides/notesSlide47.xml"/><Relationship Id="rId1" Type="http://schemas.openxmlformats.org/officeDocument/2006/relationships/slideLayout" Target="../slideLayouts/slideLayout41.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8.xml"/><Relationship Id="rId1" Type="http://schemas.openxmlformats.org/officeDocument/2006/relationships/slideLayout" Target="../slideLayouts/slideLayout60.xml"/><Relationship Id="rId6" Type="http://schemas.openxmlformats.org/officeDocument/2006/relationships/image" Target="../media/image40.jpg"/><Relationship Id="rId5" Type="http://schemas.microsoft.com/office/2007/relationships/hdphoto" Target="../media/hdphoto2.wdp"/><Relationship Id="rId4" Type="http://schemas.openxmlformats.org/officeDocument/2006/relationships/image" Target="../media/image97.png"/></Relationships>
</file>

<file path=ppt/slides/_rels/slide49.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jpeg"/><Relationship Id="rId7" Type="http://schemas.openxmlformats.org/officeDocument/2006/relationships/image" Target="../media/image102.jpeg"/><Relationship Id="rId2" Type="http://schemas.openxmlformats.org/officeDocument/2006/relationships/notesSlide" Target="../notesSlides/notesSlide49.xml"/><Relationship Id="rId1" Type="http://schemas.openxmlformats.org/officeDocument/2006/relationships/slideLayout" Target="../slideLayouts/slideLayout24.xml"/><Relationship Id="rId6" Type="http://schemas.openxmlformats.org/officeDocument/2006/relationships/image" Target="../media/image101.jpeg"/><Relationship Id="rId11" Type="http://schemas.openxmlformats.org/officeDocument/2006/relationships/image" Target="../media/image106.png"/><Relationship Id="rId5" Type="http://schemas.openxmlformats.org/officeDocument/2006/relationships/image" Target="../media/image100.jp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5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50.xml"/><Relationship Id="rId1" Type="http://schemas.openxmlformats.org/officeDocument/2006/relationships/slideLayout" Target="../slideLayouts/slideLayout10.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slides/_rels/slide51.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51.xml"/><Relationship Id="rId1" Type="http://schemas.openxmlformats.org/officeDocument/2006/relationships/slideLayout" Target="../slideLayouts/slideLayout9.xml"/><Relationship Id="rId5" Type="http://schemas.openxmlformats.org/officeDocument/2006/relationships/image" Target="../media/image113.PNG"/><Relationship Id="rId4" Type="http://schemas.openxmlformats.org/officeDocument/2006/relationships/image" Target="../media/image112.png"/></Relationships>
</file>

<file path=ppt/slides/_rels/slide5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53.xml"/><Relationship Id="rId1" Type="http://schemas.openxmlformats.org/officeDocument/2006/relationships/slideLayout" Target="../slideLayouts/slideLayout24.xml"/><Relationship Id="rId4" Type="http://schemas.openxmlformats.org/officeDocument/2006/relationships/image" Target="../media/image116.png"/></Relationships>
</file>

<file path=ppt/slides/_rels/slide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4.xml"/><Relationship Id="rId1" Type="http://schemas.openxmlformats.org/officeDocument/2006/relationships/slideLayout" Target="../slideLayouts/slideLayout24.xml"/><Relationship Id="rId5" Type="http://schemas.openxmlformats.org/officeDocument/2006/relationships/image" Target="../media/image40.jpg"/><Relationship Id="rId4" Type="http://schemas.openxmlformats.org/officeDocument/2006/relationships/image" Target="../media/image39.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56.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7.xml"/><Relationship Id="rId1" Type="http://schemas.openxmlformats.org/officeDocument/2006/relationships/slideLayout" Target="../slideLayouts/slideLayout60.xml"/><Relationship Id="rId5" Type="http://schemas.openxmlformats.org/officeDocument/2006/relationships/image" Target="../media/image19.png"/><Relationship Id="rId4" Type="http://schemas.openxmlformats.org/officeDocument/2006/relationships/image" Target="../media/image40.jp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3.xml"/></Relationships>
</file>

<file path=ppt/slides/_rels/slide59.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59.xml"/><Relationship Id="rId1" Type="http://schemas.openxmlformats.org/officeDocument/2006/relationships/slideLayout" Target="../slideLayouts/slideLayout61.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62.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60.xml"/></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“Just because you can’t see something doesn’t mean it </a:t>
            </a:r>
            <a:r>
              <a:rPr lang="en-US" b="1" u="sng" dirty="0" smtClean="0"/>
              <a:t>doesn’t exist</a:t>
            </a:r>
            <a:r>
              <a:rPr lang="en-US" b="1" dirty="0" smtClean="0"/>
              <a:t>.”</a:t>
            </a:r>
            <a:endParaRPr lang="en-US" dirty="0"/>
          </a:p>
        </p:txBody>
      </p:sp>
      <p:sp>
        <p:nvSpPr>
          <p:cNvPr id="3" name="Text Placeholder 2"/>
          <p:cNvSpPr>
            <a:spLocks noGrp="1"/>
          </p:cNvSpPr>
          <p:nvPr>
            <p:ph type="body" sz="quarter" idx="10"/>
          </p:nvPr>
        </p:nvSpPr>
        <p:spPr>
          <a:xfrm>
            <a:off x="5761038" y="4868847"/>
            <a:ext cx="5486400" cy="627864"/>
          </a:xfrm>
        </p:spPr>
        <p:txBody>
          <a:bodyPr/>
          <a:lstStyle/>
          <a:p>
            <a:r>
              <a:rPr lang="en-US" dirty="0" smtClean="0"/>
              <a:t>- Someone not in SharePoint</a:t>
            </a:r>
            <a:endParaRPr lang="en-US" dirty="0"/>
          </a:p>
        </p:txBody>
      </p:sp>
    </p:spTree>
    <p:extLst>
      <p:ext uri="{BB962C8B-B14F-4D97-AF65-F5344CB8AC3E}">
        <p14:creationId xmlns:p14="http://schemas.microsoft.com/office/powerpoint/2010/main" val="42546391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8437" y="906462"/>
            <a:ext cx="11887200" cy="1831975"/>
          </a:xfrm>
        </p:spPr>
        <p:txBody>
          <a:bodyPr/>
          <a:lstStyle/>
          <a:p>
            <a:r>
              <a:rPr lang="en-US" dirty="0" smtClean="0">
                <a:solidFill>
                  <a:schemeClr val="tx1"/>
                </a:solidFill>
              </a:rPr>
              <a:t>Everything in one place.</a:t>
            </a:r>
            <a:endParaRPr lang="en-US" dirty="0">
              <a:solidFill>
                <a:schemeClr val="tx1"/>
              </a:solidFill>
            </a:endParaRPr>
          </a:p>
        </p:txBody>
      </p:sp>
      <p:pic>
        <p:nvPicPr>
          <p:cNvPr id="5" name="Picture 4"/>
          <p:cNvPicPr>
            <a:picLocks noChangeAspect="1"/>
          </p:cNvPicPr>
          <p:nvPr/>
        </p:nvPicPr>
        <p:blipFill rotWithShape="1">
          <a:blip r:embed="rId3"/>
          <a:srcRect b="4000"/>
          <a:stretch/>
        </p:blipFill>
        <p:spPr>
          <a:xfrm>
            <a:off x="8209725" y="2606492"/>
            <a:ext cx="3799712" cy="2262371"/>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rotWithShape="1">
          <a:blip r:embed="rId4"/>
          <a:srcRect b="4356"/>
          <a:stretch/>
        </p:blipFill>
        <p:spPr>
          <a:xfrm>
            <a:off x="445408" y="2606493"/>
            <a:ext cx="3791629" cy="2262370"/>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5"/>
          <a:stretch>
            <a:fillRect/>
          </a:stretch>
        </p:blipFill>
        <p:spPr>
          <a:xfrm>
            <a:off x="4306278" y="2605272"/>
            <a:ext cx="3816959" cy="226359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732431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913437" y="1668462"/>
            <a:ext cx="6324600" cy="3429000"/>
            <a:chOff x="2865437" y="1363662"/>
            <a:chExt cx="6324600" cy="3429000"/>
          </a:xfrm>
        </p:grpSpPr>
        <p:pic>
          <p:nvPicPr>
            <p:cNvPr id="2" name="Picture 1"/>
            <p:cNvPicPr>
              <a:picLocks noChangeAspect="1"/>
            </p:cNvPicPr>
            <p:nvPr/>
          </p:nvPicPr>
          <p:blipFill rotWithShape="1">
            <a:blip r:embed="rId3"/>
            <a:srcRect t="8724" r="2517"/>
            <a:stretch/>
          </p:blipFill>
          <p:spPr>
            <a:xfrm>
              <a:off x="2865437" y="1363662"/>
              <a:ext cx="6324600" cy="3429000"/>
            </a:xfrm>
            <a:prstGeom prst="rect">
              <a:avLst/>
            </a:prstGeom>
            <a:ln>
              <a:noFill/>
            </a:ln>
            <a:effectLst>
              <a:outerShdw blurRad="292100" dist="139700" dir="2700000" algn="tl" rotWithShape="0">
                <a:srgbClr val="333333">
                  <a:alpha val="65000"/>
                </a:srgbClr>
              </a:outerShdw>
            </a:effectLst>
          </p:spPr>
        </p:pic>
        <p:sp>
          <p:nvSpPr>
            <p:cNvPr id="3" name="Rectangle 2"/>
            <p:cNvSpPr/>
            <p:nvPr/>
          </p:nvSpPr>
          <p:spPr bwMode="auto">
            <a:xfrm>
              <a:off x="5151437" y="1744662"/>
              <a:ext cx="3962400" cy="304800"/>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5" name="Title 4"/>
          <p:cNvSpPr>
            <a:spLocks noGrp="1"/>
          </p:cNvSpPr>
          <p:nvPr>
            <p:ph type="title"/>
          </p:nvPr>
        </p:nvSpPr>
        <p:spPr>
          <a:xfrm>
            <a:off x="274638" y="2049462"/>
            <a:ext cx="5867399" cy="1831975"/>
          </a:xfrm>
        </p:spPr>
        <p:txBody>
          <a:bodyPr/>
          <a:lstStyle/>
          <a:p>
            <a:r>
              <a:rPr lang="en-US" dirty="0" smtClean="0"/>
              <a:t>1 email for everyone</a:t>
            </a:r>
            <a:endParaRPr lang="en-US" dirty="0"/>
          </a:p>
        </p:txBody>
      </p:sp>
      <p:sp>
        <p:nvSpPr>
          <p:cNvPr id="6" name="TextBox 5"/>
          <p:cNvSpPr txBox="1"/>
          <p:nvPr/>
        </p:nvSpPr>
        <p:spPr>
          <a:xfrm>
            <a:off x="274638" y="6240462"/>
            <a:ext cx="642611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*New external users get a separate invitation</a:t>
            </a:r>
          </a:p>
        </p:txBody>
      </p:sp>
    </p:spTree>
    <p:extLst>
      <p:ext uri="{BB962C8B-B14F-4D97-AF65-F5344CB8AC3E}">
        <p14:creationId xmlns:p14="http://schemas.microsoft.com/office/powerpoint/2010/main" val="327344986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99037" y="1744662"/>
            <a:ext cx="11887200" cy="1831975"/>
          </a:xfrm>
        </p:spPr>
        <p:txBody>
          <a:bodyPr/>
          <a:lstStyle/>
          <a:p>
            <a:r>
              <a:rPr lang="en-US" dirty="0" smtClean="0"/>
              <a:t>Shared with Me</a:t>
            </a:r>
            <a:endParaRPr lang="en-US" dirty="0"/>
          </a:p>
        </p:txBody>
      </p:sp>
      <p:sp>
        <p:nvSpPr>
          <p:cNvPr id="3" name="Text Placeholder 2"/>
          <p:cNvSpPr>
            <a:spLocks noGrp="1"/>
          </p:cNvSpPr>
          <p:nvPr>
            <p:ph type="body" sz="quarter" idx="4294967295"/>
          </p:nvPr>
        </p:nvSpPr>
        <p:spPr>
          <a:xfrm>
            <a:off x="5083175" y="2806700"/>
            <a:ext cx="7048500" cy="3078163"/>
          </a:xfrm>
        </p:spPr>
        <p:txBody>
          <a:bodyPr/>
          <a:lstStyle/>
          <a:p>
            <a:pPr marL="0" indent="0">
              <a:buNone/>
            </a:pPr>
            <a:r>
              <a:rPr lang="en-US" dirty="0" smtClean="0"/>
              <a:t>Show me the docs I care about. There </a:t>
            </a:r>
            <a:r>
              <a:rPr lang="en-US" dirty="0"/>
              <a:t>are lots </a:t>
            </a:r>
            <a:r>
              <a:rPr lang="en-US" dirty="0" smtClean="0"/>
              <a:t>I </a:t>
            </a:r>
            <a:r>
              <a:rPr lang="en-US" dirty="0"/>
              <a:t>have access to, but only </a:t>
            </a:r>
            <a:r>
              <a:rPr lang="en-US" dirty="0" smtClean="0"/>
              <a:t>a few are explicitly “</a:t>
            </a:r>
            <a:r>
              <a:rPr lang="en-US" dirty="0"/>
              <a:t>shared” with </a:t>
            </a:r>
            <a:r>
              <a:rPr lang="en-US" dirty="0" smtClean="0"/>
              <a:t>me.</a:t>
            </a:r>
          </a:p>
          <a:p>
            <a:pPr marL="0" indent="0">
              <a:buNone/>
            </a:pPr>
            <a:endParaRPr lang="en-US" dirty="0" smtClean="0"/>
          </a:p>
        </p:txBody>
      </p:sp>
      <p:pic>
        <p:nvPicPr>
          <p:cNvPr id="4" name="Picture 3"/>
          <p:cNvPicPr>
            <a:picLocks noChangeAspect="1"/>
          </p:cNvPicPr>
          <p:nvPr/>
        </p:nvPicPr>
        <p:blipFill>
          <a:blip r:embed="rId3"/>
          <a:stretch>
            <a:fillRect/>
          </a:stretch>
        </p:blipFill>
        <p:spPr>
          <a:xfrm>
            <a:off x="160674" y="1592262"/>
            <a:ext cx="4838363" cy="36484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0640515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1262"/>
            <a:ext cx="7467599" cy="4001095"/>
          </a:xfrm>
        </p:spPr>
        <p:txBody>
          <a:bodyPr/>
          <a:lstStyle/>
          <a:p>
            <a:r>
              <a:rPr lang="en-US" dirty="0" smtClean="0">
                <a:solidFill>
                  <a:schemeClr val="tx1"/>
                </a:solidFill>
              </a:rPr>
              <a:t>Grant edit by default “Site members” group</a:t>
            </a:r>
          </a:p>
          <a:p>
            <a:pPr lvl="1"/>
            <a:r>
              <a:rPr lang="en-US" dirty="0" err="1" smtClean="0">
                <a:solidFill>
                  <a:schemeClr val="tx1"/>
                </a:solidFill>
              </a:rPr>
              <a:t>SPWeb.AssociatedMemberGroup</a:t>
            </a:r>
            <a:endParaRPr lang="en-US" dirty="0">
              <a:solidFill>
                <a:schemeClr val="tx1"/>
              </a:solidFill>
            </a:endParaRPr>
          </a:p>
          <a:p>
            <a:r>
              <a:rPr lang="en-US" dirty="0" smtClean="0">
                <a:solidFill>
                  <a:schemeClr val="tx1"/>
                </a:solidFill>
              </a:rPr>
              <a:t>Permission </a:t>
            </a:r>
            <a:r>
              <a:rPr lang="en-US" dirty="0">
                <a:solidFill>
                  <a:schemeClr val="tx1"/>
                </a:solidFill>
              </a:rPr>
              <a:t>inheritance is not broken </a:t>
            </a:r>
          </a:p>
          <a:p>
            <a:pPr lvl="1"/>
            <a:r>
              <a:rPr lang="en-US" dirty="0">
                <a:solidFill>
                  <a:schemeClr val="tx1"/>
                </a:solidFill>
              </a:rPr>
              <a:t>If a </a:t>
            </a:r>
            <a:r>
              <a:rPr lang="en-US" dirty="0" err="1">
                <a:solidFill>
                  <a:schemeClr val="tx1"/>
                </a:solidFill>
              </a:rPr>
              <a:t>SPWeb</a:t>
            </a:r>
            <a:r>
              <a:rPr lang="en-US" dirty="0">
                <a:solidFill>
                  <a:schemeClr val="tx1"/>
                </a:solidFill>
              </a:rPr>
              <a:t> inherits permissions, new users will be added to first uniquely permissioned parent scope</a:t>
            </a:r>
          </a:p>
        </p:txBody>
      </p:sp>
      <p:sp>
        <p:nvSpPr>
          <p:cNvPr id="2" name="Title 1"/>
          <p:cNvSpPr>
            <a:spLocks noGrp="1"/>
          </p:cNvSpPr>
          <p:nvPr>
            <p:ph type="title"/>
          </p:nvPr>
        </p:nvSpPr>
        <p:spPr/>
        <p:txBody>
          <a:bodyPr/>
          <a:lstStyle/>
          <a:p>
            <a:r>
              <a:rPr lang="en-US" dirty="0" smtClean="0"/>
              <a:t>Site sharing</a:t>
            </a:r>
            <a:endParaRPr lang="en-US" dirty="0"/>
          </a:p>
        </p:txBody>
      </p:sp>
      <p:pic>
        <p:nvPicPr>
          <p:cNvPr id="5" name="Picture 5"/>
          <p:cNvPicPr>
            <a:picLocks noChangeAspect="1"/>
          </p:cNvPicPr>
          <p:nvPr/>
        </p:nvPicPr>
        <p:blipFill rotWithShape="1">
          <a:blip r:embed="rId3"/>
          <a:srcRect t="59876"/>
          <a:stretch/>
        </p:blipFill>
        <p:spPr>
          <a:xfrm>
            <a:off x="7411022" y="2459037"/>
            <a:ext cx="4857750" cy="1857375"/>
          </a:xfrm>
          <a:prstGeom prst="rect">
            <a:avLst/>
          </a:prstGeom>
          <a:ln w="3175">
            <a:solidFill>
              <a:schemeClr val="bg1">
                <a:lumMod val="95000"/>
              </a:schemeClr>
            </a:solidFill>
          </a:ln>
        </p:spPr>
      </p:pic>
    </p:spTree>
    <p:extLst>
      <p:ext uri="{BB962C8B-B14F-4D97-AF65-F5344CB8AC3E}">
        <p14:creationId xmlns:p14="http://schemas.microsoft.com/office/powerpoint/2010/main" val="267839121"/>
      </p:ext>
    </p:extLst>
  </p:cSld>
  <p:clrMapOvr>
    <a:masterClrMapping/>
  </p:clrMapOvr>
  <p:transition advTm="61">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48"/>
            <a:ext cx="11887200" cy="4801314"/>
          </a:xfrm>
        </p:spPr>
        <p:txBody>
          <a:bodyPr/>
          <a:lstStyle/>
          <a:p>
            <a:pPr marL="0" indent="0">
              <a:buNone/>
            </a:pPr>
            <a:endParaRPr lang="en-US" dirty="0" smtClean="0"/>
          </a:p>
          <a:p>
            <a:pPr marL="0" indent="0">
              <a:buNone/>
            </a:pPr>
            <a:endParaRPr lang="en-US" dirty="0"/>
          </a:p>
          <a:p>
            <a:endParaRPr lang="en-US" dirty="0" smtClean="0"/>
          </a:p>
          <a:p>
            <a:pPr marL="0" indent="0">
              <a:buNone/>
            </a:pPr>
            <a:r>
              <a:rPr lang="en-US" dirty="0" smtClean="0"/>
              <a:t>Permission inheritance</a:t>
            </a:r>
          </a:p>
          <a:p>
            <a:endParaRPr lang="en-US" dirty="0" smtClean="0"/>
          </a:p>
          <a:p>
            <a:endParaRPr lang="en-US" dirty="0"/>
          </a:p>
          <a:p>
            <a:endParaRPr lang="en-US" dirty="0" smtClean="0"/>
          </a:p>
        </p:txBody>
      </p:sp>
      <p:sp>
        <p:nvSpPr>
          <p:cNvPr id="2" name="Title 1"/>
          <p:cNvSpPr>
            <a:spLocks noGrp="1"/>
          </p:cNvSpPr>
          <p:nvPr>
            <p:ph type="title"/>
          </p:nvPr>
        </p:nvSpPr>
        <p:spPr/>
        <p:txBody>
          <a:bodyPr/>
          <a:lstStyle/>
          <a:p>
            <a:r>
              <a:rPr lang="en-US" dirty="0" smtClean="0"/>
              <a:t>Document &amp; folder sharing</a:t>
            </a:r>
            <a:endParaRPr lang="en-US" dirty="0"/>
          </a:p>
        </p:txBody>
      </p:sp>
      <p:pic>
        <p:nvPicPr>
          <p:cNvPr id="4" name="Picture 4"/>
          <p:cNvPicPr>
            <a:picLocks noChangeAspect="1"/>
          </p:cNvPicPr>
          <p:nvPr/>
        </p:nvPicPr>
        <p:blipFill>
          <a:blip r:embed="rId3"/>
          <a:stretch>
            <a:fillRect/>
          </a:stretch>
        </p:blipFill>
        <p:spPr>
          <a:xfrm>
            <a:off x="427037" y="1931876"/>
            <a:ext cx="5507182" cy="969818"/>
          </a:xfrm>
          <a:prstGeom prst="rect">
            <a:avLst/>
          </a:prstGeom>
          <a:ln>
            <a:solidFill>
              <a:schemeClr val="tx1">
                <a:lumMod val="20000"/>
                <a:lumOff val="80000"/>
              </a:schemeClr>
            </a:solidFill>
          </a:ln>
        </p:spPr>
      </p:pic>
      <p:sp>
        <p:nvSpPr>
          <p:cNvPr id="9" name="Bent-Up Arrow 8"/>
          <p:cNvSpPr/>
          <p:nvPr/>
        </p:nvSpPr>
        <p:spPr bwMode="auto">
          <a:xfrm rot="5400000">
            <a:off x="1478518" y="4909437"/>
            <a:ext cx="533400" cy="838200"/>
          </a:xfrm>
          <a:prstGeom prst="bentUpArrow">
            <a:avLst>
              <a:gd name="adj1" fmla="val 20933"/>
              <a:gd name="adj2" fmla="val 25000"/>
              <a:gd name="adj3" fmla="val 25000"/>
            </a:avLst>
          </a:prstGeom>
          <a:solidFill>
            <a:schemeClr val="accent1">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aphicFrame>
        <p:nvGraphicFramePr>
          <p:cNvPr id="10" name="Diagram 9"/>
          <p:cNvGraphicFramePr/>
          <p:nvPr>
            <p:extLst/>
          </p:nvPr>
        </p:nvGraphicFramePr>
        <p:xfrm>
          <a:off x="2255837" y="4716462"/>
          <a:ext cx="7650692" cy="1447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ounded Rectangle 10"/>
          <p:cNvSpPr/>
          <p:nvPr/>
        </p:nvSpPr>
        <p:spPr bwMode="auto">
          <a:xfrm>
            <a:off x="731837" y="4172220"/>
            <a:ext cx="1447800" cy="801503"/>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Does recipient already has permissions?</a:t>
            </a:r>
            <a:endParaRPr lang="en-US" sz="1200" dirty="0">
              <a:gradFill>
                <a:gsLst>
                  <a:gs pos="0">
                    <a:srgbClr val="FFFFFF"/>
                  </a:gs>
                  <a:gs pos="100000">
                    <a:srgbClr val="FFFFFF"/>
                  </a:gs>
                </a:gsLst>
                <a:lin ang="5400000" scaled="0"/>
              </a:gradFill>
            </a:endParaRPr>
          </a:p>
        </p:txBody>
      </p:sp>
      <p:sp>
        <p:nvSpPr>
          <p:cNvPr id="12" name="Bent-Up Arrow 11"/>
          <p:cNvSpPr/>
          <p:nvPr/>
        </p:nvSpPr>
        <p:spPr bwMode="auto">
          <a:xfrm flipV="1">
            <a:off x="2267712" y="4467057"/>
            <a:ext cx="7010400" cy="506665"/>
          </a:xfrm>
          <a:prstGeom prst="bentUpArrow">
            <a:avLst>
              <a:gd name="adj1" fmla="val 20517"/>
              <a:gd name="adj2" fmla="val 24186"/>
              <a:gd name="adj3" fmla="val 28658"/>
            </a:avLst>
          </a:prstGeom>
          <a:solidFill>
            <a:schemeClr val="accent1">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 name="TextBox 12"/>
          <p:cNvSpPr txBox="1"/>
          <p:nvPr/>
        </p:nvSpPr>
        <p:spPr>
          <a:xfrm>
            <a:off x="2179637" y="4106862"/>
            <a:ext cx="762000"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Yes</a:t>
            </a:r>
          </a:p>
        </p:txBody>
      </p:sp>
      <p:sp>
        <p:nvSpPr>
          <p:cNvPr id="14" name="TextBox 13"/>
          <p:cNvSpPr txBox="1"/>
          <p:nvPr/>
        </p:nvSpPr>
        <p:spPr>
          <a:xfrm>
            <a:off x="1417637" y="5036597"/>
            <a:ext cx="762000"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No</a:t>
            </a:r>
          </a:p>
        </p:txBody>
      </p:sp>
      <p:sp>
        <p:nvSpPr>
          <p:cNvPr id="17" name="TextBox 16"/>
          <p:cNvSpPr txBox="1"/>
          <p:nvPr/>
        </p:nvSpPr>
        <p:spPr>
          <a:xfrm>
            <a:off x="10043176" y="1788257"/>
            <a:ext cx="2362200" cy="1126462"/>
          </a:xfrm>
          <a:prstGeom prst="rect">
            <a:avLst/>
          </a:prstGeom>
          <a:noFill/>
        </p:spPr>
        <p:txBody>
          <a:bodyPr wrap="square" lIns="182880" tIns="146304" rIns="182880" bIns="146304" rtlCol="0">
            <a:spAutoFit/>
          </a:bodyPr>
          <a:lstStyle/>
          <a:p>
            <a:pPr>
              <a:lnSpc>
                <a:spcPct val="90000"/>
              </a:lnSpc>
              <a:spcAft>
                <a:spcPts val="600"/>
              </a:spcAft>
            </a:pPr>
            <a:r>
              <a:rPr lang="en-US" sz="2000" dirty="0">
                <a:gradFill>
                  <a:gsLst>
                    <a:gs pos="2917">
                      <a:schemeClr val="tx1"/>
                    </a:gs>
                    <a:gs pos="30000">
                      <a:schemeClr val="tx1"/>
                    </a:gs>
                  </a:gsLst>
                  <a:lin ang="5400000" scaled="0"/>
                </a:gradFill>
              </a:rPr>
              <a:t>Edit/View </a:t>
            </a:r>
            <a:r>
              <a:rPr lang="en-US" sz="2000" dirty="0" smtClean="0">
                <a:gradFill>
                  <a:gsLst>
                    <a:gs pos="2917">
                      <a:schemeClr val="tx1"/>
                    </a:gs>
                    <a:gs pos="30000">
                      <a:schemeClr val="tx1"/>
                    </a:gs>
                  </a:gsLst>
                  <a:lin ang="5400000" scaled="0"/>
                </a:gradFill>
              </a:rPr>
              <a:t>map </a:t>
            </a:r>
            <a:r>
              <a:rPr lang="en-US" sz="2000" dirty="0">
                <a:gradFill>
                  <a:gsLst>
                    <a:gs pos="2917">
                      <a:schemeClr val="tx1"/>
                    </a:gs>
                    <a:gs pos="30000">
                      <a:schemeClr val="tx1"/>
                    </a:gs>
                  </a:gsLst>
                  <a:lin ang="5400000" scaled="0"/>
                </a:gradFill>
              </a:rPr>
              <a:t>to </a:t>
            </a:r>
            <a:r>
              <a:rPr lang="en-US" sz="2000" dirty="0" smtClean="0">
                <a:gradFill>
                  <a:gsLst>
                    <a:gs pos="2917">
                      <a:schemeClr val="tx1"/>
                    </a:gs>
                    <a:gs pos="30000">
                      <a:schemeClr val="tx1"/>
                    </a:gs>
                  </a:gsLst>
                  <a:lin ang="5400000" scaled="0"/>
                </a:gradFill>
              </a:rPr>
              <a:t>two </a:t>
            </a:r>
            <a:r>
              <a:rPr lang="en-US" sz="2000" dirty="0" err="1" smtClean="0">
                <a:gradFill>
                  <a:gsLst>
                    <a:gs pos="2917">
                      <a:schemeClr val="tx1"/>
                    </a:gs>
                    <a:gs pos="30000">
                      <a:schemeClr val="tx1"/>
                    </a:gs>
                  </a:gsLst>
                  <a:lin ang="5400000" scaled="0"/>
                </a:gradFill>
              </a:rPr>
              <a:t>SPWeb</a:t>
            </a:r>
            <a:r>
              <a:rPr lang="en-US" sz="2000" dirty="0" smtClean="0">
                <a:gradFill>
                  <a:gsLst>
                    <a:gs pos="2917">
                      <a:schemeClr val="tx1"/>
                    </a:gs>
                    <a:gs pos="30000">
                      <a:schemeClr val="tx1"/>
                    </a:gs>
                  </a:gsLst>
                  <a:lin ang="5400000" scaled="0"/>
                </a:gradFill>
              </a:rPr>
              <a:t> properties</a:t>
            </a:r>
            <a:endParaRPr lang="en-US" sz="2000" dirty="0">
              <a:gradFill>
                <a:gsLst>
                  <a:gs pos="2917">
                    <a:schemeClr val="tx1"/>
                  </a:gs>
                  <a:gs pos="30000">
                    <a:schemeClr val="tx1"/>
                  </a:gs>
                </a:gsLst>
                <a:lin ang="5400000" scaled="0"/>
              </a:gradFill>
            </a:endParaRPr>
          </a:p>
        </p:txBody>
      </p:sp>
      <p:sp>
        <p:nvSpPr>
          <p:cNvPr id="18" name="Right Arrow 17"/>
          <p:cNvSpPr/>
          <p:nvPr/>
        </p:nvSpPr>
        <p:spPr bwMode="auto">
          <a:xfrm flipH="1">
            <a:off x="5821616" y="2259202"/>
            <a:ext cx="874602" cy="160206"/>
          </a:xfrm>
          <a:prstGeom prst="rightArrow">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 name="Right Arrow 19"/>
          <p:cNvSpPr/>
          <p:nvPr/>
        </p:nvSpPr>
        <p:spPr bwMode="auto">
          <a:xfrm flipH="1">
            <a:off x="5821616" y="2528460"/>
            <a:ext cx="874602" cy="160206"/>
          </a:xfrm>
          <a:prstGeom prst="rightArrow">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ectangle 4"/>
          <p:cNvSpPr/>
          <p:nvPr/>
        </p:nvSpPr>
        <p:spPr>
          <a:xfrm>
            <a:off x="6610313" y="2443868"/>
            <a:ext cx="3432863" cy="369332"/>
          </a:xfrm>
          <a:prstGeom prst="rect">
            <a:avLst/>
          </a:prstGeom>
        </p:spPr>
        <p:txBody>
          <a:bodyPr wrap="none">
            <a:spAutoFit/>
          </a:bodyPr>
          <a:lstStyle/>
          <a:p>
            <a:r>
              <a:rPr lang="en-US" dirty="0" err="1" smtClean="0"/>
              <a:t>StandardReaderRoleDefinitionId</a:t>
            </a:r>
            <a:endParaRPr lang="en-US" dirty="0"/>
          </a:p>
        </p:txBody>
      </p:sp>
      <p:sp>
        <p:nvSpPr>
          <p:cNvPr id="21" name="Rectangle 20"/>
          <p:cNvSpPr/>
          <p:nvPr/>
        </p:nvSpPr>
        <p:spPr>
          <a:xfrm>
            <a:off x="6612678" y="2106802"/>
            <a:ext cx="3328475" cy="369332"/>
          </a:xfrm>
          <a:prstGeom prst="rect">
            <a:avLst/>
          </a:prstGeom>
        </p:spPr>
        <p:txBody>
          <a:bodyPr wrap="none">
            <a:spAutoFit/>
          </a:bodyPr>
          <a:lstStyle/>
          <a:p>
            <a:r>
              <a:rPr lang="en-US" smtClean="0"/>
              <a:t>StandardEditorRoleDefinitionId</a:t>
            </a:r>
            <a:endParaRPr lang="en-US" dirty="0"/>
          </a:p>
        </p:txBody>
      </p:sp>
      <p:sp>
        <p:nvSpPr>
          <p:cNvPr id="22" name="Left Brace 21"/>
          <p:cNvSpPr/>
          <p:nvPr/>
        </p:nvSpPr>
        <p:spPr>
          <a:xfrm flipH="1">
            <a:off x="9857874" y="2118187"/>
            <a:ext cx="268841" cy="695013"/>
          </a:xfrm>
          <a:prstGeom prst="lef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52901290"/>
      </p:ext>
    </p:extLst>
  </p:cSld>
  <p:clrMapOvr>
    <a:masterClrMapping/>
  </p:clrMapOvr>
  <p:transition advTm="193931">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Inheritance 101</a:t>
            </a:r>
            <a:endParaRPr lang="en-US" dirty="0"/>
          </a:p>
        </p:txBody>
      </p:sp>
      <p:pic>
        <p:nvPicPr>
          <p:cNvPr id="13" name="Picture 12"/>
          <p:cNvPicPr>
            <a:picLocks noChangeAspect="1"/>
          </p:cNvPicPr>
          <p:nvPr/>
        </p:nvPicPr>
        <p:blipFill>
          <a:blip r:embed="rId3"/>
          <a:stretch>
            <a:fillRect/>
          </a:stretch>
        </p:blipFill>
        <p:spPr>
          <a:xfrm>
            <a:off x="2018265" y="2125663"/>
            <a:ext cx="3247005" cy="1756112"/>
          </a:xfrm>
          <a:prstGeom prst="rect">
            <a:avLst/>
          </a:prstGeom>
          <a:ln w="3175">
            <a:solidFill>
              <a:schemeClr val="tx1"/>
            </a:solidFill>
          </a:ln>
        </p:spPr>
      </p:pic>
      <p:sp>
        <p:nvSpPr>
          <p:cNvPr id="17" name="Rectangle 16"/>
          <p:cNvSpPr/>
          <p:nvPr/>
        </p:nvSpPr>
        <p:spPr bwMode="auto">
          <a:xfrm>
            <a:off x="8112245" y="1208742"/>
            <a:ext cx="2677992" cy="1514017"/>
          </a:xfrm>
          <a:prstGeom prst="rect">
            <a:avLst/>
          </a:prstGeom>
          <a:solidFill>
            <a:srgbClr val="00897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Owners</a:t>
            </a:r>
            <a:endParaRPr lang="en-US" sz="2000" dirty="0">
              <a:gradFill>
                <a:gsLst>
                  <a:gs pos="0">
                    <a:srgbClr val="FFFFFF"/>
                  </a:gs>
                  <a:gs pos="100000">
                    <a:srgbClr val="FFFFFF"/>
                  </a:gs>
                </a:gsLst>
                <a:lin ang="5400000" scaled="0"/>
              </a:gradFill>
            </a:endParaRPr>
          </a:p>
        </p:txBody>
      </p:sp>
      <p:sp>
        <p:nvSpPr>
          <p:cNvPr id="18" name="Oval 17"/>
          <p:cNvSpPr/>
          <p:nvPr/>
        </p:nvSpPr>
        <p:spPr bwMode="auto">
          <a:xfrm>
            <a:off x="3999465" y="3391591"/>
            <a:ext cx="381000" cy="87711"/>
          </a:xfrm>
          <a:prstGeom prst="ellipse">
            <a:avLst/>
          </a:prstGeom>
          <a:noFill/>
          <a:ln>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1" name="Picture 20"/>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9255244" y="1514943"/>
            <a:ext cx="512293" cy="912813"/>
          </a:xfrm>
          <a:prstGeom prst="rect">
            <a:avLst/>
          </a:prstGeom>
        </p:spPr>
      </p:pic>
      <p:pic>
        <p:nvPicPr>
          <p:cNvPr id="22" name="Picture 21"/>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9701806" y="1802031"/>
            <a:ext cx="512293" cy="912813"/>
          </a:xfrm>
          <a:prstGeom prst="rect">
            <a:avLst/>
          </a:prstGeom>
        </p:spPr>
      </p:pic>
      <p:pic>
        <p:nvPicPr>
          <p:cNvPr id="23" name="Picture 22"/>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0223523" y="1497230"/>
            <a:ext cx="512293" cy="912813"/>
          </a:xfrm>
          <a:prstGeom prst="rect">
            <a:avLst/>
          </a:prstGeom>
        </p:spPr>
      </p:pic>
      <p:sp>
        <p:nvSpPr>
          <p:cNvPr id="24" name="Isosceles Triangle 23"/>
          <p:cNvSpPr/>
          <p:nvPr/>
        </p:nvSpPr>
        <p:spPr bwMode="auto">
          <a:xfrm rot="2665844">
            <a:off x="3016250" y="3183979"/>
            <a:ext cx="699136" cy="1874270"/>
          </a:xfrm>
          <a:prstGeom prst="triangle">
            <a:avLst/>
          </a:prstGeom>
          <a:solidFill>
            <a:schemeClr val="tx1">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55837" y="4430408"/>
            <a:ext cx="902283" cy="902283"/>
          </a:xfrm>
          <a:prstGeom prst="rect">
            <a:avLst/>
          </a:prstGeom>
        </p:spPr>
      </p:pic>
      <p:sp>
        <p:nvSpPr>
          <p:cNvPr id="27" name="Rectangle 26"/>
          <p:cNvSpPr/>
          <p:nvPr/>
        </p:nvSpPr>
        <p:spPr bwMode="auto">
          <a:xfrm>
            <a:off x="8112245" y="2795242"/>
            <a:ext cx="2677992" cy="1514017"/>
          </a:xfrm>
          <a:prstGeom prst="rect">
            <a:avLst/>
          </a:prstGeom>
          <a:solidFill>
            <a:srgbClr val="00897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Members</a:t>
            </a:r>
            <a:endParaRPr lang="en-US" sz="2000"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9255244" y="3101443"/>
            <a:ext cx="512293" cy="912813"/>
          </a:xfrm>
          <a:prstGeom prst="rect">
            <a:avLst/>
          </a:prstGeom>
        </p:spPr>
      </p:pic>
      <p:pic>
        <p:nvPicPr>
          <p:cNvPr id="29" name="Picture 28"/>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9701806" y="3388531"/>
            <a:ext cx="512293" cy="912813"/>
          </a:xfrm>
          <a:prstGeom prst="rect">
            <a:avLst/>
          </a:prstGeom>
        </p:spPr>
      </p:pic>
      <p:pic>
        <p:nvPicPr>
          <p:cNvPr id="30" name="Picture 2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0223523" y="3083730"/>
            <a:ext cx="512293" cy="912813"/>
          </a:xfrm>
          <a:prstGeom prst="rect">
            <a:avLst/>
          </a:prstGeom>
        </p:spPr>
      </p:pic>
      <p:sp>
        <p:nvSpPr>
          <p:cNvPr id="31" name="Rectangle 30"/>
          <p:cNvSpPr/>
          <p:nvPr/>
        </p:nvSpPr>
        <p:spPr bwMode="auto">
          <a:xfrm>
            <a:off x="8102135" y="4430325"/>
            <a:ext cx="2677992" cy="1514017"/>
          </a:xfrm>
          <a:prstGeom prst="rect">
            <a:avLst/>
          </a:prstGeom>
          <a:solidFill>
            <a:srgbClr val="00897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Viewers</a:t>
            </a:r>
            <a:endParaRPr lang="en-US" sz="2000" dirty="0">
              <a:gradFill>
                <a:gsLst>
                  <a:gs pos="0">
                    <a:srgbClr val="FFFFFF"/>
                  </a:gs>
                  <a:gs pos="100000">
                    <a:srgbClr val="FFFFFF"/>
                  </a:gs>
                </a:gsLst>
                <a:lin ang="5400000" scaled="0"/>
              </a:gradFill>
            </a:endParaRPr>
          </a:p>
        </p:txBody>
      </p:sp>
      <p:pic>
        <p:nvPicPr>
          <p:cNvPr id="32" name="Picture 31"/>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9245134" y="4736526"/>
            <a:ext cx="512293" cy="912813"/>
          </a:xfrm>
          <a:prstGeom prst="rect">
            <a:avLst/>
          </a:prstGeom>
        </p:spPr>
      </p:pic>
      <p:pic>
        <p:nvPicPr>
          <p:cNvPr id="33" name="Picture 32"/>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9691696" y="5023614"/>
            <a:ext cx="512293" cy="912813"/>
          </a:xfrm>
          <a:prstGeom prst="rect">
            <a:avLst/>
          </a:prstGeom>
        </p:spPr>
      </p:pic>
      <p:pic>
        <p:nvPicPr>
          <p:cNvPr id="34" name="Picture 33"/>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0213413" y="4718813"/>
            <a:ext cx="512293" cy="912813"/>
          </a:xfrm>
          <a:prstGeom prst="rect">
            <a:avLst/>
          </a:prstGeom>
        </p:spPr>
      </p:pic>
      <p:sp>
        <p:nvSpPr>
          <p:cNvPr id="35" name="Left Arrow 34"/>
          <p:cNvSpPr/>
          <p:nvPr/>
        </p:nvSpPr>
        <p:spPr bwMode="auto">
          <a:xfrm flipH="1">
            <a:off x="5276615" y="2410043"/>
            <a:ext cx="2575046" cy="1684014"/>
          </a:xfrm>
          <a:prstGeom prst="leftArrow">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6" name="Curved Right Arrow 35"/>
          <p:cNvSpPr/>
          <p:nvPr/>
        </p:nvSpPr>
        <p:spPr bwMode="auto">
          <a:xfrm flipV="1">
            <a:off x="1497227" y="3435446"/>
            <a:ext cx="912368" cy="1570437"/>
          </a:xfrm>
          <a:prstGeom prst="curvedRightArrow">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7" name="TextBox 36"/>
          <p:cNvSpPr txBox="1"/>
          <p:nvPr/>
        </p:nvSpPr>
        <p:spPr>
          <a:xfrm>
            <a:off x="210513" y="3101443"/>
            <a:ext cx="1897696" cy="1126462"/>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Inherits permissions from site</a:t>
            </a:r>
            <a:endParaRPr lang="en-US" sz="2000" dirty="0">
              <a:gradFill>
                <a:gsLst>
                  <a:gs pos="2917">
                    <a:schemeClr val="tx1"/>
                  </a:gs>
                  <a:gs pos="30000">
                    <a:schemeClr val="tx1"/>
                  </a:gs>
                </a:gsLst>
                <a:lin ang="5400000" scaled="0"/>
              </a:gradFill>
            </a:endParaRPr>
          </a:p>
        </p:txBody>
      </p:sp>
      <p:sp>
        <p:nvSpPr>
          <p:cNvPr id="38" name="Left Bracket 37"/>
          <p:cNvSpPr/>
          <p:nvPr/>
        </p:nvSpPr>
        <p:spPr>
          <a:xfrm>
            <a:off x="7894637" y="1135063"/>
            <a:ext cx="457199" cy="4953000"/>
          </a:xfrm>
          <a:prstGeom prst="leftBracket">
            <a:avLst/>
          </a:prstGeom>
          <a:ln w="76200">
            <a:solidFill>
              <a:srgbClr val="00206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Title 4"/>
          <p:cNvSpPr txBox="1">
            <a:spLocks/>
          </p:cNvSpPr>
          <p:nvPr/>
        </p:nvSpPr>
        <p:spPr>
          <a:xfrm>
            <a:off x="4268659" y="293687"/>
            <a:ext cx="4845178"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 Sharing a file</a:t>
            </a:r>
            <a:endParaRPr lang="en-US" dirty="0"/>
          </a:p>
        </p:txBody>
      </p:sp>
    </p:spTree>
    <p:extLst>
      <p:ext uri="{BB962C8B-B14F-4D97-AF65-F5344CB8AC3E}">
        <p14:creationId xmlns:p14="http://schemas.microsoft.com/office/powerpoint/2010/main" val="12923468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10"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par>
                                <p:cTn id="35" presetID="10" presetClass="entr" presetSubtype="0"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par>
                                <p:cTn id="55" presetID="10" presetClass="entr" presetSubtype="0"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4" grpId="0" animBg="1"/>
      <p:bldP spid="27" grpId="0" animBg="1"/>
      <p:bldP spid="31" grpId="0" animBg="1"/>
      <p:bldP spid="35" grpId="0" animBg="1"/>
      <p:bldP spid="36" grpId="0" animBg="1"/>
      <p:bldP spid="37" grpId="0"/>
      <p:bldP spid="38" grpId="0" animBg="1"/>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5406919" y="4121115"/>
            <a:ext cx="1021007" cy="1823228"/>
          </a:xfrm>
          <a:prstGeom prst="rect">
            <a:avLst/>
          </a:prstGeom>
        </p:spPr>
      </p:pic>
      <p:pic>
        <p:nvPicPr>
          <p:cNvPr id="13" name="Picture 12"/>
          <p:cNvPicPr>
            <a:picLocks noChangeAspect="1"/>
          </p:cNvPicPr>
          <p:nvPr/>
        </p:nvPicPr>
        <p:blipFill>
          <a:blip r:embed="rId4"/>
          <a:stretch>
            <a:fillRect/>
          </a:stretch>
        </p:blipFill>
        <p:spPr>
          <a:xfrm>
            <a:off x="2018265" y="2125663"/>
            <a:ext cx="3247005" cy="1756112"/>
          </a:xfrm>
          <a:prstGeom prst="rect">
            <a:avLst/>
          </a:prstGeom>
          <a:ln w="3175">
            <a:solidFill>
              <a:schemeClr val="tx1"/>
            </a:solidFill>
          </a:ln>
        </p:spPr>
      </p:pic>
      <p:sp>
        <p:nvSpPr>
          <p:cNvPr id="17" name="Rectangle 16"/>
          <p:cNvSpPr/>
          <p:nvPr/>
        </p:nvSpPr>
        <p:spPr bwMode="auto">
          <a:xfrm>
            <a:off x="8112245" y="1208742"/>
            <a:ext cx="2677992" cy="1514017"/>
          </a:xfrm>
          <a:prstGeom prst="rect">
            <a:avLst/>
          </a:prstGeom>
          <a:solidFill>
            <a:srgbClr val="00897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Owners</a:t>
            </a:r>
            <a:endParaRPr lang="en-US" sz="2000" dirty="0">
              <a:gradFill>
                <a:gsLst>
                  <a:gs pos="0">
                    <a:srgbClr val="FFFFFF"/>
                  </a:gs>
                  <a:gs pos="100000">
                    <a:srgbClr val="FFFFFF"/>
                  </a:gs>
                </a:gsLst>
                <a:lin ang="5400000" scaled="0"/>
              </a:gradFill>
            </a:endParaRPr>
          </a:p>
        </p:txBody>
      </p:sp>
      <p:sp>
        <p:nvSpPr>
          <p:cNvPr id="18" name="Oval 17"/>
          <p:cNvSpPr/>
          <p:nvPr/>
        </p:nvSpPr>
        <p:spPr bwMode="auto">
          <a:xfrm>
            <a:off x="3999465" y="3391591"/>
            <a:ext cx="381000" cy="87711"/>
          </a:xfrm>
          <a:prstGeom prst="ellipse">
            <a:avLst/>
          </a:prstGeom>
          <a:noFill/>
          <a:ln>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1" name="Picture 20"/>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9255244" y="1514943"/>
            <a:ext cx="512293" cy="912813"/>
          </a:xfrm>
          <a:prstGeom prst="rect">
            <a:avLst/>
          </a:prstGeom>
        </p:spPr>
      </p:pic>
      <p:pic>
        <p:nvPicPr>
          <p:cNvPr id="22" name="Picture 21"/>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9701806" y="1802031"/>
            <a:ext cx="512293" cy="912813"/>
          </a:xfrm>
          <a:prstGeom prst="rect">
            <a:avLst/>
          </a:prstGeom>
        </p:spPr>
      </p:pic>
      <p:pic>
        <p:nvPicPr>
          <p:cNvPr id="23" name="Picture 22"/>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10223523" y="1497230"/>
            <a:ext cx="512293" cy="912813"/>
          </a:xfrm>
          <a:prstGeom prst="rect">
            <a:avLst/>
          </a:prstGeom>
        </p:spPr>
      </p:pic>
      <p:sp>
        <p:nvSpPr>
          <p:cNvPr id="24" name="Isosceles Triangle 23"/>
          <p:cNvSpPr/>
          <p:nvPr/>
        </p:nvSpPr>
        <p:spPr bwMode="auto">
          <a:xfrm rot="2665844">
            <a:off x="3016250" y="3183979"/>
            <a:ext cx="699136" cy="1874270"/>
          </a:xfrm>
          <a:prstGeom prst="triangle">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5" name="Picture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55837" y="4430408"/>
            <a:ext cx="902283" cy="902283"/>
          </a:xfrm>
          <a:prstGeom prst="rect">
            <a:avLst/>
          </a:prstGeom>
        </p:spPr>
      </p:pic>
      <p:sp>
        <p:nvSpPr>
          <p:cNvPr id="27" name="Rectangle 26"/>
          <p:cNvSpPr/>
          <p:nvPr/>
        </p:nvSpPr>
        <p:spPr bwMode="auto">
          <a:xfrm>
            <a:off x="8112245" y="2795242"/>
            <a:ext cx="2677992" cy="1514017"/>
          </a:xfrm>
          <a:prstGeom prst="rect">
            <a:avLst/>
          </a:prstGeom>
          <a:solidFill>
            <a:srgbClr val="00897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Members</a:t>
            </a:r>
            <a:endParaRPr lang="en-US" sz="2000"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9255244" y="3101443"/>
            <a:ext cx="512293" cy="912813"/>
          </a:xfrm>
          <a:prstGeom prst="rect">
            <a:avLst/>
          </a:prstGeom>
        </p:spPr>
      </p:pic>
      <p:pic>
        <p:nvPicPr>
          <p:cNvPr id="29" name="Picture 28"/>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9701806" y="3388531"/>
            <a:ext cx="512293" cy="912813"/>
          </a:xfrm>
          <a:prstGeom prst="rect">
            <a:avLst/>
          </a:prstGeom>
        </p:spPr>
      </p:pic>
      <p:pic>
        <p:nvPicPr>
          <p:cNvPr id="30" name="Picture 29"/>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10223523" y="3083730"/>
            <a:ext cx="512293" cy="912813"/>
          </a:xfrm>
          <a:prstGeom prst="rect">
            <a:avLst/>
          </a:prstGeom>
        </p:spPr>
      </p:pic>
      <p:sp>
        <p:nvSpPr>
          <p:cNvPr id="31" name="Rectangle 30"/>
          <p:cNvSpPr/>
          <p:nvPr/>
        </p:nvSpPr>
        <p:spPr bwMode="auto">
          <a:xfrm>
            <a:off x="8102135" y="4430325"/>
            <a:ext cx="2677992" cy="1514017"/>
          </a:xfrm>
          <a:prstGeom prst="rect">
            <a:avLst/>
          </a:prstGeom>
          <a:solidFill>
            <a:srgbClr val="00897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Viewers</a:t>
            </a:r>
            <a:endParaRPr lang="en-US" sz="2000" dirty="0">
              <a:gradFill>
                <a:gsLst>
                  <a:gs pos="0">
                    <a:srgbClr val="FFFFFF"/>
                  </a:gs>
                  <a:gs pos="100000">
                    <a:srgbClr val="FFFFFF"/>
                  </a:gs>
                </a:gsLst>
                <a:lin ang="5400000" scaled="0"/>
              </a:gradFill>
            </a:endParaRPr>
          </a:p>
        </p:txBody>
      </p:sp>
      <p:pic>
        <p:nvPicPr>
          <p:cNvPr id="32" name="Picture 31"/>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9245134" y="4736526"/>
            <a:ext cx="512293" cy="912813"/>
          </a:xfrm>
          <a:prstGeom prst="rect">
            <a:avLst/>
          </a:prstGeom>
        </p:spPr>
      </p:pic>
      <p:pic>
        <p:nvPicPr>
          <p:cNvPr id="33" name="Picture 32"/>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9691696" y="5023614"/>
            <a:ext cx="512293" cy="912813"/>
          </a:xfrm>
          <a:prstGeom prst="rect">
            <a:avLst/>
          </a:prstGeom>
        </p:spPr>
      </p:pic>
      <p:pic>
        <p:nvPicPr>
          <p:cNvPr id="34" name="Picture 33"/>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10213413" y="4718813"/>
            <a:ext cx="512293" cy="912813"/>
          </a:xfrm>
          <a:prstGeom prst="rect">
            <a:avLst/>
          </a:prstGeom>
        </p:spPr>
      </p:pic>
      <p:sp>
        <p:nvSpPr>
          <p:cNvPr id="35" name="Left Arrow 34"/>
          <p:cNvSpPr/>
          <p:nvPr/>
        </p:nvSpPr>
        <p:spPr bwMode="auto">
          <a:xfrm flipH="1">
            <a:off x="5276615" y="2410043"/>
            <a:ext cx="2575046" cy="1684014"/>
          </a:xfrm>
          <a:prstGeom prst="leftArrow">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6" name="Curved Right Arrow 35"/>
          <p:cNvSpPr/>
          <p:nvPr/>
        </p:nvSpPr>
        <p:spPr bwMode="auto">
          <a:xfrm flipV="1">
            <a:off x="1497227" y="3435446"/>
            <a:ext cx="912368" cy="1570437"/>
          </a:xfrm>
          <a:prstGeom prst="curvedRightArrow">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8" name="Left Bracket 37"/>
          <p:cNvSpPr/>
          <p:nvPr/>
        </p:nvSpPr>
        <p:spPr>
          <a:xfrm>
            <a:off x="5283987" y="4014256"/>
            <a:ext cx="457199" cy="2764159"/>
          </a:xfrm>
          <a:prstGeom prst="leftBracket">
            <a:avLst/>
          </a:prstGeom>
          <a:ln w="76200">
            <a:solidFill>
              <a:srgbClr val="00206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Left Arrow 25"/>
          <p:cNvSpPr/>
          <p:nvPr/>
        </p:nvSpPr>
        <p:spPr bwMode="auto">
          <a:xfrm flipH="1">
            <a:off x="3013930" y="4602526"/>
            <a:ext cx="2251340" cy="799736"/>
          </a:xfrm>
          <a:prstGeom prst="leftArrow">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9" name="TextBox 38"/>
          <p:cNvSpPr txBox="1"/>
          <p:nvPr/>
        </p:nvSpPr>
        <p:spPr>
          <a:xfrm>
            <a:off x="240465" y="999201"/>
            <a:ext cx="5368172" cy="1197251"/>
          </a:xfrm>
          <a:prstGeom prst="rect">
            <a:avLst/>
          </a:prstGeom>
          <a:noFill/>
        </p:spPr>
        <p:txBody>
          <a:bodyPr wrap="square" lIns="182880" tIns="146304" rIns="182880" bIns="146304" rtlCol="0">
            <a:spAutoFit/>
          </a:bodyPr>
          <a:lstStyle/>
          <a:p>
            <a:pPr marL="457200" indent="-457200">
              <a:lnSpc>
                <a:spcPct val="90000"/>
              </a:lnSpc>
              <a:spcAft>
                <a:spcPts val="600"/>
              </a:spcAft>
              <a:buFont typeface="+mj-lt"/>
              <a:buAutoNum type="arabicPeriod"/>
            </a:pPr>
            <a:r>
              <a:rPr lang="en-US" dirty="0" smtClean="0"/>
              <a:t>Breaks inheritance</a:t>
            </a:r>
          </a:p>
          <a:p>
            <a:pPr marL="457200" indent="-457200">
              <a:lnSpc>
                <a:spcPct val="90000"/>
              </a:lnSpc>
              <a:spcAft>
                <a:spcPts val="600"/>
              </a:spcAft>
              <a:buFont typeface="+mj-lt"/>
              <a:buAutoNum type="arabicPeriod"/>
            </a:pPr>
            <a:r>
              <a:rPr lang="en-US" dirty="0" smtClean="0"/>
              <a:t>Copies the 3 site groups</a:t>
            </a:r>
          </a:p>
          <a:p>
            <a:pPr marL="457200" indent="-457200">
              <a:lnSpc>
                <a:spcPct val="90000"/>
              </a:lnSpc>
              <a:spcAft>
                <a:spcPts val="600"/>
              </a:spcAft>
              <a:buFont typeface="+mj-lt"/>
              <a:buAutoNum type="arabicPeriod"/>
            </a:pPr>
            <a:r>
              <a:rPr lang="en-US" dirty="0" smtClean="0"/>
              <a:t>Adds the people you share the file with</a:t>
            </a:r>
            <a:endParaRPr lang="en-US" dirty="0"/>
          </a:p>
        </p:txBody>
      </p:sp>
      <p:sp>
        <p:nvSpPr>
          <p:cNvPr id="40" name="TextBox 39"/>
          <p:cNvSpPr txBox="1"/>
          <p:nvPr/>
        </p:nvSpPr>
        <p:spPr>
          <a:xfrm>
            <a:off x="210513" y="3101443"/>
            <a:ext cx="1897696" cy="1126462"/>
          </a:xfrm>
          <a:prstGeom prst="rect">
            <a:avLst/>
          </a:prstGeom>
          <a:noFill/>
        </p:spPr>
        <p:txBody>
          <a:bodyPr wrap="square" lIns="182880" tIns="146304" rIns="182880" bIns="146304" rtlCol="0">
            <a:spAutoFit/>
          </a:bodyPr>
          <a:lstStyle/>
          <a:p>
            <a:pPr>
              <a:lnSpc>
                <a:spcPct val="90000"/>
              </a:lnSpc>
              <a:spcAft>
                <a:spcPts val="600"/>
              </a:spcAft>
            </a:pPr>
            <a:r>
              <a:rPr lang="en-US" sz="2000" strike="sngStrike" dirty="0" smtClean="0">
                <a:gradFill>
                  <a:gsLst>
                    <a:gs pos="2917">
                      <a:schemeClr val="tx1"/>
                    </a:gs>
                    <a:gs pos="30000">
                      <a:schemeClr val="tx1"/>
                    </a:gs>
                  </a:gsLst>
                  <a:lin ang="5400000" scaled="0"/>
                </a:gradFill>
              </a:rPr>
              <a:t>Inherits permissions from site</a:t>
            </a:r>
            <a:endParaRPr lang="en-US" sz="2000" strike="sngStrike" dirty="0">
              <a:gradFill>
                <a:gsLst>
                  <a:gs pos="2917">
                    <a:schemeClr val="tx1"/>
                  </a:gs>
                  <a:gs pos="30000">
                    <a:schemeClr val="tx1"/>
                  </a:gs>
                </a:gsLst>
                <a:lin ang="5400000" scaled="0"/>
              </a:gradFill>
            </a:endParaRPr>
          </a:p>
        </p:txBody>
      </p:sp>
      <p:pic>
        <p:nvPicPr>
          <p:cNvPr id="41"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56236" y="6046113"/>
            <a:ext cx="352417" cy="627944"/>
          </a:xfrm>
          <a:prstGeom prst="rect">
            <a:avLst/>
          </a:prstGeom>
        </p:spPr>
      </p:pic>
      <p:sp>
        <p:nvSpPr>
          <p:cNvPr id="43" name="Left Bracket 42"/>
          <p:cNvSpPr/>
          <p:nvPr/>
        </p:nvSpPr>
        <p:spPr>
          <a:xfrm>
            <a:off x="7894637" y="1135063"/>
            <a:ext cx="457199" cy="4953000"/>
          </a:xfrm>
          <a:prstGeom prst="leftBracket">
            <a:avLst/>
          </a:prstGeom>
          <a:ln w="76200">
            <a:solidFill>
              <a:srgbClr val="00206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Rectangle 5"/>
          <p:cNvSpPr/>
          <p:nvPr/>
        </p:nvSpPr>
        <p:spPr bwMode="auto">
          <a:xfrm>
            <a:off x="8780669" y="3415964"/>
            <a:ext cx="502906" cy="89443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2" name="Picture 41"/>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8780433" y="3435446"/>
            <a:ext cx="512293" cy="912813"/>
          </a:xfrm>
          <a:prstGeom prst="rect">
            <a:avLst/>
          </a:prstGeom>
        </p:spPr>
      </p:pic>
      <p:sp>
        <p:nvSpPr>
          <p:cNvPr id="46" name="Rectangle 45"/>
          <p:cNvSpPr/>
          <p:nvPr/>
        </p:nvSpPr>
        <p:spPr bwMode="auto">
          <a:xfrm>
            <a:off x="5621079" y="5015073"/>
            <a:ext cx="174412" cy="27962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7" name="Picture 46"/>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5606495" y="5005884"/>
            <a:ext cx="177667" cy="316570"/>
          </a:xfrm>
          <a:prstGeom prst="rect">
            <a:avLst/>
          </a:prstGeom>
        </p:spPr>
      </p:pic>
      <p:sp>
        <p:nvSpPr>
          <p:cNvPr id="2" name="Title 1"/>
          <p:cNvSpPr>
            <a:spLocks noGrp="1"/>
          </p:cNvSpPr>
          <p:nvPr>
            <p:ph type="title"/>
          </p:nvPr>
        </p:nvSpPr>
        <p:spPr/>
        <p:txBody>
          <a:bodyPr/>
          <a:lstStyle/>
          <a:p>
            <a:r>
              <a:rPr lang="en-US" dirty="0"/>
              <a:t>Inheritance </a:t>
            </a:r>
            <a:r>
              <a:rPr lang="en-US" dirty="0" smtClean="0"/>
              <a:t>101</a:t>
            </a:r>
            <a:endParaRPr lang="en-US" dirty="0"/>
          </a:p>
        </p:txBody>
      </p:sp>
      <p:sp>
        <p:nvSpPr>
          <p:cNvPr id="48" name="Title 4"/>
          <p:cNvSpPr txBox="1">
            <a:spLocks/>
          </p:cNvSpPr>
          <p:nvPr/>
        </p:nvSpPr>
        <p:spPr>
          <a:xfrm>
            <a:off x="274639"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endParaRPr lang="en-US" dirty="0"/>
          </a:p>
        </p:txBody>
      </p:sp>
      <p:sp>
        <p:nvSpPr>
          <p:cNvPr id="49" name="Title 4"/>
          <p:cNvSpPr txBox="1">
            <a:spLocks/>
          </p:cNvSpPr>
          <p:nvPr/>
        </p:nvSpPr>
        <p:spPr>
          <a:xfrm>
            <a:off x="4268659" y="293687"/>
            <a:ext cx="4845178"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 Sharing a file</a:t>
            </a:r>
            <a:endParaRPr lang="en-US" dirty="0"/>
          </a:p>
        </p:txBody>
      </p:sp>
    </p:spTree>
    <p:extLst>
      <p:ext uri="{BB962C8B-B14F-4D97-AF65-F5344CB8AC3E}">
        <p14:creationId xmlns:p14="http://schemas.microsoft.com/office/powerpoint/2010/main" val="561561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xEl>
                                              <p:pRg st="1" end="1"/>
                                            </p:txEl>
                                          </p:spTgt>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xit" presetSubtype="0" fill="hold" grpId="0" nodeType="withEffect">
                                  <p:stCondLst>
                                    <p:cond delay="0"/>
                                  </p:stCondLst>
                                  <p:childTnLst>
                                    <p:animEffect transition="out" filter="fade">
                                      <p:cBhvr>
                                        <p:cTn id="15" dur="500"/>
                                        <p:tgtEl>
                                          <p:spTgt spid="40"/>
                                        </p:tgtEl>
                                      </p:cBhvr>
                                    </p:animEffect>
                                    <p:set>
                                      <p:cBhvr>
                                        <p:cTn id="16" dur="1" fill="hold">
                                          <p:stCondLst>
                                            <p:cond delay="499"/>
                                          </p:stCondLst>
                                        </p:cTn>
                                        <p:tgtEl>
                                          <p:spTgt spid="40"/>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36"/>
                                        </p:tgtEl>
                                      </p:cBhvr>
                                    </p:animEffect>
                                    <p:set>
                                      <p:cBhvr>
                                        <p:cTn id="19" dur="1" fill="hold">
                                          <p:stCondLst>
                                            <p:cond delay="499"/>
                                          </p:stCondLst>
                                        </p:cTn>
                                        <p:tgtEl>
                                          <p:spTgt spid="36"/>
                                        </p:tgtEl>
                                        <p:attrNameLst>
                                          <p:attrName>style.visibility</p:attrName>
                                        </p:attrNameLst>
                                      </p:cBhvr>
                                      <p:to>
                                        <p:strVal val="hidden"/>
                                      </p:to>
                                    </p:set>
                                  </p:childTnLst>
                                </p:cTn>
                              </p:par>
                              <p:par>
                                <p:cTn id="20" presetID="10"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9">
                                            <p:txEl>
                                              <p:pRg st="2" end="2"/>
                                            </p:txEl>
                                          </p:spTgt>
                                        </p:tgtEl>
                                        <p:attrNameLst>
                                          <p:attrName>style.visibility</p:attrName>
                                        </p:attrNameLst>
                                      </p:cBhvr>
                                      <p:to>
                                        <p:strVal val="visible"/>
                                      </p:to>
                                    </p:set>
                                  </p:childTnLst>
                                </p:cTn>
                              </p:par>
                              <p:par>
                                <p:cTn id="29" presetID="10" presetClass="entr" presetSubtype="0"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par>
                                <p:cTn id="37" presetID="1"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animBg="1"/>
      <p:bldP spid="26" grpId="0" animBg="1"/>
      <p:bldP spid="40" grpId="0"/>
      <p:bldP spid="6" grpId="0" animBg="1"/>
      <p:bldP spid="4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Why you should use groups…</a:t>
            </a:r>
            <a:endParaRPr lang="en-US" dirty="0"/>
          </a:p>
        </p:txBody>
      </p:sp>
      <p:pic>
        <p:nvPicPr>
          <p:cNvPr id="13" name="Picture 12"/>
          <p:cNvPicPr>
            <a:picLocks noChangeAspect="1"/>
          </p:cNvPicPr>
          <p:nvPr/>
        </p:nvPicPr>
        <p:blipFill>
          <a:blip r:embed="rId3"/>
          <a:stretch>
            <a:fillRect/>
          </a:stretch>
        </p:blipFill>
        <p:spPr>
          <a:xfrm>
            <a:off x="2018265" y="2125663"/>
            <a:ext cx="3247005" cy="1756112"/>
          </a:xfrm>
          <a:prstGeom prst="rect">
            <a:avLst/>
          </a:prstGeom>
          <a:ln w="3175">
            <a:solidFill>
              <a:schemeClr val="tx1"/>
            </a:solidFill>
          </a:ln>
        </p:spPr>
      </p:pic>
      <p:sp>
        <p:nvSpPr>
          <p:cNvPr id="17" name="Rectangle 16"/>
          <p:cNvSpPr/>
          <p:nvPr/>
        </p:nvSpPr>
        <p:spPr bwMode="auto">
          <a:xfrm>
            <a:off x="8112245" y="1208742"/>
            <a:ext cx="2677992" cy="1514017"/>
          </a:xfrm>
          <a:prstGeom prst="rect">
            <a:avLst/>
          </a:prstGeom>
          <a:solidFill>
            <a:srgbClr val="00897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Owners</a:t>
            </a:r>
            <a:endParaRPr lang="en-US" sz="2000" dirty="0">
              <a:gradFill>
                <a:gsLst>
                  <a:gs pos="0">
                    <a:srgbClr val="FFFFFF"/>
                  </a:gs>
                  <a:gs pos="100000">
                    <a:srgbClr val="FFFFFF"/>
                  </a:gs>
                </a:gsLst>
                <a:lin ang="5400000" scaled="0"/>
              </a:gradFill>
            </a:endParaRPr>
          </a:p>
        </p:txBody>
      </p:sp>
      <p:sp>
        <p:nvSpPr>
          <p:cNvPr id="18" name="Oval 17"/>
          <p:cNvSpPr/>
          <p:nvPr/>
        </p:nvSpPr>
        <p:spPr bwMode="auto">
          <a:xfrm>
            <a:off x="3999465" y="3391591"/>
            <a:ext cx="381000" cy="87711"/>
          </a:xfrm>
          <a:prstGeom prst="ellipse">
            <a:avLst/>
          </a:prstGeom>
          <a:noFill/>
          <a:ln>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1" name="Picture 20"/>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9255244" y="1514943"/>
            <a:ext cx="512293" cy="912813"/>
          </a:xfrm>
          <a:prstGeom prst="rect">
            <a:avLst/>
          </a:prstGeom>
        </p:spPr>
      </p:pic>
      <p:pic>
        <p:nvPicPr>
          <p:cNvPr id="22" name="Picture 21"/>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9701806" y="1802031"/>
            <a:ext cx="512293" cy="912813"/>
          </a:xfrm>
          <a:prstGeom prst="rect">
            <a:avLst/>
          </a:prstGeom>
        </p:spPr>
      </p:pic>
      <p:pic>
        <p:nvPicPr>
          <p:cNvPr id="23" name="Picture 22"/>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0223523" y="1497230"/>
            <a:ext cx="512293" cy="912813"/>
          </a:xfrm>
          <a:prstGeom prst="rect">
            <a:avLst/>
          </a:prstGeom>
        </p:spPr>
      </p:pic>
      <p:sp>
        <p:nvSpPr>
          <p:cNvPr id="24" name="Isosceles Triangle 23"/>
          <p:cNvSpPr/>
          <p:nvPr/>
        </p:nvSpPr>
        <p:spPr bwMode="auto">
          <a:xfrm rot="2665844">
            <a:off x="3016250" y="3183979"/>
            <a:ext cx="699136" cy="1874270"/>
          </a:xfrm>
          <a:prstGeom prst="triangle">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55837" y="4430408"/>
            <a:ext cx="902283" cy="902283"/>
          </a:xfrm>
          <a:prstGeom prst="rect">
            <a:avLst/>
          </a:prstGeom>
        </p:spPr>
      </p:pic>
      <p:sp>
        <p:nvSpPr>
          <p:cNvPr id="27" name="Rectangle 26"/>
          <p:cNvSpPr/>
          <p:nvPr/>
        </p:nvSpPr>
        <p:spPr bwMode="auto">
          <a:xfrm>
            <a:off x="8112245" y="2795242"/>
            <a:ext cx="2677992" cy="1514017"/>
          </a:xfrm>
          <a:prstGeom prst="rect">
            <a:avLst/>
          </a:prstGeom>
          <a:solidFill>
            <a:srgbClr val="00897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Members</a:t>
            </a:r>
            <a:endParaRPr lang="en-US" sz="2000"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9255244" y="3101443"/>
            <a:ext cx="512293" cy="912813"/>
          </a:xfrm>
          <a:prstGeom prst="rect">
            <a:avLst/>
          </a:prstGeom>
        </p:spPr>
      </p:pic>
      <p:pic>
        <p:nvPicPr>
          <p:cNvPr id="29" name="Picture 28"/>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9701806" y="3388531"/>
            <a:ext cx="512293" cy="912813"/>
          </a:xfrm>
          <a:prstGeom prst="rect">
            <a:avLst/>
          </a:prstGeom>
        </p:spPr>
      </p:pic>
      <p:pic>
        <p:nvPicPr>
          <p:cNvPr id="30" name="Picture 2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0223523" y="3083730"/>
            <a:ext cx="512293" cy="912813"/>
          </a:xfrm>
          <a:prstGeom prst="rect">
            <a:avLst/>
          </a:prstGeom>
        </p:spPr>
      </p:pic>
      <p:sp>
        <p:nvSpPr>
          <p:cNvPr id="31" name="Rectangle 30"/>
          <p:cNvSpPr/>
          <p:nvPr/>
        </p:nvSpPr>
        <p:spPr bwMode="auto">
          <a:xfrm>
            <a:off x="8102135" y="4430325"/>
            <a:ext cx="2677992" cy="1514017"/>
          </a:xfrm>
          <a:prstGeom prst="rect">
            <a:avLst/>
          </a:prstGeom>
          <a:solidFill>
            <a:srgbClr val="00897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Viewers</a:t>
            </a:r>
            <a:endParaRPr lang="en-US" sz="2000" dirty="0">
              <a:gradFill>
                <a:gsLst>
                  <a:gs pos="0">
                    <a:srgbClr val="FFFFFF"/>
                  </a:gs>
                  <a:gs pos="100000">
                    <a:srgbClr val="FFFFFF"/>
                  </a:gs>
                </a:gsLst>
                <a:lin ang="5400000" scaled="0"/>
              </a:gradFill>
            </a:endParaRPr>
          </a:p>
        </p:txBody>
      </p:sp>
      <p:pic>
        <p:nvPicPr>
          <p:cNvPr id="32" name="Picture 31"/>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9245134" y="4736526"/>
            <a:ext cx="512293" cy="912813"/>
          </a:xfrm>
          <a:prstGeom prst="rect">
            <a:avLst/>
          </a:prstGeom>
        </p:spPr>
      </p:pic>
      <p:pic>
        <p:nvPicPr>
          <p:cNvPr id="33" name="Picture 32"/>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9691696" y="5023614"/>
            <a:ext cx="512293" cy="912813"/>
          </a:xfrm>
          <a:prstGeom prst="rect">
            <a:avLst/>
          </a:prstGeom>
        </p:spPr>
      </p:pic>
      <p:pic>
        <p:nvPicPr>
          <p:cNvPr id="34" name="Picture 33"/>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0213413" y="4718813"/>
            <a:ext cx="512293" cy="912813"/>
          </a:xfrm>
          <a:prstGeom prst="rect">
            <a:avLst/>
          </a:prstGeom>
        </p:spPr>
      </p:pic>
      <p:sp>
        <p:nvSpPr>
          <p:cNvPr id="35" name="Left Arrow 34"/>
          <p:cNvSpPr/>
          <p:nvPr/>
        </p:nvSpPr>
        <p:spPr bwMode="auto">
          <a:xfrm flipH="1">
            <a:off x="5276615" y="2410043"/>
            <a:ext cx="2575046" cy="1684014"/>
          </a:xfrm>
          <a:prstGeom prst="leftArrow">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8" name="Left Bracket 37"/>
          <p:cNvSpPr/>
          <p:nvPr/>
        </p:nvSpPr>
        <p:spPr>
          <a:xfrm>
            <a:off x="5283987" y="4014256"/>
            <a:ext cx="457199" cy="2764159"/>
          </a:xfrm>
          <a:prstGeom prst="leftBracket">
            <a:avLst/>
          </a:prstGeom>
          <a:ln w="76200">
            <a:solidFill>
              <a:srgbClr val="00206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Left Arrow 25"/>
          <p:cNvSpPr/>
          <p:nvPr/>
        </p:nvSpPr>
        <p:spPr bwMode="auto">
          <a:xfrm flipH="1">
            <a:off x="3013930" y="4602526"/>
            <a:ext cx="2251340" cy="799736"/>
          </a:xfrm>
          <a:prstGeom prst="leftArrow">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9" name="TextBox 38"/>
          <p:cNvSpPr txBox="1"/>
          <p:nvPr/>
        </p:nvSpPr>
        <p:spPr>
          <a:xfrm>
            <a:off x="240465" y="999201"/>
            <a:ext cx="5368172" cy="1197251"/>
          </a:xfrm>
          <a:prstGeom prst="rect">
            <a:avLst/>
          </a:prstGeom>
          <a:noFill/>
        </p:spPr>
        <p:txBody>
          <a:bodyPr wrap="square" lIns="182880" tIns="146304" rIns="182880" bIns="146304" rtlCol="0">
            <a:spAutoFit/>
          </a:bodyPr>
          <a:lstStyle/>
          <a:p>
            <a:pPr marL="457200" indent="-457200">
              <a:lnSpc>
                <a:spcPct val="90000"/>
              </a:lnSpc>
              <a:spcAft>
                <a:spcPts val="600"/>
              </a:spcAft>
              <a:buFont typeface="+mj-lt"/>
              <a:buAutoNum type="arabicPeriod"/>
            </a:pPr>
            <a:r>
              <a:rPr lang="en-US" dirty="0" smtClean="0"/>
              <a:t>Share a file, which breaks inheritance</a:t>
            </a:r>
          </a:p>
          <a:p>
            <a:pPr marL="457200" indent="-457200">
              <a:lnSpc>
                <a:spcPct val="90000"/>
              </a:lnSpc>
              <a:spcAft>
                <a:spcPts val="600"/>
              </a:spcAft>
              <a:buFont typeface="+mj-lt"/>
              <a:buAutoNum type="arabicPeriod"/>
            </a:pPr>
            <a:r>
              <a:rPr lang="en-US" dirty="0" smtClean="0"/>
              <a:t>Add someone directly to the site</a:t>
            </a:r>
          </a:p>
          <a:p>
            <a:pPr marL="457200" indent="-457200">
              <a:lnSpc>
                <a:spcPct val="90000"/>
              </a:lnSpc>
              <a:spcAft>
                <a:spcPts val="600"/>
              </a:spcAft>
              <a:buFont typeface="+mj-lt"/>
              <a:buAutoNum type="arabicPeriod"/>
            </a:pPr>
            <a:r>
              <a:rPr lang="en-US" dirty="0" smtClean="0"/>
              <a:t>They don’t have access to the file </a:t>
            </a:r>
            <a:r>
              <a:rPr lang="en-US" dirty="0" smtClean="0">
                <a:sym typeface="Wingdings" panose="05000000000000000000" pitchFamily="2" charset="2"/>
              </a:rPr>
              <a:t></a:t>
            </a:r>
            <a:endParaRPr lang="en-US" dirty="0"/>
          </a:p>
        </p:txBody>
      </p:sp>
      <p:pic>
        <p:nvPicPr>
          <p:cNvPr id="41" name="Picture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6237" y="5815263"/>
            <a:ext cx="481976" cy="858794"/>
          </a:xfrm>
          <a:prstGeom prst="rect">
            <a:avLst/>
          </a:prstGeom>
        </p:spPr>
      </p:pic>
      <p:sp>
        <p:nvSpPr>
          <p:cNvPr id="43" name="Left Bracket 42"/>
          <p:cNvSpPr/>
          <p:nvPr/>
        </p:nvSpPr>
        <p:spPr>
          <a:xfrm>
            <a:off x="7894637" y="1135062"/>
            <a:ext cx="457199" cy="5808946"/>
          </a:xfrm>
          <a:prstGeom prst="leftBracket">
            <a:avLst/>
          </a:prstGeom>
          <a:ln w="76200">
            <a:solidFill>
              <a:srgbClr val="00206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Curved Right Arrow 36"/>
          <p:cNvSpPr/>
          <p:nvPr/>
        </p:nvSpPr>
        <p:spPr bwMode="auto">
          <a:xfrm flipV="1">
            <a:off x="1497227" y="3435446"/>
            <a:ext cx="912368" cy="1570437"/>
          </a:xfrm>
          <a:prstGeom prst="curvedRightArrow">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2" name="TextBox 41"/>
          <p:cNvSpPr txBox="1"/>
          <p:nvPr/>
        </p:nvSpPr>
        <p:spPr>
          <a:xfrm>
            <a:off x="210513" y="3101443"/>
            <a:ext cx="1897696" cy="1126462"/>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Inherits permissions from site</a:t>
            </a:r>
            <a:endParaRPr lang="en-US" sz="2000" dirty="0">
              <a:gradFill>
                <a:gsLst>
                  <a:gs pos="2917">
                    <a:schemeClr val="tx1"/>
                  </a:gs>
                  <a:gs pos="30000">
                    <a:schemeClr val="tx1"/>
                  </a:gs>
                </a:gsLst>
                <a:lin ang="5400000" scaled="0"/>
              </a:gradFill>
            </a:endParaRPr>
          </a:p>
        </p:txBody>
      </p:sp>
      <p:pic>
        <p:nvPicPr>
          <p:cNvPr id="3" name="Picture 2"/>
          <p:cNvPicPr>
            <a:picLocks noChangeAspect="1"/>
          </p:cNvPicPr>
          <p:nvPr/>
        </p:nvPicPr>
        <p:blipFill>
          <a:blip r:embed="rId6"/>
          <a:stretch>
            <a:fillRect/>
          </a:stretch>
        </p:blipFill>
        <p:spPr>
          <a:xfrm>
            <a:off x="5371135" y="4113801"/>
            <a:ext cx="990577" cy="1701462"/>
          </a:xfrm>
          <a:prstGeom prst="rect">
            <a:avLst/>
          </a:prstGeom>
        </p:spPr>
      </p:pic>
      <p:sp>
        <p:nvSpPr>
          <p:cNvPr id="40" name="Left Arrow 39"/>
          <p:cNvSpPr/>
          <p:nvPr/>
        </p:nvSpPr>
        <p:spPr bwMode="auto">
          <a:xfrm rot="11997468" flipH="1">
            <a:off x="6651251" y="5666009"/>
            <a:ext cx="1643703" cy="361221"/>
          </a:xfrm>
          <a:prstGeom prst="leftArrow">
            <a:avLst/>
          </a:prstGeom>
          <a:solidFill>
            <a:srgbClr val="C0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8106776" y="5990310"/>
            <a:ext cx="502906" cy="894434"/>
          </a:xfrm>
          <a:prstGeom prst="rect">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4" name="Picture 43"/>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8073394" y="5971931"/>
            <a:ext cx="512293" cy="912813"/>
          </a:xfrm>
          <a:prstGeom prst="rect">
            <a:avLst/>
          </a:prstGeom>
        </p:spPr>
      </p:pic>
      <p:sp>
        <p:nvSpPr>
          <p:cNvPr id="36" name="Rectangle 35"/>
          <p:cNvSpPr/>
          <p:nvPr/>
        </p:nvSpPr>
        <p:spPr bwMode="auto">
          <a:xfrm>
            <a:off x="8725722" y="6011862"/>
            <a:ext cx="2010094" cy="894434"/>
          </a:xfrm>
          <a:prstGeom prst="rect">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Blue man group</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5055064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childTnLst>
                                </p:cTn>
                              </p:par>
                              <p:par>
                                <p:cTn id="7" presetID="10" presetClass="exit" presetSubtype="0" fill="hold" grpId="0" nodeType="withEffect">
                                  <p:stCondLst>
                                    <p:cond delay="0"/>
                                  </p:stCondLst>
                                  <p:childTnLst>
                                    <p:animEffect transition="out" filter="fade">
                                      <p:cBhvr>
                                        <p:cTn id="8" dur="500"/>
                                        <p:tgtEl>
                                          <p:spTgt spid="37"/>
                                        </p:tgtEl>
                                      </p:cBhvr>
                                    </p:animEffect>
                                    <p:set>
                                      <p:cBhvr>
                                        <p:cTn id="9" dur="1" fill="hold">
                                          <p:stCondLst>
                                            <p:cond delay="499"/>
                                          </p:stCondLst>
                                        </p:cTn>
                                        <p:tgtEl>
                                          <p:spTgt spid="37"/>
                                        </p:tgtEl>
                                        <p:attrNameLst>
                                          <p:attrName>style.visibility</p:attrName>
                                        </p:attrNameLst>
                                      </p:cBhvr>
                                      <p:to>
                                        <p:strVal val="hidden"/>
                                      </p:to>
                                    </p:set>
                                  </p:childTnLst>
                                </p:cTn>
                              </p:par>
                              <p:par>
                                <p:cTn id="10" presetID="10" presetClass="exit" presetSubtype="0" fill="hold" grpId="0" nodeType="withEffect">
                                  <p:stCondLst>
                                    <p:cond delay="0"/>
                                  </p:stCondLst>
                                  <p:childTnLst>
                                    <p:animEffect transition="out" filter="fade">
                                      <p:cBhvr>
                                        <p:cTn id="11" dur="500"/>
                                        <p:tgtEl>
                                          <p:spTgt spid="42"/>
                                        </p:tgtEl>
                                      </p:cBhvr>
                                    </p:animEffect>
                                    <p:set>
                                      <p:cBhvr>
                                        <p:cTn id="12" dur="1" fill="hold">
                                          <p:stCondLst>
                                            <p:cond delay="499"/>
                                          </p:stCondLst>
                                        </p:cTn>
                                        <p:tgtEl>
                                          <p:spTgt spid="42"/>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par>
                                <p:cTn id="16" presetID="1"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par>
                                <p:cTn id="18" presetID="10" presetClass="entr" presetSubtype="0"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par>
                                <p:cTn id="21" presetID="10" presetClass="entr" presetSubtype="0"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9">
                                            <p:txEl>
                                              <p:pRg st="1" end="1"/>
                                            </p:txEl>
                                          </p:spTgt>
                                        </p:tgtEl>
                                        <p:attrNameLst>
                                          <p:attrName>style.visibility</p:attrName>
                                        </p:attrNameLst>
                                      </p:cBhvr>
                                      <p:to>
                                        <p:strVal val="visible"/>
                                      </p:to>
                                    </p:set>
                                  </p:childTnLst>
                                </p:cTn>
                              </p:par>
                              <p:par>
                                <p:cTn id="28" presetID="10"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 presetClass="entr" presetSubtype="0" fill="hold" nodeType="withEffect">
                                  <p:stCondLst>
                                    <p:cond delay="0"/>
                                  </p:stCondLst>
                                  <p:childTnLst>
                                    <p:set>
                                      <p:cBhvr>
                                        <p:cTn id="32" dur="1" fill="hold">
                                          <p:stCondLst>
                                            <p:cond delay="0"/>
                                          </p:stCondLst>
                                        </p:cTn>
                                        <p:tgtEl>
                                          <p:spTgt spid="4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9">
                                            <p:txEl>
                                              <p:pRg st="2" end="2"/>
                                            </p:txEl>
                                          </p:spTgt>
                                        </p:tgtEl>
                                        <p:attrNameLst>
                                          <p:attrName>style.visibility</p:attrName>
                                        </p:attrNameLst>
                                      </p:cBhvr>
                                      <p:to>
                                        <p:strVal val="visible"/>
                                      </p:to>
                                    </p:set>
                                  </p:childTnLst>
                                </p:cTn>
                              </p:par>
                              <p:par>
                                <p:cTn id="37" presetID="10" presetClass="entr" presetSubtype="0"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6" grpId="0" animBg="1"/>
      <p:bldP spid="37" grpId="0" animBg="1"/>
      <p:bldP spid="42" grpId="0"/>
      <p:bldP spid="40" grpId="0" animBg="1"/>
      <p:bldP spid="6" grpId="0" animBg="1"/>
      <p:bldP spid="3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10255" y="1058862"/>
            <a:ext cx="11887200" cy="1831975"/>
          </a:xfrm>
        </p:spPr>
        <p:txBody>
          <a:bodyPr/>
          <a:lstStyle/>
          <a:p>
            <a:r>
              <a:rPr lang="en-US" dirty="0" smtClean="0"/>
              <a:t>Allowing members to share</a:t>
            </a:r>
            <a:endParaRPr lang="en-US" dirty="0"/>
          </a:p>
        </p:txBody>
      </p:sp>
      <p:sp>
        <p:nvSpPr>
          <p:cNvPr id="2" name="Text Placeholder 1"/>
          <p:cNvSpPr>
            <a:spLocks noGrp="1"/>
          </p:cNvSpPr>
          <p:nvPr>
            <p:ph type="body" sz="quarter" idx="4294967295"/>
          </p:nvPr>
        </p:nvSpPr>
        <p:spPr>
          <a:xfrm>
            <a:off x="442912" y="3521981"/>
            <a:ext cx="5165725" cy="2400657"/>
          </a:xfrm>
        </p:spPr>
        <p:txBody>
          <a:bodyPr/>
          <a:lstStyle/>
          <a:p>
            <a:pPr marL="0" indent="0">
              <a:buNone/>
            </a:pPr>
            <a:r>
              <a:rPr lang="en-US" dirty="0" smtClean="0"/>
              <a:t>Default members group must exists &amp; allow members to add members</a:t>
            </a:r>
            <a:endParaRPr lang="en-US" dirty="0"/>
          </a:p>
        </p:txBody>
      </p:sp>
      <p:pic>
        <p:nvPicPr>
          <p:cNvPr id="23" name="Picture 22"/>
          <p:cNvPicPr>
            <a:picLocks noChangeAspect="1"/>
          </p:cNvPicPr>
          <p:nvPr/>
        </p:nvPicPr>
        <p:blipFill rotWithShape="1">
          <a:blip r:embed="rId3"/>
          <a:srcRect b="13638"/>
          <a:stretch/>
        </p:blipFill>
        <p:spPr>
          <a:xfrm>
            <a:off x="5608637" y="2659062"/>
            <a:ext cx="6523038" cy="3137092"/>
          </a:xfrm>
          <a:prstGeom prst="rect">
            <a:avLst/>
          </a:prstGeom>
        </p:spPr>
      </p:pic>
    </p:spTree>
    <p:extLst>
      <p:ext uri="{BB962C8B-B14F-4D97-AF65-F5344CB8AC3E}">
        <p14:creationId xmlns:p14="http://schemas.microsoft.com/office/powerpoint/2010/main" val="333829020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506662"/>
            <a:ext cx="8629751" cy="1371600"/>
          </a:xfrm>
        </p:spPr>
        <p:txBody>
          <a:bodyPr/>
          <a:lstStyle/>
          <a:p>
            <a:pPr fontAlgn="base"/>
            <a:r>
              <a:rPr lang="en-US" dirty="0" smtClean="0"/>
              <a:t>SPC251: Sharing </a:t>
            </a:r>
            <a:r>
              <a:rPr lang="en-US" dirty="0"/>
              <a:t>content internally and externally with OneDrive for Business and SharePoint Online</a:t>
            </a:r>
          </a:p>
        </p:txBody>
      </p:sp>
      <p:sp>
        <p:nvSpPr>
          <p:cNvPr id="5" name="Text Placeholder 4"/>
          <p:cNvSpPr>
            <a:spLocks noGrp="1"/>
          </p:cNvSpPr>
          <p:nvPr>
            <p:ph type="body" sz="quarter" idx="14"/>
          </p:nvPr>
        </p:nvSpPr>
        <p:spPr/>
        <p:txBody>
          <a:bodyPr/>
          <a:lstStyle/>
          <a:p>
            <a:r>
              <a:rPr lang="en-US" dirty="0" smtClean="0"/>
              <a:t>Mary David &amp; Sarat Subramaniam</a:t>
            </a:r>
          </a:p>
          <a:p>
            <a:r>
              <a:rPr lang="en-US" dirty="0" smtClean="0"/>
              <a:t>Program Managers</a:t>
            </a:r>
          </a:p>
          <a:p>
            <a:r>
              <a:rPr lang="en-US" dirty="0" smtClean="0"/>
              <a:t>Microsoft</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Who can share sites?</a:t>
            </a:r>
            <a:endParaRPr lang="en-US" dirty="0"/>
          </a:p>
        </p:txBody>
      </p:sp>
      <p:sp>
        <p:nvSpPr>
          <p:cNvPr id="4" name="Rectangle 3"/>
          <p:cNvSpPr/>
          <p:nvPr/>
        </p:nvSpPr>
        <p:spPr bwMode="auto">
          <a:xfrm>
            <a:off x="5227637" y="1439862"/>
            <a:ext cx="2677992" cy="1514017"/>
          </a:xfrm>
          <a:prstGeom prst="rect">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Owners</a:t>
            </a:r>
            <a:endParaRPr lang="en-US" sz="2000" dirty="0">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6370636" y="1746063"/>
            <a:ext cx="512293" cy="912813"/>
          </a:xfrm>
          <a:prstGeom prst="rect">
            <a:avLst/>
          </a:prstGeom>
        </p:spPr>
      </p:pic>
      <p:pic>
        <p:nvPicPr>
          <p:cNvPr id="6" name="Picture 5"/>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6817198" y="2033151"/>
            <a:ext cx="512293" cy="912813"/>
          </a:xfrm>
          <a:prstGeom prst="rect">
            <a:avLst/>
          </a:prstGeom>
        </p:spPr>
      </p:pic>
      <p:pic>
        <p:nvPicPr>
          <p:cNvPr id="7" name="Picture 6"/>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7338915" y="1728350"/>
            <a:ext cx="512293" cy="912813"/>
          </a:xfrm>
          <a:prstGeom prst="rect">
            <a:avLst/>
          </a:prstGeom>
        </p:spPr>
      </p:pic>
      <p:sp>
        <p:nvSpPr>
          <p:cNvPr id="8" name="Rectangle 7"/>
          <p:cNvSpPr/>
          <p:nvPr/>
        </p:nvSpPr>
        <p:spPr bwMode="auto">
          <a:xfrm>
            <a:off x="5227637" y="3026362"/>
            <a:ext cx="2677992" cy="1514017"/>
          </a:xfrm>
          <a:prstGeom prst="rect">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Members</a:t>
            </a:r>
            <a:endParaRPr lang="en-US" sz="2000" dirty="0">
              <a:gradFill>
                <a:gsLst>
                  <a:gs pos="0">
                    <a:srgbClr val="FFFFFF"/>
                  </a:gs>
                  <a:gs pos="100000">
                    <a:srgbClr val="FFFFFF"/>
                  </a:gs>
                </a:gsLst>
                <a:lin ang="5400000" scaled="0"/>
              </a:gradFill>
            </a:endParaRPr>
          </a:p>
        </p:txBody>
      </p:sp>
      <p:pic>
        <p:nvPicPr>
          <p:cNvPr id="9" name="Picture 8"/>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6370636" y="3332563"/>
            <a:ext cx="512293" cy="912813"/>
          </a:xfrm>
          <a:prstGeom prst="rect">
            <a:avLst/>
          </a:prstGeom>
        </p:spPr>
      </p:pic>
      <p:pic>
        <p:nvPicPr>
          <p:cNvPr id="10" name="Picture 9"/>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6817198" y="3619651"/>
            <a:ext cx="512293" cy="912813"/>
          </a:xfrm>
          <a:prstGeom prst="rect">
            <a:avLst/>
          </a:prstGeom>
        </p:spPr>
      </p:pic>
      <p:pic>
        <p:nvPicPr>
          <p:cNvPr id="11" name="Picture 10"/>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7338915" y="3314850"/>
            <a:ext cx="512293" cy="912813"/>
          </a:xfrm>
          <a:prstGeom prst="rect">
            <a:avLst/>
          </a:prstGeom>
        </p:spPr>
      </p:pic>
      <p:sp>
        <p:nvSpPr>
          <p:cNvPr id="12" name="Rectangle 11"/>
          <p:cNvSpPr/>
          <p:nvPr/>
        </p:nvSpPr>
        <p:spPr bwMode="auto">
          <a:xfrm>
            <a:off x="5217527" y="4661445"/>
            <a:ext cx="2677992" cy="1514017"/>
          </a:xfrm>
          <a:prstGeom prst="rect">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Viewers</a:t>
            </a:r>
            <a:endParaRPr lang="en-US" sz="2000" dirty="0">
              <a:gradFill>
                <a:gsLst>
                  <a:gs pos="0">
                    <a:srgbClr val="FFFFFF"/>
                  </a:gs>
                  <a:gs pos="100000">
                    <a:srgbClr val="FFFFFF"/>
                  </a:gs>
                </a:gsLst>
                <a:lin ang="5400000" scaled="0"/>
              </a:gradFill>
            </a:endParaRPr>
          </a:p>
        </p:txBody>
      </p:sp>
      <p:pic>
        <p:nvPicPr>
          <p:cNvPr id="13" name="Picture 12"/>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6360526" y="4967646"/>
            <a:ext cx="512293" cy="912813"/>
          </a:xfrm>
          <a:prstGeom prst="rect">
            <a:avLst/>
          </a:prstGeom>
        </p:spPr>
      </p:pic>
      <p:pic>
        <p:nvPicPr>
          <p:cNvPr id="14" name="Picture 13"/>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6807088" y="5254734"/>
            <a:ext cx="512293" cy="912813"/>
          </a:xfrm>
          <a:prstGeom prst="rect">
            <a:avLst/>
          </a:prstGeom>
        </p:spPr>
      </p:pic>
      <p:pic>
        <p:nvPicPr>
          <p:cNvPr id="15" name="Picture 14"/>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7328805" y="4949933"/>
            <a:ext cx="512293" cy="912813"/>
          </a:xfrm>
          <a:prstGeom prst="rect">
            <a:avLst/>
          </a:prstGeom>
        </p:spPr>
      </p:pic>
      <p:sp>
        <p:nvSpPr>
          <p:cNvPr id="19" name="Left Bracket 18"/>
          <p:cNvSpPr/>
          <p:nvPr/>
        </p:nvSpPr>
        <p:spPr>
          <a:xfrm>
            <a:off x="4760328" y="1458206"/>
            <a:ext cx="457199" cy="1447800"/>
          </a:xfrm>
          <a:prstGeom prst="leftBracket">
            <a:avLst/>
          </a:prstGeom>
          <a:ln w="762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TextBox 19"/>
          <p:cNvSpPr txBox="1"/>
          <p:nvPr/>
        </p:nvSpPr>
        <p:spPr>
          <a:xfrm>
            <a:off x="3153708" y="1882940"/>
            <a:ext cx="1650901" cy="627864"/>
          </a:xfrm>
          <a:prstGeom prst="rect">
            <a:avLst/>
          </a:prstGeom>
          <a:noFill/>
        </p:spPr>
        <p:txBody>
          <a:bodyPr wrap="none" lIns="182880" tIns="146304" rIns="182880" bIns="146304" rtlCol="0">
            <a:spAutoFit/>
          </a:bodyPr>
          <a:lstStyle/>
          <a:p>
            <a:pPr>
              <a:lnSpc>
                <a:spcPct val="90000"/>
              </a:lnSpc>
              <a:spcAft>
                <a:spcPts val="600"/>
              </a:spcAft>
            </a:pPr>
            <a:r>
              <a:rPr lang="en-US" sz="2400" dirty="0" err="1" smtClean="0">
                <a:gradFill>
                  <a:gsLst>
                    <a:gs pos="2917">
                      <a:schemeClr val="tx1"/>
                    </a:gs>
                    <a:gs pos="30000">
                      <a:schemeClr val="tx1"/>
                    </a:gs>
                  </a:gsLst>
                  <a:lin ang="5400000" scaled="0"/>
                </a:gradFill>
              </a:rPr>
              <a:t>CanShare</a:t>
            </a:r>
            <a:endParaRPr lang="en-US" sz="2400" dirty="0" smtClean="0">
              <a:gradFill>
                <a:gsLst>
                  <a:gs pos="2917">
                    <a:schemeClr val="tx1"/>
                  </a:gs>
                  <a:gs pos="30000">
                    <a:schemeClr val="tx1"/>
                  </a:gs>
                </a:gsLst>
                <a:lin ang="5400000" scaled="0"/>
              </a:gradFill>
            </a:endParaRPr>
          </a:p>
        </p:txBody>
      </p:sp>
      <p:sp>
        <p:nvSpPr>
          <p:cNvPr id="21" name="Left Bracket 20"/>
          <p:cNvSpPr/>
          <p:nvPr/>
        </p:nvSpPr>
        <p:spPr>
          <a:xfrm>
            <a:off x="4774386" y="3067457"/>
            <a:ext cx="457199" cy="1447800"/>
          </a:xfrm>
          <a:prstGeom prst="leftBracket">
            <a:avLst/>
          </a:prstGeom>
          <a:ln w="762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Box 21"/>
          <p:cNvSpPr txBox="1"/>
          <p:nvPr/>
        </p:nvSpPr>
        <p:spPr>
          <a:xfrm>
            <a:off x="800000" y="2978827"/>
            <a:ext cx="4199037" cy="1292662"/>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If(</a:t>
            </a:r>
            <a:r>
              <a:rPr lang="en-US" sz="2400" dirty="0" err="1" smtClean="0">
                <a:gradFill>
                  <a:gsLst>
                    <a:gs pos="2917">
                      <a:schemeClr val="tx1"/>
                    </a:gs>
                    <a:gs pos="30000">
                      <a:schemeClr val="tx1"/>
                    </a:gs>
                  </a:gsLst>
                  <a:lin ang="5400000" scaled="0"/>
                </a:gradFill>
              </a:rPr>
              <a:t>MembersCanShare</a:t>
            </a:r>
            <a:r>
              <a:rPr lang="en-US" sz="2400" dirty="0" smtClean="0">
                <a:gradFill>
                  <a:gsLst>
                    <a:gs pos="2917">
                      <a:schemeClr val="tx1"/>
                    </a:gs>
                    <a:gs pos="30000">
                      <a:schemeClr val="tx1"/>
                    </a:gs>
                  </a:gsLst>
                  <a:lin ang="5400000" scaled="0"/>
                </a:gradFill>
              </a:rPr>
              <a:t>=true &amp;&amp; </a:t>
            </a:r>
            <a:r>
              <a:rPr lang="en-US" sz="2400" dirty="0" err="1" smtClean="0">
                <a:gradFill>
                  <a:gsLst>
                    <a:gs pos="2917">
                      <a:schemeClr val="tx1"/>
                    </a:gs>
                    <a:gs pos="30000">
                      <a:schemeClr val="tx1"/>
                    </a:gs>
                  </a:gsLst>
                  <a:lin ang="5400000" scaled="0"/>
                </a:gradFill>
              </a:rPr>
              <a:t>canAddToGroup</a:t>
            </a:r>
            <a:r>
              <a:rPr lang="en-US" sz="2400" dirty="0" smtClean="0">
                <a:gradFill>
                  <a:gsLst>
                    <a:gs pos="2917">
                      <a:schemeClr val="tx1"/>
                    </a:gs>
                    <a:gs pos="30000">
                      <a:schemeClr val="tx1"/>
                    </a:gs>
                  </a:gsLst>
                  <a:lin ang="5400000" scaled="0"/>
                </a:gradFill>
              </a:rPr>
              <a:t>=True), </a:t>
            </a:r>
            <a:r>
              <a:rPr lang="en-US" sz="2400" dirty="0" err="1" smtClean="0">
                <a:gradFill>
                  <a:gsLst>
                    <a:gs pos="2917">
                      <a:schemeClr val="tx1"/>
                    </a:gs>
                    <a:gs pos="30000">
                      <a:schemeClr val="tx1"/>
                    </a:gs>
                  </a:gsLst>
                  <a:lin ang="5400000" scaled="0"/>
                </a:gradFill>
              </a:rPr>
              <a:t>canShare</a:t>
            </a:r>
            <a:endParaRPr lang="en-US" sz="2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7764117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animBg="1"/>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350837" y="1553198"/>
            <a:ext cx="3886200" cy="572464"/>
          </a:xfrm>
        </p:spPr>
        <p:txBody>
          <a:bodyPr/>
          <a:lstStyle/>
          <a:p>
            <a:pPr marL="0" indent="0">
              <a:buNone/>
            </a:pPr>
            <a:r>
              <a:rPr lang="en-US" sz="2800" dirty="0"/>
              <a:t>Access denied</a:t>
            </a:r>
            <a:endParaRPr lang="en-US" dirty="0"/>
          </a:p>
        </p:txBody>
      </p:sp>
      <p:sp>
        <p:nvSpPr>
          <p:cNvPr id="2" name="Title 1"/>
          <p:cNvSpPr>
            <a:spLocks noGrp="1"/>
          </p:cNvSpPr>
          <p:nvPr>
            <p:ph type="title"/>
          </p:nvPr>
        </p:nvSpPr>
        <p:spPr/>
        <p:txBody>
          <a:bodyPr/>
          <a:lstStyle/>
          <a:p>
            <a:r>
              <a:rPr lang="en-US" dirty="0" smtClean="0"/>
              <a:t>Access </a:t>
            </a:r>
            <a:r>
              <a:rPr lang="en-US" smtClean="0"/>
              <a:t>Requests </a:t>
            </a:r>
            <a:endParaRPr lang="en-US" dirty="0"/>
          </a:p>
        </p:txBody>
      </p:sp>
      <p:graphicFrame>
        <p:nvGraphicFramePr>
          <p:cNvPr id="4" name="Diagram 4"/>
          <p:cNvGraphicFramePr/>
          <p:nvPr>
            <p:extLst/>
          </p:nvPr>
        </p:nvGraphicFramePr>
        <p:xfrm>
          <a:off x="350837" y="1854732"/>
          <a:ext cx="5424332" cy="21653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Content Placeholder 2"/>
          <p:cNvSpPr txBox="1">
            <a:spLocks/>
          </p:cNvSpPr>
          <p:nvPr/>
        </p:nvSpPr>
        <p:spPr>
          <a:xfrm>
            <a:off x="264758" y="4220198"/>
            <a:ext cx="6083061" cy="5724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solidFill>
                  <a:srgbClr val="002060"/>
                </a:solidFill>
                <a:latin typeface="+mj-lt"/>
                <a:ea typeface="+mn-ea"/>
                <a:cs typeface="+mn-cs"/>
              </a:defRPr>
            </a:lvl1pPr>
            <a:lvl2pPr marL="3429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chemeClr val="tx1"/>
                    </a:gs>
                    <a:gs pos="100000">
                      <a:schemeClr val="tx1"/>
                    </a:gs>
                  </a:gsLst>
                  <a:lin ang="5400000" scaled="0"/>
                </a:gradFill>
                <a:latin typeface="+mn-lt"/>
                <a:ea typeface="+mn-ea"/>
                <a:cs typeface="+mn-cs"/>
              </a:defRPr>
            </a:lvl2pPr>
            <a:lvl3pPr marL="5715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8001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10287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solidFill>
                  <a:schemeClr val="tx1"/>
                </a:solidFill>
              </a:rPr>
              <a:t>Sharing without “Manage Permissions”</a:t>
            </a:r>
            <a:endParaRPr lang="en-US" dirty="0">
              <a:solidFill>
                <a:schemeClr val="tx1"/>
              </a:solidFill>
            </a:endParaRPr>
          </a:p>
        </p:txBody>
      </p:sp>
      <p:graphicFrame>
        <p:nvGraphicFramePr>
          <p:cNvPr id="6" name="Diagram 4"/>
          <p:cNvGraphicFramePr/>
          <p:nvPr>
            <p:extLst/>
          </p:nvPr>
        </p:nvGraphicFramePr>
        <p:xfrm>
          <a:off x="427037" y="4351798"/>
          <a:ext cx="5334000" cy="235719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Diagram 4"/>
          <p:cNvGraphicFramePr/>
          <p:nvPr>
            <p:extLst/>
          </p:nvPr>
        </p:nvGraphicFramePr>
        <p:xfrm>
          <a:off x="6446839" y="2469666"/>
          <a:ext cx="5714998" cy="283986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pSp>
        <p:nvGrpSpPr>
          <p:cNvPr id="11" name="Group 14"/>
          <p:cNvGrpSpPr/>
          <p:nvPr/>
        </p:nvGrpSpPr>
        <p:grpSpPr>
          <a:xfrm rot="2487189">
            <a:off x="5951835" y="3075972"/>
            <a:ext cx="383516" cy="448642"/>
            <a:chOff x="1990794" y="1195609"/>
            <a:chExt cx="383516" cy="448642"/>
          </a:xfrm>
        </p:grpSpPr>
        <p:sp>
          <p:nvSpPr>
            <p:cNvPr id="12" name="Right Arrow 15"/>
            <p:cNvSpPr/>
            <p:nvPr/>
          </p:nvSpPr>
          <p:spPr>
            <a:xfrm>
              <a:off x="1990794" y="1195609"/>
              <a:ext cx="383516" cy="448642"/>
            </a:xfrm>
            <a:prstGeom prst="rightArrow">
              <a:avLst>
                <a:gd name="adj1" fmla="val 60000"/>
                <a:gd name="adj2" fmla="val 50000"/>
              </a:avLst>
            </a:prstGeom>
          </p:spPr>
          <p:style>
            <a:lnRef idx="0">
              <a:schemeClr val="accent2">
                <a:tint val="60000"/>
                <a:hueOff val="0"/>
                <a:satOff val="0"/>
                <a:lumOff val="0"/>
                <a:alphaOff val="0"/>
              </a:schemeClr>
            </a:lnRef>
            <a:fillRef idx="1">
              <a:schemeClr val="accent2">
                <a:tint val="60000"/>
                <a:hueOff val="0"/>
                <a:satOff val="0"/>
                <a:lumOff val="0"/>
                <a:alphaOff val="0"/>
              </a:schemeClr>
            </a:fillRef>
            <a:effectRef idx="0">
              <a:schemeClr val="accent2">
                <a:tint val="60000"/>
                <a:hueOff val="0"/>
                <a:satOff val="0"/>
                <a:lumOff val="0"/>
                <a:alphaOff val="0"/>
              </a:schemeClr>
            </a:effectRef>
            <a:fontRef idx="minor">
              <a:schemeClr val="lt1"/>
            </a:fontRef>
          </p:style>
        </p:sp>
        <p:sp>
          <p:nvSpPr>
            <p:cNvPr id="13" name="Right Arrow 4"/>
            <p:cNvSpPr/>
            <p:nvPr/>
          </p:nvSpPr>
          <p:spPr>
            <a:xfrm>
              <a:off x="1990794" y="1285337"/>
              <a:ext cx="268461" cy="2691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p:txBody>
        </p:sp>
      </p:grpSp>
      <p:grpSp>
        <p:nvGrpSpPr>
          <p:cNvPr id="14" name="Group 17"/>
          <p:cNvGrpSpPr/>
          <p:nvPr/>
        </p:nvGrpSpPr>
        <p:grpSpPr>
          <a:xfrm rot="19472530">
            <a:off x="5869736" y="4793904"/>
            <a:ext cx="383516" cy="448642"/>
            <a:chOff x="1990794" y="1195609"/>
            <a:chExt cx="383516" cy="448642"/>
          </a:xfrm>
        </p:grpSpPr>
        <p:sp>
          <p:nvSpPr>
            <p:cNvPr id="15" name="Right Arrow 18"/>
            <p:cNvSpPr/>
            <p:nvPr/>
          </p:nvSpPr>
          <p:spPr>
            <a:xfrm>
              <a:off x="1990794" y="1195609"/>
              <a:ext cx="383516" cy="448642"/>
            </a:xfrm>
            <a:prstGeom prst="rightArrow">
              <a:avLst>
                <a:gd name="adj1" fmla="val 60000"/>
                <a:gd name="adj2" fmla="val 50000"/>
              </a:avLst>
            </a:prstGeom>
          </p:spPr>
          <p:style>
            <a:lnRef idx="0">
              <a:schemeClr val="accent2">
                <a:tint val="60000"/>
                <a:hueOff val="0"/>
                <a:satOff val="0"/>
                <a:lumOff val="0"/>
                <a:alphaOff val="0"/>
              </a:schemeClr>
            </a:lnRef>
            <a:fillRef idx="1">
              <a:schemeClr val="accent2">
                <a:tint val="60000"/>
                <a:hueOff val="0"/>
                <a:satOff val="0"/>
                <a:lumOff val="0"/>
                <a:alphaOff val="0"/>
              </a:schemeClr>
            </a:fillRef>
            <a:effectRef idx="0">
              <a:schemeClr val="accent2">
                <a:tint val="60000"/>
                <a:hueOff val="0"/>
                <a:satOff val="0"/>
                <a:lumOff val="0"/>
                <a:alphaOff val="0"/>
              </a:schemeClr>
            </a:effectRef>
            <a:fontRef idx="minor">
              <a:schemeClr val="lt1"/>
            </a:fontRef>
          </p:style>
        </p:sp>
        <p:sp>
          <p:nvSpPr>
            <p:cNvPr id="16" name="Right Arrow 4"/>
            <p:cNvSpPr/>
            <p:nvPr/>
          </p:nvSpPr>
          <p:spPr>
            <a:xfrm>
              <a:off x="1990794" y="1285337"/>
              <a:ext cx="268461" cy="2691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p:txBody>
        </p:sp>
      </p:grpSp>
    </p:spTree>
    <p:extLst>
      <p:ext uri="{BB962C8B-B14F-4D97-AF65-F5344CB8AC3E}">
        <p14:creationId xmlns:p14="http://schemas.microsoft.com/office/powerpoint/2010/main" val="2377498042"/>
      </p:ext>
    </p:extLst>
  </p:cSld>
  <p:clrMapOvr>
    <a:masterClrMapping/>
  </p:clrMapOvr>
  <p:transition advTm="120076">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343001"/>
          </a:xfrm>
        </p:spPr>
        <p:txBody>
          <a:bodyPr/>
          <a:lstStyle/>
          <a:p>
            <a:r>
              <a:rPr lang="en-US" dirty="0"/>
              <a:t>Two scenarios</a:t>
            </a:r>
          </a:p>
          <a:p>
            <a:pPr lvl="1"/>
            <a:r>
              <a:rPr lang="en-US" dirty="0"/>
              <a:t>User without permissions requests for permissions</a:t>
            </a:r>
          </a:p>
          <a:p>
            <a:pPr lvl="1"/>
            <a:r>
              <a:rPr lang="en-US" dirty="0"/>
              <a:t>User without “Manage Permissions” shares with new users</a:t>
            </a:r>
          </a:p>
          <a:p>
            <a:r>
              <a:rPr lang="en-US" dirty="0"/>
              <a:t>How to enable it</a:t>
            </a:r>
          </a:p>
          <a:p>
            <a:pPr lvl="1"/>
            <a:r>
              <a:rPr lang="en-US" dirty="0"/>
              <a:t>Outgoing email setting at Farm level</a:t>
            </a:r>
          </a:p>
          <a:p>
            <a:pPr lvl="1"/>
            <a:r>
              <a:rPr lang="en-US" dirty="0"/>
              <a:t>“Access request email” setting at web</a:t>
            </a:r>
          </a:p>
          <a:p>
            <a:r>
              <a:rPr lang="en-US" dirty="0"/>
              <a:t>Access Request List</a:t>
            </a:r>
          </a:p>
          <a:p>
            <a:pPr lvl="1"/>
            <a:r>
              <a:rPr lang="en-US"/>
              <a:t>Exists </a:t>
            </a:r>
            <a:r>
              <a:rPr lang="en-US" smtClean="0"/>
              <a:t>in </a:t>
            </a:r>
            <a:r>
              <a:rPr lang="en-US" dirty="0"/>
              <a:t>every uniquely permissioned web </a:t>
            </a:r>
          </a:p>
          <a:p>
            <a:pPr lvl="1"/>
            <a:r>
              <a:rPr lang="en-US" dirty="0"/>
              <a:t>Stores every </a:t>
            </a:r>
            <a:r>
              <a:rPr lang="en-US"/>
              <a:t>access </a:t>
            </a:r>
            <a:r>
              <a:rPr lang="en-US" smtClean="0"/>
              <a:t>request </a:t>
            </a:r>
            <a:r>
              <a:rPr lang="en-US" dirty="0"/>
              <a:t>&amp; invitation as a list item</a:t>
            </a:r>
          </a:p>
          <a:p>
            <a:pPr lvl="1"/>
            <a:r>
              <a:rPr lang="en-US" dirty="0"/>
              <a:t>Only users in Associated Owners group can access the </a:t>
            </a:r>
            <a:r>
              <a:rPr lang="en-US"/>
              <a:t>list </a:t>
            </a:r>
            <a:endParaRPr lang="en-US" dirty="0"/>
          </a:p>
          <a:p>
            <a:pPr lvl="1"/>
            <a:r>
              <a:rPr lang="en-US"/>
              <a:t>Recipients </a:t>
            </a:r>
            <a:r>
              <a:rPr lang="en-US" smtClean="0"/>
              <a:t>are </a:t>
            </a:r>
            <a:r>
              <a:rPr lang="en-US"/>
              <a:t>notified </a:t>
            </a:r>
            <a:r>
              <a:rPr lang="en-US" dirty="0"/>
              <a:t>only</a:t>
            </a:r>
            <a:r>
              <a:rPr lang="en-US"/>
              <a:t> after </a:t>
            </a:r>
            <a:r>
              <a:rPr lang="en-US" dirty="0"/>
              <a:t>Owners approve</a:t>
            </a:r>
          </a:p>
        </p:txBody>
      </p:sp>
      <p:sp>
        <p:nvSpPr>
          <p:cNvPr id="2" name="Title 1"/>
          <p:cNvSpPr>
            <a:spLocks noGrp="1"/>
          </p:cNvSpPr>
          <p:nvPr>
            <p:ph type="title"/>
          </p:nvPr>
        </p:nvSpPr>
        <p:spPr/>
        <p:txBody>
          <a:bodyPr/>
          <a:lstStyle/>
          <a:p>
            <a:r>
              <a:rPr lang="en-US" smtClean="0"/>
              <a:t>Access Requests</a:t>
            </a:r>
            <a:endParaRPr lang="en-US" dirty="0"/>
          </a:p>
        </p:txBody>
      </p:sp>
    </p:spTree>
    <p:extLst>
      <p:ext uri="{BB962C8B-B14F-4D97-AF65-F5344CB8AC3E}">
        <p14:creationId xmlns:p14="http://schemas.microsoft.com/office/powerpoint/2010/main" val="3605076633"/>
      </p:ext>
    </p:extLst>
  </p:cSld>
  <p:clrMapOvr>
    <a:masterClrMapping/>
  </p:clrMapOvr>
  <p:transition advTm="120076">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FAQ</a:t>
            </a:r>
            <a:endParaRPr lang="en-US" dirty="0"/>
          </a:p>
        </p:txBody>
      </p:sp>
    </p:spTree>
    <p:extLst>
      <p:ext uri="{BB962C8B-B14F-4D97-AF65-F5344CB8AC3E}">
        <p14:creationId xmlns:p14="http://schemas.microsoft.com/office/powerpoint/2010/main" val="246697562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BAD80A"/>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72"/>
            <a:ext cx="5410200" cy="7000563"/>
          </a:xfrm>
          <a:prstGeom prst="rect">
            <a:avLst/>
          </a:prstGeom>
        </p:spPr>
      </p:pic>
      <p:sp>
        <p:nvSpPr>
          <p:cNvPr id="5" name="Title 1"/>
          <p:cNvSpPr txBox="1">
            <a:spLocks/>
          </p:cNvSpPr>
          <p:nvPr/>
        </p:nvSpPr>
        <p:spPr>
          <a:xfrm>
            <a:off x="5156443" y="2354262"/>
            <a:ext cx="7010401" cy="1831975"/>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lang="en-US" sz="6600" dirty="0">
                <a:solidFill>
                  <a:schemeClr val="accent1">
                    <a:lumMod val="75000"/>
                  </a:schemeClr>
                </a:solidFill>
                <a:latin typeface="Segoe UI Light"/>
              </a:rPr>
              <a:t>What about </a:t>
            </a:r>
            <a:r>
              <a:rPr lang="en-US" sz="6600">
                <a:solidFill>
                  <a:schemeClr val="accent1">
                    <a:lumMod val="75000"/>
                  </a:schemeClr>
                </a:solidFill>
                <a:latin typeface="Segoe UI Light"/>
              </a:rPr>
              <a:t>hybrid </a:t>
            </a:r>
            <a:r>
              <a:rPr lang="en-US" sz="6600" smtClean="0">
                <a:solidFill>
                  <a:schemeClr val="accent1">
                    <a:lumMod val="75000"/>
                  </a:schemeClr>
                </a:solidFill>
                <a:latin typeface="Segoe UI Light"/>
              </a:rPr>
              <a:t>environments?</a:t>
            </a:r>
            <a:endParaRPr kumimoji="0" lang="en-US" sz="8800" b="0" i="0" u="none" strike="noStrike" kern="1200" cap="none" spc="-100" normalizeH="0" baseline="0" noProof="0" dirty="0">
              <a:ln w="3175">
                <a:noFill/>
              </a:ln>
              <a:solidFill>
                <a:schemeClr val="accent1">
                  <a:lumMod val="75000"/>
                </a:schemeClr>
              </a:solidFill>
              <a:effectLst/>
              <a:uLnTx/>
              <a:uFillTx/>
              <a:latin typeface="Segoe UI Light"/>
              <a:ea typeface="+mn-ea"/>
              <a:cs typeface="Segoe UI" pitchFamily="34" charset="0"/>
            </a:endParaRPr>
          </a:p>
        </p:txBody>
      </p:sp>
    </p:spTree>
    <p:extLst>
      <p:ext uri="{BB962C8B-B14F-4D97-AF65-F5344CB8AC3E}">
        <p14:creationId xmlns:p14="http://schemas.microsoft.com/office/powerpoint/2010/main" val="411562098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472D0"/>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4" y="0"/>
            <a:ext cx="5404861" cy="6994525"/>
          </a:xfrm>
          <a:prstGeom prst="rect">
            <a:avLst/>
          </a:prstGeom>
        </p:spPr>
      </p:pic>
      <p:sp>
        <p:nvSpPr>
          <p:cNvPr id="4" name="Title 3"/>
          <p:cNvSpPr>
            <a:spLocks noGrp="1"/>
          </p:cNvSpPr>
          <p:nvPr>
            <p:ph type="title"/>
          </p:nvPr>
        </p:nvSpPr>
        <p:spPr>
          <a:xfrm>
            <a:off x="4313237" y="2278062"/>
            <a:ext cx="7848600" cy="1828800"/>
          </a:xfrm>
        </p:spPr>
        <p:txBody>
          <a:bodyPr/>
          <a:lstStyle/>
          <a:p>
            <a:r>
              <a:rPr lang="en-US" sz="7200" dirty="0"/>
              <a:t>What are limited access users?</a:t>
            </a:r>
            <a:endParaRPr lang="en-US" dirty="0"/>
          </a:p>
        </p:txBody>
      </p:sp>
    </p:spTree>
    <p:extLst>
      <p:ext uri="{BB962C8B-B14F-4D97-AF65-F5344CB8AC3E}">
        <p14:creationId xmlns:p14="http://schemas.microsoft.com/office/powerpoint/2010/main" val="197380804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15446"/>
          <a:stretch/>
        </p:blipFill>
        <p:spPr>
          <a:xfrm>
            <a:off x="-1" y="-7938"/>
            <a:ext cx="12436475" cy="7010400"/>
          </a:xfrm>
          <a:prstGeom prst="rect">
            <a:avLst/>
          </a:prstGeom>
        </p:spPr>
      </p:pic>
      <p:sp>
        <p:nvSpPr>
          <p:cNvPr id="7" name="Rectangle 6"/>
          <p:cNvSpPr/>
          <p:nvPr/>
        </p:nvSpPr>
        <p:spPr bwMode="auto">
          <a:xfrm>
            <a:off x="5913438" y="1897062"/>
            <a:ext cx="6400800" cy="3662363"/>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ts val="1200"/>
              </a:spcAft>
            </a:pPr>
            <a:r>
              <a:rPr lang="en-US" sz="4800" dirty="0" smtClean="0">
                <a:gradFill>
                  <a:gsLst>
                    <a:gs pos="0">
                      <a:srgbClr val="FFFFFF"/>
                    </a:gs>
                    <a:gs pos="100000">
                      <a:srgbClr val="FFFFFF"/>
                    </a:gs>
                  </a:gsLst>
                  <a:lin ang="5400000" scaled="0"/>
                </a:gradFill>
                <a:latin typeface="+mj-lt"/>
                <a:ea typeface="Segoe UI" pitchFamily="34" charset="0"/>
                <a:cs typeface="Segoe UI" pitchFamily="34" charset="0"/>
              </a:rPr>
              <a:t>How does this work with limited access lockdown mode?</a:t>
            </a:r>
            <a:endParaRPr lang="en-US" sz="96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395648323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215201" y="3116262"/>
            <a:ext cx="3031236" cy="1238250"/>
          </a:xfrm>
          <a:prstGeom prst="rect">
            <a:avLst/>
          </a:prstGeom>
        </p:spPr>
      </p:pic>
      <p:sp>
        <p:nvSpPr>
          <p:cNvPr id="6" name="Title 3"/>
          <p:cNvSpPr txBox="1">
            <a:spLocks/>
          </p:cNvSpPr>
          <p:nvPr/>
        </p:nvSpPr>
        <p:spPr>
          <a:xfrm>
            <a:off x="1193009" y="754062"/>
            <a:ext cx="2434428" cy="1068089"/>
          </a:xfrm>
          <a:prstGeom prst="rect">
            <a:avLst/>
          </a:prstGeom>
          <a:noFill/>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400" dirty="0" smtClean="0">
                <a:solidFill>
                  <a:schemeClr val="bg1">
                    <a:lumMod val="85000"/>
                  </a:schemeClr>
                </a:solidFill>
              </a:rPr>
              <a:t>Simple.</a:t>
            </a:r>
            <a:endParaRPr lang="en-US" sz="4400" dirty="0">
              <a:solidFill>
                <a:schemeClr val="bg1">
                  <a:lumMod val="85000"/>
                </a:schemeClr>
              </a:solidFill>
            </a:endParaRPr>
          </a:p>
        </p:txBody>
      </p:sp>
      <p:sp>
        <p:nvSpPr>
          <p:cNvPr id="7" name="Title 3"/>
          <p:cNvSpPr txBox="1">
            <a:spLocks/>
          </p:cNvSpPr>
          <p:nvPr/>
        </p:nvSpPr>
        <p:spPr>
          <a:xfrm>
            <a:off x="4770754" y="754062"/>
            <a:ext cx="2971800" cy="1068089"/>
          </a:xfrm>
          <a:prstGeom prst="rect">
            <a:avLst/>
          </a:prstGeom>
          <a:noFill/>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Everyone.</a:t>
            </a:r>
            <a:endParaRPr lang="en-US" dirty="0"/>
          </a:p>
        </p:txBody>
      </p:sp>
      <p:sp>
        <p:nvSpPr>
          <p:cNvPr id="8" name="Title 3"/>
          <p:cNvSpPr txBox="1">
            <a:spLocks/>
          </p:cNvSpPr>
          <p:nvPr/>
        </p:nvSpPr>
        <p:spPr>
          <a:xfrm>
            <a:off x="8428037" y="754062"/>
            <a:ext cx="3589338" cy="1068089"/>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000" dirty="0" smtClean="0">
                <a:solidFill>
                  <a:schemeClr val="bg1">
                    <a:lumMod val="85000"/>
                  </a:schemeClr>
                </a:solidFill>
              </a:rPr>
              <a:t>Everywhere.</a:t>
            </a:r>
            <a:endParaRPr lang="en-US" sz="4000" dirty="0">
              <a:solidFill>
                <a:schemeClr val="bg1">
                  <a:lumMod val="85000"/>
                </a:schemeClr>
              </a:solidFill>
            </a:endParaRPr>
          </a:p>
        </p:txBody>
      </p:sp>
      <p:pic>
        <p:nvPicPr>
          <p:cNvPr id="13" name="Picture 12"/>
          <p:cNvPicPr>
            <a:picLocks noChangeAspect="1"/>
          </p:cNvPicPr>
          <p:nvPr/>
        </p:nvPicPr>
        <p:blipFill rotWithShape="1">
          <a:blip r:embed="rId5">
            <a:extLst>
              <a:ext uri="{28A0092B-C50C-407E-A947-70E740481C1C}">
                <a14:useLocalDpi xmlns:a14="http://schemas.microsoft.com/office/drawing/2010/main" val="0"/>
              </a:ext>
            </a:extLst>
          </a:blip>
          <a:srcRect l="20326" t="408" r="13732" b="408"/>
          <a:stretch/>
        </p:blipFill>
        <p:spPr>
          <a:xfrm>
            <a:off x="3441136" y="1680844"/>
            <a:ext cx="4986901" cy="4986900"/>
          </a:xfrm>
          <a:prstGeom prst="rect">
            <a:avLst/>
          </a:prstGeom>
        </p:spPr>
      </p:pic>
      <p:pic>
        <p:nvPicPr>
          <p:cNvPr id="10" name="Picture 9"/>
          <p:cNvPicPr>
            <a:picLocks noChangeAspect="1"/>
          </p:cNvPicPr>
          <p:nvPr/>
        </p:nvPicPr>
        <p:blipFill>
          <a:blip r:embed="rId6">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763971" y="2362200"/>
            <a:ext cx="2864466" cy="2864466"/>
          </a:xfrm>
          <a:prstGeom prst="rect">
            <a:avLst/>
          </a:prstGeom>
        </p:spPr>
      </p:pic>
    </p:spTree>
    <p:extLst>
      <p:ext uri="{BB962C8B-B14F-4D97-AF65-F5344CB8AC3E}">
        <p14:creationId xmlns:p14="http://schemas.microsoft.com/office/powerpoint/2010/main" val="193224919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0091" y="444112"/>
            <a:ext cx="7872928" cy="4426150"/>
          </a:xfrm>
          <a:prstGeom prst="rect">
            <a:avLst/>
          </a:prstGeom>
        </p:spPr>
      </p:pic>
      <p:grpSp>
        <p:nvGrpSpPr>
          <p:cNvPr id="81" name="Group 4"/>
          <p:cNvGrpSpPr/>
          <p:nvPr/>
        </p:nvGrpSpPr>
        <p:grpSpPr>
          <a:xfrm>
            <a:off x="3780868" y="197243"/>
            <a:ext cx="8309219" cy="5657937"/>
            <a:chOff x="278956" y="288643"/>
            <a:chExt cx="8147033" cy="5547501"/>
          </a:xfrm>
        </p:grpSpPr>
        <p:sp>
          <p:nvSpPr>
            <p:cNvPr id="82" name="Freeform 81"/>
            <p:cNvSpPr>
              <a:spLocks noChangeAspect="1"/>
            </p:cNvSpPr>
            <p:nvPr/>
          </p:nvSpPr>
          <p:spPr>
            <a:xfrm>
              <a:off x="501553" y="512081"/>
              <a:ext cx="7701838" cy="4386251"/>
            </a:xfrm>
            <a:custGeom>
              <a:avLst/>
              <a:gdLst>
                <a:gd name="connsiteX0" fmla="*/ 0 w 3433346"/>
                <a:gd name="connsiteY0" fmla="*/ 0 h 1931256"/>
                <a:gd name="connsiteX1" fmla="*/ 3433346 w 3433346"/>
                <a:gd name="connsiteY1" fmla="*/ 0 h 1931256"/>
                <a:gd name="connsiteX2" fmla="*/ 3433346 w 3433346"/>
                <a:gd name="connsiteY2" fmla="*/ 1931256 h 1931256"/>
                <a:gd name="connsiteX3" fmla="*/ 0 w 3433346"/>
                <a:gd name="connsiteY3" fmla="*/ 1931256 h 1931256"/>
                <a:gd name="connsiteX4" fmla="*/ 0 w 3433346"/>
                <a:gd name="connsiteY4" fmla="*/ 0 h 1931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3346" h="1931256">
                  <a:moveTo>
                    <a:pt x="0" y="0"/>
                  </a:moveTo>
                  <a:lnTo>
                    <a:pt x="3433346" y="0"/>
                  </a:lnTo>
                  <a:lnTo>
                    <a:pt x="3433346" y="1931256"/>
                  </a:lnTo>
                  <a:lnTo>
                    <a:pt x="0" y="1931256"/>
                  </a:lnTo>
                  <a:lnTo>
                    <a:pt x="0" y="0"/>
                  </a:lnTo>
                  <a:close/>
                </a:path>
              </a:pathLst>
            </a:custGeom>
            <a:noFill/>
            <a:ln w="47625"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83" name="Rounded Rectangle 82"/>
            <p:cNvSpPr/>
            <p:nvPr/>
          </p:nvSpPr>
          <p:spPr>
            <a:xfrm flipV="1">
              <a:off x="969760" y="4861157"/>
              <a:ext cx="6803055" cy="521064"/>
            </a:xfrm>
            <a:prstGeom prst="roundRect">
              <a:avLst>
                <a:gd name="adj" fmla="val 15311"/>
              </a:avLst>
            </a:prstGeom>
            <a:gradFill flip="none" rotWithShape="1">
              <a:gsLst>
                <a:gs pos="100000">
                  <a:schemeClr val="tx1">
                    <a:lumMod val="50000"/>
                    <a:lumOff val="50000"/>
                    <a:alpha val="0"/>
                  </a:schemeClr>
                </a:gs>
                <a:gs pos="0">
                  <a:schemeClr val="tx1">
                    <a:lumMod val="50000"/>
                    <a:lumOff val="50000"/>
                    <a:alpha val="45000"/>
                  </a:schemeClr>
                </a:gs>
              </a:gsLst>
              <a:lin ang="5400000" scaled="0"/>
              <a:tileRect/>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84" name="Rounded Rectangle 83"/>
            <p:cNvSpPr/>
            <p:nvPr/>
          </p:nvSpPr>
          <p:spPr>
            <a:xfrm>
              <a:off x="2314197" y="5428152"/>
              <a:ext cx="4064000" cy="407992"/>
            </a:xfrm>
            <a:prstGeom prst="roundRect">
              <a:avLst>
                <a:gd name="adj" fmla="val 50000"/>
              </a:avLst>
            </a:prstGeom>
            <a:gradFill flip="none" rotWithShape="1">
              <a:gsLst>
                <a:gs pos="100000">
                  <a:schemeClr val="tx1">
                    <a:lumMod val="50000"/>
                    <a:lumOff val="50000"/>
                    <a:alpha val="0"/>
                  </a:schemeClr>
                </a:gs>
                <a:gs pos="0">
                  <a:schemeClr val="tx1">
                    <a:lumMod val="50000"/>
                    <a:lumOff val="50000"/>
                    <a:alpha val="85000"/>
                  </a:schemeClr>
                </a:gs>
              </a:gsLst>
              <a:lin ang="5400000" scaled="0"/>
              <a:tileRect/>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nvGrpSpPr>
            <p:cNvPr id="85" name="Group 84"/>
            <p:cNvGrpSpPr/>
            <p:nvPr/>
          </p:nvGrpSpPr>
          <p:grpSpPr>
            <a:xfrm>
              <a:off x="278956" y="288643"/>
              <a:ext cx="8147033" cy="5304630"/>
              <a:chOff x="307956" y="2037600"/>
              <a:chExt cx="4163046" cy="2710609"/>
            </a:xfrm>
          </p:grpSpPr>
          <p:grpSp>
            <p:nvGrpSpPr>
              <p:cNvPr id="86" name="Group 85"/>
              <p:cNvGrpSpPr/>
              <p:nvPr/>
            </p:nvGrpSpPr>
            <p:grpSpPr>
              <a:xfrm>
                <a:off x="1447559" y="4505320"/>
                <a:ext cx="1883841" cy="242889"/>
                <a:chOff x="1447559" y="4467224"/>
                <a:chExt cx="1883841" cy="242889"/>
              </a:xfrm>
            </p:grpSpPr>
            <p:sp>
              <p:nvSpPr>
                <p:cNvPr id="96" name="Rounded Rectangle 95"/>
                <p:cNvSpPr/>
                <p:nvPr/>
              </p:nvSpPr>
              <p:spPr>
                <a:xfrm>
                  <a:off x="2063896" y="4467224"/>
                  <a:ext cx="651167" cy="165225"/>
                </a:xfrm>
                <a:prstGeom prst="roundRect">
                  <a:avLst>
                    <a:gd name="adj" fmla="val 0"/>
                  </a:avLst>
                </a:prstGeom>
                <a:gradFill flip="none" rotWithShape="1">
                  <a:gsLst>
                    <a:gs pos="0">
                      <a:schemeClr val="tx1">
                        <a:lumMod val="95000"/>
                        <a:lumOff val="5000"/>
                      </a:schemeClr>
                    </a:gs>
                    <a:gs pos="100000">
                      <a:schemeClr val="tx1">
                        <a:lumMod val="75000"/>
                        <a:lumOff val="2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97" name="Rounded Rectangle 96"/>
                <p:cNvSpPr/>
                <p:nvPr/>
              </p:nvSpPr>
              <p:spPr>
                <a:xfrm>
                  <a:off x="1447559" y="4624178"/>
                  <a:ext cx="1883841" cy="85935"/>
                </a:xfrm>
                <a:prstGeom prst="roundRect">
                  <a:avLst>
                    <a:gd name="adj" fmla="val 1412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grpSp>
            <p:nvGrpSpPr>
              <p:cNvPr id="87" name="Group 86"/>
              <p:cNvGrpSpPr/>
              <p:nvPr/>
            </p:nvGrpSpPr>
            <p:grpSpPr>
              <a:xfrm>
                <a:off x="307956" y="2037600"/>
                <a:ext cx="4163046" cy="2467878"/>
                <a:chOff x="307956" y="2037600"/>
                <a:chExt cx="4163046" cy="2467878"/>
              </a:xfrm>
            </p:grpSpPr>
            <p:grpSp>
              <p:nvGrpSpPr>
                <p:cNvPr id="89" name="Group 88"/>
                <p:cNvGrpSpPr/>
                <p:nvPr/>
              </p:nvGrpSpPr>
              <p:grpSpPr>
                <a:xfrm>
                  <a:off x="307956" y="2037781"/>
                  <a:ext cx="4163046" cy="2467697"/>
                  <a:chOff x="316447" y="2524282"/>
                  <a:chExt cx="3631806" cy="2152798"/>
                </a:xfrm>
              </p:grpSpPr>
              <p:sp>
                <p:nvSpPr>
                  <p:cNvPr id="91" name="Freeform 90"/>
                  <p:cNvSpPr>
                    <a:spLocks noChangeAspect="1"/>
                  </p:cNvSpPr>
                  <p:nvPr/>
                </p:nvSpPr>
                <p:spPr>
                  <a:xfrm>
                    <a:off x="316447" y="2524282"/>
                    <a:ext cx="3631806" cy="2152798"/>
                  </a:xfrm>
                  <a:custGeom>
                    <a:avLst/>
                    <a:gdLst>
                      <a:gd name="connsiteX0" fmla="*/ 22002 w 3631806"/>
                      <a:gd name="connsiteY0" fmla="*/ 0 h 2152798"/>
                      <a:gd name="connsiteX1" fmla="*/ 3609804 w 3631806"/>
                      <a:gd name="connsiteY1" fmla="*/ 0 h 2152798"/>
                      <a:gd name="connsiteX2" fmla="*/ 3631806 w 3631806"/>
                      <a:gd name="connsiteY2" fmla="*/ 22002 h 2152798"/>
                      <a:gd name="connsiteX3" fmla="*/ 3631806 w 3631806"/>
                      <a:gd name="connsiteY3" fmla="*/ 2130796 h 2152798"/>
                      <a:gd name="connsiteX4" fmla="*/ 3609804 w 3631806"/>
                      <a:gd name="connsiteY4" fmla="*/ 2152798 h 2152798"/>
                      <a:gd name="connsiteX5" fmla="*/ 22002 w 3631806"/>
                      <a:gd name="connsiteY5" fmla="*/ 2152798 h 2152798"/>
                      <a:gd name="connsiteX6" fmla="*/ 0 w 3631806"/>
                      <a:gd name="connsiteY6" fmla="*/ 2130796 h 2152798"/>
                      <a:gd name="connsiteX7" fmla="*/ 0 w 3631806"/>
                      <a:gd name="connsiteY7" fmla="*/ 22002 h 2152798"/>
                      <a:gd name="connsiteX8" fmla="*/ 22002 w 3631806"/>
                      <a:gd name="connsiteY8" fmla="*/ 0 h 2152798"/>
                      <a:gd name="connsiteX9" fmla="*/ 99230 w 3631806"/>
                      <a:gd name="connsiteY9" fmla="*/ 110770 h 2152798"/>
                      <a:gd name="connsiteX10" fmla="*/ 99230 w 3631806"/>
                      <a:gd name="connsiteY10" fmla="*/ 2042026 h 2152798"/>
                      <a:gd name="connsiteX11" fmla="*/ 3532576 w 3631806"/>
                      <a:gd name="connsiteY11" fmla="*/ 2042026 h 2152798"/>
                      <a:gd name="connsiteX12" fmla="*/ 3532576 w 3631806"/>
                      <a:gd name="connsiteY12" fmla="*/ 110770 h 2152798"/>
                      <a:gd name="connsiteX13" fmla="*/ 99230 w 3631806"/>
                      <a:gd name="connsiteY13" fmla="*/ 110770 h 2152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31806" h="2152798">
                        <a:moveTo>
                          <a:pt x="22002" y="0"/>
                        </a:moveTo>
                        <a:lnTo>
                          <a:pt x="3609804" y="0"/>
                        </a:lnTo>
                        <a:cubicBezTo>
                          <a:pt x="3621955" y="0"/>
                          <a:pt x="3631806" y="9851"/>
                          <a:pt x="3631806" y="22002"/>
                        </a:cubicBezTo>
                        <a:lnTo>
                          <a:pt x="3631806" y="2130796"/>
                        </a:lnTo>
                        <a:cubicBezTo>
                          <a:pt x="3631806" y="2142947"/>
                          <a:pt x="3621955" y="2152798"/>
                          <a:pt x="3609804" y="2152798"/>
                        </a:cubicBezTo>
                        <a:lnTo>
                          <a:pt x="22002" y="2152798"/>
                        </a:lnTo>
                        <a:cubicBezTo>
                          <a:pt x="9851" y="2152798"/>
                          <a:pt x="0" y="2142947"/>
                          <a:pt x="0" y="2130796"/>
                        </a:cubicBezTo>
                        <a:lnTo>
                          <a:pt x="0" y="22002"/>
                        </a:lnTo>
                        <a:cubicBezTo>
                          <a:pt x="0" y="9851"/>
                          <a:pt x="9851" y="0"/>
                          <a:pt x="22002" y="0"/>
                        </a:cubicBezTo>
                        <a:close/>
                        <a:moveTo>
                          <a:pt x="99230" y="110770"/>
                        </a:moveTo>
                        <a:lnTo>
                          <a:pt x="99230" y="2042026"/>
                        </a:lnTo>
                        <a:lnTo>
                          <a:pt x="3532576" y="2042026"/>
                        </a:lnTo>
                        <a:lnTo>
                          <a:pt x="3532576" y="110770"/>
                        </a:lnTo>
                        <a:lnTo>
                          <a:pt x="99230" y="110770"/>
                        </a:lnTo>
                        <a:close/>
                      </a:path>
                    </a:pathLst>
                  </a:custGeom>
                  <a:solidFill>
                    <a:schemeClr val="tx1"/>
                  </a:solidFill>
                  <a:ln w="47625"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nvGrpSpPr>
                  <p:cNvPr id="92" name="Group 91"/>
                  <p:cNvGrpSpPr/>
                  <p:nvPr/>
                </p:nvGrpSpPr>
                <p:grpSpPr>
                  <a:xfrm>
                    <a:off x="2075098" y="2568558"/>
                    <a:ext cx="114505" cy="28025"/>
                    <a:chOff x="2054421" y="2568558"/>
                    <a:chExt cx="114505" cy="28025"/>
                  </a:xfrm>
                </p:grpSpPr>
                <p:sp>
                  <p:nvSpPr>
                    <p:cNvPr id="93" name="Oval 92"/>
                    <p:cNvSpPr/>
                    <p:nvPr/>
                  </p:nvSpPr>
                  <p:spPr>
                    <a:xfrm>
                      <a:off x="2097661" y="2568558"/>
                      <a:ext cx="28025" cy="280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94" name="Oval 93"/>
                    <p:cNvSpPr/>
                    <p:nvPr/>
                  </p:nvSpPr>
                  <p:spPr>
                    <a:xfrm>
                      <a:off x="2054421" y="2577706"/>
                      <a:ext cx="9730" cy="973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95" name="Oval 94"/>
                    <p:cNvSpPr/>
                    <p:nvPr/>
                  </p:nvSpPr>
                  <p:spPr>
                    <a:xfrm>
                      <a:off x="2159196" y="2577706"/>
                      <a:ext cx="9730" cy="97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grpSp>
            <p:sp>
              <p:nvSpPr>
                <p:cNvPr id="90" name="Freeform 89"/>
                <p:cNvSpPr>
                  <a:spLocks noChangeAspect="1"/>
                </p:cNvSpPr>
                <p:nvPr/>
              </p:nvSpPr>
              <p:spPr>
                <a:xfrm>
                  <a:off x="1435223" y="2037600"/>
                  <a:ext cx="3035779" cy="2467877"/>
                </a:xfrm>
                <a:custGeom>
                  <a:avLst/>
                  <a:gdLst>
                    <a:gd name="connsiteX0" fmla="*/ 22002 w 3631806"/>
                    <a:gd name="connsiteY0" fmla="*/ 0 h 2152798"/>
                    <a:gd name="connsiteX1" fmla="*/ 3609804 w 3631806"/>
                    <a:gd name="connsiteY1" fmla="*/ 0 h 2152798"/>
                    <a:gd name="connsiteX2" fmla="*/ 3631806 w 3631806"/>
                    <a:gd name="connsiteY2" fmla="*/ 22002 h 2152798"/>
                    <a:gd name="connsiteX3" fmla="*/ 3631806 w 3631806"/>
                    <a:gd name="connsiteY3" fmla="*/ 2130796 h 2152798"/>
                    <a:gd name="connsiteX4" fmla="*/ 3609804 w 3631806"/>
                    <a:gd name="connsiteY4" fmla="*/ 2152798 h 2152798"/>
                    <a:gd name="connsiteX5" fmla="*/ 22002 w 3631806"/>
                    <a:gd name="connsiteY5" fmla="*/ 2152798 h 2152798"/>
                    <a:gd name="connsiteX6" fmla="*/ 0 w 3631806"/>
                    <a:gd name="connsiteY6" fmla="*/ 2130796 h 2152798"/>
                    <a:gd name="connsiteX7" fmla="*/ 0 w 3631806"/>
                    <a:gd name="connsiteY7" fmla="*/ 22002 h 2152798"/>
                    <a:gd name="connsiteX8" fmla="*/ 22002 w 3631806"/>
                    <a:gd name="connsiteY8" fmla="*/ 0 h 2152798"/>
                    <a:gd name="connsiteX0" fmla="*/ 22002 w 3631806"/>
                    <a:gd name="connsiteY0" fmla="*/ 157 h 2152955"/>
                    <a:gd name="connsiteX1" fmla="*/ 983418 w 3631806"/>
                    <a:gd name="connsiteY1" fmla="*/ 0 h 2152955"/>
                    <a:gd name="connsiteX2" fmla="*/ 3609804 w 3631806"/>
                    <a:gd name="connsiteY2" fmla="*/ 157 h 2152955"/>
                    <a:gd name="connsiteX3" fmla="*/ 3631806 w 3631806"/>
                    <a:gd name="connsiteY3" fmla="*/ 22159 h 2152955"/>
                    <a:gd name="connsiteX4" fmla="*/ 3631806 w 3631806"/>
                    <a:gd name="connsiteY4" fmla="*/ 2130953 h 2152955"/>
                    <a:gd name="connsiteX5" fmla="*/ 3609804 w 3631806"/>
                    <a:gd name="connsiteY5" fmla="*/ 2152955 h 2152955"/>
                    <a:gd name="connsiteX6" fmla="*/ 22002 w 3631806"/>
                    <a:gd name="connsiteY6" fmla="*/ 2152955 h 2152955"/>
                    <a:gd name="connsiteX7" fmla="*/ 0 w 3631806"/>
                    <a:gd name="connsiteY7" fmla="*/ 2130953 h 2152955"/>
                    <a:gd name="connsiteX8" fmla="*/ 0 w 3631806"/>
                    <a:gd name="connsiteY8" fmla="*/ 22159 h 2152955"/>
                    <a:gd name="connsiteX9" fmla="*/ 22002 w 3631806"/>
                    <a:gd name="connsiteY9" fmla="*/ 157 h 2152955"/>
                    <a:gd name="connsiteX0" fmla="*/ 22002 w 3631806"/>
                    <a:gd name="connsiteY0" fmla="*/ 157 h 2152955"/>
                    <a:gd name="connsiteX1" fmla="*/ 983418 w 3631806"/>
                    <a:gd name="connsiteY1" fmla="*/ 0 h 2152955"/>
                    <a:gd name="connsiteX2" fmla="*/ 3609804 w 3631806"/>
                    <a:gd name="connsiteY2" fmla="*/ 157 h 2152955"/>
                    <a:gd name="connsiteX3" fmla="*/ 3631806 w 3631806"/>
                    <a:gd name="connsiteY3" fmla="*/ 22159 h 2152955"/>
                    <a:gd name="connsiteX4" fmla="*/ 3631806 w 3631806"/>
                    <a:gd name="connsiteY4" fmla="*/ 2130953 h 2152955"/>
                    <a:gd name="connsiteX5" fmla="*/ 3609804 w 3631806"/>
                    <a:gd name="connsiteY5" fmla="*/ 2152955 h 2152955"/>
                    <a:gd name="connsiteX6" fmla="*/ 2723318 w 3631806"/>
                    <a:gd name="connsiteY6" fmla="*/ 2152651 h 2152955"/>
                    <a:gd name="connsiteX7" fmla="*/ 22002 w 3631806"/>
                    <a:gd name="connsiteY7" fmla="*/ 2152955 h 2152955"/>
                    <a:gd name="connsiteX8" fmla="*/ 0 w 3631806"/>
                    <a:gd name="connsiteY8" fmla="*/ 2130953 h 2152955"/>
                    <a:gd name="connsiteX9" fmla="*/ 0 w 3631806"/>
                    <a:gd name="connsiteY9" fmla="*/ 22159 h 2152955"/>
                    <a:gd name="connsiteX10" fmla="*/ 22002 w 3631806"/>
                    <a:gd name="connsiteY10" fmla="*/ 157 h 2152955"/>
                    <a:gd name="connsiteX0" fmla="*/ 207593 w 3817397"/>
                    <a:gd name="connsiteY0" fmla="*/ 157 h 2152955"/>
                    <a:gd name="connsiteX1" fmla="*/ 1169009 w 3817397"/>
                    <a:gd name="connsiteY1" fmla="*/ 0 h 2152955"/>
                    <a:gd name="connsiteX2" fmla="*/ 3795395 w 3817397"/>
                    <a:gd name="connsiteY2" fmla="*/ 157 h 2152955"/>
                    <a:gd name="connsiteX3" fmla="*/ 3817397 w 3817397"/>
                    <a:gd name="connsiteY3" fmla="*/ 22159 h 2152955"/>
                    <a:gd name="connsiteX4" fmla="*/ 3817397 w 3817397"/>
                    <a:gd name="connsiteY4" fmla="*/ 2130953 h 2152955"/>
                    <a:gd name="connsiteX5" fmla="*/ 3795395 w 3817397"/>
                    <a:gd name="connsiteY5" fmla="*/ 2152955 h 2152955"/>
                    <a:gd name="connsiteX6" fmla="*/ 2908909 w 3817397"/>
                    <a:gd name="connsiteY6" fmla="*/ 2152651 h 2152955"/>
                    <a:gd name="connsiteX7" fmla="*/ 207593 w 3817397"/>
                    <a:gd name="connsiteY7" fmla="*/ 2152955 h 2152955"/>
                    <a:gd name="connsiteX8" fmla="*/ 185591 w 3817397"/>
                    <a:gd name="connsiteY8" fmla="*/ 22159 h 2152955"/>
                    <a:gd name="connsiteX9" fmla="*/ 207593 w 3817397"/>
                    <a:gd name="connsiteY9" fmla="*/ 157 h 2152955"/>
                    <a:gd name="connsiteX0" fmla="*/ 22002 w 3631806"/>
                    <a:gd name="connsiteY0" fmla="*/ 157 h 2152955"/>
                    <a:gd name="connsiteX1" fmla="*/ 983418 w 3631806"/>
                    <a:gd name="connsiteY1" fmla="*/ 0 h 2152955"/>
                    <a:gd name="connsiteX2" fmla="*/ 3609804 w 3631806"/>
                    <a:gd name="connsiteY2" fmla="*/ 157 h 2152955"/>
                    <a:gd name="connsiteX3" fmla="*/ 3631806 w 3631806"/>
                    <a:gd name="connsiteY3" fmla="*/ 22159 h 2152955"/>
                    <a:gd name="connsiteX4" fmla="*/ 3631806 w 3631806"/>
                    <a:gd name="connsiteY4" fmla="*/ 2130953 h 2152955"/>
                    <a:gd name="connsiteX5" fmla="*/ 3609804 w 3631806"/>
                    <a:gd name="connsiteY5" fmla="*/ 2152955 h 2152955"/>
                    <a:gd name="connsiteX6" fmla="*/ 2723318 w 3631806"/>
                    <a:gd name="connsiteY6" fmla="*/ 2152651 h 2152955"/>
                    <a:gd name="connsiteX7" fmla="*/ 0 w 3631806"/>
                    <a:gd name="connsiteY7" fmla="*/ 22159 h 2152955"/>
                    <a:gd name="connsiteX8" fmla="*/ 22002 w 3631806"/>
                    <a:gd name="connsiteY8" fmla="*/ 157 h 2152955"/>
                    <a:gd name="connsiteX0" fmla="*/ 0 w 3609804"/>
                    <a:gd name="connsiteY0" fmla="*/ 157 h 2152955"/>
                    <a:gd name="connsiteX1" fmla="*/ 961416 w 3609804"/>
                    <a:gd name="connsiteY1" fmla="*/ 0 h 2152955"/>
                    <a:gd name="connsiteX2" fmla="*/ 3587802 w 3609804"/>
                    <a:gd name="connsiteY2" fmla="*/ 157 h 2152955"/>
                    <a:gd name="connsiteX3" fmla="*/ 3609804 w 3609804"/>
                    <a:gd name="connsiteY3" fmla="*/ 22159 h 2152955"/>
                    <a:gd name="connsiteX4" fmla="*/ 3609804 w 3609804"/>
                    <a:gd name="connsiteY4" fmla="*/ 2130953 h 2152955"/>
                    <a:gd name="connsiteX5" fmla="*/ 3587802 w 3609804"/>
                    <a:gd name="connsiteY5" fmla="*/ 2152955 h 2152955"/>
                    <a:gd name="connsiteX6" fmla="*/ 2701316 w 3609804"/>
                    <a:gd name="connsiteY6" fmla="*/ 2152651 h 2152955"/>
                    <a:gd name="connsiteX7" fmla="*/ 0 w 3609804"/>
                    <a:gd name="connsiteY7" fmla="*/ 157 h 2152955"/>
                    <a:gd name="connsiteX0" fmla="*/ 1739900 w 2648388"/>
                    <a:gd name="connsiteY0" fmla="*/ 2152651 h 2152955"/>
                    <a:gd name="connsiteX1" fmla="*/ 0 w 2648388"/>
                    <a:gd name="connsiteY1" fmla="*/ 0 h 2152955"/>
                    <a:gd name="connsiteX2" fmla="*/ 2626386 w 2648388"/>
                    <a:gd name="connsiteY2" fmla="*/ 157 h 2152955"/>
                    <a:gd name="connsiteX3" fmla="*/ 2648388 w 2648388"/>
                    <a:gd name="connsiteY3" fmla="*/ 22159 h 2152955"/>
                    <a:gd name="connsiteX4" fmla="*/ 2648388 w 2648388"/>
                    <a:gd name="connsiteY4" fmla="*/ 2130953 h 2152955"/>
                    <a:gd name="connsiteX5" fmla="*/ 2626386 w 2648388"/>
                    <a:gd name="connsiteY5" fmla="*/ 2152955 h 2152955"/>
                    <a:gd name="connsiteX6" fmla="*/ 1739900 w 2648388"/>
                    <a:gd name="connsiteY6" fmla="*/ 2152651 h 215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8388" h="2152955">
                      <a:moveTo>
                        <a:pt x="1739900" y="2152651"/>
                      </a:moveTo>
                      <a:lnTo>
                        <a:pt x="0" y="0"/>
                      </a:lnTo>
                      <a:lnTo>
                        <a:pt x="2626386" y="157"/>
                      </a:lnTo>
                      <a:cubicBezTo>
                        <a:pt x="2638537" y="157"/>
                        <a:pt x="2648388" y="10008"/>
                        <a:pt x="2648388" y="22159"/>
                      </a:cubicBezTo>
                      <a:lnTo>
                        <a:pt x="2648388" y="2130953"/>
                      </a:lnTo>
                      <a:cubicBezTo>
                        <a:pt x="2648388" y="2143104"/>
                        <a:pt x="2638537" y="2152955"/>
                        <a:pt x="2626386" y="2152955"/>
                      </a:cubicBezTo>
                      <a:lnTo>
                        <a:pt x="1739900" y="2152651"/>
                      </a:lnTo>
                      <a:close/>
                    </a:path>
                  </a:pathLst>
                </a:custGeom>
                <a:gradFill>
                  <a:gsLst>
                    <a:gs pos="100000">
                      <a:schemeClr val="accent1">
                        <a:lumMod val="5000"/>
                        <a:lumOff val="95000"/>
                        <a:alpha val="0"/>
                      </a:schemeClr>
                    </a:gs>
                    <a:gs pos="0">
                      <a:schemeClr val="bg1">
                        <a:alpha val="10000"/>
                      </a:schemeClr>
                    </a:gs>
                    <a:gs pos="24000">
                      <a:schemeClr val="bg1">
                        <a:alpha val="20000"/>
                      </a:schemeClr>
                    </a:gs>
                  </a:gsLst>
                  <a:lin ang="4800000" scaled="0"/>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sp>
            <p:nvSpPr>
              <p:cNvPr id="88" name="Oval 87"/>
              <p:cNvSpPr/>
              <p:nvPr/>
            </p:nvSpPr>
            <p:spPr>
              <a:xfrm>
                <a:off x="4395789" y="4420009"/>
                <a:ext cx="27432" cy="27432"/>
              </a:xfrm>
              <a:prstGeom prst="ellipse">
                <a:avLst/>
              </a:prstGeom>
              <a:solidFill>
                <a:schemeClr val="accent1">
                  <a:lumMod val="75000"/>
                </a:schemeClr>
              </a:solidFill>
              <a:ln>
                <a:noFill/>
              </a:ln>
              <a:effectLst>
                <a:glow rad="254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grpSp>
      <p:sp>
        <p:nvSpPr>
          <p:cNvPr id="98" name="Rectangle 5"/>
          <p:cNvSpPr/>
          <p:nvPr/>
        </p:nvSpPr>
        <p:spPr>
          <a:xfrm>
            <a:off x="3952408" y="764074"/>
            <a:ext cx="7881936" cy="3881229"/>
          </a:xfrm>
          <a:prstGeom prst="rect">
            <a:avLst/>
          </a:prstGeom>
          <a:solidFill>
            <a:schemeClr val="tx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100" name="TextBox 7"/>
          <p:cNvSpPr txBox="1"/>
          <p:nvPr/>
        </p:nvSpPr>
        <p:spPr>
          <a:xfrm>
            <a:off x="14655" y="25028"/>
            <a:ext cx="4289428" cy="523565"/>
          </a:xfrm>
          <a:prstGeom prst="rect">
            <a:avLst/>
          </a:prstGeom>
          <a:solidFill>
            <a:schemeClr val="bg1"/>
          </a:solidFill>
        </p:spPr>
        <p:txBody>
          <a:bodyPr wrap="none" tIns="93260" bIns="139891" rtlCol="0" anchor="ctr" anchorCtr="0">
            <a:spAutoFit/>
          </a:bodyPr>
          <a:lstStyle/>
          <a:p>
            <a:r>
              <a:rPr lang="en-US" sz="1836" dirty="0">
                <a:solidFill>
                  <a:srgbClr val="0072C6"/>
                </a:solidFill>
                <a:latin typeface="Segoe UI Light" panose="020B0502040204020203" pitchFamily="34" charset="0"/>
                <a:cs typeface="Segoe UI Light" panose="020B0502040204020203" pitchFamily="34" charset="0"/>
              </a:rPr>
              <a:t>External</a:t>
            </a:r>
            <a:r>
              <a:rPr lang="en-US" sz="1836">
                <a:solidFill>
                  <a:srgbClr val="0072C6"/>
                </a:solidFill>
                <a:latin typeface="Segoe UI Light" panose="020B0502040204020203" pitchFamily="34" charset="0"/>
                <a:cs typeface="Segoe UI Light" panose="020B0502040204020203" pitchFamily="34" charset="0"/>
              </a:rPr>
              <a:t> sharing with </a:t>
            </a:r>
            <a:r>
              <a:rPr lang="en-US" sz="1836" dirty="0">
                <a:solidFill>
                  <a:srgbClr val="0072C6"/>
                </a:solidFill>
                <a:latin typeface="Segoe UI Light" panose="020B0502040204020203" pitchFamily="34" charset="0"/>
                <a:cs typeface="Segoe UI Light" panose="020B0502040204020203" pitchFamily="34" charset="0"/>
              </a:rPr>
              <a:t>partners and clients</a:t>
            </a:r>
          </a:p>
        </p:txBody>
      </p:sp>
      <p:grpSp>
        <p:nvGrpSpPr>
          <p:cNvPr id="101" name="Group 8"/>
          <p:cNvGrpSpPr/>
          <p:nvPr/>
        </p:nvGrpSpPr>
        <p:grpSpPr>
          <a:xfrm>
            <a:off x="9690862" y="2989171"/>
            <a:ext cx="2564768" cy="3978181"/>
            <a:chOff x="2678292" y="3676650"/>
            <a:chExt cx="2033868" cy="3154708"/>
          </a:xfrm>
        </p:grpSpPr>
        <p:pic>
          <p:nvPicPr>
            <p:cNvPr id="102" name="Picture 10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0640" y="3951646"/>
              <a:ext cx="1341176" cy="2381517"/>
            </a:xfrm>
            <a:prstGeom prst="rect">
              <a:avLst/>
            </a:prstGeom>
          </p:spPr>
        </p:pic>
        <p:grpSp>
          <p:nvGrpSpPr>
            <p:cNvPr id="103" name="Group 102"/>
            <p:cNvGrpSpPr/>
            <p:nvPr/>
          </p:nvGrpSpPr>
          <p:grpSpPr>
            <a:xfrm>
              <a:off x="2678292" y="3676650"/>
              <a:ext cx="1780958" cy="3154708"/>
              <a:chOff x="2946185" y="3216639"/>
              <a:chExt cx="2040653" cy="3614720"/>
            </a:xfrm>
          </p:grpSpPr>
          <p:sp>
            <p:nvSpPr>
              <p:cNvPr id="105" name="Oval 104"/>
              <p:cNvSpPr/>
              <p:nvPr/>
            </p:nvSpPr>
            <p:spPr>
              <a:xfrm>
                <a:off x="2946185" y="6523995"/>
                <a:ext cx="2040653" cy="307364"/>
              </a:xfrm>
              <a:prstGeom prst="ellipse">
                <a:avLst/>
              </a:prstGeom>
              <a:gradFill>
                <a:gsLst>
                  <a:gs pos="100000">
                    <a:schemeClr val="tx1">
                      <a:lumMod val="50000"/>
                      <a:lumOff val="50000"/>
                      <a:alpha val="25000"/>
                    </a:schemeClr>
                  </a:gs>
                  <a:gs pos="0">
                    <a:schemeClr val="tx1">
                      <a:lumMod val="50000"/>
                      <a:lumOff val="50000"/>
                    </a:schemeClr>
                  </a:gs>
                </a:gsLst>
                <a:path path="circle">
                  <a:fillToRect l="50000" t="50000" r="50000" b="50000"/>
                </a:path>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nvGrpSpPr>
              <p:cNvPr id="106" name="Group 105"/>
              <p:cNvGrpSpPr/>
              <p:nvPr/>
            </p:nvGrpSpPr>
            <p:grpSpPr>
              <a:xfrm>
                <a:off x="3111398" y="3216639"/>
                <a:ext cx="1748545" cy="3434179"/>
                <a:chOff x="8547213" y="334363"/>
                <a:chExt cx="3151329" cy="6189275"/>
              </a:xfrm>
            </p:grpSpPr>
            <p:sp>
              <p:nvSpPr>
                <p:cNvPr id="107" name="Freeform 106"/>
                <p:cNvSpPr>
                  <a:spLocks/>
                </p:cNvSpPr>
                <p:nvPr/>
              </p:nvSpPr>
              <p:spPr>
                <a:xfrm>
                  <a:off x="8713782" y="834925"/>
                  <a:ext cx="2840726" cy="4997853"/>
                </a:xfrm>
                <a:custGeom>
                  <a:avLst/>
                  <a:gdLst>
                    <a:gd name="connsiteX0" fmla="*/ 0 w 3433346"/>
                    <a:gd name="connsiteY0" fmla="*/ 0 h 1931256"/>
                    <a:gd name="connsiteX1" fmla="*/ 3433346 w 3433346"/>
                    <a:gd name="connsiteY1" fmla="*/ 0 h 1931256"/>
                    <a:gd name="connsiteX2" fmla="*/ 3433346 w 3433346"/>
                    <a:gd name="connsiteY2" fmla="*/ 1931256 h 1931256"/>
                    <a:gd name="connsiteX3" fmla="*/ 0 w 3433346"/>
                    <a:gd name="connsiteY3" fmla="*/ 1931256 h 1931256"/>
                    <a:gd name="connsiteX4" fmla="*/ 0 w 3433346"/>
                    <a:gd name="connsiteY4" fmla="*/ 0 h 1931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3346" h="1931256">
                      <a:moveTo>
                        <a:pt x="0" y="0"/>
                      </a:moveTo>
                      <a:lnTo>
                        <a:pt x="3433346" y="0"/>
                      </a:lnTo>
                      <a:lnTo>
                        <a:pt x="3433346" y="1931256"/>
                      </a:lnTo>
                      <a:lnTo>
                        <a:pt x="0" y="1931256"/>
                      </a:lnTo>
                      <a:lnTo>
                        <a:pt x="0" y="0"/>
                      </a:lnTo>
                      <a:close/>
                    </a:path>
                  </a:pathLst>
                </a:custGeom>
                <a:noFill/>
                <a:ln w="47625"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nvGrpSpPr>
                <p:cNvPr id="108" name="Group 107"/>
                <p:cNvGrpSpPr/>
                <p:nvPr/>
              </p:nvGrpSpPr>
              <p:grpSpPr>
                <a:xfrm>
                  <a:off x="8547213" y="334363"/>
                  <a:ext cx="3151329" cy="6189275"/>
                  <a:chOff x="4520336" y="334363"/>
                  <a:chExt cx="3151329" cy="6189275"/>
                </a:xfrm>
              </p:grpSpPr>
              <p:grpSp>
                <p:nvGrpSpPr>
                  <p:cNvPr id="109" name="Group 108"/>
                  <p:cNvGrpSpPr/>
                  <p:nvPr/>
                </p:nvGrpSpPr>
                <p:grpSpPr>
                  <a:xfrm>
                    <a:off x="4520336" y="334363"/>
                    <a:ext cx="3151329" cy="6189275"/>
                    <a:chOff x="4553272" y="460964"/>
                    <a:chExt cx="3085455" cy="6059899"/>
                  </a:xfrm>
                </p:grpSpPr>
                <p:grpSp>
                  <p:nvGrpSpPr>
                    <p:cNvPr id="111" name="Group 110"/>
                    <p:cNvGrpSpPr/>
                    <p:nvPr/>
                  </p:nvGrpSpPr>
                  <p:grpSpPr>
                    <a:xfrm>
                      <a:off x="4553272" y="460964"/>
                      <a:ext cx="3085455" cy="6059899"/>
                      <a:chOff x="4553273" y="399051"/>
                      <a:chExt cx="3085455" cy="6059899"/>
                    </a:xfrm>
                  </p:grpSpPr>
                  <p:grpSp>
                    <p:nvGrpSpPr>
                      <p:cNvPr id="113" name="Group 112"/>
                      <p:cNvGrpSpPr/>
                      <p:nvPr/>
                    </p:nvGrpSpPr>
                    <p:grpSpPr>
                      <a:xfrm>
                        <a:off x="4553273" y="399051"/>
                        <a:ext cx="3085455" cy="6059899"/>
                        <a:chOff x="4553273" y="399051"/>
                        <a:chExt cx="3085455" cy="6059899"/>
                      </a:xfrm>
                    </p:grpSpPr>
                    <p:grpSp>
                      <p:nvGrpSpPr>
                        <p:cNvPr id="117" name="Group 116"/>
                        <p:cNvGrpSpPr/>
                        <p:nvPr/>
                      </p:nvGrpSpPr>
                      <p:grpSpPr>
                        <a:xfrm>
                          <a:off x="4553273" y="1158697"/>
                          <a:ext cx="3085455" cy="1369143"/>
                          <a:chOff x="4331492" y="1128264"/>
                          <a:chExt cx="3124205" cy="1386338"/>
                        </a:xfrm>
                        <a:solidFill>
                          <a:schemeClr val="tx1"/>
                        </a:solidFill>
                      </p:grpSpPr>
                      <p:sp>
                        <p:nvSpPr>
                          <p:cNvPr id="119" name="Rectangle 118"/>
                          <p:cNvSpPr/>
                          <p:nvPr/>
                        </p:nvSpPr>
                        <p:spPr>
                          <a:xfrm>
                            <a:off x="4331492" y="1541483"/>
                            <a:ext cx="61914" cy="9731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120" name="Rectangle 119"/>
                          <p:cNvSpPr/>
                          <p:nvPr/>
                        </p:nvSpPr>
                        <p:spPr>
                          <a:xfrm>
                            <a:off x="7393783" y="1128264"/>
                            <a:ext cx="61914" cy="4004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sp>
                      <p:nvSpPr>
                        <p:cNvPr id="118" name="Freeform 117"/>
                        <p:cNvSpPr/>
                        <p:nvPr/>
                      </p:nvSpPr>
                      <p:spPr>
                        <a:xfrm flipV="1">
                          <a:off x="4584231" y="399051"/>
                          <a:ext cx="3019604" cy="6059899"/>
                        </a:xfrm>
                        <a:custGeom>
                          <a:avLst/>
                          <a:gdLst>
                            <a:gd name="connsiteX0" fmla="*/ 140721 w 3019604"/>
                            <a:gd name="connsiteY0" fmla="*/ 5553084 h 6059899"/>
                            <a:gd name="connsiteX1" fmla="*/ 140721 w 3019604"/>
                            <a:gd name="connsiteY1" fmla="*/ 676285 h 6059899"/>
                            <a:gd name="connsiteX2" fmla="*/ 2883921 w 3019604"/>
                            <a:gd name="connsiteY2" fmla="*/ 676285 h 6059899"/>
                            <a:gd name="connsiteX3" fmla="*/ 2883921 w 3019604"/>
                            <a:gd name="connsiteY3" fmla="*/ 5553084 h 6059899"/>
                            <a:gd name="connsiteX4" fmla="*/ 1509803 w 3019604"/>
                            <a:gd name="connsiteY4" fmla="*/ 6059899 h 6059899"/>
                            <a:gd name="connsiteX5" fmla="*/ 3016710 w 3019604"/>
                            <a:gd name="connsiteY5" fmla="*/ 5793256 h 6059899"/>
                            <a:gd name="connsiteX6" fmla="*/ 3018189 w 3019604"/>
                            <a:gd name="connsiteY6" fmla="*/ 5758880 h 6059899"/>
                            <a:gd name="connsiteX7" fmla="*/ 3019602 w 3019604"/>
                            <a:gd name="connsiteY7" fmla="*/ 5758880 h 6059899"/>
                            <a:gd name="connsiteX8" fmla="*/ 3019602 w 3019604"/>
                            <a:gd name="connsiteY8" fmla="*/ 5726001 h 6059899"/>
                            <a:gd name="connsiteX9" fmla="*/ 3019604 w 3019604"/>
                            <a:gd name="connsiteY9" fmla="*/ 5725955 h 6059899"/>
                            <a:gd name="connsiteX10" fmla="*/ 3019602 w 3019604"/>
                            <a:gd name="connsiteY10" fmla="*/ 5725946 h 6059899"/>
                            <a:gd name="connsiteX11" fmla="*/ 3019602 w 3019604"/>
                            <a:gd name="connsiteY11" fmla="*/ 5042077 h 6059899"/>
                            <a:gd name="connsiteX12" fmla="*/ 3019602 w 3019604"/>
                            <a:gd name="connsiteY12" fmla="*/ 1017823 h 6059899"/>
                            <a:gd name="connsiteX13" fmla="*/ 3019602 w 3019604"/>
                            <a:gd name="connsiteY13" fmla="*/ 333953 h 6059899"/>
                            <a:gd name="connsiteX14" fmla="*/ 3019604 w 3019604"/>
                            <a:gd name="connsiteY14" fmla="*/ 333944 h 6059899"/>
                            <a:gd name="connsiteX15" fmla="*/ 3019602 w 3019604"/>
                            <a:gd name="connsiteY15" fmla="*/ 333899 h 6059899"/>
                            <a:gd name="connsiteX16" fmla="*/ 3019602 w 3019604"/>
                            <a:gd name="connsiteY16" fmla="*/ 301020 h 6059899"/>
                            <a:gd name="connsiteX17" fmla="*/ 3018189 w 3019604"/>
                            <a:gd name="connsiteY17" fmla="*/ 301020 h 6059899"/>
                            <a:gd name="connsiteX18" fmla="*/ 3016710 w 3019604"/>
                            <a:gd name="connsiteY18" fmla="*/ 266644 h 6059899"/>
                            <a:gd name="connsiteX19" fmla="*/ 1509803 w 3019604"/>
                            <a:gd name="connsiteY19" fmla="*/ 0 h 6059899"/>
                            <a:gd name="connsiteX20" fmla="*/ 2896 w 3019604"/>
                            <a:gd name="connsiteY20" fmla="*/ 266644 h 6059899"/>
                            <a:gd name="connsiteX21" fmla="*/ 1417 w 3019604"/>
                            <a:gd name="connsiteY21" fmla="*/ 301020 h 6059899"/>
                            <a:gd name="connsiteX22" fmla="*/ 0 w 3019604"/>
                            <a:gd name="connsiteY22" fmla="*/ 301020 h 6059899"/>
                            <a:gd name="connsiteX23" fmla="*/ 0 w 3019604"/>
                            <a:gd name="connsiteY23" fmla="*/ 1017823 h 6059899"/>
                            <a:gd name="connsiteX24" fmla="*/ 0 w 3019604"/>
                            <a:gd name="connsiteY24" fmla="*/ 5042077 h 6059899"/>
                            <a:gd name="connsiteX25" fmla="*/ 0 w 3019604"/>
                            <a:gd name="connsiteY25" fmla="*/ 5758880 h 6059899"/>
                            <a:gd name="connsiteX26" fmla="*/ 1417 w 3019604"/>
                            <a:gd name="connsiteY26" fmla="*/ 5758880 h 6059899"/>
                            <a:gd name="connsiteX27" fmla="*/ 2896 w 3019604"/>
                            <a:gd name="connsiteY27" fmla="*/ 5793256 h 6059899"/>
                            <a:gd name="connsiteX28" fmla="*/ 1509803 w 3019604"/>
                            <a:gd name="connsiteY28" fmla="*/ 6059899 h 6059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19604" h="6059899">
                              <a:moveTo>
                                <a:pt x="140721" y="5553084"/>
                              </a:moveTo>
                              <a:lnTo>
                                <a:pt x="140721" y="676285"/>
                              </a:lnTo>
                              <a:lnTo>
                                <a:pt x="2883921" y="676285"/>
                              </a:lnTo>
                              <a:lnTo>
                                <a:pt x="2883921" y="5553084"/>
                              </a:lnTo>
                              <a:close/>
                              <a:moveTo>
                                <a:pt x="1509803" y="6059899"/>
                              </a:moveTo>
                              <a:cubicBezTo>
                                <a:pt x="2832045" y="6059899"/>
                                <a:pt x="2996305" y="5945429"/>
                                <a:pt x="3016710" y="5793256"/>
                              </a:cubicBezTo>
                              <a:lnTo>
                                <a:pt x="3018189" y="5758880"/>
                              </a:lnTo>
                              <a:lnTo>
                                <a:pt x="3019602" y="5758880"/>
                              </a:lnTo>
                              <a:lnTo>
                                <a:pt x="3019602" y="5726001"/>
                              </a:lnTo>
                              <a:lnTo>
                                <a:pt x="3019604" y="5725955"/>
                              </a:lnTo>
                              <a:lnTo>
                                <a:pt x="3019602" y="5725946"/>
                              </a:lnTo>
                              <a:lnTo>
                                <a:pt x="3019602" y="5042077"/>
                              </a:lnTo>
                              <a:lnTo>
                                <a:pt x="3019602" y="1017823"/>
                              </a:lnTo>
                              <a:lnTo>
                                <a:pt x="3019602" y="333953"/>
                              </a:lnTo>
                              <a:lnTo>
                                <a:pt x="3019604" y="333944"/>
                              </a:lnTo>
                              <a:lnTo>
                                <a:pt x="3019602" y="333899"/>
                              </a:lnTo>
                              <a:lnTo>
                                <a:pt x="3019602" y="301020"/>
                              </a:lnTo>
                              <a:lnTo>
                                <a:pt x="3018189" y="301020"/>
                              </a:lnTo>
                              <a:lnTo>
                                <a:pt x="3016710" y="266644"/>
                              </a:lnTo>
                              <a:cubicBezTo>
                                <a:pt x="2996305" y="114471"/>
                                <a:pt x="2832045" y="0"/>
                                <a:pt x="1509803" y="0"/>
                              </a:cubicBezTo>
                              <a:cubicBezTo>
                                <a:pt x="187561" y="0"/>
                                <a:pt x="23301" y="114471"/>
                                <a:pt x="2896" y="266644"/>
                              </a:cubicBezTo>
                              <a:lnTo>
                                <a:pt x="1417" y="301020"/>
                              </a:lnTo>
                              <a:lnTo>
                                <a:pt x="0" y="301020"/>
                              </a:lnTo>
                              <a:lnTo>
                                <a:pt x="0" y="1017823"/>
                              </a:lnTo>
                              <a:lnTo>
                                <a:pt x="0" y="5042077"/>
                              </a:lnTo>
                              <a:lnTo>
                                <a:pt x="0" y="5758880"/>
                              </a:lnTo>
                              <a:lnTo>
                                <a:pt x="1417" y="5758880"/>
                              </a:lnTo>
                              <a:lnTo>
                                <a:pt x="2896" y="5793256"/>
                              </a:lnTo>
                              <a:cubicBezTo>
                                <a:pt x="23301" y="5945429"/>
                                <a:pt x="187561" y="6059899"/>
                                <a:pt x="1509803" y="6059899"/>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grpSp>
                    <p:nvGrpSpPr>
                      <p:cNvPr id="114" name="Group 113"/>
                      <p:cNvGrpSpPr/>
                      <p:nvPr/>
                    </p:nvGrpSpPr>
                    <p:grpSpPr>
                      <a:xfrm>
                        <a:off x="5045481" y="624993"/>
                        <a:ext cx="1119651" cy="137160"/>
                        <a:chOff x="4823700" y="586940"/>
                        <a:chExt cx="1119651" cy="137160"/>
                      </a:xfrm>
                    </p:grpSpPr>
                    <p:sp>
                      <p:nvSpPr>
                        <p:cNvPr id="115" name="Oval 114"/>
                        <p:cNvSpPr/>
                        <p:nvPr/>
                      </p:nvSpPr>
                      <p:spPr>
                        <a:xfrm>
                          <a:off x="5806191" y="586940"/>
                          <a:ext cx="137160" cy="137160"/>
                        </a:xfrm>
                        <a:prstGeom prst="ellipse">
                          <a:avLst/>
                        </a:prstGeom>
                        <a:solidFill>
                          <a:srgbClr val="D1D2D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116" name="Oval 115"/>
                        <p:cNvSpPr/>
                        <p:nvPr/>
                      </p:nvSpPr>
                      <p:spPr>
                        <a:xfrm>
                          <a:off x="4823700" y="623516"/>
                          <a:ext cx="64008" cy="640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grpSp>
                <p:sp>
                  <p:nvSpPr>
                    <p:cNvPr id="112" name="Freeform 111"/>
                    <p:cNvSpPr/>
                    <p:nvPr/>
                  </p:nvSpPr>
                  <p:spPr>
                    <a:xfrm flipV="1">
                      <a:off x="4586198" y="460964"/>
                      <a:ext cx="3019604" cy="6059899"/>
                    </a:xfrm>
                    <a:custGeom>
                      <a:avLst/>
                      <a:gdLst>
                        <a:gd name="connsiteX0" fmla="*/ 1528764 w 3057527"/>
                        <a:gd name="connsiteY0" fmla="*/ 6136004 h 6136004"/>
                        <a:gd name="connsiteX1" fmla="*/ 3054597 w 3057527"/>
                        <a:gd name="connsiteY1" fmla="*/ 5866012 h 6136004"/>
                        <a:gd name="connsiteX2" fmla="*/ 3056094 w 3057527"/>
                        <a:gd name="connsiteY2" fmla="*/ 5831204 h 6136004"/>
                        <a:gd name="connsiteX3" fmla="*/ 3057525 w 3057527"/>
                        <a:gd name="connsiteY3" fmla="*/ 5831204 h 6136004"/>
                        <a:gd name="connsiteX4" fmla="*/ 3057525 w 3057527"/>
                        <a:gd name="connsiteY4" fmla="*/ 5797912 h 6136004"/>
                        <a:gd name="connsiteX5" fmla="*/ 3057527 w 3057527"/>
                        <a:gd name="connsiteY5" fmla="*/ 5797866 h 6136004"/>
                        <a:gd name="connsiteX6" fmla="*/ 3057525 w 3057527"/>
                        <a:gd name="connsiteY6" fmla="*/ 5797857 h 6136004"/>
                        <a:gd name="connsiteX7" fmla="*/ 3057525 w 3057527"/>
                        <a:gd name="connsiteY7" fmla="*/ 5105399 h 6136004"/>
                        <a:gd name="connsiteX8" fmla="*/ 3057525 w 3057527"/>
                        <a:gd name="connsiteY8" fmla="*/ 1030605 h 6136004"/>
                        <a:gd name="connsiteX9" fmla="*/ 3057525 w 3057527"/>
                        <a:gd name="connsiteY9" fmla="*/ 338147 h 6136004"/>
                        <a:gd name="connsiteX10" fmla="*/ 3057527 w 3057527"/>
                        <a:gd name="connsiteY10" fmla="*/ 338138 h 6136004"/>
                        <a:gd name="connsiteX11" fmla="*/ 3057525 w 3057527"/>
                        <a:gd name="connsiteY11" fmla="*/ 338092 h 6136004"/>
                        <a:gd name="connsiteX12" fmla="*/ 3057525 w 3057527"/>
                        <a:gd name="connsiteY12" fmla="*/ 304800 h 6136004"/>
                        <a:gd name="connsiteX13" fmla="*/ 3056094 w 3057527"/>
                        <a:gd name="connsiteY13" fmla="*/ 304800 h 6136004"/>
                        <a:gd name="connsiteX14" fmla="*/ 3054597 w 3057527"/>
                        <a:gd name="connsiteY14" fmla="*/ 269992 h 6136004"/>
                        <a:gd name="connsiteX15" fmla="*/ 1528764 w 3057527"/>
                        <a:gd name="connsiteY15" fmla="*/ 0 h 6136004"/>
                        <a:gd name="connsiteX16" fmla="*/ 2932 w 3057527"/>
                        <a:gd name="connsiteY16" fmla="*/ 269992 h 6136004"/>
                        <a:gd name="connsiteX17" fmla="*/ 1435 w 3057527"/>
                        <a:gd name="connsiteY17" fmla="*/ 304800 h 6136004"/>
                        <a:gd name="connsiteX18" fmla="*/ 0 w 3057527"/>
                        <a:gd name="connsiteY18" fmla="*/ 304800 h 6136004"/>
                        <a:gd name="connsiteX19" fmla="*/ 0 w 3057527"/>
                        <a:gd name="connsiteY19" fmla="*/ 1030605 h 6136004"/>
                        <a:gd name="connsiteX20" fmla="*/ 0 w 3057527"/>
                        <a:gd name="connsiteY20" fmla="*/ 5105399 h 6136004"/>
                        <a:gd name="connsiteX21" fmla="*/ 0 w 3057527"/>
                        <a:gd name="connsiteY21" fmla="*/ 5831204 h 6136004"/>
                        <a:gd name="connsiteX22" fmla="*/ 1435 w 3057527"/>
                        <a:gd name="connsiteY22" fmla="*/ 5831204 h 6136004"/>
                        <a:gd name="connsiteX23" fmla="*/ 2932 w 3057527"/>
                        <a:gd name="connsiteY23" fmla="*/ 5866012 h 6136004"/>
                        <a:gd name="connsiteX24" fmla="*/ 1528764 w 3057527"/>
                        <a:gd name="connsiteY24" fmla="*/ 6136004 h 613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057527" h="6136004">
                          <a:moveTo>
                            <a:pt x="1528764" y="6136004"/>
                          </a:moveTo>
                          <a:cubicBezTo>
                            <a:pt x="2867612" y="6136004"/>
                            <a:pt x="3033935" y="6020096"/>
                            <a:pt x="3054597" y="5866012"/>
                          </a:cubicBezTo>
                          <a:lnTo>
                            <a:pt x="3056094" y="5831204"/>
                          </a:lnTo>
                          <a:lnTo>
                            <a:pt x="3057525" y="5831204"/>
                          </a:lnTo>
                          <a:lnTo>
                            <a:pt x="3057525" y="5797912"/>
                          </a:lnTo>
                          <a:lnTo>
                            <a:pt x="3057527" y="5797866"/>
                          </a:lnTo>
                          <a:lnTo>
                            <a:pt x="3057525" y="5797857"/>
                          </a:lnTo>
                          <a:lnTo>
                            <a:pt x="3057525" y="5105399"/>
                          </a:lnTo>
                          <a:lnTo>
                            <a:pt x="3057525" y="1030605"/>
                          </a:lnTo>
                          <a:lnTo>
                            <a:pt x="3057525" y="338147"/>
                          </a:lnTo>
                          <a:lnTo>
                            <a:pt x="3057527" y="338138"/>
                          </a:lnTo>
                          <a:lnTo>
                            <a:pt x="3057525" y="338092"/>
                          </a:lnTo>
                          <a:lnTo>
                            <a:pt x="3057525" y="304800"/>
                          </a:lnTo>
                          <a:lnTo>
                            <a:pt x="3056094" y="304800"/>
                          </a:lnTo>
                          <a:lnTo>
                            <a:pt x="3054597" y="269992"/>
                          </a:lnTo>
                          <a:cubicBezTo>
                            <a:pt x="3033935" y="115908"/>
                            <a:pt x="2867612" y="0"/>
                            <a:pt x="1528764" y="0"/>
                          </a:cubicBezTo>
                          <a:cubicBezTo>
                            <a:pt x="189916" y="0"/>
                            <a:pt x="23593" y="115908"/>
                            <a:pt x="2932" y="269992"/>
                          </a:cubicBezTo>
                          <a:lnTo>
                            <a:pt x="1435" y="304800"/>
                          </a:lnTo>
                          <a:lnTo>
                            <a:pt x="0" y="304800"/>
                          </a:lnTo>
                          <a:lnTo>
                            <a:pt x="0" y="1030605"/>
                          </a:lnTo>
                          <a:lnTo>
                            <a:pt x="0" y="5105399"/>
                          </a:lnTo>
                          <a:lnTo>
                            <a:pt x="0" y="5831204"/>
                          </a:lnTo>
                          <a:lnTo>
                            <a:pt x="1435" y="5831204"/>
                          </a:lnTo>
                          <a:lnTo>
                            <a:pt x="2932" y="5866012"/>
                          </a:lnTo>
                          <a:cubicBezTo>
                            <a:pt x="23593" y="6020096"/>
                            <a:pt x="189916" y="6136004"/>
                            <a:pt x="1528764" y="6136004"/>
                          </a:cubicBezTo>
                          <a:close/>
                        </a:path>
                      </a:pathLst>
                    </a:cu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sp>
                <p:nvSpPr>
                  <p:cNvPr id="110" name="Freeform 109"/>
                  <p:cNvSpPr/>
                  <p:nvPr/>
                </p:nvSpPr>
                <p:spPr>
                  <a:xfrm>
                    <a:off x="5175050" y="334365"/>
                    <a:ext cx="2459392" cy="6123398"/>
                  </a:xfrm>
                  <a:custGeom>
                    <a:avLst/>
                    <a:gdLst>
                      <a:gd name="connsiteX0" fmla="*/ 1540761 w 3085455"/>
                      <a:gd name="connsiteY0" fmla="*/ 0 h 6059899"/>
                      <a:gd name="connsiteX1" fmla="*/ 3047668 w 3085455"/>
                      <a:gd name="connsiteY1" fmla="*/ 266644 h 6059899"/>
                      <a:gd name="connsiteX2" fmla="*/ 3049147 w 3085455"/>
                      <a:gd name="connsiteY2" fmla="*/ 301020 h 6059899"/>
                      <a:gd name="connsiteX3" fmla="*/ 3050560 w 3085455"/>
                      <a:gd name="connsiteY3" fmla="*/ 301020 h 6059899"/>
                      <a:gd name="connsiteX4" fmla="*/ 3050560 w 3085455"/>
                      <a:gd name="connsiteY4" fmla="*/ 333899 h 6059899"/>
                      <a:gd name="connsiteX5" fmla="*/ 3050562 w 3085455"/>
                      <a:gd name="connsiteY5" fmla="*/ 333944 h 6059899"/>
                      <a:gd name="connsiteX6" fmla="*/ 3050560 w 3085455"/>
                      <a:gd name="connsiteY6" fmla="*/ 333953 h 6059899"/>
                      <a:gd name="connsiteX7" fmla="*/ 3050560 w 3085455"/>
                      <a:gd name="connsiteY7" fmla="*/ 759646 h 6059899"/>
                      <a:gd name="connsiteX8" fmla="*/ 3085455 w 3085455"/>
                      <a:gd name="connsiteY8" fmla="*/ 759646 h 6059899"/>
                      <a:gd name="connsiteX9" fmla="*/ 3085455 w 3085455"/>
                      <a:gd name="connsiteY9" fmla="*/ 1155178 h 6059899"/>
                      <a:gd name="connsiteX10" fmla="*/ 3050560 w 3085455"/>
                      <a:gd name="connsiteY10" fmla="*/ 1155178 h 6059899"/>
                      <a:gd name="connsiteX11" fmla="*/ 3050560 w 3085455"/>
                      <a:gd name="connsiteY11" fmla="*/ 5042077 h 6059899"/>
                      <a:gd name="connsiteX12" fmla="*/ 3050560 w 3085455"/>
                      <a:gd name="connsiteY12" fmla="*/ 5725946 h 6059899"/>
                      <a:gd name="connsiteX13" fmla="*/ 3050562 w 3085455"/>
                      <a:gd name="connsiteY13" fmla="*/ 5725955 h 6059899"/>
                      <a:gd name="connsiteX14" fmla="*/ 3050560 w 3085455"/>
                      <a:gd name="connsiteY14" fmla="*/ 5726001 h 6059899"/>
                      <a:gd name="connsiteX15" fmla="*/ 3050560 w 3085455"/>
                      <a:gd name="connsiteY15" fmla="*/ 5758880 h 6059899"/>
                      <a:gd name="connsiteX16" fmla="*/ 3049147 w 3085455"/>
                      <a:gd name="connsiteY16" fmla="*/ 5758880 h 6059899"/>
                      <a:gd name="connsiteX17" fmla="*/ 3047668 w 3085455"/>
                      <a:gd name="connsiteY17" fmla="*/ 5793256 h 6059899"/>
                      <a:gd name="connsiteX18" fmla="*/ 1540761 w 3085455"/>
                      <a:gd name="connsiteY18" fmla="*/ 6059899 h 6059899"/>
                      <a:gd name="connsiteX19" fmla="*/ 33854 w 3085455"/>
                      <a:gd name="connsiteY19" fmla="*/ 5793256 h 6059899"/>
                      <a:gd name="connsiteX20" fmla="*/ 32375 w 3085455"/>
                      <a:gd name="connsiteY20" fmla="*/ 5758880 h 6059899"/>
                      <a:gd name="connsiteX21" fmla="*/ 30958 w 3085455"/>
                      <a:gd name="connsiteY21" fmla="*/ 5758880 h 6059899"/>
                      <a:gd name="connsiteX22" fmla="*/ 30958 w 3085455"/>
                      <a:gd name="connsiteY22" fmla="*/ 5042077 h 6059899"/>
                      <a:gd name="connsiteX23" fmla="*/ 30958 w 3085455"/>
                      <a:gd name="connsiteY23" fmla="*/ 2128789 h 6059899"/>
                      <a:gd name="connsiteX24" fmla="*/ 0 w 3085455"/>
                      <a:gd name="connsiteY24" fmla="*/ 2128789 h 6059899"/>
                      <a:gd name="connsiteX25" fmla="*/ 0 w 3085455"/>
                      <a:gd name="connsiteY25" fmla="*/ 1167740 h 6059899"/>
                      <a:gd name="connsiteX26" fmla="*/ 30958 w 3085455"/>
                      <a:gd name="connsiteY26" fmla="*/ 1167740 h 6059899"/>
                      <a:gd name="connsiteX27" fmla="*/ 30958 w 3085455"/>
                      <a:gd name="connsiteY27" fmla="*/ 1017823 h 6059899"/>
                      <a:gd name="connsiteX28" fmla="*/ 30958 w 3085455"/>
                      <a:gd name="connsiteY28" fmla="*/ 301020 h 6059899"/>
                      <a:gd name="connsiteX29" fmla="*/ 32375 w 3085455"/>
                      <a:gd name="connsiteY29" fmla="*/ 301020 h 6059899"/>
                      <a:gd name="connsiteX30" fmla="*/ 33854 w 3085455"/>
                      <a:gd name="connsiteY30" fmla="*/ 266644 h 6059899"/>
                      <a:gd name="connsiteX31" fmla="*/ 1540761 w 3085455"/>
                      <a:gd name="connsiteY31" fmla="*/ 0 h 6059899"/>
                      <a:gd name="connsiteX0" fmla="*/ 1540761 w 3085455"/>
                      <a:gd name="connsiteY0" fmla="*/ 0 h 6059899"/>
                      <a:gd name="connsiteX1" fmla="*/ 3047668 w 3085455"/>
                      <a:gd name="connsiteY1" fmla="*/ 266644 h 6059899"/>
                      <a:gd name="connsiteX2" fmla="*/ 3049147 w 3085455"/>
                      <a:gd name="connsiteY2" fmla="*/ 301020 h 6059899"/>
                      <a:gd name="connsiteX3" fmla="*/ 3050560 w 3085455"/>
                      <a:gd name="connsiteY3" fmla="*/ 301020 h 6059899"/>
                      <a:gd name="connsiteX4" fmla="*/ 3050560 w 3085455"/>
                      <a:gd name="connsiteY4" fmla="*/ 333899 h 6059899"/>
                      <a:gd name="connsiteX5" fmla="*/ 3050562 w 3085455"/>
                      <a:gd name="connsiteY5" fmla="*/ 333944 h 6059899"/>
                      <a:gd name="connsiteX6" fmla="*/ 3050560 w 3085455"/>
                      <a:gd name="connsiteY6" fmla="*/ 333953 h 6059899"/>
                      <a:gd name="connsiteX7" fmla="*/ 3050560 w 3085455"/>
                      <a:gd name="connsiteY7" fmla="*/ 759646 h 6059899"/>
                      <a:gd name="connsiteX8" fmla="*/ 3085455 w 3085455"/>
                      <a:gd name="connsiteY8" fmla="*/ 759646 h 6059899"/>
                      <a:gd name="connsiteX9" fmla="*/ 3085455 w 3085455"/>
                      <a:gd name="connsiteY9" fmla="*/ 1155178 h 6059899"/>
                      <a:gd name="connsiteX10" fmla="*/ 3050560 w 3085455"/>
                      <a:gd name="connsiteY10" fmla="*/ 1155178 h 6059899"/>
                      <a:gd name="connsiteX11" fmla="*/ 3050560 w 3085455"/>
                      <a:gd name="connsiteY11" fmla="*/ 5042077 h 6059899"/>
                      <a:gd name="connsiteX12" fmla="*/ 3050560 w 3085455"/>
                      <a:gd name="connsiteY12" fmla="*/ 5725946 h 6059899"/>
                      <a:gd name="connsiteX13" fmla="*/ 3050562 w 3085455"/>
                      <a:gd name="connsiteY13" fmla="*/ 5725955 h 6059899"/>
                      <a:gd name="connsiteX14" fmla="*/ 3050560 w 3085455"/>
                      <a:gd name="connsiteY14" fmla="*/ 5726001 h 6059899"/>
                      <a:gd name="connsiteX15" fmla="*/ 3050560 w 3085455"/>
                      <a:gd name="connsiteY15" fmla="*/ 5758880 h 6059899"/>
                      <a:gd name="connsiteX16" fmla="*/ 3049147 w 3085455"/>
                      <a:gd name="connsiteY16" fmla="*/ 5758880 h 6059899"/>
                      <a:gd name="connsiteX17" fmla="*/ 3047668 w 3085455"/>
                      <a:gd name="connsiteY17" fmla="*/ 5793256 h 6059899"/>
                      <a:gd name="connsiteX18" fmla="*/ 1540761 w 3085455"/>
                      <a:gd name="connsiteY18" fmla="*/ 6059899 h 6059899"/>
                      <a:gd name="connsiteX19" fmla="*/ 33854 w 3085455"/>
                      <a:gd name="connsiteY19" fmla="*/ 5793256 h 6059899"/>
                      <a:gd name="connsiteX20" fmla="*/ 32375 w 3085455"/>
                      <a:gd name="connsiteY20" fmla="*/ 5758880 h 6059899"/>
                      <a:gd name="connsiteX21" fmla="*/ 30958 w 3085455"/>
                      <a:gd name="connsiteY21" fmla="*/ 5758880 h 6059899"/>
                      <a:gd name="connsiteX22" fmla="*/ 30958 w 3085455"/>
                      <a:gd name="connsiteY22" fmla="*/ 5042077 h 6059899"/>
                      <a:gd name="connsiteX23" fmla="*/ 30958 w 3085455"/>
                      <a:gd name="connsiteY23" fmla="*/ 2128789 h 6059899"/>
                      <a:gd name="connsiteX24" fmla="*/ 0 w 3085455"/>
                      <a:gd name="connsiteY24" fmla="*/ 1167740 h 6059899"/>
                      <a:gd name="connsiteX25" fmla="*/ 30958 w 3085455"/>
                      <a:gd name="connsiteY25" fmla="*/ 1167740 h 6059899"/>
                      <a:gd name="connsiteX26" fmla="*/ 30958 w 3085455"/>
                      <a:gd name="connsiteY26" fmla="*/ 1017823 h 6059899"/>
                      <a:gd name="connsiteX27" fmla="*/ 30958 w 3085455"/>
                      <a:gd name="connsiteY27" fmla="*/ 301020 h 6059899"/>
                      <a:gd name="connsiteX28" fmla="*/ 32375 w 3085455"/>
                      <a:gd name="connsiteY28" fmla="*/ 301020 h 6059899"/>
                      <a:gd name="connsiteX29" fmla="*/ 33854 w 3085455"/>
                      <a:gd name="connsiteY29" fmla="*/ 266644 h 6059899"/>
                      <a:gd name="connsiteX30" fmla="*/ 1540761 w 3085455"/>
                      <a:gd name="connsiteY30" fmla="*/ 0 h 6059899"/>
                      <a:gd name="connsiteX0" fmla="*/ 1540761 w 3085455"/>
                      <a:gd name="connsiteY0" fmla="*/ 0 h 6059899"/>
                      <a:gd name="connsiteX1" fmla="*/ 3047668 w 3085455"/>
                      <a:gd name="connsiteY1" fmla="*/ 266644 h 6059899"/>
                      <a:gd name="connsiteX2" fmla="*/ 3049147 w 3085455"/>
                      <a:gd name="connsiteY2" fmla="*/ 301020 h 6059899"/>
                      <a:gd name="connsiteX3" fmla="*/ 3050560 w 3085455"/>
                      <a:gd name="connsiteY3" fmla="*/ 301020 h 6059899"/>
                      <a:gd name="connsiteX4" fmla="*/ 3050560 w 3085455"/>
                      <a:gd name="connsiteY4" fmla="*/ 333899 h 6059899"/>
                      <a:gd name="connsiteX5" fmla="*/ 3050562 w 3085455"/>
                      <a:gd name="connsiteY5" fmla="*/ 333944 h 6059899"/>
                      <a:gd name="connsiteX6" fmla="*/ 3050560 w 3085455"/>
                      <a:gd name="connsiteY6" fmla="*/ 333953 h 6059899"/>
                      <a:gd name="connsiteX7" fmla="*/ 3050560 w 3085455"/>
                      <a:gd name="connsiteY7" fmla="*/ 759646 h 6059899"/>
                      <a:gd name="connsiteX8" fmla="*/ 3085455 w 3085455"/>
                      <a:gd name="connsiteY8" fmla="*/ 759646 h 6059899"/>
                      <a:gd name="connsiteX9" fmla="*/ 3085455 w 3085455"/>
                      <a:gd name="connsiteY9" fmla="*/ 1155178 h 6059899"/>
                      <a:gd name="connsiteX10" fmla="*/ 3050560 w 3085455"/>
                      <a:gd name="connsiteY10" fmla="*/ 1155178 h 6059899"/>
                      <a:gd name="connsiteX11" fmla="*/ 3050560 w 3085455"/>
                      <a:gd name="connsiteY11" fmla="*/ 5042077 h 6059899"/>
                      <a:gd name="connsiteX12" fmla="*/ 3050560 w 3085455"/>
                      <a:gd name="connsiteY12" fmla="*/ 5725946 h 6059899"/>
                      <a:gd name="connsiteX13" fmla="*/ 3050562 w 3085455"/>
                      <a:gd name="connsiteY13" fmla="*/ 5725955 h 6059899"/>
                      <a:gd name="connsiteX14" fmla="*/ 3050560 w 3085455"/>
                      <a:gd name="connsiteY14" fmla="*/ 5726001 h 6059899"/>
                      <a:gd name="connsiteX15" fmla="*/ 3050560 w 3085455"/>
                      <a:gd name="connsiteY15" fmla="*/ 5758880 h 6059899"/>
                      <a:gd name="connsiteX16" fmla="*/ 3049147 w 3085455"/>
                      <a:gd name="connsiteY16" fmla="*/ 5758880 h 6059899"/>
                      <a:gd name="connsiteX17" fmla="*/ 3047668 w 3085455"/>
                      <a:gd name="connsiteY17" fmla="*/ 5793256 h 6059899"/>
                      <a:gd name="connsiteX18" fmla="*/ 1540761 w 3085455"/>
                      <a:gd name="connsiteY18" fmla="*/ 6059899 h 6059899"/>
                      <a:gd name="connsiteX19" fmla="*/ 33854 w 3085455"/>
                      <a:gd name="connsiteY19" fmla="*/ 5793256 h 6059899"/>
                      <a:gd name="connsiteX20" fmla="*/ 32375 w 3085455"/>
                      <a:gd name="connsiteY20" fmla="*/ 5758880 h 6059899"/>
                      <a:gd name="connsiteX21" fmla="*/ 30958 w 3085455"/>
                      <a:gd name="connsiteY21" fmla="*/ 5758880 h 6059899"/>
                      <a:gd name="connsiteX22" fmla="*/ 30958 w 3085455"/>
                      <a:gd name="connsiteY22" fmla="*/ 5042077 h 6059899"/>
                      <a:gd name="connsiteX23" fmla="*/ 0 w 3085455"/>
                      <a:gd name="connsiteY23" fmla="*/ 1167740 h 6059899"/>
                      <a:gd name="connsiteX24" fmla="*/ 30958 w 3085455"/>
                      <a:gd name="connsiteY24" fmla="*/ 1167740 h 6059899"/>
                      <a:gd name="connsiteX25" fmla="*/ 30958 w 3085455"/>
                      <a:gd name="connsiteY25" fmla="*/ 1017823 h 6059899"/>
                      <a:gd name="connsiteX26" fmla="*/ 30958 w 3085455"/>
                      <a:gd name="connsiteY26" fmla="*/ 301020 h 6059899"/>
                      <a:gd name="connsiteX27" fmla="*/ 32375 w 3085455"/>
                      <a:gd name="connsiteY27" fmla="*/ 301020 h 6059899"/>
                      <a:gd name="connsiteX28" fmla="*/ 33854 w 3085455"/>
                      <a:gd name="connsiteY28" fmla="*/ 266644 h 6059899"/>
                      <a:gd name="connsiteX29" fmla="*/ 1540761 w 3085455"/>
                      <a:gd name="connsiteY29" fmla="*/ 0 h 6059899"/>
                      <a:gd name="connsiteX0" fmla="*/ 1540761 w 3085455"/>
                      <a:gd name="connsiteY0" fmla="*/ 0 h 6059899"/>
                      <a:gd name="connsiteX1" fmla="*/ 3047668 w 3085455"/>
                      <a:gd name="connsiteY1" fmla="*/ 266644 h 6059899"/>
                      <a:gd name="connsiteX2" fmla="*/ 3049147 w 3085455"/>
                      <a:gd name="connsiteY2" fmla="*/ 301020 h 6059899"/>
                      <a:gd name="connsiteX3" fmla="*/ 3050560 w 3085455"/>
                      <a:gd name="connsiteY3" fmla="*/ 301020 h 6059899"/>
                      <a:gd name="connsiteX4" fmla="*/ 3050560 w 3085455"/>
                      <a:gd name="connsiteY4" fmla="*/ 333899 h 6059899"/>
                      <a:gd name="connsiteX5" fmla="*/ 3050562 w 3085455"/>
                      <a:gd name="connsiteY5" fmla="*/ 333944 h 6059899"/>
                      <a:gd name="connsiteX6" fmla="*/ 3050560 w 3085455"/>
                      <a:gd name="connsiteY6" fmla="*/ 333953 h 6059899"/>
                      <a:gd name="connsiteX7" fmla="*/ 3050560 w 3085455"/>
                      <a:gd name="connsiteY7" fmla="*/ 759646 h 6059899"/>
                      <a:gd name="connsiteX8" fmla="*/ 3085455 w 3085455"/>
                      <a:gd name="connsiteY8" fmla="*/ 759646 h 6059899"/>
                      <a:gd name="connsiteX9" fmla="*/ 3085455 w 3085455"/>
                      <a:gd name="connsiteY9" fmla="*/ 1155178 h 6059899"/>
                      <a:gd name="connsiteX10" fmla="*/ 3050560 w 3085455"/>
                      <a:gd name="connsiteY10" fmla="*/ 1155178 h 6059899"/>
                      <a:gd name="connsiteX11" fmla="*/ 3050560 w 3085455"/>
                      <a:gd name="connsiteY11" fmla="*/ 5042077 h 6059899"/>
                      <a:gd name="connsiteX12" fmla="*/ 3050560 w 3085455"/>
                      <a:gd name="connsiteY12" fmla="*/ 5725946 h 6059899"/>
                      <a:gd name="connsiteX13" fmla="*/ 3050562 w 3085455"/>
                      <a:gd name="connsiteY13" fmla="*/ 5725955 h 6059899"/>
                      <a:gd name="connsiteX14" fmla="*/ 3050560 w 3085455"/>
                      <a:gd name="connsiteY14" fmla="*/ 5726001 h 6059899"/>
                      <a:gd name="connsiteX15" fmla="*/ 3050560 w 3085455"/>
                      <a:gd name="connsiteY15" fmla="*/ 5758880 h 6059899"/>
                      <a:gd name="connsiteX16" fmla="*/ 3049147 w 3085455"/>
                      <a:gd name="connsiteY16" fmla="*/ 5758880 h 6059899"/>
                      <a:gd name="connsiteX17" fmla="*/ 3047668 w 3085455"/>
                      <a:gd name="connsiteY17" fmla="*/ 5793256 h 6059899"/>
                      <a:gd name="connsiteX18" fmla="*/ 1540761 w 3085455"/>
                      <a:gd name="connsiteY18" fmla="*/ 6059899 h 6059899"/>
                      <a:gd name="connsiteX19" fmla="*/ 33854 w 3085455"/>
                      <a:gd name="connsiteY19" fmla="*/ 5793256 h 6059899"/>
                      <a:gd name="connsiteX20" fmla="*/ 32375 w 3085455"/>
                      <a:gd name="connsiteY20" fmla="*/ 5758880 h 6059899"/>
                      <a:gd name="connsiteX21" fmla="*/ 30958 w 3085455"/>
                      <a:gd name="connsiteY21" fmla="*/ 5758880 h 6059899"/>
                      <a:gd name="connsiteX22" fmla="*/ 0 w 3085455"/>
                      <a:gd name="connsiteY22" fmla="*/ 1167740 h 6059899"/>
                      <a:gd name="connsiteX23" fmla="*/ 30958 w 3085455"/>
                      <a:gd name="connsiteY23" fmla="*/ 1167740 h 6059899"/>
                      <a:gd name="connsiteX24" fmla="*/ 30958 w 3085455"/>
                      <a:gd name="connsiteY24" fmla="*/ 1017823 h 6059899"/>
                      <a:gd name="connsiteX25" fmla="*/ 30958 w 3085455"/>
                      <a:gd name="connsiteY25" fmla="*/ 301020 h 6059899"/>
                      <a:gd name="connsiteX26" fmla="*/ 32375 w 3085455"/>
                      <a:gd name="connsiteY26" fmla="*/ 301020 h 6059899"/>
                      <a:gd name="connsiteX27" fmla="*/ 33854 w 3085455"/>
                      <a:gd name="connsiteY27" fmla="*/ 266644 h 6059899"/>
                      <a:gd name="connsiteX28" fmla="*/ 1540761 w 3085455"/>
                      <a:gd name="connsiteY28" fmla="*/ 0 h 6059899"/>
                      <a:gd name="connsiteX0" fmla="*/ 1540761 w 3085455"/>
                      <a:gd name="connsiteY0" fmla="*/ 0 h 6059899"/>
                      <a:gd name="connsiteX1" fmla="*/ 3047668 w 3085455"/>
                      <a:gd name="connsiteY1" fmla="*/ 266644 h 6059899"/>
                      <a:gd name="connsiteX2" fmla="*/ 3049147 w 3085455"/>
                      <a:gd name="connsiteY2" fmla="*/ 301020 h 6059899"/>
                      <a:gd name="connsiteX3" fmla="*/ 3050560 w 3085455"/>
                      <a:gd name="connsiteY3" fmla="*/ 301020 h 6059899"/>
                      <a:gd name="connsiteX4" fmla="*/ 3050560 w 3085455"/>
                      <a:gd name="connsiteY4" fmla="*/ 333899 h 6059899"/>
                      <a:gd name="connsiteX5" fmla="*/ 3050562 w 3085455"/>
                      <a:gd name="connsiteY5" fmla="*/ 333944 h 6059899"/>
                      <a:gd name="connsiteX6" fmla="*/ 3050560 w 3085455"/>
                      <a:gd name="connsiteY6" fmla="*/ 333953 h 6059899"/>
                      <a:gd name="connsiteX7" fmla="*/ 3050560 w 3085455"/>
                      <a:gd name="connsiteY7" fmla="*/ 759646 h 6059899"/>
                      <a:gd name="connsiteX8" fmla="*/ 3085455 w 3085455"/>
                      <a:gd name="connsiteY8" fmla="*/ 759646 h 6059899"/>
                      <a:gd name="connsiteX9" fmla="*/ 3085455 w 3085455"/>
                      <a:gd name="connsiteY9" fmla="*/ 1155178 h 6059899"/>
                      <a:gd name="connsiteX10" fmla="*/ 3050560 w 3085455"/>
                      <a:gd name="connsiteY10" fmla="*/ 1155178 h 6059899"/>
                      <a:gd name="connsiteX11" fmla="*/ 3050560 w 3085455"/>
                      <a:gd name="connsiteY11" fmla="*/ 5042077 h 6059899"/>
                      <a:gd name="connsiteX12" fmla="*/ 3050560 w 3085455"/>
                      <a:gd name="connsiteY12" fmla="*/ 5725946 h 6059899"/>
                      <a:gd name="connsiteX13" fmla="*/ 3050562 w 3085455"/>
                      <a:gd name="connsiteY13" fmla="*/ 5725955 h 6059899"/>
                      <a:gd name="connsiteX14" fmla="*/ 3050560 w 3085455"/>
                      <a:gd name="connsiteY14" fmla="*/ 5726001 h 6059899"/>
                      <a:gd name="connsiteX15" fmla="*/ 3050560 w 3085455"/>
                      <a:gd name="connsiteY15" fmla="*/ 5758880 h 6059899"/>
                      <a:gd name="connsiteX16" fmla="*/ 3049147 w 3085455"/>
                      <a:gd name="connsiteY16" fmla="*/ 5758880 h 6059899"/>
                      <a:gd name="connsiteX17" fmla="*/ 3047668 w 3085455"/>
                      <a:gd name="connsiteY17" fmla="*/ 5793256 h 6059899"/>
                      <a:gd name="connsiteX18" fmla="*/ 1540761 w 3085455"/>
                      <a:gd name="connsiteY18" fmla="*/ 6059899 h 6059899"/>
                      <a:gd name="connsiteX19" fmla="*/ 33854 w 3085455"/>
                      <a:gd name="connsiteY19" fmla="*/ 5793256 h 6059899"/>
                      <a:gd name="connsiteX20" fmla="*/ 32375 w 3085455"/>
                      <a:gd name="connsiteY20" fmla="*/ 5758880 h 6059899"/>
                      <a:gd name="connsiteX21" fmla="*/ 30958 w 3085455"/>
                      <a:gd name="connsiteY21" fmla="*/ 5758880 h 6059899"/>
                      <a:gd name="connsiteX22" fmla="*/ 0 w 3085455"/>
                      <a:gd name="connsiteY22" fmla="*/ 1167740 h 6059899"/>
                      <a:gd name="connsiteX23" fmla="*/ 30958 w 3085455"/>
                      <a:gd name="connsiteY23" fmla="*/ 1017823 h 6059899"/>
                      <a:gd name="connsiteX24" fmla="*/ 30958 w 3085455"/>
                      <a:gd name="connsiteY24" fmla="*/ 301020 h 6059899"/>
                      <a:gd name="connsiteX25" fmla="*/ 32375 w 3085455"/>
                      <a:gd name="connsiteY25" fmla="*/ 301020 h 6059899"/>
                      <a:gd name="connsiteX26" fmla="*/ 33854 w 3085455"/>
                      <a:gd name="connsiteY26" fmla="*/ 266644 h 6059899"/>
                      <a:gd name="connsiteX27" fmla="*/ 1540761 w 3085455"/>
                      <a:gd name="connsiteY27" fmla="*/ 0 h 6059899"/>
                      <a:gd name="connsiteX0" fmla="*/ 1509803 w 3054497"/>
                      <a:gd name="connsiteY0" fmla="*/ 0 h 6059899"/>
                      <a:gd name="connsiteX1" fmla="*/ 3016710 w 3054497"/>
                      <a:gd name="connsiteY1" fmla="*/ 266644 h 6059899"/>
                      <a:gd name="connsiteX2" fmla="*/ 3018189 w 3054497"/>
                      <a:gd name="connsiteY2" fmla="*/ 301020 h 6059899"/>
                      <a:gd name="connsiteX3" fmla="*/ 3019602 w 3054497"/>
                      <a:gd name="connsiteY3" fmla="*/ 301020 h 6059899"/>
                      <a:gd name="connsiteX4" fmla="*/ 3019602 w 3054497"/>
                      <a:gd name="connsiteY4" fmla="*/ 333899 h 6059899"/>
                      <a:gd name="connsiteX5" fmla="*/ 3019604 w 3054497"/>
                      <a:gd name="connsiteY5" fmla="*/ 333944 h 6059899"/>
                      <a:gd name="connsiteX6" fmla="*/ 3019602 w 3054497"/>
                      <a:gd name="connsiteY6" fmla="*/ 333953 h 6059899"/>
                      <a:gd name="connsiteX7" fmla="*/ 3019602 w 3054497"/>
                      <a:gd name="connsiteY7" fmla="*/ 759646 h 6059899"/>
                      <a:gd name="connsiteX8" fmla="*/ 3054497 w 3054497"/>
                      <a:gd name="connsiteY8" fmla="*/ 759646 h 6059899"/>
                      <a:gd name="connsiteX9" fmla="*/ 3054497 w 3054497"/>
                      <a:gd name="connsiteY9" fmla="*/ 1155178 h 6059899"/>
                      <a:gd name="connsiteX10" fmla="*/ 3019602 w 3054497"/>
                      <a:gd name="connsiteY10" fmla="*/ 1155178 h 6059899"/>
                      <a:gd name="connsiteX11" fmla="*/ 3019602 w 3054497"/>
                      <a:gd name="connsiteY11" fmla="*/ 5042077 h 6059899"/>
                      <a:gd name="connsiteX12" fmla="*/ 3019602 w 3054497"/>
                      <a:gd name="connsiteY12" fmla="*/ 5725946 h 6059899"/>
                      <a:gd name="connsiteX13" fmla="*/ 3019604 w 3054497"/>
                      <a:gd name="connsiteY13" fmla="*/ 5725955 h 6059899"/>
                      <a:gd name="connsiteX14" fmla="*/ 3019602 w 3054497"/>
                      <a:gd name="connsiteY14" fmla="*/ 5726001 h 6059899"/>
                      <a:gd name="connsiteX15" fmla="*/ 3019602 w 3054497"/>
                      <a:gd name="connsiteY15" fmla="*/ 5758880 h 6059899"/>
                      <a:gd name="connsiteX16" fmla="*/ 3018189 w 3054497"/>
                      <a:gd name="connsiteY16" fmla="*/ 5758880 h 6059899"/>
                      <a:gd name="connsiteX17" fmla="*/ 3016710 w 3054497"/>
                      <a:gd name="connsiteY17" fmla="*/ 5793256 h 6059899"/>
                      <a:gd name="connsiteX18" fmla="*/ 1509803 w 3054497"/>
                      <a:gd name="connsiteY18" fmla="*/ 6059899 h 6059899"/>
                      <a:gd name="connsiteX19" fmla="*/ 2896 w 3054497"/>
                      <a:gd name="connsiteY19" fmla="*/ 5793256 h 6059899"/>
                      <a:gd name="connsiteX20" fmla="*/ 1417 w 3054497"/>
                      <a:gd name="connsiteY20" fmla="*/ 5758880 h 6059899"/>
                      <a:gd name="connsiteX21" fmla="*/ 0 w 3054497"/>
                      <a:gd name="connsiteY21" fmla="*/ 5758880 h 6059899"/>
                      <a:gd name="connsiteX22" fmla="*/ 0 w 3054497"/>
                      <a:gd name="connsiteY22" fmla="*/ 1017823 h 6059899"/>
                      <a:gd name="connsiteX23" fmla="*/ 0 w 3054497"/>
                      <a:gd name="connsiteY23" fmla="*/ 301020 h 6059899"/>
                      <a:gd name="connsiteX24" fmla="*/ 1417 w 3054497"/>
                      <a:gd name="connsiteY24" fmla="*/ 301020 h 6059899"/>
                      <a:gd name="connsiteX25" fmla="*/ 2896 w 3054497"/>
                      <a:gd name="connsiteY25" fmla="*/ 266644 h 6059899"/>
                      <a:gd name="connsiteX26" fmla="*/ 1509803 w 3054497"/>
                      <a:gd name="connsiteY26" fmla="*/ 0 h 6059899"/>
                      <a:gd name="connsiteX0" fmla="*/ 1509803 w 3054497"/>
                      <a:gd name="connsiteY0" fmla="*/ 0 h 6059899"/>
                      <a:gd name="connsiteX1" fmla="*/ 3016710 w 3054497"/>
                      <a:gd name="connsiteY1" fmla="*/ 266644 h 6059899"/>
                      <a:gd name="connsiteX2" fmla="*/ 3018189 w 3054497"/>
                      <a:gd name="connsiteY2" fmla="*/ 301020 h 6059899"/>
                      <a:gd name="connsiteX3" fmla="*/ 3019602 w 3054497"/>
                      <a:gd name="connsiteY3" fmla="*/ 301020 h 6059899"/>
                      <a:gd name="connsiteX4" fmla="*/ 3019602 w 3054497"/>
                      <a:gd name="connsiteY4" fmla="*/ 333899 h 6059899"/>
                      <a:gd name="connsiteX5" fmla="*/ 3019604 w 3054497"/>
                      <a:gd name="connsiteY5" fmla="*/ 333944 h 6059899"/>
                      <a:gd name="connsiteX6" fmla="*/ 3019602 w 3054497"/>
                      <a:gd name="connsiteY6" fmla="*/ 333953 h 6059899"/>
                      <a:gd name="connsiteX7" fmla="*/ 3019602 w 3054497"/>
                      <a:gd name="connsiteY7" fmla="*/ 759646 h 6059899"/>
                      <a:gd name="connsiteX8" fmla="*/ 3054497 w 3054497"/>
                      <a:gd name="connsiteY8" fmla="*/ 759646 h 6059899"/>
                      <a:gd name="connsiteX9" fmla="*/ 3054497 w 3054497"/>
                      <a:gd name="connsiteY9" fmla="*/ 1155178 h 6059899"/>
                      <a:gd name="connsiteX10" fmla="*/ 3019602 w 3054497"/>
                      <a:gd name="connsiteY10" fmla="*/ 1155178 h 6059899"/>
                      <a:gd name="connsiteX11" fmla="*/ 3019602 w 3054497"/>
                      <a:gd name="connsiteY11" fmla="*/ 5042077 h 6059899"/>
                      <a:gd name="connsiteX12" fmla="*/ 3019602 w 3054497"/>
                      <a:gd name="connsiteY12" fmla="*/ 5725946 h 6059899"/>
                      <a:gd name="connsiteX13" fmla="*/ 3019604 w 3054497"/>
                      <a:gd name="connsiteY13" fmla="*/ 5725955 h 6059899"/>
                      <a:gd name="connsiteX14" fmla="*/ 3019602 w 3054497"/>
                      <a:gd name="connsiteY14" fmla="*/ 5726001 h 6059899"/>
                      <a:gd name="connsiteX15" fmla="*/ 3019602 w 3054497"/>
                      <a:gd name="connsiteY15" fmla="*/ 5758880 h 6059899"/>
                      <a:gd name="connsiteX16" fmla="*/ 3018189 w 3054497"/>
                      <a:gd name="connsiteY16" fmla="*/ 5758880 h 6059899"/>
                      <a:gd name="connsiteX17" fmla="*/ 3016710 w 3054497"/>
                      <a:gd name="connsiteY17" fmla="*/ 5793256 h 6059899"/>
                      <a:gd name="connsiteX18" fmla="*/ 1509803 w 3054497"/>
                      <a:gd name="connsiteY18" fmla="*/ 6059899 h 6059899"/>
                      <a:gd name="connsiteX19" fmla="*/ 2896 w 3054497"/>
                      <a:gd name="connsiteY19" fmla="*/ 5793256 h 6059899"/>
                      <a:gd name="connsiteX20" fmla="*/ 1417 w 3054497"/>
                      <a:gd name="connsiteY20" fmla="*/ 5758880 h 6059899"/>
                      <a:gd name="connsiteX21" fmla="*/ 0 w 3054497"/>
                      <a:gd name="connsiteY21" fmla="*/ 5758880 h 6059899"/>
                      <a:gd name="connsiteX22" fmla="*/ 0 w 3054497"/>
                      <a:gd name="connsiteY22" fmla="*/ 301020 h 6059899"/>
                      <a:gd name="connsiteX23" fmla="*/ 1417 w 3054497"/>
                      <a:gd name="connsiteY23" fmla="*/ 301020 h 6059899"/>
                      <a:gd name="connsiteX24" fmla="*/ 2896 w 3054497"/>
                      <a:gd name="connsiteY24" fmla="*/ 266644 h 6059899"/>
                      <a:gd name="connsiteX25" fmla="*/ 1509803 w 3054497"/>
                      <a:gd name="connsiteY25" fmla="*/ 0 h 6059899"/>
                      <a:gd name="connsiteX0" fmla="*/ 1509803 w 3054497"/>
                      <a:gd name="connsiteY0" fmla="*/ 20974 h 6080873"/>
                      <a:gd name="connsiteX1" fmla="*/ 3016710 w 3054497"/>
                      <a:gd name="connsiteY1" fmla="*/ 287618 h 6080873"/>
                      <a:gd name="connsiteX2" fmla="*/ 3018189 w 3054497"/>
                      <a:gd name="connsiteY2" fmla="*/ 321994 h 6080873"/>
                      <a:gd name="connsiteX3" fmla="*/ 3019602 w 3054497"/>
                      <a:gd name="connsiteY3" fmla="*/ 321994 h 6080873"/>
                      <a:gd name="connsiteX4" fmla="*/ 3019602 w 3054497"/>
                      <a:gd name="connsiteY4" fmla="*/ 354873 h 6080873"/>
                      <a:gd name="connsiteX5" fmla="*/ 3019604 w 3054497"/>
                      <a:gd name="connsiteY5" fmla="*/ 354918 h 6080873"/>
                      <a:gd name="connsiteX6" fmla="*/ 3019602 w 3054497"/>
                      <a:gd name="connsiteY6" fmla="*/ 354927 h 6080873"/>
                      <a:gd name="connsiteX7" fmla="*/ 3019602 w 3054497"/>
                      <a:gd name="connsiteY7" fmla="*/ 780620 h 6080873"/>
                      <a:gd name="connsiteX8" fmla="*/ 3054497 w 3054497"/>
                      <a:gd name="connsiteY8" fmla="*/ 780620 h 6080873"/>
                      <a:gd name="connsiteX9" fmla="*/ 3054497 w 3054497"/>
                      <a:gd name="connsiteY9" fmla="*/ 1176152 h 6080873"/>
                      <a:gd name="connsiteX10" fmla="*/ 3019602 w 3054497"/>
                      <a:gd name="connsiteY10" fmla="*/ 1176152 h 6080873"/>
                      <a:gd name="connsiteX11" fmla="*/ 3019602 w 3054497"/>
                      <a:gd name="connsiteY11" fmla="*/ 5063051 h 6080873"/>
                      <a:gd name="connsiteX12" fmla="*/ 3019602 w 3054497"/>
                      <a:gd name="connsiteY12" fmla="*/ 5746920 h 6080873"/>
                      <a:gd name="connsiteX13" fmla="*/ 3019604 w 3054497"/>
                      <a:gd name="connsiteY13" fmla="*/ 5746929 h 6080873"/>
                      <a:gd name="connsiteX14" fmla="*/ 3019602 w 3054497"/>
                      <a:gd name="connsiteY14" fmla="*/ 5746975 h 6080873"/>
                      <a:gd name="connsiteX15" fmla="*/ 3019602 w 3054497"/>
                      <a:gd name="connsiteY15" fmla="*/ 5779854 h 6080873"/>
                      <a:gd name="connsiteX16" fmla="*/ 3018189 w 3054497"/>
                      <a:gd name="connsiteY16" fmla="*/ 5779854 h 6080873"/>
                      <a:gd name="connsiteX17" fmla="*/ 3016710 w 3054497"/>
                      <a:gd name="connsiteY17" fmla="*/ 5814230 h 6080873"/>
                      <a:gd name="connsiteX18" fmla="*/ 1509803 w 3054497"/>
                      <a:gd name="connsiteY18" fmla="*/ 6080873 h 6080873"/>
                      <a:gd name="connsiteX19" fmla="*/ 2896 w 3054497"/>
                      <a:gd name="connsiteY19" fmla="*/ 5814230 h 6080873"/>
                      <a:gd name="connsiteX20" fmla="*/ 1417 w 3054497"/>
                      <a:gd name="connsiteY20" fmla="*/ 5779854 h 6080873"/>
                      <a:gd name="connsiteX21" fmla="*/ 0 w 3054497"/>
                      <a:gd name="connsiteY21" fmla="*/ 5779854 h 6080873"/>
                      <a:gd name="connsiteX22" fmla="*/ 0 w 3054497"/>
                      <a:gd name="connsiteY22" fmla="*/ 321994 h 6080873"/>
                      <a:gd name="connsiteX23" fmla="*/ 1417 w 3054497"/>
                      <a:gd name="connsiteY23" fmla="*/ 321994 h 6080873"/>
                      <a:gd name="connsiteX24" fmla="*/ 2896 w 3054497"/>
                      <a:gd name="connsiteY24" fmla="*/ 287618 h 6080873"/>
                      <a:gd name="connsiteX25" fmla="*/ 611621 w 3054497"/>
                      <a:gd name="connsiteY25" fmla="*/ 47373 h 6080873"/>
                      <a:gd name="connsiteX26" fmla="*/ 1509803 w 3054497"/>
                      <a:gd name="connsiteY26" fmla="*/ 20974 h 6080873"/>
                      <a:gd name="connsiteX0" fmla="*/ 1509803 w 3054497"/>
                      <a:gd name="connsiteY0" fmla="*/ 15611 h 6075510"/>
                      <a:gd name="connsiteX1" fmla="*/ 3016710 w 3054497"/>
                      <a:gd name="connsiteY1" fmla="*/ 282255 h 6075510"/>
                      <a:gd name="connsiteX2" fmla="*/ 3018189 w 3054497"/>
                      <a:gd name="connsiteY2" fmla="*/ 316631 h 6075510"/>
                      <a:gd name="connsiteX3" fmla="*/ 3019602 w 3054497"/>
                      <a:gd name="connsiteY3" fmla="*/ 316631 h 6075510"/>
                      <a:gd name="connsiteX4" fmla="*/ 3019602 w 3054497"/>
                      <a:gd name="connsiteY4" fmla="*/ 349510 h 6075510"/>
                      <a:gd name="connsiteX5" fmla="*/ 3019604 w 3054497"/>
                      <a:gd name="connsiteY5" fmla="*/ 349555 h 6075510"/>
                      <a:gd name="connsiteX6" fmla="*/ 3019602 w 3054497"/>
                      <a:gd name="connsiteY6" fmla="*/ 349564 h 6075510"/>
                      <a:gd name="connsiteX7" fmla="*/ 3019602 w 3054497"/>
                      <a:gd name="connsiteY7" fmla="*/ 775257 h 6075510"/>
                      <a:gd name="connsiteX8" fmla="*/ 3054497 w 3054497"/>
                      <a:gd name="connsiteY8" fmla="*/ 775257 h 6075510"/>
                      <a:gd name="connsiteX9" fmla="*/ 3054497 w 3054497"/>
                      <a:gd name="connsiteY9" fmla="*/ 1170789 h 6075510"/>
                      <a:gd name="connsiteX10" fmla="*/ 3019602 w 3054497"/>
                      <a:gd name="connsiteY10" fmla="*/ 1170789 h 6075510"/>
                      <a:gd name="connsiteX11" fmla="*/ 3019602 w 3054497"/>
                      <a:gd name="connsiteY11" fmla="*/ 5057688 h 6075510"/>
                      <a:gd name="connsiteX12" fmla="*/ 3019602 w 3054497"/>
                      <a:gd name="connsiteY12" fmla="*/ 5741557 h 6075510"/>
                      <a:gd name="connsiteX13" fmla="*/ 3019604 w 3054497"/>
                      <a:gd name="connsiteY13" fmla="*/ 5741566 h 6075510"/>
                      <a:gd name="connsiteX14" fmla="*/ 3019602 w 3054497"/>
                      <a:gd name="connsiteY14" fmla="*/ 5741612 h 6075510"/>
                      <a:gd name="connsiteX15" fmla="*/ 3019602 w 3054497"/>
                      <a:gd name="connsiteY15" fmla="*/ 5774491 h 6075510"/>
                      <a:gd name="connsiteX16" fmla="*/ 3018189 w 3054497"/>
                      <a:gd name="connsiteY16" fmla="*/ 5774491 h 6075510"/>
                      <a:gd name="connsiteX17" fmla="*/ 3016710 w 3054497"/>
                      <a:gd name="connsiteY17" fmla="*/ 5808867 h 6075510"/>
                      <a:gd name="connsiteX18" fmla="*/ 1509803 w 3054497"/>
                      <a:gd name="connsiteY18" fmla="*/ 6075510 h 6075510"/>
                      <a:gd name="connsiteX19" fmla="*/ 2896 w 3054497"/>
                      <a:gd name="connsiteY19" fmla="*/ 5808867 h 6075510"/>
                      <a:gd name="connsiteX20" fmla="*/ 1417 w 3054497"/>
                      <a:gd name="connsiteY20" fmla="*/ 5774491 h 6075510"/>
                      <a:gd name="connsiteX21" fmla="*/ 0 w 3054497"/>
                      <a:gd name="connsiteY21" fmla="*/ 5774491 h 6075510"/>
                      <a:gd name="connsiteX22" fmla="*/ 0 w 3054497"/>
                      <a:gd name="connsiteY22" fmla="*/ 316631 h 6075510"/>
                      <a:gd name="connsiteX23" fmla="*/ 1417 w 3054497"/>
                      <a:gd name="connsiteY23" fmla="*/ 316631 h 6075510"/>
                      <a:gd name="connsiteX24" fmla="*/ 2896 w 3054497"/>
                      <a:gd name="connsiteY24" fmla="*/ 282255 h 6075510"/>
                      <a:gd name="connsiteX25" fmla="*/ 611621 w 3054497"/>
                      <a:gd name="connsiteY25" fmla="*/ 42010 h 6075510"/>
                      <a:gd name="connsiteX26" fmla="*/ 1509803 w 3054497"/>
                      <a:gd name="connsiteY26" fmla="*/ 15611 h 6075510"/>
                      <a:gd name="connsiteX0" fmla="*/ 1509803 w 3054497"/>
                      <a:gd name="connsiteY0" fmla="*/ 0 h 6059899"/>
                      <a:gd name="connsiteX1" fmla="*/ 3016710 w 3054497"/>
                      <a:gd name="connsiteY1" fmla="*/ 266644 h 6059899"/>
                      <a:gd name="connsiteX2" fmla="*/ 3018189 w 3054497"/>
                      <a:gd name="connsiteY2" fmla="*/ 301020 h 6059899"/>
                      <a:gd name="connsiteX3" fmla="*/ 3019602 w 3054497"/>
                      <a:gd name="connsiteY3" fmla="*/ 301020 h 6059899"/>
                      <a:gd name="connsiteX4" fmla="*/ 3019602 w 3054497"/>
                      <a:gd name="connsiteY4" fmla="*/ 333899 h 6059899"/>
                      <a:gd name="connsiteX5" fmla="*/ 3019604 w 3054497"/>
                      <a:gd name="connsiteY5" fmla="*/ 333944 h 6059899"/>
                      <a:gd name="connsiteX6" fmla="*/ 3019602 w 3054497"/>
                      <a:gd name="connsiteY6" fmla="*/ 333953 h 6059899"/>
                      <a:gd name="connsiteX7" fmla="*/ 3019602 w 3054497"/>
                      <a:gd name="connsiteY7" fmla="*/ 759646 h 6059899"/>
                      <a:gd name="connsiteX8" fmla="*/ 3054497 w 3054497"/>
                      <a:gd name="connsiteY8" fmla="*/ 759646 h 6059899"/>
                      <a:gd name="connsiteX9" fmla="*/ 3054497 w 3054497"/>
                      <a:gd name="connsiteY9" fmla="*/ 1155178 h 6059899"/>
                      <a:gd name="connsiteX10" fmla="*/ 3019602 w 3054497"/>
                      <a:gd name="connsiteY10" fmla="*/ 1155178 h 6059899"/>
                      <a:gd name="connsiteX11" fmla="*/ 3019602 w 3054497"/>
                      <a:gd name="connsiteY11" fmla="*/ 5042077 h 6059899"/>
                      <a:gd name="connsiteX12" fmla="*/ 3019602 w 3054497"/>
                      <a:gd name="connsiteY12" fmla="*/ 5725946 h 6059899"/>
                      <a:gd name="connsiteX13" fmla="*/ 3019604 w 3054497"/>
                      <a:gd name="connsiteY13" fmla="*/ 5725955 h 6059899"/>
                      <a:gd name="connsiteX14" fmla="*/ 3019602 w 3054497"/>
                      <a:gd name="connsiteY14" fmla="*/ 5726001 h 6059899"/>
                      <a:gd name="connsiteX15" fmla="*/ 3019602 w 3054497"/>
                      <a:gd name="connsiteY15" fmla="*/ 5758880 h 6059899"/>
                      <a:gd name="connsiteX16" fmla="*/ 3018189 w 3054497"/>
                      <a:gd name="connsiteY16" fmla="*/ 5758880 h 6059899"/>
                      <a:gd name="connsiteX17" fmla="*/ 3016710 w 3054497"/>
                      <a:gd name="connsiteY17" fmla="*/ 5793256 h 6059899"/>
                      <a:gd name="connsiteX18" fmla="*/ 1509803 w 3054497"/>
                      <a:gd name="connsiteY18" fmla="*/ 6059899 h 6059899"/>
                      <a:gd name="connsiteX19" fmla="*/ 2896 w 3054497"/>
                      <a:gd name="connsiteY19" fmla="*/ 5793256 h 6059899"/>
                      <a:gd name="connsiteX20" fmla="*/ 1417 w 3054497"/>
                      <a:gd name="connsiteY20" fmla="*/ 5758880 h 6059899"/>
                      <a:gd name="connsiteX21" fmla="*/ 0 w 3054497"/>
                      <a:gd name="connsiteY21" fmla="*/ 5758880 h 6059899"/>
                      <a:gd name="connsiteX22" fmla="*/ 0 w 3054497"/>
                      <a:gd name="connsiteY22" fmla="*/ 301020 h 6059899"/>
                      <a:gd name="connsiteX23" fmla="*/ 1417 w 3054497"/>
                      <a:gd name="connsiteY23" fmla="*/ 301020 h 6059899"/>
                      <a:gd name="connsiteX24" fmla="*/ 2896 w 3054497"/>
                      <a:gd name="connsiteY24" fmla="*/ 266644 h 6059899"/>
                      <a:gd name="connsiteX25" fmla="*/ 611621 w 3054497"/>
                      <a:gd name="connsiteY25" fmla="*/ 26399 h 6059899"/>
                      <a:gd name="connsiteX26" fmla="*/ 1509803 w 3054497"/>
                      <a:gd name="connsiteY26" fmla="*/ 0 h 6059899"/>
                      <a:gd name="connsiteX0" fmla="*/ 1509803 w 3054497"/>
                      <a:gd name="connsiteY0" fmla="*/ 0 h 6059899"/>
                      <a:gd name="connsiteX1" fmla="*/ 3016710 w 3054497"/>
                      <a:gd name="connsiteY1" fmla="*/ 266644 h 6059899"/>
                      <a:gd name="connsiteX2" fmla="*/ 3018189 w 3054497"/>
                      <a:gd name="connsiteY2" fmla="*/ 301020 h 6059899"/>
                      <a:gd name="connsiteX3" fmla="*/ 3019602 w 3054497"/>
                      <a:gd name="connsiteY3" fmla="*/ 301020 h 6059899"/>
                      <a:gd name="connsiteX4" fmla="*/ 3019602 w 3054497"/>
                      <a:gd name="connsiteY4" fmla="*/ 333899 h 6059899"/>
                      <a:gd name="connsiteX5" fmla="*/ 3019604 w 3054497"/>
                      <a:gd name="connsiteY5" fmla="*/ 333944 h 6059899"/>
                      <a:gd name="connsiteX6" fmla="*/ 3019602 w 3054497"/>
                      <a:gd name="connsiteY6" fmla="*/ 333953 h 6059899"/>
                      <a:gd name="connsiteX7" fmla="*/ 3019602 w 3054497"/>
                      <a:gd name="connsiteY7" fmla="*/ 759646 h 6059899"/>
                      <a:gd name="connsiteX8" fmla="*/ 3054497 w 3054497"/>
                      <a:gd name="connsiteY8" fmla="*/ 759646 h 6059899"/>
                      <a:gd name="connsiteX9" fmla="*/ 3054497 w 3054497"/>
                      <a:gd name="connsiteY9" fmla="*/ 1155178 h 6059899"/>
                      <a:gd name="connsiteX10" fmla="*/ 3019602 w 3054497"/>
                      <a:gd name="connsiteY10" fmla="*/ 1155178 h 6059899"/>
                      <a:gd name="connsiteX11" fmla="*/ 3019602 w 3054497"/>
                      <a:gd name="connsiteY11" fmla="*/ 5042077 h 6059899"/>
                      <a:gd name="connsiteX12" fmla="*/ 3019602 w 3054497"/>
                      <a:gd name="connsiteY12" fmla="*/ 5725946 h 6059899"/>
                      <a:gd name="connsiteX13" fmla="*/ 3019604 w 3054497"/>
                      <a:gd name="connsiteY13" fmla="*/ 5725955 h 6059899"/>
                      <a:gd name="connsiteX14" fmla="*/ 3019602 w 3054497"/>
                      <a:gd name="connsiteY14" fmla="*/ 5726001 h 6059899"/>
                      <a:gd name="connsiteX15" fmla="*/ 3019602 w 3054497"/>
                      <a:gd name="connsiteY15" fmla="*/ 5758880 h 6059899"/>
                      <a:gd name="connsiteX16" fmla="*/ 3018189 w 3054497"/>
                      <a:gd name="connsiteY16" fmla="*/ 5758880 h 6059899"/>
                      <a:gd name="connsiteX17" fmla="*/ 3016710 w 3054497"/>
                      <a:gd name="connsiteY17" fmla="*/ 5793256 h 6059899"/>
                      <a:gd name="connsiteX18" fmla="*/ 1509803 w 3054497"/>
                      <a:gd name="connsiteY18" fmla="*/ 6059899 h 6059899"/>
                      <a:gd name="connsiteX19" fmla="*/ 2896 w 3054497"/>
                      <a:gd name="connsiteY19" fmla="*/ 5793256 h 6059899"/>
                      <a:gd name="connsiteX20" fmla="*/ 1417 w 3054497"/>
                      <a:gd name="connsiteY20" fmla="*/ 5758880 h 6059899"/>
                      <a:gd name="connsiteX21" fmla="*/ 0 w 3054497"/>
                      <a:gd name="connsiteY21" fmla="*/ 5758880 h 6059899"/>
                      <a:gd name="connsiteX22" fmla="*/ 0 w 3054497"/>
                      <a:gd name="connsiteY22" fmla="*/ 301020 h 6059899"/>
                      <a:gd name="connsiteX23" fmla="*/ 1417 w 3054497"/>
                      <a:gd name="connsiteY23" fmla="*/ 301020 h 6059899"/>
                      <a:gd name="connsiteX24" fmla="*/ 611621 w 3054497"/>
                      <a:gd name="connsiteY24" fmla="*/ 26399 h 6059899"/>
                      <a:gd name="connsiteX25" fmla="*/ 1509803 w 3054497"/>
                      <a:gd name="connsiteY25" fmla="*/ 0 h 6059899"/>
                      <a:gd name="connsiteX0" fmla="*/ 1509803 w 3054497"/>
                      <a:gd name="connsiteY0" fmla="*/ 0 h 6059899"/>
                      <a:gd name="connsiteX1" fmla="*/ 3016710 w 3054497"/>
                      <a:gd name="connsiteY1" fmla="*/ 266644 h 6059899"/>
                      <a:gd name="connsiteX2" fmla="*/ 3018189 w 3054497"/>
                      <a:gd name="connsiteY2" fmla="*/ 301020 h 6059899"/>
                      <a:gd name="connsiteX3" fmla="*/ 3019602 w 3054497"/>
                      <a:gd name="connsiteY3" fmla="*/ 301020 h 6059899"/>
                      <a:gd name="connsiteX4" fmla="*/ 3019602 w 3054497"/>
                      <a:gd name="connsiteY4" fmla="*/ 333899 h 6059899"/>
                      <a:gd name="connsiteX5" fmla="*/ 3019604 w 3054497"/>
                      <a:gd name="connsiteY5" fmla="*/ 333944 h 6059899"/>
                      <a:gd name="connsiteX6" fmla="*/ 3019602 w 3054497"/>
                      <a:gd name="connsiteY6" fmla="*/ 333953 h 6059899"/>
                      <a:gd name="connsiteX7" fmla="*/ 3019602 w 3054497"/>
                      <a:gd name="connsiteY7" fmla="*/ 759646 h 6059899"/>
                      <a:gd name="connsiteX8" fmla="*/ 3054497 w 3054497"/>
                      <a:gd name="connsiteY8" fmla="*/ 759646 h 6059899"/>
                      <a:gd name="connsiteX9" fmla="*/ 3054497 w 3054497"/>
                      <a:gd name="connsiteY9" fmla="*/ 1155178 h 6059899"/>
                      <a:gd name="connsiteX10" fmla="*/ 3019602 w 3054497"/>
                      <a:gd name="connsiteY10" fmla="*/ 1155178 h 6059899"/>
                      <a:gd name="connsiteX11" fmla="*/ 3019602 w 3054497"/>
                      <a:gd name="connsiteY11" fmla="*/ 5042077 h 6059899"/>
                      <a:gd name="connsiteX12" fmla="*/ 3019602 w 3054497"/>
                      <a:gd name="connsiteY12" fmla="*/ 5725946 h 6059899"/>
                      <a:gd name="connsiteX13" fmla="*/ 3019604 w 3054497"/>
                      <a:gd name="connsiteY13" fmla="*/ 5725955 h 6059899"/>
                      <a:gd name="connsiteX14" fmla="*/ 3019602 w 3054497"/>
                      <a:gd name="connsiteY14" fmla="*/ 5726001 h 6059899"/>
                      <a:gd name="connsiteX15" fmla="*/ 3019602 w 3054497"/>
                      <a:gd name="connsiteY15" fmla="*/ 5758880 h 6059899"/>
                      <a:gd name="connsiteX16" fmla="*/ 3018189 w 3054497"/>
                      <a:gd name="connsiteY16" fmla="*/ 5758880 h 6059899"/>
                      <a:gd name="connsiteX17" fmla="*/ 3016710 w 3054497"/>
                      <a:gd name="connsiteY17" fmla="*/ 5793256 h 6059899"/>
                      <a:gd name="connsiteX18" fmla="*/ 1509803 w 3054497"/>
                      <a:gd name="connsiteY18" fmla="*/ 6059899 h 6059899"/>
                      <a:gd name="connsiteX19" fmla="*/ 2896 w 3054497"/>
                      <a:gd name="connsiteY19" fmla="*/ 5793256 h 6059899"/>
                      <a:gd name="connsiteX20" fmla="*/ 1417 w 3054497"/>
                      <a:gd name="connsiteY20" fmla="*/ 5758880 h 6059899"/>
                      <a:gd name="connsiteX21" fmla="*/ 0 w 3054497"/>
                      <a:gd name="connsiteY21" fmla="*/ 5758880 h 6059899"/>
                      <a:gd name="connsiteX22" fmla="*/ 0 w 3054497"/>
                      <a:gd name="connsiteY22" fmla="*/ 301020 h 6059899"/>
                      <a:gd name="connsiteX23" fmla="*/ 611621 w 3054497"/>
                      <a:gd name="connsiteY23" fmla="*/ 26399 h 6059899"/>
                      <a:gd name="connsiteX24" fmla="*/ 1509803 w 3054497"/>
                      <a:gd name="connsiteY24" fmla="*/ 0 h 6059899"/>
                      <a:gd name="connsiteX0" fmla="*/ 1509803 w 3054497"/>
                      <a:gd name="connsiteY0" fmla="*/ 0 h 6059899"/>
                      <a:gd name="connsiteX1" fmla="*/ 3016710 w 3054497"/>
                      <a:gd name="connsiteY1" fmla="*/ 266644 h 6059899"/>
                      <a:gd name="connsiteX2" fmla="*/ 3018189 w 3054497"/>
                      <a:gd name="connsiteY2" fmla="*/ 301020 h 6059899"/>
                      <a:gd name="connsiteX3" fmla="*/ 3019602 w 3054497"/>
                      <a:gd name="connsiteY3" fmla="*/ 301020 h 6059899"/>
                      <a:gd name="connsiteX4" fmla="*/ 3019602 w 3054497"/>
                      <a:gd name="connsiteY4" fmla="*/ 333899 h 6059899"/>
                      <a:gd name="connsiteX5" fmla="*/ 3019604 w 3054497"/>
                      <a:gd name="connsiteY5" fmla="*/ 333944 h 6059899"/>
                      <a:gd name="connsiteX6" fmla="*/ 3019602 w 3054497"/>
                      <a:gd name="connsiteY6" fmla="*/ 333953 h 6059899"/>
                      <a:gd name="connsiteX7" fmla="*/ 3019602 w 3054497"/>
                      <a:gd name="connsiteY7" fmla="*/ 759646 h 6059899"/>
                      <a:gd name="connsiteX8" fmla="*/ 3054497 w 3054497"/>
                      <a:gd name="connsiteY8" fmla="*/ 759646 h 6059899"/>
                      <a:gd name="connsiteX9" fmla="*/ 3054497 w 3054497"/>
                      <a:gd name="connsiteY9" fmla="*/ 1155178 h 6059899"/>
                      <a:gd name="connsiteX10" fmla="*/ 3019602 w 3054497"/>
                      <a:gd name="connsiteY10" fmla="*/ 1155178 h 6059899"/>
                      <a:gd name="connsiteX11" fmla="*/ 3019602 w 3054497"/>
                      <a:gd name="connsiteY11" fmla="*/ 5042077 h 6059899"/>
                      <a:gd name="connsiteX12" fmla="*/ 3019602 w 3054497"/>
                      <a:gd name="connsiteY12" fmla="*/ 5725946 h 6059899"/>
                      <a:gd name="connsiteX13" fmla="*/ 3019604 w 3054497"/>
                      <a:gd name="connsiteY13" fmla="*/ 5725955 h 6059899"/>
                      <a:gd name="connsiteX14" fmla="*/ 3019602 w 3054497"/>
                      <a:gd name="connsiteY14" fmla="*/ 5726001 h 6059899"/>
                      <a:gd name="connsiteX15" fmla="*/ 3019602 w 3054497"/>
                      <a:gd name="connsiteY15" fmla="*/ 5758880 h 6059899"/>
                      <a:gd name="connsiteX16" fmla="*/ 3018189 w 3054497"/>
                      <a:gd name="connsiteY16" fmla="*/ 5758880 h 6059899"/>
                      <a:gd name="connsiteX17" fmla="*/ 3016710 w 3054497"/>
                      <a:gd name="connsiteY17" fmla="*/ 5793256 h 6059899"/>
                      <a:gd name="connsiteX18" fmla="*/ 1509803 w 3054497"/>
                      <a:gd name="connsiteY18" fmla="*/ 6059899 h 6059899"/>
                      <a:gd name="connsiteX19" fmla="*/ 2896 w 3054497"/>
                      <a:gd name="connsiteY19" fmla="*/ 5793256 h 6059899"/>
                      <a:gd name="connsiteX20" fmla="*/ 1417 w 3054497"/>
                      <a:gd name="connsiteY20" fmla="*/ 5758880 h 6059899"/>
                      <a:gd name="connsiteX21" fmla="*/ 0 w 3054497"/>
                      <a:gd name="connsiteY21" fmla="*/ 5758880 h 6059899"/>
                      <a:gd name="connsiteX22" fmla="*/ 611621 w 3054497"/>
                      <a:gd name="connsiteY22" fmla="*/ 26399 h 6059899"/>
                      <a:gd name="connsiteX23" fmla="*/ 1509803 w 3054497"/>
                      <a:gd name="connsiteY23" fmla="*/ 0 h 6059899"/>
                      <a:gd name="connsiteX0" fmla="*/ 1508386 w 3053080"/>
                      <a:gd name="connsiteY0" fmla="*/ 0 h 6059899"/>
                      <a:gd name="connsiteX1" fmla="*/ 3015293 w 3053080"/>
                      <a:gd name="connsiteY1" fmla="*/ 266644 h 6059899"/>
                      <a:gd name="connsiteX2" fmla="*/ 3016772 w 3053080"/>
                      <a:gd name="connsiteY2" fmla="*/ 301020 h 6059899"/>
                      <a:gd name="connsiteX3" fmla="*/ 3018185 w 3053080"/>
                      <a:gd name="connsiteY3" fmla="*/ 301020 h 6059899"/>
                      <a:gd name="connsiteX4" fmla="*/ 3018185 w 3053080"/>
                      <a:gd name="connsiteY4" fmla="*/ 333899 h 6059899"/>
                      <a:gd name="connsiteX5" fmla="*/ 3018187 w 3053080"/>
                      <a:gd name="connsiteY5" fmla="*/ 333944 h 6059899"/>
                      <a:gd name="connsiteX6" fmla="*/ 3018185 w 3053080"/>
                      <a:gd name="connsiteY6" fmla="*/ 333953 h 6059899"/>
                      <a:gd name="connsiteX7" fmla="*/ 3018185 w 3053080"/>
                      <a:gd name="connsiteY7" fmla="*/ 759646 h 6059899"/>
                      <a:gd name="connsiteX8" fmla="*/ 3053080 w 3053080"/>
                      <a:gd name="connsiteY8" fmla="*/ 759646 h 6059899"/>
                      <a:gd name="connsiteX9" fmla="*/ 3053080 w 3053080"/>
                      <a:gd name="connsiteY9" fmla="*/ 1155178 h 6059899"/>
                      <a:gd name="connsiteX10" fmla="*/ 3018185 w 3053080"/>
                      <a:gd name="connsiteY10" fmla="*/ 1155178 h 6059899"/>
                      <a:gd name="connsiteX11" fmla="*/ 3018185 w 3053080"/>
                      <a:gd name="connsiteY11" fmla="*/ 5042077 h 6059899"/>
                      <a:gd name="connsiteX12" fmla="*/ 3018185 w 3053080"/>
                      <a:gd name="connsiteY12" fmla="*/ 5725946 h 6059899"/>
                      <a:gd name="connsiteX13" fmla="*/ 3018187 w 3053080"/>
                      <a:gd name="connsiteY13" fmla="*/ 5725955 h 6059899"/>
                      <a:gd name="connsiteX14" fmla="*/ 3018185 w 3053080"/>
                      <a:gd name="connsiteY14" fmla="*/ 5726001 h 6059899"/>
                      <a:gd name="connsiteX15" fmla="*/ 3018185 w 3053080"/>
                      <a:gd name="connsiteY15" fmla="*/ 5758880 h 6059899"/>
                      <a:gd name="connsiteX16" fmla="*/ 3016772 w 3053080"/>
                      <a:gd name="connsiteY16" fmla="*/ 5758880 h 6059899"/>
                      <a:gd name="connsiteX17" fmla="*/ 3015293 w 3053080"/>
                      <a:gd name="connsiteY17" fmla="*/ 5793256 h 6059899"/>
                      <a:gd name="connsiteX18" fmla="*/ 1508386 w 3053080"/>
                      <a:gd name="connsiteY18" fmla="*/ 6059899 h 6059899"/>
                      <a:gd name="connsiteX19" fmla="*/ 1479 w 3053080"/>
                      <a:gd name="connsiteY19" fmla="*/ 5793256 h 6059899"/>
                      <a:gd name="connsiteX20" fmla="*/ 0 w 3053080"/>
                      <a:gd name="connsiteY20" fmla="*/ 5758880 h 6059899"/>
                      <a:gd name="connsiteX21" fmla="*/ 610204 w 3053080"/>
                      <a:gd name="connsiteY21" fmla="*/ 26399 h 6059899"/>
                      <a:gd name="connsiteX22" fmla="*/ 1508386 w 3053080"/>
                      <a:gd name="connsiteY22" fmla="*/ 0 h 6059899"/>
                      <a:gd name="connsiteX0" fmla="*/ 1506907 w 3051601"/>
                      <a:gd name="connsiteY0" fmla="*/ 0 h 6059899"/>
                      <a:gd name="connsiteX1" fmla="*/ 3013814 w 3051601"/>
                      <a:gd name="connsiteY1" fmla="*/ 266644 h 6059899"/>
                      <a:gd name="connsiteX2" fmla="*/ 3015293 w 3051601"/>
                      <a:gd name="connsiteY2" fmla="*/ 301020 h 6059899"/>
                      <a:gd name="connsiteX3" fmla="*/ 3016706 w 3051601"/>
                      <a:gd name="connsiteY3" fmla="*/ 301020 h 6059899"/>
                      <a:gd name="connsiteX4" fmla="*/ 3016706 w 3051601"/>
                      <a:gd name="connsiteY4" fmla="*/ 333899 h 6059899"/>
                      <a:gd name="connsiteX5" fmla="*/ 3016708 w 3051601"/>
                      <a:gd name="connsiteY5" fmla="*/ 333944 h 6059899"/>
                      <a:gd name="connsiteX6" fmla="*/ 3016706 w 3051601"/>
                      <a:gd name="connsiteY6" fmla="*/ 333953 h 6059899"/>
                      <a:gd name="connsiteX7" fmla="*/ 3016706 w 3051601"/>
                      <a:gd name="connsiteY7" fmla="*/ 759646 h 6059899"/>
                      <a:gd name="connsiteX8" fmla="*/ 3051601 w 3051601"/>
                      <a:gd name="connsiteY8" fmla="*/ 759646 h 6059899"/>
                      <a:gd name="connsiteX9" fmla="*/ 3051601 w 3051601"/>
                      <a:gd name="connsiteY9" fmla="*/ 1155178 h 6059899"/>
                      <a:gd name="connsiteX10" fmla="*/ 3016706 w 3051601"/>
                      <a:gd name="connsiteY10" fmla="*/ 1155178 h 6059899"/>
                      <a:gd name="connsiteX11" fmla="*/ 3016706 w 3051601"/>
                      <a:gd name="connsiteY11" fmla="*/ 5042077 h 6059899"/>
                      <a:gd name="connsiteX12" fmla="*/ 3016706 w 3051601"/>
                      <a:gd name="connsiteY12" fmla="*/ 5725946 h 6059899"/>
                      <a:gd name="connsiteX13" fmla="*/ 3016708 w 3051601"/>
                      <a:gd name="connsiteY13" fmla="*/ 5725955 h 6059899"/>
                      <a:gd name="connsiteX14" fmla="*/ 3016706 w 3051601"/>
                      <a:gd name="connsiteY14" fmla="*/ 5726001 h 6059899"/>
                      <a:gd name="connsiteX15" fmla="*/ 3016706 w 3051601"/>
                      <a:gd name="connsiteY15" fmla="*/ 5758880 h 6059899"/>
                      <a:gd name="connsiteX16" fmla="*/ 3015293 w 3051601"/>
                      <a:gd name="connsiteY16" fmla="*/ 5758880 h 6059899"/>
                      <a:gd name="connsiteX17" fmla="*/ 3013814 w 3051601"/>
                      <a:gd name="connsiteY17" fmla="*/ 5793256 h 6059899"/>
                      <a:gd name="connsiteX18" fmla="*/ 1506907 w 3051601"/>
                      <a:gd name="connsiteY18" fmla="*/ 6059899 h 6059899"/>
                      <a:gd name="connsiteX19" fmla="*/ 0 w 3051601"/>
                      <a:gd name="connsiteY19" fmla="*/ 5793256 h 6059899"/>
                      <a:gd name="connsiteX20" fmla="*/ 608725 w 3051601"/>
                      <a:gd name="connsiteY20" fmla="*/ 26399 h 6059899"/>
                      <a:gd name="connsiteX21" fmla="*/ 1506907 w 3051601"/>
                      <a:gd name="connsiteY21" fmla="*/ 0 h 6059899"/>
                      <a:gd name="connsiteX0" fmla="*/ 1506907 w 3051601"/>
                      <a:gd name="connsiteY0" fmla="*/ 0 h 6074784"/>
                      <a:gd name="connsiteX1" fmla="*/ 3013814 w 3051601"/>
                      <a:gd name="connsiteY1" fmla="*/ 266644 h 6074784"/>
                      <a:gd name="connsiteX2" fmla="*/ 3015293 w 3051601"/>
                      <a:gd name="connsiteY2" fmla="*/ 301020 h 6074784"/>
                      <a:gd name="connsiteX3" fmla="*/ 3016706 w 3051601"/>
                      <a:gd name="connsiteY3" fmla="*/ 301020 h 6074784"/>
                      <a:gd name="connsiteX4" fmla="*/ 3016706 w 3051601"/>
                      <a:gd name="connsiteY4" fmla="*/ 333899 h 6074784"/>
                      <a:gd name="connsiteX5" fmla="*/ 3016708 w 3051601"/>
                      <a:gd name="connsiteY5" fmla="*/ 333944 h 6074784"/>
                      <a:gd name="connsiteX6" fmla="*/ 3016706 w 3051601"/>
                      <a:gd name="connsiteY6" fmla="*/ 333953 h 6074784"/>
                      <a:gd name="connsiteX7" fmla="*/ 3016706 w 3051601"/>
                      <a:gd name="connsiteY7" fmla="*/ 759646 h 6074784"/>
                      <a:gd name="connsiteX8" fmla="*/ 3051601 w 3051601"/>
                      <a:gd name="connsiteY8" fmla="*/ 759646 h 6074784"/>
                      <a:gd name="connsiteX9" fmla="*/ 3051601 w 3051601"/>
                      <a:gd name="connsiteY9" fmla="*/ 1155178 h 6074784"/>
                      <a:gd name="connsiteX10" fmla="*/ 3016706 w 3051601"/>
                      <a:gd name="connsiteY10" fmla="*/ 1155178 h 6074784"/>
                      <a:gd name="connsiteX11" fmla="*/ 3016706 w 3051601"/>
                      <a:gd name="connsiteY11" fmla="*/ 5042077 h 6074784"/>
                      <a:gd name="connsiteX12" fmla="*/ 3016706 w 3051601"/>
                      <a:gd name="connsiteY12" fmla="*/ 5725946 h 6074784"/>
                      <a:gd name="connsiteX13" fmla="*/ 3016708 w 3051601"/>
                      <a:gd name="connsiteY13" fmla="*/ 5725955 h 6074784"/>
                      <a:gd name="connsiteX14" fmla="*/ 3016706 w 3051601"/>
                      <a:gd name="connsiteY14" fmla="*/ 5726001 h 6074784"/>
                      <a:gd name="connsiteX15" fmla="*/ 3016706 w 3051601"/>
                      <a:gd name="connsiteY15" fmla="*/ 5758880 h 6074784"/>
                      <a:gd name="connsiteX16" fmla="*/ 3015293 w 3051601"/>
                      <a:gd name="connsiteY16" fmla="*/ 5758880 h 6074784"/>
                      <a:gd name="connsiteX17" fmla="*/ 3013814 w 3051601"/>
                      <a:gd name="connsiteY17" fmla="*/ 5793256 h 6074784"/>
                      <a:gd name="connsiteX18" fmla="*/ 2678824 w 3051601"/>
                      <a:gd name="connsiteY18" fmla="*/ 6014448 h 6074784"/>
                      <a:gd name="connsiteX19" fmla="*/ 1506907 w 3051601"/>
                      <a:gd name="connsiteY19" fmla="*/ 6059899 h 6074784"/>
                      <a:gd name="connsiteX20" fmla="*/ 0 w 3051601"/>
                      <a:gd name="connsiteY20" fmla="*/ 5793256 h 6074784"/>
                      <a:gd name="connsiteX21" fmla="*/ 608725 w 3051601"/>
                      <a:gd name="connsiteY21" fmla="*/ 26399 h 6074784"/>
                      <a:gd name="connsiteX22" fmla="*/ 1506907 w 3051601"/>
                      <a:gd name="connsiteY22" fmla="*/ 0 h 6074784"/>
                      <a:gd name="connsiteX0" fmla="*/ 1506907 w 3051601"/>
                      <a:gd name="connsiteY0" fmla="*/ 0 h 6070468"/>
                      <a:gd name="connsiteX1" fmla="*/ 3013814 w 3051601"/>
                      <a:gd name="connsiteY1" fmla="*/ 266644 h 6070468"/>
                      <a:gd name="connsiteX2" fmla="*/ 3015293 w 3051601"/>
                      <a:gd name="connsiteY2" fmla="*/ 301020 h 6070468"/>
                      <a:gd name="connsiteX3" fmla="*/ 3016706 w 3051601"/>
                      <a:gd name="connsiteY3" fmla="*/ 301020 h 6070468"/>
                      <a:gd name="connsiteX4" fmla="*/ 3016706 w 3051601"/>
                      <a:gd name="connsiteY4" fmla="*/ 333899 h 6070468"/>
                      <a:gd name="connsiteX5" fmla="*/ 3016708 w 3051601"/>
                      <a:gd name="connsiteY5" fmla="*/ 333944 h 6070468"/>
                      <a:gd name="connsiteX6" fmla="*/ 3016706 w 3051601"/>
                      <a:gd name="connsiteY6" fmla="*/ 333953 h 6070468"/>
                      <a:gd name="connsiteX7" fmla="*/ 3016706 w 3051601"/>
                      <a:gd name="connsiteY7" fmla="*/ 759646 h 6070468"/>
                      <a:gd name="connsiteX8" fmla="*/ 3051601 w 3051601"/>
                      <a:gd name="connsiteY8" fmla="*/ 759646 h 6070468"/>
                      <a:gd name="connsiteX9" fmla="*/ 3051601 w 3051601"/>
                      <a:gd name="connsiteY9" fmla="*/ 1155178 h 6070468"/>
                      <a:gd name="connsiteX10" fmla="*/ 3016706 w 3051601"/>
                      <a:gd name="connsiteY10" fmla="*/ 1155178 h 6070468"/>
                      <a:gd name="connsiteX11" fmla="*/ 3016706 w 3051601"/>
                      <a:gd name="connsiteY11" fmla="*/ 5042077 h 6070468"/>
                      <a:gd name="connsiteX12" fmla="*/ 3016706 w 3051601"/>
                      <a:gd name="connsiteY12" fmla="*/ 5725946 h 6070468"/>
                      <a:gd name="connsiteX13" fmla="*/ 3016708 w 3051601"/>
                      <a:gd name="connsiteY13" fmla="*/ 5725955 h 6070468"/>
                      <a:gd name="connsiteX14" fmla="*/ 3016706 w 3051601"/>
                      <a:gd name="connsiteY14" fmla="*/ 5726001 h 6070468"/>
                      <a:gd name="connsiteX15" fmla="*/ 3016706 w 3051601"/>
                      <a:gd name="connsiteY15" fmla="*/ 5758880 h 6070468"/>
                      <a:gd name="connsiteX16" fmla="*/ 3015293 w 3051601"/>
                      <a:gd name="connsiteY16" fmla="*/ 5758880 h 6070468"/>
                      <a:gd name="connsiteX17" fmla="*/ 3013814 w 3051601"/>
                      <a:gd name="connsiteY17" fmla="*/ 5793256 h 6070468"/>
                      <a:gd name="connsiteX18" fmla="*/ 2678824 w 3051601"/>
                      <a:gd name="connsiteY18" fmla="*/ 5995398 h 6070468"/>
                      <a:gd name="connsiteX19" fmla="*/ 1506907 w 3051601"/>
                      <a:gd name="connsiteY19" fmla="*/ 6059899 h 6070468"/>
                      <a:gd name="connsiteX20" fmla="*/ 0 w 3051601"/>
                      <a:gd name="connsiteY20" fmla="*/ 5793256 h 6070468"/>
                      <a:gd name="connsiteX21" fmla="*/ 608725 w 3051601"/>
                      <a:gd name="connsiteY21" fmla="*/ 26399 h 6070468"/>
                      <a:gd name="connsiteX22" fmla="*/ 1506907 w 3051601"/>
                      <a:gd name="connsiteY22" fmla="*/ 0 h 6070468"/>
                      <a:gd name="connsiteX0" fmla="*/ 898182 w 2442876"/>
                      <a:gd name="connsiteY0" fmla="*/ 0 h 6495340"/>
                      <a:gd name="connsiteX1" fmla="*/ 2405089 w 2442876"/>
                      <a:gd name="connsiteY1" fmla="*/ 266644 h 6495340"/>
                      <a:gd name="connsiteX2" fmla="*/ 2406568 w 2442876"/>
                      <a:gd name="connsiteY2" fmla="*/ 301020 h 6495340"/>
                      <a:gd name="connsiteX3" fmla="*/ 2407981 w 2442876"/>
                      <a:gd name="connsiteY3" fmla="*/ 301020 h 6495340"/>
                      <a:gd name="connsiteX4" fmla="*/ 2407981 w 2442876"/>
                      <a:gd name="connsiteY4" fmla="*/ 333899 h 6495340"/>
                      <a:gd name="connsiteX5" fmla="*/ 2407983 w 2442876"/>
                      <a:gd name="connsiteY5" fmla="*/ 333944 h 6495340"/>
                      <a:gd name="connsiteX6" fmla="*/ 2407981 w 2442876"/>
                      <a:gd name="connsiteY6" fmla="*/ 333953 h 6495340"/>
                      <a:gd name="connsiteX7" fmla="*/ 2407981 w 2442876"/>
                      <a:gd name="connsiteY7" fmla="*/ 759646 h 6495340"/>
                      <a:gd name="connsiteX8" fmla="*/ 2442876 w 2442876"/>
                      <a:gd name="connsiteY8" fmla="*/ 759646 h 6495340"/>
                      <a:gd name="connsiteX9" fmla="*/ 2442876 w 2442876"/>
                      <a:gd name="connsiteY9" fmla="*/ 1155178 h 6495340"/>
                      <a:gd name="connsiteX10" fmla="*/ 2407981 w 2442876"/>
                      <a:gd name="connsiteY10" fmla="*/ 1155178 h 6495340"/>
                      <a:gd name="connsiteX11" fmla="*/ 2407981 w 2442876"/>
                      <a:gd name="connsiteY11" fmla="*/ 5042077 h 6495340"/>
                      <a:gd name="connsiteX12" fmla="*/ 2407981 w 2442876"/>
                      <a:gd name="connsiteY12" fmla="*/ 5725946 h 6495340"/>
                      <a:gd name="connsiteX13" fmla="*/ 2407983 w 2442876"/>
                      <a:gd name="connsiteY13" fmla="*/ 5725955 h 6495340"/>
                      <a:gd name="connsiteX14" fmla="*/ 2407981 w 2442876"/>
                      <a:gd name="connsiteY14" fmla="*/ 5726001 h 6495340"/>
                      <a:gd name="connsiteX15" fmla="*/ 2407981 w 2442876"/>
                      <a:gd name="connsiteY15" fmla="*/ 5758880 h 6495340"/>
                      <a:gd name="connsiteX16" fmla="*/ 2406568 w 2442876"/>
                      <a:gd name="connsiteY16" fmla="*/ 5758880 h 6495340"/>
                      <a:gd name="connsiteX17" fmla="*/ 2405089 w 2442876"/>
                      <a:gd name="connsiteY17" fmla="*/ 5793256 h 6495340"/>
                      <a:gd name="connsiteX18" fmla="*/ 2070099 w 2442876"/>
                      <a:gd name="connsiteY18" fmla="*/ 5995398 h 6495340"/>
                      <a:gd name="connsiteX19" fmla="*/ 898182 w 2442876"/>
                      <a:gd name="connsiteY19" fmla="*/ 6059899 h 6495340"/>
                      <a:gd name="connsiteX20" fmla="*/ 0 w 2442876"/>
                      <a:gd name="connsiteY20" fmla="*/ 26399 h 6495340"/>
                      <a:gd name="connsiteX21" fmla="*/ 898182 w 2442876"/>
                      <a:gd name="connsiteY21" fmla="*/ 0 h 6495340"/>
                      <a:gd name="connsiteX0" fmla="*/ 898182 w 2442876"/>
                      <a:gd name="connsiteY0" fmla="*/ 0 h 6383658"/>
                      <a:gd name="connsiteX1" fmla="*/ 2405089 w 2442876"/>
                      <a:gd name="connsiteY1" fmla="*/ 266644 h 6383658"/>
                      <a:gd name="connsiteX2" fmla="*/ 2406568 w 2442876"/>
                      <a:gd name="connsiteY2" fmla="*/ 301020 h 6383658"/>
                      <a:gd name="connsiteX3" fmla="*/ 2407981 w 2442876"/>
                      <a:gd name="connsiteY3" fmla="*/ 301020 h 6383658"/>
                      <a:gd name="connsiteX4" fmla="*/ 2407981 w 2442876"/>
                      <a:gd name="connsiteY4" fmla="*/ 333899 h 6383658"/>
                      <a:gd name="connsiteX5" fmla="*/ 2407983 w 2442876"/>
                      <a:gd name="connsiteY5" fmla="*/ 333944 h 6383658"/>
                      <a:gd name="connsiteX6" fmla="*/ 2407981 w 2442876"/>
                      <a:gd name="connsiteY6" fmla="*/ 333953 h 6383658"/>
                      <a:gd name="connsiteX7" fmla="*/ 2407981 w 2442876"/>
                      <a:gd name="connsiteY7" fmla="*/ 759646 h 6383658"/>
                      <a:gd name="connsiteX8" fmla="*/ 2442876 w 2442876"/>
                      <a:gd name="connsiteY8" fmla="*/ 759646 h 6383658"/>
                      <a:gd name="connsiteX9" fmla="*/ 2442876 w 2442876"/>
                      <a:gd name="connsiteY9" fmla="*/ 1155178 h 6383658"/>
                      <a:gd name="connsiteX10" fmla="*/ 2407981 w 2442876"/>
                      <a:gd name="connsiteY10" fmla="*/ 1155178 h 6383658"/>
                      <a:gd name="connsiteX11" fmla="*/ 2407981 w 2442876"/>
                      <a:gd name="connsiteY11" fmla="*/ 5042077 h 6383658"/>
                      <a:gd name="connsiteX12" fmla="*/ 2407981 w 2442876"/>
                      <a:gd name="connsiteY12" fmla="*/ 5725946 h 6383658"/>
                      <a:gd name="connsiteX13" fmla="*/ 2407983 w 2442876"/>
                      <a:gd name="connsiteY13" fmla="*/ 5725955 h 6383658"/>
                      <a:gd name="connsiteX14" fmla="*/ 2407981 w 2442876"/>
                      <a:gd name="connsiteY14" fmla="*/ 5726001 h 6383658"/>
                      <a:gd name="connsiteX15" fmla="*/ 2407981 w 2442876"/>
                      <a:gd name="connsiteY15" fmla="*/ 5758880 h 6383658"/>
                      <a:gd name="connsiteX16" fmla="*/ 2406568 w 2442876"/>
                      <a:gd name="connsiteY16" fmla="*/ 5758880 h 6383658"/>
                      <a:gd name="connsiteX17" fmla="*/ 2405089 w 2442876"/>
                      <a:gd name="connsiteY17" fmla="*/ 5793256 h 6383658"/>
                      <a:gd name="connsiteX18" fmla="*/ 2070099 w 2442876"/>
                      <a:gd name="connsiteY18" fmla="*/ 5995398 h 6383658"/>
                      <a:gd name="connsiteX19" fmla="*/ 0 w 2442876"/>
                      <a:gd name="connsiteY19" fmla="*/ 26399 h 6383658"/>
                      <a:gd name="connsiteX20" fmla="*/ 898182 w 2442876"/>
                      <a:gd name="connsiteY20" fmla="*/ 0 h 6383658"/>
                      <a:gd name="connsiteX0" fmla="*/ 898182 w 2442876"/>
                      <a:gd name="connsiteY0" fmla="*/ 0 h 5995398"/>
                      <a:gd name="connsiteX1" fmla="*/ 2405089 w 2442876"/>
                      <a:gd name="connsiteY1" fmla="*/ 266644 h 5995398"/>
                      <a:gd name="connsiteX2" fmla="*/ 2406568 w 2442876"/>
                      <a:gd name="connsiteY2" fmla="*/ 301020 h 5995398"/>
                      <a:gd name="connsiteX3" fmla="*/ 2407981 w 2442876"/>
                      <a:gd name="connsiteY3" fmla="*/ 301020 h 5995398"/>
                      <a:gd name="connsiteX4" fmla="*/ 2407981 w 2442876"/>
                      <a:gd name="connsiteY4" fmla="*/ 333899 h 5995398"/>
                      <a:gd name="connsiteX5" fmla="*/ 2407983 w 2442876"/>
                      <a:gd name="connsiteY5" fmla="*/ 333944 h 5995398"/>
                      <a:gd name="connsiteX6" fmla="*/ 2407981 w 2442876"/>
                      <a:gd name="connsiteY6" fmla="*/ 333953 h 5995398"/>
                      <a:gd name="connsiteX7" fmla="*/ 2407981 w 2442876"/>
                      <a:gd name="connsiteY7" fmla="*/ 759646 h 5995398"/>
                      <a:gd name="connsiteX8" fmla="*/ 2442876 w 2442876"/>
                      <a:gd name="connsiteY8" fmla="*/ 759646 h 5995398"/>
                      <a:gd name="connsiteX9" fmla="*/ 2442876 w 2442876"/>
                      <a:gd name="connsiteY9" fmla="*/ 1155178 h 5995398"/>
                      <a:gd name="connsiteX10" fmla="*/ 2407981 w 2442876"/>
                      <a:gd name="connsiteY10" fmla="*/ 1155178 h 5995398"/>
                      <a:gd name="connsiteX11" fmla="*/ 2407981 w 2442876"/>
                      <a:gd name="connsiteY11" fmla="*/ 5042077 h 5995398"/>
                      <a:gd name="connsiteX12" fmla="*/ 2407981 w 2442876"/>
                      <a:gd name="connsiteY12" fmla="*/ 5725946 h 5995398"/>
                      <a:gd name="connsiteX13" fmla="*/ 2407983 w 2442876"/>
                      <a:gd name="connsiteY13" fmla="*/ 5725955 h 5995398"/>
                      <a:gd name="connsiteX14" fmla="*/ 2407981 w 2442876"/>
                      <a:gd name="connsiteY14" fmla="*/ 5726001 h 5995398"/>
                      <a:gd name="connsiteX15" fmla="*/ 2407981 w 2442876"/>
                      <a:gd name="connsiteY15" fmla="*/ 5758880 h 5995398"/>
                      <a:gd name="connsiteX16" fmla="*/ 2406568 w 2442876"/>
                      <a:gd name="connsiteY16" fmla="*/ 5758880 h 5995398"/>
                      <a:gd name="connsiteX17" fmla="*/ 2405089 w 2442876"/>
                      <a:gd name="connsiteY17" fmla="*/ 5793256 h 5995398"/>
                      <a:gd name="connsiteX18" fmla="*/ 2070099 w 2442876"/>
                      <a:gd name="connsiteY18" fmla="*/ 5995398 h 5995398"/>
                      <a:gd name="connsiteX19" fmla="*/ 0 w 2442876"/>
                      <a:gd name="connsiteY19" fmla="*/ 26399 h 5995398"/>
                      <a:gd name="connsiteX20" fmla="*/ 898182 w 2442876"/>
                      <a:gd name="connsiteY20" fmla="*/ 0 h 5995398"/>
                      <a:gd name="connsiteX0" fmla="*/ 898182 w 2442876"/>
                      <a:gd name="connsiteY0" fmla="*/ 0 h 5995398"/>
                      <a:gd name="connsiteX1" fmla="*/ 2405089 w 2442876"/>
                      <a:gd name="connsiteY1" fmla="*/ 266644 h 5995398"/>
                      <a:gd name="connsiteX2" fmla="*/ 2406568 w 2442876"/>
                      <a:gd name="connsiteY2" fmla="*/ 301020 h 5995398"/>
                      <a:gd name="connsiteX3" fmla="*/ 2407981 w 2442876"/>
                      <a:gd name="connsiteY3" fmla="*/ 301020 h 5995398"/>
                      <a:gd name="connsiteX4" fmla="*/ 2407981 w 2442876"/>
                      <a:gd name="connsiteY4" fmla="*/ 333899 h 5995398"/>
                      <a:gd name="connsiteX5" fmla="*/ 2407983 w 2442876"/>
                      <a:gd name="connsiteY5" fmla="*/ 333944 h 5995398"/>
                      <a:gd name="connsiteX6" fmla="*/ 2407981 w 2442876"/>
                      <a:gd name="connsiteY6" fmla="*/ 333953 h 5995398"/>
                      <a:gd name="connsiteX7" fmla="*/ 2407981 w 2442876"/>
                      <a:gd name="connsiteY7" fmla="*/ 759646 h 5995398"/>
                      <a:gd name="connsiteX8" fmla="*/ 2442876 w 2442876"/>
                      <a:gd name="connsiteY8" fmla="*/ 759646 h 5995398"/>
                      <a:gd name="connsiteX9" fmla="*/ 2442876 w 2442876"/>
                      <a:gd name="connsiteY9" fmla="*/ 1155178 h 5995398"/>
                      <a:gd name="connsiteX10" fmla="*/ 2407981 w 2442876"/>
                      <a:gd name="connsiteY10" fmla="*/ 1155178 h 5995398"/>
                      <a:gd name="connsiteX11" fmla="*/ 2407981 w 2442876"/>
                      <a:gd name="connsiteY11" fmla="*/ 5042077 h 5995398"/>
                      <a:gd name="connsiteX12" fmla="*/ 2407981 w 2442876"/>
                      <a:gd name="connsiteY12" fmla="*/ 5725946 h 5995398"/>
                      <a:gd name="connsiteX13" fmla="*/ 2407983 w 2442876"/>
                      <a:gd name="connsiteY13" fmla="*/ 5725955 h 5995398"/>
                      <a:gd name="connsiteX14" fmla="*/ 2407981 w 2442876"/>
                      <a:gd name="connsiteY14" fmla="*/ 5726001 h 5995398"/>
                      <a:gd name="connsiteX15" fmla="*/ 2407981 w 2442876"/>
                      <a:gd name="connsiteY15" fmla="*/ 5758880 h 5995398"/>
                      <a:gd name="connsiteX16" fmla="*/ 2406568 w 2442876"/>
                      <a:gd name="connsiteY16" fmla="*/ 5758880 h 5995398"/>
                      <a:gd name="connsiteX17" fmla="*/ 2405089 w 2442876"/>
                      <a:gd name="connsiteY17" fmla="*/ 5793256 h 5995398"/>
                      <a:gd name="connsiteX18" fmla="*/ 2070099 w 2442876"/>
                      <a:gd name="connsiteY18" fmla="*/ 5995398 h 5995398"/>
                      <a:gd name="connsiteX19" fmla="*/ 0 w 2442876"/>
                      <a:gd name="connsiteY19" fmla="*/ 26399 h 5995398"/>
                      <a:gd name="connsiteX20" fmla="*/ 898182 w 2442876"/>
                      <a:gd name="connsiteY20" fmla="*/ 0 h 5995398"/>
                      <a:gd name="connsiteX0" fmla="*/ 898182 w 2442876"/>
                      <a:gd name="connsiteY0" fmla="*/ 0 h 5995398"/>
                      <a:gd name="connsiteX1" fmla="*/ 2405089 w 2442876"/>
                      <a:gd name="connsiteY1" fmla="*/ 266644 h 5995398"/>
                      <a:gd name="connsiteX2" fmla="*/ 2406568 w 2442876"/>
                      <a:gd name="connsiteY2" fmla="*/ 301020 h 5995398"/>
                      <a:gd name="connsiteX3" fmla="*/ 2407981 w 2442876"/>
                      <a:gd name="connsiteY3" fmla="*/ 301020 h 5995398"/>
                      <a:gd name="connsiteX4" fmla="*/ 2407981 w 2442876"/>
                      <a:gd name="connsiteY4" fmla="*/ 333899 h 5995398"/>
                      <a:gd name="connsiteX5" fmla="*/ 2407983 w 2442876"/>
                      <a:gd name="connsiteY5" fmla="*/ 333944 h 5995398"/>
                      <a:gd name="connsiteX6" fmla="*/ 2407981 w 2442876"/>
                      <a:gd name="connsiteY6" fmla="*/ 333953 h 5995398"/>
                      <a:gd name="connsiteX7" fmla="*/ 2407981 w 2442876"/>
                      <a:gd name="connsiteY7" fmla="*/ 759646 h 5995398"/>
                      <a:gd name="connsiteX8" fmla="*/ 2442876 w 2442876"/>
                      <a:gd name="connsiteY8" fmla="*/ 1155178 h 5995398"/>
                      <a:gd name="connsiteX9" fmla="*/ 2407981 w 2442876"/>
                      <a:gd name="connsiteY9" fmla="*/ 1155178 h 5995398"/>
                      <a:gd name="connsiteX10" fmla="*/ 2407981 w 2442876"/>
                      <a:gd name="connsiteY10" fmla="*/ 5042077 h 5995398"/>
                      <a:gd name="connsiteX11" fmla="*/ 2407981 w 2442876"/>
                      <a:gd name="connsiteY11" fmla="*/ 5725946 h 5995398"/>
                      <a:gd name="connsiteX12" fmla="*/ 2407983 w 2442876"/>
                      <a:gd name="connsiteY12" fmla="*/ 5725955 h 5995398"/>
                      <a:gd name="connsiteX13" fmla="*/ 2407981 w 2442876"/>
                      <a:gd name="connsiteY13" fmla="*/ 5726001 h 5995398"/>
                      <a:gd name="connsiteX14" fmla="*/ 2407981 w 2442876"/>
                      <a:gd name="connsiteY14" fmla="*/ 5758880 h 5995398"/>
                      <a:gd name="connsiteX15" fmla="*/ 2406568 w 2442876"/>
                      <a:gd name="connsiteY15" fmla="*/ 5758880 h 5995398"/>
                      <a:gd name="connsiteX16" fmla="*/ 2405089 w 2442876"/>
                      <a:gd name="connsiteY16" fmla="*/ 5793256 h 5995398"/>
                      <a:gd name="connsiteX17" fmla="*/ 2070099 w 2442876"/>
                      <a:gd name="connsiteY17" fmla="*/ 5995398 h 5995398"/>
                      <a:gd name="connsiteX18" fmla="*/ 0 w 2442876"/>
                      <a:gd name="connsiteY18" fmla="*/ 26399 h 5995398"/>
                      <a:gd name="connsiteX19" fmla="*/ 898182 w 2442876"/>
                      <a:gd name="connsiteY19" fmla="*/ 0 h 5995398"/>
                      <a:gd name="connsiteX0" fmla="*/ 898182 w 2407983"/>
                      <a:gd name="connsiteY0" fmla="*/ 0 h 5995398"/>
                      <a:gd name="connsiteX1" fmla="*/ 2405089 w 2407983"/>
                      <a:gd name="connsiteY1" fmla="*/ 266644 h 5995398"/>
                      <a:gd name="connsiteX2" fmla="*/ 2406568 w 2407983"/>
                      <a:gd name="connsiteY2" fmla="*/ 301020 h 5995398"/>
                      <a:gd name="connsiteX3" fmla="*/ 2407981 w 2407983"/>
                      <a:gd name="connsiteY3" fmla="*/ 301020 h 5995398"/>
                      <a:gd name="connsiteX4" fmla="*/ 2407981 w 2407983"/>
                      <a:gd name="connsiteY4" fmla="*/ 333899 h 5995398"/>
                      <a:gd name="connsiteX5" fmla="*/ 2407983 w 2407983"/>
                      <a:gd name="connsiteY5" fmla="*/ 333944 h 5995398"/>
                      <a:gd name="connsiteX6" fmla="*/ 2407981 w 2407983"/>
                      <a:gd name="connsiteY6" fmla="*/ 333953 h 5995398"/>
                      <a:gd name="connsiteX7" fmla="*/ 2407981 w 2407983"/>
                      <a:gd name="connsiteY7" fmla="*/ 759646 h 5995398"/>
                      <a:gd name="connsiteX8" fmla="*/ 2407981 w 2407983"/>
                      <a:gd name="connsiteY8" fmla="*/ 1155178 h 5995398"/>
                      <a:gd name="connsiteX9" fmla="*/ 2407981 w 2407983"/>
                      <a:gd name="connsiteY9" fmla="*/ 5042077 h 5995398"/>
                      <a:gd name="connsiteX10" fmla="*/ 2407981 w 2407983"/>
                      <a:gd name="connsiteY10" fmla="*/ 5725946 h 5995398"/>
                      <a:gd name="connsiteX11" fmla="*/ 2407983 w 2407983"/>
                      <a:gd name="connsiteY11" fmla="*/ 5725955 h 5995398"/>
                      <a:gd name="connsiteX12" fmla="*/ 2407981 w 2407983"/>
                      <a:gd name="connsiteY12" fmla="*/ 5726001 h 5995398"/>
                      <a:gd name="connsiteX13" fmla="*/ 2407981 w 2407983"/>
                      <a:gd name="connsiteY13" fmla="*/ 5758880 h 5995398"/>
                      <a:gd name="connsiteX14" fmla="*/ 2406568 w 2407983"/>
                      <a:gd name="connsiteY14" fmla="*/ 5758880 h 5995398"/>
                      <a:gd name="connsiteX15" fmla="*/ 2405089 w 2407983"/>
                      <a:gd name="connsiteY15" fmla="*/ 5793256 h 5995398"/>
                      <a:gd name="connsiteX16" fmla="*/ 2070099 w 2407983"/>
                      <a:gd name="connsiteY16" fmla="*/ 5995398 h 5995398"/>
                      <a:gd name="connsiteX17" fmla="*/ 0 w 2407983"/>
                      <a:gd name="connsiteY17" fmla="*/ 26399 h 5995398"/>
                      <a:gd name="connsiteX18" fmla="*/ 898182 w 2407983"/>
                      <a:gd name="connsiteY18" fmla="*/ 0 h 5995398"/>
                      <a:gd name="connsiteX0" fmla="*/ 898182 w 2407983"/>
                      <a:gd name="connsiteY0" fmla="*/ 0 h 5995398"/>
                      <a:gd name="connsiteX1" fmla="*/ 2405089 w 2407983"/>
                      <a:gd name="connsiteY1" fmla="*/ 266644 h 5995398"/>
                      <a:gd name="connsiteX2" fmla="*/ 2406568 w 2407983"/>
                      <a:gd name="connsiteY2" fmla="*/ 301020 h 5995398"/>
                      <a:gd name="connsiteX3" fmla="*/ 2407981 w 2407983"/>
                      <a:gd name="connsiteY3" fmla="*/ 301020 h 5995398"/>
                      <a:gd name="connsiteX4" fmla="*/ 2407981 w 2407983"/>
                      <a:gd name="connsiteY4" fmla="*/ 333899 h 5995398"/>
                      <a:gd name="connsiteX5" fmla="*/ 2407983 w 2407983"/>
                      <a:gd name="connsiteY5" fmla="*/ 333944 h 5995398"/>
                      <a:gd name="connsiteX6" fmla="*/ 2407981 w 2407983"/>
                      <a:gd name="connsiteY6" fmla="*/ 333953 h 5995398"/>
                      <a:gd name="connsiteX7" fmla="*/ 2407981 w 2407983"/>
                      <a:gd name="connsiteY7" fmla="*/ 759646 h 5995398"/>
                      <a:gd name="connsiteX8" fmla="*/ 2407981 w 2407983"/>
                      <a:gd name="connsiteY8" fmla="*/ 5042077 h 5995398"/>
                      <a:gd name="connsiteX9" fmla="*/ 2407981 w 2407983"/>
                      <a:gd name="connsiteY9" fmla="*/ 5725946 h 5995398"/>
                      <a:gd name="connsiteX10" fmla="*/ 2407983 w 2407983"/>
                      <a:gd name="connsiteY10" fmla="*/ 5725955 h 5995398"/>
                      <a:gd name="connsiteX11" fmla="*/ 2407981 w 2407983"/>
                      <a:gd name="connsiteY11" fmla="*/ 5726001 h 5995398"/>
                      <a:gd name="connsiteX12" fmla="*/ 2407981 w 2407983"/>
                      <a:gd name="connsiteY12" fmla="*/ 5758880 h 5995398"/>
                      <a:gd name="connsiteX13" fmla="*/ 2406568 w 2407983"/>
                      <a:gd name="connsiteY13" fmla="*/ 5758880 h 5995398"/>
                      <a:gd name="connsiteX14" fmla="*/ 2405089 w 2407983"/>
                      <a:gd name="connsiteY14" fmla="*/ 5793256 h 5995398"/>
                      <a:gd name="connsiteX15" fmla="*/ 2070099 w 2407983"/>
                      <a:gd name="connsiteY15" fmla="*/ 5995398 h 5995398"/>
                      <a:gd name="connsiteX16" fmla="*/ 0 w 2407983"/>
                      <a:gd name="connsiteY16" fmla="*/ 26399 h 5995398"/>
                      <a:gd name="connsiteX17" fmla="*/ 898182 w 2407983"/>
                      <a:gd name="connsiteY17" fmla="*/ 0 h 5995398"/>
                      <a:gd name="connsiteX0" fmla="*/ 898182 w 2407983"/>
                      <a:gd name="connsiteY0" fmla="*/ 0 h 5995398"/>
                      <a:gd name="connsiteX1" fmla="*/ 2405089 w 2407983"/>
                      <a:gd name="connsiteY1" fmla="*/ 266644 h 5995398"/>
                      <a:gd name="connsiteX2" fmla="*/ 2406568 w 2407983"/>
                      <a:gd name="connsiteY2" fmla="*/ 301020 h 5995398"/>
                      <a:gd name="connsiteX3" fmla="*/ 2407981 w 2407983"/>
                      <a:gd name="connsiteY3" fmla="*/ 301020 h 5995398"/>
                      <a:gd name="connsiteX4" fmla="*/ 2407981 w 2407983"/>
                      <a:gd name="connsiteY4" fmla="*/ 333899 h 5995398"/>
                      <a:gd name="connsiteX5" fmla="*/ 2407983 w 2407983"/>
                      <a:gd name="connsiteY5" fmla="*/ 333944 h 5995398"/>
                      <a:gd name="connsiteX6" fmla="*/ 2407981 w 2407983"/>
                      <a:gd name="connsiteY6" fmla="*/ 333953 h 5995398"/>
                      <a:gd name="connsiteX7" fmla="*/ 2407981 w 2407983"/>
                      <a:gd name="connsiteY7" fmla="*/ 5042077 h 5995398"/>
                      <a:gd name="connsiteX8" fmla="*/ 2407981 w 2407983"/>
                      <a:gd name="connsiteY8" fmla="*/ 5725946 h 5995398"/>
                      <a:gd name="connsiteX9" fmla="*/ 2407983 w 2407983"/>
                      <a:gd name="connsiteY9" fmla="*/ 5725955 h 5995398"/>
                      <a:gd name="connsiteX10" fmla="*/ 2407981 w 2407983"/>
                      <a:gd name="connsiteY10" fmla="*/ 5726001 h 5995398"/>
                      <a:gd name="connsiteX11" fmla="*/ 2407981 w 2407983"/>
                      <a:gd name="connsiteY11" fmla="*/ 5758880 h 5995398"/>
                      <a:gd name="connsiteX12" fmla="*/ 2406568 w 2407983"/>
                      <a:gd name="connsiteY12" fmla="*/ 5758880 h 5995398"/>
                      <a:gd name="connsiteX13" fmla="*/ 2405089 w 2407983"/>
                      <a:gd name="connsiteY13" fmla="*/ 5793256 h 5995398"/>
                      <a:gd name="connsiteX14" fmla="*/ 2070099 w 2407983"/>
                      <a:gd name="connsiteY14" fmla="*/ 5995398 h 5995398"/>
                      <a:gd name="connsiteX15" fmla="*/ 0 w 2407983"/>
                      <a:gd name="connsiteY15" fmla="*/ 26399 h 5995398"/>
                      <a:gd name="connsiteX16" fmla="*/ 898182 w 2407983"/>
                      <a:gd name="connsiteY16" fmla="*/ 0 h 5995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07983" h="5995398">
                        <a:moveTo>
                          <a:pt x="898182" y="0"/>
                        </a:moveTo>
                        <a:cubicBezTo>
                          <a:pt x="2220424" y="0"/>
                          <a:pt x="2384684" y="114471"/>
                          <a:pt x="2405089" y="266644"/>
                        </a:cubicBezTo>
                        <a:lnTo>
                          <a:pt x="2406568" y="301020"/>
                        </a:lnTo>
                        <a:lnTo>
                          <a:pt x="2407981" y="301020"/>
                        </a:lnTo>
                        <a:lnTo>
                          <a:pt x="2407981" y="333899"/>
                        </a:lnTo>
                        <a:cubicBezTo>
                          <a:pt x="2407982" y="333914"/>
                          <a:pt x="2407982" y="333929"/>
                          <a:pt x="2407983" y="333944"/>
                        </a:cubicBezTo>
                        <a:cubicBezTo>
                          <a:pt x="2407982" y="333947"/>
                          <a:pt x="2407982" y="333950"/>
                          <a:pt x="2407981" y="333953"/>
                        </a:cubicBezTo>
                        <a:lnTo>
                          <a:pt x="2407981" y="5042077"/>
                        </a:lnTo>
                        <a:lnTo>
                          <a:pt x="2407981" y="5725946"/>
                        </a:lnTo>
                        <a:cubicBezTo>
                          <a:pt x="2407982" y="5725949"/>
                          <a:pt x="2407982" y="5725952"/>
                          <a:pt x="2407983" y="5725955"/>
                        </a:cubicBezTo>
                        <a:cubicBezTo>
                          <a:pt x="2407982" y="5725970"/>
                          <a:pt x="2407982" y="5725986"/>
                          <a:pt x="2407981" y="5726001"/>
                        </a:cubicBezTo>
                        <a:lnTo>
                          <a:pt x="2407981" y="5758880"/>
                        </a:lnTo>
                        <a:lnTo>
                          <a:pt x="2406568" y="5758880"/>
                        </a:lnTo>
                        <a:lnTo>
                          <a:pt x="2405089" y="5793256"/>
                        </a:lnTo>
                        <a:cubicBezTo>
                          <a:pt x="2387111" y="5859664"/>
                          <a:pt x="2375697" y="5956416"/>
                          <a:pt x="2070099" y="5995398"/>
                        </a:cubicBezTo>
                        <a:cubicBezTo>
                          <a:pt x="1669251" y="5034255"/>
                          <a:pt x="195320" y="1025632"/>
                          <a:pt x="0" y="26399"/>
                        </a:cubicBezTo>
                        <a:cubicBezTo>
                          <a:pt x="174951" y="7358"/>
                          <a:pt x="414784" y="10759"/>
                          <a:pt x="898182" y="0"/>
                        </a:cubicBezTo>
                        <a:close/>
                      </a:path>
                    </a:pathLst>
                  </a:custGeom>
                  <a:gradFill>
                    <a:gsLst>
                      <a:gs pos="100000">
                        <a:schemeClr val="accent1">
                          <a:lumMod val="5000"/>
                          <a:lumOff val="95000"/>
                          <a:alpha val="0"/>
                        </a:schemeClr>
                      </a:gs>
                      <a:gs pos="0">
                        <a:schemeClr val="bg1">
                          <a:alpha val="10000"/>
                        </a:schemeClr>
                      </a:gs>
                      <a:gs pos="24000">
                        <a:schemeClr val="bg1">
                          <a:alpha val="15000"/>
                        </a:schemeClr>
                      </a:gs>
                    </a:gsLst>
                    <a:lin ang="48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grpSp>
        </p:grpSp>
        <p:pic>
          <p:nvPicPr>
            <p:cNvPr id="104" name="Picture 103"/>
            <p:cNvPicPr>
              <a:picLocks noChangeAspect="1"/>
            </p:cNvPicPr>
            <p:nvPr/>
          </p:nvPicPr>
          <p:blipFill rotWithShape="1">
            <a:blip r:embed="rId5" cstate="print">
              <a:extLst>
                <a:ext uri="{28A0092B-C50C-407E-A947-70E740481C1C}">
                  <a14:useLocalDpi xmlns:a14="http://schemas.microsoft.com/office/drawing/2010/main" val="0"/>
                </a:ext>
              </a:extLst>
            </a:blip>
            <a:srcRect l="8207" t="37728" r="29318" b="27087"/>
            <a:stretch/>
          </p:blipFill>
          <p:spPr>
            <a:xfrm>
              <a:off x="3340560" y="4572000"/>
              <a:ext cx="1371600" cy="1371600"/>
            </a:xfrm>
            <a:prstGeom prst="ellipse">
              <a:avLst/>
            </a:prstGeom>
            <a:effectLst>
              <a:outerShdw blurRad="63500" sx="102000" sy="102000" algn="ctr" rotWithShape="0">
                <a:prstClr val="black">
                  <a:alpha val="40000"/>
                </a:prstClr>
              </a:outerShdw>
            </a:effectLst>
          </p:spPr>
        </p:pic>
      </p:grpSp>
      <p:sp>
        <p:nvSpPr>
          <p:cNvPr id="122" name="Rounded Rectangle 121"/>
          <p:cNvSpPr/>
          <p:nvPr/>
        </p:nvSpPr>
        <p:spPr>
          <a:xfrm>
            <a:off x="13484" y="6612179"/>
            <a:ext cx="6889825" cy="595363"/>
          </a:xfrm>
          <a:prstGeom prst="roundRect">
            <a:avLst>
              <a:gd name="adj" fmla="val 50000"/>
            </a:avLst>
          </a:prstGeom>
          <a:gradFill flip="none" rotWithShape="1">
            <a:gsLst>
              <a:gs pos="100000">
                <a:schemeClr val="tx1">
                  <a:lumMod val="50000"/>
                  <a:lumOff val="50000"/>
                  <a:alpha val="0"/>
                </a:schemeClr>
              </a:gs>
              <a:gs pos="0">
                <a:schemeClr val="tx1">
                  <a:lumMod val="50000"/>
                  <a:lumOff val="50000"/>
                  <a:alpha val="62000"/>
                </a:schemeClr>
              </a:gs>
            </a:gsLst>
            <a:lin ang="5400000" scaled="0"/>
            <a:tileRect/>
          </a:gra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nvGrpSpPr>
          <p:cNvPr id="4" name="Group 3"/>
          <p:cNvGrpSpPr/>
          <p:nvPr/>
        </p:nvGrpSpPr>
        <p:grpSpPr>
          <a:xfrm>
            <a:off x="192869" y="2499895"/>
            <a:ext cx="6526621" cy="4168887"/>
            <a:chOff x="188240" y="2451100"/>
            <a:chExt cx="6399229" cy="4087515"/>
          </a:xfrm>
        </p:grpSpPr>
        <p:pic>
          <p:nvPicPr>
            <p:cNvPr id="14" name="Picture 13"/>
            <p:cNvPicPr>
              <a:picLocks noChangeAspect="1"/>
            </p:cNvPicPr>
            <p:nvPr/>
          </p:nvPicPr>
          <p:blipFill>
            <a:blip r:embed="rId6"/>
            <a:stretch>
              <a:fillRect/>
            </a:stretch>
          </p:blipFill>
          <p:spPr>
            <a:xfrm>
              <a:off x="617979" y="2937063"/>
              <a:ext cx="5537444" cy="3257997"/>
            </a:xfrm>
            <a:prstGeom prst="rect">
              <a:avLst/>
            </a:prstGeom>
          </p:spPr>
        </p:pic>
        <p:grpSp>
          <p:nvGrpSpPr>
            <p:cNvPr id="124" name="Group 123"/>
            <p:cNvGrpSpPr/>
            <p:nvPr/>
          </p:nvGrpSpPr>
          <p:grpSpPr>
            <a:xfrm>
              <a:off x="188240" y="2451100"/>
              <a:ext cx="6399229" cy="4087515"/>
              <a:chOff x="2226793" y="927935"/>
              <a:chExt cx="7738414" cy="4942921"/>
            </a:xfrm>
          </p:grpSpPr>
          <p:sp>
            <p:nvSpPr>
              <p:cNvPr id="126" name="Freeform 125"/>
              <p:cNvSpPr>
                <a:spLocks noChangeAspect="1"/>
              </p:cNvSpPr>
              <p:nvPr/>
            </p:nvSpPr>
            <p:spPr>
              <a:xfrm>
                <a:off x="2717225" y="1498706"/>
                <a:ext cx="6757550" cy="3860588"/>
              </a:xfrm>
              <a:custGeom>
                <a:avLst/>
                <a:gdLst>
                  <a:gd name="connsiteX0" fmla="*/ 0 w 3433346"/>
                  <a:gd name="connsiteY0" fmla="*/ 0 h 1931256"/>
                  <a:gd name="connsiteX1" fmla="*/ 3433346 w 3433346"/>
                  <a:gd name="connsiteY1" fmla="*/ 0 h 1931256"/>
                  <a:gd name="connsiteX2" fmla="*/ 3433346 w 3433346"/>
                  <a:gd name="connsiteY2" fmla="*/ 1931256 h 1931256"/>
                  <a:gd name="connsiteX3" fmla="*/ 0 w 3433346"/>
                  <a:gd name="connsiteY3" fmla="*/ 1931256 h 1931256"/>
                  <a:gd name="connsiteX4" fmla="*/ 0 w 3433346"/>
                  <a:gd name="connsiteY4" fmla="*/ 0 h 1931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3346" h="1931256">
                    <a:moveTo>
                      <a:pt x="0" y="0"/>
                    </a:moveTo>
                    <a:lnTo>
                      <a:pt x="3433346" y="0"/>
                    </a:lnTo>
                    <a:lnTo>
                      <a:pt x="3433346" y="1931256"/>
                    </a:lnTo>
                    <a:lnTo>
                      <a:pt x="0" y="1931256"/>
                    </a:lnTo>
                    <a:lnTo>
                      <a:pt x="0" y="0"/>
                    </a:lnTo>
                    <a:close/>
                  </a:path>
                </a:pathLst>
              </a:custGeom>
              <a:noFill/>
              <a:ln w="47625"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nvGrpSpPr>
              <p:cNvPr id="127" name="Group 126"/>
              <p:cNvGrpSpPr/>
              <p:nvPr/>
            </p:nvGrpSpPr>
            <p:grpSpPr>
              <a:xfrm>
                <a:off x="2226793" y="927935"/>
                <a:ext cx="7738414" cy="4942921"/>
                <a:chOff x="811122" y="52899"/>
                <a:chExt cx="10470378" cy="6687966"/>
              </a:xfrm>
            </p:grpSpPr>
            <p:grpSp>
              <p:nvGrpSpPr>
                <p:cNvPr id="128" name="Group 127"/>
                <p:cNvGrpSpPr/>
                <p:nvPr/>
              </p:nvGrpSpPr>
              <p:grpSpPr>
                <a:xfrm>
                  <a:off x="811122" y="52899"/>
                  <a:ext cx="10470378" cy="6687966"/>
                  <a:chOff x="506322" y="52899"/>
                  <a:chExt cx="10470378" cy="6687966"/>
                </a:xfrm>
              </p:grpSpPr>
              <p:sp>
                <p:nvSpPr>
                  <p:cNvPr id="130" name="Freeform 129"/>
                  <p:cNvSpPr>
                    <a:spLocks noChangeAspect="1"/>
                  </p:cNvSpPr>
                  <p:nvPr/>
                </p:nvSpPr>
                <p:spPr>
                  <a:xfrm>
                    <a:off x="506322" y="52899"/>
                    <a:ext cx="10470378" cy="6687966"/>
                  </a:xfrm>
                  <a:custGeom>
                    <a:avLst/>
                    <a:gdLst>
                      <a:gd name="connsiteX0" fmla="*/ 683507 w 10470378"/>
                      <a:gd name="connsiteY0" fmla="*/ 783663 h 6687966"/>
                      <a:gd name="connsiteX1" fmla="*/ 683507 w 10470378"/>
                      <a:gd name="connsiteY1" fmla="*/ 5904303 h 6687966"/>
                      <a:gd name="connsiteX2" fmla="*/ 9786871 w 10470378"/>
                      <a:gd name="connsiteY2" fmla="*/ 5904303 h 6687966"/>
                      <a:gd name="connsiteX3" fmla="*/ 9786871 w 10470378"/>
                      <a:gd name="connsiteY3" fmla="*/ 783663 h 6687966"/>
                      <a:gd name="connsiteX4" fmla="*/ 228599 w 10470378"/>
                      <a:gd name="connsiteY4" fmla="*/ 0 h 6687966"/>
                      <a:gd name="connsiteX5" fmla="*/ 10241778 w 10470378"/>
                      <a:gd name="connsiteY5" fmla="*/ 0 h 6687966"/>
                      <a:gd name="connsiteX6" fmla="*/ 10470378 w 10470378"/>
                      <a:gd name="connsiteY6" fmla="*/ 228600 h 6687966"/>
                      <a:gd name="connsiteX7" fmla="*/ 10470378 w 10470378"/>
                      <a:gd name="connsiteY7" fmla="*/ 6459366 h 6687966"/>
                      <a:gd name="connsiteX8" fmla="*/ 10241778 w 10470378"/>
                      <a:gd name="connsiteY8" fmla="*/ 6687966 h 6687966"/>
                      <a:gd name="connsiteX9" fmla="*/ 0 w 10470378"/>
                      <a:gd name="connsiteY9" fmla="*/ 6687966 h 6687966"/>
                      <a:gd name="connsiteX10" fmla="*/ 0 w 10470378"/>
                      <a:gd name="connsiteY10" fmla="*/ 6687965 h 6687966"/>
                      <a:gd name="connsiteX11" fmla="*/ 228599 w 10470378"/>
                      <a:gd name="connsiteY11" fmla="*/ 6687965 h 6687966"/>
                      <a:gd name="connsiteX12" fmla="*/ 17964 w 10470378"/>
                      <a:gd name="connsiteY12" fmla="*/ 6548347 h 6687966"/>
                      <a:gd name="connsiteX13" fmla="*/ 0 w 10470378"/>
                      <a:gd name="connsiteY13" fmla="*/ 6459367 h 6687966"/>
                      <a:gd name="connsiteX14" fmla="*/ 0 w 10470378"/>
                      <a:gd name="connsiteY14" fmla="*/ 228599 h 6687966"/>
                      <a:gd name="connsiteX15" fmla="*/ 17964 w 10470378"/>
                      <a:gd name="connsiteY15" fmla="*/ 139619 h 6687966"/>
                      <a:gd name="connsiteX16" fmla="*/ 182529 w 10470378"/>
                      <a:gd name="connsiteY16" fmla="*/ 4645 h 6687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470378" h="6687966">
                        <a:moveTo>
                          <a:pt x="683507" y="783663"/>
                        </a:moveTo>
                        <a:lnTo>
                          <a:pt x="683507" y="5904303"/>
                        </a:lnTo>
                        <a:lnTo>
                          <a:pt x="9786871" y="5904303"/>
                        </a:lnTo>
                        <a:lnTo>
                          <a:pt x="9786871" y="783663"/>
                        </a:lnTo>
                        <a:close/>
                        <a:moveTo>
                          <a:pt x="228599" y="0"/>
                        </a:moveTo>
                        <a:lnTo>
                          <a:pt x="10241778" y="0"/>
                        </a:lnTo>
                        <a:cubicBezTo>
                          <a:pt x="10368030" y="0"/>
                          <a:pt x="10470378" y="102348"/>
                          <a:pt x="10470378" y="228600"/>
                        </a:cubicBezTo>
                        <a:lnTo>
                          <a:pt x="10470378" y="6459366"/>
                        </a:lnTo>
                        <a:cubicBezTo>
                          <a:pt x="10470378" y="6585618"/>
                          <a:pt x="10368030" y="6687966"/>
                          <a:pt x="10241778" y="6687966"/>
                        </a:cubicBezTo>
                        <a:lnTo>
                          <a:pt x="0" y="6687966"/>
                        </a:lnTo>
                        <a:lnTo>
                          <a:pt x="0" y="6687965"/>
                        </a:lnTo>
                        <a:lnTo>
                          <a:pt x="228599" y="6687965"/>
                        </a:lnTo>
                        <a:cubicBezTo>
                          <a:pt x="133910" y="6687965"/>
                          <a:pt x="52667" y="6630394"/>
                          <a:pt x="17964" y="6548347"/>
                        </a:cubicBezTo>
                        <a:lnTo>
                          <a:pt x="0" y="6459367"/>
                        </a:lnTo>
                        <a:lnTo>
                          <a:pt x="0" y="228599"/>
                        </a:lnTo>
                        <a:lnTo>
                          <a:pt x="17964" y="139619"/>
                        </a:lnTo>
                        <a:cubicBezTo>
                          <a:pt x="46884" y="71246"/>
                          <a:pt x="108122" y="19871"/>
                          <a:pt x="182529" y="4645"/>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nvGrpSpPr>
                  <p:cNvPr id="131" name="Group 130"/>
                  <p:cNvGrpSpPr/>
                  <p:nvPr/>
                </p:nvGrpSpPr>
                <p:grpSpPr>
                  <a:xfrm>
                    <a:off x="5602208" y="327104"/>
                    <a:ext cx="417188" cy="6119733"/>
                    <a:chOff x="5602208" y="327104"/>
                    <a:chExt cx="417188" cy="6119733"/>
                  </a:xfrm>
                </p:grpSpPr>
                <p:sp>
                  <p:nvSpPr>
                    <p:cNvPr id="132" name="Rectangle 25"/>
                    <p:cNvSpPr/>
                    <p:nvPr/>
                  </p:nvSpPr>
                  <p:spPr>
                    <a:xfrm>
                      <a:off x="5602208" y="6167437"/>
                      <a:ext cx="278606" cy="279400"/>
                    </a:xfrm>
                    <a:custGeom>
                      <a:avLst/>
                      <a:gdLst>
                        <a:gd name="connsiteX0" fmla="*/ 0 w 276225"/>
                        <a:gd name="connsiteY0" fmla="*/ 0 h 279400"/>
                        <a:gd name="connsiteX1" fmla="*/ 276225 w 276225"/>
                        <a:gd name="connsiteY1" fmla="*/ 0 h 279400"/>
                        <a:gd name="connsiteX2" fmla="*/ 276225 w 276225"/>
                        <a:gd name="connsiteY2" fmla="*/ 279400 h 279400"/>
                        <a:gd name="connsiteX3" fmla="*/ 0 w 276225"/>
                        <a:gd name="connsiteY3" fmla="*/ 279400 h 279400"/>
                        <a:gd name="connsiteX4" fmla="*/ 0 w 276225"/>
                        <a:gd name="connsiteY4" fmla="*/ 0 h 279400"/>
                        <a:gd name="connsiteX0" fmla="*/ 0 w 276225"/>
                        <a:gd name="connsiteY0" fmla="*/ 88107 h 279400"/>
                        <a:gd name="connsiteX1" fmla="*/ 276225 w 276225"/>
                        <a:gd name="connsiteY1" fmla="*/ 0 h 279400"/>
                        <a:gd name="connsiteX2" fmla="*/ 276225 w 276225"/>
                        <a:gd name="connsiteY2" fmla="*/ 279400 h 279400"/>
                        <a:gd name="connsiteX3" fmla="*/ 0 w 276225"/>
                        <a:gd name="connsiteY3" fmla="*/ 279400 h 279400"/>
                        <a:gd name="connsiteX4" fmla="*/ 0 w 276225"/>
                        <a:gd name="connsiteY4" fmla="*/ 88107 h 279400"/>
                        <a:gd name="connsiteX0" fmla="*/ 0 w 276225"/>
                        <a:gd name="connsiteY0" fmla="*/ 38100 h 279400"/>
                        <a:gd name="connsiteX1" fmla="*/ 276225 w 276225"/>
                        <a:gd name="connsiteY1" fmla="*/ 0 h 279400"/>
                        <a:gd name="connsiteX2" fmla="*/ 276225 w 276225"/>
                        <a:gd name="connsiteY2" fmla="*/ 279400 h 279400"/>
                        <a:gd name="connsiteX3" fmla="*/ 0 w 276225"/>
                        <a:gd name="connsiteY3" fmla="*/ 279400 h 279400"/>
                        <a:gd name="connsiteX4" fmla="*/ 0 w 276225"/>
                        <a:gd name="connsiteY4" fmla="*/ 38100 h 279400"/>
                        <a:gd name="connsiteX0" fmla="*/ 0 w 276225"/>
                        <a:gd name="connsiteY0" fmla="*/ 38100 h 279400"/>
                        <a:gd name="connsiteX1" fmla="*/ 276225 w 276225"/>
                        <a:gd name="connsiteY1" fmla="*/ 0 h 279400"/>
                        <a:gd name="connsiteX2" fmla="*/ 276225 w 276225"/>
                        <a:gd name="connsiteY2" fmla="*/ 279400 h 279400"/>
                        <a:gd name="connsiteX3" fmla="*/ 2382 w 276225"/>
                        <a:gd name="connsiteY3" fmla="*/ 224631 h 279400"/>
                        <a:gd name="connsiteX4" fmla="*/ 0 w 276225"/>
                        <a:gd name="connsiteY4" fmla="*/ 38100 h 279400"/>
                        <a:gd name="connsiteX0" fmla="*/ 2381 w 278606"/>
                        <a:gd name="connsiteY0" fmla="*/ 38100 h 279400"/>
                        <a:gd name="connsiteX1" fmla="*/ 278606 w 278606"/>
                        <a:gd name="connsiteY1" fmla="*/ 0 h 279400"/>
                        <a:gd name="connsiteX2" fmla="*/ 278606 w 278606"/>
                        <a:gd name="connsiteY2" fmla="*/ 279400 h 279400"/>
                        <a:gd name="connsiteX3" fmla="*/ 0 w 278606"/>
                        <a:gd name="connsiteY3" fmla="*/ 238919 h 279400"/>
                        <a:gd name="connsiteX4" fmla="*/ 2381 w 278606"/>
                        <a:gd name="connsiteY4" fmla="*/ 38100 h 27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606" h="279400">
                          <a:moveTo>
                            <a:pt x="2381" y="38100"/>
                          </a:moveTo>
                          <a:lnTo>
                            <a:pt x="278606" y="0"/>
                          </a:lnTo>
                          <a:lnTo>
                            <a:pt x="278606" y="279400"/>
                          </a:lnTo>
                          <a:lnTo>
                            <a:pt x="0" y="238919"/>
                          </a:lnTo>
                          <a:cubicBezTo>
                            <a:pt x="794" y="171979"/>
                            <a:pt x="1587" y="105040"/>
                            <a:pt x="2381" y="3810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nvGrpSpPr>
                    <p:cNvPr id="133" name="Group 132"/>
                    <p:cNvGrpSpPr/>
                    <p:nvPr/>
                  </p:nvGrpSpPr>
                  <p:grpSpPr>
                    <a:xfrm>
                      <a:off x="5675669" y="327104"/>
                      <a:ext cx="343727" cy="131684"/>
                      <a:chOff x="5675669" y="327104"/>
                      <a:chExt cx="343727" cy="131684"/>
                    </a:xfrm>
                    <a:solidFill>
                      <a:schemeClr val="tx1">
                        <a:lumMod val="65000"/>
                        <a:lumOff val="35000"/>
                      </a:schemeClr>
                    </a:solidFill>
                  </p:grpSpPr>
                  <p:sp>
                    <p:nvSpPr>
                      <p:cNvPr id="134" name="Oval 133"/>
                      <p:cNvSpPr/>
                      <p:nvPr/>
                    </p:nvSpPr>
                    <p:spPr>
                      <a:xfrm>
                        <a:off x="5675669" y="327104"/>
                        <a:ext cx="131684" cy="1316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135" name="Oval 134"/>
                      <p:cNvSpPr/>
                      <p:nvPr/>
                    </p:nvSpPr>
                    <p:spPr>
                      <a:xfrm>
                        <a:off x="5973677" y="37008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grpSp>
            </p:grpSp>
            <p:sp>
              <p:nvSpPr>
                <p:cNvPr id="129" name="Freeform 128"/>
                <p:cNvSpPr/>
                <p:nvPr/>
              </p:nvSpPr>
              <p:spPr>
                <a:xfrm>
                  <a:off x="3465420" y="52899"/>
                  <a:ext cx="7816079" cy="6687966"/>
                </a:xfrm>
                <a:custGeom>
                  <a:avLst/>
                  <a:gdLst>
                    <a:gd name="connsiteX0" fmla="*/ 228599 w 10470378"/>
                    <a:gd name="connsiteY0" fmla="*/ 0 h 6687966"/>
                    <a:gd name="connsiteX1" fmla="*/ 10241778 w 10470378"/>
                    <a:gd name="connsiteY1" fmla="*/ 0 h 6687966"/>
                    <a:gd name="connsiteX2" fmla="*/ 10470378 w 10470378"/>
                    <a:gd name="connsiteY2" fmla="*/ 228600 h 6687966"/>
                    <a:gd name="connsiteX3" fmla="*/ 10470378 w 10470378"/>
                    <a:gd name="connsiteY3" fmla="*/ 6459366 h 6687966"/>
                    <a:gd name="connsiteX4" fmla="*/ 10241778 w 10470378"/>
                    <a:gd name="connsiteY4" fmla="*/ 6687966 h 6687966"/>
                    <a:gd name="connsiteX5" fmla="*/ 0 w 10470378"/>
                    <a:gd name="connsiteY5" fmla="*/ 6687966 h 6687966"/>
                    <a:gd name="connsiteX6" fmla="*/ 0 w 10470378"/>
                    <a:gd name="connsiteY6" fmla="*/ 6687965 h 6687966"/>
                    <a:gd name="connsiteX7" fmla="*/ 228599 w 10470378"/>
                    <a:gd name="connsiteY7" fmla="*/ 6687965 h 6687966"/>
                    <a:gd name="connsiteX8" fmla="*/ 17964 w 10470378"/>
                    <a:gd name="connsiteY8" fmla="*/ 6548347 h 6687966"/>
                    <a:gd name="connsiteX9" fmla="*/ 0 w 10470378"/>
                    <a:gd name="connsiteY9" fmla="*/ 6459367 h 6687966"/>
                    <a:gd name="connsiteX10" fmla="*/ 0 w 10470378"/>
                    <a:gd name="connsiteY10" fmla="*/ 228599 h 6687966"/>
                    <a:gd name="connsiteX11" fmla="*/ 17964 w 10470378"/>
                    <a:gd name="connsiteY11" fmla="*/ 139619 h 6687966"/>
                    <a:gd name="connsiteX12" fmla="*/ 182529 w 10470378"/>
                    <a:gd name="connsiteY12" fmla="*/ 4645 h 6687966"/>
                    <a:gd name="connsiteX0" fmla="*/ 228599 w 10470378"/>
                    <a:gd name="connsiteY0" fmla="*/ 0 h 6687966"/>
                    <a:gd name="connsiteX1" fmla="*/ 10241778 w 10470378"/>
                    <a:gd name="connsiteY1" fmla="*/ 0 h 6687966"/>
                    <a:gd name="connsiteX2" fmla="*/ 10470378 w 10470378"/>
                    <a:gd name="connsiteY2" fmla="*/ 228600 h 6687966"/>
                    <a:gd name="connsiteX3" fmla="*/ 10470378 w 10470378"/>
                    <a:gd name="connsiteY3" fmla="*/ 6459366 h 6687966"/>
                    <a:gd name="connsiteX4" fmla="*/ 10241778 w 10470378"/>
                    <a:gd name="connsiteY4" fmla="*/ 6687966 h 6687966"/>
                    <a:gd name="connsiteX5" fmla="*/ 0 w 10470378"/>
                    <a:gd name="connsiteY5" fmla="*/ 6687966 h 6687966"/>
                    <a:gd name="connsiteX6" fmla="*/ 0 w 10470378"/>
                    <a:gd name="connsiteY6" fmla="*/ 6687965 h 6687966"/>
                    <a:gd name="connsiteX7" fmla="*/ 228599 w 10470378"/>
                    <a:gd name="connsiteY7" fmla="*/ 6687965 h 6687966"/>
                    <a:gd name="connsiteX8" fmla="*/ 17964 w 10470378"/>
                    <a:gd name="connsiteY8" fmla="*/ 6548347 h 6687966"/>
                    <a:gd name="connsiteX9" fmla="*/ 0 w 10470378"/>
                    <a:gd name="connsiteY9" fmla="*/ 6459367 h 6687966"/>
                    <a:gd name="connsiteX10" fmla="*/ 17964 w 10470378"/>
                    <a:gd name="connsiteY10" fmla="*/ 139619 h 6687966"/>
                    <a:gd name="connsiteX11" fmla="*/ 182529 w 10470378"/>
                    <a:gd name="connsiteY11" fmla="*/ 4645 h 6687966"/>
                    <a:gd name="connsiteX12" fmla="*/ 228599 w 10470378"/>
                    <a:gd name="connsiteY12" fmla="*/ 0 h 6687966"/>
                    <a:gd name="connsiteX0" fmla="*/ 228599 w 10470378"/>
                    <a:gd name="connsiteY0" fmla="*/ 0 h 6687966"/>
                    <a:gd name="connsiteX1" fmla="*/ 10241778 w 10470378"/>
                    <a:gd name="connsiteY1" fmla="*/ 0 h 6687966"/>
                    <a:gd name="connsiteX2" fmla="*/ 10470378 w 10470378"/>
                    <a:gd name="connsiteY2" fmla="*/ 228600 h 6687966"/>
                    <a:gd name="connsiteX3" fmla="*/ 10470378 w 10470378"/>
                    <a:gd name="connsiteY3" fmla="*/ 6459366 h 6687966"/>
                    <a:gd name="connsiteX4" fmla="*/ 10241778 w 10470378"/>
                    <a:gd name="connsiteY4" fmla="*/ 6687966 h 6687966"/>
                    <a:gd name="connsiteX5" fmla="*/ 0 w 10470378"/>
                    <a:gd name="connsiteY5" fmla="*/ 6687966 h 6687966"/>
                    <a:gd name="connsiteX6" fmla="*/ 0 w 10470378"/>
                    <a:gd name="connsiteY6" fmla="*/ 6687965 h 6687966"/>
                    <a:gd name="connsiteX7" fmla="*/ 228599 w 10470378"/>
                    <a:gd name="connsiteY7" fmla="*/ 6687965 h 6687966"/>
                    <a:gd name="connsiteX8" fmla="*/ 17964 w 10470378"/>
                    <a:gd name="connsiteY8" fmla="*/ 6548347 h 6687966"/>
                    <a:gd name="connsiteX9" fmla="*/ 0 w 10470378"/>
                    <a:gd name="connsiteY9" fmla="*/ 6459367 h 6687966"/>
                    <a:gd name="connsiteX10" fmla="*/ 182529 w 10470378"/>
                    <a:gd name="connsiteY10" fmla="*/ 4645 h 6687966"/>
                    <a:gd name="connsiteX11" fmla="*/ 228599 w 10470378"/>
                    <a:gd name="connsiteY11" fmla="*/ 0 h 6687966"/>
                    <a:gd name="connsiteX0" fmla="*/ 228599 w 10470378"/>
                    <a:gd name="connsiteY0" fmla="*/ 0 h 6687966"/>
                    <a:gd name="connsiteX1" fmla="*/ 10241778 w 10470378"/>
                    <a:gd name="connsiteY1" fmla="*/ 0 h 6687966"/>
                    <a:gd name="connsiteX2" fmla="*/ 10470378 w 10470378"/>
                    <a:gd name="connsiteY2" fmla="*/ 228600 h 6687966"/>
                    <a:gd name="connsiteX3" fmla="*/ 10470378 w 10470378"/>
                    <a:gd name="connsiteY3" fmla="*/ 6459366 h 6687966"/>
                    <a:gd name="connsiteX4" fmla="*/ 10241778 w 10470378"/>
                    <a:gd name="connsiteY4" fmla="*/ 6687966 h 6687966"/>
                    <a:gd name="connsiteX5" fmla="*/ 0 w 10470378"/>
                    <a:gd name="connsiteY5" fmla="*/ 6687966 h 6687966"/>
                    <a:gd name="connsiteX6" fmla="*/ 0 w 10470378"/>
                    <a:gd name="connsiteY6" fmla="*/ 6687965 h 6687966"/>
                    <a:gd name="connsiteX7" fmla="*/ 228599 w 10470378"/>
                    <a:gd name="connsiteY7" fmla="*/ 6687965 h 6687966"/>
                    <a:gd name="connsiteX8" fmla="*/ 17964 w 10470378"/>
                    <a:gd name="connsiteY8" fmla="*/ 6548347 h 6687966"/>
                    <a:gd name="connsiteX9" fmla="*/ 0 w 10470378"/>
                    <a:gd name="connsiteY9" fmla="*/ 6459367 h 6687966"/>
                    <a:gd name="connsiteX10" fmla="*/ 228599 w 10470378"/>
                    <a:gd name="connsiteY10" fmla="*/ 0 h 6687966"/>
                    <a:gd name="connsiteX0" fmla="*/ 228599 w 10470378"/>
                    <a:gd name="connsiteY0" fmla="*/ 0 h 6687966"/>
                    <a:gd name="connsiteX1" fmla="*/ 10241778 w 10470378"/>
                    <a:gd name="connsiteY1" fmla="*/ 0 h 6687966"/>
                    <a:gd name="connsiteX2" fmla="*/ 10470378 w 10470378"/>
                    <a:gd name="connsiteY2" fmla="*/ 228600 h 6687966"/>
                    <a:gd name="connsiteX3" fmla="*/ 10470378 w 10470378"/>
                    <a:gd name="connsiteY3" fmla="*/ 6459366 h 6687966"/>
                    <a:gd name="connsiteX4" fmla="*/ 10241778 w 10470378"/>
                    <a:gd name="connsiteY4" fmla="*/ 6687966 h 6687966"/>
                    <a:gd name="connsiteX5" fmla="*/ 0 w 10470378"/>
                    <a:gd name="connsiteY5" fmla="*/ 6687966 h 6687966"/>
                    <a:gd name="connsiteX6" fmla="*/ 0 w 10470378"/>
                    <a:gd name="connsiteY6" fmla="*/ 6687965 h 6687966"/>
                    <a:gd name="connsiteX7" fmla="*/ 228599 w 10470378"/>
                    <a:gd name="connsiteY7" fmla="*/ 6687965 h 6687966"/>
                    <a:gd name="connsiteX8" fmla="*/ 17964 w 10470378"/>
                    <a:gd name="connsiteY8" fmla="*/ 6548347 h 6687966"/>
                    <a:gd name="connsiteX9" fmla="*/ 228599 w 10470378"/>
                    <a:gd name="connsiteY9" fmla="*/ 0 h 6687966"/>
                    <a:gd name="connsiteX0" fmla="*/ 228599 w 10470378"/>
                    <a:gd name="connsiteY0" fmla="*/ 0 h 7076902"/>
                    <a:gd name="connsiteX1" fmla="*/ 10241778 w 10470378"/>
                    <a:gd name="connsiteY1" fmla="*/ 0 h 7076902"/>
                    <a:gd name="connsiteX2" fmla="*/ 10470378 w 10470378"/>
                    <a:gd name="connsiteY2" fmla="*/ 228600 h 7076902"/>
                    <a:gd name="connsiteX3" fmla="*/ 10470378 w 10470378"/>
                    <a:gd name="connsiteY3" fmla="*/ 6459366 h 7076902"/>
                    <a:gd name="connsiteX4" fmla="*/ 10241778 w 10470378"/>
                    <a:gd name="connsiteY4" fmla="*/ 6687966 h 7076902"/>
                    <a:gd name="connsiteX5" fmla="*/ 0 w 10470378"/>
                    <a:gd name="connsiteY5" fmla="*/ 6687966 h 7076902"/>
                    <a:gd name="connsiteX6" fmla="*/ 0 w 10470378"/>
                    <a:gd name="connsiteY6" fmla="*/ 6687965 h 7076902"/>
                    <a:gd name="connsiteX7" fmla="*/ 228599 w 10470378"/>
                    <a:gd name="connsiteY7" fmla="*/ 6687965 h 7076902"/>
                    <a:gd name="connsiteX8" fmla="*/ 17964 w 10470378"/>
                    <a:gd name="connsiteY8" fmla="*/ 6548347 h 7076902"/>
                    <a:gd name="connsiteX9" fmla="*/ 228599 w 10470378"/>
                    <a:gd name="connsiteY9" fmla="*/ 0 h 7076902"/>
                    <a:gd name="connsiteX0" fmla="*/ 457224 w 10699003"/>
                    <a:gd name="connsiteY0" fmla="*/ 0 h 6866956"/>
                    <a:gd name="connsiteX1" fmla="*/ 10470403 w 10699003"/>
                    <a:gd name="connsiteY1" fmla="*/ 0 h 6866956"/>
                    <a:gd name="connsiteX2" fmla="*/ 10699003 w 10699003"/>
                    <a:gd name="connsiteY2" fmla="*/ 228600 h 6866956"/>
                    <a:gd name="connsiteX3" fmla="*/ 10699003 w 10699003"/>
                    <a:gd name="connsiteY3" fmla="*/ 6459366 h 6866956"/>
                    <a:gd name="connsiteX4" fmla="*/ 10470403 w 10699003"/>
                    <a:gd name="connsiteY4" fmla="*/ 6687966 h 6866956"/>
                    <a:gd name="connsiteX5" fmla="*/ 228625 w 10699003"/>
                    <a:gd name="connsiteY5" fmla="*/ 6687966 h 6866956"/>
                    <a:gd name="connsiteX6" fmla="*/ 228625 w 10699003"/>
                    <a:gd name="connsiteY6" fmla="*/ 6687965 h 6866956"/>
                    <a:gd name="connsiteX7" fmla="*/ 24 w 10699003"/>
                    <a:gd name="connsiteY7" fmla="*/ 5516390 h 6866956"/>
                    <a:gd name="connsiteX8" fmla="*/ 246589 w 10699003"/>
                    <a:gd name="connsiteY8" fmla="*/ 6548347 h 6866956"/>
                    <a:gd name="connsiteX9" fmla="*/ 457224 w 10699003"/>
                    <a:gd name="connsiteY9" fmla="*/ 0 h 6866956"/>
                    <a:gd name="connsiteX0" fmla="*/ 866784 w 11108563"/>
                    <a:gd name="connsiteY0" fmla="*/ 0 h 7165183"/>
                    <a:gd name="connsiteX1" fmla="*/ 10879963 w 11108563"/>
                    <a:gd name="connsiteY1" fmla="*/ 0 h 7165183"/>
                    <a:gd name="connsiteX2" fmla="*/ 11108563 w 11108563"/>
                    <a:gd name="connsiteY2" fmla="*/ 228600 h 7165183"/>
                    <a:gd name="connsiteX3" fmla="*/ 11108563 w 11108563"/>
                    <a:gd name="connsiteY3" fmla="*/ 6459366 h 7165183"/>
                    <a:gd name="connsiteX4" fmla="*/ 10879963 w 11108563"/>
                    <a:gd name="connsiteY4" fmla="*/ 6687966 h 7165183"/>
                    <a:gd name="connsiteX5" fmla="*/ 638185 w 11108563"/>
                    <a:gd name="connsiteY5" fmla="*/ 6687966 h 7165183"/>
                    <a:gd name="connsiteX6" fmla="*/ 638185 w 11108563"/>
                    <a:gd name="connsiteY6" fmla="*/ 6687965 h 7165183"/>
                    <a:gd name="connsiteX7" fmla="*/ 9 w 11108563"/>
                    <a:gd name="connsiteY7" fmla="*/ 6945140 h 7165183"/>
                    <a:gd name="connsiteX8" fmla="*/ 656149 w 11108563"/>
                    <a:gd name="connsiteY8" fmla="*/ 6548347 h 7165183"/>
                    <a:gd name="connsiteX9" fmla="*/ 866784 w 11108563"/>
                    <a:gd name="connsiteY9" fmla="*/ 0 h 7165183"/>
                    <a:gd name="connsiteX0" fmla="*/ 1019183 w 11260962"/>
                    <a:gd name="connsiteY0" fmla="*/ 0 h 6972684"/>
                    <a:gd name="connsiteX1" fmla="*/ 11032362 w 11260962"/>
                    <a:gd name="connsiteY1" fmla="*/ 0 h 6972684"/>
                    <a:gd name="connsiteX2" fmla="*/ 11260962 w 11260962"/>
                    <a:gd name="connsiteY2" fmla="*/ 228600 h 6972684"/>
                    <a:gd name="connsiteX3" fmla="*/ 11260962 w 11260962"/>
                    <a:gd name="connsiteY3" fmla="*/ 6459366 h 6972684"/>
                    <a:gd name="connsiteX4" fmla="*/ 11032362 w 11260962"/>
                    <a:gd name="connsiteY4" fmla="*/ 6687966 h 6972684"/>
                    <a:gd name="connsiteX5" fmla="*/ 790584 w 11260962"/>
                    <a:gd name="connsiteY5" fmla="*/ 6687966 h 6972684"/>
                    <a:gd name="connsiteX6" fmla="*/ 790584 w 11260962"/>
                    <a:gd name="connsiteY6" fmla="*/ 6687965 h 6972684"/>
                    <a:gd name="connsiteX7" fmla="*/ 8 w 11260962"/>
                    <a:gd name="connsiteY7" fmla="*/ 6249815 h 6972684"/>
                    <a:gd name="connsiteX8" fmla="*/ 808548 w 11260962"/>
                    <a:gd name="connsiteY8" fmla="*/ 6548347 h 6972684"/>
                    <a:gd name="connsiteX9" fmla="*/ 1019183 w 11260962"/>
                    <a:gd name="connsiteY9" fmla="*/ 0 h 6972684"/>
                    <a:gd name="connsiteX0" fmla="*/ 1186224 w 11428003"/>
                    <a:gd name="connsiteY0" fmla="*/ 0 h 6891343"/>
                    <a:gd name="connsiteX1" fmla="*/ 11199403 w 11428003"/>
                    <a:gd name="connsiteY1" fmla="*/ 0 h 6891343"/>
                    <a:gd name="connsiteX2" fmla="*/ 11428003 w 11428003"/>
                    <a:gd name="connsiteY2" fmla="*/ 228600 h 6891343"/>
                    <a:gd name="connsiteX3" fmla="*/ 11428003 w 11428003"/>
                    <a:gd name="connsiteY3" fmla="*/ 6459366 h 6891343"/>
                    <a:gd name="connsiteX4" fmla="*/ 11199403 w 11428003"/>
                    <a:gd name="connsiteY4" fmla="*/ 6687966 h 6891343"/>
                    <a:gd name="connsiteX5" fmla="*/ 957625 w 11428003"/>
                    <a:gd name="connsiteY5" fmla="*/ 6687966 h 6891343"/>
                    <a:gd name="connsiteX6" fmla="*/ 957625 w 11428003"/>
                    <a:gd name="connsiteY6" fmla="*/ 6687965 h 6891343"/>
                    <a:gd name="connsiteX7" fmla="*/ 167049 w 11428003"/>
                    <a:gd name="connsiteY7" fmla="*/ 6249815 h 6891343"/>
                    <a:gd name="connsiteX8" fmla="*/ 1186224 w 11428003"/>
                    <a:gd name="connsiteY8" fmla="*/ 0 h 6891343"/>
                    <a:gd name="connsiteX0" fmla="*/ 813188 w 11054967"/>
                    <a:gd name="connsiteY0" fmla="*/ 0 h 6687966"/>
                    <a:gd name="connsiteX1" fmla="*/ 10826367 w 11054967"/>
                    <a:gd name="connsiteY1" fmla="*/ 0 h 6687966"/>
                    <a:gd name="connsiteX2" fmla="*/ 11054967 w 11054967"/>
                    <a:gd name="connsiteY2" fmla="*/ 228600 h 6687966"/>
                    <a:gd name="connsiteX3" fmla="*/ 11054967 w 11054967"/>
                    <a:gd name="connsiteY3" fmla="*/ 6459366 h 6687966"/>
                    <a:gd name="connsiteX4" fmla="*/ 10826367 w 11054967"/>
                    <a:gd name="connsiteY4" fmla="*/ 6687966 h 6687966"/>
                    <a:gd name="connsiteX5" fmla="*/ 584589 w 11054967"/>
                    <a:gd name="connsiteY5" fmla="*/ 6687966 h 6687966"/>
                    <a:gd name="connsiteX6" fmla="*/ 584589 w 11054967"/>
                    <a:gd name="connsiteY6" fmla="*/ 6687965 h 6687966"/>
                    <a:gd name="connsiteX7" fmla="*/ 813188 w 11054967"/>
                    <a:gd name="connsiteY7" fmla="*/ 0 h 6687966"/>
                    <a:gd name="connsiteX0" fmla="*/ 228599 w 10470378"/>
                    <a:gd name="connsiteY0" fmla="*/ 0 h 6687966"/>
                    <a:gd name="connsiteX1" fmla="*/ 10241778 w 10470378"/>
                    <a:gd name="connsiteY1" fmla="*/ 0 h 6687966"/>
                    <a:gd name="connsiteX2" fmla="*/ 10470378 w 10470378"/>
                    <a:gd name="connsiteY2" fmla="*/ 228600 h 6687966"/>
                    <a:gd name="connsiteX3" fmla="*/ 10470378 w 10470378"/>
                    <a:gd name="connsiteY3" fmla="*/ 6459366 h 6687966"/>
                    <a:gd name="connsiteX4" fmla="*/ 10241778 w 10470378"/>
                    <a:gd name="connsiteY4" fmla="*/ 6687966 h 6687966"/>
                    <a:gd name="connsiteX5" fmla="*/ 0 w 10470378"/>
                    <a:gd name="connsiteY5" fmla="*/ 6687966 h 6687966"/>
                    <a:gd name="connsiteX6" fmla="*/ 0 w 10470378"/>
                    <a:gd name="connsiteY6" fmla="*/ 6687965 h 6687966"/>
                    <a:gd name="connsiteX7" fmla="*/ 228599 w 10470378"/>
                    <a:gd name="connsiteY7" fmla="*/ 0 h 6687966"/>
                    <a:gd name="connsiteX0" fmla="*/ 2654299 w 10470378"/>
                    <a:gd name="connsiteY0" fmla="*/ 0 h 6687966"/>
                    <a:gd name="connsiteX1" fmla="*/ 10241778 w 10470378"/>
                    <a:gd name="connsiteY1" fmla="*/ 0 h 6687966"/>
                    <a:gd name="connsiteX2" fmla="*/ 10470378 w 10470378"/>
                    <a:gd name="connsiteY2" fmla="*/ 228600 h 6687966"/>
                    <a:gd name="connsiteX3" fmla="*/ 10470378 w 10470378"/>
                    <a:gd name="connsiteY3" fmla="*/ 6459366 h 6687966"/>
                    <a:gd name="connsiteX4" fmla="*/ 10241778 w 10470378"/>
                    <a:gd name="connsiteY4" fmla="*/ 6687966 h 6687966"/>
                    <a:gd name="connsiteX5" fmla="*/ 0 w 10470378"/>
                    <a:gd name="connsiteY5" fmla="*/ 6687966 h 6687966"/>
                    <a:gd name="connsiteX6" fmla="*/ 0 w 10470378"/>
                    <a:gd name="connsiteY6" fmla="*/ 6687965 h 6687966"/>
                    <a:gd name="connsiteX7" fmla="*/ 2654299 w 10470378"/>
                    <a:gd name="connsiteY7" fmla="*/ 0 h 6687966"/>
                    <a:gd name="connsiteX0" fmla="*/ 2654299 w 10470378"/>
                    <a:gd name="connsiteY0" fmla="*/ 0 h 6687966"/>
                    <a:gd name="connsiteX1" fmla="*/ 10241778 w 10470378"/>
                    <a:gd name="connsiteY1" fmla="*/ 0 h 6687966"/>
                    <a:gd name="connsiteX2" fmla="*/ 10470378 w 10470378"/>
                    <a:gd name="connsiteY2" fmla="*/ 228600 h 6687966"/>
                    <a:gd name="connsiteX3" fmla="*/ 10470378 w 10470378"/>
                    <a:gd name="connsiteY3" fmla="*/ 6459366 h 6687966"/>
                    <a:gd name="connsiteX4" fmla="*/ 10241778 w 10470378"/>
                    <a:gd name="connsiteY4" fmla="*/ 6687966 h 6687966"/>
                    <a:gd name="connsiteX5" fmla="*/ 0 w 10470378"/>
                    <a:gd name="connsiteY5" fmla="*/ 6687966 h 6687966"/>
                    <a:gd name="connsiteX6" fmla="*/ 1905000 w 10470378"/>
                    <a:gd name="connsiteY6" fmla="*/ 4567065 h 6687966"/>
                    <a:gd name="connsiteX7" fmla="*/ 2654299 w 10470378"/>
                    <a:gd name="connsiteY7" fmla="*/ 0 h 6687966"/>
                    <a:gd name="connsiteX0" fmla="*/ 2654299 w 10470378"/>
                    <a:gd name="connsiteY0" fmla="*/ 0 h 6687966"/>
                    <a:gd name="connsiteX1" fmla="*/ 10241778 w 10470378"/>
                    <a:gd name="connsiteY1" fmla="*/ 0 h 6687966"/>
                    <a:gd name="connsiteX2" fmla="*/ 10470378 w 10470378"/>
                    <a:gd name="connsiteY2" fmla="*/ 228600 h 6687966"/>
                    <a:gd name="connsiteX3" fmla="*/ 10470378 w 10470378"/>
                    <a:gd name="connsiteY3" fmla="*/ 6459366 h 6687966"/>
                    <a:gd name="connsiteX4" fmla="*/ 10241778 w 10470378"/>
                    <a:gd name="connsiteY4" fmla="*/ 6687966 h 6687966"/>
                    <a:gd name="connsiteX5" fmla="*/ 0 w 10470378"/>
                    <a:gd name="connsiteY5" fmla="*/ 6687966 h 6687966"/>
                    <a:gd name="connsiteX6" fmla="*/ 2654299 w 10470378"/>
                    <a:gd name="connsiteY6" fmla="*/ 0 h 6687966"/>
                    <a:gd name="connsiteX0" fmla="*/ 0 w 7816079"/>
                    <a:gd name="connsiteY0" fmla="*/ 0 h 6687966"/>
                    <a:gd name="connsiteX1" fmla="*/ 7587479 w 7816079"/>
                    <a:gd name="connsiteY1" fmla="*/ 0 h 6687966"/>
                    <a:gd name="connsiteX2" fmla="*/ 7816079 w 7816079"/>
                    <a:gd name="connsiteY2" fmla="*/ 228600 h 6687966"/>
                    <a:gd name="connsiteX3" fmla="*/ 7816079 w 7816079"/>
                    <a:gd name="connsiteY3" fmla="*/ 6459366 h 6687966"/>
                    <a:gd name="connsiteX4" fmla="*/ 7587479 w 7816079"/>
                    <a:gd name="connsiteY4" fmla="*/ 6687966 h 6687966"/>
                    <a:gd name="connsiteX5" fmla="*/ 5372101 w 7816079"/>
                    <a:gd name="connsiteY5" fmla="*/ 6675266 h 6687966"/>
                    <a:gd name="connsiteX6" fmla="*/ 0 w 7816079"/>
                    <a:gd name="connsiteY6" fmla="*/ 0 h 6687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6079" h="6687966">
                      <a:moveTo>
                        <a:pt x="0" y="0"/>
                      </a:moveTo>
                      <a:lnTo>
                        <a:pt x="7587479" y="0"/>
                      </a:lnTo>
                      <a:cubicBezTo>
                        <a:pt x="7713731" y="0"/>
                        <a:pt x="7816079" y="102348"/>
                        <a:pt x="7816079" y="228600"/>
                      </a:cubicBezTo>
                      <a:lnTo>
                        <a:pt x="7816079" y="6459366"/>
                      </a:lnTo>
                      <a:cubicBezTo>
                        <a:pt x="7816079" y="6585618"/>
                        <a:pt x="7713731" y="6687966"/>
                        <a:pt x="7587479" y="6687966"/>
                      </a:cubicBezTo>
                      <a:lnTo>
                        <a:pt x="5372101" y="6675266"/>
                      </a:lnTo>
                      <a:lnTo>
                        <a:pt x="0" y="0"/>
                      </a:lnTo>
                      <a:close/>
                    </a:path>
                  </a:pathLst>
                </a:custGeom>
                <a:gradFill>
                  <a:gsLst>
                    <a:gs pos="100000">
                      <a:schemeClr val="accent1">
                        <a:lumMod val="5000"/>
                        <a:lumOff val="95000"/>
                        <a:alpha val="0"/>
                      </a:schemeClr>
                    </a:gs>
                    <a:gs pos="0">
                      <a:schemeClr val="bg1">
                        <a:alpha val="10000"/>
                      </a:schemeClr>
                    </a:gs>
                    <a:gs pos="24000">
                      <a:schemeClr val="bg1">
                        <a:alpha val="20000"/>
                      </a:schemeClr>
                    </a:gs>
                  </a:gsLst>
                  <a:lin ang="4800000" scaled="0"/>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grpSp>
      </p:grpSp>
      <p:pic>
        <p:nvPicPr>
          <p:cNvPr id="62" name="Picture 61"/>
          <p:cNvPicPr>
            <a:picLocks noChangeAspect="1"/>
          </p:cNvPicPr>
          <p:nvPr/>
        </p:nvPicPr>
        <p:blipFill rotWithShape="1">
          <a:blip r:embed="rId7" cstate="print">
            <a:extLst>
              <a:ext uri="{28A0092B-C50C-407E-A947-70E740481C1C}">
                <a14:useLocalDpi xmlns:a14="http://schemas.microsoft.com/office/drawing/2010/main" val="0"/>
              </a:ext>
            </a:extLst>
          </a:blip>
          <a:srcRect l="40007" t="31108" r="48174" b="47871"/>
          <a:stretch/>
        </p:blipFill>
        <p:spPr>
          <a:xfrm>
            <a:off x="7982505" y="1336198"/>
            <a:ext cx="1999131" cy="1999131"/>
          </a:xfrm>
          <a:prstGeom prst="ellipse">
            <a:avLst/>
          </a:prstGeom>
          <a:effectLst>
            <a:outerShdw blurRad="63500" sx="102000" sy="102000" algn="ctr" rotWithShape="0">
              <a:prstClr val="black">
                <a:alpha val="40000"/>
              </a:prstClr>
            </a:outerShdw>
          </a:effectLst>
        </p:spPr>
      </p:pic>
      <p:pic>
        <p:nvPicPr>
          <p:cNvPr id="63" name="Picture 62"/>
          <p:cNvPicPr>
            <a:picLocks noChangeAspect="1"/>
          </p:cNvPicPr>
          <p:nvPr/>
        </p:nvPicPr>
        <p:blipFill rotWithShape="1">
          <a:blip r:embed="rId6"/>
          <a:srcRect l="28142" t="4867" r="50496" b="58826"/>
          <a:stretch/>
        </p:blipFill>
        <p:spPr>
          <a:xfrm>
            <a:off x="3038744" y="2804952"/>
            <a:ext cx="1980431" cy="1980431"/>
          </a:xfrm>
          <a:prstGeom prst="ellipse">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6008569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0F1EE"/>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2274" y="7939"/>
            <a:ext cx="10484201" cy="6994525"/>
          </a:xfrm>
          <a:prstGeom prst="rect">
            <a:avLst/>
          </a:prstGeom>
        </p:spPr>
      </p:pic>
      <p:sp>
        <p:nvSpPr>
          <p:cNvPr id="22" name="TextBox 21"/>
          <p:cNvSpPr txBox="1"/>
          <p:nvPr/>
        </p:nvSpPr>
        <p:spPr>
          <a:xfrm>
            <a:off x="3852687" y="-54682"/>
            <a:ext cx="6445291" cy="960263"/>
          </a:xfrm>
          <a:prstGeom prst="rect">
            <a:avLst/>
          </a:prstGeom>
          <a:noFill/>
        </p:spPr>
        <p:txBody>
          <a:bodyPr wrap="none" lIns="182880" tIns="146304" rIns="182880" bIns="146304" rtlCol="0">
            <a:spAutoFit/>
          </a:bodyPr>
          <a:lstStyle/>
          <a:p>
            <a:pPr>
              <a:lnSpc>
                <a:spcPct val="90000"/>
              </a:lnSpc>
              <a:spcAft>
                <a:spcPts val="600"/>
              </a:spcAft>
            </a:pPr>
            <a:r>
              <a:rPr lang="en-US" sz="4800" kern="0" spc="-71" dirty="0">
                <a:ea typeface="Segoe UI" pitchFamily="34" charset="0"/>
                <a:cs typeface="Segoe UI" pitchFamily="34" charset="0"/>
              </a:rPr>
              <a:t>Share with </a:t>
            </a:r>
            <a:r>
              <a:rPr lang="en-US" sz="4800" kern="0" spc="-71">
                <a:ea typeface="Segoe UI" pitchFamily="34" charset="0"/>
                <a:cs typeface="Segoe UI" pitchFamily="34" charset="0"/>
              </a:rPr>
              <a:t>confidence. </a:t>
            </a:r>
            <a:endParaRPr lang="en-US" sz="4800" kern="0" spc="-71" dirty="0">
              <a:ea typeface="Segoe UI" pitchFamily="34" charset="0"/>
              <a:cs typeface="Segoe UI" pitchFamily="34" charset="0"/>
            </a:endParaRPr>
          </a:p>
        </p:txBody>
      </p:sp>
      <p:sp>
        <p:nvSpPr>
          <p:cNvPr id="32" name="Rectangle 4"/>
          <p:cNvSpPr>
            <a:spLocks noChangeArrowheads="1"/>
          </p:cNvSpPr>
          <p:nvPr/>
        </p:nvSpPr>
        <p:spPr bwMode="auto">
          <a:xfrm>
            <a:off x="0" y="0"/>
            <a:ext cx="124364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4" name="Rectangle 6"/>
          <p:cNvSpPr>
            <a:spLocks noChangeArrowheads="1"/>
          </p:cNvSpPr>
          <p:nvPr/>
        </p:nvSpPr>
        <p:spPr bwMode="auto">
          <a:xfrm>
            <a:off x="0" y="294645"/>
            <a:ext cx="261610"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
        <p:nvSpPr>
          <p:cNvPr id="35" name="Rectangle 7"/>
          <p:cNvSpPr>
            <a:spLocks noChangeArrowheads="1"/>
          </p:cNvSpPr>
          <p:nvPr/>
        </p:nvSpPr>
        <p:spPr bwMode="auto">
          <a:xfrm>
            <a:off x="0" y="731774"/>
            <a:ext cx="124364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kumimoji="0" lang="en-US" sz="800" b="0" i="0" u="none" strike="noStrike" cap="none" normalizeH="0" baseline="0" smtClean="0">
                <a:ln>
                  <a:noFill/>
                </a:ln>
                <a:solidFill>
                  <a:schemeClr val="tx1"/>
                </a:solidFill>
                <a:effectLst/>
              </a:rPr>
              <a:t> </a:t>
            </a:r>
            <a:endParaRPr kumimoji="0" lang="en-US" sz="1800" b="0" i="0" u="none" strike="noStrike" cap="none" normalizeH="0" baseline="0" smtClean="0">
              <a:ln>
                <a:noFill/>
              </a:ln>
              <a:solidFill>
                <a:schemeClr val="tx1"/>
              </a:solidFill>
              <a:effectLst/>
              <a:latin typeface="Arial" panose="020B0604020202020204" pitchFamily="34" charset="0"/>
            </a:endParaRPr>
          </a:p>
        </p:txBody>
      </p:sp>
      <p:sp>
        <p:nvSpPr>
          <p:cNvPr id="18" name="TextBox 4"/>
          <p:cNvSpPr txBox="1"/>
          <p:nvPr/>
        </p:nvSpPr>
        <p:spPr>
          <a:xfrm rot="16200000">
            <a:off x="-1231925" y="3079916"/>
            <a:ext cx="4354654" cy="1043363"/>
          </a:xfrm>
          <a:prstGeom prst="rect">
            <a:avLst/>
          </a:prstGeom>
          <a:noFill/>
        </p:spPr>
        <p:txBody>
          <a:bodyPr wrap="none" lIns="182880" tIns="146304" rIns="182880" bIns="146304" rtlCol="0">
            <a:spAutoFit/>
          </a:bodyPr>
          <a:lstStyle/>
          <a:p>
            <a:pPr>
              <a:lnSpc>
                <a:spcPct val="90000"/>
              </a:lnSpc>
              <a:spcAft>
                <a:spcPts val="600"/>
              </a:spcAft>
            </a:pPr>
            <a:r>
              <a:rPr lang="en-US" sz="5400" kern="0" spc="-71" dirty="0" smtClean="0">
                <a:solidFill>
                  <a:srgbClr val="C00000"/>
                </a:solidFill>
                <a:ea typeface="Segoe UI" pitchFamily="34" charset="0"/>
                <a:cs typeface="Segoe UI" pitchFamily="34" charset="0"/>
              </a:rPr>
              <a:t>For Everyone.</a:t>
            </a:r>
            <a:endParaRPr lang="en-US" sz="5400" kern="0" spc="-71" dirty="0">
              <a:solidFill>
                <a:srgbClr val="C00000"/>
              </a:solidFill>
              <a:ea typeface="Segoe UI" pitchFamily="34" charset="0"/>
              <a:cs typeface="Segoe UI" pitchFamily="34" charset="0"/>
            </a:endParaRPr>
          </a:p>
        </p:txBody>
      </p:sp>
    </p:spTree>
    <p:extLst>
      <p:ext uri="{BB962C8B-B14F-4D97-AF65-F5344CB8AC3E}">
        <p14:creationId xmlns:p14="http://schemas.microsoft.com/office/powerpoint/2010/main" val="154237465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Title 5"/>
          <p:cNvSpPr>
            <a:spLocks noGrp="1"/>
          </p:cNvSpPr>
          <p:nvPr>
            <p:ph type="title"/>
          </p:nvPr>
        </p:nvSpPr>
        <p:spPr>
          <a:xfrm>
            <a:off x="198437" y="314996"/>
            <a:ext cx="10056812" cy="2751698"/>
          </a:xfrm>
        </p:spPr>
        <p:txBody>
          <a:bodyPr/>
          <a:lstStyle/>
          <a:p>
            <a:r>
              <a:rPr lang="en-US" dirty="0" smtClean="0"/>
              <a:t>Note…</a:t>
            </a:r>
            <a:endParaRPr lang="en-US" dirty="0"/>
          </a:p>
        </p:txBody>
      </p:sp>
      <p:sp>
        <p:nvSpPr>
          <p:cNvPr id="7" name="Text Placeholder 6"/>
          <p:cNvSpPr>
            <a:spLocks noGrp="1"/>
          </p:cNvSpPr>
          <p:nvPr>
            <p:ph type="body" sz="quarter" idx="12"/>
          </p:nvPr>
        </p:nvSpPr>
        <p:spPr>
          <a:xfrm>
            <a:off x="196848" y="2170985"/>
            <a:ext cx="10058401" cy="1829593"/>
          </a:xfrm>
        </p:spPr>
        <p:txBody>
          <a:bodyPr/>
          <a:lstStyle/>
          <a:p>
            <a:r>
              <a:rPr lang="en-US" sz="4800" dirty="0" smtClean="0"/>
              <a:t>You’re going to need a QR code reader for later.</a:t>
            </a:r>
            <a:endParaRPr lang="en-US" sz="4800" dirty="0"/>
          </a:p>
        </p:txBody>
      </p:sp>
      <p:pic>
        <p:nvPicPr>
          <p:cNvPr id="8" name="Picture 7"/>
          <p:cNvPicPr>
            <a:picLocks noChangeAspect="1"/>
          </p:cNvPicPr>
          <p:nvPr/>
        </p:nvPicPr>
        <p:blipFill rotWithShape="1">
          <a:blip r:embed="rId3"/>
          <a:srcRect l="2850" t="2897" r="5944" b="4402"/>
          <a:stretch/>
        </p:blipFill>
        <p:spPr>
          <a:xfrm>
            <a:off x="9875836" y="2049462"/>
            <a:ext cx="2438401" cy="2438400"/>
          </a:xfrm>
          <a:prstGeom prst="rect">
            <a:avLst/>
          </a:prstGeom>
        </p:spPr>
      </p:pic>
      <p:sp>
        <p:nvSpPr>
          <p:cNvPr id="9" name="Text Placeholder 6"/>
          <p:cNvSpPr txBox="1">
            <a:spLocks/>
          </p:cNvSpPr>
          <p:nvPr/>
        </p:nvSpPr>
        <p:spPr>
          <a:xfrm>
            <a:off x="196847" y="4163469"/>
            <a:ext cx="10058401" cy="1829593"/>
          </a:xfrm>
          <a:prstGeom prst="rect">
            <a:avLst/>
          </a:prstGeom>
          <a:noFill/>
        </p:spPr>
        <p:txBody>
          <a:bodyPr vert="horz" wrap="square" lIns="182880" tIns="146304" rIns="182880" bIns="146304" rtlCol="0">
            <a:no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sz="3600" kern="1200" spc="0" baseline="0">
                <a:gradFill>
                  <a:gsLst>
                    <a:gs pos="91241">
                      <a:schemeClr val="tx1"/>
                    </a:gs>
                    <a:gs pos="57000">
                      <a:schemeClr val="tx1"/>
                    </a:gs>
                    <a:gs pos="18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Please have it handy for a cool demo </a:t>
            </a:r>
            <a:r>
              <a:rPr lang="en-US" dirty="0" smtClean="0">
                <a:sym typeface="Wingdings" panose="05000000000000000000" pitchFamily="2" charset="2"/>
              </a:rPr>
              <a:t></a:t>
            </a:r>
            <a:endParaRPr lang="en-US" dirty="0"/>
          </a:p>
        </p:txBody>
      </p:sp>
    </p:spTree>
    <p:extLst>
      <p:ext uri="{BB962C8B-B14F-4D97-AF65-F5344CB8AC3E}">
        <p14:creationId xmlns:p14="http://schemas.microsoft.com/office/powerpoint/2010/main" val="14134697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6"/>
                                        </p:tgtEl>
                                        <p:attrNameLst>
                                          <p:attrName>ppt_x</p:attrName>
                                          <p:attrName>ppt_y</p:attrName>
                                        </p:attrNameLst>
                                      </p:cBhvr>
                                      <p:rCtr x="1198" y="0"/>
                                    </p:animMotion>
                                  </p:childTnLst>
                                </p:cTn>
                              </p:par>
                            </p:childTnLst>
                          </p:cTn>
                        </p:par>
                        <p:par>
                          <p:cTn id="10" fill="hold">
                            <p:stCondLst>
                              <p:cond delay="1330"/>
                            </p:stCondLst>
                            <p:childTnLst>
                              <p:par>
                                <p:cTn id="11" presetID="10" presetClass="entr" presetSubtype="0" fill="hold" grpId="0" nodeType="after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750"/>
                                        <p:tgtEl>
                                          <p:spTgt spid="7"/>
                                        </p:tgtEl>
                                      </p:cBhvr>
                                    </p:animEffect>
                                  </p:childTnLst>
                                </p:cTn>
                              </p:par>
                            </p:childTnLst>
                          </p:cTn>
                        </p:par>
                        <p:par>
                          <p:cTn id="14" fill="hold">
                            <p:stCondLst>
                              <p:cond delay="2580"/>
                            </p:stCondLst>
                            <p:childTnLst>
                              <p:par>
                                <p:cTn id="15" presetID="14" presetClass="entr" presetSubtype="10" fill="hold" nodeType="afterEffect">
                                  <p:stCondLst>
                                    <p:cond delay="100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2000"/>
                                        <p:tgtEl>
                                          <p:spTgt spid="8"/>
                                        </p:tgtEl>
                                      </p:cBhvr>
                                    </p:animEffect>
                                  </p:childTnLst>
                                </p:cTn>
                              </p:par>
                            </p:childTnLst>
                          </p:cTn>
                        </p:par>
                        <p:par>
                          <p:cTn id="18" fill="hold">
                            <p:stCondLst>
                              <p:cond delay="5580"/>
                            </p:stCondLst>
                            <p:childTnLst>
                              <p:par>
                                <p:cTn id="19" presetID="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&lt;There was a Dilbert strip here&gt;</a:t>
            </a:r>
            <a:endParaRPr lang="en-US" dirty="0"/>
          </a:p>
        </p:txBody>
      </p:sp>
      <p:sp>
        <p:nvSpPr>
          <p:cNvPr id="3" name="Text Placeholder 2"/>
          <p:cNvSpPr>
            <a:spLocks noGrp="1"/>
          </p:cNvSpPr>
          <p:nvPr>
            <p:ph type="body" sz="quarter" idx="11"/>
          </p:nvPr>
        </p:nvSpPr>
        <p:spPr>
          <a:xfrm>
            <a:off x="274639" y="1212849"/>
            <a:ext cx="11889564" cy="6290953"/>
          </a:xfrm>
        </p:spPr>
        <p:txBody>
          <a:bodyPr/>
          <a:lstStyle/>
          <a:p>
            <a:pPr marL="0" indent="0">
              <a:buNone/>
            </a:pPr>
            <a:r>
              <a:rPr lang="en-US" sz="3600" cap="small" dirty="0" err="1" smtClean="0"/>
              <a:t>Mordac</a:t>
            </a:r>
            <a:r>
              <a:rPr lang="en-US" sz="3600" cap="small" dirty="0" smtClean="0"/>
              <a:t>: I am </a:t>
            </a:r>
            <a:r>
              <a:rPr lang="en-US" sz="3600" cap="small" dirty="0" err="1" smtClean="0"/>
              <a:t>Mordac</a:t>
            </a:r>
            <a:r>
              <a:rPr lang="en-US" sz="3600" cap="small" dirty="0" smtClean="0"/>
              <a:t>, the preventer of information 				services and I bring you my newest biometric 			scanner.</a:t>
            </a:r>
          </a:p>
          <a:p>
            <a:pPr marL="0" indent="0">
              <a:buNone/>
            </a:pPr>
            <a:r>
              <a:rPr lang="en-US" sz="3600" cap="small" dirty="0"/>
              <a:t>	</a:t>
            </a:r>
            <a:r>
              <a:rPr lang="en-US" sz="3600" cap="small" dirty="0" smtClean="0"/>
              <a:t>	Instead of a password, I put his on your head 			and squeeze until you scream in a way only 			you can scream.</a:t>
            </a:r>
          </a:p>
          <a:p>
            <a:pPr marL="0" indent="0">
              <a:buNone/>
            </a:pPr>
            <a:r>
              <a:rPr lang="en-US" sz="3600" dirty="0" smtClean="0">
                <a:solidFill>
                  <a:schemeClr val="tx1"/>
                </a:solidFill>
              </a:rPr>
              <a:t>&lt;Squeezes and tightens a hefty screw gauge on Dilbert’s head&gt;</a:t>
            </a:r>
          </a:p>
          <a:p>
            <a:pPr marL="0" indent="0">
              <a:buNone/>
            </a:pPr>
            <a:r>
              <a:rPr lang="en-US" sz="3600" cap="small" dirty="0" smtClean="0">
                <a:solidFill>
                  <a:schemeClr val="accent4"/>
                </a:solidFill>
              </a:rPr>
              <a:t>Dilbert:  GAAAAAAAAAAAAAAA!!!!!</a:t>
            </a:r>
          </a:p>
          <a:p>
            <a:pPr marL="0" indent="0">
              <a:buNone/>
            </a:pPr>
            <a:r>
              <a:rPr lang="en-US" sz="3600" cap="small" dirty="0" err="1" smtClean="0"/>
              <a:t>Mordac</a:t>
            </a:r>
            <a:r>
              <a:rPr lang="en-US" sz="3600" cap="small" dirty="0" smtClean="0"/>
              <a:t>: No. That’s not you.</a:t>
            </a:r>
          </a:p>
          <a:p>
            <a:pPr marL="0" indent="0">
              <a:buNone/>
            </a:pPr>
            <a:r>
              <a:rPr lang="en-US" sz="3600" dirty="0" smtClean="0"/>
              <a:t> </a:t>
            </a:r>
            <a:endParaRPr lang="en-US" sz="3600" dirty="0"/>
          </a:p>
        </p:txBody>
      </p:sp>
    </p:spTree>
    <p:extLst>
      <p:ext uri="{BB962C8B-B14F-4D97-AF65-F5344CB8AC3E}">
        <p14:creationId xmlns:p14="http://schemas.microsoft.com/office/powerpoint/2010/main" val="404367545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Sharing </a:t>
            </a:r>
            <a:r>
              <a:rPr lang="en-US" dirty="0" smtClean="0"/>
              <a:t>is for everyone.</a:t>
            </a:r>
            <a:endParaRPr lang="en-US" dirty="0"/>
          </a:p>
        </p:txBody>
      </p:sp>
      <p:sp>
        <p:nvSpPr>
          <p:cNvPr id="4" name="Rectangle 3"/>
          <p:cNvSpPr/>
          <p:nvPr/>
        </p:nvSpPr>
        <p:spPr>
          <a:xfrm>
            <a:off x="273049" y="3410306"/>
            <a:ext cx="11736388" cy="849463"/>
          </a:xfrm>
          <a:prstGeom prst="rect">
            <a:avLst/>
          </a:prstGeom>
        </p:spPr>
        <p:txBody>
          <a:bodyPr wrap="square" lIns="182880" tIns="146304" rIns="182880" bIns="146304">
            <a:spAutoFit/>
          </a:bodyPr>
          <a:lstStyle/>
          <a:p>
            <a:pPr>
              <a:lnSpc>
                <a:spcPct val="90000"/>
              </a:lnSpc>
              <a:spcAft>
                <a:spcPts val="1200"/>
              </a:spcAft>
            </a:pPr>
            <a:r>
              <a:rPr lang="en-US" sz="4000" b="1" u="sng" dirty="0" smtClean="0">
                <a:ln w="3175">
                  <a:noFill/>
                </a:ln>
                <a:gradFill>
                  <a:gsLst>
                    <a:gs pos="0">
                      <a:schemeClr val="tx1"/>
                    </a:gs>
                    <a:gs pos="100000">
                      <a:schemeClr val="tx1"/>
                    </a:gs>
                  </a:gsLst>
                  <a:lin ang="5400000" scaled="0"/>
                </a:gradFill>
                <a:latin typeface="Segoe UI Light"/>
                <a:cs typeface="Segoe UI" pitchFamily="34" charset="0"/>
                <a:hlinkClick r:id="rId3"/>
              </a:rPr>
              <a:t>Without</a:t>
            </a:r>
            <a:r>
              <a:rPr lang="en-US" sz="3000" b="1" u="sng" dirty="0" smtClean="0">
                <a:ln w="3175">
                  <a:noFill/>
                </a:ln>
                <a:gradFill>
                  <a:gsLst>
                    <a:gs pos="0">
                      <a:schemeClr val="tx1"/>
                    </a:gs>
                    <a:gs pos="100000">
                      <a:schemeClr val="tx1"/>
                    </a:gs>
                  </a:gsLst>
                  <a:lin ang="5400000" scaled="0"/>
                </a:gradFill>
                <a:latin typeface="Segoe UI Light"/>
                <a:cs typeface="Segoe UI" pitchFamily="34" charset="0"/>
                <a:hlinkClick r:id="rId3"/>
              </a:rPr>
              <a:t> </a:t>
            </a:r>
            <a:r>
              <a:rPr lang="en-US" sz="3000" dirty="0" smtClean="0">
                <a:ln w="3175">
                  <a:noFill/>
                </a:ln>
                <a:gradFill>
                  <a:gsLst>
                    <a:gs pos="0">
                      <a:schemeClr val="tx1"/>
                    </a:gs>
                    <a:gs pos="100000">
                      <a:schemeClr val="tx1"/>
                    </a:gs>
                  </a:gsLst>
                  <a:lin ang="5400000" scaled="0"/>
                </a:gradFill>
                <a:latin typeface="Segoe UI Light"/>
                <a:cs typeface="Segoe UI" pitchFamily="34" charset="0"/>
                <a:hlinkClick r:id="rId3"/>
              </a:rPr>
              <a:t>requiring authentication.</a:t>
            </a:r>
            <a:endParaRPr lang="en-US" sz="3000" dirty="0" smtClean="0">
              <a:ln w="3175">
                <a:noFill/>
              </a:ln>
              <a:gradFill>
                <a:gsLst>
                  <a:gs pos="0">
                    <a:schemeClr val="tx1"/>
                  </a:gs>
                  <a:gs pos="100000">
                    <a:schemeClr val="tx1"/>
                  </a:gs>
                </a:gsLst>
                <a:lin ang="5400000" scaled="0"/>
              </a:gradFill>
              <a:latin typeface="Segoe UI Light"/>
              <a:cs typeface="Segoe UI" pitchFamily="34" charset="0"/>
            </a:endParaRPr>
          </a:p>
        </p:txBody>
      </p:sp>
    </p:spTree>
    <p:extLst>
      <p:ext uri="{BB962C8B-B14F-4D97-AF65-F5344CB8AC3E}">
        <p14:creationId xmlns:p14="http://schemas.microsoft.com/office/powerpoint/2010/main" val="3703687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Sharing </a:t>
            </a:r>
            <a:r>
              <a:rPr lang="en-US" dirty="0" smtClean="0"/>
              <a:t>is for everyone.</a:t>
            </a:r>
            <a:endParaRPr lang="en-US" dirty="0"/>
          </a:p>
        </p:txBody>
      </p:sp>
      <p:sp>
        <p:nvSpPr>
          <p:cNvPr id="4" name="Rectangle 3"/>
          <p:cNvSpPr/>
          <p:nvPr/>
        </p:nvSpPr>
        <p:spPr>
          <a:xfrm>
            <a:off x="273049" y="3410306"/>
            <a:ext cx="11050587" cy="710964"/>
          </a:xfrm>
          <a:prstGeom prst="rect">
            <a:avLst/>
          </a:prstGeom>
        </p:spPr>
        <p:txBody>
          <a:bodyPr wrap="square" lIns="182880" tIns="146304" rIns="182880" bIns="146304">
            <a:spAutoFit/>
          </a:bodyPr>
          <a:lstStyle/>
          <a:p>
            <a:pPr>
              <a:lnSpc>
                <a:spcPct val="90000"/>
              </a:lnSpc>
              <a:spcAft>
                <a:spcPts val="1200"/>
              </a:spcAft>
            </a:pPr>
            <a:r>
              <a:rPr lang="en-US" sz="3000" dirty="0" smtClean="0">
                <a:ln w="3175">
                  <a:noFill/>
                </a:ln>
                <a:gradFill>
                  <a:gsLst>
                    <a:gs pos="0">
                      <a:schemeClr val="tx1"/>
                    </a:gs>
                    <a:gs pos="100000">
                      <a:schemeClr val="tx1"/>
                    </a:gs>
                  </a:gsLst>
                  <a:lin ang="5400000" scaled="0"/>
                </a:gradFill>
                <a:latin typeface="Segoe UI Light"/>
                <a:cs typeface="Segoe UI" pitchFamily="34" charset="0"/>
                <a:hlinkClick r:id="rId3"/>
              </a:rPr>
              <a:t>A demo of sharing with external users requiring authentication.</a:t>
            </a:r>
            <a:endParaRPr lang="en-US" sz="3000" dirty="0" smtClean="0">
              <a:ln w="3175">
                <a:noFill/>
              </a:ln>
              <a:gradFill>
                <a:gsLst>
                  <a:gs pos="0">
                    <a:schemeClr val="tx1"/>
                  </a:gs>
                  <a:gs pos="100000">
                    <a:schemeClr val="tx1"/>
                  </a:gs>
                </a:gsLst>
                <a:lin ang="5400000" scaled="0"/>
              </a:gradFill>
              <a:latin typeface="Segoe UI Light"/>
              <a:cs typeface="Segoe UI" pitchFamily="34" charset="0"/>
            </a:endParaRPr>
          </a:p>
        </p:txBody>
      </p:sp>
    </p:spTree>
    <p:extLst>
      <p:ext uri="{BB962C8B-B14F-4D97-AF65-F5344CB8AC3E}">
        <p14:creationId xmlns:p14="http://schemas.microsoft.com/office/powerpoint/2010/main" val="913506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0837" y="29701"/>
            <a:ext cx="7920951" cy="960263"/>
          </a:xfrm>
          <a:prstGeom prst="rect">
            <a:avLst/>
          </a:prstGeom>
          <a:solidFill>
            <a:srgbClr val="FFFFFF"/>
          </a:solidFill>
        </p:spPr>
        <p:txBody>
          <a:bodyPr wrap="none" lIns="182880" tIns="146304" rIns="182880" bIns="146304" rtlCol="0">
            <a:spAutoFit/>
          </a:bodyPr>
          <a:lstStyle/>
          <a:p>
            <a:pPr>
              <a:lnSpc>
                <a:spcPct val="90000"/>
              </a:lnSpc>
              <a:spcAft>
                <a:spcPts val="600"/>
              </a:spcAft>
            </a:pPr>
            <a:r>
              <a:rPr lang="en-US" sz="4800" kern="0" spc="-71" dirty="0" smtClean="0">
                <a:solidFill>
                  <a:schemeClr val="bg1">
                    <a:lumMod val="50000"/>
                  </a:schemeClr>
                </a:solidFill>
                <a:ea typeface="Segoe UI" pitchFamily="34" charset="0"/>
                <a:cs typeface="Segoe UI" pitchFamily="34" charset="0"/>
              </a:rPr>
              <a:t>External sharing is growing….</a:t>
            </a:r>
            <a:endParaRPr lang="en-US" sz="4800" kern="0" spc="-71" dirty="0">
              <a:solidFill>
                <a:schemeClr val="bg1">
                  <a:lumMod val="50000"/>
                </a:schemeClr>
              </a:solidFill>
              <a:ea typeface="Segoe UI" pitchFamily="34" charset="0"/>
              <a:cs typeface="Segoe UI" pitchFamily="34" charset="0"/>
            </a:endParaRPr>
          </a:p>
        </p:txBody>
      </p:sp>
      <p:graphicFrame>
        <p:nvGraphicFramePr>
          <p:cNvPr id="4" name="Chart 3"/>
          <p:cNvGraphicFramePr>
            <a:graphicFrameLocks/>
          </p:cNvGraphicFramePr>
          <p:nvPr>
            <p:extLst>
              <p:ext uri="{D42A27DB-BD31-4B8C-83A1-F6EECF244321}">
                <p14:modId xmlns:p14="http://schemas.microsoft.com/office/powerpoint/2010/main" val="3503912998"/>
              </p:ext>
            </p:extLst>
          </p:nvPr>
        </p:nvGraphicFramePr>
        <p:xfrm>
          <a:off x="0" y="830261"/>
          <a:ext cx="12436475" cy="61642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8126225" y="37639"/>
            <a:ext cx="2816412" cy="960263"/>
          </a:xfrm>
          <a:prstGeom prst="rect">
            <a:avLst/>
          </a:prstGeom>
          <a:solidFill>
            <a:srgbClr val="FFFFFF"/>
          </a:solidFill>
        </p:spPr>
        <p:txBody>
          <a:bodyPr wrap="none" lIns="182880" tIns="146304" rIns="182880" bIns="146304" rtlCol="0">
            <a:spAutoFit/>
          </a:bodyPr>
          <a:lstStyle/>
          <a:p>
            <a:pPr>
              <a:lnSpc>
                <a:spcPct val="90000"/>
              </a:lnSpc>
              <a:spcAft>
                <a:spcPts val="600"/>
              </a:spcAft>
            </a:pPr>
            <a:r>
              <a:rPr lang="en-US" sz="4800" kern="0" spc="-71" dirty="0">
                <a:solidFill>
                  <a:schemeClr val="bg1">
                    <a:lumMod val="50000"/>
                  </a:schemeClr>
                </a:solidFill>
                <a:ea typeface="Segoe UI" pitchFamily="34" charset="0"/>
                <a:cs typeface="Segoe UI" pitchFamily="34" charset="0"/>
              </a:rPr>
              <a:t>a</a:t>
            </a:r>
            <a:r>
              <a:rPr lang="en-US" sz="4800" kern="0" spc="-71" dirty="0" smtClean="0">
                <a:solidFill>
                  <a:schemeClr val="bg1">
                    <a:lumMod val="50000"/>
                  </a:schemeClr>
                </a:solidFill>
                <a:ea typeface="Segoe UI" pitchFamily="34" charset="0"/>
                <a:cs typeface="Segoe UI" pitchFamily="34" charset="0"/>
              </a:rPr>
              <a:t>nd how!</a:t>
            </a:r>
            <a:endParaRPr lang="en-US" sz="4800" kern="0" spc="-71" dirty="0">
              <a:solidFill>
                <a:schemeClr val="bg1">
                  <a:lumMod val="50000"/>
                </a:schemeClr>
              </a:solidFill>
              <a:ea typeface="Segoe UI" pitchFamily="34" charset="0"/>
              <a:cs typeface="Segoe UI" pitchFamily="34" charset="0"/>
            </a:endParaRPr>
          </a:p>
        </p:txBody>
      </p:sp>
      <p:sp>
        <p:nvSpPr>
          <p:cNvPr id="6" name="TextBox 1"/>
          <p:cNvSpPr txBox="1"/>
          <p:nvPr/>
        </p:nvSpPr>
        <p:spPr>
          <a:xfrm>
            <a:off x="1036637" y="1744662"/>
            <a:ext cx="9070956" cy="738664"/>
          </a:xfrm>
          <a:prstGeom prst="rect">
            <a:avLst/>
          </a:prstGeom>
          <a:noFill/>
        </p:spPr>
        <p:txBody>
          <a:bodyPr wrap="square" lIns="182880" tIns="146304" rIns="182880" bIns="146304"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nSpc>
                <a:spcPct val="90000"/>
              </a:lnSpc>
              <a:spcAft>
                <a:spcPts val="600"/>
              </a:spcAft>
            </a:pPr>
            <a:r>
              <a:rPr lang="en-US" sz="3200" dirty="0" smtClean="0">
                <a:solidFill>
                  <a:schemeClr val="tx1"/>
                </a:solidFill>
                <a:latin typeface="Segoe UI Semibold" panose="020B0702040204020203" pitchFamily="34" charset="0"/>
                <a:cs typeface="Segoe UI Semibold" panose="020B0702040204020203" pitchFamily="34" charset="0"/>
              </a:rPr>
              <a:t>633%</a:t>
            </a:r>
            <a:r>
              <a:rPr lang="en-US" sz="3200" dirty="0" smtClean="0">
                <a:solidFill>
                  <a:schemeClr val="tx1"/>
                </a:solidFill>
                <a:latin typeface="+mj-lt"/>
              </a:rPr>
              <a:t> External User Growth since January 2013</a:t>
            </a:r>
          </a:p>
        </p:txBody>
      </p:sp>
    </p:spTree>
    <p:extLst>
      <p:ext uri="{BB962C8B-B14F-4D97-AF65-F5344CB8AC3E}">
        <p14:creationId xmlns:p14="http://schemas.microsoft.com/office/powerpoint/2010/main" val="29470339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5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childTnLst>
                          </p:cTn>
                        </p:par>
                        <p:par>
                          <p:cTn id="8" fill="hold">
                            <p:stCondLst>
                              <p:cond delay="4500"/>
                            </p:stCondLst>
                            <p:childTnLst>
                              <p:par>
                                <p:cTn id="9" presetID="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par>
                          <p:cTn id="11" fill="hold">
                            <p:stCondLst>
                              <p:cond delay="4500"/>
                            </p:stCondLst>
                            <p:childTnLst>
                              <p:par>
                                <p:cTn id="12" presetID="1" presetClass="entr" presetSubtype="0" fill="hold" grpId="0" nodeType="afterEffect">
                                  <p:stCondLst>
                                    <p:cond delay="100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animBg="1"/>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3975343215"/>
              </p:ext>
            </p:extLst>
          </p:nvPr>
        </p:nvGraphicFramePr>
        <p:xfrm>
          <a:off x="198437" y="197938"/>
          <a:ext cx="11963400" cy="657592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11207176"/>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10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63" y="-7938"/>
            <a:ext cx="5404861" cy="6994525"/>
          </a:xfrm>
          <a:prstGeom prst="rect">
            <a:avLst/>
          </a:prstGeom>
        </p:spPr>
      </p:pic>
      <p:sp>
        <p:nvSpPr>
          <p:cNvPr id="3" name="Text Placeholder 2"/>
          <p:cNvSpPr>
            <a:spLocks noGrp="1"/>
          </p:cNvSpPr>
          <p:nvPr>
            <p:ph type="body" sz="quarter" idx="10"/>
          </p:nvPr>
        </p:nvSpPr>
        <p:spPr>
          <a:xfrm>
            <a:off x="6751637" y="2787593"/>
            <a:ext cx="4724400" cy="1403461"/>
          </a:xfrm>
        </p:spPr>
        <p:txBody>
          <a:bodyPr/>
          <a:lstStyle/>
          <a:p>
            <a:r>
              <a:rPr lang="en-US" sz="8800" dirty="0" smtClean="0">
                <a:solidFill>
                  <a:schemeClr val="tx2"/>
                </a:solidFill>
              </a:rPr>
              <a:t>Evolution</a:t>
            </a:r>
            <a:endParaRPr lang="en-US" sz="8800" dirty="0">
              <a:solidFill>
                <a:schemeClr val="tx2"/>
              </a:solidFill>
            </a:endParaRPr>
          </a:p>
        </p:txBody>
      </p:sp>
    </p:spTree>
    <p:extLst>
      <p:ext uri="{BB962C8B-B14F-4D97-AF65-F5344CB8AC3E}">
        <p14:creationId xmlns:p14="http://schemas.microsoft.com/office/powerpoint/2010/main" val="1699329425"/>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 name="Rectangle 3"/>
          <p:cNvSpPr/>
          <p:nvPr/>
        </p:nvSpPr>
        <p:spPr>
          <a:xfrm>
            <a:off x="2728037" y="2305501"/>
            <a:ext cx="8723180" cy="1787605"/>
          </a:xfrm>
          <a:prstGeom prst="rect">
            <a:avLst/>
          </a:prstGeom>
        </p:spPr>
        <p:txBody>
          <a:bodyPr wrap="square">
            <a:spAutoFit/>
          </a:bodyPr>
          <a:lstStyle/>
          <a:p>
            <a:r>
              <a:rPr lang="en-US" sz="3672" i="1" dirty="0">
                <a:latin typeface="Calibri" panose="020F0502020204030204" pitchFamily="34" charset="0"/>
              </a:rPr>
              <a:t>“We have a huge need for external collaboration. It was a huge part of our deal."</a:t>
            </a:r>
            <a:endParaRPr lang="en-US" sz="3672" i="1" dirty="0">
              <a:solidFill>
                <a:schemeClr val="bg1"/>
              </a:solidFill>
              <a:latin typeface="Calibri" panose="020F0502020204030204" pitchFamily="34" charset="0"/>
            </a:endParaRPr>
          </a:p>
        </p:txBody>
      </p:sp>
    </p:spTree>
    <p:extLst>
      <p:ext uri="{BB962C8B-B14F-4D97-AF65-F5344CB8AC3E}">
        <p14:creationId xmlns:p14="http://schemas.microsoft.com/office/powerpoint/2010/main" val="57786904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 name="Rectangle 3"/>
          <p:cNvSpPr/>
          <p:nvPr/>
        </p:nvSpPr>
        <p:spPr>
          <a:xfrm>
            <a:off x="3109559" y="2249192"/>
            <a:ext cx="6217356" cy="1787605"/>
          </a:xfrm>
          <a:prstGeom prst="rect">
            <a:avLst/>
          </a:prstGeom>
        </p:spPr>
        <p:txBody>
          <a:bodyPr wrap="square">
            <a:spAutoFit/>
          </a:bodyPr>
          <a:lstStyle/>
          <a:p>
            <a:r>
              <a:rPr lang="en-US" sz="3672" i="1" dirty="0">
                <a:latin typeface="Calibri" panose="020F0502020204030204" pitchFamily="34" charset="0"/>
              </a:rPr>
              <a:t>Just having MSA support without being in the AD is a big deal. “It was like Christmas."</a:t>
            </a:r>
            <a:endParaRPr lang="en-US" sz="3672" i="1" dirty="0">
              <a:solidFill>
                <a:schemeClr val="bg1"/>
              </a:solidFill>
              <a:latin typeface="Calibri" panose="020F0502020204030204" pitchFamily="34" charset="0"/>
            </a:endParaRPr>
          </a:p>
        </p:txBody>
      </p:sp>
    </p:spTree>
    <p:extLst>
      <p:ext uri="{BB962C8B-B14F-4D97-AF65-F5344CB8AC3E}">
        <p14:creationId xmlns:p14="http://schemas.microsoft.com/office/powerpoint/2010/main" val="262534170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5"/>
          <p:cNvSpPr/>
          <p:nvPr/>
        </p:nvSpPr>
        <p:spPr>
          <a:xfrm>
            <a:off x="3184703" y="2680077"/>
            <a:ext cx="6533906" cy="1015663"/>
          </a:xfrm>
          <a:prstGeom prst="rect">
            <a:avLst/>
          </a:prstGeom>
        </p:spPr>
        <p:txBody>
          <a:bodyPr wrap="square">
            <a:spAutoFit/>
          </a:bodyPr>
          <a:lstStyle/>
          <a:p>
            <a:pPr algn="ctr"/>
            <a:r>
              <a:rPr lang="en-US" sz="2000" i="1" dirty="0">
                <a:solidFill>
                  <a:srgbClr val="FC7404"/>
                </a:solidFill>
                <a:latin typeface="Calibri" panose="020F0502020204030204" pitchFamily="34" charset="0"/>
              </a:rPr>
              <a:t>"I'm not skeptical about the technology of social or SharePoint for the project, I'm skeptical about the ability of the individual people to actually work together."</a:t>
            </a:r>
            <a:r>
              <a:rPr lang="en-US" sz="2000" dirty="0">
                <a:solidFill>
                  <a:srgbClr val="FC7404"/>
                </a:solidFill>
                <a:latin typeface="Calibri" panose="020F0502020204030204" pitchFamily="34" charset="0"/>
              </a:rPr>
              <a:t> </a:t>
            </a:r>
            <a:endParaRPr lang="en-US" sz="1836" dirty="0">
              <a:solidFill>
                <a:srgbClr val="FC7404"/>
              </a:solidFill>
            </a:endParaRPr>
          </a:p>
        </p:txBody>
      </p:sp>
      <p:sp>
        <p:nvSpPr>
          <p:cNvPr id="7" name="Rectangle 6"/>
          <p:cNvSpPr/>
          <p:nvPr/>
        </p:nvSpPr>
        <p:spPr>
          <a:xfrm>
            <a:off x="6288891" y="3846854"/>
            <a:ext cx="6217356" cy="657359"/>
          </a:xfrm>
          <a:prstGeom prst="rect">
            <a:avLst/>
          </a:prstGeom>
        </p:spPr>
        <p:txBody>
          <a:bodyPr>
            <a:spAutoFit/>
          </a:bodyPr>
          <a:lstStyle/>
          <a:p>
            <a:pPr algn="ctr"/>
            <a:r>
              <a:rPr lang="en-US" sz="1836" i="1" dirty="0">
                <a:latin typeface="Calibri" panose="020F0502020204030204" pitchFamily="34" charset="0"/>
              </a:rPr>
              <a:t>"Right now, dealing with SharePoint access rights is almost complex as NTFS file system access control."</a:t>
            </a:r>
            <a:endParaRPr lang="en-US" sz="1836" dirty="0">
              <a:solidFill>
                <a:schemeClr val="bg1">
                  <a:lumMod val="65000"/>
                </a:schemeClr>
              </a:solidFill>
            </a:endParaRPr>
          </a:p>
        </p:txBody>
      </p:sp>
      <p:sp>
        <p:nvSpPr>
          <p:cNvPr id="8" name="Rectangle 7"/>
          <p:cNvSpPr/>
          <p:nvPr/>
        </p:nvSpPr>
        <p:spPr>
          <a:xfrm>
            <a:off x="8561799" y="757521"/>
            <a:ext cx="3580268" cy="374846"/>
          </a:xfrm>
          <a:prstGeom prst="rect">
            <a:avLst/>
          </a:prstGeom>
        </p:spPr>
        <p:txBody>
          <a:bodyPr wrap="square">
            <a:spAutoFit/>
          </a:bodyPr>
          <a:lstStyle/>
          <a:p>
            <a:r>
              <a:rPr lang="en-US" sz="1836" i="1" dirty="0">
                <a:latin typeface="Calibri" panose="020F0502020204030204" pitchFamily="34" charset="0"/>
              </a:rPr>
              <a:t>"SPO security is quite clunky to use"</a:t>
            </a:r>
            <a:endParaRPr lang="en-US" sz="1836" i="1" dirty="0">
              <a:solidFill>
                <a:schemeClr val="bg1">
                  <a:lumMod val="65000"/>
                </a:schemeClr>
              </a:solidFill>
              <a:latin typeface="Calibri" panose="020F0502020204030204" pitchFamily="34" charset="0"/>
            </a:endParaRPr>
          </a:p>
        </p:txBody>
      </p:sp>
      <p:sp>
        <p:nvSpPr>
          <p:cNvPr id="10" name="Rectangle 9"/>
          <p:cNvSpPr/>
          <p:nvPr/>
        </p:nvSpPr>
        <p:spPr>
          <a:xfrm>
            <a:off x="881" y="4731118"/>
            <a:ext cx="6217356" cy="657359"/>
          </a:xfrm>
          <a:prstGeom prst="rect">
            <a:avLst/>
          </a:prstGeom>
        </p:spPr>
        <p:txBody>
          <a:bodyPr>
            <a:spAutoFit/>
          </a:bodyPr>
          <a:lstStyle/>
          <a:p>
            <a:pPr algn="ctr"/>
            <a:r>
              <a:rPr lang="en-US" sz="1836" i="1" dirty="0">
                <a:latin typeface="Calibri" panose="020F0502020204030204" pitchFamily="34" charset="0"/>
              </a:rPr>
              <a:t>“I email documents to my personal email account so he has access to them. I just want things to work.”</a:t>
            </a:r>
            <a:endParaRPr lang="en-US" sz="1836" i="1" dirty="0">
              <a:solidFill>
                <a:schemeClr val="bg1">
                  <a:lumMod val="65000"/>
                </a:schemeClr>
              </a:solidFill>
              <a:latin typeface="Calibri" panose="020F0502020204030204" pitchFamily="34" charset="0"/>
            </a:endParaRPr>
          </a:p>
        </p:txBody>
      </p:sp>
      <p:sp>
        <p:nvSpPr>
          <p:cNvPr id="13" name="Rectangle 12"/>
          <p:cNvSpPr/>
          <p:nvPr/>
        </p:nvSpPr>
        <p:spPr>
          <a:xfrm>
            <a:off x="6218237" y="1502477"/>
            <a:ext cx="6217356" cy="939873"/>
          </a:xfrm>
          <a:prstGeom prst="rect">
            <a:avLst/>
          </a:prstGeom>
        </p:spPr>
        <p:txBody>
          <a:bodyPr>
            <a:spAutoFit/>
          </a:bodyPr>
          <a:lstStyle/>
          <a:p>
            <a:pPr algn="ctr"/>
            <a:r>
              <a:rPr lang="en-US" sz="1836" i="1" dirty="0">
                <a:latin typeface="Calibri" panose="020F0502020204030204" pitchFamily="34" charset="0"/>
              </a:rPr>
              <a:t>“We need external sharing, but today our vendors will have a crappy intranet - if we are lucky they will have password.  But we want to manage them”</a:t>
            </a:r>
            <a:endParaRPr lang="en-US" sz="1836" i="1" dirty="0">
              <a:solidFill>
                <a:schemeClr val="bg1">
                  <a:lumMod val="65000"/>
                </a:schemeClr>
              </a:solidFill>
              <a:latin typeface="Calibri" panose="020F0502020204030204" pitchFamily="34" charset="0"/>
            </a:endParaRPr>
          </a:p>
        </p:txBody>
      </p:sp>
      <p:sp>
        <p:nvSpPr>
          <p:cNvPr id="14" name="Rectangle 13"/>
          <p:cNvSpPr/>
          <p:nvPr/>
        </p:nvSpPr>
        <p:spPr>
          <a:xfrm>
            <a:off x="71535" y="1784991"/>
            <a:ext cx="6217356" cy="657359"/>
          </a:xfrm>
          <a:prstGeom prst="rect">
            <a:avLst/>
          </a:prstGeom>
        </p:spPr>
        <p:txBody>
          <a:bodyPr>
            <a:spAutoFit/>
          </a:bodyPr>
          <a:lstStyle/>
          <a:p>
            <a:pPr algn="ctr"/>
            <a:r>
              <a:rPr lang="en-US" sz="1836" i="1" dirty="0">
                <a:latin typeface="Calibri" panose="020F0502020204030204" pitchFamily="34" charset="0"/>
              </a:rPr>
              <a:t>“I want a site with 3 design firms – but even the invitation was so crappy - we want </a:t>
            </a:r>
            <a:r>
              <a:rPr lang="en-US" sz="1836" i="1" dirty="0" err="1">
                <a:latin typeface="Calibri" panose="020F0502020204030204" pitchFamily="34" charset="0"/>
              </a:rPr>
              <a:t>DropBox</a:t>
            </a:r>
            <a:r>
              <a:rPr lang="en-US" sz="1836" i="1" dirty="0">
                <a:latin typeface="Calibri" panose="020F0502020204030204" pitchFamily="34" charset="0"/>
              </a:rPr>
              <a:t> but in SP.”</a:t>
            </a:r>
            <a:endParaRPr lang="en-US" sz="1836" i="1" dirty="0">
              <a:solidFill>
                <a:schemeClr val="bg1">
                  <a:lumMod val="65000"/>
                </a:schemeClr>
              </a:solidFill>
            </a:endParaRPr>
          </a:p>
        </p:txBody>
      </p:sp>
      <p:sp>
        <p:nvSpPr>
          <p:cNvPr id="15" name="Rectangle 14"/>
          <p:cNvSpPr/>
          <p:nvPr/>
        </p:nvSpPr>
        <p:spPr>
          <a:xfrm>
            <a:off x="3441342" y="5908717"/>
            <a:ext cx="5983111" cy="374846"/>
          </a:xfrm>
          <a:prstGeom prst="rect">
            <a:avLst/>
          </a:prstGeom>
        </p:spPr>
        <p:txBody>
          <a:bodyPr wrap="square">
            <a:spAutoFit/>
          </a:bodyPr>
          <a:lstStyle/>
          <a:p>
            <a:r>
              <a:rPr lang="en-US" sz="1836" i="1" dirty="0">
                <a:solidFill>
                  <a:srgbClr val="000000"/>
                </a:solidFill>
                <a:latin typeface="Calibri" panose="020F0502020204030204" pitchFamily="34" charset="0"/>
              </a:rPr>
              <a:t> </a:t>
            </a:r>
            <a:r>
              <a:rPr lang="en-US" sz="1836" i="1" dirty="0">
                <a:latin typeface="Calibri" panose="020F0502020204030204" pitchFamily="34" charset="0"/>
              </a:rPr>
              <a:t>“If it is not easy as </a:t>
            </a:r>
            <a:r>
              <a:rPr lang="en-US" sz="1836" i="1" dirty="0" err="1">
                <a:latin typeface="Calibri" panose="020F0502020204030204" pitchFamily="34" charset="0"/>
              </a:rPr>
              <a:t>DropBox</a:t>
            </a:r>
            <a:r>
              <a:rPr lang="en-US" sz="1836" i="1" dirty="0">
                <a:latin typeface="Calibri" panose="020F0502020204030204" pitchFamily="34" charset="0"/>
              </a:rPr>
              <a:t> – I might as well just use email.” </a:t>
            </a:r>
            <a:endParaRPr lang="en-US" sz="1836" i="1" dirty="0">
              <a:solidFill>
                <a:srgbClr val="000000"/>
              </a:solidFill>
              <a:latin typeface="Calibri" panose="020F0502020204030204" pitchFamily="34" charset="0"/>
            </a:endParaRPr>
          </a:p>
        </p:txBody>
      </p:sp>
      <p:sp>
        <p:nvSpPr>
          <p:cNvPr id="16" name="Rectangle 15"/>
          <p:cNvSpPr/>
          <p:nvPr/>
        </p:nvSpPr>
        <p:spPr>
          <a:xfrm>
            <a:off x="137499" y="3857417"/>
            <a:ext cx="5210473" cy="657359"/>
          </a:xfrm>
          <a:prstGeom prst="rect">
            <a:avLst/>
          </a:prstGeom>
        </p:spPr>
        <p:txBody>
          <a:bodyPr>
            <a:spAutoFit/>
          </a:bodyPr>
          <a:lstStyle/>
          <a:p>
            <a:pPr algn="ctr"/>
            <a:r>
              <a:rPr lang="en-US" sz="1836" i="1" dirty="0">
                <a:latin typeface="Calibri" panose="020F0502020204030204" pitchFamily="34" charset="0"/>
              </a:rPr>
              <a:t>“We need consumer ease of use + Enterprise controls”</a:t>
            </a:r>
            <a:endParaRPr lang="en-US" sz="1836" i="1" dirty="0">
              <a:solidFill>
                <a:schemeClr val="bg1">
                  <a:lumMod val="65000"/>
                </a:schemeClr>
              </a:solidFill>
              <a:latin typeface="Calibri" panose="020F0502020204030204" pitchFamily="34" charset="0"/>
            </a:endParaRPr>
          </a:p>
        </p:txBody>
      </p:sp>
      <p:sp>
        <p:nvSpPr>
          <p:cNvPr id="17" name="Rectangle 16"/>
          <p:cNvSpPr/>
          <p:nvPr/>
        </p:nvSpPr>
        <p:spPr>
          <a:xfrm>
            <a:off x="5758281" y="4799389"/>
            <a:ext cx="7137267" cy="657359"/>
          </a:xfrm>
          <a:prstGeom prst="rect">
            <a:avLst/>
          </a:prstGeom>
        </p:spPr>
        <p:txBody>
          <a:bodyPr wrap="square">
            <a:spAutoFit/>
          </a:bodyPr>
          <a:lstStyle/>
          <a:p>
            <a:pPr algn="ctr"/>
            <a:r>
              <a:rPr lang="en-US" sz="1836" i="1" dirty="0">
                <a:latin typeface="Calibri" panose="020F0502020204030204" pitchFamily="34" charset="0"/>
              </a:rPr>
              <a:t>“It's more about providing control to IT so they can ensure the information is secure and that they can support their users.”</a:t>
            </a:r>
            <a:endParaRPr lang="en-US" sz="1836" i="1" dirty="0">
              <a:solidFill>
                <a:schemeClr val="bg1">
                  <a:lumMod val="65000"/>
                </a:schemeClr>
              </a:solidFill>
              <a:latin typeface="Calibri" panose="020F0502020204030204" pitchFamily="34" charset="0"/>
            </a:endParaRPr>
          </a:p>
        </p:txBody>
      </p:sp>
      <p:sp>
        <p:nvSpPr>
          <p:cNvPr id="18" name="Rectangle 17"/>
          <p:cNvSpPr/>
          <p:nvPr/>
        </p:nvSpPr>
        <p:spPr>
          <a:xfrm>
            <a:off x="3184703" y="278653"/>
            <a:ext cx="6533906" cy="374846"/>
          </a:xfrm>
          <a:prstGeom prst="rect">
            <a:avLst/>
          </a:prstGeom>
        </p:spPr>
        <p:txBody>
          <a:bodyPr wrap="square">
            <a:spAutoFit/>
          </a:bodyPr>
          <a:lstStyle/>
          <a:p>
            <a:pPr algn="ctr"/>
            <a:r>
              <a:rPr lang="en-US" sz="1836" i="1" dirty="0">
                <a:latin typeface="Calibri" panose="020F0502020204030204" pitchFamily="34" charset="0"/>
              </a:rPr>
              <a:t>“It’s time Microsoft thinks about integrating scenarios in service”</a:t>
            </a:r>
            <a:endParaRPr lang="en-US" sz="1836" i="1" dirty="0">
              <a:solidFill>
                <a:srgbClr val="000000"/>
              </a:solidFill>
              <a:latin typeface="Calibri" panose="020F0502020204030204" pitchFamily="34" charset="0"/>
            </a:endParaRPr>
          </a:p>
        </p:txBody>
      </p:sp>
      <p:sp>
        <p:nvSpPr>
          <p:cNvPr id="19" name="Rectangle 18"/>
          <p:cNvSpPr/>
          <p:nvPr/>
        </p:nvSpPr>
        <p:spPr>
          <a:xfrm>
            <a:off x="324962" y="1098557"/>
            <a:ext cx="4403442" cy="374846"/>
          </a:xfrm>
          <a:prstGeom prst="rect">
            <a:avLst/>
          </a:prstGeom>
        </p:spPr>
        <p:txBody>
          <a:bodyPr wrap="square">
            <a:spAutoFit/>
          </a:bodyPr>
          <a:lstStyle/>
          <a:p>
            <a:r>
              <a:rPr lang="en-US" sz="1836" i="1" dirty="0">
                <a:latin typeface="Calibri" panose="020F0502020204030204" pitchFamily="34" charset="0"/>
              </a:rPr>
              <a:t>“We can see the stitches in your products."</a:t>
            </a:r>
            <a:endParaRPr lang="en-US" sz="1836" i="1" dirty="0">
              <a:solidFill>
                <a:schemeClr val="bg1">
                  <a:lumMod val="65000"/>
                </a:schemeClr>
              </a:solidFill>
              <a:latin typeface="Calibri" panose="020F0502020204030204" pitchFamily="34" charset="0"/>
            </a:endParaRPr>
          </a:p>
        </p:txBody>
      </p:sp>
      <p:sp>
        <p:nvSpPr>
          <p:cNvPr id="2" name="TextBox 1"/>
          <p:cNvSpPr txBox="1"/>
          <p:nvPr/>
        </p:nvSpPr>
        <p:spPr>
          <a:xfrm>
            <a:off x="198122" y="6636129"/>
            <a:ext cx="1548822" cy="259751"/>
          </a:xfrm>
          <a:prstGeom prst="rect">
            <a:avLst/>
          </a:prstGeom>
          <a:noFill/>
        </p:spPr>
        <p:txBody>
          <a:bodyPr wrap="none" rtlCol="0">
            <a:spAutoFit/>
          </a:bodyPr>
          <a:lstStyle/>
          <a:p>
            <a:r>
              <a:rPr lang="en-US" sz="1088" dirty="0"/>
              <a:t>Microsoft Confidential</a:t>
            </a:r>
            <a:endParaRPr lang="en-US" sz="1088" dirty="0">
              <a:solidFill>
                <a:schemeClr val="accent1"/>
              </a:solidFill>
            </a:endParaRPr>
          </a:p>
        </p:txBody>
      </p:sp>
    </p:spTree>
    <p:extLst>
      <p:ext uri="{BB962C8B-B14F-4D97-AF65-F5344CB8AC3E}">
        <p14:creationId xmlns:p14="http://schemas.microsoft.com/office/powerpoint/2010/main" val="36763260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0" fill="hold"/>
                                        <p:tgtEl>
                                          <p:spTgt spid="6"/>
                                        </p:tgtEl>
                                        <p:attrNameLst>
                                          <p:attrName>ppt_w</p:attrName>
                                        </p:attrNameLst>
                                      </p:cBhvr>
                                      <p:tavLst>
                                        <p:tav tm="0">
                                          <p:val>
                                            <p:fltVal val="0"/>
                                          </p:val>
                                        </p:tav>
                                        <p:tav tm="100000">
                                          <p:val>
                                            <p:strVal val="#ppt_w"/>
                                          </p:val>
                                        </p:tav>
                                      </p:tavLst>
                                    </p:anim>
                                    <p:anim calcmode="lin" valueType="num">
                                      <p:cBhvr>
                                        <p:cTn id="8" dur="2000" fill="hold"/>
                                        <p:tgtEl>
                                          <p:spTgt spid="6"/>
                                        </p:tgtEl>
                                        <p:attrNameLst>
                                          <p:attrName>ppt_h</p:attrName>
                                        </p:attrNameLst>
                                      </p:cBhvr>
                                      <p:tavLst>
                                        <p:tav tm="0">
                                          <p:val>
                                            <p:fltVal val="0"/>
                                          </p:val>
                                        </p:tav>
                                        <p:tav tm="100000">
                                          <p:val>
                                            <p:strVal val="#ppt_h"/>
                                          </p:val>
                                        </p:tav>
                                      </p:tavLst>
                                    </p:anim>
                                    <p:animEffect transition="in" filter="fade">
                                      <p:cBhvr>
                                        <p:cTn id="9" dur="2000"/>
                                        <p:tgtEl>
                                          <p:spTgt spid="6"/>
                                        </p:tgtEl>
                                      </p:cBhvr>
                                    </p:animEffect>
                                  </p:childTnLst>
                                </p:cTn>
                              </p:par>
                              <p:par>
                                <p:cTn id="10" presetID="6" presetClass="emph" presetSubtype="0" fill="hold" grpId="1" nodeType="withEffect">
                                  <p:stCondLst>
                                    <p:cond delay="0"/>
                                  </p:stCondLst>
                                  <p:childTnLst>
                                    <p:animScale>
                                      <p:cBhvr>
                                        <p:cTn id="11" dur="2000" fill="hold"/>
                                        <p:tgtEl>
                                          <p:spTgt spid="6"/>
                                        </p:tgtEl>
                                      </p:cBhvr>
                                      <p:by x="150000" y="150000"/>
                                    </p:animScale>
                                  </p:childTnLst>
                                </p:cTn>
                              </p:par>
                            </p:childTnLst>
                          </p:cTn>
                        </p:par>
                        <p:par>
                          <p:cTn id="12" fill="hold">
                            <p:stCondLst>
                              <p:cond delay="2000"/>
                            </p:stCondLst>
                            <p:childTnLst>
                              <p:par>
                                <p:cTn id="13" presetID="53" presetClass="entr" presetSubtype="16"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2000" fill="hold"/>
                                        <p:tgtEl>
                                          <p:spTgt spid="18"/>
                                        </p:tgtEl>
                                        <p:attrNameLst>
                                          <p:attrName>ppt_w</p:attrName>
                                        </p:attrNameLst>
                                      </p:cBhvr>
                                      <p:tavLst>
                                        <p:tav tm="0">
                                          <p:val>
                                            <p:fltVal val="0"/>
                                          </p:val>
                                        </p:tav>
                                        <p:tav tm="100000">
                                          <p:val>
                                            <p:strVal val="#ppt_w"/>
                                          </p:val>
                                        </p:tav>
                                      </p:tavLst>
                                    </p:anim>
                                    <p:anim calcmode="lin" valueType="num">
                                      <p:cBhvr>
                                        <p:cTn id="16" dur="2000" fill="hold"/>
                                        <p:tgtEl>
                                          <p:spTgt spid="18"/>
                                        </p:tgtEl>
                                        <p:attrNameLst>
                                          <p:attrName>ppt_h</p:attrName>
                                        </p:attrNameLst>
                                      </p:cBhvr>
                                      <p:tavLst>
                                        <p:tav tm="0">
                                          <p:val>
                                            <p:fltVal val="0"/>
                                          </p:val>
                                        </p:tav>
                                        <p:tav tm="100000">
                                          <p:val>
                                            <p:strVal val="#ppt_h"/>
                                          </p:val>
                                        </p:tav>
                                      </p:tavLst>
                                    </p:anim>
                                    <p:animEffect transition="in" filter="fade">
                                      <p:cBhvr>
                                        <p:cTn id="17" dur="2000"/>
                                        <p:tgtEl>
                                          <p:spTgt spid="18"/>
                                        </p:tgtEl>
                                      </p:cBhvr>
                                    </p:animEffect>
                                  </p:childTnLst>
                                </p:cTn>
                              </p:par>
                              <p:par>
                                <p:cTn id="18" presetID="6" presetClass="emph" presetSubtype="0" fill="hold" grpId="1" nodeType="withEffect">
                                  <p:stCondLst>
                                    <p:cond delay="0"/>
                                  </p:stCondLst>
                                  <p:childTnLst>
                                    <p:animScale>
                                      <p:cBhvr>
                                        <p:cTn id="19" dur="2000" fill="hold"/>
                                        <p:tgtEl>
                                          <p:spTgt spid="18"/>
                                        </p:tgtEl>
                                      </p:cBhvr>
                                      <p:by x="150000" y="150000"/>
                                    </p:animScale>
                                  </p:childTnLst>
                                </p:cTn>
                              </p:par>
                            </p:childTnLst>
                          </p:cTn>
                        </p:par>
                        <p:par>
                          <p:cTn id="20" fill="hold">
                            <p:stCondLst>
                              <p:cond delay="40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2000" fill="hold"/>
                                        <p:tgtEl>
                                          <p:spTgt spid="15"/>
                                        </p:tgtEl>
                                        <p:attrNameLst>
                                          <p:attrName>ppt_w</p:attrName>
                                        </p:attrNameLst>
                                      </p:cBhvr>
                                      <p:tavLst>
                                        <p:tav tm="0">
                                          <p:val>
                                            <p:fltVal val="0"/>
                                          </p:val>
                                        </p:tav>
                                        <p:tav tm="100000">
                                          <p:val>
                                            <p:strVal val="#ppt_w"/>
                                          </p:val>
                                        </p:tav>
                                      </p:tavLst>
                                    </p:anim>
                                    <p:anim calcmode="lin" valueType="num">
                                      <p:cBhvr>
                                        <p:cTn id="24" dur="2000" fill="hold"/>
                                        <p:tgtEl>
                                          <p:spTgt spid="15"/>
                                        </p:tgtEl>
                                        <p:attrNameLst>
                                          <p:attrName>ppt_h</p:attrName>
                                        </p:attrNameLst>
                                      </p:cBhvr>
                                      <p:tavLst>
                                        <p:tav tm="0">
                                          <p:val>
                                            <p:fltVal val="0"/>
                                          </p:val>
                                        </p:tav>
                                        <p:tav tm="100000">
                                          <p:val>
                                            <p:strVal val="#ppt_h"/>
                                          </p:val>
                                        </p:tav>
                                      </p:tavLst>
                                    </p:anim>
                                    <p:animEffect transition="in" filter="fade">
                                      <p:cBhvr>
                                        <p:cTn id="25" dur="2000"/>
                                        <p:tgtEl>
                                          <p:spTgt spid="15"/>
                                        </p:tgtEl>
                                      </p:cBhvr>
                                    </p:animEffect>
                                  </p:childTnLst>
                                </p:cTn>
                              </p:par>
                              <p:par>
                                <p:cTn id="26" presetID="6" presetClass="emph" presetSubtype="0" fill="hold" grpId="1" nodeType="withEffect">
                                  <p:stCondLst>
                                    <p:cond delay="0"/>
                                  </p:stCondLst>
                                  <p:childTnLst>
                                    <p:animScale>
                                      <p:cBhvr>
                                        <p:cTn id="27" dur="2000" fill="hold"/>
                                        <p:tgtEl>
                                          <p:spTgt spid="15"/>
                                        </p:tgtEl>
                                      </p:cBhvr>
                                      <p:by x="150000" y="150000"/>
                                    </p:animScale>
                                  </p:childTnLst>
                                </p:cTn>
                              </p:par>
                            </p:childTnLst>
                          </p:cTn>
                        </p:par>
                        <p:par>
                          <p:cTn id="28" fill="hold">
                            <p:stCondLst>
                              <p:cond delay="6000"/>
                            </p:stCondLst>
                            <p:childTnLst>
                              <p:par>
                                <p:cTn id="29" presetID="2" presetClass="entr" presetSubtype="2"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par>
                          <p:cTn id="33" fill="hold">
                            <p:stCondLst>
                              <p:cond delay="6500"/>
                            </p:stCondLst>
                            <p:childTnLst>
                              <p:par>
                                <p:cTn id="34" presetID="2" presetClass="entr" presetSubtype="2"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1+#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childTnLst>
                          </p:cTn>
                        </p:par>
                        <p:par>
                          <p:cTn id="38" fill="hold">
                            <p:stCondLst>
                              <p:cond delay="7000"/>
                            </p:stCondLst>
                            <p:childTnLst>
                              <p:par>
                                <p:cTn id="39" presetID="2" presetClass="entr" presetSubtype="2"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ppt_y"/>
                                          </p:val>
                                        </p:tav>
                                        <p:tav tm="100000">
                                          <p:val>
                                            <p:strVal val="#ppt_y"/>
                                          </p:val>
                                        </p:tav>
                                      </p:tavLst>
                                    </p:anim>
                                  </p:childTnLst>
                                </p:cTn>
                              </p:par>
                            </p:childTnLst>
                          </p:cTn>
                        </p:par>
                        <p:par>
                          <p:cTn id="43" fill="hold">
                            <p:stCondLst>
                              <p:cond delay="7500"/>
                            </p:stCondLst>
                            <p:childTnLst>
                              <p:par>
                                <p:cTn id="44" presetID="2" presetClass="entr" presetSubtype="6"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1+#ppt_w/2"/>
                                          </p:val>
                                        </p:tav>
                                        <p:tav tm="100000">
                                          <p:val>
                                            <p:strVal val="#ppt_x"/>
                                          </p:val>
                                        </p:tav>
                                      </p:tavLst>
                                    </p:anim>
                                    <p:anim calcmode="lin" valueType="num">
                                      <p:cBhvr additive="base">
                                        <p:cTn id="47" dur="500" fill="hold"/>
                                        <p:tgtEl>
                                          <p:spTgt spid="17"/>
                                        </p:tgtEl>
                                        <p:attrNameLst>
                                          <p:attrName>ppt_y</p:attrName>
                                        </p:attrNameLst>
                                      </p:cBhvr>
                                      <p:tavLst>
                                        <p:tav tm="0">
                                          <p:val>
                                            <p:strVal val="1+#ppt_h/2"/>
                                          </p:val>
                                        </p:tav>
                                        <p:tav tm="100000">
                                          <p:val>
                                            <p:strVal val="#ppt_y"/>
                                          </p:val>
                                        </p:tav>
                                      </p:tavLst>
                                    </p:anim>
                                  </p:childTnLst>
                                </p:cTn>
                              </p:par>
                            </p:childTnLst>
                          </p:cTn>
                        </p:par>
                        <p:par>
                          <p:cTn id="48" fill="hold">
                            <p:stCondLst>
                              <p:cond delay="8000"/>
                            </p:stCondLst>
                            <p:childTnLst>
                              <p:par>
                                <p:cTn id="49" presetID="2" presetClass="entr" presetSubtype="12"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0-#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par>
                          <p:cTn id="53" fill="hold">
                            <p:stCondLst>
                              <p:cond delay="8500"/>
                            </p:stCondLst>
                            <p:childTnLst>
                              <p:par>
                                <p:cTn id="54" presetID="2" presetClass="entr" presetSubtype="8"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0-#ppt_w/2"/>
                                          </p:val>
                                        </p:tav>
                                        <p:tav tm="100000">
                                          <p:val>
                                            <p:strVal val="#ppt_x"/>
                                          </p:val>
                                        </p:tav>
                                      </p:tavLst>
                                    </p:anim>
                                    <p:anim calcmode="lin" valueType="num">
                                      <p:cBhvr additive="base">
                                        <p:cTn id="57" dur="500" fill="hold"/>
                                        <p:tgtEl>
                                          <p:spTgt spid="16"/>
                                        </p:tgtEl>
                                        <p:attrNameLst>
                                          <p:attrName>ppt_y</p:attrName>
                                        </p:attrNameLst>
                                      </p:cBhvr>
                                      <p:tavLst>
                                        <p:tav tm="0">
                                          <p:val>
                                            <p:strVal val="#ppt_y"/>
                                          </p:val>
                                        </p:tav>
                                        <p:tav tm="100000">
                                          <p:val>
                                            <p:strVal val="#ppt_y"/>
                                          </p:val>
                                        </p:tav>
                                      </p:tavLst>
                                    </p:anim>
                                  </p:childTnLst>
                                </p:cTn>
                              </p:par>
                            </p:childTnLst>
                          </p:cTn>
                        </p:par>
                        <p:par>
                          <p:cTn id="58" fill="hold">
                            <p:stCondLst>
                              <p:cond delay="9000"/>
                            </p:stCondLst>
                            <p:childTnLst>
                              <p:par>
                                <p:cTn id="59" presetID="2" presetClass="entr" presetSubtype="8"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0-#ppt_w/2"/>
                                          </p:val>
                                        </p:tav>
                                        <p:tav tm="100000">
                                          <p:val>
                                            <p:strVal val="#ppt_x"/>
                                          </p:val>
                                        </p:tav>
                                      </p:tavLst>
                                    </p:anim>
                                    <p:anim calcmode="lin" valueType="num">
                                      <p:cBhvr additive="base">
                                        <p:cTn id="62" dur="500" fill="hold"/>
                                        <p:tgtEl>
                                          <p:spTgt spid="14"/>
                                        </p:tgtEl>
                                        <p:attrNameLst>
                                          <p:attrName>ppt_y</p:attrName>
                                        </p:attrNameLst>
                                      </p:cBhvr>
                                      <p:tavLst>
                                        <p:tav tm="0">
                                          <p:val>
                                            <p:strVal val="#ppt_y"/>
                                          </p:val>
                                        </p:tav>
                                        <p:tav tm="100000">
                                          <p:val>
                                            <p:strVal val="#ppt_y"/>
                                          </p:val>
                                        </p:tav>
                                      </p:tavLst>
                                    </p:anim>
                                  </p:childTnLst>
                                </p:cTn>
                              </p:par>
                            </p:childTnLst>
                          </p:cTn>
                        </p:par>
                        <p:par>
                          <p:cTn id="63" fill="hold">
                            <p:stCondLst>
                              <p:cond delay="9500"/>
                            </p:stCondLst>
                            <p:childTnLst>
                              <p:par>
                                <p:cTn id="64" presetID="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fill="hold"/>
                                        <p:tgtEl>
                                          <p:spTgt spid="19"/>
                                        </p:tgtEl>
                                        <p:attrNameLst>
                                          <p:attrName>ppt_x</p:attrName>
                                        </p:attrNameLst>
                                      </p:cBhvr>
                                      <p:tavLst>
                                        <p:tav tm="0">
                                          <p:val>
                                            <p:strVal val="0-#ppt_w/2"/>
                                          </p:val>
                                        </p:tav>
                                        <p:tav tm="100000">
                                          <p:val>
                                            <p:strVal val="#ppt_x"/>
                                          </p:val>
                                        </p:tav>
                                      </p:tavLst>
                                    </p:anim>
                                    <p:anim calcmode="lin" valueType="num">
                                      <p:cBhvr additive="base">
                                        <p:cTn id="67"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8" grpId="0"/>
      <p:bldP spid="10" grpId="0"/>
      <p:bldP spid="13" grpId="0"/>
      <p:bldP spid="14" grpId="0"/>
      <p:bldP spid="15" grpId="0"/>
      <p:bldP spid="15" grpId="1"/>
      <p:bldP spid="16" grpId="0"/>
      <p:bldP spid="17" grpId="0"/>
      <p:bldP spid="18" grpId="0"/>
      <p:bldP spid="18" grpId="1"/>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0163" y="0"/>
            <a:ext cx="10515600" cy="7015473"/>
          </a:xfrm>
          <a:prstGeom prst="rect">
            <a:avLst/>
          </a:prstGeom>
          <a:solidFill>
            <a:srgbClr val="999393"/>
          </a:solidFill>
        </p:spPr>
      </p:pic>
      <p:sp>
        <p:nvSpPr>
          <p:cNvPr id="3" name="Content Placeholder 2"/>
          <p:cNvSpPr>
            <a:spLocks noGrp="1"/>
          </p:cNvSpPr>
          <p:nvPr>
            <p:ph idx="10"/>
          </p:nvPr>
        </p:nvSpPr>
        <p:spPr>
          <a:xfrm>
            <a:off x="-17970" y="5992"/>
            <a:ext cx="10503408" cy="1766637"/>
          </a:xfrm>
          <a:solidFill>
            <a:srgbClr val="FFFFFF">
              <a:alpha val="69804"/>
            </a:srgbClr>
          </a:solidFill>
        </p:spPr>
        <p:txBody>
          <a:bodyPr/>
          <a:lstStyle/>
          <a:p>
            <a:r>
              <a:rPr lang="en-US" sz="3200" dirty="0">
                <a:solidFill>
                  <a:schemeClr val="tx1"/>
                </a:solidFill>
              </a:rPr>
              <a:t>External users are accessible to every workload </a:t>
            </a:r>
            <a:r>
              <a:rPr lang="en-US" sz="3200">
                <a:solidFill>
                  <a:schemeClr val="tx1"/>
                </a:solidFill>
              </a:rPr>
              <a:t>in O365</a:t>
            </a:r>
            <a:r>
              <a:rPr lang="en-US" sz="3600">
                <a:solidFill>
                  <a:schemeClr val="tx1"/>
                </a:solidFill>
              </a:rPr>
              <a:t> </a:t>
            </a:r>
            <a:endParaRPr lang="en-US" sz="3200" dirty="0">
              <a:solidFill>
                <a:schemeClr val="tx1"/>
              </a:solidFill>
            </a:endParaRPr>
          </a:p>
          <a:p>
            <a:r>
              <a:rPr lang="en-US" sz="3200" dirty="0">
                <a:solidFill>
                  <a:schemeClr val="tx1"/>
                </a:solidFill>
              </a:rPr>
              <a:t>Sharing with external users is on par with regular users.</a:t>
            </a:r>
          </a:p>
          <a:p>
            <a:r>
              <a:rPr lang="en-US" sz="3200" dirty="0">
                <a:solidFill>
                  <a:schemeClr val="tx1"/>
                </a:solidFill>
              </a:rPr>
              <a:t>Unified administration of external users.</a:t>
            </a:r>
          </a:p>
        </p:txBody>
      </p:sp>
      <p:sp>
        <p:nvSpPr>
          <p:cNvPr id="2" name="Title 1"/>
          <p:cNvSpPr>
            <a:spLocks noGrp="1"/>
          </p:cNvSpPr>
          <p:nvPr>
            <p:ph type="title"/>
          </p:nvPr>
        </p:nvSpPr>
        <p:spPr>
          <a:xfrm rot="5400000">
            <a:off x="8071503" y="2993156"/>
            <a:ext cx="7012139" cy="990600"/>
          </a:xfrm>
          <a:solidFill>
            <a:srgbClr val="F2F2F2">
              <a:alpha val="67059"/>
            </a:srgbClr>
          </a:solidFill>
        </p:spPr>
        <p:txBody>
          <a:bodyPr/>
          <a:lstStyle/>
          <a:p>
            <a:pPr algn="ctr"/>
            <a:r>
              <a:rPr lang="en-US" sz="6000" dirty="0" smtClean="0"/>
              <a:t>New Guest Platform</a:t>
            </a:r>
            <a:endParaRPr lang="en-US" sz="6000" dirty="0"/>
          </a:p>
        </p:txBody>
      </p:sp>
    </p:spTree>
    <p:extLst>
      <p:ext uri="{BB962C8B-B14F-4D97-AF65-F5344CB8AC3E}">
        <p14:creationId xmlns:p14="http://schemas.microsoft.com/office/powerpoint/2010/main" val="3415533591"/>
      </p:ext>
    </p:extLst>
  </p:cSld>
  <p:clrMapOvr>
    <a:masterClrMapping/>
  </p:clrMapOvr>
  <p:transition advTm="113859">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1113" r="12194"/>
          <a:stretch/>
        </p:blipFill>
        <p:spPr>
          <a:xfrm>
            <a:off x="4200912" y="2140543"/>
            <a:ext cx="3595208" cy="3686651"/>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140" t="709" r="27809"/>
          <a:stretch/>
        </p:blipFill>
        <p:spPr>
          <a:xfrm>
            <a:off x="7868417" y="2140543"/>
            <a:ext cx="3615968" cy="3678113"/>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r="35334" b="-116"/>
          <a:stretch/>
        </p:blipFill>
        <p:spPr>
          <a:xfrm>
            <a:off x="7868416" y="2142546"/>
            <a:ext cx="3615969" cy="3676110"/>
          </a:xfrm>
          <a:prstGeom prst="rect">
            <a:avLst/>
          </a:prstGeom>
        </p:spPr>
      </p:pic>
      <p:sp>
        <p:nvSpPr>
          <p:cNvPr id="34" name="Title 33"/>
          <p:cNvSpPr>
            <a:spLocks noGrp="1"/>
          </p:cNvSpPr>
          <p:nvPr>
            <p:ph type="title" idx="4294967295"/>
          </p:nvPr>
        </p:nvSpPr>
        <p:spPr>
          <a:xfrm>
            <a:off x="350837" y="340317"/>
            <a:ext cx="11888787" cy="917575"/>
          </a:xfrm>
        </p:spPr>
        <p:txBody>
          <a:bodyPr/>
          <a:lstStyle/>
          <a:p>
            <a:r>
              <a:rPr lang="en-US" dirty="0">
                <a:solidFill>
                  <a:schemeClr val="tx1"/>
                </a:solidFill>
              </a:rPr>
              <a:t>What you’ll get from this talk</a:t>
            </a:r>
            <a:endParaRPr lang="en-US" sz="3200" dirty="0">
              <a:solidFill>
                <a:schemeClr val="bg1"/>
              </a:solidFill>
            </a:endParaRPr>
          </a:p>
        </p:txBody>
      </p:sp>
      <p:grpSp>
        <p:nvGrpSpPr>
          <p:cNvPr id="33" name="Group 32"/>
          <p:cNvGrpSpPr/>
          <p:nvPr/>
        </p:nvGrpSpPr>
        <p:grpSpPr>
          <a:xfrm>
            <a:off x="516841" y="2148497"/>
            <a:ext cx="3622711" cy="3655277"/>
            <a:chOff x="460526" y="2859823"/>
            <a:chExt cx="3659059" cy="3655277"/>
          </a:xfrm>
        </p:grpSpPr>
        <p:pic>
          <p:nvPicPr>
            <p:cNvPr id="35" name="Picture 34"/>
            <p:cNvPicPr>
              <a:picLocks noChangeAspect="1"/>
            </p:cNvPicPr>
            <p:nvPr/>
          </p:nvPicPr>
          <p:blipFill rotWithShape="1">
            <a:blip r:embed="rId6">
              <a:extLst>
                <a:ext uri="{28A0092B-C50C-407E-A947-70E740481C1C}">
                  <a14:useLocalDpi xmlns:a14="http://schemas.microsoft.com/office/drawing/2010/main" val="0"/>
                </a:ext>
              </a:extLst>
            </a:blip>
            <a:srcRect t="20586" b="12959"/>
            <a:stretch/>
          </p:blipFill>
          <p:spPr>
            <a:xfrm>
              <a:off x="460526" y="2859823"/>
              <a:ext cx="3659059" cy="3655277"/>
            </a:xfrm>
            <a:prstGeom prst="rect">
              <a:avLst/>
            </a:prstGeom>
          </p:spPr>
        </p:pic>
        <p:pic>
          <p:nvPicPr>
            <p:cNvPr id="36" name="Picture 35"/>
            <p:cNvPicPr>
              <a:picLocks noChangeAspect="1"/>
            </p:cNvPicPr>
            <p:nvPr/>
          </p:nvPicPr>
          <p:blipFill rotWithShape="1">
            <a:blip r:embed="rId7"/>
            <a:srcRect r="9539"/>
            <a:stretch/>
          </p:blipFill>
          <p:spPr>
            <a:xfrm>
              <a:off x="1265236" y="3840615"/>
              <a:ext cx="2133601" cy="1333047"/>
            </a:xfrm>
            <a:prstGeom prst="rect">
              <a:avLst/>
            </a:prstGeom>
          </p:spPr>
        </p:pic>
      </p:grpSp>
      <p:sp>
        <p:nvSpPr>
          <p:cNvPr id="37" name="Rectangle 36"/>
          <p:cNvSpPr>
            <a:spLocks noChangeAspect="1"/>
          </p:cNvSpPr>
          <p:nvPr/>
        </p:nvSpPr>
        <p:spPr bwMode="auto">
          <a:xfrm>
            <a:off x="516841" y="2148497"/>
            <a:ext cx="3622711" cy="3655277"/>
          </a:xfrm>
          <a:prstGeom prst="rect">
            <a:avLst/>
          </a:prstGeom>
          <a:gradFill>
            <a:gsLst>
              <a:gs pos="9000">
                <a:srgbClr val="000000">
                  <a:alpha val="49000"/>
                </a:srgbClr>
              </a:gs>
              <a:gs pos="32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a:gradFill>
                  <a:gsLst>
                    <a:gs pos="0">
                      <a:srgbClr val="FFFFFF"/>
                    </a:gs>
                    <a:gs pos="100000">
                      <a:srgbClr val="FFFFFF"/>
                    </a:gs>
                  </a:gsLst>
                  <a:lin ang="5400000" scaled="0"/>
                </a:gradFill>
                <a:ea typeface="Segoe UI" pitchFamily="34" charset="0"/>
                <a:cs typeface="Segoe UI" pitchFamily="34" charset="0"/>
              </a:rPr>
              <a:t>Demo </a:t>
            </a:r>
            <a:r>
              <a:rPr lang="en-US" sz="2000" smtClean="0">
                <a:gradFill>
                  <a:gsLst>
                    <a:gs pos="0">
                      <a:srgbClr val="FFFFFF"/>
                    </a:gs>
                    <a:gs pos="100000">
                      <a:srgbClr val="FFFFFF"/>
                    </a:gs>
                  </a:gsLst>
                  <a:lin ang="5400000" scaled="0"/>
                </a:gradFill>
                <a:ea typeface="Segoe UI" pitchFamily="34" charset="0"/>
                <a:cs typeface="Segoe UI" pitchFamily="34" charset="0"/>
              </a:rPr>
              <a:t>new </a:t>
            </a:r>
            <a:r>
              <a:rPr lang="en-US" sz="2000" dirty="0">
                <a:gradFill>
                  <a:gsLst>
                    <a:gs pos="0">
                      <a:srgbClr val="FFFFFF"/>
                    </a:gs>
                    <a:gs pos="100000">
                      <a:srgbClr val="FFFFFF"/>
                    </a:gs>
                  </a:gsLst>
                  <a:lin ang="5400000" scaled="0"/>
                </a:gradFill>
                <a:ea typeface="Segoe UI" pitchFamily="34" charset="0"/>
                <a:cs typeface="Segoe UI" pitchFamily="34" charset="0"/>
              </a:rPr>
              <a:t>sharing</a:t>
            </a:r>
            <a:r>
              <a:rPr lang="en-US" sz="2000">
                <a:gradFill>
                  <a:gsLst>
                    <a:gs pos="0">
                      <a:srgbClr val="FFFFFF"/>
                    </a:gs>
                    <a:gs pos="100000">
                      <a:srgbClr val="FFFFFF"/>
                    </a:gs>
                  </a:gsLst>
                  <a:lin ang="5400000" scaled="0"/>
                </a:gradFill>
                <a:ea typeface="Segoe UI" pitchFamily="34" charset="0"/>
                <a:cs typeface="Segoe UI" pitchFamily="34" charset="0"/>
              </a:rPr>
              <a:t> features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a:spLocks noChangeAspect="1"/>
          </p:cNvSpPr>
          <p:nvPr/>
        </p:nvSpPr>
        <p:spPr bwMode="auto">
          <a:xfrm>
            <a:off x="7867688" y="2140543"/>
            <a:ext cx="3611880" cy="3657601"/>
          </a:xfrm>
          <a:prstGeom prst="rect">
            <a:avLst/>
          </a:prstGeom>
          <a:gradFill>
            <a:gsLst>
              <a:gs pos="9000">
                <a:srgbClr val="000000">
                  <a:alpha val="49000"/>
                </a:srgbClr>
              </a:gs>
              <a:gs pos="32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Where we’re going</a:t>
            </a:r>
          </a:p>
        </p:txBody>
      </p:sp>
      <p:sp>
        <p:nvSpPr>
          <p:cNvPr id="18" name="Rectangle 17"/>
          <p:cNvSpPr>
            <a:spLocks noChangeAspect="1"/>
          </p:cNvSpPr>
          <p:nvPr/>
        </p:nvSpPr>
        <p:spPr bwMode="auto">
          <a:xfrm>
            <a:off x="4194448" y="2140543"/>
            <a:ext cx="3611880" cy="3657601"/>
          </a:xfrm>
          <a:prstGeom prst="rect">
            <a:avLst/>
          </a:prstGeom>
          <a:gradFill>
            <a:gsLst>
              <a:gs pos="9000">
                <a:srgbClr val="000000">
                  <a:alpha val="49000"/>
                </a:srgbClr>
              </a:gs>
              <a:gs pos="32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Understand the permissions </a:t>
            </a:r>
            <a:r>
              <a:rPr lang="en-US" sz="2000" dirty="0">
                <a:gradFill>
                  <a:gsLst>
                    <a:gs pos="0">
                      <a:srgbClr val="FFFFFF"/>
                    </a:gs>
                    <a:gs pos="100000">
                      <a:srgbClr val="FFFFFF"/>
                    </a:gs>
                  </a:gsLst>
                  <a:lin ang="5400000" scaled="0"/>
                </a:gradFill>
                <a:ea typeface="Segoe UI" pitchFamily="34" charset="0"/>
                <a:cs typeface="Segoe UI" pitchFamily="34" charset="0"/>
              </a:rPr>
              <a:t>model &amp; best practices</a:t>
            </a:r>
          </a:p>
        </p:txBody>
      </p:sp>
    </p:spTree>
    <p:extLst>
      <p:ext uri="{BB962C8B-B14F-4D97-AF65-F5344CB8AC3E}">
        <p14:creationId xmlns:p14="http://schemas.microsoft.com/office/powerpoint/2010/main" val="3169902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23" grpId="0" animBg="1"/>
      <p:bldP spid="1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Isosceles Triangle 19"/>
          <p:cNvSpPr/>
          <p:nvPr/>
        </p:nvSpPr>
        <p:spPr bwMode="auto">
          <a:xfrm>
            <a:off x="2560637" y="4879770"/>
            <a:ext cx="1694152" cy="1530830"/>
          </a:xfrm>
          <a:prstGeom prst="triangle">
            <a:avLst/>
          </a:prstGeom>
          <a:solidFill>
            <a:srgbClr val="7030A0">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7" name="TextBox 66"/>
          <p:cNvSpPr txBox="1"/>
          <p:nvPr/>
        </p:nvSpPr>
        <p:spPr>
          <a:xfrm>
            <a:off x="10839447" y="68262"/>
            <a:ext cx="1093790" cy="572072"/>
          </a:xfrm>
          <a:prstGeom prst="roundRect">
            <a:avLst/>
          </a:prstGeom>
        </p:spPr>
        <p:style>
          <a:lnRef idx="2">
            <a:schemeClr val="accent5"/>
          </a:lnRef>
          <a:fillRef idx="1">
            <a:schemeClr val="lt1"/>
          </a:fillRef>
          <a:effectRef idx="0">
            <a:schemeClr val="accent5"/>
          </a:effectRef>
          <a:fontRef idx="minor">
            <a:schemeClr val="dk1"/>
          </a:fontRef>
        </p:style>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Invitee</a:t>
            </a:r>
          </a:p>
        </p:txBody>
      </p:sp>
      <p:sp>
        <p:nvSpPr>
          <p:cNvPr id="2" name="TextBox 1"/>
          <p:cNvSpPr txBox="1"/>
          <p:nvPr/>
        </p:nvSpPr>
        <p:spPr>
          <a:xfrm>
            <a:off x="552447" y="59297"/>
            <a:ext cx="1093790" cy="572072"/>
          </a:xfrm>
          <a:prstGeom prst="roundRect">
            <a:avLst/>
          </a:prstGeom>
        </p:spPr>
        <p:style>
          <a:lnRef idx="2">
            <a:schemeClr val="accent2"/>
          </a:lnRef>
          <a:fillRef idx="1">
            <a:schemeClr val="lt1"/>
          </a:fillRef>
          <a:effectRef idx="0">
            <a:schemeClr val="accent2"/>
          </a:effectRef>
          <a:fontRef idx="minor">
            <a:schemeClr val="dk1"/>
          </a:fontRef>
        </p:style>
        <p:txBody>
          <a:bodyPr wrap="squar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Inviter</a:t>
            </a:r>
          </a:p>
        </p:txBody>
      </p:sp>
      <p:sp>
        <p:nvSpPr>
          <p:cNvPr id="29" name="Isosceles Triangle 28"/>
          <p:cNvSpPr/>
          <p:nvPr/>
        </p:nvSpPr>
        <p:spPr bwMode="auto">
          <a:xfrm>
            <a:off x="7544395" y="4879770"/>
            <a:ext cx="1694152" cy="1530830"/>
          </a:xfrm>
          <a:prstGeom prst="triangle">
            <a:avLst/>
          </a:prstGeom>
          <a:solidFill>
            <a:srgbClr val="F88608">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7" name="Isosceles Triangle 26"/>
          <p:cNvSpPr/>
          <p:nvPr/>
        </p:nvSpPr>
        <p:spPr bwMode="auto">
          <a:xfrm>
            <a:off x="5127731" y="4881010"/>
            <a:ext cx="1694152" cy="1530830"/>
          </a:xfrm>
          <a:prstGeom prst="triangle">
            <a:avLst/>
          </a:prstGeom>
          <a:solidFill>
            <a:srgbClr val="0072C6">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4" name="Isosceles Triangle 33"/>
          <p:cNvSpPr/>
          <p:nvPr/>
        </p:nvSpPr>
        <p:spPr bwMode="auto">
          <a:xfrm>
            <a:off x="5202318" y="2284142"/>
            <a:ext cx="1694152" cy="1530830"/>
          </a:xfrm>
          <a:prstGeom prst="triangle">
            <a:avLst/>
          </a:prstGeom>
          <a:solidFill>
            <a:srgbClr val="DC3C00">
              <a:alpha val="6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5" name="TextBox 74"/>
          <p:cNvSpPr txBox="1"/>
          <p:nvPr/>
        </p:nvSpPr>
        <p:spPr>
          <a:xfrm>
            <a:off x="7500272" y="2210956"/>
            <a:ext cx="848630"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MSA</a:t>
            </a:r>
          </a:p>
        </p:txBody>
      </p:sp>
      <p:pic>
        <p:nvPicPr>
          <p:cNvPr id="43" name="Picture 42"/>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578370" y="3410027"/>
            <a:ext cx="478067" cy="478067"/>
          </a:xfrm>
          <a:prstGeom prst="rect">
            <a:avLst/>
          </a:prstGeom>
        </p:spPr>
      </p:pic>
      <p:pic>
        <p:nvPicPr>
          <p:cNvPr id="49" name="Picture 48"/>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960547" y="5934632"/>
            <a:ext cx="478067" cy="478067"/>
          </a:xfrm>
          <a:prstGeom prst="rect">
            <a:avLst/>
          </a:prstGeom>
        </p:spPr>
      </p:pic>
      <p:pic>
        <p:nvPicPr>
          <p:cNvPr id="48" name="Picture 47"/>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542131" y="5970399"/>
            <a:ext cx="478067" cy="478067"/>
          </a:xfrm>
          <a:prstGeom prst="rect">
            <a:avLst/>
          </a:prstGeom>
        </p:spPr>
      </p:pic>
      <p:pic>
        <p:nvPicPr>
          <p:cNvPr id="47" name="Picture 46"/>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971565" y="5984822"/>
            <a:ext cx="478067" cy="478067"/>
          </a:xfrm>
          <a:prstGeom prst="rect">
            <a:avLst/>
          </a:prstGeom>
        </p:spPr>
      </p:pic>
      <p:pic>
        <p:nvPicPr>
          <p:cNvPr id="7" name="Picture 6"/>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0485437" y="220662"/>
            <a:ext cx="762000" cy="762000"/>
          </a:xfrm>
          <a:prstGeom prst="rect">
            <a:avLst/>
          </a:prstGeom>
        </p:spPr>
      </p:pic>
      <p:pic>
        <p:nvPicPr>
          <p:cNvPr id="9" name="Picture 8"/>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60337" y="277189"/>
            <a:ext cx="838200" cy="838200"/>
          </a:xfrm>
          <a:prstGeom prst="rect">
            <a:avLst/>
          </a:prstGeom>
        </p:spPr>
      </p:pic>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l="55319" t="28039" r="30851" b="53137"/>
          <a:stretch/>
        </p:blipFill>
        <p:spPr>
          <a:xfrm>
            <a:off x="8200017" y="4221045"/>
            <a:ext cx="614363" cy="567104"/>
          </a:xfrm>
          <a:prstGeom prst="rect">
            <a:avLst/>
          </a:prstGeom>
        </p:spPr>
      </p:pic>
      <p:pic>
        <p:nvPicPr>
          <p:cNvPr id="23" name="Picture 22"/>
          <p:cNvPicPr>
            <a:picLocks noChangeAspect="1"/>
          </p:cNvPicPr>
          <p:nvPr/>
        </p:nvPicPr>
        <p:blipFill>
          <a:blip r:embed="rId6">
            <a:duotone>
              <a:prstClr val="black"/>
              <a:srgbClr val="FFFFFF">
                <a:tint val="45000"/>
                <a:satMod val="400000"/>
              </a:srgbClr>
            </a:duotone>
          </a:blip>
          <a:stretch>
            <a:fillRect/>
          </a:stretch>
        </p:blipFill>
        <p:spPr>
          <a:xfrm>
            <a:off x="4049152" y="1135062"/>
            <a:ext cx="749705" cy="1102843"/>
          </a:xfrm>
          <a:prstGeom prst="rect">
            <a:avLst/>
          </a:prstGeom>
        </p:spPr>
      </p:pic>
      <p:pic>
        <p:nvPicPr>
          <p:cNvPr id="24" name="Picture 23"/>
          <p:cNvPicPr>
            <a:picLocks noChangeAspect="1"/>
          </p:cNvPicPr>
          <p:nvPr/>
        </p:nvPicPr>
        <p:blipFill>
          <a:blip r:embed="rId7"/>
          <a:stretch>
            <a:fillRect/>
          </a:stretch>
        </p:blipFill>
        <p:spPr>
          <a:xfrm>
            <a:off x="4495947" y="1868721"/>
            <a:ext cx="385728" cy="466678"/>
          </a:xfrm>
          <a:prstGeom prst="rect">
            <a:avLst/>
          </a:prstGeom>
        </p:spPr>
      </p:pic>
      <p:pic>
        <p:nvPicPr>
          <p:cNvPr id="26" name="Picture 25"/>
          <p:cNvPicPr>
            <a:picLocks noChangeAspect="1"/>
          </p:cNvPicPr>
          <p:nvPr/>
        </p:nvPicPr>
        <p:blipFill>
          <a:blip r:embed="rId8">
            <a:duotone>
              <a:prstClr val="black"/>
              <a:srgbClr val="F9A03E">
                <a:tint val="45000"/>
                <a:satMod val="400000"/>
              </a:srgbClr>
            </a:duotone>
          </a:blip>
          <a:stretch>
            <a:fillRect/>
          </a:stretch>
        </p:blipFill>
        <p:spPr>
          <a:xfrm>
            <a:off x="4434882" y="2064548"/>
            <a:ext cx="187215" cy="256235"/>
          </a:xfrm>
          <a:prstGeom prst="rect">
            <a:avLst/>
          </a:prstGeom>
        </p:spPr>
      </p:pic>
      <p:grpSp>
        <p:nvGrpSpPr>
          <p:cNvPr id="36" name="Group 35"/>
          <p:cNvGrpSpPr/>
          <p:nvPr/>
        </p:nvGrpSpPr>
        <p:grpSpPr>
          <a:xfrm>
            <a:off x="7316906" y="1115389"/>
            <a:ext cx="832523" cy="1205395"/>
            <a:chOff x="4096578" y="1211262"/>
            <a:chExt cx="893588" cy="1343731"/>
          </a:xfrm>
        </p:grpSpPr>
        <p:pic>
          <p:nvPicPr>
            <p:cNvPr id="31" name="Picture 30"/>
            <p:cNvPicPr>
              <a:picLocks noChangeAspect="1"/>
            </p:cNvPicPr>
            <p:nvPr/>
          </p:nvPicPr>
          <p:blipFill>
            <a:blip r:embed="rId6">
              <a:duotone>
                <a:prstClr val="black"/>
                <a:srgbClr val="00B0F0">
                  <a:tint val="45000"/>
                  <a:satMod val="400000"/>
                </a:srgbClr>
              </a:duotone>
            </a:blip>
            <a:stretch>
              <a:fillRect/>
            </a:stretch>
          </p:blipFill>
          <p:spPr>
            <a:xfrm>
              <a:off x="4096578" y="1211262"/>
              <a:ext cx="893588" cy="1314500"/>
            </a:xfrm>
            <a:prstGeom prst="rect">
              <a:avLst/>
            </a:prstGeom>
          </p:spPr>
        </p:pic>
        <p:pic>
          <p:nvPicPr>
            <p:cNvPr id="32" name="Picture 31"/>
            <p:cNvPicPr>
              <a:picLocks noChangeAspect="1"/>
            </p:cNvPicPr>
            <p:nvPr/>
          </p:nvPicPr>
          <p:blipFill>
            <a:blip r:embed="rId7"/>
            <a:stretch>
              <a:fillRect/>
            </a:stretch>
          </p:blipFill>
          <p:spPr>
            <a:xfrm>
              <a:off x="4543373" y="2088315"/>
              <a:ext cx="385728" cy="466678"/>
            </a:xfrm>
            <a:prstGeom prst="rect">
              <a:avLst/>
            </a:prstGeom>
          </p:spPr>
        </p:pic>
        <p:pic>
          <p:nvPicPr>
            <p:cNvPr id="33" name="Picture 32"/>
            <p:cNvPicPr>
              <a:picLocks noChangeAspect="1"/>
            </p:cNvPicPr>
            <p:nvPr/>
          </p:nvPicPr>
          <p:blipFill>
            <a:blip r:embed="rId8">
              <a:duotone>
                <a:prstClr val="black"/>
                <a:srgbClr val="F9A03E">
                  <a:tint val="45000"/>
                  <a:satMod val="400000"/>
                </a:srgbClr>
              </a:duotone>
            </a:blip>
            <a:stretch>
              <a:fillRect/>
            </a:stretch>
          </p:blipFill>
          <p:spPr>
            <a:xfrm>
              <a:off x="4482308" y="2284142"/>
              <a:ext cx="187215" cy="256235"/>
            </a:xfrm>
            <a:prstGeom prst="rect">
              <a:avLst/>
            </a:prstGeom>
          </p:spPr>
        </p:pic>
      </p:grpSp>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l="2128" t="3137" r="84042" b="78040"/>
          <a:stretch/>
        </p:blipFill>
        <p:spPr>
          <a:xfrm>
            <a:off x="5673816" y="4170489"/>
            <a:ext cx="723900" cy="668215"/>
          </a:xfrm>
          <a:prstGeom prst="rect">
            <a:avLst/>
          </a:prstGeom>
        </p:spPr>
      </p:pic>
      <p:pic>
        <p:nvPicPr>
          <p:cNvPr id="39" name="Picture 38"/>
          <p:cNvPicPr>
            <a:picLocks noChangeAspect="1"/>
          </p:cNvPicPr>
          <p:nvPr/>
        </p:nvPicPr>
        <p:blipFill>
          <a:blip r:embed="rId9"/>
          <a:stretch>
            <a:fillRect/>
          </a:stretch>
        </p:blipFill>
        <p:spPr>
          <a:xfrm>
            <a:off x="5530710" y="5228138"/>
            <a:ext cx="839927" cy="1393324"/>
          </a:xfrm>
          <a:prstGeom prst="rect">
            <a:avLst/>
          </a:prstGeom>
        </p:spPr>
      </p:pic>
      <p:pic>
        <p:nvPicPr>
          <p:cNvPr id="40" name="Picture 39"/>
          <p:cNvPicPr>
            <a:picLocks noChangeAspect="1"/>
          </p:cNvPicPr>
          <p:nvPr/>
        </p:nvPicPr>
        <p:blipFill>
          <a:blip r:embed="rId9"/>
          <a:stretch>
            <a:fillRect/>
          </a:stretch>
        </p:blipFill>
        <p:spPr>
          <a:xfrm>
            <a:off x="7998762" y="5228138"/>
            <a:ext cx="839927" cy="1393324"/>
          </a:xfrm>
          <a:prstGeom prst="rect">
            <a:avLst/>
          </a:prstGeom>
        </p:spPr>
      </p:pic>
      <p:cxnSp>
        <p:nvCxnSpPr>
          <p:cNvPr id="3" name="Straight Arrow Connector 2"/>
          <p:cNvCxnSpPr>
            <a:stCxn id="9" idx="3"/>
            <a:endCxn id="7" idx="1"/>
          </p:cNvCxnSpPr>
          <p:nvPr/>
        </p:nvCxnSpPr>
        <p:spPr>
          <a:xfrm flipV="1">
            <a:off x="998537" y="601662"/>
            <a:ext cx="9486900" cy="9462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9"/>
          <a:stretch>
            <a:fillRect/>
          </a:stretch>
        </p:blipFill>
        <p:spPr>
          <a:xfrm>
            <a:off x="5673816" y="2599407"/>
            <a:ext cx="839927" cy="1393324"/>
          </a:xfrm>
          <a:prstGeom prst="rect">
            <a:avLst/>
          </a:prstGeom>
        </p:spPr>
      </p:pic>
      <p:pic>
        <p:nvPicPr>
          <p:cNvPr id="4" name="Picture 3"/>
          <p:cNvPicPr>
            <a:picLocks noChangeAspect="1"/>
          </p:cNvPicPr>
          <p:nvPr/>
        </p:nvPicPr>
        <p:blipFill rotWithShape="1">
          <a:blip r:embed="rId10">
            <a:extLst>
              <a:ext uri="{28A0092B-C50C-407E-A947-70E740481C1C}">
                <a14:useLocalDpi xmlns:a14="http://schemas.microsoft.com/office/drawing/2010/main" val="0"/>
              </a:ext>
            </a:extLst>
          </a:blip>
          <a:srcRect r="74702"/>
          <a:stretch/>
        </p:blipFill>
        <p:spPr>
          <a:xfrm>
            <a:off x="5797303" y="1810910"/>
            <a:ext cx="398275" cy="545352"/>
          </a:xfrm>
          <a:prstGeom prst="rect">
            <a:avLst/>
          </a:prstGeom>
        </p:spPr>
      </p:pic>
      <p:pic>
        <p:nvPicPr>
          <p:cNvPr id="35" name="Picture 34"/>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6578370" y="3404347"/>
            <a:ext cx="478067" cy="478067"/>
          </a:xfrm>
          <a:prstGeom prst="rect">
            <a:avLst/>
          </a:prstGeom>
        </p:spPr>
      </p:pic>
      <p:pic>
        <p:nvPicPr>
          <p:cNvPr id="37" name="Picture 36"/>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960409" y="5933829"/>
            <a:ext cx="478067" cy="478067"/>
          </a:xfrm>
          <a:prstGeom prst="rect">
            <a:avLst/>
          </a:prstGeom>
        </p:spPr>
      </p:pic>
      <p:pic>
        <p:nvPicPr>
          <p:cNvPr id="41" name="Picture 40"/>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6534582" y="5976079"/>
            <a:ext cx="478067" cy="478067"/>
          </a:xfrm>
          <a:prstGeom prst="rect">
            <a:avLst/>
          </a:prstGeom>
        </p:spPr>
      </p:pic>
      <p:pic>
        <p:nvPicPr>
          <p:cNvPr id="42" name="Picture 41"/>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969252" y="5980264"/>
            <a:ext cx="478067" cy="478067"/>
          </a:xfrm>
          <a:prstGeom prst="rect">
            <a:avLst/>
          </a:prstGeom>
        </p:spPr>
      </p:pic>
      <p:sp>
        <p:nvSpPr>
          <p:cNvPr id="56" name="Rectangle 55"/>
          <p:cNvSpPr/>
          <p:nvPr/>
        </p:nvSpPr>
        <p:spPr>
          <a:xfrm>
            <a:off x="4361760" y="2517551"/>
            <a:ext cx="387178" cy="2933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cs typeface="Segoe UI" panose="020B0502040204020203" pitchFamily="34" charset="0"/>
            </a:endParaRPr>
          </a:p>
        </p:txBody>
      </p:sp>
      <p:pic>
        <p:nvPicPr>
          <p:cNvPr id="66" name="Picture 65"/>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057255" y="1507881"/>
            <a:ext cx="456419" cy="456419"/>
          </a:xfrm>
          <a:prstGeom prst="rect">
            <a:avLst/>
          </a:prstGeom>
        </p:spPr>
      </p:pic>
      <p:sp>
        <p:nvSpPr>
          <p:cNvPr id="72" name="TextBox 71"/>
          <p:cNvSpPr txBox="1"/>
          <p:nvPr/>
        </p:nvSpPr>
        <p:spPr>
          <a:xfrm>
            <a:off x="9872622" y="846597"/>
            <a:ext cx="1908215"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2917">
                      <a:schemeClr val="tx1"/>
                    </a:gs>
                    <a:gs pos="30000">
                      <a:schemeClr val="tx1"/>
                    </a:gs>
                  </a:gsLst>
                  <a:lin ang="5400000" scaled="0"/>
                </a:gradFill>
              </a:rPr>
              <a:t>zach@gmail.com</a:t>
            </a:r>
          </a:p>
        </p:txBody>
      </p:sp>
      <p:sp>
        <p:nvSpPr>
          <p:cNvPr id="74" name="TextBox 73"/>
          <p:cNvSpPr txBox="1"/>
          <p:nvPr/>
        </p:nvSpPr>
        <p:spPr>
          <a:xfrm>
            <a:off x="3957990" y="2155858"/>
            <a:ext cx="829394"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AAD</a:t>
            </a:r>
          </a:p>
        </p:txBody>
      </p:sp>
      <p:sp>
        <p:nvSpPr>
          <p:cNvPr id="13" name="Rounded Rectangular Callout 12"/>
          <p:cNvSpPr/>
          <p:nvPr/>
        </p:nvSpPr>
        <p:spPr bwMode="auto">
          <a:xfrm>
            <a:off x="7818437" y="2077816"/>
            <a:ext cx="4572000" cy="1861926"/>
          </a:xfrm>
          <a:prstGeom prst="wedgeRoundRectCallout">
            <a:avLst>
              <a:gd name="adj1" fmla="val -68349"/>
              <a:gd name="adj2" fmla="val 39248"/>
              <a:gd name="adj3" fmla="val 16667"/>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0" name="TextBox 59"/>
          <p:cNvSpPr txBox="1"/>
          <p:nvPr/>
        </p:nvSpPr>
        <p:spPr>
          <a:xfrm>
            <a:off x="7894637" y="2148628"/>
            <a:ext cx="1358385" cy="1849737"/>
          </a:xfrm>
          <a:prstGeom prst="rect">
            <a:avLst/>
          </a:prstGeom>
          <a:noFill/>
        </p:spPr>
        <p:txBody>
          <a:bodyPr wrap="none" lIns="182880" tIns="146304" rIns="182880" bIns="146304" rtlCol="0">
            <a:spAutoFit/>
          </a:bodyPr>
          <a:lstStyle/>
          <a:p>
            <a:pPr>
              <a:lnSpc>
                <a:spcPct val="90000"/>
              </a:lnSpc>
              <a:spcAft>
                <a:spcPts val="600"/>
              </a:spcAft>
            </a:pPr>
            <a:r>
              <a:rPr lang="en-US" b="1" dirty="0" smtClean="0">
                <a:solidFill>
                  <a:schemeClr val="bg1"/>
                </a:solidFill>
              </a:rPr>
              <a:t>Name:</a:t>
            </a:r>
          </a:p>
          <a:p>
            <a:pPr>
              <a:lnSpc>
                <a:spcPct val="90000"/>
              </a:lnSpc>
              <a:spcAft>
                <a:spcPts val="600"/>
              </a:spcAft>
            </a:pPr>
            <a:r>
              <a:rPr lang="en-US" b="1" dirty="0" smtClean="0">
                <a:solidFill>
                  <a:schemeClr val="bg1"/>
                </a:solidFill>
              </a:rPr>
              <a:t>UPN:</a:t>
            </a:r>
          </a:p>
          <a:p>
            <a:pPr>
              <a:lnSpc>
                <a:spcPct val="90000"/>
              </a:lnSpc>
              <a:spcAft>
                <a:spcPts val="600"/>
              </a:spcAft>
            </a:pPr>
            <a:r>
              <a:rPr lang="en-US" b="1" dirty="0" smtClean="0">
                <a:solidFill>
                  <a:schemeClr val="bg1"/>
                </a:solidFill>
              </a:rPr>
              <a:t>PUID:</a:t>
            </a:r>
          </a:p>
          <a:p>
            <a:pPr>
              <a:lnSpc>
                <a:spcPct val="90000"/>
              </a:lnSpc>
              <a:spcAft>
                <a:spcPts val="600"/>
              </a:spcAft>
            </a:pPr>
            <a:r>
              <a:rPr lang="en-US" b="1" dirty="0" smtClean="0">
                <a:solidFill>
                  <a:schemeClr val="bg1"/>
                </a:solidFill>
              </a:rPr>
              <a:t>Email:</a:t>
            </a:r>
          </a:p>
          <a:p>
            <a:pPr>
              <a:lnSpc>
                <a:spcPct val="90000"/>
              </a:lnSpc>
              <a:spcAft>
                <a:spcPts val="600"/>
              </a:spcAft>
            </a:pPr>
            <a:r>
              <a:rPr lang="en-US" b="1" dirty="0" err="1" smtClean="0">
                <a:solidFill>
                  <a:schemeClr val="bg1"/>
                </a:solidFill>
              </a:rPr>
              <a:t>AltSecID</a:t>
            </a:r>
            <a:r>
              <a:rPr lang="en-US" b="1" dirty="0" smtClean="0">
                <a:solidFill>
                  <a:schemeClr val="bg1"/>
                </a:solidFill>
              </a:rPr>
              <a:t>:</a:t>
            </a:r>
          </a:p>
        </p:txBody>
      </p:sp>
      <p:sp>
        <p:nvSpPr>
          <p:cNvPr id="61" name="TextBox 60"/>
          <p:cNvSpPr txBox="1"/>
          <p:nvPr/>
        </p:nvSpPr>
        <p:spPr>
          <a:xfrm>
            <a:off x="8888452" y="3116262"/>
            <a:ext cx="1908215"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1"/>
                </a:solidFill>
              </a:rPr>
              <a:t>zach@gmail.com</a:t>
            </a:r>
          </a:p>
        </p:txBody>
      </p:sp>
      <p:sp>
        <p:nvSpPr>
          <p:cNvPr id="63" name="TextBox 62"/>
          <p:cNvSpPr txBox="1"/>
          <p:nvPr/>
        </p:nvSpPr>
        <p:spPr>
          <a:xfrm>
            <a:off x="8885237" y="2125662"/>
            <a:ext cx="1908215"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1"/>
                </a:solidFill>
              </a:rPr>
              <a:t>zach@gmail.com</a:t>
            </a:r>
          </a:p>
        </p:txBody>
      </p:sp>
      <p:sp>
        <p:nvSpPr>
          <p:cNvPr id="64" name="TextBox 63"/>
          <p:cNvSpPr txBox="1"/>
          <p:nvPr/>
        </p:nvSpPr>
        <p:spPr>
          <a:xfrm>
            <a:off x="8885237" y="2827797"/>
            <a:ext cx="595356"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1"/>
                </a:solidFill>
              </a:rPr>
              <a:t>P1</a:t>
            </a:r>
          </a:p>
        </p:txBody>
      </p:sp>
      <p:sp>
        <p:nvSpPr>
          <p:cNvPr id="65" name="TextBox 64"/>
          <p:cNvSpPr txBox="1"/>
          <p:nvPr/>
        </p:nvSpPr>
        <p:spPr>
          <a:xfrm>
            <a:off x="9193252" y="3437397"/>
            <a:ext cx="451086"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1"/>
                </a:solidFill>
              </a:rPr>
              <a:t>-</a:t>
            </a:r>
          </a:p>
        </p:txBody>
      </p:sp>
      <p:sp>
        <p:nvSpPr>
          <p:cNvPr id="6" name="TextBox 5"/>
          <p:cNvSpPr txBox="1"/>
          <p:nvPr/>
        </p:nvSpPr>
        <p:spPr>
          <a:xfrm>
            <a:off x="8892984" y="2125662"/>
            <a:ext cx="1671868"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1"/>
                </a:solidFill>
              </a:rPr>
              <a:t>Zachary Taylor</a:t>
            </a:r>
          </a:p>
        </p:txBody>
      </p:sp>
      <p:sp>
        <p:nvSpPr>
          <p:cNvPr id="70" name="TextBox 69"/>
          <p:cNvSpPr txBox="1"/>
          <p:nvPr/>
        </p:nvSpPr>
        <p:spPr>
          <a:xfrm>
            <a:off x="8889950" y="3122765"/>
            <a:ext cx="3351302"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1"/>
                </a:solidFill>
              </a:rPr>
              <a:t>zach@gmail.com, zach@live.com</a:t>
            </a:r>
          </a:p>
        </p:txBody>
      </p:sp>
      <p:sp>
        <p:nvSpPr>
          <p:cNvPr id="71" name="TextBox 70"/>
          <p:cNvSpPr txBox="1"/>
          <p:nvPr/>
        </p:nvSpPr>
        <p:spPr>
          <a:xfrm>
            <a:off x="9117052" y="3437397"/>
            <a:ext cx="661078"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1"/>
                </a:solidFill>
              </a:rPr>
              <a:t>Pm</a:t>
            </a:r>
          </a:p>
        </p:txBody>
      </p:sp>
      <p:sp>
        <p:nvSpPr>
          <p:cNvPr id="62" name="TextBox 61"/>
          <p:cNvSpPr txBox="1"/>
          <p:nvPr/>
        </p:nvSpPr>
        <p:spPr>
          <a:xfrm>
            <a:off x="8888452" y="2469790"/>
            <a:ext cx="3546484"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1"/>
                </a:solidFill>
              </a:rPr>
              <a:t>zach_gmail.com#ext@contoso.com</a:t>
            </a:r>
          </a:p>
        </p:txBody>
      </p:sp>
      <p:pic>
        <p:nvPicPr>
          <p:cNvPr id="76" name="Picture 75"/>
          <p:cNvPicPr>
            <a:picLocks noChangeAspect="1"/>
          </p:cNvPicPr>
          <p:nvPr/>
        </p:nvPicPr>
        <p:blipFill rotWithShape="1">
          <a:blip r:embed="rId11"/>
          <a:srcRect l="30273" t="32915" r="30341" b="33216"/>
          <a:stretch/>
        </p:blipFill>
        <p:spPr>
          <a:xfrm>
            <a:off x="3179805" y="2117124"/>
            <a:ext cx="4802660" cy="2323070"/>
          </a:xfrm>
          <a:prstGeom prst="rect">
            <a:avLst/>
          </a:prstGeom>
          <a:effectLst>
            <a:outerShdw blurRad="50800" dist="38100" dir="5400000" algn="t" rotWithShape="0">
              <a:prstClr val="black">
                <a:alpha val="40000"/>
              </a:prstClr>
            </a:outerShdw>
          </a:effectLst>
        </p:spPr>
      </p:pic>
      <p:sp>
        <p:nvSpPr>
          <p:cNvPr id="77" name="Rectangle 76"/>
          <p:cNvSpPr/>
          <p:nvPr/>
        </p:nvSpPr>
        <p:spPr>
          <a:xfrm>
            <a:off x="3347802" y="3414931"/>
            <a:ext cx="2262070" cy="763877"/>
          </a:xfrm>
          <a:prstGeom prst="rect">
            <a:avLst/>
          </a:prstGeom>
          <a:solidFill>
            <a:schemeClr val="bg1"/>
          </a:solidFill>
          <a:ln w="3175">
            <a:solidFill>
              <a:schemeClr val="bg1">
                <a:lumMod val="85000"/>
              </a:schemeClr>
            </a:solidFill>
          </a:ln>
          <a:effectLst>
            <a:glow rad="635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cs typeface="Segoe UI" panose="020B0502040204020203" pitchFamily="34" charset="0"/>
            </a:endParaRPr>
          </a:p>
        </p:txBody>
      </p:sp>
      <p:sp>
        <p:nvSpPr>
          <p:cNvPr id="78" name="Rectangle 77"/>
          <p:cNvSpPr/>
          <p:nvPr/>
        </p:nvSpPr>
        <p:spPr>
          <a:xfrm>
            <a:off x="3374422" y="2983093"/>
            <a:ext cx="2594115" cy="2933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cs typeface="Segoe UI" panose="020B0502040204020203" pitchFamily="34" charset="0"/>
            </a:endParaRPr>
          </a:p>
        </p:txBody>
      </p:sp>
      <p:sp>
        <p:nvSpPr>
          <p:cNvPr id="79" name="TextBox 78"/>
          <p:cNvSpPr txBox="1"/>
          <p:nvPr/>
        </p:nvSpPr>
        <p:spPr>
          <a:xfrm>
            <a:off x="3336323" y="2960233"/>
            <a:ext cx="3759421" cy="230832"/>
          </a:xfrm>
          <a:prstGeom prst="rect">
            <a:avLst/>
          </a:prstGeom>
          <a:noFill/>
        </p:spPr>
        <p:txBody>
          <a:bodyPr wrap="square" rtlCol="0">
            <a:spAutoFit/>
          </a:bodyPr>
          <a:lstStyle/>
          <a:p>
            <a:r>
              <a:rPr lang="en-US" sz="900" u="sng" dirty="0" smtClean="0">
                <a:solidFill>
                  <a:schemeClr val="tx1">
                    <a:lumMod val="75000"/>
                    <a:lumOff val="25000"/>
                  </a:schemeClr>
                </a:solidFill>
                <a:latin typeface="Segoe UI" panose="020B0502040204020203" pitchFamily="34" charset="0"/>
                <a:cs typeface="Segoe UI" panose="020B0502040204020203" pitchFamily="34" charset="0"/>
              </a:rPr>
              <a:t>zach@contoso.com</a:t>
            </a:r>
            <a:r>
              <a:rPr lang="en-US" sz="900" dirty="0" smtClean="0">
                <a:solidFill>
                  <a:schemeClr val="tx1">
                    <a:lumMod val="75000"/>
                    <a:lumOff val="25000"/>
                  </a:schemeClr>
                </a:solidFill>
                <a:latin typeface="Segoe UI" panose="020B0502040204020203" pitchFamily="34" charset="0"/>
                <a:cs typeface="Segoe UI" panose="020B0502040204020203" pitchFamily="34" charset="0"/>
              </a:rPr>
              <a:t>      </a:t>
            </a:r>
            <a:r>
              <a:rPr lang="en-US" sz="800" b="1" dirty="0" smtClean="0">
                <a:solidFill>
                  <a:schemeClr val="tx1">
                    <a:lumMod val="75000"/>
                    <a:lumOff val="25000"/>
                  </a:schemeClr>
                </a:solidFill>
                <a:latin typeface="Segoe UI" panose="020B0502040204020203" pitchFamily="34" charset="0"/>
                <a:cs typeface="Segoe UI" panose="020B0502040204020203" pitchFamily="34" charset="0"/>
              </a:rPr>
              <a:t>X   </a:t>
            </a:r>
            <a:r>
              <a:rPr lang="en-US" sz="300" b="1" dirty="0" smtClean="0">
                <a:solidFill>
                  <a:prstClr val="black">
                    <a:lumMod val="75000"/>
                    <a:lumOff val="25000"/>
                  </a:prstClr>
                </a:solidFill>
                <a:latin typeface="Segoe UI" panose="020B0502040204020203" pitchFamily="34" charset="0"/>
                <a:cs typeface="Segoe UI" panose="020B0502040204020203" pitchFamily="34" charset="0"/>
              </a:rPr>
              <a:t> </a:t>
            </a:r>
            <a:r>
              <a:rPr lang="en-US" sz="900" dirty="0" err="1" smtClean="0">
                <a:solidFill>
                  <a:schemeClr val="tx1">
                    <a:lumMod val="75000"/>
                    <a:lumOff val="25000"/>
                  </a:schemeClr>
                </a:solidFill>
                <a:latin typeface="Segoe UI" panose="020B0502040204020203" pitchFamily="34" charset="0"/>
                <a:cs typeface="Segoe UI" panose="020B0502040204020203" pitchFamily="34" charset="0"/>
              </a:rPr>
              <a:t>zach</a:t>
            </a:r>
            <a:r>
              <a:rPr lang="en-US" sz="900" dirty="0" smtClean="0">
                <a:solidFill>
                  <a:schemeClr val="tx1">
                    <a:lumMod val="75000"/>
                    <a:lumOff val="25000"/>
                  </a:schemeClr>
                </a:solidFill>
                <a:latin typeface="Segoe UI" panose="020B0502040204020203" pitchFamily="34" charset="0"/>
                <a:cs typeface="Segoe UI" panose="020B0502040204020203" pitchFamily="34" charset="0"/>
              </a:rPr>
              <a:t>@</a:t>
            </a:r>
            <a:r>
              <a:rPr lang="en-US" sz="900" b="1" dirty="0" smtClean="0">
                <a:solidFill>
                  <a:schemeClr val="tx1">
                    <a:lumMod val="75000"/>
                    <a:lumOff val="25000"/>
                  </a:schemeClr>
                </a:solidFill>
                <a:latin typeface="Segoe UI" panose="020B0502040204020203" pitchFamily="34" charset="0"/>
                <a:cs typeface="Segoe UI" panose="020B0502040204020203" pitchFamily="34" charset="0"/>
              </a:rPr>
              <a:t>|</a:t>
            </a:r>
            <a:endParaRPr lang="en-US" sz="400" b="1" dirty="0">
              <a:solidFill>
                <a:prstClr val="black">
                  <a:lumMod val="75000"/>
                  <a:lumOff val="25000"/>
                </a:prstClr>
              </a:solidFill>
              <a:latin typeface="Segoe UI" panose="020B0502040204020203" pitchFamily="34" charset="0"/>
              <a:cs typeface="Segoe UI" panose="020B0502040204020203" pitchFamily="34" charset="0"/>
            </a:endParaRPr>
          </a:p>
        </p:txBody>
      </p:sp>
      <p:sp>
        <p:nvSpPr>
          <p:cNvPr id="80" name="Rectangle 79"/>
          <p:cNvSpPr/>
          <p:nvPr/>
        </p:nvSpPr>
        <p:spPr>
          <a:xfrm>
            <a:off x="3361112" y="3834483"/>
            <a:ext cx="2235450" cy="33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cs typeface="Segoe UI" panose="020B0502040204020203" pitchFamily="34" charset="0"/>
            </a:endParaRPr>
          </a:p>
        </p:txBody>
      </p:sp>
      <p:sp>
        <p:nvSpPr>
          <p:cNvPr id="81" name="TextBox 80"/>
          <p:cNvSpPr txBox="1"/>
          <p:nvPr/>
        </p:nvSpPr>
        <p:spPr>
          <a:xfrm>
            <a:off x="3357332" y="3460626"/>
            <a:ext cx="1521570" cy="769441"/>
          </a:xfrm>
          <a:prstGeom prst="rect">
            <a:avLst/>
          </a:prstGeom>
          <a:noFill/>
        </p:spPr>
        <p:txBody>
          <a:bodyPr wrap="none" rtlCol="0">
            <a:spAutoFit/>
          </a:bodyPr>
          <a:lstStyle/>
          <a:p>
            <a:pPr lvl="0"/>
            <a:r>
              <a:rPr lang="en-US" sz="1000" dirty="0" smtClean="0">
                <a:solidFill>
                  <a:prstClr val="black">
                    <a:lumMod val="75000"/>
                    <a:lumOff val="25000"/>
                  </a:prstClr>
                </a:solidFill>
                <a:latin typeface="Segoe UI" panose="020B0502040204020203" pitchFamily="34" charset="0"/>
                <a:cs typeface="Segoe UI" panose="020B0502040204020203" pitchFamily="34" charset="0"/>
              </a:rPr>
              <a:t>John Zach</a:t>
            </a:r>
          </a:p>
          <a:p>
            <a:pPr lvl="0"/>
            <a:r>
              <a:rPr lang="en-US" sz="900" dirty="0" smtClean="0">
                <a:solidFill>
                  <a:schemeClr val="tx1">
                    <a:lumMod val="50000"/>
                    <a:lumOff val="50000"/>
                  </a:schemeClr>
                </a:solidFill>
                <a:latin typeface="Segoe UI" panose="020B0502040204020203" pitchFamily="34" charset="0"/>
                <a:cs typeface="Segoe UI" panose="020B0502040204020203" pitchFamily="34" charset="0"/>
              </a:rPr>
              <a:t>Executive Director of Sales</a:t>
            </a:r>
          </a:p>
          <a:p>
            <a:pPr lvl="0"/>
            <a:endParaRPr lang="en-US" sz="300" dirty="0" smtClean="0">
              <a:solidFill>
                <a:prstClr val="black">
                  <a:lumMod val="75000"/>
                  <a:lumOff val="25000"/>
                </a:prstClr>
              </a:solidFill>
              <a:latin typeface="Segoe UI" panose="020B0502040204020203" pitchFamily="34" charset="0"/>
              <a:cs typeface="Segoe UI" panose="020B0502040204020203" pitchFamily="34" charset="0"/>
            </a:endParaRPr>
          </a:p>
          <a:p>
            <a:pPr lvl="0"/>
            <a:r>
              <a:rPr lang="en-US" sz="1000" dirty="0" smtClean="0">
                <a:solidFill>
                  <a:prstClr val="black">
                    <a:lumMod val="75000"/>
                    <a:lumOff val="25000"/>
                  </a:prstClr>
                </a:solidFill>
                <a:latin typeface="Segoe UI" panose="020B0502040204020203" pitchFamily="34" charset="0"/>
                <a:cs typeface="Segoe UI" panose="020B0502040204020203" pitchFamily="34" charset="0"/>
              </a:rPr>
              <a:t>zach@gmail.com</a:t>
            </a:r>
            <a:endParaRPr lang="en-US" sz="1000" dirty="0">
              <a:solidFill>
                <a:prstClr val="black">
                  <a:lumMod val="75000"/>
                  <a:lumOff val="25000"/>
                </a:prstClr>
              </a:solidFill>
              <a:latin typeface="Segoe UI" panose="020B0502040204020203" pitchFamily="34" charset="0"/>
              <a:cs typeface="Segoe UI" panose="020B0502040204020203" pitchFamily="34" charset="0"/>
            </a:endParaRPr>
          </a:p>
          <a:p>
            <a:pPr lvl="0"/>
            <a:r>
              <a:rPr lang="en-US" sz="900" dirty="0" smtClean="0">
                <a:solidFill>
                  <a:schemeClr val="tx1">
                    <a:lumMod val="50000"/>
                    <a:lumOff val="50000"/>
                  </a:schemeClr>
                </a:solidFill>
                <a:latin typeface="Segoe UI" panose="020B0502040204020203" pitchFamily="34" charset="0"/>
                <a:cs typeface="Segoe UI" panose="020B0502040204020203" pitchFamily="34" charset="0"/>
              </a:rPr>
              <a:t>External user</a:t>
            </a:r>
            <a:endParaRPr lang="en-US" sz="900" dirty="0">
              <a:solidFill>
                <a:schemeClr val="tx1">
                  <a:lumMod val="50000"/>
                  <a:lumOff val="50000"/>
                </a:schemeClr>
              </a:solidFill>
              <a:latin typeface="Segoe UI" panose="020B0502040204020203" pitchFamily="34" charset="0"/>
              <a:cs typeface="Segoe UI" panose="020B0502040204020203" pitchFamily="34" charset="0"/>
            </a:endParaRPr>
          </a:p>
          <a:p>
            <a:pPr lvl="0"/>
            <a:endParaRPr lang="en-US" sz="300" dirty="0">
              <a:solidFill>
                <a:prstClr val="black">
                  <a:lumMod val="75000"/>
                  <a:lumOff val="25000"/>
                </a:prstClr>
              </a:solidFill>
              <a:latin typeface="Segoe UI" panose="020B0502040204020203" pitchFamily="34" charset="0"/>
              <a:cs typeface="Segoe UI" panose="020B0502040204020203" pitchFamily="34" charset="0"/>
            </a:endParaRPr>
          </a:p>
        </p:txBody>
      </p:sp>
      <p:sp>
        <p:nvSpPr>
          <p:cNvPr id="82" name="Rectangle 81"/>
          <p:cNvSpPr/>
          <p:nvPr/>
        </p:nvSpPr>
        <p:spPr>
          <a:xfrm>
            <a:off x="4068588" y="2517551"/>
            <a:ext cx="387178" cy="2933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cs typeface="Segoe UI" panose="020B0502040204020203" pitchFamily="34" charset="0"/>
            </a:endParaRPr>
          </a:p>
        </p:txBody>
      </p:sp>
      <p:sp>
        <p:nvSpPr>
          <p:cNvPr id="83" name="MousePointer"/>
          <p:cNvSpPr/>
          <p:nvPr/>
        </p:nvSpPr>
        <p:spPr>
          <a:xfrm rot="20359169">
            <a:off x="4917537" y="4055761"/>
            <a:ext cx="151053" cy="247694"/>
          </a:xfrm>
          <a:custGeom>
            <a:avLst/>
            <a:gdLst>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806746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806746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64057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66438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 name="connsiteX0" fmla="*/ 0 w 592890"/>
              <a:gd name="connsiteY0" fmla="*/ 806746 h 997971"/>
              <a:gd name="connsiteX1" fmla="*/ 296445 w 592890"/>
              <a:gd name="connsiteY1" fmla="*/ 0 h 997971"/>
              <a:gd name="connsiteX2" fmla="*/ 592890 w 592890"/>
              <a:gd name="connsiteY2" fmla="*/ 806746 h 997971"/>
              <a:gd name="connsiteX3" fmla="*/ 386188 w 592890"/>
              <a:gd name="connsiteY3" fmla="*/ 730570 h 997971"/>
              <a:gd name="connsiteX4" fmla="*/ 386188 w 592890"/>
              <a:gd name="connsiteY4" fmla="*/ 997971 h 997971"/>
              <a:gd name="connsiteX5" fmla="*/ 206702 w 592890"/>
              <a:gd name="connsiteY5" fmla="*/ 997971 h 997971"/>
              <a:gd name="connsiteX6" fmla="*/ 206702 w 592890"/>
              <a:gd name="connsiteY6" fmla="*/ 735333 h 997971"/>
              <a:gd name="connsiteX7" fmla="*/ 0 w 592890"/>
              <a:gd name="connsiteY7" fmla="*/ 806746 h 99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890" h="997971">
                <a:moveTo>
                  <a:pt x="0" y="806746"/>
                </a:moveTo>
                <a:lnTo>
                  <a:pt x="296445" y="0"/>
                </a:lnTo>
                <a:lnTo>
                  <a:pt x="592890" y="806746"/>
                </a:lnTo>
                <a:lnTo>
                  <a:pt x="386188" y="730570"/>
                </a:lnTo>
                <a:lnTo>
                  <a:pt x="386188" y="997971"/>
                </a:lnTo>
                <a:lnTo>
                  <a:pt x="206702" y="997971"/>
                </a:lnTo>
                <a:lnTo>
                  <a:pt x="206702" y="735333"/>
                </a:lnTo>
                <a:lnTo>
                  <a:pt x="0" y="806746"/>
                </a:lnTo>
                <a:close/>
              </a:path>
            </a:pathLst>
          </a:custGeom>
          <a:solidFill>
            <a:srgbClr val="FFFFFF"/>
          </a:solidFill>
          <a:ln w="3175">
            <a:solidFill>
              <a:srgbClr val="000000">
                <a:lumMod val="85000"/>
                <a:lumOff val="15000"/>
              </a:srgbClr>
            </a:solidFill>
          </a:ln>
          <a:effectLst>
            <a:glow rad="139700">
              <a:srgbClr val="F79646">
                <a:satMod val="175000"/>
                <a:alpha val="40000"/>
              </a:srgbClr>
            </a:glow>
            <a:outerShdw blurRad="25400" dist="25400" dir="2040000" algn="tl" rotWithShape="0">
              <a:prstClr val="black">
                <a:alpha val="20000"/>
              </a:prstClr>
            </a:outerShdw>
          </a:effectLst>
        </p:spPr>
        <p:style>
          <a:lnRef idx="2">
            <a:srgbClr val="4F81BD">
              <a:shade val="50000"/>
            </a:srgbClr>
          </a:lnRef>
          <a:fillRef idx="1">
            <a:srgbClr val="4F81BD"/>
          </a:fillRef>
          <a:effectRef idx="0">
            <a:srgbClr val="4F81BD"/>
          </a:effectRef>
          <a:fontRef idx="minor">
            <a:srgbClr val="000000"/>
          </a:fontRef>
        </p:style>
        <p:txBody>
          <a:bodyPr lIns="97531" tIns="48766" rIns="97531" bIns="48766" rtlCol="0" anchor="ctr"/>
          <a:lstStyle/>
          <a:p>
            <a:pPr algn="ctr"/>
            <a:endParaRPr lang="en-US" dirty="0">
              <a:latin typeface="Segoe UI" panose="020B0502040204020203" pitchFamily="34" charset="0"/>
              <a:cs typeface="Segoe UI" panose="020B0502040204020203" pitchFamily="34" charset="0"/>
            </a:endParaRPr>
          </a:p>
        </p:txBody>
      </p:sp>
      <p:pic>
        <p:nvPicPr>
          <p:cNvPr id="84" name="Picture 8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448003" y="3032354"/>
            <a:ext cx="97547" cy="97547"/>
          </a:xfrm>
          <a:prstGeom prst="rect">
            <a:avLst/>
          </a:prstGeom>
        </p:spPr>
      </p:pic>
      <p:pic>
        <p:nvPicPr>
          <p:cNvPr id="85" name="Picture 8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457771" y="3869562"/>
            <a:ext cx="97547" cy="97547"/>
          </a:xfrm>
          <a:prstGeom prst="rect">
            <a:avLst/>
          </a:prstGeom>
        </p:spPr>
      </p:pic>
      <p:grpSp>
        <p:nvGrpSpPr>
          <p:cNvPr id="21" name="Group 20"/>
          <p:cNvGrpSpPr/>
          <p:nvPr/>
        </p:nvGrpSpPr>
        <p:grpSpPr>
          <a:xfrm>
            <a:off x="9481622" y="684775"/>
            <a:ext cx="2618490" cy="1114151"/>
            <a:chOff x="9238547" y="1058862"/>
            <a:chExt cx="2618490" cy="1114151"/>
          </a:xfrm>
        </p:grpSpPr>
        <p:sp>
          <p:nvSpPr>
            <p:cNvPr id="18" name="Rounded Rectangular Callout 17"/>
            <p:cNvSpPr/>
            <p:nvPr/>
          </p:nvSpPr>
          <p:spPr bwMode="auto">
            <a:xfrm>
              <a:off x="9238547" y="1105958"/>
              <a:ext cx="2618490" cy="950136"/>
            </a:xfrm>
            <a:prstGeom prst="wedgeRoundRectCallout">
              <a:avLst>
                <a:gd name="adj1" fmla="val -96102"/>
                <a:gd name="adj2" fmla="val 57685"/>
                <a:gd name="adj3" fmla="val 16667"/>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TextBox 15"/>
            <p:cNvSpPr txBox="1"/>
            <p:nvPr/>
          </p:nvSpPr>
          <p:spPr>
            <a:xfrm>
              <a:off x="9307229" y="1058862"/>
              <a:ext cx="2314673" cy="1114151"/>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1"/>
                  </a:solidFill>
                </a:rPr>
                <a:t>Name: Zachary Taylor</a:t>
              </a:r>
            </a:p>
            <a:p>
              <a:pPr>
                <a:lnSpc>
                  <a:spcPct val="90000"/>
                </a:lnSpc>
                <a:spcAft>
                  <a:spcPts val="600"/>
                </a:spcAft>
              </a:pPr>
              <a:r>
                <a:rPr lang="en-US" sz="1600" dirty="0" smtClean="0">
                  <a:solidFill>
                    <a:schemeClr val="bg1"/>
                  </a:solidFill>
                </a:rPr>
                <a:t>UPN: zach@live.com</a:t>
              </a:r>
            </a:p>
            <a:p>
              <a:pPr>
                <a:lnSpc>
                  <a:spcPct val="90000"/>
                </a:lnSpc>
                <a:spcAft>
                  <a:spcPts val="600"/>
                </a:spcAft>
              </a:pPr>
              <a:r>
                <a:rPr lang="en-US" sz="1600" dirty="0" smtClean="0">
                  <a:solidFill>
                    <a:schemeClr val="bg1"/>
                  </a:solidFill>
                </a:rPr>
                <a:t>PUID: Pm</a:t>
              </a:r>
            </a:p>
          </p:txBody>
        </p:sp>
      </p:grpSp>
      <p:pic>
        <p:nvPicPr>
          <p:cNvPr id="69" name="Picture 68"/>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056869" y="1498101"/>
            <a:ext cx="456419" cy="456419"/>
          </a:xfrm>
          <a:prstGeom prst="rect">
            <a:avLst/>
          </a:prstGeom>
        </p:spPr>
      </p:pic>
      <p:pic>
        <p:nvPicPr>
          <p:cNvPr id="68" name="Picture 67"/>
          <p:cNvPicPr>
            <a:picLocks noChangeAspect="1"/>
          </p:cNvPicPr>
          <p:nvPr/>
        </p:nvPicPr>
        <p:blipFill>
          <a:blip r:embed="rId9"/>
          <a:stretch>
            <a:fillRect/>
          </a:stretch>
        </p:blipFill>
        <p:spPr>
          <a:xfrm>
            <a:off x="3016110" y="5173662"/>
            <a:ext cx="839927" cy="1393324"/>
          </a:xfrm>
          <a:prstGeom prst="rect">
            <a:avLst/>
          </a:prstGeom>
        </p:spPr>
      </p:pic>
      <p:pic>
        <p:nvPicPr>
          <p:cNvPr id="73" name="Picture 72"/>
          <p:cNvPicPr>
            <a:picLocks noChangeAspect="1"/>
          </p:cNvPicPr>
          <p:nvPr/>
        </p:nvPicPr>
        <p:blipFill>
          <a:blip r:embed="rId13"/>
          <a:stretch>
            <a:fillRect/>
          </a:stretch>
        </p:blipFill>
        <p:spPr>
          <a:xfrm>
            <a:off x="2484437" y="949324"/>
            <a:ext cx="7018608" cy="5672138"/>
          </a:xfrm>
          <a:prstGeom prst="rect">
            <a:avLst/>
          </a:prstGeom>
        </p:spPr>
      </p:pic>
    </p:spTree>
    <p:extLst>
      <p:ext uri="{BB962C8B-B14F-4D97-AF65-F5344CB8AC3E}">
        <p14:creationId xmlns:p14="http://schemas.microsoft.com/office/powerpoint/2010/main" val="30272195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000"/>
                                        <p:tgtEl>
                                          <p:spTgt spid="3"/>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fade">
                                      <p:cBhvr>
                                        <p:cTn id="11" dur="500"/>
                                        <p:tgtEl>
                                          <p:spTgt spid="73"/>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fade">
                                      <p:cBhvr>
                                        <p:cTn id="15" dur="500"/>
                                        <p:tgtEl>
                                          <p:spTgt spid="7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73"/>
                                        </p:tgtEl>
                                      </p:cBhvr>
                                    </p:animEffect>
                                    <p:set>
                                      <p:cBhvr>
                                        <p:cTn id="20" dur="1" fill="hold">
                                          <p:stCondLst>
                                            <p:cond delay="499"/>
                                          </p:stCondLst>
                                        </p:cTn>
                                        <p:tgtEl>
                                          <p:spTgt spid="73"/>
                                        </p:tgtEl>
                                        <p:attrNameLst>
                                          <p:attrName>style.visibility</p:attrName>
                                        </p:attrNameLst>
                                      </p:cBhvr>
                                      <p:to>
                                        <p:strVal val="hidden"/>
                                      </p:to>
                                    </p:set>
                                  </p:childTnLst>
                                </p:cTn>
                              </p:par>
                            </p:childTnLst>
                          </p:cTn>
                        </p:par>
                        <p:par>
                          <p:cTn id="21" fill="hold">
                            <p:stCondLst>
                              <p:cond delay="500"/>
                            </p:stCondLst>
                            <p:childTnLst>
                              <p:par>
                                <p:cTn id="22" presetID="6" presetClass="emph" presetSubtype="0" fill="hold" nodeType="afterEffect">
                                  <p:stCondLst>
                                    <p:cond delay="1000"/>
                                  </p:stCondLst>
                                  <p:childTnLst>
                                    <p:animScale>
                                      <p:cBhvr>
                                        <p:cTn id="23" dur="2000" fill="hold"/>
                                        <p:tgtEl>
                                          <p:spTgt spid="7"/>
                                        </p:tgtEl>
                                      </p:cBhvr>
                                      <p:by x="60000" y="60000"/>
                                    </p:animScale>
                                  </p:childTnLst>
                                </p:cTn>
                              </p:par>
                            </p:childTnLst>
                          </p:cTn>
                        </p:par>
                        <p:par>
                          <p:cTn id="24" fill="hold">
                            <p:stCondLst>
                              <p:cond delay="3500"/>
                            </p:stCondLst>
                            <p:childTnLst>
                              <p:par>
                                <p:cTn id="25" presetID="1"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par>
                                <p:cTn id="27" presetID="42" presetClass="path" presetSubtype="0" accel="50000" decel="50000" fill="hold" nodeType="withEffect">
                                  <p:stCondLst>
                                    <p:cond delay="0"/>
                                  </p:stCondLst>
                                  <p:childTnLst>
                                    <p:animMotion origin="layout" path="M 0.32602 -0.43554 L 3.48992E-6 4.85701E-7 " pathEditMode="relative" rAng="0" ptsTypes="AA">
                                      <p:cBhvr>
                                        <p:cTn id="28" dur="2000" fill="hold"/>
                                        <p:tgtEl>
                                          <p:spTgt spid="43"/>
                                        </p:tgtEl>
                                        <p:attrNameLst>
                                          <p:attrName>ppt_x</p:attrName>
                                          <p:attrName>ppt_y</p:attrName>
                                        </p:attrNameLst>
                                      </p:cBhvr>
                                      <p:rCtr x="-16288" y="22084"/>
                                    </p:animMotion>
                                  </p:childTnLst>
                                </p:cTn>
                              </p:par>
                            </p:childTnLst>
                          </p:cTn>
                        </p:par>
                        <p:par>
                          <p:cTn id="29" fill="hold">
                            <p:stCondLst>
                              <p:cond delay="5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500"/>
                                        <p:tgtEl>
                                          <p:spTgt spid="6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fade">
                                      <p:cBhvr>
                                        <p:cTn id="38" dur="500"/>
                                        <p:tgtEl>
                                          <p:spTgt spid="6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fade">
                                      <p:cBhvr>
                                        <p:cTn id="41" dur="500"/>
                                        <p:tgtEl>
                                          <p:spTgt spid="6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500"/>
                                        <p:tgtEl>
                                          <p:spTgt spid="6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fade">
                                      <p:cBhvr>
                                        <p:cTn id="47" dur="500"/>
                                        <p:tgtEl>
                                          <p:spTgt spid="6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fade">
                                      <p:cBhvr>
                                        <p:cTn id="50" dur="500"/>
                                        <p:tgtEl>
                                          <p:spTgt spid="65"/>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7"/>
                                        </p:tgtEl>
                                        <p:attrNameLst>
                                          <p:attrName>style.visibility</p:attrName>
                                        </p:attrNameLst>
                                      </p:cBhvr>
                                      <p:to>
                                        <p:strVal val="visible"/>
                                      </p:to>
                                    </p:set>
                                  </p:childTnLst>
                                </p:cTn>
                              </p:par>
                              <p:par>
                                <p:cTn id="55" presetID="42" presetClass="path" presetSubtype="0" accel="50000" decel="50000" fill="hold" nodeType="withEffect">
                                  <p:stCondLst>
                                    <p:cond delay="0"/>
                                  </p:stCondLst>
                                  <p:childTnLst>
                                    <p:animMotion origin="layout" path="M 0.2096 -0.36813 L -4.3809E-6 4.13073E-6 " pathEditMode="relative" rAng="0" ptsTypes="AA">
                                      <p:cBhvr>
                                        <p:cTn id="56" dur="2000" fill="hold"/>
                                        <p:tgtEl>
                                          <p:spTgt spid="47"/>
                                        </p:tgtEl>
                                        <p:attrNameLst>
                                          <p:attrName>ppt_x</p:attrName>
                                          <p:attrName>ppt_y</p:attrName>
                                        </p:attrNameLst>
                                      </p:cBhvr>
                                      <p:rCtr x="-10505" y="18384"/>
                                    </p:animMotion>
                                  </p:childTnLst>
                                </p:cTn>
                              </p:par>
                              <p:par>
                                <p:cTn id="57" presetID="1" presetClass="entr" presetSubtype="0" fill="hold" nodeType="withEffect">
                                  <p:stCondLst>
                                    <p:cond delay="0"/>
                                  </p:stCondLst>
                                  <p:childTnLst>
                                    <p:set>
                                      <p:cBhvr>
                                        <p:cTn id="58" dur="1" fill="hold">
                                          <p:stCondLst>
                                            <p:cond delay="0"/>
                                          </p:stCondLst>
                                        </p:cTn>
                                        <p:tgtEl>
                                          <p:spTgt spid="48"/>
                                        </p:tgtEl>
                                        <p:attrNameLst>
                                          <p:attrName>style.visibility</p:attrName>
                                        </p:attrNameLst>
                                      </p:cBhvr>
                                      <p:to>
                                        <p:strVal val="visible"/>
                                      </p:to>
                                    </p:set>
                                  </p:childTnLst>
                                </p:cTn>
                              </p:par>
                              <p:par>
                                <p:cTn id="59" presetID="42" presetClass="path" presetSubtype="0" accel="50000" decel="50000" fill="hold" nodeType="withEffect">
                                  <p:stCondLst>
                                    <p:cond delay="0"/>
                                  </p:stCondLst>
                                  <p:childTnLst>
                                    <p:animMotion origin="layout" path="M 0.00293 -0.36609 L 2.3564E-6 -3.20018E-6 " pathEditMode="relative" rAng="0" ptsTypes="AA">
                                      <p:cBhvr>
                                        <p:cTn id="60" dur="2000" fill="hold"/>
                                        <p:tgtEl>
                                          <p:spTgt spid="48"/>
                                        </p:tgtEl>
                                        <p:attrNameLst>
                                          <p:attrName>ppt_x</p:attrName>
                                          <p:attrName>ppt_y</p:attrName>
                                        </p:attrNameLst>
                                      </p:cBhvr>
                                      <p:rCtr x="-153" y="18293"/>
                                    </p:animMotion>
                                  </p:childTnLst>
                                </p:cTn>
                              </p:par>
                              <p:par>
                                <p:cTn id="61" presetID="1" presetClass="entr" presetSubtype="0" fill="hold" nodeType="withEffect">
                                  <p:stCondLst>
                                    <p:cond delay="0"/>
                                  </p:stCondLst>
                                  <p:childTnLst>
                                    <p:set>
                                      <p:cBhvr>
                                        <p:cTn id="62" dur="1" fill="hold">
                                          <p:stCondLst>
                                            <p:cond delay="0"/>
                                          </p:stCondLst>
                                        </p:cTn>
                                        <p:tgtEl>
                                          <p:spTgt spid="49"/>
                                        </p:tgtEl>
                                        <p:attrNameLst>
                                          <p:attrName>style.visibility</p:attrName>
                                        </p:attrNameLst>
                                      </p:cBhvr>
                                      <p:to>
                                        <p:strVal val="visible"/>
                                      </p:to>
                                    </p:set>
                                  </p:childTnLst>
                                </p:cTn>
                              </p:par>
                              <p:par>
                                <p:cTn id="63" presetID="42" presetClass="path" presetSubtype="0" accel="50000" decel="50000" fill="hold" nodeType="withEffect">
                                  <p:stCondLst>
                                    <p:cond delay="0"/>
                                  </p:stCondLst>
                                  <p:childTnLst>
                                    <p:animMotion origin="layout" path="M -0.1916 -0.36087 L -4.27878E-6 -3.04585E-6 " pathEditMode="relative" rAng="0" ptsTypes="AA">
                                      <p:cBhvr>
                                        <p:cTn id="64" dur="2000" fill="hold"/>
                                        <p:tgtEl>
                                          <p:spTgt spid="49"/>
                                        </p:tgtEl>
                                        <p:attrNameLst>
                                          <p:attrName>ppt_x</p:attrName>
                                          <p:attrName>ppt_y</p:attrName>
                                        </p:attrNameLst>
                                      </p:cBhvr>
                                      <p:rCtr x="9561" y="18021"/>
                                    </p:animMotion>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1" nodeType="clickEffect">
                                  <p:stCondLst>
                                    <p:cond delay="0"/>
                                  </p:stCondLst>
                                  <p:childTnLst>
                                    <p:set>
                                      <p:cBhvr>
                                        <p:cTn id="68" dur="1" fill="hold">
                                          <p:stCondLst>
                                            <p:cond delay="0"/>
                                          </p:stCondLst>
                                        </p:cTn>
                                        <p:tgtEl>
                                          <p:spTgt spid="77"/>
                                        </p:tgtEl>
                                        <p:attrNameLst>
                                          <p:attrName>style.visibility</p:attrName>
                                        </p:attrNameLst>
                                      </p:cBhvr>
                                      <p:to>
                                        <p:strVal val="visible"/>
                                      </p:to>
                                    </p:set>
                                    <p:animEffect transition="in" filter="fade">
                                      <p:cBhvr>
                                        <p:cTn id="69" dur="500"/>
                                        <p:tgtEl>
                                          <p:spTgt spid="77"/>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81"/>
                                        </p:tgtEl>
                                        <p:attrNameLst>
                                          <p:attrName>style.visibility</p:attrName>
                                        </p:attrNameLst>
                                      </p:cBhvr>
                                      <p:to>
                                        <p:strVal val="visible"/>
                                      </p:to>
                                    </p:set>
                                    <p:animEffect transition="in" filter="fade">
                                      <p:cBhvr>
                                        <p:cTn id="72" dur="500"/>
                                        <p:tgtEl>
                                          <p:spTgt spid="81"/>
                                        </p:tgtEl>
                                      </p:cBhvr>
                                    </p:animEffect>
                                  </p:childTnLst>
                                </p:cTn>
                              </p:par>
                              <p:par>
                                <p:cTn id="73" presetID="10" presetClass="entr" presetSubtype="0" fill="hold" grpId="2" nodeType="withEffect">
                                  <p:stCondLst>
                                    <p:cond delay="0"/>
                                  </p:stCondLst>
                                  <p:childTnLst>
                                    <p:set>
                                      <p:cBhvr>
                                        <p:cTn id="74" dur="1" fill="hold">
                                          <p:stCondLst>
                                            <p:cond delay="0"/>
                                          </p:stCondLst>
                                        </p:cTn>
                                        <p:tgtEl>
                                          <p:spTgt spid="83"/>
                                        </p:tgtEl>
                                        <p:attrNameLst>
                                          <p:attrName>style.visibility</p:attrName>
                                        </p:attrNameLst>
                                      </p:cBhvr>
                                      <p:to>
                                        <p:strVal val="visible"/>
                                      </p:to>
                                    </p:set>
                                    <p:animEffect transition="in" filter="fade">
                                      <p:cBhvr>
                                        <p:cTn id="75" dur="500"/>
                                        <p:tgtEl>
                                          <p:spTgt spid="83"/>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80"/>
                                        </p:tgtEl>
                                        <p:attrNameLst>
                                          <p:attrName>style.visibility</p:attrName>
                                        </p:attrNameLst>
                                      </p:cBhvr>
                                      <p:to>
                                        <p:strVal val="visible"/>
                                      </p:to>
                                    </p:set>
                                    <p:animEffect transition="in" filter="fade">
                                      <p:cBhvr>
                                        <p:cTn id="78" dur="500"/>
                                        <p:tgtEl>
                                          <p:spTgt spid="80"/>
                                        </p:tgtEl>
                                      </p:cBhvr>
                                    </p:animEffect>
                                  </p:childTnLst>
                                </p:cTn>
                              </p:par>
                              <p:par>
                                <p:cTn id="79" presetID="10" presetClass="entr" presetSubtype="0" fill="hold" nodeType="with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fade">
                                      <p:cBhvr>
                                        <p:cTn id="81" dur="500"/>
                                        <p:tgtEl>
                                          <p:spTgt spid="7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78"/>
                                        </p:tgtEl>
                                        <p:attrNameLst>
                                          <p:attrName>style.visibility</p:attrName>
                                        </p:attrNameLst>
                                      </p:cBhvr>
                                      <p:to>
                                        <p:strVal val="visible"/>
                                      </p:to>
                                    </p:set>
                                    <p:animEffect transition="in" filter="fade">
                                      <p:cBhvr>
                                        <p:cTn id="84" dur="500"/>
                                        <p:tgtEl>
                                          <p:spTgt spid="7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79"/>
                                        </p:tgtEl>
                                        <p:attrNameLst>
                                          <p:attrName>style.visibility</p:attrName>
                                        </p:attrNameLst>
                                      </p:cBhvr>
                                      <p:to>
                                        <p:strVal val="visible"/>
                                      </p:to>
                                    </p:set>
                                    <p:animEffect transition="in" filter="fade">
                                      <p:cBhvr>
                                        <p:cTn id="87" dur="500"/>
                                        <p:tgtEl>
                                          <p:spTgt spid="7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82"/>
                                        </p:tgtEl>
                                        <p:attrNameLst>
                                          <p:attrName>style.visibility</p:attrName>
                                        </p:attrNameLst>
                                      </p:cBhvr>
                                      <p:to>
                                        <p:strVal val="visible"/>
                                      </p:to>
                                    </p:set>
                                    <p:animEffect transition="in" filter="fade">
                                      <p:cBhvr>
                                        <p:cTn id="90" dur="500"/>
                                        <p:tgtEl>
                                          <p:spTgt spid="82"/>
                                        </p:tgtEl>
                                      </p:cBhvr>
                                    </p:animEffect>
                                  </p:childTnLst>
                                </p:cTn>
                              </p:par>
                              <p:par>
                                <p:cTn id="91" presetID="10" presetClass="entr" presetSubtype="0" fill="hold" nodeType="withEffect">
                                  <p:stCondLst>
                                    <p:cond delay="0"/>
                                  </p:stCondLst>
                                  <p:childTnLst>
                                    <p:set>
                                      <p:cBhvr>
                                        <p:cTn id="92" dur="1" fill="hold">
                                          <p:stCondLst>
                                            <p:cond delay="0"/>
                                          </p:stCondLst>
                                        </p:cTn>
                                        <p:tgtEl>
                                          <p:spTgt spid="84"/>
                                        </p:tgtEl>
                                        <p:attrNameLst>
                                          <p:attrName>style.visibility</p:attrName>
                                        </p:attrNameLst>
                                      </p:cBhvr>
                                      <p:to>
                                        <p:strVal val="visible"/>
                                      </p:to>
                                    </p:set>
                                    <p:animEffect transition="in" filter="fade">
                                      <p:cBhvr>
                                        <p:cTn id="93" dur="500"/>
                                        <p:tgtEl>
                                          <p:spTgt spid="84"/>
                                        </p:tgtEl>
                                      </p:cBhvr>
                                    </p:animEffect>
                                  </p:childTnLst>
                                </p:cTn>
                              </p:par>
                              <p:par>
                                <p:cTn id="94" presetID="10" presetClass="entr" presetSubtype="0" fill="hold" nodeType="withEffect">
                                  <p:stCondLst>
                                    <p:cond delay="0"/>
                                  </p:stCondLst>
                                  <p:childTnLst>
                                    <p:set>
                                      <p:cBhvr>
                                        <p:cTn id="95" dur="1" fill="hold">
                                          <p:stCondLst>
                                            <p:cond delay="0"/>
                                          </p:stCondLst>
                                        </p:cTn>
                                        <p:tgtEl>
                                          <p:spTgt spid="85"/>
                                        </p:tgtEl>
                                        <p:attrNameLst>
                                          <p:attrName>style.visibility</p:attrName>
                                        </p:attrNameLst>
                                      </p:cBhvr>
                                      <p:to>
                                        <p:strVal val="visible"/>
                                      </p:to>
                                    </p:set>
                                    <p:animEffect transition="in" filter="fade">
                                      <p:cBhvr>
                                        <p:cTn id="96" dur="500"/>
                                        <p:tgtEl>
                                          <p:spTgt spid="85"/>
                                        </p:tgtEl>
                                      </p:cBhvr>
                                    </p:animEffect>
                                  </p:childTnLst>
                                </p:cTn>
                              </p:par>
                            </p:childTnLst>
                          </p:cTn>
                        </p:par>
                        <p:par>
                          <p:cTn id="97" fill="hold">
                            <p:stCondLst>
                              <p:cond delay="2000"/>
                            </p:stCondLst>
                            <p:childTnLst>
                              <p:par>
                                <p:cTn id="98" presetID="1" presetClass="entr" presetSubtype="0" fill="hold" grpId="0" nodeType="afterEffect">
                                  <p:stCondLst>
                                    <p:cond delay="0"/>
                                  </p:stCondLst>
                                  <p:childTnLst>
                                    <p:set>
                                      <p:cBhvr>
                                        <p:cTn id="99" dur="1" fill="hold">
                                          <p:stCondLst>
                                            <p:cond delay="0"/>
                                          </p:stCondLst>
                                        </p:cTn>
                                        <p:tgtEl>
                                          <p:spTgt spid="77"/>
                                        </p:tgtEl>
                                        <p:attrNameLst>
                                          <p:attrName>style.visibility</p:attrName>
                                        </p:attrNameLst>
                                      </p:cBhvr>
                                      <p:to>
                                        <p:strVal val="visible"/>
                                      </p:to>
                                    </p:set>
                                  </p:childTnLst>
                                </p:cTn>
                              </p:par>
                              <p:par>
                                <p:cTn id="100" presetID="1" presetClass="entr" presetSubtype="0" fill="hold" grpId="0" nodeType="withEffect">
                                  <p:stCondLst>
                                    <p:cond delay="0"/>
                                  </p:stCondLst>
                                  <p:childTnLst>
                                    <p:set>
                                      <p:cBhvr>
                                        <p:cTn id="101" dur="1" fill="hold">
                                          <p:stCondLst>
                                            <p:cond delay="0"/>
                                          </p:stCondLst>
                                        </p:cTn>
                                        <p:tgtEl>
                                          <p:spTgt spid="81"/>
                                        </p:tgtEl>
                                        <p:attrNameLst>
                                          <p:attrName>style.visibility</p:attrName>
                                        </p:attrNameLst>
                                      </p:cBhvr>
                                      <p:to>
                                        <p:strVal val="visible"/>
                                      </p:to>
                                    </p:set>
                                  </p:childTnLst>
                                </p:cTn>
                              </p:par>
                            </p:childTnLst>
                          </p:cTn>
                        </p:par>
                        <p:par>
                          <p:cTn id="102" fill="hold">
                            <p:stCondLst>
                              <p:cond delay="2000"/>
                            </p:stCondLst>
                            <p:childTnLst>
                              <p:par>
                                <p:cTn id="103" presetID="1" presetClass="entr" presetSubtype="0" fill="hold" grpId="0" nodeType="afterEffect">
                                  <p:stCondLst>
                                    <p:cond delay="500"/>
                                  </p:stCondLst>
                                  <p:childTnLst>
                                    <p:set>
                                      <p:cBhvr>
                                        <p:cTn id="104" dur="1" fill="hold">
                                          <p:stCondLst>
                                            <p:cond delay="0"/>
                                          </p:stCondLst>
                                        </p:cTn>
                                        <p:tgtEl>
                                          <p:spTgt spid="83"/>
                                        </p:tgtEl>
                                        <p:attrNameLst>
                                          <p:attrName>style.visibility</p:attrName>
                                        </p:attrNameLst>
                                      </p:cBhvr>
                                      <p:to>
                                        <p:strVal val="visible"/>
                                      </p:to>
                                    </p:set>
                                  </p:childTnLst>
                                </p:cTn>
                              </p:par>
                            </p:childTnLst>
                          </p:cTn>
                        </p:par>
                        <p:par>
                          <p:cTn id="105" fill="hold">
                            <p:stCondLst>
                              <p:cond delay="2500"/>
                            </p:stCondLst>
                            <p:childTnLst>
                              <p:par>
                                <p:cTn id="106" presetID="26" presetClass="emph" presetSubtype="0" fill="hold" grpId="1" nodeType="afterEffect">
                                  <p:stCondLst>
                                    <p:cond delay="1000"/>
                                  </p:stCondLst>
                                  <p:childTnLst>
                                    <p:animEffect transition="out" filter="fade">
                                      <p:cBhvr>
                                        <p:cTn id="107" dur="500" tmFilter="0, 0; .2, .5; .8, .5; 1, 0"/>
                                        <p:tgtEl>
                                          <p:spTgt spid="83"/>
                                        </p:tgtEl>
                                      </p:cBhvr>
                                    </p:animEffect>
                                    <p:animScale>
                                      <p:cBhvr>
                                        <p:cTn id="108" dur="250" autoRev="1" fill="hold"/>
                                        <p:tgtEl>
                                          <p:spTgt spid="83"/>
                                        </p:tgtEl>
                                      </p:cBhvr>
                                      <p:by x="105000" y="105000"/>
                                    </p:animScale>
                                  </p:childTnLst>
                                </p:cTn>
                              </p:par>
                              <p:par>
                                <p:cTn id="109" presetID="1" presetClass="entr" presetSubtype="0" fill="hold" grpId="0" nodeType="withEffect">
                                  <p:stCondLst>
                                    <p:cond delay="0"/>
                                  </p:stCondLst>
                                  <p:childTnLst>
                                    <p:set>
                                      <p:cBhvr>
                                        <p:cTn id="110" dur="1" fill="hold">
                                          <p:stCondLst>
                                            <p:cond delay="0"/>
                                          </p:stCondLst>
                                        </p:cTn>
                                        <p:tgtEl>
                                          <p:spTgt spid="80"/>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0" presetClass="exit" presetSubtype="0" fill="hold" grpId="2" nodeType="clickEffect">
                                  <p:stCondLst>
                                    <p:cond delay="0"/>
                                  </p:stCondLst>
                                  <p:childTnLst>
                                    <p:animEffect transition="out" filter="fade">
                                      <p:cBhvr>
                                        <p:cTn id="114" dur="500"/>
                                        <p:tgtEl>
                                          <p:spTgt spid="77"/>
                                        </p:tgtEl>
                                      </p:cBhvr>
                                    </p:animEffect>
                                    <p:set>
                                      <p:cBhvr>
                                        <p:cTn id="115" dur="1" fill="hold">
                                          <p:stCondLst>
                                            <p:cond delay="499"/>
                                          </p:stCondLst>
                                        </p:cTn>
                                        <p:tgtEl>
                                          <p:spTgt spid="77"/>
                                        </p:tgtEl>
                                        <p:attrNameLst>
                                          <p:attrName>style.visibility</p:attrName>
                                        </p:attrNameLst>
                                      </p:cBhvr>
                                      <p:to>
                                        <p:strVal val="hidden"/>
                                      </p:to>
                                    </p:set>
                                  </p:childTnLst>
                                </p:cTn>
                              </p:par>
                              <p:par>
                                <p:cTn id="116" presetID="10" presetClass="exit" presetSubtype="0" fill="hold" grpId="2" nodeType="withEffect">
                                  <p:stCondLst>
                                    <p:cond delay="0"/>
                                  </p:stCondLst>
                                  <p:childTnLst>
                                    <p:animEffect transition="out" filter="fade">
                                      <p:cBhvr>
                                        <p:cTn id="117" dur="500"/>
                                        <p:tgtEl>
                                          <p:spTgt spid="81"/>
                                        </p:tgtEl>
                                      </p:cBhvr>
                                    </p:animEffect>
                                    <p:set>
                                      <p:cBhvr>
                                        <p:cTn id="118" dur="1" fill="hold">
                                          <p:stCondLst>
                                            <p:cond delay="499"/>
                                          </p:stCondLst>
                                        </p:cTn>
                                        <p:tgtEl>
                                          <p:spTgt spid="81"/>
                                        </p:tgtEl>
                                        <p:attrNameLst>
                                          <p:attrName>style.visibility</p:attrName>
                                        </p:attrNameLst>
                                      </p:cBhvr>
                                      <p:to>
                                        <p:strVal val="hidden"/>
                                      </p:to>
                                    </p:set>
                                  </p:childTnLst>
                                </p:cTn>
                              </p:par>
                              <p:par>
                                <p:cTn id="119" presetID="10" presetClass="exit" presetSubtype="0" fill="hold" grpId="3" nodeType="withEffect">
                                  <p:stCondLst>
                                    <p:cond delay="0"/>
                                  </p:stCondLst>
                                  <p:childTnLst>
                                    <p:animEffect transition="out" filter="fade">
                                      <p:cBhvr>
                                        <p:cTn id="120" dur="500"/>
                                        <p:tgtEl>
                                          <p:spTgt spid="83"/>
                                        </p:tgtEl>
                                      </p:cBhvr>
                                    </p:animEffect>
                                    <p:set>
                                      <p:cBhvr>
                                        <p:cTn id="121" dur="1" fill="hold">
                                          <p:stCondLst>
                                            <p:cond delay="499"/>
                                          </p:stCondLst>
                                        </p:cTn>
                                        <p:tgtEl>
                                          <p:spTgt spid="83"/>
                                        </p:tgtEl>
                                        <p:attrNameLst>
                                          <p:attrName>style.visibility</p:attrName>
                                        </p:attrNameLst>
                                      </p:cBhvr>
                                      <p:to>
                                        <p:strVal val="hidden"/>
                                      </p:to>
                                    </p:set>
                                  </p:childTnLst>
                                </p:cTn>
                              </p:par>
                              <p:par>
                                <p:cTn id="122" presetID="10" presetClass="exit" presetSubtype="0" fill="hold" grpId="2" nodeType="withEffect">
                                  <p:stCondLst>
                                    <p:cond delay="0"/>
                                  </p:stCondLst>
                                  <p:childTnLst>
                                    <p:animEffect transition="out" filter="fade">
                                      <p:cBhvr>
                                        <p:cTn id="123" dur="500"/>
                                        <p:tgtEl>
                                          <p:spTgt spid="80"/>
                                        </p:tgtEl>
                                      </p:cBhvr>
                                    </p:animEffect>
                                    <p:set>
                                      <p:cBhvr>
                                        <p:cTn id="124" dur="1" fill="hold">
                                          <p:stCondLst>
                                            <p:cond delay="499"/>
                                          </p:stCondLst>
                                        </p:cTn>
                                        <p:tgtEl>
                                          <p:spTgt spid="80"/>
                                        </p:tgtEl>
                                        <p:attrNameLst>
                                          <p:attrName>style.visibility</p:attrName>
                                        </p:attrNameLst>
                                      </p:cBhvr>
                                      <p:to>
                                        <p:strVal val="hidden"/>
                                      </p:to>
                                    </p:set>
                                  </p:childTnLst>
                                </p:cTn>
                              </p:par>
                              <p:par>
                                <p:cTn id="125" presetID="10" presetClass="exit" presetSubtype="0" fill="hold" nodeType="withEffect">
                                  <p:stCondLst>
                                    <p:cond delay="0"/>
                                  </p:stCondLst>
                                  <p:childTnLst>
                                    <p:animEffect transition="out" filter="fade">
                                      <p:cBhvr>
                                        <p:cTn id="126" dur="500"/>
                                        <p:tgtEl>
                                          <p:spTgt spid="76"/>
                                        </p:tgtEl>
                                      </p:cBhvr>
                                    </p:animEffect>
                                    <p:set>
                                      <p:cBhvr>
                                        <p:cTn id="127" dur="1" fill="hold">
                                          <p:stCondLst>
                                            <p:cond delay="499"/>
                                          </p:stCondLst>
                                        </p:cTn>
                                        <p:tgtEl>
                                          <p:spTgt spid="76"/>
                                        </p:tgtEl>
                                        <p:attrNameLst>
                                          <p:attrName>style.visibility</p:attrName>
                                        </p:attrNameLst>
                                      </p:cBhvr>
                                      <p:to>
                                        <p:strVal val="hidden"/>
                                      </p:to>
                                    </p:set>
                                  </p:childTnLst>
                                </p:cTn>
                              </p:par>
                              <p:par>
                                <p:cTn id="128" presetID="10" presetClass="exit" presetSubtype="0" fill="hold" grpId="1" nodeType="withEffect">
                                  <p:stCondLst>
                                    <p:cond delay="0"/>
                                  </p:stCondLst>
                                  <p:childTnLst>
                                    <p:animEffect transition="out" filter="fade">
                                      <p:cBhvr>
                                        <p:cTn id="129" dur="500"/>
                                        <p:tgtEl>
                                          <p:spTgt spid="78"/>
                                        </p:tgtEl>
                                      </p:cBhvr>
                                    </p:animEffect>
                                    <p:set>
                                      <p:cBhvr>
                                        <p:cTn id="130" dur="1" fill="hold">
                                          <p:stCondLst>
                                            <p:cond delay="499"/>
                                          </p:stCondLst>
                                        </p:cTn>
                                        <p:tgtEl>
                                          <p:spTgt spid="78"/>
                                        </p:tgtEl>
                                        <p:attrNameLst>
                                          <p:attrName>style.visibility</p:attrName>
                                        </p:attrNameLst>
                                      </p:cBhvr>
                                      <p:to>
                                        <p:strVal val="hidden"/>
                                      </p:to>
                                    </p:set>
                                  </p:childTnLst>
                                </p:cTn>
                              </p:par>
                              <p:par>
                                <p:cTn id="131" presetID="10" presetClass="exit" presetSubtype="0" fill="hold" grpId="1" nodeType="withEffect">
                                  <p:stCondLst>
                                    <p:cond delay="0"/>
                                  </p:stCondLst>
                                  <p:childTnLst>
                                    <p:animEffect transition="out" filter="fade">
                                      <p:cBhvr>
                                        <p:cTn id="132" dur="500"/>
                                        <p:tgtEl>
                                          <p:spTgt spid="79"/>
                                        </p:tgtEl>
                                      </p:cBhvr>
                                    </p:animEffect>
                                    <p:set>
                                      <p:cBhvr>
                                        <p:cTn id="133" dur="1" fill="hold">
                                          <p:stCondLst>
                                            <p:cond delay="499"/>
                                          </p:stCondLst>
                                        </p:cTn>
                                        <p:tgtEl>
                                          <p:spTgt spid="79"/>
                                        </p:tgtEl>
                                        <p:attrNameLst>
                                          <p:attrName>style.visibility</p:attrName>
                                        </p:attrNameLst>
                                      </p:cBhvr>
                                      <p:to>
                                        <p:strVal val="hidden"/>
                                      </p:to>
                                    </p:set>
                                  </p:childTnLst>
                                </p:cTn>
                              </p:par>
                              <p:par>
                                <p:cTn id="134" presetID="10" presetClass="exit" presetSubtype="0" fill="hold" grpId="1" nodeType="withEffect">
                                  <p:stCondLst>
                                    <p:cond delay="0"/>
                                  </p:stCondLst>
                                  <p:childTnLst>
                                    <p:animEffect transition="out" filter="fade">
                                      <p:cBhvr>
                                        <p:cTn id="135" dur="500"/>
                                        <p:tgtEl>
                                          <p:spTgt spid="82"/>
                                        </p:tgtEl>
                                      </p:cBhvr>
                                    </p:animEffect>
                                    <p:set>
                                      <p:cBhvr>
                                        <p:cTn id="136" dur="1" fill="hold">
                                          <p:stCondLst>
                                            <p:cond delay="499"/>
                                          </p:stCondLst>
                                        </p:cTn>
                                        <p:tgtEl>
                                          <p:spTgt spid="82"/>
                                        </p:tgtEl>
                                        <p:attrNameLst>
                                          <p:attrName>style.visibility</p:attrName>
                                        </p:attrNameLst>
                                      </p:cBhvr>
                                      <p:to>
                                        <p:strVal val="hidden"/>
                                      </p:to>
                                    </p:set>
                                  </p:childTnLst>
                                </p:cTn>
                              </p:par>
                              <p:par>
                                <p:cTn id="137" presetID="10" presetClass="exit" presetSubtype="0" fill="hold" nodeType="withEffect">
                                  <p:stCondLst>
                                    <p:cond delay="0"/>
                                  </p:stCondLst>
                                  <p:childTnLst>
                                    <p:animEffect transition="out" filter="fade">
                                      <p:cBhvr>
                                        <p:cTn id="138" dur="500"/>
                                        <p:tgtEl>
                                          <p:spTgt spid="84"/>
                                        </p:tgtEl>
                                      </p:cBhvr>
                                    </p:animEffect>
                                    <p:set>
                                      <p:cBhvr>
                                        <p:cTn id="139" dur="1" fill="hold">
                                          <p:stCondLst>
                                            <p:cond delay="499"/>
                                          </p:stCondLst>
                                        </p:cTn>
                                        <p:tgtEl>
                                          <p:spTgt spid="84"/>
                                        </p:tgtEl>
                                        <p:attrNameLst>
                                          <p:attrName>style.visibility</p:attrName>
                                        </p:attrNameLst>
                                      </p:cBhvr>
                                      <p:to>
                                        <p:strVal val="hidden"/>
                                      </p:to>
                                    </p:set>
                                  </p:childTnLst>
                                </p:cTn>
                              </p:par>
                              <p:par>
                                <p:cTn id="140" presetID="10" presetClass="exit" presetSubtype="0" fill="hold" nodeType="withEffect">
                                  <p:stCondLst>
                                    <p:cond delay="0"/>
                                  </p:stCondLst>
                                  <p:childTnLst>
                                    <p:animEffect transition="out" filter="fade">
                                      <p:cBhvr>
                                        <p:cTn id="141" dur="500"/>
                                        <p:tgtEl>
                                          <p:spTgt spid="85"/>
                                        </p:tgtEl>
                                      </p:cBhvr>
                                    </p:animEffect>
                                    <p:set>
                                      <p:cBhvr>
                                        <p:cTn id="142" dur="1" fill="hold">
                                          <p:stCondLst>
                                            <p:cond delay="499"/>
                                          </p:stCondLst>
                                        </p:cTn>
                                        <p:tgtEl>
                                          <p:spTgt spid="85"/>
                                        </p:tgtEl>
                                        <p:attrNameLst>
                                          <p:attrName>style.visibility</p:attrName>
                                        </p:attrNameLst>
                                      </p:cBhvr>
                                      <p:to>
                                        <p:strVal val="hidden"/>
                                      </p:to>
                                    </p:set>
                                  </p:childTnLst>
                                </p:cTn>
                              </p:par>
                            </p:childTnLst>
                          </p:cTn>
                        </p:par>
                        <p:par>
                          <p:cTn id="143" fill="hold">
                            <p:stCondLst>
                              <p:cond delay="500"/>
                            </p:stCondLst>
                            <p:childTnLst>
                              <p:par>
                                <p:cTn id="144" presetID="10" presetClass="entr" presetSubtype="0" fill="hold" nodeType="afterEffect">
                                  <p:stCondLst>
                                    <p:cond delay="0"/>
                                  </p:stCondLst>
                                  <p:childTnLst>
                                    <p:set>
                                      <p:cBhvr>
                                        <p:cTn id="145" dur="1" fill="hold">
                                          <p:stCondLst>
                                            <p:cond delay="0"/>
                                          </p:stCondLst>
                                        </p:cTn>
                                        <p:tgtEl>
                                          <p:spTgt spid="69"/>
                                        </p:tgtEl>
                                        <p:attrNameLst>
                                          <p:attrName>style.visibility</p:attrName>
                                        </p:attrNameLst>
                                      </p:cBhvr>
                                      <p:to>
                                        <p:strVal val="visible"/>
                                      </p:to>
                                    </p:set>
                                    <p:animEffect transition="in" filter="fade">
                                      <p:cBhvr>
                                        <p:cTn id="146" dur="500"/>
                                        <p:tgtEl>
                                          <p:spTgt spid="69"/>
                                        </p:tgtEl>
                                      </p:cBhvr>
                                    </p:animEffect>
                                  </p:childTnLst>
                                </p:cTn>
                              </p:par>
                            </p:childTnLst>
                          </p:cTn>
                        </p:par>
                        <p:par>
                          <p:cTn id="147" fill="hold">
                            <p:stCondLst>
                              <p:cond delay="1000"/>
                            </p:stCondLst>
                            <p:childTnLst>
                              <p:par>
                                <p:cTn id="148" presetID="10" presetClass="entr" presetSubtype="0" fill="hold" nodeType="afterEffect">
                                  <p:stCondLst>
                                    <p:cond delay="0"/>
                                  </p:stCondLst>
                                  <p:childTnLst>
                                    <p:set>
                                      <p:cBhvr>
                                        <p:cTn id="149" dur="1" fill="hold">
                                          <p:stCondLst>
                                            <p:cond delay="0"/>
                                          </p:stCondLst>
                                        </p:cTn>
                                        <p:tgtEl>
                                          <p:spTgt spid="21"/>
                                        </p:tgtEl>
                                        <p:attrNameLst>
                                          <p:attrName>style.visibility</p:attrName>
                                        </p:attrNameLst>
                                      </p:cBhvr>
                                      <p:to>
                                        <p:strVal val="visible"/>
                                      </p:to>
                                    </p:set>
                                    <p:animEffect transition="in" filter="fade">
                                      <p:cBhvr>
                                        <p:cTn id="150" dur="500"/>
                                        <p:tgtEl>
                                          <p:spTgt spid="21"/>
                                        </p:tgtEl>
                                      </p:cBhvr>
                                    </p:animEffec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nodeType="clickEffect">
                                  <p:stCondLst>
                                    <p:cond delay="0"/>
                                  </p:stCondLst>
                                  <p:childTnLst>
                                    <p:set>
                                      <p:cBhvr>
                                        <p:cTn id="154" dur="1" fill="hold">
                                          <p:stCondLst>
                                            <p:cond delay="0"/>
                                          </p:stCondLst>
                                        </p:cTn>
                                        <p:tgtEl>
                                          <p:spTgt spid="66"/>
                                        </p:tgtEl>
                                        <p:attrNameLst>
                                          <p:attrName>style.visibility</p:attrName>
                                        </p:attrNameLst>
                                      </p:cBhvr>
                                      <p:to>
                                        <p:strVal val="visible"/>
                                      </p:to>
                                    </p:set>
                                  </p:childTnLst>
                                </p:cTn>
                              </p:par>
                              <p:par>
                                <p:cTn id="155" presetID="42" presetClass="path" presetSubtype="0" accel="50000" decel="50000" fill="hold" nodeType="withEffect">
                                  <p:stCondLst>
                                    <p:cond delay="0"/>
                                  </p:stCondLst>
                                  <p:childTnLst>
                                    <p:animMotion origin="layout" path="M 1.37861E-6 -8.12528E-7 L -0.28032 0.0109 " pathEditMode="relative" rAng="0" ptsTypes="AA">
                                      <p:cBhvr>
                                        <p:cTn id="156" dur="2000" fill="hold"/>
                                        <p:tgtEl>
                                          <p:spTgt spid="66"/>
                                        </p:tgtEl>
                                        <p:attrNameLst>
                                          <p:attrName>ppt_x</p:attrName>
                                          <p:attrName>ppt_y</p:attrName>
                                        </p:attrNameLst>
                                      </p:cBhvr>
                                      <p:rCtr x="-14016" y="545"/>
                                    </p:animMotion>
                                  </p:childTnLst>
                                </p:cTn>
                              </p:par>
                            </p:childTnLst>
                          </p:cTn>
                        </p:par>
                        <p:par>
                          <p:cTn id="157" fill="hold">
                            <p:stCondLst>
                              <p:cond delay="2000"/>
                            </p:stCondLst>
                            <p:childTnLst>
                              <p:par>
                                <p:cTn id="158" presetID="10" presetClass="entr" presetSubtype="0" fill="hold" nodeType="afterEffect">
                                  <p:stCondLst>
                                    <p:cond delay="0"/>
                                  </p:stCondLst>
                                  <p:childTnLst>
                                    <p:set>
                                      <p:cBhvr>
                                        <p:cTn id="159" dur="1" fill="hold">
                                          <p:stCondLst>
                                            <p:cond delay="0"/>
                                          </p:stCondLst>
                                        </p:cTn>
                                        <p:tgtEl>
                                          <p:spTgt spid="35"/>
                                        </p:tgtEl>
                                        <p:attrNameLst>
                                          <p:attrName>style.visibility</p:attrName>
                                        </p:attrNameLst>
                                      </p:cBhvr>
                                      <p:to>
                                        <p:strVal val="visible"/>
                                      </p:to>
                                    </p:set>
                                    <p:animEffect transition="in" filter="fade">
                                      <p:cBhvr>
                                        <p:cTn id="160" dur="2000"/>
                                        <p:tgtEl>
                                          <p:spTgt spid="35"/>
                                        </p:tgtEl>
                                      </p:cBhvr>
                                    </p:animEffect>
                                  </p:childTnLst>
                                </p:cTn>
                              </p:par>
                            </p:childTnLst>
                          </p:cTn>
                        </p:par>
                        <p:par>
                          <p:cTn id="161" fill="hold">
                            <p:stCondLst>
                              <p:cond delay="4000"/>
                            </p:stCondLst>
                            <p:childTnLst>
                              <p:par>
                                <p:cTn id="162" presetID="10" presetClass="exit" presetSubtype="0" fill="hold" grpId="1" nodeType="afterEffect">
                                  <p:stCondLst>
                                    <p:cond delay="0"/>
                                  </p:stCondLst>
                                  <p:childTnLst>
                                    <p:animEffect transition="out" filter="fade">
                                      <p:cBhvr>
                                        <p:cTn id="163" dur="500"/>
                                        <p:tgtEl>
                                          <p:spTgt spid="63"/>
                                        </p:tgtEl>
                                      </p:cBhvr>
                                    </p:animEffect>
                                    <p:set>
                                      <p:cBhvr>
                                        <p:cTn id="164" dur="1" fill="hold">
                                          <p:stCondLst>
                                            <p:cond delay="499"/>
                                          </p:stCondLst>
                                        </p:cTn>
                                        <p:tgtEl>
                                          <p:spTgt spid="63"/>
                                        </p:tgtEl>
                                        <p:attrNameLst>
                                          <p:attrName>style.visibility</p:attrName>
                                        </p:attrNameLst>
                                      </p:cBhvr>
                                      <p:to>
                                        <p:strVal val="hidden"/>
                                      </p:to>
                                    </p:set>
                                  </p:childTnLst>
                                </p:cTn>
                              </p:par>
                            </p:childTnLst>
                          </p:cTn>
                        </p:par>
                        <p:par>
                          <p:cTn id="165" fill="hold">
                            <p:stCondLst>
                              <p:cond delay="4500"/>
                            </p:stCondLst>
                            <p:childTnLst>
                              <p:par>
                                <p:cTn id="166" presetID="10" presetClass="entr" presetSubtype="0" fill="hold" grpId="0" nodeType="afterEffect">
                                  <p:stCondLst>
                                    <p:cond delay="0"/>
                                  </p:stCondLst>
                                  <p:childTnLst>
                                    <p:set>
                                      <p:cBhvr>
                                        <p:cTn id="167" dur="1" fill="hold">
                                          <p:stCondLst>
                                            <p:cond delay="0"/>
                                          </p:stCondLst>
                                        </p:cTn>
                                        <p:tgtEl>
                                          <p:spTgt spid="6"/>
                                        </p:tgtEl>
                                        <p:attrNameLst>
                                          <p:attrName>style.visibility</p:attrName>
                                        </p:attrNameLst>
                                      </p:cBhvr>
                                      <p:to>
                                        <p:strVal val="visible"/>
                                      </p:to>
                                    </p:set>
                                    <p:animEffect transition="in" filter="fade">
                                      <p:cBhvr>
                                        <p:cTn id="168" dur="500"/>
                                        <p:tgtEl>
                                          <p:spTgt spid="6"/>
                                        </p:tgtEl>
                                      </p:cBhvr>
                                    </p:animEffect>
                                  </p:childTnLst>
                                </p:cTn>
                              </p:par>
                            </p:childTnLst>
                          </p:cTn>
                        </p:par>
                        <p:par>
                          <p:cTn id="169" fill="hold">
                            <p:stCondLst>
                              <p:cond delay="5000"/>
                            </p:stCondLst>
                            <p:childTnLst>
                              <p:par>
                                <p:cTn id="170" presetID="10" presetClass="exit" presetSubtype="0" fill="hold" grpId="1" nodeType="afterEffect">
                                  <p:stCondLst>
                                    <p:cond delay="0"/>
                                  </p:stCondLst>
                                  <p:childTnLst>
                                    <p:animEffect transition="out" filter="fade">
                                      <p:cBhvr>
                                        <p:cTn id="171" dur="500"/>
                                        <p:tgtEl>
                                          <p:spTgt spid="65"/>
                                        </p:tgtEl>
                                      </p:cBhvr>
                                    </p:animEffect>
                                    <p:set>
                                      <p:cBhvr>
                                        <p:cTn id="172" dur="1" fill="hold">
                                          <p:stCondLst>
                                            <p:cond delay="499"/>
                                          </p:stCondLst>
                                        </p:cTn>
                                        <p:tgtEl>
                                          <p:spTgt spid="65"/>
                                        </p:tgtEl>
                                        <p:attrNameLst>
                                          <p:attrName>style.visibility</p:attrName>
                                        </p:attrNameLst>
                                      </p:cBhvr>
                                      <p:to>
                                        <p:strVal val="hidden"/>
                                      </p:to>
                                    </p:set>
                                  </p:childTnLst>
                                </p:cTn>
                              </p:par>
                            </p:childTnLst>
                          </p:cTn>
                        </p:par>
                        <p:par>
                          <p:cTn id="173" fill="hold">
                            <p:stCondLst>
                              <p:cond delay="5500"/>
                            </p:stCondLst>
                            <p:childTnLst>
                              <p:par>
                                <p:cTn id="174" presetID="10" presetClass="exit" presetSubtype="0" fill="hold" grpId="1" nodeType="afterEffect">
                                  <p:stCondLst>
                                    <p:cond delay="0"/>
                                  </p:stCondLst>
                                  <p:childTnLst>
                                    <p:animEffect transition="out" filter="fade">
                                      <p:cBhvr>
                                        <p:cTn id="175" dur="500"/>
                                        <p:tgtEl>
                                          <p:spTgt spid="61"/>
                                        </p:tgtEl>
                                      </p:cBhvr>
                                    </p:animEffect>
                                    <p:set>
                                      <p:cBhvr>
                                        <p:cTn id="176" dur="1" fill="hold">
                                          <p:stCondLst>
                                            <p:cond delay="499"/>
                                          </p:stCondLst>
                                        </p:cTn>
                                        <p:tgtEl>
                                          <p:spTgt spid="61"/>
                                        </p:tgtEl>
                                        <p:attrNameLst>
                                          <p:attrName>style.visibility</p:attrName>
                                        </p:attrNameLst>
                                      </p:cBhvr>
                                      <p:to>
                                        <p:strVal val="hidden"/>
                                      </p:to>
                                    </p:set>
                                  </p:childTnLst>
                                </p:cTn>
                              </p:par>
                            </p:childTnLst>
                          </p:cTn>
                        </p:par>
                        <p:par>
                          <p:cTn id="177" fill="hold">
                            <p:stCondLst>
                              <p:cond delay="6000"/>
                            </p:stCondLst>
                            <p:childTnLst>
                              <p:par>
                                <p:cTn id="178" presetID="10" presetClass="entr" presetSubtype="0" fill="hold" grpId="0" nodeType="afterEffect">
                                  <p:stCondLst>
                                    <p:cond delay="0"/>
                                  </p:stCondLst>
                                  <p:childTnLst>
                                    <p:set>
                                      <p:cBhvr>
                                        <p:cTn id="179" dur="1" fill="hold">
                                          <p:stCondLst>
                                            <p:cond delay="0"/>
                                          </p:stCondLst>
                                        </p:cTn>
                                        <p:tgtEl>
                                          <p:spTgt spid="70"/>
                                        </p:tgtEl>
                                        <p:attrNameLst>
                                          <p:attrName>style.visibility</p:attrName>
                                        </p:attrNameLst>
                                      </p:cBhvr>
                                      <p:to>
                                        <p:strVal val="visible"/>
                                      </p:to>
                                    </p:set>
                                    <p:animEffect transition="in" filter="fade">
                                      <p:cBhvr>
                                        <p:cTn id="180" dur="500"/>
                                        <p:tgtEl>
                                          <p:spTgt spid="70"/>
                                        </p:tgtEl>
                                      </p:cBhvr>
                                    </p:animEffect>
                                  </p:childTnLst>
                                </p:cTn>
                              </p:par>
                            </p:childTnLst>
                          </p:cTn>
                        </p:par>
                        <p:par>
                          <p:cTn id="181" fill="hold">
                            <p:stCondLst>
                              <p:cond delay="6500"/>
                            </p:stCondLst>
                            <p:childTnLst>
                              <p:par>
                                <p:cTn id="182" presetID="10" presetClass="entr" presetSubtype="0" fill="hold" grpId="0" nodeType="afterEffect">
                                  <p:stCondLst>
                                    <p:cond delay="0"/>
                                  </p:stCondLst>
                                  <p:childTnLst>
                                    <p:set>
                                      <p:cBhvr>
                                        <p:cTn id="183" dur="1" fill="hold">
                                          <p:stCondLst>
                                            <p:cond delay="0"/>
                                          </p:stCondLst>
                                        </p:cTn>
                                        <p:tgtEl>
                                          <p:spTgt spid="71"/>
                                        </p:tgtEl>
                                        <p:attrNameLst>
                                          <p:attrName>style.visibility</p:attrName>
                                        </p:attrNameLst>
                                      </p:cBhvr>
                                      <p:to>
                                        <p:strVal val="visible"/>
                                      </p:to>
                                    </p:set>
                                    <p:animEffect transition="in" filter="fade">
                                      <p:cBhvr>
                                        <p:cTn id="184" dur="500"/>
                                        <p:tgtEl>
                                          <p:spTgt spid="71"/>
                                        </p:tgtEl>
                                      </p:cBhvr>
                                    </p:animEffect>
                                  </p:childTnLst>
                                </p:cTn>
                              </p:par>
                            </p:childTnLst>
                          </p:cTn>
                        </p:par>
                        <p:par>
                          <p:cTn id="185" fill="hold">
                            <p:stCondLst>
                              <p:cond delay="7000"/>
                            </p:stCondLst>
                            <p:childTnLst>
                              <p:par>
                                <p:cTn id="186" presetID="10" presetClass="exit" presetSubtype="0" fill="hold" grpId="2" nodeType="afterEffect">
                                  <p:stCondLst>
                                    <p:cond delay="0"/>
                                  </p:stCondLst>
                                  <p:childTnLst>
                                    <p:animEffect transition="out" filter="fade">
                                      <p:cBhvr>
                                        <p:cTn id="187" dur="500"/>
                                        <p:tgtEl>
                                          <p:spTgt spid="65"/>
                                        </p:tgtEl>
                                      </p:cBhvr>
                                    </p:animEffect>
                                    <p:set>
                                      <p:cBhvr>
                                        <p:cTn id="188" dur="1" fill="hold">
                                          <p:stCondLst>
                                            <p:cond delay="499"/>
                                          </p:stCondLst>
                                        </p:cTn>
                                        <p:tgtEl>
                                          <p:spTgt spid="65"/>
                                        </p:tgtEl>
                                        <p:attrNameLst>
                                          <p:attrName>style.visibility</p:attrName>
                                        </p:attrNameLst>
                                      </p:cBhvr>
                                      <p:to>
                                        <p:strVal val="hidden"/>
                                      </p:to>
                                    </p:set>
                                  </p:childTnLst>
                                </p:cTn>
                              </p:par>
                            </p:childTnLst>
                          </p:cTn>
                        </p:par>
                      </p:childTnLst>
                    </p:cTn>
                  </p:par>
                  <p:par>
                    <p:cTn id="189" fill="hold">
                      <p:stCondLst>
                        <p:cond delay="indefinite"/>
                      </p:stCondLst>
                      <p:childTnLst>
                        <p:par>
                          <p:cTn id="190" fill="hold">
                            <p:stCondLst>
                              <p:cond delay="0"/>
                            </p:stCondLst>
                            <p:childTnLst>
                              <p:par>
                                <p:cTn id="191" presetID="10" presetClass="entr" presetSubtype="0" fill="hold" nodeType="clickEffect">
                                  <p:stCondLst>
                                    <p:cond delay="0"/>
                                  </p:stCondLst>
                                  <p:childTnLst>
                                    <p:set>
                                      <p:cBhvr>
                                        <p:cTn id="192" dur="1" fill="hold">
                                          <p:stCondLst>
                                            <p:cond delay="0"/>
                                          </p:stCondLst>
                                        </p:cTn>
                                        <p:tgtEl>
                                          <p:spTgt spid="42"/>
                                        </p:tgtEl>
                                        <p:attrNameLst>
                                          <p:attrName>style.visibility</p:attrName>
                                        </p:attrNameLst>
                                      </p:cBhvr>
                                      <p:to>
                                        <p:strVal val="visible"/>
                                      </p:to>
                                    </p:set>
                                    <p:animEffect transition="in" filter="fade">
                                      <p:cBhvr>
                                        <p:cTn id="193" dur="2000"/>
                                        <p:tgtEl>
                                          <p:spTgt spid="42"/>
                                        </p:tgtEl>
                                      </p:cBhvr>
                                    </p:animEffect>
                                  </p:childTnLst>
                                </p:cTn>
                              </p:par>
                              <p:par>
                                <p:cTn id="194" presetID="10" presetClass="entr" presetSubtype="0" fill="hold" nodeType="withEffect">
                                  <p:stCondLst>
                                    <p:cond delay="0"/>
                                  </p:stCondLst>
                                  <p:childTnLst>
                                    <p:set>
                                      <p:cBhvr>
                                        <p:cTn id="195" dur="1" fill="hold">
                                          <p:stCondLst>
                                            <p:cond delay="0"/>
                                          </p:stCondLst>
                                        </p:cTn>
                                        <p:tgtEl>
                                          <p:spTgt spid="41"/>
                                        </p:tgtEl>
                                        <p:attrNameLst>
                                          <p:attrName>style.visibility</p:attrName>
                                        </p:attrNameLst>
                                      </p:cBhvr>
                                      <p:to>
                                        <p:strVal val="visible"/>
                                      </p:to>
                                    </p:set>
                                    <p:animEffect transition="in" filter="fade">
                                      <p:cBhvr>
                                        <p:cTn id="196" dur="2000"/>
                                        <p:tgtEl>
                                          <p:spTgt spid="41"/>
                                        </p:tgtEl>
                                      </p:cBhvr>
                                    </p:animEffect>
                                  </p:childTnLst>
                                </p:cTn>
                              </p:par>
                              <p:par>
                                <p:cTn id="197" presetID="10" presetClass="entr" presetSubtype="0" fill="hold" nodeType="withEffect">
                                  <p:stCondLst>
                                    <p:cond delay="0"/>
                                  </p:stCondLst>
                                  <p:childTnLst>
                                    <p:set>
                                      <p:cBhvr>
                                        <p:cTn id="198" dur="1" fill="hold">
                                          <p:stCondLst>
                                            <p:cond delay="0"/>
                                          </p:stCondLst>
                                        </p:cTn>
                                        <p:tgtEl>
                                          <p:spTgt spid="37"/>
                                        </p:tgtEl>
                                        <p:attrNameLst>
                                          <p:attrName>style.visibility</p:attrName>
                                        </p:attrNameLst>
                                      </p:cBhvr>
                                      <p:to>
                                        <p:strVal val="visible"/>
                                      </p:to>
                                    </p:set>
                                    <p:animEffect transition="in" filter="fade">
                                      <p:cBhvr>
                                        <p:cTn id="199" dur="2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13" grpId="0" animBg="1"/>
      <p:bldP spid="60" grpId="0"/>
      <p:bldP spid="61" grpId="0"/>
      <p:bldP spid="61" grpId="1"/>
      <p:bldP spid="63" grpId="0"/>
      <p:bldP spid="63" grpId="1"/>
      <p:bldP spid="64" grpId="0"/>
      <p:bldP spid="65" grpId="0"/>
      <p:bldP spid="65" grpId="1"/>
      <p:bldP spid="65" grpId="2"/>
      <p:bldP spid="6" grpId="0"/>
      <p:bldP spid="70" grpId="0"/>
      <p:bldP spid="71" grpId="0"/>
      <p:bldP spid="62" grpId="0"/>
      <p:bldP spid="77" grpId="0" animBg="1"/>
      <p:bldP spid="77" grpId="1" animBg="1"/>
      <p:bldP spid="77" grpId="2" animBg="1"/>
      <p:bldP spid="78" grpId="0" animBg="1"/>
      <p:bldP spid="78" grpId="1" animBg="1"/>
      <p:bldP spid="79" grpId="0"/>
      <p:bldP spid="79" grpId="1"/>
      <p:bldP spid="80" grpId="0" animBg="1"/>
      <p:bldP spid="80" grpId="1" animBg="1"/>
      <p:bldP spid="80" grpId="2" animBg="1"/>
      <p:bldP spid="81" grpId="0"/>
      <p:bldP spid="81" grpId="1"/>
      <p:bldP spid="81" grpId="2"/>
      <p:bldP spid="82" grpId="0" animBg="1"/>
      <p:bldP spid="82" grpId="1" animBg="1"/>
      <p:bldP spid="83" grpId="0" animBg="1"/>
      <p:bldP spid="83" grpId="1" animBg="1"/>
      <p:bldP spid="83" grpId="2" animBg="1"/>
      <p:bldP spid="83" grpId="3" animBg="1"/>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 name="Rectangle 72"/>
          <p:cNvSpPr/>
          <p:nvPr/>
        </p:nvSpPr>
        <p:spPr>
          <a:xfrm>
            <a:off x="7251415" y="1142896"/>
            <a:ext cx="5184177" cy="5851629"/>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836" dirty="0">
                <a:solidFill>
                  <a:schemeClr val="accent1">
                    <a:lumMod val="50000"/>
                  </a:schemeClr>
                </a:solidFill>
              </a:rPr>
              <a:t>O365 tenant</a:t>
            </a:r>
          </a:p>
        </p:txBody>
      </p:sp>
      <p:sp>
        <p:nvSpPr>
          <p:cNvPr id="2" name="Title 1"/>
          <p:cNvSpPr>
            <a:spLocks noGrp="1"/>
          </p:cNvSpPr>
          <p:nvPr>
            <p:ph type="title"/>
          </p:nvPr>
        </p:nvSpPr>
        <p:spPr>
          <a:xfrm>
            <a:off x="261143" y="48831"/>
            <a:ext cx="11371796" cy="787289"/>
          </a:xfrm>
        </p:spPr>
        <p:txBody>
          <a:bodyPr/>
          <a:lstStyle/>
          <a:p>
            <a:r>
              <a:rPr lang="en-US" dirty="0" smtClean="0">
                <a:latin typeface="Segoe UI Light" panose="020B0502040204020203" pitchFamily="34" charset="0"/>
                <a:cs typeface="Segoe UI Light" panose="020B0502040204020203" pitchFamily="34" charset="0"/>
              </a:rPr>
              <a:t>Guest identity and authentication</a:t>
            </a:r>
            <a:endParaRPr lang="en-US" dirty="0"/>
          </a:p>
        </p:txBody>
      </p:sp>
      <p:sp>
        <p:nvSpPr>
          <p:cNvPr id="22" name="Rectangle 21"/>
          <p:cNvSpPr/>
          <p:nvPr/>
        </p:nvSpPr>
        <p:spPr>
          <a:xfrm>
            <a:off x="143954" y="1407754"/>
            <a:ext cx="2060882" cy="15518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US" sz="1836" dirty="0"/>
              <a:t>Other AAD tenants</a:t>
            </a:r>
          </a:p>
        </p:txBody>
      </p:sp>
      <p:sp>
        <p:nvSpPr>
          <p:cNvPr id="23" name="Rectangle 22"/>
          <p:cNvSpPr/>
          <p:nvPr/>
        </p:nvSpPr>
        <p:spPr>
          <a:xfrm>
            <a:off x="2872784" y="1380565"/>
            <a:ext cx="2060882" cy="15518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US" sz="1836"/>
              <a:t>MSA</a:t>
            </a:r>
            <a:endParaRPr lang="en-US" sz="1836" dirty="0"/>
          </a:p>
        </p:txBody>
      </p:sp>
      <p:sp>
        <p:nvSpPr>
          <p:cNvPr id="24" name="Rectangle 23"/>
          <p:cNvSpPr/>
          <p:nvPr/>
        </p:nvSpPr>
        <p:spPr>
          <a:xfrm>
            <a:off x="1631042" y="4149421"/>
            <a:ext cx="1789702" cy="13797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b" anchorCtr="0"/>
          <a:lstStyle/>
          <a:p>
            <a:pPr algn="ctr"/>
            <a:r>
              <a:rPr lang="en-US" sz="1836"/>
              <a:t>Azure STS</a:t>
            </a:r>
            <a:endParaRPr lang="en-US" sz="1836" dirty="0"/>
          </a:p>
        </p:txBody>
      </p:sp>
      <p:sp>
        <p:nvSpPr>
          <p:cNvPr id="25" name="Isosceles Triangle 24"/>
          <p:cNvSpPr/>
          <p:nvPr/>
        </p:nvSpPr>
        <p:spPr>
          <a:xfrm>
            <a:off x="466572" y="1499058"/>
            <a:ext cx="1430365" cy="1138651"/>
          </a:xfrm>
          <a:prstGeom prst="triangl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a:p>
        </p:txBody>
      </p:sp>
      <p:sp>
        <p:nvSpPr>
          <p:cNvPr id="26" name="Isosceles Triangle 25"/>
          <p:cNvSpPr/>
          <p:nvPr/>
        </p:nvSpPr>
        <p:spPr>
          <a:xfrm>
            <a:off x="3289684" y="1441083"/>
            <a:ext cx="1430365" cy="1138651"/>
          </a:xfrm>
          <a:prstGeom prst="triangl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836"/>
          </a:p>
        </p:txBody>
      </p:sp>
      <p:sp>
        <p:nvSpPr>
          <p:cNvPr id="28" name="Rectangle 27"/>
          <p:cNvSpPr/>
          <p:nvPr/>
        </p:nvSpPr>
        <p:spPr>
          <a:xfrm>
            <a:off x="7706265" y="4877221"/>
            <a:ext cx="2096603" cy="188683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b" anchorCtr="0"/>
          <a:lstStyle/>
          <a:p>
            <a:pPr algn="ctr"/>
            <a:r>
              <a:rPr lang="en-US" sz="1836" dirty="0"/>
              <a:t>SPO</a:t>
            </a:r>
          </a:p>
        </p:txBody>
      </p:sp>
      <p:sp>
        <p:nvSpPr>
          <p:cNvPr id="29" name="Rectangle 28"/>
          <p:cNvSpPr/>
          <p:nvPr/>
        </p:nvSpPr>
        <p:spPr>
          <a:xfrm>
            <a:off x="10055467" y="4877221"/>
            <a:ext cx="2189584" cy="188683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b" anchorCtr="0"/>
          <a:lstStyle/>
          <a:p>
            <a:pPr algn="ctr"/>
            <a:r>
              <a:rPr lang="en-US" sz="1836" dirty="0"/>
              <a:t>EXO</a:t>
            </a:r>
          </a:p>
        </p:txBody>
      </p:sp>
      <p:sp>
        <p:nvSpPr>
          <p:cNvPr id="30" name="Rectangle 29"/>
          <p:cNvSpPr/>
          <p:nvPr/>
        </p:nvSpPr>
        <p:spPr>
          <a:xfrm>
            <a:off x="8533842" y="1765518"/>
            <a:ext cx="2705634" cy="204130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b" anchorCtr="0"/>
          <a:lstStyle/>
          <a:p>
            <a:pPr algn="ctr"/>
            <a:r>
              <a:rPr lang="en-US" sz="1836" dirty="0"/>
              <a:t>AAD</a:t>
            </a:r>
          </a:p>
        </p:txBody>
      </p:sp>
      <p:sp>
        <p:nvSpPr>
          <p:cNvPr id="31" name="Isosceles Triangle 30"/>
          <p:cNvSpPr/>
          <p:nvPr/>
        </p:nvSpPr>
        <p:spPr>
          <a:xfrm>
            <a:off x="7806271" y="4968525"/>
            <a:ext cx="1877859" cy="1384448"/>
          </a:xfrm>
          <a:prstGeom prst="triangl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sz="1836"/>
          </a:p>
        </p:txBody>
      </p:sp>
      <p:sp>
        <p:nvSpPr>
          <p:cNvPr id="32" name="Isosceles Triangle 31"/>
          <p:cNvSpPr/>
          <p:nvPr/>
        </p:nvSpPr>
        <p:spPr>
          <a:xfrm>
            <a:off x="10191752" y="4937739"/>
            <a:ext cx="1877859" cy="1384448"/>
          </a:xfrm>
          <a:prstGeom prst="triangl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sz="1836"/>
          </a:p>
        </p:txBody>
      </p:sp>
      <p:sp>
        <p:nvSpPr>
          <p:cNvPr id="33" name="Isosceles Triangle 32"/>
          <p:cNvSpPr/>
          <p:nvPr/>
        </p:nvSpPr>
        <p:spPr>
          <a:xfrm>
            <a:off x="8660658" y="1900173"/>
            <a:ext cx="2469716" cy="1384448"/>
          </a:xfrm>
          <a:prstGeom prst="triangl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sz="1836"/>
          </a:p>
        </p:txBody>
      </p:sp>
      <p:cxnSp>
        <p:nvCxnSpPr>
          <p:cNvPr id="34" name="Straight Arrow Connector 33"/>
          <p:cNvCxnSpPr>
            <a:stCxn id="36" idx="2"/>
            <a:endCxn id="37" idx="0"/>
          </p:cNvCxnSpPr>
          <p:nvPr/>
        </p:nvCxnSpPr>
        <p:spPr>
          <a:xfrm flipH="1">
            <a:off x="9138026" y="3274199"/>
            <a:ext cx="1351994" cy="2623724"/>
          </a:xfrm>
          <a:prstGeom prst="straightConnector1">
            <a:avLst/>
          </a:prstGeom>
          <a:ln w="381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36" idx="2"/>
            <a:endCxn id="38" idx="0"/>
          </p:cNvCxnSpPr>
          <p:nvPr/>
        </p:nvCxnSpPr>
        <p:spPr>
          <a:xfrm>
            <a:off x="10490019" y="3274199"/>
            <a:ext cx="1052973" cy="2592855"/>
          </a:xfrm>
          <a:prstGeom prst="straightConnector1">
            <a:avLst/>
          </a:prstGeom>
          <a:ln w="381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36" name="Picture 35"/>
          <p:cNvPicPr>
            <a:picLocks noChangeAspect="1"/>
          </p:cNvPicPr>
          <p:nvPr/>
        </p:nvPicPr>
        <p:blipFill>
          <a:blip r:embed="rId3"/>
          <a:stretch>
            <a:fillRect/>
          </a:stretch>
        </p:blipFill>
        <p:spPr>
          <a:xfrm>
            <a:off x="10267411" y="2823487"/>
            <a:ext cx="445216" cy="450712"/>
          </a:xfrm>
          <a:prstGeom prst="rect">
            <a:avLst/>
          </a:prstGeom>
        </p:spPr>
      </p:pic>
      <p:pic>
        <p:nvPicPr>
          <p:cNvPr id="37" name="Picture 36"/>
          <p:cNvPicPr>
            <a:picLocks noChangeAspect="1"/>
          </p:cNvPicPr>
          <p:nvPr/>
        </p:nvPicPr>
        <p:blipFill>
          <a:blip r:embed="rId3"/>
          <a:stretch>
            <a:fillRect/>
          </a:stretch>
        </p:blipFill>
        <p:spPr>
          <a:xfrm>
            <a:off x="8915417" y="5897924"/>
            <a:ext cx="445216" cy="450712"/>
          </a:xfrm>
          <a:prstGeom prst="rect">
            <a:avLst/>
          </a:prstGeom>
        </p:spPr>
      </p:pic>
      <p:pic>
        <p:nvPicPr>
          <p:cNvPr id="38" name="Picture 37"/>
          <p:cNvPicPr>
            <a:picLocks noChangeAspect="1"/>
          </p:cNvPicPr>
          <p:nvPr/>
        </p:nvPicPr>
        <p:blipFill>
          <a:blip r:embed="rId3"/>
          <a:stretch>
            <a:fillRect/>
          </a:stretch>
        </p:blipFill>
        <p:spPr>
          <a:xfrm>
            <a:off x="11320384" y="5867054"/>
            <a:ext cx="445216" cy="450712"/>
          </a:xfrm>
          <a:prstGeom prst="rect">
            <a:avLst/>
          </a:prstGeom>
        </p:spPr>
      </p:pic>
      <p:cxnSp>
        <p:nvCxnSpPr>
          <p:cNvPr id="39" name="Straight Arrow Connector 38"/>
          <p:cNvCxnSpPr>
            <a:stCxn id="24" idx="0"/>
            <a:endCxn id="23" idx="2"/>
          </p:cNvCxnSpPr>
          <p:nvPr/>
        </p:nvCxnSpPr>
        <p:spPr>
          <a:xfrm flipV="1">
            <a:off x="2525893" y="2932411"/>
            <a:ext cx="1377332" cy="121701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24" idx="0"/>
            <a:endCxn id="22" idx="2"/>
          </p:cNvCxnSpPr>
          <p:nvPr/>
        </p:nvCxnSpPr>
        <p:spPr>
          <a:xfrm flipH="1" flipV="1">
            <a:off x="1174395" y="2959601"/>
            <a:ext cx="1351498" cy="118982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endCxn id="24" idx="3"/>
          </p:cNvCxnSpPr>
          <p:nvPr/>
        </p:nvCxnSpPr>
        <p:spPr>
          <a:xfrm flipH="1" flipV="1">
            <a:off x="3420743" y="4839271"/>
            <a:ext cx="3830672" cy="3794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47" name="Picture 46"/>
          <p:cNvPicPr>
            <a:picLocks noChangeAspect="1"/>
          </p:cNvPicPr>
          <p:nvPr/>
        </p:nvPicPr>
        <p:blipFill>
          <a:blip r:embed="rId3"/>
          <a:stretch>
            <a:fillRect/>
          </a:stretch>
        </p:blipFill>
        <p:spPr>
          <a:xfrm>
            <a:off x="3782259" y="1947600"/>
            <a:ext cx="445216" cy="450712"/>
          </a:xfrm>
          <a:prstGeom prst="rect">
            <a:avLst/>
          </a:prstGeom>
        </p:spPr>
      </p:pic>
      <p:pic>
        <p:nvPicPr>
          <p:cNvPr id="49" name="Picture 48"/>
          <p:cNvPicPr>
            <a:picLocks noChangeAspect="1"/>
          </p:cNvPicPr>
          <p:nvPr/>
        </p:nvPicPr>
        <p:blipFill>
          <a:blip r:embed="rId3">
            <a:duotone>
              <a:prstClr val="black"/>
              <a:schemeClr val="accent1">
                <a:tint val="45000"/>
                <a:satMod val="400000"/>
              </a:schemeClr>
            </a:duotone>
          </a:blip>
          <a:stretch>
            <a:fillRect/>
          </a:stretch>
        </p:blipFill>
        <p:spPr>
          <a:xfrm>
            <a:off x="9005094" y="2830322"/>
            <a:ext cx="445216" cy="450712"/>
          </a:xfrm>
          <a:prstGeom prst="rect">
            <a:avLst/>
          </a:prstGeom>
        </p:spPr>
      </p:pic>
      <p:pic>
        <p:nvPicPr>
          <p:cNvPr id="50" name="Picture 49"/>
          <p:cNvPicPr>
            <a:picLocks noChangeAspect="1"/>
          </p:cNvPicPr>
          <p:nvPr/>
        </p:nvPicPr>
        <p:blipFill>
          <a:blip r:embed="rId3">
            <a:duotone>
              <a:prstClr val="black"/>
              <a:schemeClr val="accent1">
                <a:tint val="45000"/>
                <a:satMod val="400000"/>
              </a:schemeClr>
            </a:duotone>
          </a:blip>
          <a:stretch>
            <a:fillRect/>
          </a:stretch>
        </p:blipFill>
        <p:spPr>
          <a:xfrm>
            <a:off x="10491150" y="5881158"/>
            <a:ext cx="445216" cy="450712"/>
          </a:xfrm>
          <a:prstGeom prst="rect">
            <a:avLst/>
          </a:prstGeom>
        </p:spPr>
      </p:pic>
      <p:pic>
        <p:nvPicPr>
          <p:cNvPr id="51" name="Picture 50"/>
          <p:cNvPicPr>
            <a:picLocks noChangeAspect="1"/>
          </p:cNvPicPr>
          <p:nvPr/>
        </p:nvPicPr>
        <p:blipFill>
          <a:blip r:embed="rId3">
            <a:duotone>
              <a:prstClr val="black"/>
              <a:schemeClr val="accent1">
                <a:tint val="45000"/>
                <a:satMod val="400000"/>
              </a:schemeClr>
            </a:duotone>
          </a:blip>
          <a:stretch>
            <a:fillRect/>
          </a:stretch>
        </p:blipFill>
        <p:spPr>
          <a:xfrm>
            <a:off x="8124691" y="5897924"/>
            <a:ext cx="445216" cy="450712"/>
          </a:xfrm>
          <a:prstGeom prst="rect">
            <a:avLst/>
          </a:prstGeom>
        </p:spPr>
      </p:pic>
      <p:cxnSp>
        <p:nvCxnSpPr>
          <p:cNvPr id="52" name="Straight Arrow Connector 51"/>
          <p:cNvCxnSpPr>
            <a:stCxn id="49" idx="2"/>
            <a:endCxn id="51" idx="0"/>
          </p:cNvCxnSpPr>
          <p:nvPr/>
        </p:nvCxnSpPr>
        <p:spPr>
          <a:xfrm flipH="1">
            <a:off x="8347300" y="3281034"/>
            <a:ext cx="880403" cy="2616890"/>
          </a:xfrm>
          <a:prstGeom prst="straightConnector1">
            <a:avLst/>
          </a:prstGeom>
          <a:ln w="381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49" idx="2"/>
            <a:endCxn id="50" idx="0"/>
          </p:cNvCxnSpPr>
          <p:nvPr/>
        </p:nvCxnSpPr>
        <p:spPr>
          <a:xfrm>
            <a:off x="9227702" y="3281034"/>
            <a:ext cx="1486056" cy="2600123"/>
          </a:xfrm>
          <a:prstGeom prst="straightConnector1">
            <a:avLst/>
          </a:prstGeom>
          <a:ln w="381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55" name="Picture 54"/>
          <p:cNvPicPr>
            <a:picLocks noChangeAspect="1"/>
          </p:cNvPicPr>
          <p:nvPr/>
        </p:nvPicPr>
        <p:blipFill>
          <a:blip r:embed="rId3">
            <a:duotone>
              <a:prstClr val="black"/>
              <a:schemeClr val="accent1">
                <a:tint val="45000"/>
                <a:satMod val="400000"/>
              </a:schemeClr>
            </a:duotone>
          </a:blip>
          <a:stretch>
            <a:fillRect/>
          </a:stretch>
        </p:blipFill>
        <p:spPr>
          <a:xfrm>
            <a:off x="980932" y="2044394"/>
            <a:ext cx="445216" cy="450712"/>
          </a:xfrm>
          <a:prstGeom prst="rect">
            <a:avLst/>
          </a:prstGeom>
        </p:spPr>
      </p:pic>
      <p:pic>
        <p:nvPicPr>
          <p:cNvPr id="3" name="Picture 2"/>
          <p:cNvPicPr>
            <a:picLocks noChangeAspect="1"/>
          </p:cNvPicPr>
          <p:nvPr/>
        </p:nvPicPr>
        <p:blipFill>
          <a:blip r:embed="rId4"/>
          <a:stretch>
            <a:fillRect/>
          </a:stretch>
        </p:blipFill>
        <p:spPr>
          <a:xfrm>
            <a:off x="5393012" y="4645138"/>
            <a:ext cx="396134" cy="385710"/>
          </a:xfrm>
          <a:prstGeom prst="rect">
            <a:avLst/>
          </a:prstGeom>
        </p:spPr>
      </p:pic>
      <p:pic>
        <p:nvPicPr>
          <p:cNvPr id="94" name="Picture 93"/>
          <p:cNvPicPr>
            <a:picLocks noChangeAspect="1"/>
          </p:cNvPicPr>
          <p:nvPr/>
        </p:nvPicPr>
        <p:blipFill>
          <a:blip r:embed="rId4"/>
          <a:stretch>
            <a:fillRect/>
          </a:stretch>
        </p:blipFill>
        <p:spPr>
          <a:xfrm>
            <a:off x="3024609" y="3361655"/>
            <a:ext cx="396134" cy="385710"/>
          </a:xfrm>
          <a:prstGeom prst="rect">
            <a:avLst/>
          </a:prstGeom>
        </p:spPr>
      </p:pic>
      <p:pic>
        <p:nvPicPr>
          <p:cNvPr id="95" name="Picture 94"/>
          <p:cNvPicPr>
            <a:picLocks noChangeAspect="1"/>
          </p:cNvPicPr>
          <p:nvPr/>
        </p:nvPicPr>
        <p:blipFill>
          <a:blip r:embed="rId4"/>
          <a:stretch>
            <a:fillRect/>
          </a:stretch>
        </p:blipFill>
        <p:spPr>
          <a:xfrm>
            <a:off x="1689178" y="3381075"/>
            <a:ext cx="396134" cy="385710"/>
          </a:xfrm>
          <a:prstGeom prst="rect">
            <a:avLst/>
          </a:prstGeom>
        </p:spPr>
      </p:pic>
      <p:sp>
        <p:nvSpPr>
          <p:cNvPr id="96" name="Freeform 95"/>
          <p:cNvSpPr/>
          <p:nvPr/>
        </p:nvSpPr>
        <p:spPr>
          <a:xfrm>
            <a:off x="1418072" y="2237647"/>
            <a:ext cx="7579689" cy="1331132"/>
          </a:xfrm>
          <a:custGeom>
            <a:avLst/>
            <a:gdLst>
              <a:gd name="connsiteX0" fmla="*/ 7431742 w 7431742"/>
              <a:gd name="connsiteY0" fmla="*/ 791276 h 1305150"/>
              <a:gd name="connsiteX1" fmla="*/ 3030071 w 7431742"/>
              <a:gd name="connsiteY1" fmla="*/ 1284335 h 1305150"/>
              <a:gd name="connsiteX2" fmla="*/ 869577 w 7431742"/>
              <a:gd name="connsiteY2" fmla="*/ 172711 h 1305150"/>
              <a:gd name="connsiteX3" fmla="*/ 0 w 7431742"/>
              <a:gd name="connsiteY3" fmla="*/ 20311 h 1305150"/>
            </a:gdLst>
            <a:ahLst/>
            <a:cxnLst>
              <a:cxn ang="0">
                <a:pos x="connsiteX0" y="connsiteY0"/>
              </a:cxn>
              <a:cxn ang="0">
                <a:pos x="connsiteX1" y="connsiteY1"/>
              </a:cxn>
              <a:cxn ang="0">
                <a:pos x="connsiteX2" y="connsiteY2"/>
              </a:cxn>
              <a:cxn ang="0">
                <a:pos x="connsiteX3" y="connsiteY3"/>
              </a:cxn>
            </a:cxnLst>
            <a:rect l="l" t="t" r="r" b="b"/>
            <a:pathLst>
              <a:path w="7431742" h="1305150">
                <a:moveTo>
                  <a:pt x="7431742" y="791276"/>
                </a:moveTo>
                <a:cubicBezTo>
                  <a:pt x="5777753" y="1089352"/>
                  <a:pt x="4123765" y="1387429"/>
                  <a:pt x="3030071" y="1284335"/>
                </a:cubicBezTo>
                <a:cubicBezTo>
                  <a:pt x="1936377" y="1181241"/>
                  <a:pt x="1374589" y="383382"/>
                  <a:pt x="869577" y="172711"/>
                </a:cubicBezTo>
                <a:cubicBezTo>
                  <a:pt x="364565" y="-37960"/>
                  <a:pt x="182282" y="-8825"/>
                  <a:pt x="0" y="20311"/>
                </a:cubicBezTo>
              </a:path>
            </a:pathLst>
          </a:custGeom>
          <a:noFill/>
          <a:ln w="38100">
            <a:solidFill>
              <a:schemeClr val="accent3"/>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97" name="Freeform 96"/>
          <p:cNvSpPr/>
          <p:nvPr/>
        </p:nvSpPr>
        <p:spPr>
          <a:xfrm>
            <a:off x="4279885" y="1568135"/>
            <a:ext cx="6199070" cy="1266248"/>
          </a:xfrm>
          <a:custGeom>
            <a:avLst/>
            <a:gdLst>
              <a:gd name="connsiteX0" fmla="*/ 6078071 w 6078071"/>
              <a:gd name="connsiteY0" fmla="*/ 1241532 h 1241532"/>
              <a:gd name="connsiteX1" fmla="*/ 2492189 w 6078071"/>
              <a:gd name="connsiteY1" fmla="*/ 22332 h 1241532"/>
              <a:gd name="connsiteX2" fmla="*/ 0 w 6078071"/>
              <a:gd name="connsiteY2" fmla="*/ 569179 h 1241532"/>
            </a:gdLst>
            <a:ahLst/>
            <a:cxnLst>
              <a:cxn ang="0">
                <a:pos x="connsiteX0" y="connsiteY0"/>
              </a:cxn>
              <a:cxn ang="0">
                <a:pos x="connsiteX1" y="connsiteY1"/>
              </a:cxn>
              <a:cxn ang="0">
                <a:pos x="connsiteX2" y="connsiteY2"/>
              </a:cxn>
            </a:cxnLst>
            <a:rect l="l" t="t" r="r" b="b"/>
            <a:pathLst>
              <a:path w="6078071" h="1241532">
                <a:moveTo>
                  <a:pt x="6078071" y="1241532"/>
                </a:moveTo>
                <a:cubicBezTo>
                  <a:pt x="4791636" y="687961"/>
                  <a:pt x="3505201" y="134391"/>
                  <a:pt x="2492189" y="22332"/>
                </a:cubicBezTo>
                <a:cubicBezTo>
                  <a:pt x="1479177" y="-89727"/>
                  <a:pt x="739588" y="239726"/>
                  <a:pt x="0" y="569179"/>
                </a:cubicBezTo>
              </a:path>
            </a:pathLst>
          </a:custGeom>
          <a:noFill/>
          <a:ln w="38100">
            <a:solidFill>
              <a:schemeClr val="accent3"/>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Tree>
    <p:extLst>
      <p:ext uri="{BB962C8B-B14F-4D97-AF65-F5344CB8AC3E}">
        <p14:creationId xmlns:p14="http://schemas.microsoft.com/office/powerpoint/2010/main" val="2174564377"/>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13037" y="144462"/>
            <a:ext cx="11887200" cy="1831975"/>
          </a:xfrm>
        </p:spPr>
        <p:txBody>
          <a:bodyPr/>
          <a:lstStyle/>
          <a:p>
            <a:r>
              <a:rPr lang="en-US" sz="4800" dirty="0" smtClean="0"/>
              <a:t>Sharing from OWA with External Users</a:t>
            </a:r>
            <a:endParaRPr lang="en-US" sz="48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037" y="1296987"/>
            <a:ext cx="9334500" cy="524827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0241237"/>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33363"/>
            <a:ext cx="10725150" cy="698500"/>
          </a:xfrm>
        </p:spPr>
        <p:txBody>
          <a:bodyPr/>
          <a:lstStyle/>
          <a:p>
            <a:r>
              <a:rPr lang="en-US" dirty="0" smtClean="0">
                <a:solidFill>
                  <a:srgbClr val="00B0F0"/>
                </a:solidFill>
              </a:rPr>
              <a:t>Modern Attachments Overview</a:t>
            </a:r>
            <a:endParaRPr lang="en-US" dirty="0">
              <a:solidFill>
                <a:srgbClr val="00B0F0"/>
              </a:solidFill>
            </a:endParaRPr>
          </a:p>
        </p:txBody>
      </p:sp>
      <p:sp>
        <p:nvSpPr>
          <p:cNvPr id="3" name="Content Placeholder 2"/>
          <p:cNvSpPr>
            <a:spLocks noGrp="1"/>
          </p:cNvSpPr>
          <p:nvPr>
            <p:ph idx="4294967295"/>
          </p:nvPr>
        </p:nvSpPr>
        <p:spPr>
          <a:xfrm>
            <a:off x="7986713" y="1049338"/>
            <a:ext cx="4449762" cy="5129212"/>
          </a:xfrm>
        </p:spPr>
        <p:txBody>
          <a:bodyPr anchor="ctr"/>
          <a:lstStyle/>
          <a:p>
            <a:pPr marL="46630" indent="0">
              <a:buNone/>
            </a:pPr>
            <a:r>
              <a:rPr lang="en-US" sz="2244" dirty="0">
                <a:solidFill>
                  <a:srgbClr val="00B0F0"/>
                </a:solidFill>
                <a:latin typeface="+mn-lt"/>
                <a:cs typeface="Segoe UI" panose="020B0502040204020203" pitchFamily="34" charset="0"/>
              </a:rPr>
              <a:t>Share</a:t>
            </a:r>
          </a:p>
          <a:p>
            <a:pPr marL="233149" lvl="1" indent="0">
              <a:buNone/>
            </a:pPr>
            <a:r>
              <a:rPr lang="en-US" sz="1530" dirty="0">
                <a:latin typeface="+mn-lt"/>
                <a:cs typeface="Segoe UI" panose="020B0502040204020203" pitchFamily="34" charset="0"/>
              </a:rPr>
              <a:t>Serve as an on-ramp to collaboration from email</a:t>
            </a:r>
          </a:p>
          <a:p>
            <a:pPr marL="233149" lvl="1" indent="0">
              <a:buNone/>
            </a:pPr>
            <a:r>
              <a:rPr lang="en-US" sz="1530" dirty="0">
                <a:latin typeface="+mn-lt"/>
                <a:cs typeface="Segoe UI" panose="020B0502040204020203" pitchFamily="34" charset="0"/>
              </a:rPr>
              <a:t>Eliminate fear of the cloud with no-hassle permissions and smart defaults</a:t>
            </a:r>
          </a:p>
          <a:p>
            <a:pPr marL="46630" indent="0">
              <a:buNone/>
            </a:pPr>
            <a:endParaRPr lang="en-US" sz="1224" dirty="0">
              <a:solidFill>
                <a:schemeClr val="tx2"/>
              </a:solidFill>
              <a:latin typeface="+mn-lt"/>
              <a:cs typeface="Segoe UI" panose="020B0502040204020203" pitchFamily="34" charset="0"/>
            </a:endParaRPr>
          </a:p>
          <a:p>
            <a:pPr marL="46630" indent="0">
              <a:buNone/>
            </a:pPr>
            <a:r>
              <a:rPr lang="en-US" sz="2244" dirty="0">
                <a:solidFill>
                  <a:srgbClr val="00B0F0"/>
                </a:solidFill>
                <a:latin typeface="+mn-lt"/>
                <a:cs typeface="Segoe UI" panose="020B0502040204020203" pitchFamily="34" charset="0"/>
              </a:rPr>
              <a:t>Collaborate</a:t>
            </a:r>
          </a:p>
          <a:p>
            <a:pPr marL="233149" lvl="1" indent="0">
              <a:buNone/>
            </a:pPr>
            <a:r>
              <a:rPr lang="en-US" sz="1530" dirty="0">
                <a:latin typeface="+mn-lt"/>
                <a:cs typeface="Segoe UI" panose="020B0502040204020203" pitchFamily="34" charset="0"/>
              </a:rPr>
              <a:t>Provide conversation and content in context</a:t>
            </a:r>
          </a:p>
          <a:p>
            <a:pPr marL="233149" lvl="1" indent="0">
              <a:buNone/>
            </a:pPr>
            <a:r>
              <a:rPr lang="en-US" sz="1530" dirty="0">
                <a:latin typeface="+mn-lt"/>
                <a:cs typeface="Segoe UI" panose="020B0502040204020203" pitchFamily="34" charset="0"/>
              </a:rPr>
              <a:t>Easily review, comment, and make changes without leaving the email experience</a:t>
            </a:r>
          </a:p>
          <a:p>
            <a:pPr marL="46630" indent="0">
              <a:buNone/>
            </a:pPr>
            <a:endParaRPr lang="en-US" sz="1224" dirty="0">
              <a:solidFill>
                <a:schemeClr val="tx2"/>
              </a:solidFill>
              <a:latin typeface="+mn-lt"/>
              <a:cs typeface="Segoe UI" panose="020B0502040204020203" pitchFamily="34" charset="0"/>
            </a:endParaRPr>
          </a:p>
          <a:p>
            <a:pPr marL="46630" indent="0">
              <a:buNone/>
            </a:pPr>
            <a:r>
              <a:rPr lang="en-US" sz="2244" dirty="0">
                <a:solidFill>
                  <a:srgbClr val="00B0F0"/>
                </a:solidFill>
                <a:latin typeface="+mn-lt"/>
                <a:cs typeface="Segoe UI" panose="020B0502040204020203" pitchFamily="34" charset="0"/>
              </a:rPr>
              <a:t>Find</a:t>
            </a:r>
          </a:p>
          <a:p>
            <a:pPr marL="233149" lvl="1" indent="0">
              <a:buNone/>
            </a:pPr>
            <a:r>
              <a:rPr lang="en-US" sz="1530" dirty="0">
                <a:latin typeface="+mn-lt"/>
                <a:cs typeface="Segoe UI" panose="020B0502040204020203" pitchFamily="34" charset="0"/>
              </a:rPr>
              <a:t>Easily view attachments shared </a:t>
            </a:r>
            <a:r>
              <a:rPr lang="en-US" sz="1530" i="1" dirty="0">
                <a:latin typeface="+mn-lt"/>
                <a:cs typeface="Segoe UI" panose="020B0502040204020203" pitchFamily="34" charset="0"/>
              </a:rPr>
              <a:t>with</a:t>
            </a:r>
            <a:r>
              <a:rPr lang="en-US" sz="1530" dirty="0">
                <a:latin typeface="+mn-lt"/>
                <a:cs typeface="Segoe UI" panose="020B0502040204020203" pitchFamily="34" charset="0"/>
              </a:rPr>
              <a:t> and </a:t>
            </a:r>
            <a:r>
              <a:rPr lang="en-US" sz="1530" i="1" dirty="0">
                <a:latin typeface="+mn-lt"/>
                <a:cs typeface="Segoe UI" panose="020B0502040204020203" pitchFamily="34" charset="0"/>
              </a:rPr>
              <a:t>by</a:t>
            </a:r>
            <a:r>
              <a:rPr lang="en-US" sz="1530" dirty="0">
                <a:latin typeface="+mn-lt"/>
                <a:cs typeface="Segoe UI" panose="020B0502040204020203" pitchFamily="34" charset="0"/>
              </a:rPr>
              <a:t> me in one place</a:t>
            </a:r>
          </a:p>
          <a:p>
            <a:pPr marL="233149" lvl="1" indent="0">
              <a:buNone/>
            </a:pPr>
            <a:r>
              <a:rPr lang="en-US" sz="1530" dirty="0">
                <a:latin typeface="+mn-lt"/>
                <a:cs typeface="Segoe UI" panose="020B0502040204020203" pitchFamily="34" charset="0"/>
              </a:rPr>
              <a:t>Quickly find the right document with expansive search and filters</a:t>
            </a:r>
          </a:p>
          <a:p>
            <a:pPr marL="233149" lvl="1" indent="0">
              <a:buNone/>
            </a:pPr>
            <a:endParaRPr lang="en-US" sz="1632" dirty="0">
              <a:latin typeface="+mn-lt"/>
            </a:endParaRPr>
          </a:p>
        </p:txBody>
      </p:sp>
      <p:pic>
        <p:nvPicPr>
          <p:cNvPr id="4" name="Picture 3"/>
          <p:cNvPicPr>
            <a:picLocks noChangeAspect="1"/>
          </p:cNvPicPr>
          <p:nvPr/>
        </p:nvPicPr>
        <p:blipFill rotWithShape="1">
          <a:blip r:embed="rId3"/>
          <a:srcRect b="24720"/>
          <a:stretch/>
        </p:blipFill>
        <p:spPr>
          <a:xfrm>
            <a:off x="222910" y="1171330"/>
            <a:ext cx="5076428" cy="2021561"/>
          </a:xfrm>
          <a:prstGeom prst="rect">
            <a:avLst/>
          </a:prstGeom>
          <a:ln>
            <a:solidFill>
              <a:srgbClr val="666666"/>
            </a:solid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0061" y="3738607"/>
            <a:ext cx="5466879" cy="3075119"/>
          </a:xfrm>
          <a:prstGeom prst="rect">
            <a:avLst/>
          </a:prstGeom>
        </p:spPr>
      </p:pic>
      <p:pic>
        <p:nvPicPr>
          <p:cNvPr id="6" name="Picture 5"/>
          <p:cNvPicPr>
            <a:picLocks noChangeAspect="1"/>
          </p:cNvPicPr>
          <p:nvPr/>
        </p:nvPicPr>
        <p:blipFill>
          <a:blip r:embed="rId5"/>
          <a:stretch>
            <a:fillRect/>
          </a:stretch>
        </p:blipFill>
        <p:spPr>
          <a:xfrm>
            <a:off x="3925252" y="2859481"/>
            <a:ext cx="2134359" cy="1144276"/>
          </a:xfrm>
          <a:prstGeom prst="rect">
            <a:avLst/>
          </a:prstGeom>
          <a:ln>
            <a:solidFill>
              <a:srgbClr val="666666"/>
            </a:solidFill>
          </a:ln>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38100" t="3515" r="1959" b="62428"/>
          <a:stretch/>
        </p:blipFill>
        <p:spPr>
          <a:xfrm>
            <a:off x="298725" y="3031879"/>
            <a:ext cx="3052681" cy="1397068"/>
          </a:xfrm>
          <a:prstGeom prst="rect">
            <a:avLst/>
          </a:prstGeom>
          <a:ln>
            <a:solidFill>
              <a:srgbClr val="666666"/>
            </a:solidFill>
          </a:ln>
        </p:spPr>
      </p:pic>
    </p:spTree>
    <p:extLst>
      <p:ext uri="{BB962C8B-B14F-4D97-AF65-F5344CB8AC3E}">
        <p14:creationId xmlns:p14="http://schemas.microsoft.com/office/powerpoint/2010/main" val="1995613996"/>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Rectangle 96"/>
          <p:cNvSpPr/>
          <p:nvPr/>
        </p:nvSpPr>
        <p:spPr>
          <a:xfrm>
            <a:off x="1700940" y="1228918"/>
            <a:ext cx="3655805" cy="652822"/>
          </a:xfrm>
          <a:prstGeom prst="rect">
            <a:avLst/>
          </a:prstGeom>
          <a:solidFill>
            <a:srgbClr val="DFED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grpSp>
        <p:nvGrpSpPr>
          <p:cNvPr id="9" name="Group 8"/>
          <p:cNvGrpSpPr/>
          <p:nvPr/>
        </p:nvGrpSpPr>
        <p:grpSpPr>
          <a:xfrm>
            <a:off x="882" y="-29001"/>
            <a:ext cx="12434711" cy="364499"/>
            <a:chOff x="0" y="-28434"/>
            <a:chExt cx="12192000" cy="357384"/>
          </a:xfrm>
        </p:grpSpPr>
        <p:sp>
          <p:nvSpPr>
            <p:cNvPr id="5" name="Rectangle 4">
              <a:hlinkClick r:id="" action="ppaction://noaction"/>
            </p:cNvPr>
            <p:cNvSpPr/>
            <p:nvPr/>
          </p:nvSpPr>
          <p:spPr>
            <a:xfrm>
              <a:off x="5618838" y="-6209"/>
              <a:ext cx="562072" cy="285864"/>
            </a:xfrm>
            <a:prstGeom prst="rect">
              <a:avLst/>
            </a:prstGeom>
            <a:solidFill>
              <a:srgbClr val="FF0000">
                <a:alpha val="0"/>
              </a:srgbClr>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6" tIns="46622" rIns="93246" bIns="46622" numCol="1" spcCol="0" rtlCol="0" fromWordArt="0" anchor="ctr" anchorCtr="0" forceAA="0" compatLnSpc="1">
              <a:prstTxWarp prst="textNoShape">
                <a:avLst/>
              </a:prstTxWarp>
              <a:noAutofit/>
            </a:bodyPr>
            <a:lstStyle/>
            <a:p>
              <a:pPr algn="ctr" defTabSz="1038852"/>
              <a:endParaRPr lang="en-US" sz="1836" dirty="0">
                <a:solidFill>
                  <a:prstClr val="white"/>
                </a:solidFill>
                <a:latin typeface="Segoe WPC Light" pitchFamily="34" charset="0"/>
              </a:endParaRPr>
            </a:p>
          </p:txBody>
        </p:sp>
        <p:sp>
          <p:nvSpPr>
            <p:cNvPr id="7" name="Rectangle 6">
              <a:hlinkClick r:id="" action="ppaction://noaction"/>
            </p:cNvPr>
            <p:cNvSpPr/>
            <p:nvPr/>
          </p:nvSpPr>
          <p:spPr>
            <a:xfrm>
              <a:off x="6265980" y="-6209"/>
              <a:ext cx="562072" cy="285864"/>
            </a:xfrm>
            <a:prstGeom prst="rect">
              <a:avLst/>
            </a:prstGeom>
            <a:solidFill>
              <a:srgbClr val="FF0000">
                <a:alpha val="0"/>
              </a:srgbClr>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6" tIns="46622" rIns="93246" bIns="46622" numCol="1" spcCol="0" rtlCol="0" fromWordArt="0" anchor="ctr" anchorCtr="0" forceAA="0" compatLnSpc="1">
              <a:prstTxWarp prst="textNoShape">
                <a:avLst/>
              </a:prstTxWarp>
              <a:noAutofit/>
            </a:bodyPr>
            <a:lstStyle/>
            <a:p>
              <a:pPr algn="ctr" defTabSz="1038852"/>
              <a:endParaRPr lang="en-US" sz="1836" dirty="0">
                <a:solidFill>
                  <a:prstClr val="white"/>
                </a:solidFill>
                <a:latin typeface="Segoe WPC Light" pitchFamily="34" charset="0"/>
              </a:endParaRPr>
            </a:p>
          </p:txBody>
        </p:sp>
        <p:sp>
          <p:nvSpPr>
            <p:cNvPr id="8" name="Rectangle 7"/>
            <p:cNvSpPr/>
            <p:nvPr/>
          </p:nvSpPr>
          <p:spPr>
            <a:xfrm>
              <a:off x="0" y="0"/>
              <a:ext cx="12192000" cy="301752"/>
            </a:xfrm>
            <a:prstGeom prst="rect">
              <a:avLst/>
            </a:prstGeom>
            <a:solidFill>
              <a:srgbClr val="0072C6"/>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endParaRPr lang="en-US" sz="1836" dirty="0">
                <a:solidFill>
                  <a:prstClr val="white"/>
                </a:solidFill>
                <a:latin typeface="Segoe WPC Light" pitchFamily="34" charset="0"/>
              </a:endParaRPr>
            </a:p>
          </p:txBody>
        </p:sp>
        <p:sp>
          <p:nvSpPr>
            <p:cNvPr id="10" name="TextBox 9"/>
            <p:cNvSpPr txBox="1"/>
            <p:nvPr/>
          </p:nvSpPr>
          <p:spPr>
            <a:xfrm>
              <a:off x="10470642" y="-28434"/>
              <a:ext cx="1241435" cy="335695"/>
            </a:xfrm>
            <a:prstGeom prst="rect">
              <a:avLst/>
            </a:prstGeom>
            <a:noFill/>
          </p:spPr>
          <p:txBody>
            <a:bodyPr wrap="square" lIns="101252" tIns="50626" rIns="101252" bIns="50626" rtlCol="0">
              <a:spAutoFit/>
            </a:bodyPr>
            <a:lstStyle/>
            <a:p>
              <a:pPr algn="r" defTabSz="932597">
                <a:lnSpc>
                  <a:spcPct val="150000"/>
                </a:lnSpc>
              </a:pPr>
              <a:r>
                <a:rPr lang="en-US" sz="1020" dirty="0">
                  <a:solidFill>
                    <a:prstClr val="black">
                      <a:lumMod val="50000"/>
                      <a:lumOff val="50000"/>
                    </a:prstClr>
                  </a:solidFill>
                  <a:latin typeface="Segoe WPC Light" pitchFamily="34" charset="0"/>
                  <a:cs typeface="Segoe WPC Light" pitchFamily="34" charset="0"/>
                </a:rPr>
                <a:t>Alan Smith </a:t>
              </a:r>
              <a:r>
                <a:rPr lang="en-US" sz="918" dirty="0">
                  <a:solidFill>
                    <a:srgbClr val="98A3A6"/>
                  </a:solidFill>
                  <a:latin typeface="Webdings" pitchFamily="18" charset="2"/>
                </a:rPr>
                <a:t>6</a:t>
              </a:r>
              <a:endParaRPr lang="en-US" sz="918" dirty="0">
                <a:solidFill>
                  <a:srgbClr val="98A3A6"/>
                </a:solidFill>
                <a:latin typeface="Webdings" pitchFamily="18" charset="2"/>
                <a:ea typeface="Segoe WPC" pitchFamily="34" charset="0"/>
                <a:cs typeface="Segoe WPC Light" pitchFamily="34" charset="0"/>
              </a:endParaRPr>
            </a:p>
          </p:txBody>
        </p:sp>
        <p:sp>
          <p:nvSpPr>
            <p:cNvPr id="13" name="Rectangle 12"/>
            <p:cNvSpPr/>
            <p:nvPr/>
          </p:nvSpPr>
          <p:spPr>
            <a:xfrm>
              <a:off x="10498901" y="0"/>
              <a:ext cx="1693099" cy="301752"/>
            </a:xfrm>
            <a:prstGeom prst="rect">
              <a:avLst/>
            </a:prstGeom>
            <a:solidFill>
              <a:srgbClr val="EAECEE"/>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endParaRPr lang="en-US" sz="1836" dirty="0">
                <a:solidFill>
                  <a:prstClr val="white"/>
                </a:solidFill>
                <a:latin typeface="Segoe WPC Light" pitchFamily="34" charset="0"/>
              </a:endParaRPr>
            </a:p>
          </p:txBody>
        </p:sp>
        <p:sp>
          <p:nvSpPr>
            <p:cNvPr id="16" name="Rectangle 15">
              <a:hlinkClick r:id="" action="ppaction://noaction"/>
            </p:cNvPr>
            <p:cNvSpPr/>
            <p:nvPr/>
          </p:nvSpPr>
          <p:spPr>
            <a:xfrm>
              <a:off x="6265980" y="-6209"/>
              <a:ext cx="562072" cy="285864"/>
            </a:xfrm>
            <a:prstGeom prst="rect">
              <a:avLst/>
            </a:prstGeom>
            <a:solidFill>
              <a:srgbClr val="FF0000">
                <a:alpha val="0"/>
              </a:srgbClr>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6" tIns="46622" rIns="93246" bIns="46622" numCol="1" spcCol="0" rtlCol="0" fromWordArt="0" anchor="ctr" anchorCtr="0" forceAA="0" compatLnSpc="1">
              <a:prstTxWarp prst="textNoShape">
                <a:avLst/>
              </a:prstTxWarp>
              <a:noAutofit/>
            </a:bodyPr>
            <a:lstStyle/>
            <a:p>
              <a:pPr algn="ctr" defTabSz="1038852"/>
              <a:endParaRPr lang="en-US" sz="1836" dirty="0">
                <a:solidFill>
                  <a:prstClr val="white"/>
                </a:solidFill>
                <a:latin typeface="Segoe WPC Light" pitchFamily="34" charset="0"/>
              </a:endParaRPr>
            </a:p>
          </p:txBody>
        </p:sp>
        <p:sp>
          <p:nvSpPr>
            <p:cNvPr id="17" name="Rectangle 16">
              <a:hlinkClick r:id="" action="ppaction://noaction"/>
            </p:cNvPr>
            <p:cNvSpPr/>
            <p:nvPr/>
          </p:nvSpPr>
          <p:spPr>
            <a:xfrm>
              <a:off x="5618838" y="-6209"/>
              <a:ext cx="562072" cy="285864"/>
            </a:xfrm>
            <a:prstGeom prst="rect">
              <a:avLst/>
            </a:prstGeom>
            <a:solidFill>
              <a:srgbClr val="FF0000">
                <a:alpha val="0"/>
              </a:srgbClr>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6" tIns="46622" rIns="93246" bIns="46622" numCol="1" spcCol="0" rtlCol="0" fromWordArt="0" anchor="ctr" anchorCtr="0" forceAA="0" compatLnSpc="1">
              <a:prstTxWarp prst="textNoShape">
                <a:avLst/>
              </a:prstTxWarp>
              <a:noAutofit/>
            </a:bodyPr>
            <a:lstStyle/>
            <a:p>
              <a:pPr algn="ctr" defTabSz="1038852"/>
              <a:endParaRPr lang="en-US" sz="1836" dirty="0">
                <a:solidFill>
                  <a:prstClr val="white"/>
                </a:solidFill>
                <a:latin typeface="Segoe WPC Light" pitchFamily="34" charset="0"/>
              </a:endParaRPr>
            </a:p>
          </p:txBody>
        </p:sp>
        <p:sp>
          <p:nvSpPr>
            <p:cNvPr id="18" name="Rectangle 17">
              <a:hlinkClick r:id="" action="ppaction://noaction"/>
            </p:cNvPr>
            <p:cNvSpPr/>
            <p:nvPr/>
          </p:nvSpPr>
          <p:spPr>
            <a:xfrm>
              <a:off x="6265980" y="-6209"/>
              <a:ext cx="562072" cy="285864"/>
            </a:xfrm>
            <a:prstGeom prst="rect">
              <a:avLst/>
            </a:prstGeom>
            <a:solidFill>
              <a:srgbClr val="FF0000">
                <a:alpha val="0"/>
              </a:srgbClr>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46" tIns="46622" rIns="93246" bIns="46622" numCol="1" spcCol="0" rtlCol="0" fromWordArt="0" anchor="ctr" anchorCtr="0" forceAA="0" compatLnSpc="1">
              <a:prstTxWarp prst="textNoShape">
                <a:avLst/>
              </a:prstTxWarp>
              <a:noAutofit/>
            </a:bodyPr>
            <a:lstStyle/>
            <a:p>
              <a:pPr algn="ctr" defTabSz="1038852"/>
              <a:endParaRPr lang="en-US" sz="1836" dirty="0">
                <a:solidFill>
                  <a:prstClr val="white"/>
                </a:solidFill>
                <a:latin typeface="Segoe WPC Light" pitchFamily="34" charset="0"/>
              </a:endParaRPr>
            </a:p>
          </p:txBody>
        </p:sp>
        <p:grpSp>
          <p:nvGrpSpPr>
            <p:cNvPr id="20" name="Group 19"/>
            <p:cNvGrpSpPr/>
            <p:nvPr/>
          </p:nvGrpSpPr>
          <p:grpSpPr>
            <a:xfrm>
              <a:off x="5495226" y="-23906"/>
              <a:ext cx="4611629" cy="352856"/>
              <a:chOff x="3698959" y="558395"/>
              <a:chExt cx="4611629" cy="352856"/>
            </a:xfrm>
          </p:grpSpPr>
          <p:sp>
            <p:nvSpPr>
              <p:cNvPr id="21" name="Isosceles Triangle 20"/>
              <p:cNvSpPr/>
              <p:nvPr userDrawn="1"/>
            </p:nvSpPr>
            <p:spPr>
              <a:xfrm>
                <a:off x="4672759" y="844576"/>
                <a:ext cx="132845" cy="66675"/>
              </a:xfrm>
              <a:prstGeom prst="triangle">
                <a:avLst/>
              </a:prstGeom>
              <a:solidFill>
                <a:schemeClr val="bg1"/>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endParaRPr lang="en-US" sz="1836" dirty="0">
                  <a:solidFill>
                    <a:prstClr val="white"/>
                  </a:solidFill>
                  <a:latin typeface="Segoe WPC Light" pitchFamily="34" charset="0"/>
                </a:endParaRPr>
              </a:p>
            </p:txBody>
          </p:sp>
          <p:grpSp>
            <p:nvGrpSpPr>
              <p:cNvPr id="22" name="Group 21"/>
              <p:cNvGrpSpPr/>
              <p:nvPr userDrawn="1"/>
            </p:nvGrpSpPr>
            <p:grpSpPr>
              <a:xfrm>
                <a:off x="3698959" y="558395"/>
                <a:ext cx="4611629" cy="335695"/>
                <a:chOff x="3698959" y="558395"/>
                <a:chExt cx="4611629" cy="335695"/>
              </a:xfrm>
            </p:grpSpPr>
            <p:sp>
              <p:nvSpPr>
                <p:cNvPr id="23" name="TextBox 22"/>
                <p:cNvSpPr txBox="1"/>
                <p:nvPr/>
              </p:nvSpPr>
              <p:spPr>
                <a:xfrm>
                  <a:off x="3698959" y="558395"/>
                  <a:ext cx="4423836" cy="335695"/>
                </a:xfrm>
                <a:prstGeom prst="rect">
                  <a:avLst/>
                </a:prstGeom>
                <a:noFill/>
              </p:spPr>
              <p:txBody>
                <a:bodyPr wrap="square" lIns="101252" tIns="50626" rIns="101252" bIns="50626" rtlCol="0">
                  <a:spAutoFit/>
                </a:bodyPr>
                <a:lstStyle/>
                <a:p>
                  <a:pPr algn="r" defTabSz="932597">
                    <a:lnSpc>
                      <a:spcPct val="150000"/>
                    </a:lnSpc>
                  </a:pPr>
                  <a:r>
                    <a:rPr lang="en-US" sz="1020" dirty="0">
                      <a:solidFill>
                        <a:prstClr val="white"/>
                      </a:solidFill>
                      <a:latin typeface="Segoe UI" panose="020B0502040204020203" pitchFamily="34" charset="0"/>
                      <a:cs typeface="Segoe UI" panose="020B0502040204020203" pitchFamily="34" charset="0"/>
                    </a:rPr>
                    <a:t>Outlook     Calendar     People     Newsfeed     SkyDrive     Sites</a:t>
                  </a:r>
                  <a:endParaRPr lang="en-US" sz="1020" dirty="0">
                    <a:solidFill>
                      <a:srgbClr val="98BCD8"/>
                    </a:solidFill>
                    <a:latin typeface="Segoe UI" panose="020B0502040204020203" pitchFamily="34" charset="0"/>
                    <a:cs typeface="Segoe UI" panose="020B0502040204020203" pitchFamily="34" charset="0"/>
                  </a:endParaRPr>
                </a:p>
              </p:txBody>
            </p:sp>
            <p:grpSp>
              <p:nvGrpSpPr>
                <p:cNvPr id="24" name="Group 23"/>
                <p:cNvGrpSpPr/>
                <p:nvPr userDrawn="1"/>
              </p:nvGrpSpPr>
              <p:grpSpPr>
                <a:xfrm>
                  <a:off x="8184766" y="721782"/>
                  <a:ext cx="125822" cy="31227"/>
                  <a:chOff x="8622568" y="721782"/>
                  <a:chExt cx="125822" cy="31227"/>
                </a:xfrm>
              </p:grpSpPr>
              <p:sp>
                <p:nvSpPr>
                  <p:cNvPr id="26" name="Oval 25"/>
                  <p:cNvSpPr/>
                  <p:nvPr userDrawn="1"/>
                </p:nvSpPr>
                <p:spPr>
                  <a:xfrm>
                    <a:off x="8622568" y="721782"/>
                    <a:ext cx="31227" cy="31227"/>
                  </a:xfrm>
                  <a:prstGeom prst="ellipse">
                    <a:avLst/>
                  </a:prstGeom>
                  <a:solidFill>
                    <a:schemeClr val="bg1"/>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endParaRPr lang="en-US" sz="1836" dirty="0">
                      <a:solidFill>
                        <a:prstClr val="white"/>
                      </a:solidFill>
                      <a:latin typeface="Segoe WPC Light" pitchFamily="34" charset="0"/>
                    </a:endParaRPr>
                  </a:p>
                </p:txBody>
              </p:sp>
              <p:sp>
                <p:nvSpPr>
                  <p:cNvPr id="27" name="Oval 26"/>
                  <p:cNvSpPr/>
                  <p:nvPr userDrawn="1"/>
                </p:nvSpPr>
                <p:spPr>
                  <a:xfrm>
                    <a:off x="8669521" y="721782"/>
                    <a:ext cx="31227" cy="31227"/>
                  </a:xfrm>
                  <a:prstGeom prst="ellipse">
                    <a:avLst/>
                  </a:prstGeom>
                  <a:solidFill>
                    <a:schemeClr val="bg1"/>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endParaRPr lang="en-US" sz="1836" dirty="0">
                      <a:solidFill>
                        <a:prstClr val="white"/>
                      </a:solidFill>
                      <a:latin typeface="Segoe WPC Light" pitchFamily="34" charset="0"/>
                    </a:endParaRPr>
                  </a:p>
                </p:txBody>
              </p:sp>
              <p:sp>
                <p:nvSpPr>
                  <p:cNvPr id="28" name="Oval 27"/>
                  <p:cNvSpPr/>
                  <p:nvPr userDrawn="1"/>
                </p:nvSpPr>
                <p:spPr>
                  <a:xfrm>
                    <a:off x="8717163" y="721782"/>
                    <a:ext cx="31227" cy="31227"/>
                  </a:xfrm>
                  <a:prstGeom prst="ellipse">
                    <a:avLst/>
                  </a:prstGeom>
                  <a:solidFill>
                    <a:schemeClr val="bg1"/>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endParaRPr lang="en-US" sz="1836" dirty="0">
                      <a:solidFill>
                        <a:prstClr val="white"/>
                      </a:solidFill>
                      <a:latin typeface="Segoe WPC Light" pitchFamily="34" charset="0"/>
                    </a:endParaRPr>
                  </a:p>
                </p:txBody>
              </p:sp>
            </p:grpSp>
          </p:grpSp>
        </p:grpSp>
        <p:sp>
          <p:nvSpPr>
            <p:cNvPr id="38" name="Rectangle 37"/>
            <p:cNvSpPr/>
            <p:nvPr/>
          </p:nvSpPr>
          <p:spPr>
            <a:xfrm>
              <a:off x="10260784" y="0"/>
              <a:ext cx="277293" cy="301752"/>
            </a:xfrm>
            <a:prstGeom prst="rect">
              <a:avLst/>
            </a:prstGeom>
            <a:solidFill>
              <a:srgbClr val="00B050"/>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endParaRPr lang="en-US" sz="1836" dirty="0">
                <a:solidFill>
                  <a:prstClr val="white"/>
                </a:solidFill>
                <a:latin typeface="Segoe WPC Light" pitchFamily="34" charset="0"/>
              </a:endParaRPr>
            </a:p>
          </p:txBody>
        </p:sp>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26" y="1736"/>
              <a:ext cx="904875" cy="28575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73954" y="82296"/>
              <a:ext cx="152400" cy="152400"/>
            </a:xfrm>
            <a:prstGeom prst="rect">
              <a:avLst/>
            </a:prstGeom>
          </p:spPr>
        </p:pic>
        <p:sp>
          <p:nvSpPr>
            <p:cNvPr id="6" name="TextBox 5"/>
            <p:cNvSpPr txBox="1"/>
            <p:nvPr/>
          </p:nvSpPr>
          <p:spPr>
            <a:xfrm>
              <a:off x="10618169" y="-1870"/>
              <a:ext cx="1000125" cy="301752"/>
            </a:xfrm>
            <a:prstGeom prst="rect">
              <a:avLst/>
            </a:prstGeom>
          </p:spPr>
          <p:txBody>
            <a:bodyPr vert="horz" wrap="square" lIns="0" tIns="46630" rIns="93260" bIns="46630" rtlCol="0" anchor="ctr">
              <a:noAutofit/>
            </a:bodyPr>
            <a:lstStyle/>
            <a:p>
              <a:pPr defTabSz="932597"/>
              <a:r>
                <a:rPr lang="en-US" sz="1020" dirty="0">
                  <a:solidFill>
                    <a:srgbClr val="7F7F7F"/>
                  </a:solidFill>
                  <a:latin typeface="Segoe UI" panose="020B0502040204020203" pitchFamily="34" charset="0"/>
                  <a:cs typeface="Segoe UI" panose="020B0502040204020203" pitchFamily="34" charset="0"/>
                </a:rPr>
                <a:t>Dave Meyers</a:t>
              </a:r>
            </a:p>
          </p:txBody>
        </p:sp>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019818" y="82296"/>
              <a:ext cx="104775" cy="133350"/>
            </a:xfrm>
            <a:prstGeom prst="rect">
              <a:avLst/>
            </a:prstGeom>
          </p:spPr>
        </p:pic>
        <p:pic>
          <p:nvPicPr>
            <p:cNvPr id="29" name="Picture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751741" y="82296"/>
              <a:ext cx="142875" cy="133350"/>
            </a:xfrm>
            <a:prstGeom prst="rect">
              <a:avLst/>
            </a:prstGeom>
          </p:spPr>
        </p:pic>
      </p:grpSp>
      <p:grpSp>
        <p:nvGrpSpPr>
          <p:cNvPr id="11" name="Group 10"/>
          <p:cNvGrpSpPr/>
          <p:nvPr/>
        </p:nvGrpSpPr>
        <p:grpSpPr>
          <a:xfrm>
            <a:off x="166030" y="474461"/>
            <a:ext cx="1406925" cy="233151"/>
            <a:chOff x="161925" y="465201"/>
            <a:chExt cx="1379463" cy="228600"/>
          </a:xfrm>
        </p:grpSpPr>
        <p:pic>
          <p:nvPicPr>
            <p:cNvPr id="36" name="Picture 3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1925" y="465201"/>
              <a:ext cx="228600" cy="228600"/>
            </a:xfrm>
            <a:prstGeom prst="rect">
              <a:avLst/>
            </a:prstGeom>
          </p:spPr>
        </p:pic>
        <p:sp>
          <p:nvSpPr>
            <p:cNvPr id="37" name="TextBox 36"/>
            <p:cNvSpPr txBox="1"/>
            <p:nvPr/>
          </p:nvSpPr>
          <p:spPr>
            <a:xfrm>
              <a:off x="426963" y="465201"/>
              <a:ext cx="1114425" cy="190500"/>
            </a:xfrm>
            <a:prstGeom prst="rect">
              <a:avLst/>
            </a:prstGeom>
          </p:spPr>
          <p:txBody>
            <a:bodyPr vert="horz" wrap="square" lIns="0" tIns="46630" rIns="93260" bIns="46630" rtlCol="0" anchor="ctr">
              <a:noAutofit/>
            </a:bodyPr>
            <a:lstStyle/>
            <a:p>
              <a:pPr defTabSz="932597"/>
              <a:r>
                <a:rPr lang="en-US" sz="1428" dirty="0">
                  <a:solidFill>
                    <a:srgbClr val="0072C6"/>
                  </a:solidFill>
                  <a:latin typeface="Segoe UI" panose="020B0502040204020203" pitchFamily="34" charset="0"/>
                  <a:cs typeface="Segoe UI" panose="020B0502040204020203" pitchFamily="34" charset="0"/>
                </a:rPr>
                <a:t>new mail</a:t>
              </a:r>
            </a:p>
          </p:txBody>
        </p:sp>
      </p:grpSp>
      <p:sp>
        <p:nvSpPr>
          <p:cNvPr id="53" name="Rectangle 52"/>
          <p:cNvSpPr/>
          <p:nvPr/>
        </p:nvSpPr>
        <p:spPr>
          <a:xfrm>
            <a:off x="881" y="2778380"/>
            <a:ext cx="1688012" cy="252580"/>
          </a:xfrm>
          <a:prstGeom prst="rect">
            <a:avLst/>
          </a:prstGeom>
          <a:solidFill>
            <a:srgbClr val="DFED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grpSp>
        <p:nvGrpSpPr>
          <p:cNvPr id="12" name="Group 11"/>
          <p:cNvGrpSpPr/>
          <p:nvPr/>
        </p:nvGrpSpPr>
        <p:grpSpPr>
          <a:xfrm>
            <a:off x="175745" y="1058893"/>
            <a:ext cx="1374619" cy="3166965"/>
            <a:chOff x="171450" y="1038225"/>
            <a:chExt cx="1347788" cy="3105150"/>
          </a:xfrm>
        </p:grpSpPr>
        <p:pic>
          <p:nvPicPr>
            <p:cNvPr id="39" name="Picture 3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1450" y="1038225"/>
              <a:ext cx="152400" cy="152400"/>
            </a:xfrm>
            <a:prstGeom prst="rect">
              <a:avLst/>
            </a:prstGeom>
          </p:spPr>
        </p:pic>
        <p:pic>
          <p:nvPicPr>
            <p:cNvPr id="40" name="Picture 3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3736" y="1371600"/>
              <a:ext cx="114300" cy="114300"/>
            </a:xfrm>
            <a:prstGeom prst="rect">
              <a:avLst/>
            </a:prstGeom>
          </p:spPr>
        </p:pic>
        <p:pic>
          <p:nvPicPr>
            <p:cNvPr id="41" name="Picture 4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1450" y="2562225"/>
              <a:ext cx="114300" cy="114300"/>
            </a:xfrm>
            <a:prstGeom prst="rect">
              <a:avLst/>
            </a:prstGeom>
          </p:spPr>
        </p:pic>
        <p:sp>
          <p:nvSpPr>
            <p:cNvPr id="42" name="TextBox 41"/>
            <p:cNvSpPr txBox="1"/>
            <p:nvPr/>
          </p:nvSpPr>
          <p:spPr>
            <a:xfrm>
              <a:off x="310896" y="1314450"/>
              <a:ext cx="1114425" cy="190500"/>
            </a:xfrm>
            <a:prstGeom prst="rect">
              <a:avLst/>
            </a:prstGeom>
          </p:spPr>
          <p:txBody>
            <a:bodyPr vert="horz" wrap="square" lIns="0" tIns="46630" rIns="93260" bIns="46630" rtlCol="0" anchor="ctr">
              <a:noAutofit/>
            </a:bodyPr>
            <a:lstStyle/>
            <a:p>
              <a:pPr defTabSz="932597"/>
              <a:r>
                <a:rPr lang="en-US" sz="918" dirty="0">
                  <a:solidFill>
                    <a:srgbClr val="666666"/>
                  </a:solidFill>
                  <a:latin typeface="Segoe UI" panose="020B0502040204020203" pitchFamily="34" charset="0"/>
                  <a:cs typeface="Segoe UI" panose="020B0502040204020203" pitchFamily="34" charset="0"/>
                </a:rPr>
                <a:t>Favorites</a:t>
              </a:r>
            </a:p>
          </p:txBody>
        </p:sp>
        <p:sp>
          <p:nvSpPr>
            <p:cNvPr id="43" name="TextBox 42"/>
            <p:cNvSpPr txBox="1"/>
            <p:nvPr/>
          </p:nvSpPr>
          <p:spPr>
            <a:xfrm>
              <a:off x="402336" y="1562100"/>
              <a:ext cx="1114425" cy="190500"/>
            </a:xfrm>
            <a:prstGeom prst="rect">
              <a:avLst/>
            </a:prstGeom>
          </p:spPr>
          <p:txBody>
            <a:bodyPr vert="horz" wrap="square" lIns="0" tIns="46630" rIns="93260" bIns="46630" rtlCol="0" anchor="ctr">
              <a:noAutofit/>
            </a:bodyPr>
            <a:lstStyle/>
            <a:p>
              <a:pPr defTabSz="932597"/>
              <a:r>
                <a:rPr lang="en-US" sz="918" dirty="0">
                  <a:solidFill>
                    <a:srgbClr val="666666"/>
                  </a:solidFill>
                  <a:latin typeface="Segoe UI" panose="020B0502040204020203" pitchFamily="34" charset="0"/>
                  <a:cs typeface="Segoe UI" panose="020B0502040204020203" pitchFamily="34" charset="0"/>
                </a:rPr>
                <a:t>Inbox</a:t>
              </a:r>
            </a:p>
          </p:txBody>
        </p:sp>
        <p:sp>
          <p:nvSpPr>
            <p:cNvPr id="44" name="TextBox 43"/>
            <p:cNvSpPr txBox="1"/>
            <p:nvPr/>
          </p:nvSpPr>
          <p:spPr>
            <a:xfrm>
              <a:off x="402336" y="1800225"/>
              <a:ext cx="1114425" cy="190500"/>
            </a:xfrm>
            <a:prstGeom prst="rect">
              <a:avLst/>
            </a:prstGeom>
          </p:spPr>
          <p:txBody>
            <a:bodyPr vert="horz" wrap="square" lIns="0" tIns="46630" rIns="93260" bIns="46630" rtlCol="0" anchor="ctr">
              <a:noAutofit/>
            </a:bodyPr>
            <a:lstStyle/>
            <a:p>
              <a:pPr defTabSz="932597"/>
              <a:r>
                <a:rPr lang="en-US" sz="918" dirty="0">
                  <a:solidFill>
                    <a:srgbClr val="666666"/>
                  </a:solidFill>
                  <a:latin typeface="Segoe UI" panose="020B0502040204020203" pitchFamily="34" charset="0"/>
                  <a:cs typeface="Segoe UI" panose="020B0502040204020203" pitchFamily="34" charset="0"/>
                </a:rPr>
                <a:t>Sent Items</a:t>
              </a:r>
            </a:p>
          </p:txBody>
        </p:sp>
        <p:sp>
          <p:nvSpPr>
            <p:cNvPr id="45" name="TextBox 44"/>
            <p:cNvSpPr txBox="1"/>
            <p:nvPr/>
          </p:nvSpPr>
          <p:spPr>
            <a:xfrm>
              <a:off x="402336" y="2038350"/>
              <a:ext cx="1114425" cy="190500"/>
            </a:xfrm>
            <a:prstGeom prst="rect">
              <a:avLst/>
            </a:prstGeom>
          </p:spPr>
          <p:txBody>
            <a:bodyPr vert="horz" wrap="square" lIns="0" tIns="46630" rIns="93260" bIns="46630" rtlCol="0" anchor="ctr">
              <a:noAutofit/>
            </a:bodyPr>
            <a:lstStyle/>
            <a:p>
              <a:pPr defTabSz="932597"/>
              <a:r>
                <a:rPr lang="en-US" sz="918" dirty="0">
                  <a:solidFill>
                    <a:srgbClr val="666666"/>
                  </a:solidFill>
                  <a:latin typeface="Segoe UI" panose="020B0502040204020203" pitchFamily="34" charset="0"/>
                  <a:cs typeface="Segoe UI" panose="020B0502040204020203" pitchFamily="34" charset="0"/>
                </a:rPr>
                <a:t>Drafts</a:t>
              </a:r>
            </a:p>
          </p:txBody>
        </p:sp>
        <p:sp>
          <p:nvSpPr>
            <p:cNvPr id="46" name="TextBox 45"/>
            <p:cNvSpPr txBox="1"/>
            <p:nvPr/>
          </p:nvSpPr>
          <p:spPr>
            <a:xfrm>
              <a:off x="309563" y="2505075"/>
              <a:ext cx="1114425" cy="190500"/>
            </a:xfrm>
            <a:prstGeom prst="rect">
              <a:avLst/>
            </a:prstGeom>
          </p:spPr>
          <p:txBody>
            <a:bodyPr vert="horz" wrap="square" lIns="0" tIns="46630" rIns="93260" bIns="46630" rtlCol="0" anchor="ctr">
              <a:noAutofit/>
            </a:bodyPr>
            <a:lstStyle/>
            <a:p>
              <a:pPr defTabSz="932597"/>
              <a:r>
                <a:rPr lang="en-US" sz="918" dirty="0">
                  <a:solidFill>
                    <a:srgbClr val="666666"/>
                  </a:solidFill>
                  <a:latin typeface="Segoe UI" panose="020B0502040204020203" pitchFamily="34" charset="0"/>
                  <a:cs typeface="Segoe UI" panose="020B0502040204020203" pitchFamily="34" charset="0"/>
                </a:rPr>
                <a:t>Dave Meyers</a:t>
              </a:r>
            </a:p>
          </p:txBody>
        </p:sp>
        <p:sp>
          <p:nvSpPr>
            <p:cNvPr id="47" name="TextBox 46"/>
            <p:cNvSpPr txBox="1"/>
            <p:nvPr/>
          </p:nvSpPr>
          <p:spPr>
            <a:xfrm>
              <a:off x="404813" y="2752725"/>
              <a:ext cx="1114425" cy="190500"/>
            </a:xfrm>
            <a:prstGeom prst="rect">
              <a:avLst/>
            </a:prstGeom>
          </p:spPr>
          <p:txBody>
            <a:bodyPr vert="horz" wrap="square" lIns="0" tIns="46630" rIns="93260" bIns="46630" rtlCol="0" anchor="ctr">
              <a:noAutofit/>
            </a:bodyPr>
            <a:lstStyle/>
            <a:p>
              <a:pPr defTabSz="932597"/>
              <a:r>
                <a:rPr lang="en-US" sz="918" dirty="0">
                  <a:solidFill>
                    <a:srgbClr val="666666"/>
                  </a:solidFill>
                  <a:latin typeface="Segoe UI" panose="020B0502040204020203" pitchFamily="34" charset="0"/>
                  <a:cs typeface="Segoe UI" panose="020B0502040204020203" pitchFamily="34" charset="0"/>
                </a:rPr>
                <a:t>Inbox</a:t>
              </a:r>
            </a:p>
          </p:txBody>
        </p:sp>
        <p:sp>
          <p:nvSpPr>
            <p:cNvPr id="48" name="TextBox 47"/>
            <p:cNvSpPr txBox="1"/>
            <p:nvPr/>
          </p:nvSpPr>
          <p:spPr>
            <a:xfrm>
              <a:off x="404813" y="2990850"/>
              <a:ext cx="1114425" cy="190500"/>
            </a:xfrm>
            <a:prstGeom prst="rect">
              <a:avLst/>
            </a:prstGeom>
          </p:spPr>
          <p:txBody>
            <a:bodyPr vert="horz" wrap="square" lIns="0" tIns="46630" rIns="93260" bIns="46630" rtlCol="0" anchor="ctr">
              <a:noAutofit/>
            </a:bodyPr>
            <a:lstStyle/>
            <a:p>
              <a:pPr defTabSz="932597"/>
              <a:r>
                <a:rPr lang="en-US" sz="918" dirty="0">
                  <a:solidFill>
                    <a:srgbClr val="666666"/>
                  </a:solidFill>
                  <a:latin typeface="Segoe UI" panose="020B0502040204020203" pitchFamily="34" charset="0"/>
                  <a:cs typeface="Segoe UI" panose="020B0502040204020203" pitchFamily="34" charset="0"/>
                </a:rPr>
                <a:t>Drafts</a:t>
              </a:r>
            </a:p>
          </p:txBody>
        </p:sp>
        <p:sp>
          <p:nvSpPr>
            <p:cNvPr id="49" name="TextBox 48"/>
            <p:cNvSpPr txBox="1"/>
            <p:nvPr/>
          </p:nvSpPr>
          <p:spPr>
            <a:xfrm>
              <a:off x="404813" y="3228975"/>
              <a:ext cx="1114425" cy="190500"/>
            </a:xfrm>
            <a:prstGeom prst="rect">
              <a:avLst/>
            </a:prstGeom>
          </p:spPr>
          <p:txBody>
            <a:bodyPr vert="horz" wrap="square" lIns="0" tIns="46630" rIns="93260" bIns="46630" rtlCol="0" anchor="ctr">
              <a:noAutofit/>
            </a:bodyPr>
            <a:lstStyle/>
            <a:p>
              <a:pPr defTabSz="932597"/>
              <a:r>
                <a:rPr lang="en-US" sz="918" dirty="0">
                  <a:solidFill>
                    <a:srgbClr val="666666"/>
                  </a:solidFill>
                  <a:latin typeface="Segoe UI" panose="020B0502040204020203" pitchFamily="34" charset="0"/>
                  <a:cs typeface="Segoe UI" panose="020B0502040204020203" pitchFamily="34" charset="0"/>
                </a:rPr>
                <a:t>Sent Items</a:t>
              </a:r>
            </a:p>
          </p:txBody>
        </p:sp>
        <p:sp>
          <p:nvSpPr>
            <p:cNvPr id="50" name="TextBox 49"/>
            <p:cNvSpPr txBox="1"/>
            <p:nvPr/>
          </p:nvSpPr>
          <p:spPr>
            <a:xfrm>
              <a:off x="404813" y="3476625"/>
              <a:ext cx="1114425" cy="190500"/>
            </a:xfrm>
            <a:prstGeom prst="rect">
              <a:avLst/>
            </a:prstGeom>
          </p:spPr>
          <p:txBody>
            <a:bodyPr vert="horz" wrap="square" lIns="0" tIns="46630" rIns="93260" bIns="46630" rtlCol="0" anchor="ctr">
              <a:noAutofit/>
            </a:bodyPr>
            <a:lstStyle/>
            <a:p>
              <a:pPr defTabSz="932597"/>
              <a:r>
                <a:rPr lang="en-US" sz="918" dirty="0">
                  <a:solidFill>
                    <a:srgbClr val="666666"/>
                  </a:solidFill>
                  <a:latin typeface="Segoe UI" panose="020B0502040204020203" pitchFamily="34" charset="0"/>
                  <a:cs typeface="Segoe UI" panose="020B0502040204020203" pitchFamily="34" charset="0"/>
                </a:rPr>
                <a:t>Deleted Items</a:t>
              </a:r>
            </a:p>
          </p:txBody>
        </p:sp>
        <p:sp>
          <p:nvSpPr>
            <p:cNvPr id="51" name="TextBox 50"/>
            <p:cNvSpPr txBox="1"/>
            <p:nvPr/>
          </p:nvSpPr>
          <p:spPr>
            <a:xfrm>
              <a:off x="404813" y="3714750"/>
              <a:ext cx="1114425" cy="190500"/>
            </a:xfrm>
            <a:prstGeom prst="rect">
              <a:avLst/>
            </a:prstGeom>
          </p:spPr>
          <p:txBody>
            <a:bodyPr vert="horz" wrap="square" lIns="0" tIns="46630" rIns="93260" bIns="46630" rtlCol="0" anchor="ctr">
              <a:noAutofit/>
            </a:bodyPr>
            <a:lstStyle/>
            <a:p>
              <a:pPr defTabSz="932597"/>
              <a:r>
                <a:rPr lang="en-US" sz="918" dirty="0">
                  <a:solidFill>
                    <a:srgbClr val="666666"/>
                  </a:solidFill>
                  <a:latin typeface="Segoe UI" panose="020B0502040204020203" pitchFamily="34" charset="0"/>
                  <a:cs typeface="Segoe UI" panose="020B0502040204020203" pitchFamily="34" charset="0"/>
                </a:rPr>
                <a:t>Junk Email</a:t>
              </a:r>
            </a:p>
          </p:txBody>
        </p:sp>
        <p:sp>
          <p:nvSpPr>
            <p:cNvPr id="52" name="TextBox 51"/>
            <p:cNvSpPr txBox="1"/>
            <p:nvPr/>
          </p:nvSpPr>
          <p:spPr>
            <a:xfrm>
              <a:off x="404813" y="3952875"/>
              <a:ext cx="1114425" cy="190500"/>
            </a:xfrm>
            <a:prstGeom prst="rect">
              <a:avLst/>
            </a:prstGeom>
          </p:spPr>
          <p:txBody>
            <a:bodyPr vert="horz" wrap="square" lIns="0" tIns="46630" rIns="93260" bIns="46630" rtlCol="0" anchor="ctr">
              <a:noAutofit/>
            </a:bodyPr>
            <a:lstStyle/>
            <a:p>
              <a:pPr defTabSz="932597"/>
              <a:r>
                <a:rPr lang="en-US" sz="918" dirty="0">
                  <a:solidFill>
                    <a:srgbClr val="666666"/>
                  </a:solidFill>
                  <a:latin typeface="Segoe UI" panose="020B0502040204020203" pitchFamily="34" charset="0"/>
                  <a:cs typeface="Segoe UI" panose="020B0502040204020203" pitchFamily="34" charset="0"/>
                </a:rPr>
                <a:t>Notes</a:t>
              </a:r>
            </a:p>
          </p:txBody>
        </p:sp>
      </p:grpSp>
      <p:grpSp>
        <p:nvGrpSpPr>
          <p:cNvPr id="3" name="Group 2"/>
          <p:cNvGrpSpPr/>
          <p:nvPr/>
        </p:nvGrpSpPr>
        <p:grpSpPr>
          <a:xfrm>
            <a:off x="1826517" y="437934"/>
            <a:ext cx="3515915" cy="261129"/>
            <a:chOff x="1790001" y="429387"/>
            <a:chExt cx="3447288" cy="256032"/>
          </a:xfrm>
        </p:grpSpPr>
        <p:sp>
          <p:nvSpPr>
            <p:cNvPr id="54" name="Rectangle 53"/>
            <p:cNvSpPr/>
            <p:nvPr/>
          </p:nvSpPr>
          <p:spPr>
            <a:xfrm>
              <a:off x="1790001" y="429387"/>
              <a:ext cx="3447288" cy="256032"/>
            </a:xfrm>
            <a:prstGeom prst="rect">
              <a:avLst/>
            </a:prstGeom>
            <a:noFill/>
            <a:ln>
              <a:solidFill>
                <a:srgbClr val="DFED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55" name="TextBox 54"/>
            <p:cNvSpPr txBox="1"/>
            <p:nvPr/>
          </p:nvSpPr>
          <p:spPr>
            <a:xfrm>
              <a:off x="1875344" y="456819"/>
              <a:ext cx="1371600" cy="190500"/>
            </a:xfrm>
            <a:prstGeom prst="rect">
              <a:avLst/>
            </a:prstGeom>
          </p:spPr>
          <p:txBody>
            <a:bodyPr vert="horz" wrap="square" lIns="0" tIns="46630" rIns="93260" bIns="46630" rtlCol="0" anchor="ctr">
              <a:noAutofit/>
            </a:bodyPr>
            <a:lstStyle/>
            <a:p>
              <a:pPr defTabSz="932597"/>
              <a:r>
                <a:rPr lang="en-US" sz="918" dirty="0">
                  <a:solidFill>
                    <a:srgbClr val="666666"/>
                  </a:solidFill>
                  <a:latin typeface="Segoe UI" panose="020B0502040204020203" pitchFamily="34" charset="0"/>
                  <a:cs typeface="Segoe UI" panose="020B0502040204020203" pitchFamily="34" charset="0"/>
                </a:rPr>
                <a:t>search mail and people</a:t>
              </a:r>
            </a:p>
          </p:txBody>
        </p:sp>
        <p:pic>
          <p:nvPicPr>
            <p:cNvPr id="56" name="Picture 5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943475" y="480725"/>
              <a:ext cx="190500" cy="190500"/>
            </a:xfrm>
            <a:prstGeom prst="rect">
              <a:avLst/>
            </a:prstGeom>
          </p:spPr>
        </p:pic>
      </p:grpSp>
      <p:sp>
        <p:nvSpPr>
          <p:cNvPr id="57" name="TextBox 56"/>
          <p:cNvSpPr txBox="1"/>
          <p:nvPr/>
        </p:nvSpPr>
        <p:spPr>
          <a:xfrm>
            <a:off x="1924376" y="741808"/>
            <a:ext cx="1958467" cy="194292"/>
          </a:xfrm>
          <a:prstGeom prst="rect">
            <a:avLst/>
          </a:prstGeom>
        </p:spPr>
        <p:txBody>
          <a:bodyPr vert="horz" wrap="square" lIns="0" tIns="46630" rIns="93260" bIns="46630" rtlCol="0" anchor="ctr">
            <a:noAutofit/>
          </a:bodyPr>
          <a:lstStyle/>
          <a:p>
            <a:pPr defTabSz="932597"/>
            <a:r>
              <a:rPr lang="en-US" sz="1122" dirty="0">
                <a:solidFill>
                  <a:srgbClr val="0072C6"/>
                </a:solidFill>
                <a:latin typeface="Segoe UI" panose="020B0502040204020203" pitchFamily="34" charset="0"/>
                <a:cs typeface="Segoe UI" panose="020B0502040204020203" pitchFamily="34" charset="0"/>
              </a:rPr>
              <a:t>all   </a:t>
            </a:r>
            <a:r>
              <a:rPr lang="en-US" sz="1122" dirty="0">
                <a:solidFill>
                  <a:srgbClr val="666666"/>
                </a:solidFill>
                <a:latin typeface="Segoe UI" panose="020B0502040204020203" pitchFamily="34" charset="0"/>
                <a:cs typeface="Segoe UI" panose="020B0502040204020203" pitchFamily="34" charset="0"/>
              </a:rPr>
              <a:t>unread   to me   flagged</a:t>
            </a:r>
          </a:p>
        </p:txBody>
      </p:sp>
      <p:grpSp>
        <p:nvGrpSpPr>
          <p:cNvPr id="59" name="Group 58"/>
          <p:cNvGrpSpPr/>
          <p:nvPr/>
        </p:nvGrpSpPr>
        <p:grpSpPr>
          <a:xfrm>
            <a:off x="1934932" y="1000605"/>
            <a:ext cx="3264112" cy="194292"/>
            <a:chOff x="1896300" y="904875"/>
            <a:chExt cx="3200400" cy="190500"/>
          </a:xfrm>
        </p:grpSpPr>
        <p:sp>
          <p:nvSpPr>
            <p:cNvPr id="60" name="TextBox 59"/>
            <p:cNvSpPr txBox="1"/>
            <p:nvPr/>
          </p:nvSpPr>
          <p:spPr>
            <a:xfrm>
              <a:off x="1896300" y="904875"/>
              <a:ext cx="3200400" cy="190500"/>
            </a:xfrm>
            <a:prstGeom prst="rect">
              <a:avLst/>
            </a:prstGeom>
          </p:spPr>
          <p:txBody>
            <a:bodyPr vert="horz" wrap="square" lIns="0" tIns="46630" rIns="93260" bIns="46630" rtlCol="0" anchor="ctr">
              <a:noAutofit/>
            </a:bodyPr>
            <a:lstStyle/>
            <a:p>
              <a:pPr defTabSz="932597"/>
              <a:r>
                <a:rPr lang="en-US" sz="816" dirty="0">
                  <a:solidFill>
                    <a:srgbClr val="0072C6"/>
                  </a:solidFill>
                  <a:latin typeface="Segoe UI" panose="020B0502040204020203" pitchFamily="34" charset="0"/>
                  <a:cs typeface="Segoe UI" panose="020B0502040204020203" pitchFamily="34" charset="0"/>
                </a:rPr>
                <a:t>INBOX                                                   </a:t>
              </a:r>
              <a:r>
                <a:rPr lang="en-US" sz="816" dirty="0">
                  <a:solidFill>
                    <a:srgbClr val="666666"/>
                  </a:solidFill>
                  <a:latin typeface="Segoe UI" panose="020B0502040204020203" pitchFamily="34" charset="0"/>
                  <a:cs typeface="Segoe UI" panose="020B0502040204020203" pitchFamily="34" charset="0"/>
                </a:rPr>
                <a:t>CONVERSATIONS BY DATE</a:t>
              </a:r>
            </a:p>
          </p:txBody>
        </p:sp>
        <p:pic>
          <p:nvPicPr>
            <p:cNvPr id="61" name="Picture 6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924425" y="952881"/>
              <a:ext cx="114300" cy="114300"/>
            </a:xfrm>
            <a:prstGeom prst="rect">
              <a:avLst/>
            </a:prstGeom>
          </p:spPr>
        </p:pic>
      </p:grpSp>
      <p:grpSp>
        <p:nvGrpSpPr>
          <p:cNvPr id="19" name="Group 18"/>
          <p:cNvGrpSpPr/>
          <p:nvPr/>
        </p:nvGrpSpPr>
        <p:grpSpPr>
          <a:xfrm>
            <a:off x="1768229" y="1328181"/>
            <a:ext cx="3507700" cy="170414"/>
            <a:chOff x="1732851" y="1940432"/>
            <a:chExt cx="3439234" cy="167088"/>
          </a:xfrm>
        </p:grpSpPr>
        <p:pic>
          <p:nvPicPr>
            <p:cNvPr id="92" name="Picture 9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732851" y="1955120"/>
              <a:ext cx="152400" cy="152400"/>
            </a:xfrm>
            <a:prstGeom prst="rect">
              <a:avLst/>
            </a:prstGeom>
          </p:spPr>
        </p:pic>
        <p:pic>
          <p:nvPicPr>
            <p:cNvPr id="94" name="Picture 9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63275" y="1940432"/>
              <a:ext cx="152400" cy="152400"/>
            </a:xfrm>
            <a:prstGeom prst="rect">
              <a:avLst/>
            </a:prstGeom>
          </p:spPr>
        </p:pic>
        <p:pic>
          <p:nvPicPr>
            <p:cNvPr id="95" name="Picture 9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839525" y="1940813"/>
              <a:ext cx="152400" cy="152400"/>
            </a:xfrm>
            <a:prstGeom prst="rect">
              <a:avLst/>
            </a:prstGeom>
          </p:spPr>
        </p:pic>
        <p:pic>
          <p:nvPicPr>
            <p:cNvPr id="96" name="Picture 9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019685" y="1943557"/>
              <a:ext cx="152400" cy="152400"/>
            </a:xfrm>
            <a:prstGeom prst="rect">
              <a:avLst/>
            </a:prstGeom>
          </p:spPr>
        </p:pic>
      </p:grpSp>
      <p:sp>
        <p:nvSpPr>
          <p:cNvPr id="118" name="TextBox 117"/>
          <p:cNvSpPr txBox="1"/>
          <p:nvPr/>
        </p:nvSpPr>
        <p:spPr>
          <a:xfrm>
            <a:off x="5778204" y="2845304"/>
            <a:ext cx="712043" cy="519788"/>
          </a:xfrm>
          <a:prstGeom prst="rect">
            <a:avLst/>
          </a:prstGeom>
        </p:spPr>
        <p:txBody>
          <a:bodyPr vert="horz" wrap="square" lIns="0" tIns="46630" rIns="93260" bIns="46630" rtlCol="0" anchor="ctr">
            <a:normAutofit/>
          </a:bodyPr>
          <a:lstStyle/>
          <a:p>
            <a:pPr defTabSz="932597"/>
            <a:r>
              <a:rPr lang="en-US" sz="765" dirty="0">
                <a:solidFill>
                  <a:prstClr val="white"/>
                </a:solidFill>
                <a:latin typeface="Segoe UI" panose="020B0502040204020203" pitchFamily="34" charset="0"/>
                <a:cs typeface="Segoe UI" panose="020B0502040204020203" pitchFamily="34" charset="0"/>
              </a:rPr>
              <a:t>Seattle Seaha~.pptx</a:t>
            </a:r>
          </a:p>
        </p:txBody>
      </p:sp>
      <p:grpSp>
        <p:nvGrpSpPr>
          <p:cNvPr id="32" name="Group 31"/>
          <p:cNvGrpSpPr/>
          <p:nvPr/>
        </p:nvGrpSpPr>
        <p:grpSpPr>
          <a:xfrm>
            <a:off x="1691225" y="1243470"/>
            <a:ext cx="3731255" cy="5744837"/>
            <a:chOff x="1657350" y="1219200"/>
            <a:chExt cx="3658425" cy="5632704"/>
          </a:xfrm>
        </p:grpSpPr>
        <p:grpSp>
          <p:nvGrpSpPr>
            <p:cNvPr id="14" name="Group 13"/>
            <p:cNvGrpSpPr/>
            <p:nvPr/>
          </p:nvGrpSpPr>
          <p:grpSpPr>
            <a:xfrm>
              <a:off x="1657350" y="1219200"/>
              <a:ext cx="3658425" cy="5632704"/>
              <a:chOff x="1657350" y="1219200"/>
              <a:chExt cx="3658425" cy="5632704"/>
            </a:xfrm>
          </p:grpSpPr>
          <p:sp>
            <p:nvSpPr>
              <p:cNvPr id="58" name="TextBox 57"/>
              <p:cNvSpPr txBox="1"/>
              <p:nvPr/>
            </p:nvSpPr>
            <p:spPr>
              <a:xfrm>
                <a:off x="1896300" y="1266825"/>
                <a:ext cx="1160970" cy="274320"/>
              </a:xfrm>
              <a:prstGeom prst="rect">
                <a:avLst/>
              </a:prstGeom>
            </p:spPr>
            <p:txBody>
              <a:bodyPr vert="horz" wrap="square" lIns="0" tIns="46630" rIns="93260" bIns="46630" rtlCol="0" anchor="ctr">
                <a:normAutofit lnSpcReduction="10000"/>
              </a:bodyPr>
              <a:lstStyle/>
              <a:p>
                <a:pPr defTabSz="932597"/>
                <a:r>
                  <a:rPr lang="en-US" sz="1275" dirty="0">
                    <a:solidFill>
                      <a:prstClr val="black"/>
                    </a:solidFill>
                    <a:latin typeface="Segoe UI" panose="020B0502040204020203" pitchFamily="34" charset="0"/>
                    <a:cs typeface="Segoe UI" panose="020B0502040204020203" pitchFamily="34" charset="0"/>
                  </a:rPr>
                  <a:t>Marcus Brown</a:t>
                </a:r>
              </a:p>
            </p:txBody>
          </p:sp>
          <p:sp>
            <p:nvSpPr>
              <p:cNvPr id="62" name="TextBox 61"/>
              <p:cNvSpPr txBox="1"/>
              <p:nvPr/>
            </p:nvSpPr>
            <p:spPr>
              <a:xfrm>
                <a:off x="1896298" y="1413891"/>
                <a:ext cx="929199" cy="274320"/>
              </a:xfrm>
              <a:prstGeom prst="rect">
                <a:avLst/>
              </a:prstGeom>
            </p:spPr>
            <p:txBody>
              <a:bodyPr vert="horz" wrap="square" lIns="0" tIns="46630" rIns="93260" bIns="46630" rtlCol="0" anchor="ctr">
                <a:normAutofit/>
              </a:bodyPr>
              <a:lstStyle/>
              <a:p>
                <a:pPr defTabSz="932597"/>
                <a:r>
                  <a:rPr lang="en-US" sz="918" dirty="0">
                    <a:solidFill>
                      <a:srgbClr val="333333"/>
                    </a:solidFill>
                    <a:latin typeface="Segoe UI" panose="020B0502040204020203" pitchFamily="34" charset="0"/>
                    <a:cs typeface="Segoe UI" panose="020B0502040204020203" pitchFamily="34" charset="0"/>
                  </a:rPr>
                  <a:t>Gates</a:t>
                </a:r>
              </a:p>
            </p:txBody>
          </p:sp>
          <p:sp>
            <p:nvSpPr>
              <p:cNvPr id="63" name="TextBox 62"/>
              <p:cNvSpPr txBox="1"/>
              <p:nvPr/>
            </p:nvSpPr>
            <p:spPr>
              <a:xfrm>
                <a:off x="4858575" y="1468183"/>
                <a:ext cx="457200" cy="182880"/>
              </a:xfrm>
              <a:prstGeom prst="rect">
                <a:avLst/>
              </a:prstGeom>
            </p:spPr>
            <p:txBody>
              <a:bodyPr vert="horz" wrap="square" lIns="0" tIns="46630" rIns="93260" bIns="46630" rtlCol="0" anchor="ctr">
                <a:noAutofit/>
              </a:bodyPr>
              <a:lstStyle/>
              <a:p>
                <a:pPr defTabSz="932597"/>
                <a:r>
                  <a:rPr lang="en-US" sz="816" dirty="0">
                    <a:solidFill>
                      <a:srgbClr val="333333"/>
                    </a:solidFill>
                    <a:latin typeface="Segoe UI" panose="020B0502040204020203" pitchFamily="34" charset="0"/>
                    <a:cs typeface="Segoe UI" panose="020B0502040204020203" pitchFamily="34" charset="0"/>
                  </a:rPr>
                  <a:t>12:13p</a:t>
                </a:r>
              </a:p>
            </p:txBody>
          </p:sp>
          <p:sp>
            <p:nvSpPr>
              <p:cNvPr id="64" name="TextBox 63"/>
              <p:cNvSpPr txBox="1"/>
              <p:nvPr/>
            </p:nvSpPr>
            <p:spPr>
              <a:xfrm>
                <a:off x="1896298" y="1556766"/>
                <a:ext cx="3028127" cy="274320"/>
              </a:xfrm>
              <a:prstGeom prst="rect">
                <a:avLst/>
              </a:prstGeom>
            </p:spPr>
            <p:txBody>
              <a:bodyPr vert="horz" wrap="square" lIns="0" tIns="46630" rIns="93260" bIns="46630" rtlCol="0" anchor="ctr">
                <a:normAutofit/>
              </a:bodyPr>
              <a:lstStyle/>
              <a:p>
                <a:pPr defTabSz="932597"/>
                <a:r>
                  <a:rPr lang="en-US" sz="918" dirty="0">
                    <a:solidFill>
                      <a:srgbClr val="777777"/>
                    </a:solidFill>
                    <a:latin typeface="Segoe UI" panose="020B0502040204020203" pitchFamily="34" charset="0"/>
                    <a:cs typeface="Segoe UI" panose="020B0502040204020203" pitchFamily="34" charset="0"/>
                  </a:rPr>
                  <a:t>Here’s a video that details how to approach the gates…</a:t>
                </a:r>
              </a:p>
            </p:txBody>
          </p:sp>
          <p:grpSp>
            <p:nvGrpSpPr>
              <p:cNvPr id="4" name="Group 3"/>
              <p:cNvGrpSpPr/>
              <p:nvPr/>
            </p:nvGrpSpPr>
            <p:grpSpPr>
              <a:xfrm>
                <a:off x="1657350" y="1219200"/>
                <a:ext cx="3593592" cy="5632704"/>
                <a:chOff x="1657350" y="1219200"/>
                <a:chExt cx="3593592" cy="5632704"/>
              </a:xfrm>
            </p:grpSpPr>
            <p:cxnSp>
              <p:nvCxnSpPr>
                <p:cNvPr id="35" name="Straight Connector 34"/>
                <p:cNvCxnSpPr/>
                <p:nvPr/>
              </p:nvCxnSpPr>
              <p:spPr>
                <a:xfrm>
                  <a:off x="1657350" y="1219200"/>
                  <a:ext cx="0" cy="5632704"/>
                </a:xfrm>
                <a:prstGeom prst="line">
                  <a:avLst/>
                </a:prstGeom>
                <a:ln w="12700">
                  <a:solidFill>
                    <a:srgbClr val="CFD3D3"/>
                  </a:solidFill>
                </a:ln>
                <a:effectLst>
                  <a:outerShdw blurRad="50800" dist="12700" dir="10800000" algn="r" rotWithShape="0">
                    <a:schemeClr val="tx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V="1">
                  <a:off x="1657350" y="1847850"/>
                  <a:ext cx="3593592" cy="0"/>
                </a:xfrm>
                <a:prstGeom prst="line">
                  <a:avLst/>
                </a:prstGeom>
                <a:ln>
                  <a:solidFill>
                    <a:srgbClr val="EEF0F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V="1">
                  <a:off x="1657350" y="2486025"/>
                  <a:ext cx="3593592" cy="0"/>
                </a:xfrm>
                <a:prstGeom prst="line">
                  <a:avLst/>
                </a:prstGeom>
                <a:ln>
                  <a:solidFill>
                    <a:srgbClr val="EEF0F2"/>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V="1">
                  <a:off x="1657350" y="3124200"/>
                  <a:ext cx="3593592" cy="0"/>
                </a:xfrm>
                <a:prstGeom prst="line">
                  <a:avLst/>
                </a:prstGeom>
                <a:ln>
                  <a:solidFill>
                    <a:srgbClr val="EEF0F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1657350" y="3762375"/>
                  <a:ext cx="3593592" cy="0"/>
                </a:xfrm>
                <a:prstGeom prst="line">
                  <a:avLst/>
                </a:prstGeom>
                <a:ln>
                  <a:solidFill>
                    <a:srgbClr val="EEF0F2"/>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1657350" y="4407408"/>
                  <a:ext cx="3593592" cy="0"/>
                </a:xfrm>
                <a:prstGeom prst="line">
                  <a:avLst/>
                </a:prstGeom>
                <a:ln>
                  <a:solidFill>
                    <a:srgbClr val="EEF0F2"/>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V="1">
                  <a:off x="1657350" y="5047488"/>
                  <a:ext cx="3593592" cy="0"/>
                </a:xfrm>
                <a:prstGeom prst="line">
                  <a:avLst/>
                </a:prstGeom>
                <a:ln>
                  <a:solidFill>
                    <a:srgbClr val="EEF0F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248275" y="1219200"/>
                  <a:ext cx="0" cy="5632704"/>
                </a:xfrm>
                <a:prstGeom prst="line">
                  <a:avLst/>
                </a:prstGeom>
                <a:ln w="12700">
                  <a:solidFill>
                    <a:srgbClr val="CFD3D3"/>
                  </a:solidFill>
                </a:ln>
                <a:effectLst>
                  <a:outerShdw blurRad="50800" dist="12700" dir="10800000" algn="r" rotWithShape="0">
                    <a:schemeClr val="tx1">
                      <a:alpha val="40000"/>
                    </a:schemeClr>
                  </a:outerShdw>
                </a:effectLst>
              </p:spPr>
              <p:style>
                <a:lnRef idx="1">
                  <a:schemeClr val="accent1"/>
                </a:lnRef>
                <a:fillRef idx="0">
                  <a:schemeClr val="accent1"/>
                </a:fillRef>
                <a:effectRef idx="0">
                  <a:schemeClr val="accent1"/>
                </a:effectRef>
                <a:fontRef idx="minor">
                  <a:schemeClr val="tx1"/>
                </a:fontRef>
              </p:style>
            </p:cxnSp>
          </p:grpSp>
          <p:sp>
            <p:nvSpPr>
              <p:cNvPr id="71" name="TextBox 70"/>
              <p:cNvSpPr txBox="1"/>
              <p:nvPr/>
            </p:nvSpPr>
            <p:spPr>
              <a:xfrm>
                <a:off x="1896300" y="1905000"/>
                <a:ext cx="1160970" cy="274320"/>
              </a:xfrm>
              <a:prstGeom prst="rect">
                <a:avLst/>
              </a:prstGeom>
            </p:spPr>
            <p:txBody>
              <a:bodyPr vert="horz" wrap="square" lIns="0" tIns="46630" rIns="93260" bIns="46630" rtlCol="0" anchor="ctr">
                <a:normAutofit lnSpcReduction="10000"/>
              </a:bodyPr>
              <a:lstStyle/>
              <a:p>
                <a:pPr defTabSz="932597"/>
                <a:r>
                  <a:rPr lang="en-US" sz="1275" dirty="0">
                    <a:solidFill>
                      <a:prstClr val="black"/>
                    </a:solidFill>
                    <a:latin typeface="Segoe UI" panose="020B0502040204020203" pitchFamily="34" charset="0"/>
                    <a:cs typeface="Segoe UI" panose="020B0502040204020203" pitchFamily="34" charset="0"/>
                  </a:rPr>
                  <a:t>Mike </a:t>
                </a:r>
                <a:r>
                  <a:rPr lang="en-US" sz="1275" dirty="0" err="1">
                    <a:solidFill>
                      <a:prstClr val="black"/>
                    </a:solidFill>
                    <a:latin typeface="Segoe UI" panose="020B0502040204020203" pitchFamily="34" charset="0"/>
                    <a:cs typeface="Segoe UI" panose="020B0502040204020203" pitchFamily="34" charset="0"/>
                  </a:rPr>
                  <a:t>Seipel</a:t>
                </a:r>
                <a:endParaRPr lang="en-US" sz="1275" dirty="0">
                  <a:solidFill>
                    <a:prstClr val="black"/>
                  </a:solidFill>
                  <a:latin typeface="Segoe UI" panose="020B0502040204020203" pitchFamily="34" charset="0"/>
                  <a:cs typeface="Segoe UI" panose="020B0502040204020203" pitchFamily="34" charset="0"/>
                </a:endParaRPr>
              </a:p>
            </p:txBody>
          </p:sp>
          <p:sp>
            <p:nvSpPr>
              <p:cNvPr id="72" name="TextBox 71"/>
              <p:cNvSpPr txBox="1"/>
              <p:nvPr/>
            </p:nvSpPr>
            <p:spPr>
              <a:xfrm>
                <a:off x="1896300" y="2058352"/>
                <a:ext cx="1418401" cy="274320"/>
              </a:xfrm>
              <a:prstGeom prst="rect">
                <a:avLst/>
              </a:prstGeom>
            </p:spPr>
            <p:txBody>
              <a:bodyPr vert="horz" wrap="square" lIns="0" tIns="46630" rIns="93260" bIns="46630" rtlCol="0" anchor="ctr">
                <a:normAutofit/>
              </a:bodyPr>
              <a:lstStyle/>
              <a:p>
                <a:pPr defTabSz="932597"/>
                <a:r>
                  <a:rPr lang="en-US" sz="918" dirty="0">
                    <a:solidFill>
                      <a:srgbClr val="333333"/>
                    </a:solidFill>
                    <a:latin typeface="Segoe UI" panose="020B0502040204020203" pitchFamily="34" charset="0"/>
                    <a:cs typeface="Segoe UI" panose="020B0502040204020203" pitchFamily="34" charset="0"/>
                  </a:rPr>
                  <a:t>Get you’re gear ready!</a:t>
                </a:r>
                <a:endParaRPr lang="en-US" sz="867" dirty="0">
                  <a:solidFill>
                    <a:srgbClr val="333333"/>
                  </a:solidFill>
                  <a:latin typeface="Segoe UI" panose="020B0502040204020203" pitchFamily="34" charset="0"/>
                  <a:cs typeface="Segoe UI" panose="020B0502040204020203" pitchFamily="34" charset="0"/>
                </a:endParaRPr>
              </a:p>
            </p:txBody>
          </p:sp>
          <p:sp>
            <p:nvSpPr>
              <p:cNvPr id="73" name="TextBox 72"/>
              <p:cNvSpPr txBox="1"/>
              <p:nvPr/>
            </p:nvSpPr>
            <p:spPr>
              <a:xfrm>
                <a:off x="4858575" y="2106358"/>
                <a:ext cx="457200" cy="182880"/>
              </a:xfrm>
              <a:prstGeom prst="rect">
                <a:avLst/>
              </a:prstGeom>
            </p:spPr>
            <p:txBody>
              <a:bodyPr vert="horz" wrap="square" lIns="0" tIns="46630" rIns="93260" bIns="46630" rtlCol="0" anchor="ctr">
                <a:noAutofit/>
              </a:bodyPr>
              <a:lstStyle/>
              <a:p>
                <a:pPr defTabSz="932597"/>
                <a:r>
                  <a:rPr lang="en-US" sz="816" dirty="0">
                    <a:solidFill>
                      <a:srgbClr val="333333"/>
                    </a:solidFill>
                    <a:latin typeface="Segoe UI" panose="020B0502040204020203" pitchFamily="34" charset="0"/>
                    <a:cs typeface="Segoe UI" panose="020B0502040204020203" pitchFamily="34" charset="0"/>
                  </a:rPr>
                  <a:t>12:11p</a:t>
                </a:r>
              </a:p>
            </p:txBody>
          </p:sp>
          <p:sp>
            <p:nvSpPr>
              <p:cNvPr id="75" name="TextBox 74"/>
              <p:cNvSpPr txBox="1"/>
              <p:nvPr/>
            </p:nvSpPr>
            <p:spPr>
              <a:xfrm>
                <a:off x="1896300" y="2543175"/>
                <a:ext cx="1160970" cy="274320"/>
              </a:xfrm>
              <a:prstGeom prst="rect">
                <a:avLst/>
              </a:prstGeom>
            </p:spPr>
            <p:txBody>
              <a:bodyPr vert="horz" wrap="square" lIns="0" tIns="46630" rIns="93260" bIns="46630" rtlCol="0" anchor="ctr">
                <a:normAutofit lnSpcReduction="10000"/>
              </a:bodyPr>
              <a:lstStyle/>
              <a:p>
                <a:pPr defTabSz="932597"/>
                <a:r>
                  <a:rPr lang="en-US" sz="1275" dirty="0">
                    <a:solidFill>
                      <a:prstClr val="black"/>
                    </a:solidFill>
                    <a:latin typeface="Segoe UI" panose="020B0502040204020203" pitchFamily="34" charset="0"/>
                    <a:cs typeface="Segoe UI" panose="020B0502040204020203" pitchFamily="34" charset="0"/>
                  </a:rPr>
                  <a:t>Chris Parrish</a:t>
                </a:r>
              </a:p>
            </p:txBody>
          </p:sp>
          <p:sp>
            <p:nvSpPr>
              <p:cNvPr id="76" name="TextBox 75"/>
              <p:cNvSpPr txBox="1"/>
              <p:nvPr/>
            </p:nvSpPr>
            <p:spPr>
              <a:xfrm>
                <a:off x="1896300" y="2696527"/>
                <a:ext cx="2008950" cy="274320"/>
              </a:xfrm>
              <a:prstGeom prst="rect">
                <a:avLst/>
              </a:prstGeom>
            </p:spPr>
            <p:txBody>
              <a:bodyPr vert="horz" wrap="square" lIns="0" tIns="46630" rIns="93260" bIns="46630" rtlCol="0" anchor="ctr">
                <a:normAutofit/>
              </a:bodyPr>
              <a:lstStyle/>
              <a:p>
                <a:pPr defTabSz="932597"/>
                <a:r>
                  <a:rPr lang="en-US" sz="918" dirty="0">
                    <a:solidFill>
                      <a:srgbClr val="333333"/>
                    </a:solidFill>
                    <a:latin typeface="Segoe UI" panose="020B0502040204020203" pitchFamily="34" charset="0"/>
                    <a:cs typeface="Segoe UI" panose="020B0502040204020203" pitchFamily="34" charset="0"/>
                  </a:rPr>
                  <a:t>No excuses...play like a champion</a:t>
                </a:r>
                <a:endParaRPr lang="en-US" sz="867" dirty="0">
                  <a:solidFill>
                    <a:srgbClr val="333333"/>
                  </a:solidFill>
                  <a:latin typeface="Segoe UI" panose="020B0502040204020203" pitchFamily="34" charset="0"/>
                  <a:cs typeface="Segoe UI" panose="020B0502040204020203" pitchFamily="34" charset="0"/>
                </a:endParaRPr>
              </a:p>
            </p:txBody>
          </p:sp>
          <p:sp>
            <p:nvSpPr>
              <p:cNvPr id="77" name="TextBox 76"/>
              <p:cNvSpPr txBox="1"/>
              <p:nvPr/>
            </p:nvSpPr>
            <p:spPr>
              <a:xfrm>
                <a:off x="1896298" y="2833116"/>
                <a:ext cx="3028127" cy="274320"/>
              </a:xfrm>
              <a:prstGeom prst="rect">
                <a:avLst/>
              </a:prstGeom>
            </p:spPr>
            <p:txBody>
              <a:bodyPr vert="horz" wrap="square" lIns="0" tIns="46630" rIns="93260" bIns="46630" rtlCol="0" anchor="ctr">
                <a:normAutofit/>
              </a:bodyPr>
              <a:lstStyle/>
              <a:p>
                <a:pPr defTabSz="932597"/>
                <a:r>
                  <a:rPr lang="en-US" sz="918" dirty="0">
                    <a:solidFill>
                      <a:srgbClr val="777777"/>
                    </a:solidFill>
                    <a:latin typeface="Segoe UI" panose="020B0502040204020203" pitchFamily="34" charset="0"/>
                    <a:cs typeface="Segoe UI" panose="020B0502040204020203" pitchFamily="34" charset="0"/>
                  </a:rPr>
                  <a:t>No excuses…play like a champion</a:t>
                </a:r>
              </a:p>
            </p:txBody>
          </p:sp>
          <p:sp>
            <p:nvSpPr>
              <p:cNvPr id="78" name="TextBox 77"/>
              <p:cNvSpPr txBox="1"/>
              <p:nvPr/>
            </p:nvSpPr>
            <p:spPr>
              <a:xfrm>
                <a:off x="4858575" y="2744533"/>
                <a:ext cx="457200" cy="182880"/>
              </a:xfrm>
              <a:prstGeom prst="rect">
                <a:avLst/>
              </a:prstGeom>
            </p:spPr>
            <p:txBody>
              <a:bodyPr vert="horz" wrap="square" lIns="0" tIns="46630" rIns="93260" bIns="46630" rtlCol="0" anchor="ctr">
                <a:noAutofit/>
              </a:bodyPr>
              <a:lstStyle/>
              <a:p>
                <a:pPr defTabSz="932597"/>
                <a:r>
                  <a:rPr lang="en-US" sz="816" dirty="0">
                    <a:solidFill>
                      <a:srgbClr val="333333"/>
                    </a:solidFill>
                    <a:latin typeface="Segoe UI" panose="020B0502040204020203" pitchFamily="34" charset="0"/>
                    <a:cs typeface="Segoe UI" panose="020B0502040204020203" pitchFamily="34" charset="0"/>
                  </a:rPr>
                  <a:t>11:54a</a:t>
                </a:r>
              </a:p>
            </p:txBody>
          </p:sp>
          <p:sp>
            <p:nvSpPr>
              <p:cNvPr id="79" name="TextBox 78"/>
              <p:cNvSpPr txBox="1"/>
              <p:nvPr/>
            </p:nvSpPr>
            <p:spPr>
              <a:xfrm>
                <a:off x="1896300" y="3181350"/>
                <a:ext cx="1160970" cy="274320"/>
              </a:xfrm>
              <a:prstGeom prst="rect">
                <a:avLst/>
              </a:prstGeom>
            </p:spPr>
            <p:txBody>
              <a:bodyPr vert="horz" wrap="square" lIns="0" tIns="46630" rIns="93260" bIns="46630" rtlCol="0" anchor="ctr">
                <a:normAutofit lnSpcReduction="10000"/>
              </a:bodyPr>
              <a:lstStyle/>
              <a:p>
                <a:pPr defTabSz="932597"/>
                <a:r>
                  <a:rPr lang="en-US" sz="1275" dirty="0">
                    <a:solidFill>
                      <a:prstClr val="black"/>
                    </a:solidFill>
                    <a:latin typeface="Segoe UI" panose="020B0502040204020203" pitchFamily="34" charset="0"/>
                    <a:cs typeface="Segoe UI" panose="020B0502040204020203" pitchFamily="34" charset="0"/>
                  </a:rPr>
                  <a:t>Parks Bonifay</a:t>
                </a:r>
              </a:p>
            </p:txBody>
          </p:sp>
          <p:sp>
            <p:nvSpPr>
              <p:cNvPr id="80" name="TextBox 79"/>
              <p:cNvSpPr txBox="1"/>
              <p:nvPr/>
            </p:nvSpPr>
            <p:spPr>
              <a:xfrm>
                <a:off x="1896300" y="3334702"/>
                <a:ext cx="2008950" cy="274320"/>
              </a:xfrm>
              <a:prstGeom prst="rect">
                <a:avLst/>
              </a:prstGeom>
            </p:spPr>
            <p:txBody>
              <a:bodyPr vert="horz" wrap="square" lIns="0" tIns="46630" rIns="93260" bIns="46630" rtlCol="0" anchor="ctr">
                <a:normAutofit/>
              </a:bodyPr>
              <a:lstStyle/>
              <a:p>
                <a:pPr defTabSz="932597"/>
                <a:r>
                  <a:rPr lang="en-US" sz="918" dirty="0">
                    <a:solidFill>
                      <a:srgbClr val="333333"/>
                    </a:solidFill>
                    <a:latin typeface="Segoe UI" panose="020B0502040204020203" pitchFamily="34" charset="0"/>
                    <a:cs typeface="Segoe UI" panose="020B0502040204020203" pitchFamily="34" charset="0"/>
                  </a:rPr>
                  <a:t>You play to win the game</a:t>
                </a:r>
                <a:endParaRPr lang="en-US" sz="867" dirty="0">
                  <a:solidFill>
                    <a:srgbClr val="333333"/>
                  </a:solidFill>
                  <a:latin typeface="Segoe UI" panose="020B0502040204020203" pitchFamily="34" charset="0"/>
                  <a:cs typeface="Segoe UI" panose="020B0502040204020203" pitchFamily="34" charset="0"/>
                </a:endParaRPr>
              </a:p>
            </p:txBody>
          </p:sp>
          <p:sp>
            <p:nvSpPr>
              <p:cNvPr id="81" name="TextBox 80"/>
              <p:cNvSpPr txBox="1"/>
              <p:nvPr/>
            </p:nvSpPr>
            <p:spPr>
              <a:xfrm>
                <a:off x="1896298" y="3471291"/>
                <a:ext cx="3028127" cy="274320"/>
              </a:xfrm>
              <a:prstGeom prst="rect">
                <a:avLst/>
              </a:prstGeom>
            </p:spPr>
            <p:txBody>
              <a:bodyPr vert="horz" wrap="square" lIns="0" tIns="46630" rIns="93260" bIns="46630" rtlCol="0" anchor="ctr">
                <a:normAutofit/>
              </a:bodyPr>
              <a:lstStyle/>
              <a:p>
                <a:pPr defTabSz="932597"/>
                <a:r>
                  <a:rPr lang="en-US" sz="918" dirty="0">
                    <a:solidFill>
                      <a:srgbClr val="777777"/>
                    </a:solidFill>
                    <a:latin typeface="Segoe UI" panose="020B0502040204020203" pitchFamily="34" charset="0"/>
                    <a:cs typeface="Segoe UI" panose="020B0502040204020203" pitchFamily="34" charset="0"/>
                  </a:rPr>
                  <a:t>It’s just what you do!</a:t>
                </a:r>
              </a:p>
            </p:txBody>
          </p:sp>
          <p:sp>
            <p:nvSpPr>
              <p:cNvPr id="82" name="TextBox 81"/>
              <p:cNvSpPr txBox="1"/>
              <p:nvPr/>
            </p:nvSpPr>
            <p:spPr>
              <a:xfrm>
                <a:off x="4858575" y="3382708"/>
                <a:ext cx="457200" cy="182880"/>
              </a:xfrm>
              <a:prstGeom prst="rect">
                <a:avLst/>
              </a:prstGeom>
            </p:spPr>
            <p:txBody>
              <a:bodyPr vert="horz" wrap="square" lIns="0" tIns="46630" rIns="93260" bIns="46630" rtlCol="0" anchor="ctr">
                <a:noAutofit/>
              </a:bodyPr>
              <a:lstStyle/>
              <a:p>
                <a:pPr defTabSz="932597"/>
                <a:r>
                  <a:rPr lang="en-US" sz="816" dirty="0">
                    <a:solidFill>
                      <a:srgbClr val="333333"/>
                    </a:solidFill>
                    <a:latin typeface="Segoe UI" panose="020B0502040204020203" pitchFamily="34" charset="0"/>
                    <a:cs typeface="Segoe UI" panose="020B0502040204020203" pitchFamily="34" charset="0"/>
                  </a:rPr>
                  <a:t>11:53a</a:t>
                </a:r>
              </a:p>
            </p:txBody>
          </p:sp>
          <p:sp>
            <p:nvSpPr>
              <p:cNvPr id="83" name="TextBox 82"/>
              <p:cNvSpPr txBox="1"/>
              <p:nvPr/>
            </p:nvSpPr>
            <p:spPr>
              <a:xfrm>
                <a:off x="1896300" y="3819525"/>
                <a:ext cx="2286000" cy="274320"/>
              </a:xfrm>
              <a:prstGeom prst="rect">
                <a:avLst/>
              </a:prstGeom>
            </p:spPr>
            <p:txBody>
              <a:bodyPr vert="horz" wrap="square" lIns="0" tIns="46630" rIns="93260" bIns="46630" rtlCol="0" anchor="ctr">
                <a:normAutofit lnSpcReduction="10000"/>
              </a:bodyPr>
              <a:lstStyle/>
              <a:p>
                <a:pPr defTabSz="932597"/>
                <a:r>
                  <a:rPr lang="en-US" sz="1275" dirty="0">
                    <a:solidFill>
                      <a:prstClr val="black"/>
                    </a:solidFill>
                    <a:latin typeface="Segoe UI" panose="020B0502040204020203" pitchFamily="34" charset="0"/>
                    <a:cs typeface="Segoe UI" panose="020B0502040204020203" pitchFamily="34" charset="0"/>
                  </a:rPr>
                  <a:t>Herb O'Brien; Marcus Brown</a:t>
                </a:r>
              </a:p>
            </p:txBody>
          </p:sp>
          <p:sp>
            <p:nvSpPr>
              <p:cNvPr id="84" name="TextBox 83"/>
              <p:cNvSpPr txBox="1"/>
              <p:nvPr/>
            </p:nvSpPr>
            <p:spPr>
              <a:xfrm>
                <a:off x="1896300" y="3972877"/>
                <a:ext cx="2008950" cy="274320"/>
              </a:xfrm>
              <a:prstGeom prst="rect">
                <a:avLst/>
              </a:prstGeom>
            </p:spPr>
            <p:txBody>
              <a:bodyPr vert="horz" wrap="square" lIns="0" tIns="46630" rIns="93260" bIns="46630" rtlCol="0" anchor="ctr">
                <a:normAutofit/>
              </a:bodyPr>
              <a:lstStyle/>
              <a:p>
                <a:pPr defTabSz="932597"/>
                <a:r>
                  <a:rPr lang="en-US" sz="918" dirty="0">
                    <a:solidFill>
                      <a:srgbClr val="333333"/>
                    </a:solidFill>
                    <a:latin typeface="Segoe UI" panose="020B0502040204020203" pitchFamily="34" charset="0"/>
                    <a:cs typeface="Segoe UI" panose="020B0502040204020203" pitchFamily="34" charset="0"/>
                  </a:rPr>
                  <a:t>Practice this week</a:t>
                </a:r>
                <a:endParaRPr lang="en-US" sz="867" dirty="0">
                  <a:solidFill>
                    <a:srgbClr val="333333"/>
                  </a:solidFill>
                  <a:latin typeface="Segoe UI" panose="020B0502040204020203" pitchFamily="34" charset="0"/>
                  <a:cs typeface="Segoe UI" panose="020B0502040204020203" pitchFamily="34" charset="0"/>
                </a:endParaRPr>
              </a:p>
            </p:txBody>
          </p:sp>
          <p:sp>
            <p:nvSpPr>
              <p:cNvPr id="85" name="TextBox 84"/>
              <p:cNvSpPr txBox="1"/>
              <p:nvPr/>
            </p:nvSpPr>
            <p:spPr>
              <a:xfrm>
                <a:off x="1896298" y="4114800"/>
                <a:ext cx="3028127" cy="274320"/>
              </a:xfrm>
              <a:prstGeom prst="rect">
                <a:avLst/>
              </a:prstGeom>
            </p:spPr>
            <p:txBody>
              <a:bodyPr vert="horz" wrap="square" lIns="0" tIns="46630" rIns="93260" bIns="46630" rtlCol="0" anchor="ctr">
                <a:normAutofit/>
              </a:bodyPr>
              <a:lstStyle/>
              <a:p>
                <a:pPr defTabSz="932597"/>
                <a:r>
                  <a:rPr lang="en-US" sz="918" dirty="0">
                    <a:solidFill>
                      <a:srgbClr val="777777"/>
                    </a:solidFill>
                    <a:latin typeface="Segoe UI" panose="020B0502040204020203" pitchFamily="34" charset="0"/>
                    <a:cs typeface="Segoe UI" panose="020B0502040204020203" pitchFamily="34" charset="0"/>
                  </a:rPr>
                  <a:t>I can’t wait!!!</a:t>
                </a:r>
              </a:p>
            </p:txBody>
          </p:sp>
          <p:sp>
            <p:nvSpPr>
              <p:cNvPr id="86" name="TextBox 85"/>
              <p:cNvSpPr txBox="1"/>
              <p:nvPr/>
            </p:nvSpPr>
            <p:spPr>
              <a:xfrm>
                <a:off x="4858575" y="4020883"/>
                <a:ext cx="457200" cy="182880"/>
              </a:xfrm>
              <a:prstGeom prst="rect">
                <a:avLst/>
              </a:prstGeom>
            </p:spPr>
            <p:txBody>
              <a:bodyPr vert="horz" wrap="square" lIns="0" tIns="46630" rIns="93260" bIns="46630" rtlCol="0" anchor="ctr">
                <a:noAutofit/>
              </a:bodyPr>
              <a:lstStyle/>
              <a:p>
                <a:pPr defTabSz="932597"/>
                <a:r>
                  <a:rPr lang="en-US" sz="816" dirty="0">
                    <a:solidFill>
                      <a:srgbClr val="333333"/>
                    </a:solidFill>
                    <a:latin typeface="Segoe UI" panose="020B0502040204020203" pitchFamily="34" charset="0"/>
                    <a:cs typeface="Segoe UI" panose="020B0502040204020203" pitchFamily="34" charset="0"/>
                  </a:rPr>
                  <a:t>11:51a</a:t>
                </a:r>
              </a:p>
            </p:txBody>
          </p:sp>
          <p:pic>
            <p:nvPicPr>
              <p:cNvPr id="87" name="Picture 8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761426" y="4060906"/>
                <a:ext cx="114300" cy="114300"/>
              </a:xfrm>
              <a:prstGeom prst="rect">
                <a:avLst/>
              </a:prstGeom>
            </p:spPr>
          </p:pic>
          <p:sp>
            <p:nvSpPr>
              <p:cNvPr id="88" name="TextBox 87"/>
              <p:cNvSpPr txBox="1"/>
              <p:nvPr/>
            </p:nvSpPr>
            <p:spPr>
              <a:xfrm>
                <a:off x="1896299" y="4457700"/>
                <a:ext cx="1371600" cy="274320"/>
              </a:xfrm>
              <a:prstGeom prst="rect">
                <a:avLst/>
              </a:prstGeom>
            </p:spPr>
            <p:txBody>
              <a:bodyPr vert="horz" wrap="square" lIns="0" tIns="46630" rIns="93260" bIns="46630" rtlCol="0" anchor="ctr">
                <a:normAutofit lnSpcReduction="10000"/>
              </a:bodyPr>
              <a:lstStyle/>
              <a:p>
                <a:pPr defTabSz="932597"/>
                <a:r>
                  <a:rPr lang="en-US" sz="1275" dirty="0">
                    <a:solidFill>
                      <a:prstClr val="black"/>
                    </a:solidFill>
                    <a:latin typeface="Segoe UI" panose="020B0502040204020203" pitchFamily="34" charset="0"/>
                    <a:cs typeface="Segoe UI" panose="020B0502040204020203" pitchFamily="34" charset="0"/>
                  </a:rPr>
                  <a:t>Ron </a:t>
                </a:r>
                <a:r>
                  <a:rPr lang="en-US" sz="1275" dirty="0" err="1">
                    <a:solidFill>
                      <a:prstClr val="black"/>
                    </a:solidFill>
                    <a:latin typeface="Segoe UI" panose="020B0502040204020203" pitchFamily="34" charset="0"/>
                    <a:cs typeface="Segoe UI" panose="020B0502040204020203" pitchFamily="34" charset="0"/>
                  </a:rPr>
                  <a:t>Scarpa</a:t>
                </a:r>
                <a:endParaRPr lang="en-US" sz="1275" dirty="0">
                  <a:solidFill>
                    <a:prstClr val="black"/>
                  </a:solidFill>
                  <a:latin typeface="Segoe UI" panose="020B0502040204020203" pitchFamily="34" charset="0"/>
                  <a:cs typeface="Segoe UI" panose="020B0502040204020203" pitchFamily="34" charset="0"/>
                </a:endParaRPr>
              </a:p>
            </p:txBody>
          </p:sp>
          <p:sp>
            <p:nvSpPr>
              <p:cNvPr id="89" name="TextBox 88"/>
              <p:cNvSpPr txBox="1"/>
              <p:nvPr/>
            </p:nvSpPr>
            <p:spPr>
              <a:xfrm>
                <a:off x="1896300" y="4617720"/>
                <a:ext cx="2008950" cy="274320"/>
              </a:xfrm>
              <a:prstGeom prst="rect">
                <a:avLst/>
              </a:prstGeom>
            </p:spPr>
            <p:txBody>
              <a:bodyPr vert="horz" wrap="square" lIns="0" tIns="46630" rIns="93260" bIns="46630" rtlCol="0" anchor="ctr">
                <a:normAutofit/>
              </a:bodyPr>
              <a:lstStyle/>
              <a:p>
                <a:pPr defTabSz="932597"/>
                <a:r>
                  <a:rPr lang="en-US" sz="918" dirty="0">
                    <a:solidFill>
                      <a:srgbClr val="333333"/>
                    </a:solidFill>
                    <a:latin typeface="Segoe UI" panose="020B0502040204020203" pitchFamily="34" charset="0"/>
                    <a:cs typeface="Segoe UI" panose="020B0502040204020203" pitchFamily="34" charset="0"/>
                  </a:rPr>
                  <a:t>Welcome!</a:t>
                </a:r>
                <a:endParaRPr lang="en-US" sz="867" dirty="0">
                  <a:solidFill>
                    <a:srgbClr val="333333"/>
                  </a:solidFill>
                  <a:latin typeface="Segoe UI" panose="020B0502040204020203" pitchFamily="34" charset="0"/>
                  <a:cs typeface="Segoe UI" panose="020B0502040204020203" pitchFamily="34" charset="0"/>
                </a:endParaRPr>
              </a:p>
            </p:txBody>
          </p:sp>
          <p:sp>
            <p:nvSpPr>
              <p:cNvPr id="90" name="TextBox 89"/>
              <p:cNvSpPr txBox="1"/>
              <p:nvPr/>
            </p:nvSpPr>
            <p:spPr>
              <a:xfrm>
                <a:off x="1896298" y="4754880"/>
                <a:ext cx="3028127" cy="274320"/>
              </a:xfrm>
              <a:prstGeom prst="rect">
                <a:avLst/>
              </a:prstGeom>
            </p:spPr>
            <p:txBody>
              <a:bodyPr vert="horz" wrap="square" lIns="0" tIns="46630" rIns="93260" bIns="46630" rtlCol="0" anchor="ctr">
                <a:normAutofit/>
              </a:bodyPr>
              <a:lstStyle/>
              <a:p>
                <a:pPr defTabSz="932597"/>
                <a:r>
                  <a:rPr lang="en-US" sz="918" dirty="0">
                    <a:solidFill>
                      <a:srgbClr val="777777"/>
                    </a:solidFill>
                    <a:latin typeface="Segoe UI" panose="020B0502040204020203" pitchFamily="34" charset="0"/>
                    <a:cs typeface="Segoe UI" panose="020B0502040204020203" pitchFamily="34" charset="0"/>
                  </a:rPr>
                  <a:t>I’m excited that you are joining us this year.</a:t>
                </a:r>
              </a:p>
            </p:txBody>
          </p:sp>
          <p:sp>
            <p:nvSpPr>
              <p:cNvPr id="91" name="TextBox 90"/>
              <p:cNvSpPr txBox="1"/>
              <p:nvPr/>
            </p:nvSpPr>
            <p:spPr>
              <a:xfrm>
                <a:off x="4858575" y="4659058"/>
                <a:ext cx="457200" cy="182880"/>
              </a:xfrm>
              <a:prstGeom prst="rect">
                <a:avLst/>
              </a:prstGeom>
            </p:spPr>
            <p:txBody>
              <a:bodyPr vert="horz" wrap="square" lIns="0" tIns="46630" rIns="93260" bIns="46630" rtlCol="0" anchor="ctr">
                <a:noAutofit/>
              </a:bodyPr>
              <a:lstStyle/>
              <a:p>
                <a:pPr defTabSz="932597"/>
                <a:r>
                  <a:rPr lang="en-US" sz="816" dirty="0">
                    <a:solidFill>
                      <a:srgbClr val="333333"/>
                    </a:solidFill>
                    <a:latin typeface="Segoe UI" panose="020B0502040204020203" pitchFamily="34" charset="0"/>
                    <a:cs typeface="Segoe UI" panose="020B0502040204020203" pitchFamily="34" charset="0"/>
                  </a:rPr>
                  <a:t>11:34a</a:t>
                </a:r>
              </a:p>
            </p:txBody>
          </p:sp>
          <p:sp>
            <p:nvSpPr>
              <p:cNvPr id="74" name="TextBox 73"/>
              <p:cNvSpPr txBox="1"/>
              <p:nvPr/>
            </p:nvSpPr>
            <p:spPr>
              <a:xfrm>
                <a:off x="1896298" y="2194941"/>
                <a:ext cx="3028127" cy="274320"/>
              </a:xfrm>
              <a:prstGeom prst="rect">
                <a:avLst/>
              </a:prstGeom>
            </p:spPr>
            <p:txBody>
              <a:bodyPr vert="horz" wrap="square" lIns="0" tIns="46630" rIns="93260" bIns="46630" rtlCol="0" anchor="ctr">
                <a:normAutofit/>
              </a:bodyPr>
              <a:lstStyle/>
              <a:p>
                <a:pPr defTabSz="932597"/>
                <a:r>
                  <a:rPr lang="en-US" sz="918" dirty="0">
                    <a:solidFill>
                      <a:srgbClr val="777777"/>
                    </a:solidFill>
                    <a:latin typeface="Segoe UI" panose="020B0502040204020203" pitchFamily="34" charset="0"/>
                    <a:cs typeface="Segoe UI" panose="020B0502040204020203" pitchFamily="34" charset="0"/>
                  </a:rPr>
                  <a:t>We’re hitting the water early tomorrow morning.</a:t>
                </a:r>
              </a:p>
            </p:txBody>
          </p:sp>
        </p:grpSp>
        <p:pic>
          <p:nvPicPr>
            <p:cNvPr id="125" name="Picture 12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050625" y="1944028"/>
              <a:ext cx="152400" cy="152400"/>
            </a:xfrm>
            <a:prstGeom prst="rect">
              <a:avLst/>
            </a:prstGeom>
          </p:spPr>
        </p:pic>
      </p:grpSp>
      <p:grpSp>
        <p:nvGrpSpPr>
          <p:cNvPr id="126" name="Group 125"/>
          <p:cNvGrpSpPr/>
          <p:nvPr/>
        </p:nvGrpSpPr>
        <p:grpSpPr>
          <a:xfrm>
            <a:off x="5595788" y="484476"/>
            <a:ext cx="2357955" cy="190051"/>
            <a:chOff x="5485701" y="475020"/>
            <a:chExt cx="2311930" cy="186341"/>
          </a:xfrm>
        </p:grpSpPr>
        <p:sp>
          <p:nvSpPr>
            <p:cNvPr id="127" name="TextBox 126"/>
            <p:cNvSpPr txBox="1"/>
            <p:nvPr/>
          </p:nvSpPr>
          <p:spPr>
            <a:xfrm>
              <a:off x="5701861" y="478481"/>
              <a:ext cx="413189" cy="182880"/>
            </a:xfrm>
            <a:prstGeom prst="rect">
              <a:avLst/>
            </a:prstGeom>
          </p:spPr>
          <p:txBody>
            <a:bodyPr vert="horz" wrap="square" lIns="0" tIns="46630" rIns="93260" bIns="46630" rtlCol="0" anchor="ctr">
              <a:noAutofit/>
            </a:bodyPr>
            <a:lstStyle/>
            <a:p>
              <a:pPr defTabSz="932597"/>
              <a:r>
                <a:rPr lang="en-US" sz="816" dirty="0">
                  <a:solidFill>
                    <a:srgbClr val="666666"/>
                  </a:solidFill>
                  <a:latin typeface="Segoe UI" panose="020B0502040204020203" pitchFamily="34" charset="0"/>
                  <a:cs typeface="Segoe UI" panose="020B0502040204020203" pitchFamily="34" charset="0"/>
                </a:rPr>
                <a:t>SEND</a:t>
              </a:r>
            </a:p>
          </p:txBody>
        </p:sp>
        <p:sp>
          <p:nvSpPr>
            <p:cNvPr id="128" name="TextBox 127"/>
            <p:cNvSpPr txBox="1"/>
            <p:nvPr/>
          </p:nvSpPr>
          <p:spPr>
            <a:xfrm>
              <a:off x="6318026" y="475020"/>
              <a:ext cx="548640" cy="182880"/>
            </a:xfrm>
            <a:prstGeom prst="rect">
              <a:avLst/>
            </a:prstGeom>
          </p:spPr>
          <p:txBody>
            <a:bodyPr vert="horz" wrap="square" lIns="0" tIns="46630" rIns="93260" bIns="46630" rtlCol="0" anchor="ctr">
              <a:noAutofit/>
            </a:bodyPr>
            <a:lstStyle/>
            <a:p>
              <a:pPr defTabSz="932597"/>
              <a:r>
                <a:rPr lang="en-US" sz="816" dirty="0">
                  <a:solidFill>
                    <a:srgbClr val="666666"/>
                  </a:solidFill>
                  <a:latin typeface="Segoe UI" panose="020B0502040204020203" pitchFamily="34" charset="0"/>
                  <a:cs typeface="Segoe UI" panose="020B0502040204020203" pitchFamily="34" charset="0"/>
                </a:rPr>
                <a:t>DISCARD</a:t>
              </a:r>
            </a:p>
          </p:txBody>
        </p:sp>
        <p:sp>
          <p:nvSpPr>
            <p:cNvPr id="129" name="TextBox 128"/>
            <p:cNvSpPr txBox="1"/>
            <p:nvPr/>
          </p:nvSpPr>
          <p:spPr>
            <a:xfrm>
              <a:off x="7069642" y="475488"/>
              <a:ext cx="457200" cy="182880"/>
            </a:xfrm>
            <a:prstGeom prst="rect">
              <a:avLst/>
            </a:prstGeom>
          </p:spPr>
          <p:txBody>
            <a:bodyPr vert="horz" wrap="square" lIns="0" tIns="46630" rIns="93260" bIns="46630" rtlCol="0" anchor="ctr">
              <a:noAutofit/>
            </a:bodyPr>
            <a:lstStyle/>
            <a:p>
              <a:pPr defTabSz="932597"/>
              <a:r>
                <a:rPr lang="en-US" sz="816" dirty="0">
                  <a:solidFill>
                    <a:srgbClr val="666666"/>
                  </a:solidFill>
                  <a:latin typeface="Segoe UI" panose="020B0502040204020203" pitchFamily="34" charset="0"/>
                  <a:cs typeface="Segoe UI" panose="020B0502040204020203" pitchFamily="34" charset="0"/>
                </a:rPr>
                <a:t>INSERT</a:t>
              </a:r>
            </a:p>
          </p:txBody>
        </p:sp>
        <p:pic>
          <p:nvPicPr>
            <p:cNvPr id="130" name="Picture 12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901479" y="489906"/>
              <a:ext cx="152400" cy="152400"/>
            </a:xfrm>
            <a:prstGeom prst="rect">
              <a:avLst/>
            </a:prstGeom>
          </p:spPr>
        </p:pic>
        <p:pic>
          <p:nvPicPr>
            <p:cNvPr id="131" name="Picture 130"/>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485701" y="489906"/>
              <a:ext cx="152400" cy="152400"/>
            </a:xfrm>
            <a:prstGeom prst="rect">
              <a:avLst/>
            </a:prstGeom>
          </p:spPr>
        </p:pic>
        <p:pic>
          <p:nvPicPr>
            <p:cNvPr id="132" name="Picture 131"/>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134100" y="489552"/>
              <a:ext cx="152400" cy="152400"/>
            </a:xfrm>
            <a:prstGeom prst="rect">
              <a:avLst/>
            </a:prstGeom>
          </p:spPr>
        </p:pic>
        <p:pic>
          <p:nvPicPr>
            <p:cNvPr id="133" name="Picture 13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597606" y="489552"/>
              <a:ext cx="200025" cy="123825"/>
            </a:xfrm>
            <a:prstGeom prst="rect">
              <a:avLst/>
            </a:prstGeom>
          </p:spPr>
        </p:pic>
      </p:grpSp>
      <p:pic>
        <p:nvPicPr>
          <p:cNvPr id="134" name="Picture 133"/>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2043322" y="479868"/>
            <a:ext cx="155434" cy="155434"/>
          </a:xfrm>
          <a:prstGeom prst="rect">
            <a:avLst/>
          </a:prstGeom>
        </p:spPr>
      </p:pic>
      <p:grpSp>
        <p:nvGrpSpPr>
          <p:cNvPr id="33" name="Group 14"/>
          <p:cNvGrpSpPr/>
          <p:nvPr/>
        </p:nvGrpSpPr>
        <p:grpSpPr>
          <a:xfrm>
            <a:off x="5587563" y="913822"/>
            <a:ext cx="6649462" cy="845622"/>
            <a:chOff x="5477636" y="895986"/>
            <a:chExt cx="6519672" cy="829116"/>
          </a:xfrm>
        </p:grpSpPr>
        <p:pic>
          <p:nvPicPr>
            <p:cNvPr id="135" name="Picture 29"/>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1842228" y="905952"/>
              <a:ext cx="152400" cy="152400"/>
            </a:xfrm>
            <a:prstGeom prst="rect">
              <a:avLst/>
            </a:prstGeom>
          </p:spPr>
        </p:pic>
        <p:cxnSp>
          <p:nvCxnSpPr>
            <p:cNvPr id="136" name="Straight Connector 92"/>
            <p:cNvCxnSpPr/>
            <p:nvPr/>
          </p:nvCxnSpPr>
          <p:spPr>
            <a:xfrm>
              <a:off x="5477636" y="1077402"/>
              <a:ext cx="6519672" cy="0"/>
            </a:xfrm>
            <a:prstGeom prst="line">
              <a:avLst/>
            </a:prstGeom>
            <a:ln>
              <a:solidFill>
                <a:srgbClr val="98A3A6"/>
              </a:solidFill>
            </a:ln>
          </p:spPr>
          <p:style>
            <a:lnRef idx="1">
              <a:schemeClr val="accent1"/>
            </a:lnRef>
            <a:fillRef idx="0">
              <a:schemeClr val="accent1"/>
            </a:fillRef>
            <a:effectRef idx="0">
              <a:schemeClr val="accent1"/>
            </a:effectRef>
            <a:fontRef idx="minor">
              <a:schemeClr val="tx1"/>
            </a:fontRef>
          </p:style>
        </p:cxnSp>
        <p:cxnSp>
          <p:nvCxnSpPr>
            <p:cNvPr id="137" name="Straight Connector 97"/>
            <p:cNvCxnSpPr/>
            <p:nvPr/>
          </p:nvCxnSpPr>
          <p:spPr>
            <a:xfrm>
              <a:off x="5477636" y="1401252"/>
              <a:ext cx="6519672" cy="0"/>
            </a:xfrm>
            <a:prstGeom prst="line">
              <a:avLst/>
            </a:prstGeom>
            <a:ln>
              <a:solidFill>
                <a:srgbClr val="98A3A6"/>
              </a:solidFill>
            </a:ln>
          </p:spPr>
          <p:style>
            <a:lnRef idx="1">
              <a:schemeClr val="accent1"/>
            </a:lnRef>
            <a:fillRef idx="0">
              <a:schemeClr val="accent1"/>
            </a:fillRef>
            <a:effectRef idx="0">
              <a:schemeClr val="accent1"/>
            </a:effectRef>
            <a:fontRef idx="minor">
              <a:schemeClr val="tx1"/>
            </a:fontRef>
          </p:style>
        </p:cxnSp>
        <p:cxnSp>
          <p:nvCxnSpPr>
            <p:cNvPr id="139" name="Straight Connector 98"/>
            <p:cNvCxnSpPr/>
            <p:nvPr/>
          </p:nvCxnSpPr>
          <p:spPr>
            <a:xfrm>
              <a:off x="5477636" y="1725102"/>
              <a:ext cx="6519672" cy="0"/>
            </a:xfrm>
            <a:prstGeom prst="line">
              <a:avLst/>
            </a:prstGeom>
            <a:ln>
              <a:solidFill>
                <a:srgbClr val="98A3A6"/>
              </a:solidFill>
            </a:ln>
          </p:spPr>
          <p:style>
            <a:lnRef idx="1">
              <a:schemeClr val="accent1"/>
            </a:lnRef>
            <a:fillRef idx="0">
              <a:schemeClr val="accent1"/>
            </a:fillRef>
            <a:effectRef idx="0">
              <a:schemeClr val="accent1"/>
            </a:effectRef>
            <a:fontRef idx="minor">
              <a:schemeClr val="tx1"/>
            </a:fontRef>
          </p:style>
        </p:cxnSp>
        <p:sp>
          <p:nvSpPr>
            <p:cNvPr id="140" name="TextBox 99"/>
            <p:cNvSpPr txBox="1"/>
            <p:nvPr/>
          </p:nvSpPr>
          <p:spPr>
            <a:xfrm>
              <a:off x="5479187" y="895986"/>
              <a:ext cx="4572000" cy="182880"/>
            </a:xfrm>
            <a:prstGeom prst="rect">
              <a:avLst/>
            </a:prstGeom>
          </p:spPr>
          <p:txBody>
            <a:bodyPr vert="horz" wrap="square" lIns="0" tIns="46630" rIns="93260" bIns="46630" rtlCol="0" anchor="ctr">
              <a:noAutofit/>
            </a:bodyPr>
            <a:lstStyle/>
            <a:p>
              <a:pPr defTabSz="932597"/>
              <a:r>
                <a:rPr lang="en-US" sz="918" dirty="0">
                  <a:solidFill>
                    <a:srgbClr val="000000"/>
                  </a:solidFill>
                  <a:latin typeface="Segoe UI Semibold" panose="020B0702040204020203" pitchFamily="34" charset="0"/>
                  <a:cs typeface="Segoe UI Semibold" panose="020B0702040204020203" pitchFamily="34" charset="0"/>
                </a:rPr>
                <a:t>To:   </a:t>
              </a:r>
              <a:r>
                <a:rPr lang="en-US" sz="918" dirty="0" smtClean="0">
                  <a:solidFill>
                    <a:srgbClr val="000000"/>
                  </a:solidFill>
                  <a:latin typeface="Segoe UI" panose="020B0502040204020203" pitchFamily="34" charset="0"/>
                  <a:cs typeface="Segoe UI" panose="020B0502040204020203" pitchFamily="34" charset="0"/>
                </a:rPr>
                <a:t>dave@gmail.com;  </a:t>
              </a:r>
              <a:r>
                <a:rPr lang="en-US" sz="918" dirty="0">
                  <a:solidFill>
                    <a:srgbClr val="000000"/>
                  </a:solidFill>
                  <a:latin typeface="Segoe UI" panose="020B0502040204020203" pitchFamily="34" charset="0"/>
                  <a:cs typeface="Segoe UI" panose="020B0502040204020203" pitchFamily="34" charset="0"/>
                </a:rPr>
                <a:t>dmeyers@alumni.stanford.edu;  dameyers@microsoft.com;</a:t>
              </a:r>
            </a:p>
          </p:txBody>
        </p:sp>
        <p:sp>
          <p:nvSpPr>
            <p:cNvPr id="141" name="TextBox 100"/>
            <p:cNvSpPr txBox="1"/>
            <p:nvPr/>
          </p:nvSpPr>
          <p:spPr>
            <a:xfrm>
              <a:off x="5477637" y="1217490"/>
              <a:ext cx="3383280" cy="182880"/>
            </a:xfrm>
            <a:prstGeom prst="rect">
              <a:avLst/>
            </a:prstGeom>
          </p:spPr>
          <p:txBody>
            <a:bodyPr vert="horz" wrap="square" lIns="0" tIns="46630" rIns="93260" bIns="46630" rtlCol="0" anchor="ctr">
              <a:noAutofit/>
            </a:bodyPr>
            <a:lstStyle/>
            <a:p>
              <a:pPr defTabSz="932597"/>
              <a:r>
                <a:rPr lang="en-US" sz="918" dirty="0">
                  <a:solidFill>
                    <a:srgbClr val="000000"/>
                  </a:solidFill>
                  <a:latin typeface="Segoe UI Semibold" panose="020B0702040204020203" pitchFamily="34" charset="0"/>
                  <a:cs typeface="Segoe UI Semibold" panose="020B0702040204020203" pitchFamily="34" charset="0"/>
                </a:rPr>
                <a:t>Cc:   </a:t>
              </a:r>
              <a:endParaRPr lang="en-US" sz="918" dirty="0">
                <a:solidFill>
                  <a:srgbClr val="000000"/>
                </a:solidFill>
                <a:latin typeface="Segoe UI" panose="020B0502040204020203" pitchFamily="34" charset="0"/>
                <a:cs typeface="Segoe UI" panose="020B0502040204020203" pitchFamily="34" charset="0"/>
              </a:endParaRPr>
            </a:p>
          </p:txBody>
        </p:sp>
        <p:sp>
          <p:nvSpPr>
            <p:cNvPr id="142" name="TextBox 101"/>
            <p:cNvSpPr txBox="1"/>
            <p:nvPr/>
          </p:nvSpPr>
          <p:spPr>
            <a:xfrm>
              <a:off x="5477637" y="1534656"/>
              <a:ext cx="3383280" cy="182880"/>
            </a:xfrm>
            <a:prstGeom prst="rect">
              <a:avLst/>
            </a:prstGeom>
          </p:spPr>
          <p:txBody>
            <a:bodyPr vert="horz" wrap="square" lIns="0" tIns="46630" rIns="93260" bIns="46630" rtlCol="0" anchor="ctr">
              <a:noAutofit/>
            </a:bodyPr>
            <a:lstStyle/>
            <a:p>
              <a:pPr defTabSz="932597"/>
              <a:r>
                <a:rPr lang="en-US" sz="918" dirty="0">
                  <a:solidFill>
                    <a:srgbClr val="000000"/>
                  </a:solidFill>
                  <a:latin typeface="Segoe UI Semibold" panose="020B0702040204020203" pitchFamily="34" charset="0"/>
                  <a:cs typeface="Segoe UI Semibold" panose="020B0702040204020203" pitchFamily="34" charset="0"/>
                </a:rPr>
                <a:t>Subject:   </a:t>
              </a:r>
              <a:r>
                <a:rPr lang="en-US" sz="918" dirty="0">
                  <a:solidFill>
                    <a:srgbClr val="000000"/>
                  </a:solidFill>
                  <a:latin typeface="Segoe UI" panose="020B0502040204020203" pitchFamily="34" charset="0"/>
                  <a:cs typeface="Segoe UI" panose="020B0502040204020203" pitchFamily="34" charset="0"/>
                </a:rPr>
                <a:t>Share Mockups</a:t>
              </a:r>
            </a:p>
          </p:txBody>
        </p:sp>
      </p:grpSp>
      <p:grpSp>
        <p:nvGrpSpPr>
          <p:cNvPr id="138" name="Group 137"/>
          <p:cNvGrpSpPr/>
          <p:nvPr/>
        </p:nvGrpSpPr>
        <p:grpSpPr>
          <a:xfrm>
            <a:off x="5582613" y="2613663"/>
            <a:ext cx="4415385" cy="292026"/>
            <a:chOff x="5472783" y="1981623"/>
            <a:chExt cx="4329202" cy="286326"/>
          </a:xfrm>
        </p:grpSpPr>
        <p:grpSp>
          <p:nvGrpSpPr>
            <p:cNvPr id="167" name="Group 166"/>
            <p:cNvGrpSpPr/>
            <p:nvPr/>
          </p:nvGrpSpPr>
          <p:grpSpPr>
            <a:xfrm>
              <a:off x="5472783" y="1993629"/>
              <a:ext cx="1596473" cy="274320"/>
              <a:chOff x="5472783" y="1993629"/>
              <a:chExt cx="1596473" cy="274320"/>
            </a:xfrm>
          </p:grpSpPr>
          <p:sp>
            <p:nvSpPr>
              <p:cNvPr id="186" name="Rectangle 185"/>
              <p:cNvSpPr/>
              <p:nvPr/>
            </p:nvSpPr>
            <p:spPr>
              <a:xfrm>
                <a:off x="5472783" y="2020377"/>
                <a:ext cx="1581912" cy="201168"/>
              </a:xfrm>
              <a:prstGeom prst="rect">
                <a:avLst/>
              </a:prstGeom>
              <a:noFill/>
              <a:ln>
                <a:solidFill>
                  <a:srgbClr val="98A3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pic>
            <p:nvPicPr>
              <p:cNvPr id="187" name="Picture 18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16856" y="2048952"/>
                <a:ext cx="152400" cy="152400"/>
              </a:xfrm>
              <a:prstGeom prst="rect">
                <a:avLst/>
              </a:prstGeom>
            </p:spPr>
          </p:pic>
          <p:sp>
            <p:nvSpPr>
              <p:cNvPr id="188" name="TextBox 187"/>
              <p:cNvSpPr txBox="1"/>
              <p:nvPr/>
            </p:nvSpPr>
            <p:spPr>
              <a:xfrm>
                <a:off x="5553699" y="1993629"/>
                <a:ext cx="1160801" cy="274320"/>
              </a:xfrm>
              <a:prstGeom prst="rect">
                <a:avLst/>
              </a:prstGeom>
            </p:spPr>
            <p:txBody>
              <a:bodyPr vert="horz" wrap="square" lIns="0" tIns="46630" rIns="93260" bIns="46630" rtlCol="0" anchor="ctr">
                <a:normAutofit/>
              </a:bodyPr>
              <a:lstStyle/>
              <a:p>
                <a:pPr defTabSz="932597"/>
                <a:r>
                  <a:rPr lang="en-US" sz="1020" dirty="0">
                    <a:solidFill>
                      <a:srgbClr val="333333"/>
                    </a:solidFill>
                    <a:cs typeface="Segoe UI Light" panose="020B0502040204020203" pitchFamily="34" charset="0"/>
                  </a:rPr>
                  <a:t>Calibri</a:t>
                </a:r>
              </a:p>
            </p:txBody>
          </p:sp>
        </p:grpSp>
        <p:grpSp>
          <p:nvGrpSpPr>
            <p:cNvPr id="168" name="Group 167"/>
            <p:cNvGrpSpPr/>
            <p:nvPr/>
          </p:nvGrpSpPr>
          <p:grpSpPr>
            <a:xfrm>
              <a:off x="7120608" y="1984104"/>
              <a:ext cx="396323" cy="274320"/>
              <a:chOff x="7120608" y="1984104"/>
              <a:chExt cx="396323" cy="274320"/>
            </a:xfrm>
          </p:grpSpPr>
          <p:sp>
            <p:nvSpPr>
              <p:cNvPr id="183" name="Rectangle 182"/>
              <p:cNvSpPr/>
              <p:nvPr/>
            </p:nvSpPr>
            <p:spPr>
              <a:xfrm>
                <a:off x="7120608" y="2020377"/>
                <a:ext cx="393192" cy="201168"/>
              </a:xfrm>
              <a:prstGeom prst="rect">
                <a:avLst/>
              </a:prstGeom>
              <a:noFill/>
              <a:ln>
                <a:solidFill>
                  <a:srgbClr val="98A3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pic>
            <p:nvPicPr>
              <p:cNvPr id="184" name="Picture 18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64531" y="2048952"/>
                <a:ext cx="152400" cy="152400"/>
              </a:xfrm>
              <a:prstGeom prst="rect">
                <a:avLst/>
              </a:prstGeom>
            </p:spPr>
          </p:pic>
          <p:sp>
            <p:nvSpPr>
              <p:cNvPr id="185" name="TextBox 184"/>
              <p:cNvSpPr txBox="1"/>
              <p:nvPr/>
            </p:nvSpPr>
            <p:spPr>
              <a:xfrm>
                <a:off x="7201524" y="1984104"/>
                <a:ext cx="274320" cy="274320"/>
              </a:xfrm>
              <a:prstGeom prst="rect">
                <a:avLst/>
              </a:prstGeom>
            </p:spPr>
            <p:txBody>
              <a:bodyPr vert="horz" wrap="square" lIns="0" tIns="46630" rIns="93260" bIns="46630" rtlCol="0" anchor="ctr">
                <a:normAutofit/>
              </a:bodyPr>
              <a:lstStyle/>
              <a:p>
                <a:pPr defTabSz="932597"/>
                <a:r>
                  <a:rPr lang="en-US" sz="1020" dirty="0">
                    <a:solidFill>
                      <a:srgbClr val="333333"/>
                    </a:solidFill>
                    <a:latin typeface="Segoe UI" panose="020B0502040204020203" pitchFamily="34" charset="0"/>
                    <a:cs typeface="Segoe UI" panose="020B0502040204020203" pitchFamily="34" charset="0"/>
                  </a:rPr>
                  <a:t>12</a:t>
                </a:r>
              </a:p>
            </p:txBody>
          </p:sp>
        </p:grpSp>
        <p:grpSp>
          <p:nvGrpSpPr>
            <p:cNvPr id="169" name="Group 168"/>
            <p:cNvGrpSpPr/>
            <p:nvPr/>
          </p:nvGrpSpPr>
          <p:grpSpPr>
            <a:xfrm>
              <a:off x="7638707" y="1981623"/>
              <a:ext cx="842010" cy="277776"/>
              <a:chOff x="7638707" y="1981623"/>
              <a:chExt cx="842010" cy="277776"/>
            </a:xfrm>
          </p:grpSpPr>
          <p:sp>
            <p:nvSpPr>
              <p:cNvPr id="180" name="TextBox 179"/>
              <p:cNvSpPr txBox="1"/>
              <p:nvPr/>
            </p:nvSpPr>
            <p:spPr>
              <a:xfrm>
                <a:off x="7638707" y="1981623"/>
                <a:ext cx="274320" cy="274320"/>
              </a:xfrm>
              <a:prstGeom prst="rect">
                <a:avLst/>
              </a:prstGeom>
            </p:spPr>
            <p:txBody>
              <a:bodyPr vert="horz" wrap="square" lIns="0" tIns="46630" rIns="93260" bIns="46630" rtlCol="0" anchor="ctr">
                <a:noAutofit/>
              </a:bodyPr>
              <a:lstStyle/>
              <a:p>
                <a:pPr algn="ctr" defTabSz="932597"/>
                <a:r>
                  <a:rPr lang="en-US" sz="1326" b="1" dirty="0">
                    <a:solidFill>
                      <a:srgbClr val="666666"/>
                    </a:solidFill>
                    <a:latin typeface="Courier New" panose="02070309020205020404" pitchFamily="49" charset="0"/>
                    <a:cs typeface="Courier New" panose="02070309020205020404" pitchFamily="49" charset="0"/>
                  </a:rPr>
                  <a:t>B</a:t>
                </a:r>
              </a:p>
            </p:txBody>
          </p:sp>
          <p:sp>
            <p:nvSpPr>
              <p:cNvPr id="181" name="TextBox 180"/>
              <p:cNvSpPr txBox="1"/>
              <p:nvPr/>
            </p:nvSpPr>
            <p:spPr>
              <a:xfrm>
                <a:off x="7922552" y="1984234"/>
                <a:ext cx="274320" cy="274320"/>
              </a:xfrm>
              <a:prstGeom prst="rect">
                <a:avLst/>
              </a:prstGeom>
            </p:spPr>
            <p:txBody>
              <a:bodyPr vert="horz" wrap="square" lIns="0" tIns="46630" rIns="93260" bIns="46630" rtlCol="0" anchor="ctr">
                <a:noAutofit/>
              </a:bodyPr>
              <a:lstStyle/>
              <a:p>
                <a:pPr algn="ctr" defTabSz="932597"/>
                <a:r>
                  <a:rPr lang="en-US" sz="1326" b="1" i="1" dirty="0">
                    <a:solidFill>
                      <a:srgbClr val="666666"/>
                    </a:solidFill>
                    <a:latin typeface="Courier New" panose="02070309020205020404" pitchFamily="49" charset="0"/>
                    <a:cs typeface="Courier New" panose="02070309020205020404" pitchFamily="49" charset="0"/>
                  </a:rPr>
                  <a:t>I</a:t>
                </a:r>
              </a:p>
            </p:txBody>
          </p:sp>
          <p:sp>
            <p:nvSpPr>
              <p:cNvPr id="182" name="TextBox 181"/>
              <p:cNvSpPr txBox="1"/>
              <p:nvPr/>
            </p:nvSpPr>
            <p:spPr>
              <a:xfrm>
                <a:off x="8206397" y="1985079"/>
                <a:ext cx="274320" cy="274320"/>
              </a:xfrm>
              <a:prstGeom prst="rect">
                <a:avLst/>
              </a:prstGeom>
            </p:spPr>
            <p:txBody>
              <a:bodyPr vert="horz" wrap="square" lIns="0" tIns="46630" rIns="93260" bIns="46630" rtlCol="0" anchor="ctr">
                <a:noAutofit/>
              </a:bodyPr>
              <a:lstStyle/>
              <a:p>
                <a:pPr algn="ctr" defTabSz="932597"/>
                <a:r>
                  <a:rPr lang="en-US" sz="1326" b="1" u="sng" dirty="0">
                    <a:solidFill>
                      <a:srgbClr val="666666"/>
                    </a:solidFill>
                    <a:latin typeface="Courier New" panose="02070309020205020404" pitchFamily="49" charset="0"/>
                    <a:cs typeface="Courier New" panose="02070309020205020404" pitchFamily="49" charset="0"/>
                  </a:rPr>
                  <a:t>U</a:t>
                </a:r>
              </a:p>
            </p:txBody>
          </p:sp>
        </p:grpSp>
        <p:grpSp>
          <p:nvGrpSpPr>
            <p:cNvPr id="170" name="Group 169"/>
            <p:cNvGrpSpPr/>
            <p:nvPr/>
          </p:nvGrpSpPr>
          <p:grpSpPr>
            <a:xfrm>
              <a:off x="8510209" y="2060293"/>
              <a:ext cx="437993" cy="153391"/>
              <a:chOff x="8510209" y="2060293"/>
              <a:chExt cx="437993" cy="153391"/>
            </a:xfrm>
          </p:grpSpPr>
          <p:pic>
            <p:nvPicPr>
              <p:cNvPr id="178" name="Picture 177"/>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8510209" y="2060293"/>
                <a:ext cx="152421" cy="152421"/>
              </a:xfrm>
              <a:prstGeom prst="rect">
                <a:avLst/>
              </a:prstGeom>
            </p:spPr>
          </p:pic>
          <p:pic>
            <p:nvPicPr>
              <p:cNvPr id="179" name="Picture 178"/>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8795781" y="2061263"/>
                <a:ext cx="152421" cy="152421"/>
              </a:xfrm>
              <a:prstGeom prst="rect">
                <a:avLst/>
              </a:prstGeom>
            </p:spPr>
          </p:pic>
        </p:grpSp>
        <p:grpSp>
          <p:nvGrpSpPr>
            <p:cNvPr id="171" name="Group 170"/>
            <p:cNvGrpSpPr/>
            <p:nvPr/>
          </p:nvGrpSpPr>
          <p:grpSpPr>
            <a:xfrm>
              <a:off x="9078682" y="2060272"/>
              <a:ext cx="156505" cy="152679"/>
              <a:chOff x="9078682" y="2060272"/>
              <a:chExt cx="156505" cy="152679"/>
            </a:xfrm>
          </p:grpSpPr>
          <p:sp>
            <p:nvSpPr>
              <p:cNvPr id="176" name="Rectangle 175"/>
              <p:cNvSpPr/>
              <p:nvPr/>
            </p:nvSpPr>
            <p:spPr>
              <a:xfrm>
                <a:off x="9079739" y="2167231"/>
                <a:ext cx="155448" cy="4572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pic>
            <p:nvPicPr>
              <p:cNvPr id="177" name="Picture 176"/>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078682" y="2060272"/>
                <a:ext cx="152421" cy="152421"/>
              </a:xfrm>
              <a:prstGeom prst="rect">
                <a:avLst/>
              </a:prstGeom>
            </p:spPr>
          </p:pic>
        </p:grpSp>
        <p:grpSp>
          <p:nvGrpSpPr>
            <p:cNvPr id="172" name="Group 171"/>
            <p:cNvGrpSpPr/>
            <p:nvPr/>
          </p:nvGrpSpPr>
          <p:grpSpPr>
            <a:xfrm>
              <a:off x="9358942" y="2058466"/>
              <a:ext cx="161256" cy="160518"/>
              <a:chOff x="9358942" y="2058466"/>
              <a:chExt cx="161256" cy="160518"/>
            </a:xfrm>
          </p:grpSpPr>
          <p:sp>
            <p:nvSpPr>
              <p:cNvPr id="174" name="Rectangle 173"/>
              <p:cNvSpPr/>
              <p:nvPr/>
            </p:nvSpPr>
            <p:spPr>
              <a:xfrm>
                <a:off x="9364750" y="2173264"/>
                <a:ext cx="155448" cy="457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pic>
            <p:nvPicPr>
              <p:cNvPr id="175" name="Picture 174"/>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9358942" y="2058466"/>
                <a:ext cx="152421" cy="152421"/>
              </a:xfrm>
              <a:prstGeom prst="rect">
                <a:avLst/>
              </a:prstGeom>
            </p:spPr>
          </p:pic>
        </p:grpSp>
        <p:pic>
          <p:nvPicPr>
            <p:cNvPr id="173" name="Picture 172"/>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9649585" y="2061633"/>
              <a:ext cx="152400" cy="152400"/>
            </a:xfrm>
            <a:prstGeom prst="rect">
              <a:avLst/>
            </a:prstGeom>
          </p:spPr>
        </p:pic>
      </p:grpSp>
      <p:sp>
        <p:nvSpPr>
          <p:cNvPr id="189" name="TextBox 188"/>
          <p:cNvSpPr txBox="1"/>
          <p:nvPr/>
        </p:nvSpPr>
        <p:spPr>
          <a:xfrm>
            <a:off x="5587176" y="3043137"/>
            <a:ext cx="6563913" cy="796599"/>
          </a:xfrm>
          <a:prstGeom prst="rect">
            <a:avLst/>
          </a:prstGeom>
        </p:spPr>
        <p:txBody>
          <a:bodyPr vert="horz" wrap="square" lIns="0" tIns="46630" rIns="93260" bIns="46630" rtlCol="0" anchor="t">
            <a:normAutofit lnSpcReduction="10000"/>
          </a:bodyPr>
          <a:lstStyle/>
          <a:p>
            <a:pPr defTabSz="932597"/>
            <a:r>
              <a:rPr lang="en-US" sz="1224" dirty="0">
                <a:solidFill>
                  <a:prstClr val="black"/>
                </a:solidFill>
                <a:cs typeface="Segoe UI Light" panose="020B0502040204020203" pitchFamily="34" charset="0"/>
              </a:rPr>
              <a:t>Here’s a deck with the share mockups that I put together. Take a look and let me know what you think.</a:t>
            </a:r>
          </a:p>
          <a:p>
            <a:pPr defTabSz="932597"/>
            <a:endParaRPr lang="en-US" sz="1224" dirty="0">
              <a:solidFill>
                <a:prstClr val="black"/>
              </a:solidFill>
              <a:cs typeface="Segoe UI Light" panose="020B0502040204020203" pitchFamily="34" charset="0"/>
            </a:endParaRPr>
          </a:p>
          <a:p>
            <a:pPr defTabSz="932597"/>
            <a:r>
              <a:rPr lang="en-US" sz="1224" dirty="0">
                <a:solidFill>
                  <a:prstClr val="black"/>
                </a:solidFill>
                <a:cs typeface="Segoe UI Light" panose="020B0502040204020203" pitchFamily="34" charset="0"/>
              </a:rPr>
              <a:t>-Dave</a:t>
            </a:r>
          </a:p>
        </p:txBody>
      </p:sp>
      <p:grpSp>
        <p:nvGrpSpPr>
          <p:cNvPr id="190" name="Group 189"/>
          <p:cNvGrpSpPr/>
          <p:nvPr/>
        </p:nvGrpSpPr>
        <p:grpSpPr>
          <a:xfrm>
            <a:off x="5582614" y="1919958"/>
            <a:ext cx="2335293" cy="565000"/>
            <a:chOff x="5472783" y="1882483"/>
            <a:chExt cx="2289711" cy="553972"/>
          </a:xfrm>
        </p:grpSpPr>
        <p:grpSp>
          <p:nvGrpSpPr>
            <p:cNvPr id="191" name="Group 190"/>
            <p:cNvGrpSpPr/>
            <p:nvPr/>
          </p:nvGrpSpPr>
          <p:grpSpPr>
            <a:xfrm>
              <a:off x="5472783" y="1887815"/>
              <a:ext cx="2038776" cy="548640"/>
              <a:chOff x="5472783" y="1887815"/>
              <a:chExt cx="2038776" cy="548640"/>
            </a:xfrm>
          </p:grpSpPr>
          <p:pic>
            <p:nvPicPr>
              <p:cNvPr id="195" name="Picture 194"/>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5472783" y="1887815"/>
                <a:ext cx="548640" cy="548640"/>
              </a:xfrm>
              <a:prstGeom prst="rect">
                <a:avLst/>
              </a:prstGeom>
            </p:spPr>
          </p:pic>
          <p:sp>
            <p:nvSpPr>
              <p:cNvPr id="196" name="TextBox 195"/>
              <p:cNvSpPr txBox="1"/>
              <p:nvPr/>
            </p:nvSpPr>
            <p:spPr>
              <a:xfrm>
                <a:off x="6139959" y="1933535"/>
                <a:ext cx="1371600" cy="457200"/>
              </a:xfrm>
              <a:prstGeom prst="rect">
                <a:avLst/>
              </a:prstGeom>
            </p:spPr>
            <p:txBody>
              <a:bodyPr vert="horz" wrap="square" lIns="0" tIns="46630" rIns="93260" bIns="46630" rtlCol="0" anchor="ctr">
                <a:noAutofit/>
              </a:bodyPr>
              <a:lstStyle/>
              <a:p>
                <a:pPr defTabSz="932597"/>
                <a:r>
                  <a:rPr lang="en-US" sz="1122" dirty="0">
                    <a:solidFill>
                      <a:srgbClr val="666666"/>
                    </a:solidFill>
                    <a:latin typeface="Segoe UI" panose="020B0502040204020203" pitchFamily="34" charset="0"/>
                    <a:cs typeface="Segoe UI" panose="020B0502040204020203" pitchFamily="34" charset="0"/>
                  </a:rPr>
                  <a:t>Share Mockups</a:t>
                </a:r>
              </a:p>
              <a:p>
                <a:pPr defTabSz="932597"/>
                <a:r>
                  <a:rPr lang="en-US" sz="1020" dirty="0">
                    <a:solidFill>
                      <a:srgbClr val="666666"/>
                    </a:solidFill>
                    <a:cs typeface="Segoe UI" panose="020B0502040204020203" pitchFamily="34" charset="0"/>
                  </a:rPr>
                  <a:t>Recipients can edit</a:t>
                </a:r>
                <a:endParaRPr lang="en-US" sz="1020" dirty="0">
                  <a:solidFill>
                    <a:srgbClr val="0072C6"/>
                  </a:solidFill>
                  <a:latin typeface="Segoe UI Semibold" panose="020B0702040204020203" pitchFamily="34" charset="0"/>
                  <a:cs typeface="Segoe UI Semibold" panose="020B0702040204020203" pitchFamily="34" charset="0"/>
                </a:endParaRPr>
              </a:p>
            </p:txBody>
          </p:sp>
        </p:grpSp>
        <p:pic>
          <p:nvPicPr>
            <p:cNvPr id="192" name="Picture 191"/>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7491496" y="2010037"/>
              <a:ext cx="152400" cy="152400"/>
            </a:xfrm>
            <a:prstGeom prst="rect">
              <a:avLst/>
            </a:prstGeom>
          </p:spPr>
        </p:pic>
        <p:pic>
          <p:nvPicPr>
            <p:cNvPr id="193" name="Picture 192"/>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7476256" y="2232809"/>
              <a:ext cx="182880" cy="101600"/>
            </a:xfrm>
            <a:prstGeom prst="rect">
              <a:avLst/>
            </a:prstGeom>
          </p:spPr>
        </p:pic>
        <p:sp>
          <p:nvSpPr>
            <p:cNvPr id="194" name="Rectangle 193"/>
            <p:cNvSpPr/>
            <p:nvPr/>
          </p:nvSpPr>
          <p:spPr>
            <a:xfrm>
              <a:off x="5476494" y="1882483"/>
              <a:ext cx="2286000" cy="548640"/>
            </a:xfrm>
            <a:prstGeom prst="rect">
              <a:avLst/>
            </a:prstGeom>
            <a:noFill/>
            <a:ln>
              <a:solidFill>
                <a:srgbClr val="98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grpSp>
      <p:graphicFrame>
        <p:nvGraphicFramePr>
          <p:cNvPr id="147" name="Table 146"/>
          <p:cNvGraphicFramePr>
            <a:graphicFrameLocks noGrp="1"/>
          </p:cNvGraphicFramePr>
          <p:nvPr>
            <p:extLst/>
          </p:nvPr>
        </p:nvGraphicFramePr>
        <p:xfrm>
          <a:off x="6600107" y="2399510"/>
          <a:ext cx="1212384" cy="839343"/>
        </p:xfrm>
        <a:graphic>
          <a:graphicData uri="http://schemas.openxmlformats.org/drawingml/2006/table">
            <a:tbl>
              <a:tblPr firstRow="1" bandRow="1">
                <a:effectLst>
                  <a:outerShdw blurRad="63500" sx="102000" sy="102000" algn="ctr" rotWithShape="0">
                    <a:prstClr val="black">
                      <a:alpha val="40000"/>
                    </a:prstClr>
                  </a:outerShdw>
                </a:effectLst>
                <a:tableStyleId>{5C22544A-7EE6-4342-B048-85BDC9FD1C3A}</a:tableStyleId>
              </a:tblPr>
              <a:tblGrid>
                <a:gridCol w="1212384">
                  <a:extLst>
                    <a:ext uri="{9D8B030D-6E8A-4147-A177-3AD203B41FA5}">
                      <a16:colId xmlns:a16="http://schemas.microsoft.com/office/drawing/2014/main" xmlns="" val="339215625"/>
                    </a:ext>
                  </a:extLst>
                </a:gridCol>
              </a:tblGrid>
              <a:tr h="373041">
                <a:tc>
                  <a:txBody>
                    <a:bodyPr/>
                    <a:lstStyle/>
                    <a:p>
                      <a:r>
                        <a:rPr lang="en-US" sz="900" b="0" dirty="0" smtClean="0">
                          <a:solidFill>
                            <a:srgbClr val="777777"/>
                          </a:solidFill>
                          <a:latin typeface="+mn-lt"/>
                          <a:cs typeface="Segoe UI" panose="020B0502040204020203" pitchFamily="34" charset="0"/>
                        </a:rPr>
                        <a:t>manage</a:t>
                      </a:r>
                      <a:r>
                        <a:rPr lang="en-US" sz="900" b="0" baseline="0" dirty="0" smtClean="0">
                          <a:solidFill>
                            <a:srgbClr val="777777"/>
                          </a:solidFill>
                          <a:latin typeface="+mn-lt"/>
                          <a:cs typeface="Segoe UI" panose="020B0502040204020203" pitchFamily="34" charset="0"/>
                        </a:rPr>
                        <a:t> permissions</a:t>
                      </a:r>
                      <a:endParaRPr lang="en-US" sz="900" b="0" dirty="0">
                        <a:solidFill>
                          <a:srgbClr val="777777"/>
                        </a:solidFill>
                        <a:latin typeface="+mn-lt"/>
                        <a:cs typeface="Segoe UI" panose="020B0502040204020203" pitchFamily="34" charset="0"/>
                      </a:endParaRPr>
                    </a:p>
                  </a:txBody>
                  <a:tcPr marL="93260" marR="93260" marT="46630" marB="4663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DFEDFA"/>
                    </a:solidFill>
                  </a:tcPr>
                </a:tc>
                <a:extLst>
                  <a:ext uri="{0D108BD9-81ED-4DB2-BD59-A6C34878D82A}">
                    <a16:rowId xmlns:a16="http://schemas.microsoft.com/office/drawing/2014/main" xmlns="" val="1367639730"/>
                  </a:ext>
                </a:extLst>
              </a:tr>
              <a:tr h="233151">
                <a:tc>
                  <a:txBody>
                    <a:bodyPr/>
                    <a:lstStyle/>
                    <a:p>
                      <a:r>
                        <a:rPr lang="en-US" sz="900" b="0" dirty="0" smtClean="0">
                          <a:solidFill>
                            <a:srgbClr val="777777"/>
                          </a:solidFill>
                          <a:latin typeface="+mn-lt"/>
                          <a:cs typeface="Segoe UI" panose="020B0502040204020203" pitchFamily="34" charset="0"/>
                        </a:rPr>
                        <a:t>send as attachment</a:t>
                      </a:r>
                      <a:endParaRPr lang="en-US" sz="900" b="0" dirty="0">
                        <a:solidFill>
                          <a:srgbClr val="777777"/>
                        </a:solidFill>
                        <a:latin typeface="+mn-lt"/>
                        <a:cs typeface="Segoe UI" panose="020B0502040204020203" pitchFamily="34" charset="0"/>
                      </a:endParaRPr>
                    </a:p>
                  </a:txBody>
                  <a:tcPr marL="93260" marR="93260" marT="46630" marB="4663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79186712"/>
                  </a:ext>
                </a:extLst>
              </a:tr>
              <a:tr h="233151">
                <a:tc>
                  <a:txBody>
                    <a:bodyPr/>
                    <a:lstStyle/>
                    <a:p>
                      <a:r>
                        <a:rPr lang="en-US" sz="900" b="0" dirty="0" smtClean="0">
                          <a:solidFill>
                            <a:srgbClr val="777777"/>
                          </a:solidFill>
                          <a:latin typeface="+mn-lt"/>
                          <a:cs typeface="Segoe UI" panose="020B0502040204020203" pitchFamily="34" charset="0"/>
                        </a:rPr>
                        <a:t>download</a:t>
                      </a:r>
                      <a:endParaRPr lang="en-US" sz="900" b="0" dirty="0">
                        <a:solidFill>
                          <a:srgbClr val="777777"/>
                        </a:solidFill>
                        <a:latin typeface="+mn-lt"/>
                        <a:cs typeface="Segoe UI" panose="020B0502040204020203" pitchFamily="34" charset="0"/>
                      </a:endParaRPr>
                    </a:p>
                  </a:txBody>
                  <a:tcPr marL="93260" marR="93260" marT="46630" marB="4663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249694004"/>
                  </a:ext>
                </a:extLst>
              </a:tr>
            </a:tbl>
          </a:graphicData>
        </a:graphic>
      </p:graphicFrame>
      <p:grpSp>
        <p:nvGrpSpPr>
          <p:cNvPr id="148" name="Group 147"/>
          <p:cNvGrpSpPr/>
          <p:nvPr/>
        </p:nvGrpSpPr>
        <p:grpSpPr>
          <a:xfrm>
            <a:off x="7597483" y="2555157"/>
            <a:ext cx="436945" cy="436945"/>
            <a:chOff x="5444447" y="1791353"/>
            <a:chExt cx="457200" cy="457200"/>
          </a:xfrm>
        </p:grpSpPr>
        <p:sp>
          <p:nvSpPr>
            <p:cNvPr id="149" name="Oval 148"/>
            <p:cNvSpPr>
              <a:spLocks noChangeAspect="1"/>
            </p:cNvSpPr>
            <p:nvPr/>
          </p:nvSpPr>
          <p:spPr>
            <a:xfrm>
              <a:off x="5444447" y="1791353"/>
              <a:ext cx="457200" cy="457200"/>
            </a:xfrm>
            <a:prstGeom prst="ellipse">
              <a:avLst/>
            </a:prstGeom>
            <a:solidFill>
              <a:srgbClr val="EBD23F">
                <a:alpha val="80000"/>
              </a:srgbClr>
            </a:solidFill>
            <a:ln w="25400" cap="flat" cmpd="sng" algn="ctr">
              <a:noFill/>
              <a:prstDash val="solid"/>
            </a:ln>
            <a:effectLst/>
          </p:spPr>
          <p:txBody>
            <a:bodyPr rtlCol="0" anchor="ctr"/>
            <a:lstStyle/>
            <a:p>
              <a:pPr algn="ctr" defTabSz="1243129">
                <a:defRPr/>
              </a:pPr>
              <a:endParaRPr lang="en-US" sz="2448" kern="0">
                <a:solidFill>
                  <a:prstClr val="white"/>
                </a:solidFill>
                <a:latin typeface="Segoe UI"/>
              </a:endParaRPr>
            </a:p>
          </p:txBody>
        </p:sp>
        <p:sp>
          <p:nvSpPr>
            <p:cNvPr id="150" name="Right Arrow 149"/>
            <p:cNvSpPr/>
            <p:nvPr/>
          </p:nvSpPr>
          <p:spPr>
            <a:xfrm rot="15000886">
              <a:off x="5507883" y="1932830"/>
              <a:ext cx="330329" cy="174246"/>
            </a:xfrm>
            <a:prstGeom prst="rightArrow">
              <a:avLst>
                <a:gd name="adj1" fmla="val 22339"/>
                <a:gd name="adj2" fmla="val 146262"/>
              </a:avLst>
            </a:prstGeom>
            <a:solidFill>
              <a:sysClr val="window" lastClr="FFFFFF"/>
            </a:solidFill>
            <a:ln w="12700" cap="flat" cmpd="sng" algn="ctr">
              <a:noFill/>
              <a:prstDash val="solid"/>
            </a:ln>
            <a:effectLst/>
          </p:spPr>
          <p:txBody>
            <a:bodyPr rtlCol="0" anchor="ctr"/>
            <a:lstStyle/>
            <a:p>
              <a:pPr algn="ctr" defTabSz="1243129">
                <a:defRPr/>
              </a:pPr>
              <a:endParaRPr lang="en-US" sz="2448" kern="0">
                <a:solidFill>
                  <a:prstClr val="white"/>
                </a:solidFill>
                <a:latin typeface="Segoe UI"/>
              </a:endParaRPr>
            </a:p>
          </p:txBody>
        </p:sp>
      </p:grpSp>
    </p:spTree>
    <p:extLst>
      <p:ext uri="{BB962C8B-B14F-4D97-AF65-F5344CB8AC3E}">
        <p14:creationId xmlns:p14="http://schemas.microsoft.com/office/powerpoint/2010/main" val="3452848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739" y="-1"/>
            <a:ext cx="12424996" cy="6994525"/>
          </a:xfrm>
          <a:prstGeom prst="rect">
            <a:avLst/>
          </a:prstGeom>
        </p:spPr>
      </p:pic>
    </p:spTree>
    <p:extLst>
      <p:ext uri="{BB962C8B-B14F-4D97-AF65-F5344CB8AC3E}">
        <p14:creationId xmlns:p14="http://schemas.microsoft.com/office/powerpoint/2010/main" val="2128133846"/>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CD116"/>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63" y="0"/>
            <a:ext cx="5404861" cy="6994525"/>
          </a:xfrm>
          <a:prstGeom prst="rect">
            <a:avLst/>
          </a:prstGeom>
          <a:solidFill>
            <a:schemeClr val="accent6">
              <a:lumMod val="20000"/>
              <a:lumOff val="80000"/>
            </a:schemeClr>
          </a:solidFill>
        </p:spPr>
      </p:pic>
      <p:sp>
        <p:nvSpPr>
          <p:cNvPr id="2" name="Title 1"/>
          <p:cNvSpPr>
            <a:spLocks noGrp="1"/>
          </p:cNvSpPr>
          <p:nvPr>
            <p:ph type="title"/>
          </p:nvPr>
        </p:nvSpPr>
        <p:spPr>
          <a:xfrm>
            <a:off x="5454142" y="2735262"/>
            <a:ext cx="6964362" cy="1314450"/>
          </a:xfrm>
          <a:noFill/>
        </p:spPr>
        <p:txBody>
          <a:bodyPr/>
          <a:lstStyle/>
          <a:p>
            <a:r>
              <a:rPr lang="en-US" dirty="0" smtClean="0"/>
              <a:t>Administration</a:t>
            </a:r>
            <a:endParaRPr lang="en-US" dirty="0"/>
          </a:p>
        </p:txBody>
      </p:sp>
    </p:spTree>
    <p:extLst>
      <p:ext uri="{BB962C8B-B14F-4D97-AF65-F5344CB8AC3E}">
        <p14:creationId xmlns:p14="http://schemas.microsoft.com/office/powerpoint/2010/main" val="1726903076"/>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4" name="Rectangle 3"/>
          <p:cNvSpPr/>
          <p:nvPr/>
        </p:nvSpPr>
        <p:spPr>
          <a:xfrm>
            <a:off x="273050" y="3410306"/>
            <a:ext cx="10058400" cy="794064"/>
          </a:xfrm>
          <a:prstGeom prst="rect">
            <a:avLst/>
          </a:prstGeom>
        </p:spPr>
        <p:txBody>
          <a:bodyPr wrap="square" lIns="182880" tIns="146304" rIns="182880" bIns="146304">
            <a:spAutoFit/>
          </a:bodyPr>
          <a:lstStyle/>
          <a:p>
            <a:pPr>
              <a:lnSpc>
                <a:spcPct val="90000"/>
              </a:lnSpc>
              <a:spcAft>
                <a:spcPts val="1200"/>
              </a:spcAft>
            </a:pPr>
            <a:r>
              <a:rPr lang="en-US" sz="3600" dirty="0" smtClean="0">
                <a:ln w="3175">
                  <a:noFill/>
                </a:ln>
                <a:gradFill>
                  <a:gsLst>
                    <a:gs pos="0">
                      <a:schemeClr val="tx1"/>
                    </a:gs>
                    <a:gs pos="100000">
                      <a:schemeClr val="tx1"/>
                    </a:gs>
                  </a:gsLst>
                  <a:lin ang="5400000" scaled="0"/>
                </a:gradFill>
                <a:latin typeface="Segoe UI Light"/>
                <a:cs typeface="Segoe UI" pitchFamily="34" charset="0"/>
                <a:hlinkClick r:id="rId3"/>
              </a:rPr>
              <a:t>External user management</a:t>
            </a:r>
            <a:endParaRPr lang="en-US" sz="3600" dirty="0">
              <a:ln w="3175">
                <a:noFill/>
              </a:ln>
              <a:gradFill>
                <a:gsLst>
                  <a:gs pos="0">
                    <a:schemeClr val="tx1"/>
                  </a:gs>
                  <a:gs pos="100000">
                    <a:schemeClr val="tx1"/>
                  </a:gs>
                </a:gsLst>
                <a:lin ang="5400000" scaled="0"/>
              </a:gradFill>
              <a:latin typeface="Segoe UI Light"/>
              <a:cs typeface="Segoe UI" pitchFamily="34" charset="0"/>
            </a:endParaRPr>
          </a:p>
        </p:txBody>
      </p:sp>
    </p:spTree>
    <p:extLst>
      <p:ext uri="{BB962C8B-B14F-4D97-AF65-F5344CB8AC3E}">
        <p14:creationId xmlns:p14="http://schemas.microsoft.com/office/powerpoint/2010/main" val="3913016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350837" y="3109414"/>
            <a:ext cx="3047999" cy="1245097"/>
          </a:xfrm>
          <a:prstGeom prst="rect">
            <a:avLst/>
          </a:prstGeom>
        </p:spPr>
      </p:pic>
      <p:sp>
        <p:nvSpPr>
          <p:cNvPr id="6" name="Title 3"/>
          <p:cNvSpPr txBox="1">
            <a:spLocks/>
          </p:cNvSpPr>
          <p:nvPr/>
        </p:nvSpPr>
        <p:spPr>
          <a:xfrm>
            <a:off x="1193009" y="754062"/>
            <a:ext cx="2434428" cy="1068089"/>
          </a:xfrm>
          <a:prstGeom prst="rect">
            <a:avLst/>
          </a:prstGeom>
          <a:noFill/>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solidFill>
                  <a:schemeClr val="bg1">
                    <a:lumMod val="85000"/>
                  </a:schemeClr>
                </a:solidFill>
              </a:rPr>
              <a:t>Simple.</a:t>
            </a:r>
            <a:endParaRPr lang="en-US" dirty="0">
              <a:solidFill>
                <a:schemeClr val="bg1">
                  <a:lumMod val="85000"/>
                </a:schemeClr>
              </a:solidFill>
            </a:endParaRPr>
          </a:p>
        </p:txBody>
      </p:sp>
      <p:sp>
        <p:nvSpPr>
          <p:cNvPr id="7" name="Title 3"/>
          <p:cNvSpPr txBox="1">
            <a:spLocks/>
          </p:cNvSpPr>
          <p:nvPr/>
        </p:nvSpPr>
        <p:spPr>
          <a:xfrm>
            <a:off x="4770754" y="754062"/>
            <a:ext cx="2971800" cy="1068089"/>
          </a:xfrm>
          <a:prstGeom prst="rect">
            <a:avLst/>
          </a:prstGeom>
          <a:noFill/>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solidFill>
                  <a:schemeClr val="bg1">
                    <a:lumMod val="85000"/>
                  </a:schemeClr>
                </a:solidFill>
              </a:rPr>
              <a:t>Everyone.</a:t>
            </a:r>
            <a:endParaRPr lang="en-US" dirty="0">
              <a:solidFill>
                <a:schemeClr val="bg1">
                  <a:lumMod val="85000"/>
                </a:schemeClr>
              </a:solidFill>
            </a:endParaRPr>
          </a:p>
        </p:txBody>
      </p:sp>
      <p:sp>
        <p:nvSpPr>
          <p:cNvPr id="8" name="Title 3"/>
          <p:cNvSpPr txBox="1">
            <a:spLocks/>
          </p:cNvSpPr>
          <p:nvPr/>
        </p:nvSpPr>
        <p:spPr>
          <a:xfrm>
            <a:off x="8428037" y="754062"/>
            <a:ext cx="3589338" cy="1068089"/>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Everywhere.</a:t>
            </a:r>
            <a:endParaRPr lang="en-US" dirty="0"/>
          </a:p>
        </p:txBody>
      </p:sp>
      <p:pic>
        <p:nvPicPr>
          <p:cNvPr id="13" name="Picture 12"/>
          <p:cNvPicPr>
            <a:picLocks noChangeAspect="1"/>
          </p:cNvPicPr>
          <p:nvPr/>
        </p:nvPicPr>
        <p:blipFill rotWithShape="1">
          <a:blip r:embed="rId4">
            <a:lum bright="70000" contrast="-7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20326" t="408" r="13732" b="408"/>
          <a:stretch/>
        </p:blipFill>
        <p:spPr>
          <a:xfrm>
            <a:off x="4432299" y="2582862"/>
            <a:ext cx="2742638" cy="2742637"/>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58440" y="1708465"/>
            <a:ext cx="4531997" cy="4531997"/>
          </a:xfrm>
          <a:prstGeom prst="rect">
            <a:avLst/>
          </a:prstGeom>
        </p:spPr>
      </p:pic>
    </p:spTree>
    <p:extLst>
      <p:ext uri="{BB962C8B-B14F-4D97-AF65-F5344CB8AC3E}">
        <p14:creationId xmlns:p14="http://schemas.microsoft.com/office/powerpoint/2010/main" val="3552905052"/>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t="25644" b="2316"/>
          <a:stretch/>
        </p:blipFill>
        <p:spPr>
          <a:xfrm>
            <a:off x="-128337" y="0"/>
            <a:ext cx="12564812" cy="6994525"/>
          </a:xfrm>
          <a:prstGeom prst="rect">
            <a:avLst/>
          </a:prstGeom>
        </p:spPr>
      </p:pic>
      <p:sp>
        <p:nvSpPr>
          <p:cNvPr id="3" name="Rectangle 2"/>
          <p:cNvSpPr/>
          <p:nvPr/>
        </p:nvSpPr>
        <p:spPr bwMode="auto">
          <a:xfrm>
            <a:off x="3856037" y="1211264"/>
            <a:ext cx="8305801" cy="3809998"/>
          </a:xfrm>
          <a:prstGeom prst="rect">
            <a:avLst/>
          </a:prstGeom>
          <a:solidFill>
            <a:schemeClr val="accent1">
              <a:alpha val="90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82880" rIns="182880" bIns="182880" numCol="1" spcCol="0" rtlCol="0" fromWordArt="0" anchor="t" anchorCtr="0" forceAA="0" compatLnSpc="1">
            <a:prstTxWarp prst="textNoShape">
              <a:avLst/>
            </a:prstTxWarp>
            <a:noAutofit/>
          </a:bodyPr>
          <a:lstStyle/>
          <a:p>
            <a:pPr defTabSz="932472" fontAlgn="base">
              <a:spcBef>
                <a:spcPct val="0"/>
              </a:spcBef>
              <a:spcAft>
                <a:spcPct val="0"/>
              </a:spcAft>
            </a:pPr>
            <a:r>
              <a:rPr lang="en-US" sz="5400" kern="0" spc="-71" dirty="0" smtClean="0">
                <a:gradFill>
                  <a:gsLst>
                    <a:gs pos="0">
                      <a:srgbClr val="FFFFFF"/>
                    </a:gs>
                    <a:gs pos="100000">
                      <a:srgbClr val="FFFFFF"/>
                    </a:gs>
                  </a:gsLst>
                  <a:lin ang="5400000" scaled="0"/>
                </a:gradFill>
                <a:latin typeface="+mj-lt"/>
                <a:ea typeface="Segoe UI" pitchFamily="34" charset="0"/>
                <a:cs typeface="Segoe UI" pitchFamily="34" charset="0"/>
              </a:rPr>
              <a:t>Sharing everywhere</a:t>
            </a:r>
            <a:endParaRPr lang="en-US" sz="5400" kern="0" spc="-71" dirty="0">
              <a:gradFill>
                <a:gsLst>
                  <a:gs pos="0">
                    <a:srgbClr val="FFFFFF"/>
                  </a:gs>
                  <a:gs pos="100000">
                    <a:srgbClr val="FFFFFF"/>
                  </a:gs>
                </a:gsLst>
                <a:lin ang="5400000" scaled="0"/>
              </a:gradFill>
              <a:latin typeface="+mj-lt"/>
              <a:ea typeface="Segoe UI" pitchFamily="34" charset="0"/>
              <a:cs typeface="Segoe UI"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125181142"/>
              </p:ext>
            </p:extLst>
          </p:nvPr>
        </p:nvGraphicFramePr>
        <p:xfrm>
          <a:off x="4237037" y="2362486"/>
          <a:ext cx="7696200" cy="2293794"/>
        </p:xfrm>
        <a:graphic>
          <a:graphicData uri="http://schemas.openxmlformats.org/drawingml/2006/table">
            <a:tbl>
              <a:tblPr firstRow="1" bandRow="1">
                <a:tableStyleId>{8A107856-5554-42FB-B03E-39F5DBC370BA}</a:tableStyleId>
              </a:tblPr>
              <a:tblGrid>
                <a:gridCol w="1143000">
                  <a:extLst>
                    <a:ext uri="{9D8B030D-6E8A-4147-A177-3AD203B41FA5}">
                      <a16:colId xmlns:a16="http://schemas.microsoft.com/office/drawing/2014/main" xmlns="" val="829034153"/>
                    </a:ext>
                  </a:extLst>
                </a:gridCol>
                <a:gridCol w="1600200">
                  <a:extLst>
                    <a:ext uri="{9D8B030D-6E8A-4147-A177-3AD203B41FA5}">
                      <a16:colId xmlns:a16="http://schemas.microsoft.com/office/drawing/2014/main" xmlns="" val="397539375"/>
                    </a:ext>
                  </a:extLst>
                </a:gridCol>
                <a:gridCol w="1524000">
                  <a:extLst>
                    <a:ext uri="{9D8B030D-6E8A-4147-A177-3AD203B41FA5}">
                      <a16:colId xmlns:a16="http://schemas.microsoft.com/office/drawing/2014/main" xmlns="" val="2468230497"/>
                    </a:ext>
                  </a:extLst>
                </a:gridCol>
                <a:gridCol w="1889760">
                  <a:extLst>
                    <a:ext uri="{9D8B030D-6E8A-4147-A177-3AD203B41FA5}">
                      <a16:colId xmlns:a16="http://schemas.microsoft.com/office/drawing/2014/main" xmlns="" val="3065960521"/>
                    </a:ext>
                  </a:extLst>
                </a:gridCol>
                <a:gridCol w="1539240">
                  <a:extLst>
                    <a:ext uri="{9D8B030D-6E8A-4147-A177-3AD203B41FA5}">
                      <a16:colId xmlns:a16="http://schemas.microsoft.com/office/drawing/2014/main" xmlns="" val="2858888012"/>
                    </a:ext>
                  </a:extLst>
                </a:gridCol>
              </a:tblGrid>
              <a:tr h="537799">
                <a:tc>
                  <a:txBody>
                    <a:bodyPr/>
                    <a:lstStyle/>
                    <a:p>
                      <a:pPr defTabSz="932472" fontAlgn="base">
                        <a:lnSpc>
                          <a:spcPct val="90000"/>
                        </a:lnSpc>
                        <a:spcBef>
                          <a:spcPct val="0"/>
                        </a:spcBef>
                        <a:spcAft>
                          <a:spcPct val="0"/>
                        </a:spcAft>
                      </a:pPr>
                      <a:endParaRPr lang="en-US" sz="1600" b="1" kern="1200" dirty="0" smtClean="0">
                        <a:solidFill>
                          <a:schemeClr val="bg1"/>
                        </a:solidFill>
                        <a:latin typeface="+mj-lt"/>
                        <a:ea typeface="Segoe UI" pitchFamily="34" charset="0"/>
                        <a:cs typeface="Segoe UI" pitchFamily="34" charset="0"/>
                      </a:endParaRPr>
                    </a:p>
                  </a:txBody>
                  <a:tcPr marL="182880" marR="182880" marT="91440" marB="91440" anchor="ctr">
                    <a:noFill/>
                  </a:tcPr>
                </a:tc>
                <a:tc>
                  <a:txBody>
                    <a:bodyPr/>
                    <a:lstStyle/>
                    <a:p>
                      <a:pPr defTabSz="932472" fontAlgn="base">
                        <a:lnSpc>
                          <a:spcPct val="90000"/>
                        </a:lnSpc>
                        <a:spcBef>
                          <a:spcPct val="0"/>
                        </a:spcBef>
                        <a:spcAft>
                          <a:spcPct val="0"/>
                        </a:spcAft>
                      </a:pPr>
                      <a:r>
                        <a:rPr lang="en-US" sz="1600" kern="1200" dirty="0" smtClean="0">
                          <a:solidFill>
                            <a:schemeClr val="bg1"/>
                          </a:solidFill>
                        </a:rPr>
                        <a:t>Windows 8</a:t>
                      </a:r>
                      <a:endParaRPr lang="en-US" sz="1600" b="1" kern="1200" dirty="0" smtClean="0">
                        <a:solidFill>
                          <a:schemeClr val="bg1"/>
                        </a:solidFill>
                        <a:latin typeface="+mj-lt"/>
                        <a:ea typeface="Segoe UI" pitchFamily="34" charset="0"/>
                        <a:cs typeface="Segoe UI" pitchFamily="34" charset="0"/>
                      </a:endParaRPr>
                    </a:p>
                  </a:txBody>
                  <a:tcPr marL="182880" marR="182880" marT="91440" marB="91440" anchor="ctr">
                    <a:noFill/>
                  </a:tcPr>
                </a:tc>
                <a:tc>
                  <a:txBody>
                    <a:bodyPr/>
                    <a:lstStyle/>
                    <a:p>
                      <a:pPr marL="0" algn="l" defTabSz="932472" rtl="0" eaLnBrk="1" fontAlgn="base" latinLnBrk="0" hangingPunct="1">
                        <a:lnSpc>
                          <a:spcPct val="90000"/>
                        </a:lnSpc>
                        <a:spcBef>
                          <a:spcPct val="0"/>
                        </a:spcBef>
                        <a:spcAft>
                          <a:spcPct val="0"/>
                        </a:spcAft>
                      </a:pPr>
                      <a:r>
                        <a:rPr lang="en-US" sz="1600" kern="1200" dirty="0" smtClean="0">
                          <a:solidFill>
                            <a:schemeClr val="bg1"/>
                          </a:solidFill>
                        </a:rPr>
                        <a:t>Windows</a:t>
                      </a:r>
                      <a:r>
                        <a:rPr lang="en-US" sz="1600" kern="1200" baseline="0" dirty="0" smtClean="0">
                          <a:solidFill>
                            <a:schemeClr val="bg1"/>
                          </a:solidFill>
                        </a:rPr>
                        <a:t> Phone 8</a:t>
                      </a:r>
                      <a:endParaRPr lang="en-US" sz="1600" b="1" kern="1200" dirty="0">
                        <a:solidFill>
                          <a:schemeClr val="bg1"/>
                        </a:solidFill>
                        <a:latin typeface="+mj-lt"/>
                        <a:ea typeface="Segoe UI" pitchFamily="34" charset="0"/>
                        <a:cs typeface="Segoe UI" pitchFamily="34" charset="0"/>
                      </a:endParaRPr>
                    </a:p>
                  </a:txBody>
                  <a:tcPr marL="182880" marR="182880" marT="91440" marB="91440" anchor="ctr">
                    <a:noFill/>
                  </a:tcPr>
                </a:tc>
                <a:tc>
                  <a:txBody>
                    <a:bodyPr/>
                    <a:lstStyle/>
                    <a:p>
                      <a:pPr marL="0" algn="l" defTabSz="932472" rtl="0" eaLnBrk="1" fontAlgn="base" latinLnBrk="0" hangingPunct="1">
                        <a:lnSpc>
                          <a:spcPct val="90000"/>
                        </a:lnSpc>
                        <a:spcBef>
                          <a:spcPct val="0"/>
                        </a:spcBef>
                        <a:spcAft>
                          <a:spcPct val="0"/>
                        </a:spcAft>
                      </a:pPr>
                      <a:r>
                        <a:rPr lang="en-US" sz="1600" kern="1200" dirty="0" smtClean="0">
                          <a:solidFill>
                            <a:schemeClr val="bg1"/>
                          </a:solidFill>
                        </a:rPr>
                        <a:t>iOS</a:t>
                      </a:r>
                      <a:endParaRPr lang="en-US" sz="1600" b="1" kern="1200" dirty="0">
                        <a:solidFill>
                          <a:schemeClr val="bg1"/>
                        </a:solidFill>
                        <a:latin typeface="+mj-lt"/>
                        <a:ea typeface="Segoe UI" pitchFamily="34" charset="0"/>
                        <a:cs typeface="Segoe UI" pitchFamily="34" charset="0"/>
                      </a:endParaRPr>
                    </a:p>
                  </a:txBody>
                  <a:tcPr marL="182880" marR="182880" marT="91440" marB="91440" anchor="ctr">
                    <a:noFill/>
                  </a:tcPr>
                </a:tc>
                <a:tc>
                  <a:txBody>
                    <a:bodyPr/>
                    <a:lstStyle/>
                    <a:p>
                      <a:pPr marL="0" algn="l" defTabSz="932472" rtl="0" eaLnBrk="1" fontAlgn="base" latinLnBrk="0" hangingPunct="1">
                        <a:lnSpc>
                          <a:spcPct val="90000"/>
                        </a:lnSpc>
                        <a:spcBef>
                          <a:spcPct val="0"/>
                        </a:spcBef>
                        <a:spcAft>
                          <a:spcPct val="0"/>
                        </a:spcAft>
                      </a:pPr>
                      <a:r>
                        <a:rPr lang="en-US" sz="1600" kern="1200" dirty="0" smtClean="0">
                          <a:solidFill>
                            <a:schemeClr val="bg1"/>
                          </a:solidFill>
                        </a:rPr>
                        <a:t>Android</a:t>
                      </a:r>
                      <a:endParaRPr lang="en-US" sz="1600" b="1" kern="1200" dirty="0">
                        <a:solidFill>
                          <a:schemeClr val="bg1"/>
                        </a:solidFill>
                        <a:latin typeface="+mj-lt"/>
                        <a:ea typeface="Segoe UI" pitchFamily="34" charset="0"/>
                        <a:cs typeface="Segoe UI" pitchFamily="34" charset="0"/>
                      </a:endParaRPr>
                    </a:p>
                  </a:txBody>
                  <a:tcPr marL="182880" marR="182880" marT="91440" marB="91440" anchor="ctr">
                    <a:noFill/>
                  </a:tcPr>
                </a:tc>
                <a:extLst>
                  <a:ext uri="{0D108BD9-81ED-4DB2-BD59-A6C34878D82A}">
                    <a16:rowId xmlns:a16="http://schemas.microsoft.com/office/drawing/2014/main" xmlns="" val="3883432497"/>
                  </a:ext>
                </a:extLst>
              </a:tr>
              <a:tr h="836001">
                <a:tc>
                  <a:txBody>
                    <a:bodyPr/>
                    <a:lstStyle/>
                    <a:p>
                      <a:r>
                        <a:rPr lang="en-US" sz="1400" dirty="0" err="1" smtClean="0">
                          <a:solidFill>
                            <a:schemeClr val="bg1"/>
                          </a:solidFill>
                        </a:rPr>
                        <a:t>OneDrive</a:t>
                      </a:r>
                      <a:endParaRPr lang="en-US" sz="1400" dirty="0" smtClean="0">
                        <a:solidFill>
                          <a:schemeClr val="bg1"/>
                        </a:solidFill>
                      </a:endParaRPr>
                    </a:p>
                    <a:p>
                      <a:r>
                        <a:rPr lang="en-US" sz="1400" b="0" i="0" dirty="0" smtClean="0">
                          <a:solidFill>
                            <a:schemeClr val="bg1"/>
                          </a:solidFill>
                          <a:latin typeface="+mn-lt"/>
                        </a:rPr>
                        <a:t>for Business</a:t>
                      </a:r>
                      <a:endParaRPr lang="en-US" sz="1400" b="0" i="0" dirty="0">
                        <a:solidFill>
                          <a:schemeClr val="bg1"/>
                        </a:solidFill>
                        <a:latin typeface="+mn-lt"/>
                      </a:endParaRPr>
                    </a:p>
                  </a:txBody>
                  <a:tcPr marL="182880" marR="182880" marT="91440" marB="91440">
                    <a:noFill/>
                  </a:tcPr>
                </a:tc>
                <a:tc>
                  <a:txBody>
                    <a:bodyPr/>
                    <a:lstStyle/>
                    <a:p>
                      <a:endParaRPr lang="en-US" sz="1100" dirty="0">
                        <a:solidFill>
                          <a:schemeClr val="bg1"/>
                        </a:solidFill>
                      </a:endParaRPr>
                    </a:p>
                  </a:txBody>
                  <a:tcPr marL="182880" marR="182880" marT="91440" marB="91440">
                    <a:noFill/>
                  </a:tcPr>
                </a:tc>
                <a:tc>
                  <a:txBody>
                    <a:bodyPr/>
                    <a:lstStyle/>
                    <a:p>
                      <a:endParaRPr lang="en-US" sz="1100" b="1" dirty="0">
                        <a:solidFill>
                          <a:schemeClr val="bg1"/>
                        </a:solidFill>
                        <a:latin typeface="+mn-lt"/>
                      </a:endParaRPr>
                    </a:p>
                  </a:txBody>
                  <a:tcPr marL="182880" marR="182880" marT="91440" marB="91440">
                    <a:no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sz="1100" b="1" dirty="0" smtClean="0">
                        <a:solidFill>
                          <a:schemeClr val="bg1"/>
                        </a:solidFill>
                        <a:latin typeface="+mn-lt"/>
                      </a:endParaRPr>
                    </a:p>
                  </a:txBody>
                  <a:tcPr marL="182880" marR="182880" marT="91440" marB="91440">
                    <a:noFill/>
                  </a:tcPr>
                </a:tc>
                <a:tc>
                  <a:txBody>
                    <a:bodyPr/>
                    <a:lstStyle/>
                    <a:p>
                      <a:endParaRPr lang="en-US" sz="1100" dirty="0">
                        <a:solidFill>
                          <a:schemeClr val="bg1"/>
                        </a:solidFill>
                      </a:endParaRPr>
                    </a:p>
                  </a:txBody>
                  <a:tcPr marL="182880" marR="182880" marT="91440" marB="91440">
                    <a:noFill/>
                  </a:tcPr>
                </a:tc>
                <a:extLst>
                  <a:ext uri="{0D108BD9-81ED-4DB2-BD59-A6C34878D82A}">
                    <a16:rowId xmlns:a16="http://schemas.microsoft.com/office/drawing/2014/main" xmlns="" val="4242425005"/>
                  </a:ext>
                </a:extLst>
              </a:tr>
              <a:tr h="836001">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u="none" kern="1200" dirty="0" smtClean="0">
                          <a:solidFill>
                            <a:schemeClr val="bg1"/>
                          </a:solidFill>
                        </a:rPr>
                        <a:t>Team site</a:t>
                      </a:r>
                      <a:endParaRPr lang="en-US" sz="1400" b="0" i="0" u="none" kern="1200" dirty="0" smtClean="0">
                        <a:solidFill>
                          <a:schemeClr val="bg1"/>
                        </a:solidFill>
                        <a:latin typeface="+mn-lt"/>
                        <a:ea typeface="+mn-ea"/>
                        <a:cs typeface="+mn-cs"/>
                      </a:endParaRPr>
                    </a:p>
                  </a:txBody>
                  <a:tcPr marL="182880" marR="182880" marT="91440" marB="91440">
                    <a:no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sz="1100" b="1" i="1" u="none" kern="1200" dirty="0" smtClean="0">
                        <a:solidFill>
                          <a:schemeClr val="bg1"/>
                        </a:solidFill>
                        <a:latin typeface="+mn-lt"/>
                        <a:ea typeface="+mn-ea"/>
                        <a:cs typeface="+mn-cs"/>
                      </a:endParaRPr>
                    </a:p>
                  </a:txBody>
                  <a:tcPr marL="182880" marR="182880" marT="91440" marB="91440">
                    <a:no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sz="1100" b="1" dirty="0" smtClean="0">
                        <a:solidFill>
                          <a:schemeClr val="bg1"/>
                        </a:solidFill>
                        <a:latin typeface="+mn-lt"/>
                      </a:endParaRPr>
                    </a:p>
                  </a:txBody>
                  <a:tcPr marL="182880" marR="182880" marT="91440" marB="91440">
                    <a:noFill/>
                  </a:tcPr>
                </a:tc>
                <a:tc>
                  <a:txBody>
                    <a:bodyPr/>
                    <a:lstStyle/>
                    <a:p>
                      <a:endParaRPr lang="en-US" sz="1100" b="1" dirty="0">
                        <a:solidFill>
                          <a:schemeClr val="bg1"/>
                        </a:solidFill>
                      </a:endParaRPr>
                    </a:p>
                  </a:txBody>
                  <a:tcPr marL="182880" marR="182880" marT="91440" marB="91440">
                    <a:no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en-US" sz="1100" i="1" dirty="0" smtClean="0">
                        <a:solidFill>
                          <a:schemeClr val="bg1"/>
                        </a:solidFill>
                      </a:endParaRPr>
                    </a:p>
                  </a:txBody>
                  <a:tcPr marL="182880" marR="182880" marT="91440" marB="91440">
                    <a:noFill/>
                  </a:tcPr>
                </a:tc>
                <a:extLst>
                  <a:ext uri="{0D108BD9-81ED-4DB2-BD59-A6C34878D82A}">
                    <a16:rowId xmlns:a16="http://schemas.microsoft.com/office/drawing/2014/main" xmlns="" val="4236168755"/>
                  </a:ext>
                </a:extLst>
              </a:tr>
            </a:tbl>
          </a:graphicData>
        </a:graphic>
      </p:graphicFrame>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37437" y="6199188"/>
            <a:ext cx="438519" cy="438519"/>
          </a:xfrm>
          <a:prstGeom prst="rect">
            <a:avLst/>
          </a:prstGeom>
        </p:spPr>
      </p:pic>
      <p:sp>
        <p:nvSpPr>
          <p:cNvPr id="6" name="TextBox 5"/>
          <p:cNvSpPr txBox="1"/>
          <p:nvPr/>
        </p:nvSpPr>
        <p:spPr>
          <a:xfrm>
            <a:off x="7692332" y="6199188"/>
            <a:ext cx="3891130"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solidFill>
                  <a:schemeClr val="accent1">
                    <a:lumMod val="75000"/>
                  </a:schemeClr>
                </a:solidFill>
              </a:rPr>
              <a:t>Touch-optimized mobile browser experience</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5225" y="3161879"/>
            <a:ext cx="438519" cy="438519"/>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l="5166" t="12297" r="51855" b="62646"/>
          <a:stretch/>
        </p:blipFill>
        <p:spPr>
          <a:xfrm>
            <a:off x="7114524" y="3038184"/>
            <a:ext cx="685231" cy="665814"/>
          </a:xfrm>
          <a:prstGeom prst="rect">
            <a:avLst/>
          </a:prstGeom>
        </p:spPr>
      </p:pic>
      <p:pic>
        <p:nvPicPr>
          <p:cNvPr id="9" name="Picture 6" descr="http://a4.mzstatic.com/us/r30/Purple4/v4/71/0a/e3/710ae399-0886-92af-36bc-1ae8fc99d8c8/mzl.gcxbqilv.75x75-6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94548" y="3080987"/>
            <a:ext cx="632061" cy="632061"/>
          </a:xfrm>
          <a:prstGeom prst="roundRect">
            <a:avLst>
              <a:gd name="adj" fmla="val 16667"/>
            </a:avLst>
          </a:prstGeom>
          <a:ln>
            <a:noFill/>
          </a:ln>
          <a:effectLst>
            <a:outerShdw blurRad="76200" dist="38100" dir="78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pic>
        <p:nvPicPr>
          <p:cNvPr id="10" name="Picture 8" descr="http://a5.mzstatic.com/us/r30/Purple/v4/40/90/d9/4090d9fd-c77a-6028-1613-daa2c0b8e3f4/mzl.nunmsomv.175x175-75.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96562" y="3080987"/>
            <a:ext cx="632061" cy="632061"/>
          </a:xfrm>
          <a:prstGeom prst="roundRect">
            <a:avLst>
              <a:gd name="adj" fmla="val 16667"/>
            </a:avLst>
          </a:prstGeom>
          <a:ln>
            <a:noFill/>
          </a:ln>
          <a:effectLst>
            <a:outerShdw blurRad="76200" dist="38100" dir="78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222" y="3177756"/>
            <a:ext cx="438519" cy="438519"/>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60058" y="3176658"/>
            <a:ext cx="438519" cy="438519"/>
          </a:xfrm>
          <a:prstGeom prst="rect">
            <a:avLst/>
          </a:prstGeom>
        </p:spPr>
      </p:pic>
      <p:pic>
        <p:nvPicPr>
          <p:cNvPr id="14" name="Picture 13"/>
          <p:cNvPicPr>
            <a:picLocks noChangeAspect="1"/>
          </p:cNvPicPr>
          <p:nvPr/>
        </p:nvPicPr>
        <p:blipFill rotWithShape="1">
          <a:blip r:embed="rId8"/>
          <a:srcRect l="1784" t="7288" r="1880" b="703"/>
          <a:stretch/>
        </p:blipFill>
        <p:spPr>
          <a:xfrm>
            <a:off x="10509476" y="3036290"/>
            <a:ext cx="762000" cy="727785"/>
          </a:xfrm>
          <a:prstGeom prst="roundRect">
            <a:avLst>
              <a:gd name="adj" fmla="val 6293"/>
            </a:avLst>
          </a:prstGeom>
          <a:ln>
            <a:noFill/>
          </a:ln>
          <a:effectLst>
            <a:outerShdw blurRad="76200" dist="38100" dir="7800000" algn="tl" rotWithShape="0">
              <a:srgbClr val="000000">
                <a:alpha val="40000"/>
              </a:srgbClr>
            </a:outerShdw>
          </a:effectLst>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64202" y="3176658"/>
            <a:ext cx="438519" cy="438519"/>
          </a:xfrm>
          <a:prstGeom prst="rect">
            <a:avLst/>
          </a:prstGeom>
        </p:spPr>
      </p:pic>
      <p:pic>
        <p:nvPicPr>
          <p:cNvPr id="17" name="Picture 10" descr="http://a3.mzstatic.com/us/r30/Purple4/v4/d6/eb/10/d6eb1064-d08f-7c5a-156d-47e28b2a8e6f/mzl.ccyieuhe.175x175-75.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14223" y="3906921"/>
            <a:ext cx="652014" cy="652014"/>
          </a:xfrm>
          <a:prstGeom prst="roundRect">
            <a:avLst>
              <a:gd name="adj" fmla="val 16667"/>
            </a:avLst>
          </a:prstGeom>
          <a:ln>
            <a:noFill/>
          </a:ln>
          <a:effectLst>
            <a:outerShdw blurRad="76200" dist="38100" dir="78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8587" y="4026702"/>
            <a:ext cx="438519" cy="438519"/>
          </a:xfrm>
          <a:prstGeom prst="rect">
            <a:avLst/>
          </a:prstGeom>
        </p:spPr>
      </p:pic>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64816" y="4010343"/>
            <a:ext cx="438519" cy="438519"/>
          </a:xfrm>
          <a:prstGeom prst="rect">
            <a:avLst/>
          </a:prstGeom>
        </p:spPr>
      </p:pic>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83289" y="4026702"/>
            <a:ext cx="438519" cy="438519"/>
          </a:xfrm>
          <a:prstGeom prst="rect">
            <a:avLst/>
          </a:prstGeom>
        </p:spPr>
      </p:pic>
      <p:pic>
        <p:nvPicPr>
          <p:cNvPr id="21" name="Picture 20" descr="SharePoint Newsfeed"/>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01055" y="3906921"/>
            <a:ext cx="670444" cy="67044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89518" y="4010342"/>
            <a:ext cx="438519" cy="438519"/>
          </a:xfrm>
          <a:prstGeom prst="rect">
            <a:avLst/>
          </a:prstGeom>
        </p:spPr>
      </p:pic>
      <p:pic>
        <p:nvPicPr>
          <p:cNvPr id="16" name="Picture 23"/>
          <p:cNvPicPr>
            <a:picLocks noChangeAspect="1"/>
          </p:cNvPicPr>
          <p:nvPr/>
        </p:nvPicPr>
        <p:blipFill>
          <a:blip r:embed="rId11"/>
          <a:stretch>
            <a:fillRect/>
          </a:stretch>
        </p:blipFill>
        <p:spPr>
          <a:xfrm>
            <a:off x="5496544" y="3038184"/>
            <a:ext cx="688877" cy="683088"/>
          </a:xfrm>
          <a:prstGeom prst="rect">
            <a:avLst/>
          </a:prstGeom>
        </p:spPr>
      </p:pic>
    </p:spTree>
    <p:extLst>
      <p:ext uri="{BB962C8B-B14F-4D97-AF65-F5344CB8AC3E}">
        <p14:creationId xmlns:p14="http://schemas.microsoft.com/office/powerpoint/2010/main" val="108813413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437" y="279091"/>
            <a:ext cx="7772400" cy="639867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42070543"/>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Share on the go</a:t>
            </a:r>
            <a:endParaRPr lang="en-US"/>
          </a:p>
        </p:txBody>
      </p:sp>
      <p:grpSp>
        <p:nvGrpSpPr>
          <p:cNvPr id="14" name="Group 13"/>
          <p:cNvGrpSpPr/>
          <p:nvPr/>
        </p:nvGrpSpPr>
        <p:grpSpPr>
          <a:xfrm>
            <a:off x="3232946" y="1221689"/>
            <a:ext cx="2895599" cy="6170613"/>
            <a:chOff x="272271" y="1221689"/>
            <a:chExt cx="2895599" cy="6170613"/>
          </a:xfrm>
        </p:grpSpPr>
        <p:sp>
          <p:nvSpPr>
            <p:cNvPr id="4" name="Rectangle 3"/>
            <p:cNvSpPr/>
            <p:nvPr/>
          </p:nvSpPr>
          <p:spPr bwMode="auto">
            <a:xfrm>
              <a:off x="272271" y="1221689"/>
              <a:ext cx="2895599" cy="617061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026" y="1830400"/>
              <a:ext cx="2656089" cy="4714559"/>
            </a:xfrm>
            <a:prstGeom prst="rect">
              <a:avLst/>
            </a:prstGeom>
          </p:spPr>
        </p:pic>
      </p:grpSp>
      <p:grpSp>
        <p:nvGrpSpPr>
          <p:cNvPr id="13" name="Group 12"/>
          <p:cNvGrpSpPr/>
          <p:nvPr/>
        </p:nvGrpSpPr>
        <p:grpSpPr>
          <a:xfrm>
            <a:off x="6211492" y="1221689"/>
            <a:ext cx="2895599" cy="6170613"/>
            <a:chOff x="3218349" y="1221689"/>
            <a:chExt cx="2895599" cy="6170613"/>
          </a:xfrm>
        </p:grpSpPr>
        <p:sp>
          <p:nvSpPr>
            <p:cNvPr id="11" name="Rectangle 10"/>
            <p:cNvSpPr/>
            <p:nvPr/>
          </p:nvSpPr>
          <p:spPr bwMode="auto">
            <a:xfrm>
              <a:off x="3218349" y="1221689"/>
              <a:ext cx="2895599" cy="617061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8103" y="1830401"/>
              <a:ext cx="2656090" cy="4714559"/>
            </a:xfrm>
            <a:prstGeom prst="rect">
              <a:avLst/>
            </a:prstGeom>
          </p:spPr>
        </p:pic>
      </p:grpSp>
      <p:grpSp>
        <p:nvGrpSpPr>
          <p:cNvPr id="12" name="Group 11"/>
          <p:cNvGrpSpPr/>
          <p:nvPr/>
        </p:nvGrpSpPr>
        <p:grpSpPr>
          <a:xfrm>
            <a:off x="9190038" y="1212849"/>
            <a:ext cx="2895599" cy="6170613"/>
            <a:chOff x="6218237" y="1212849"/>
            <a:chExt cx="2895599" cy="6170613"/>
          </a:xfrm>
        </p:grpSpPr>
        <p:sp>
          <p:nvSpPr>
            <p:cNvPr id="10" name="Rectangle 9"/>
            <p:cNvSpPr/>
            <p:nvPr/>
          </p:nvSpPr>
          <p:spPr bwMode="auto">
            <a:xfrm>
              <a:off x="6218237" y="1212849"/>
              <a:ext cx="2895599" cy="617061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38841" y="1828083"/>
              <a:ext cx="2654391" cy="4711543"/>
            </a:xfrm>
            <a:prstGeom prst="rect">
              <a:avLst/>
            </a:prstGeom>
          </p:spPr>
        </p:pic>
      </p:grpSp>
      <p:grpSp>
        <p:nvGrpSpPr>
          <p:cNvPr id="19" name="Group 18"/>
          <p:cNvGrpSpPr/>
          <p:nvPr/>
        </p:nvGrpSpPr>
        <p:grpSpPr>
          <a:xfrm>
            <a:off x="254400" y="1221689"/>
            <a:ext cx="2895599" cy="6170613"/>
            <a:chOff x="254400" y="1221689"/>
            <a:chExt cx="2895599" cy="6170613"/>
          </a:xfrm>
        </p:grpSpPr>
        <p:sp>
          <p:nvSpPr>
            <p:cNvPr id="16" name="Rectangle 15"/>
            <p:cNvSpPr/>
            <p:nvPr/>
          </p:nvSpPr>
          <p:spPr bwMode="auto">
            <a:xfrm>
              <a:off x="254400" y="1221689"/>
              <a:ext cx="2895599" cy="617061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5004" y="1828083"/>
              <a:ext cx="2654390" cy="4711543"/>
            </a:xfrm>
            <a:prstGeom prst="rect">
              <a:avLst/>
            </a:prstGeom>
          </p:spPr>
        </p:pic>
      </p:grpSp>
    </p:spTree>
    <p:extLst>
      <p:ext uri="{BB962C8B-B14F-4D97-AF65-F5344CB8AC3E}">
        <p14:creationId xmlns:p14="http://schemas.microsoft.com/office/powerpoint/2010/main" val="1439042268"/>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5274"/>
            <a:ext cx="6857998" cy="917575"/>
          </a:xfrm>
        </p:spPr>
        <p:txBody>
          <a:bodyPr/>
          <a:lstStyle/>
          <a:p>
            <a:r>
              <a:rPr lang="en-US" dirty="0" smtClean="0"/>
              <a:t>Sharing across devices</a:t>
            </a:r>
            <a:endParaRPr lang="en-US" dirty="0"/>
          </a:p>
        </p:txBody>
      </p:sp>
      <p:grpSp>
        <p:nvGrpSpPr>
          <p:cNvPr id="16" name="Group 15"/>
          <p:cNvGrpSpPr/>
          <p:nvPr/>
        </p:nvGrpSpPr>
        <p:grpSpPr>
          <a:xfrm>
            <a:off x="8566072" y="1351166"/>
            <a:ext cx="1828800" cy="3421063"/>
            <a:chOff x="122237" y="1365250"/>
            <a:chExt cx="2989921" cy="5629276"/>
          </a:xfrm>
        </p:grpSpPr>
        <p:sp>
          <p:nvSpPr>
            <p:cNvPr id="11" name="Rectangle 10"/>
            <p:cNvSpPr/>
            <p:nvPr/>
          </p:nvSpPr>
          <p:spPr bwMode="auto">
            <a:xfrm>
              <a:off x="122237" y="1365250"/>
              <a:ext cx="2989921" cy="562927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361" y="1852707"/>
              <a:ext cx="2631672" cy="4671219"/>
            </a:xfrm>
            <a:prstGeom prst="rect">
              <a:avLst/>
            </a:prstGeom>
          </p:spPr>
        </p:pic>
      </p:grpSp>
      <p:sp>
        <p:nvSpPr>
          <p:cNvPr id="2" name="Rectangle 1"/>
          <p:cNvSpPr/>
          <p:nvPr/>
        </p:nvSpPr>
        <p:spPr>
          <a:xfrm>
            <a:off x="8504237" y="4782474"/>
            <a:ext cx="1890635" cy="923330"/>
          </a:xfrm>
          <a:prstGeom prst="rect">
            <a:avLst/>
          </a:prstGeom>
        </p:spPr>
        <p:txBody>
          <a:bodyPr wrap="square">
            <a:spAutoFit/>
          </a:bodyPr>
          <a:lstStyle/>
          <a:p>
            <a:r>
              <a:rPr lang="en-US" dirty="0" err="1" smtClean="0"/>
              <a:t>OneDrive</a:t>
            </a:r>
            <a:r>
              <a:rPr lang="en-US" dirty="0" smtClean="0"/>
              <a:t> for Business - </a:t>
            </a:r>
            <a:r>
              <a:rPr lang="en-US" dirty="0"/>
              <a:t>iOS mobile app</a:t>
            </a:r>
          </a:p>
        </p:txBody>
      </p:sp>
      <p:grpSp>
        <p:nvGrpSpPr>
          <p:cNvPr id="19" name="Group 18"/>
          <p:cNvGrpSpPr/>
          <p:nvPr/>
        </p:nvGrpSpPr>
        <p:grpSpPr>
          <a:xfrm>
            <a:off x="617806" y="1400150"/>
            <a:ext cx="6976596" cy="3962400"/>
            <a:chOff x="1" y="1439862"/>
            <a:chExt cx="8003364" cy="4419600"/>
          </a:xfrm>
        </p:grpSpPr>
        <p:sp>
          <p:nvSpPr>
            <p:cNvPr id="20" name="Rectangle 19"/>
            <p:cNvSpPr/>
            <p:nvPr/>
          </p:nvSpPr>
          <p:spPr bwMode="auto">
            <a:xfrm>
              <a:off x="1" y="1439862"/>
              <a:ext cx="8003364" cy="44196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1" name="Picture 20"/>
            <p:cNvPicPr>
              <a:picLocks noChangeAspect="1"/>
            </p:cNvPicPr>
            <p:nvPr/>
          </p:nvPicPr>
          <p:blipFill rotWithShape="1">
            <a:blip r:embed="rId4">
              <a:extLst>
                <a:ext uri="{28A0092B-C50C-407E-A947-70E740481C1C}">
                  <a14:useLocalDpi xmlns:a14="http://schemas.microsoft.com/office/drawing/2010/main" val="0"/>
                </a:ext>
              </a:extLst>
            </a:blip>
            <a:srcRect b="1611"/>
            <a:stretch/>
          </p:blipFill>
          <p:spPr>
            <a:xfrm>
              <a:off x="282395" y="1592262"/>
              <a:ext cx="7438576" cy="4114800"/>
            </a:xfrm>
            <a:prstGeom prst="rect">
              <a:avLst/>
            </a:prstGeom>
          </p:spPr>
        </p:pic>
      </p:grpSp>
      <p:grpSp>
        <p:nvGrpSpPr>
          <p:cNvPr id="22" name="Group 3"/>
          <p:cNvGrpSpPr/>
          <p:nvPr/>
        </p:nvGrpSpPr>
        <p:grpSpPr>
          <a:xfrm>
            <a:off x="6294437" y="3161284"/>
            <a:ext cx="1896234" cy="3258479"/>
            <a:chOff x="4250993" y="4015005"/>
            <a:chExt cx="1671439" cy="2667000"/>
          </a:xfrm>
        </p:grpSpPr>
        <p:sp>
          <p:nvSpPr>
            <p:cNvPr id="23" name="Rectangle 4"/>
            <p:cNvSpPr/>
            <p:nvPr/>
          </p:nvSpPr>
          <p:spPr bwMode="auto">
            <a:xfrm>
              <a:off x="4250993" y="4015005"/>
              <a:ext cx="1671439" cy="2667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4" name="Picture 5"/>
            <p:cNvPicPr>
              <a:picLocks noChangeAspect="1"/>
            </p:cNvPicPr>
            <p:nvPr/>
          </p:nvPicPr>
          <p:blipFill rotWithShape="1">
            <a:blip r:embed="rId5">
              <a:extLst>
                <a:ext uri="{28A0092B-C50C-407E-A947-70E740481C1C}">
                  <a14:useLocalDpi xmlns:a14="http://schemas.microsoft.com/office/drawing/2010/main" val="0"/>
                </a:ext>
              </a:extLst>
            </a:blip>
            <a:srcRect t="11870" b="7513"/>
            <a:stretch/>
          </p:blipFill>
          <p:spPr>
            <a:xfrm>
              <a:off x="4357357" y="4304828"/>
              <a:ext cx="1458711" cy="2087354"/>
            </a:xfrm>
            <a:prstGeom prst="rect">
              <a:avLst/>
            </a:prstGeom>
          </p:spPr>
        </p:pic>
      </p:grpSp>
      <p:sp>
        <p:nvSpPr>
          <p:cNvPr id="13" name="Rectangle 11"/>
          <p:cNvSpPr/>
          <p:nvPr/>
        </p:nvSpPr>
        <p:spPr>
          <a:xfrm>
            <a:off x="503238" y="5390941"/>
            <a:ext cx="2286000" cy="923330"/>
          </a:xfrm>
          <a:prstGeom prst="rect">
            <a:avLst/>
          </a:prstGeom>
        </p:spPr>
        <p:txBody>
          <a:bodyPr wrap="square">
            <a:spAutoFit/>
          </a:bodyPr>
          <a:lstStyle/>
          <a:p>
            <a:r>
              <a:rPr lang="en-US" dirty="0" smtClean="0"/>
              <a:t>SharePoint Mobile Experience for tablet &amp; phone</a:t>
            </a:r>
            <a:endParaRPr lang="en-US" dirty="0"/>
          </a:p>
        </p:txBody>
      </p:sp>
    </p:spTree>
    <p:extLst>
      <p:ext uri="{BB962C8B-B14F-4D97-AF65-F5344CB8AC3E}">
        <p14:creationId xmlns:p14="http://schemas.microsoft.com/office/powerpoint/2010/main" val="18134384"/>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11937"/>
          <a:stretch/>
        </p:blipFill>
        <p:spPr>
          <a:xfrm>
            <a:off x="-20637" y="0"/>
            <a:ext cx="12457112" cy="7307752"/>
          </a:xfrm>
          <a:prstGeom prst="rect">
            <a:avLst/>
          </a:prstGeom>
        </p:spPr>
      </p:pic>
      <p:sp>
        <p:nvSpPr>
          <p:cNvPr id="3" name="Content Placeholder 2"/>
          <p:cNvSpPr>
            <a:spLocks noGrp="1"/>
          </p:cNvSpPr>
          <p:nvPr>
            <p:ph idx="10"/>
          </p:nvPr>
        </p:nvSpPr>
        <p:spPr>
          <a:xfrm>
            <a:off x="274638" y="2811462"/>
            <a:ext cx="8524081" cy="3730252"/>
          </a:xfrm>
          <a:solidFill>
            <a:srgbClr val="FFFFFF">
              <a:alpha val="78824"/>
            </a:srgbClr>
          </a:solidFill>
        </p:spPr>
        <p:txBody>
          <a:bodyPr/>
          <a:lstStyle/>
          <a:p>
            <a:r>
              <a:rPr lang="en-US" dirty="0" smtClean="0"/>
              <a:t>Share </a:t>
            </a:r>
            <a:r>
              <a:rPr lang="en-US" dirty="0"/>
              <a:t>documents with internal users</a:t>
            </a:r>
          </a:p>
          <a:p>
            <a:r>
              <a:rPr lang="en-US" dirty="0"/>
              <a:t>Invite authenticated guests to documents</a:t>
            </a:r>
          </a:p>
          <a:p>
            <a:r>
              <a:rPr lang="en-US" smtClean="0"/>
              <a:t>Create </a:t>
            </a:r>
            <a:r>
              <a:rPr lang="en-US" dirty="0"/>
              <a:t>Guest </a:t>
            </a:r>
            <a:r>
              <a:rPr lang="en-US" dirty="0" smtClean="0"/>
              <a:t>Links</a:t>
            </a:r>
            <a:endParaRPr lang="en-US" dirty="0"/>
          </a:p>
          <a:p>
            <a:r>
              <a:rPr lang="en-US" dirty="0"/>
              <a:t>Get permissions on a document </a:t>
            </a:r>
          </a:p>
          <a:p>
            <a:pPr lvl="1"/>
            <a:endParaRPr lang="en-US" dirty="0"/>
          </a:p>
        </p:txBody>
      </p:sp>
      <p:sp>
        <p:nvSpPr>
          <p:cNvPr id="2" name="Title 1"/>
          <p:cNvSpPr>
            <a:spLocks noGrp="1"/>
          </p:cNvSpPr>
          <p:nvPr>
            <p:ph type="title"/>
          </p:nvPr>
        </p:nvSpPr>
        <p:spPr>
          <a:xfrm>
            <a:off x="5151439" y="296862"/>
            <a:ext cx="7086598" cy="917575"/>
          </a:xfrm>
        </p:spPr>
        <p:txBody>
          <a:bodyPr/>
          <a:lstStyle/>
          <a:p>
            <a:r>
              <a:rPr lang="en-US" sz="6600" dirty="0"/>
              <a:t>Sharing </a:t>
            </a:r>
            <a:r>
              <a:rPr lang="en-US" sz="6600" dirty="0" smtClean="0"/>
              <a:t>web service</a:t>
            </a:r>
            <a:endParaRPr lang="en-US" sz="6600" dirty="0"/>
          </a:p>
        </p:txBody>
      </p:sp>
    </p:spTree>
    <p:extLst>
      <p:ext uri="{BB962C8B-B14F-4D97-AF65-F5344CB8AC3E}">
        <p14:creationId xmlns:p14="http://schemas.microsoft.com/office/powerpoint/2010/main" val="2804742863"/>
      </p:ext>
    </p:extLst>
  </p:cSld>
  <p:clrMapOvr>
    <a:masterClrMapping/>
  </p:clrMapOvr>
  <p:transition advTm="113859">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0" y="-24857"/>
            <a:ext cx="12489335" cy="7019382"/>
          </a:xfrm>
          <a:prstGeom prst="rect">
            <a:avLst/>
          </a:prstGeom>
        </p:spPr>
      </p:pic>
      <p:pic>
        <p:nvPicPr>
          <p:cNvPr id="11" name="Picture 10"/>
          <p:cNvPicPr>
            <a:picLocks noChangeAspect="1"/>
          </p:cNvPicPr>
          <p:nvPr/>
        </p:nvPicPr>
        <p:blipFill>
          <a:blip r:embed="rId4"/>
          <a:stretch>
            <a:fillRect/>
          </a:stretch>
        </p:blipFill>
        <p:spPr>
          <a:xfrm>
            <a:off x="2103437" y="1058862"/>
            <a:ext cx="7696200" cy="4530387"/>
          </a:xfrm>
          <a:prstGeom prst="rect">
            <a:avLst/>
          </a:prstGeom>
        </p:spPr>
      </p:pic>
    </p:spTree>
    <p:extLst>
      <p:ext uri="{BB962C8B-B14F-4D97-AF65-F5344CB8AC3E}">
        <p14:creationId xmlns:p14="http://schemas.microsoft.com/office/powerpoint/2010/main" val="733128649"/>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237" y="2748206"/>
            <a:ext cx="3932237" cy="1606306"/>
          </a:xfrm>
          <a:prstGeom prst="rect">
            <a:avLst/>
          </a:prstGeom>
        </p:spPr>
      </p:pic>
      <p:sp>
        <p:nvSpPr>
          <p:cNvPr id="6" name="Title 3"/>
          <p:cNvSpPr txBox="1">
            <a:spLocks/>
          </p:cNvSpPr>
          <p:nvPr/>
        </p:nvSpPr>
        <p:spPr>
          <a:xfrm>
            <a:off x="1193009" y="754062"/>
            <a:ext cx="2434428" cy="1068089"/>
          </a:xfrm>
          <a:prstGeom prst="rect">
            <a:avLst/>
          </a:prstGeom>
          <a:noFill/>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Simple.</a:t>
            </a:r>
            <a:endParaRPr lang="en-US" dirty="0"/>
          </a:p>
        </p:txBody>
      </p:sp>
      <p:sp>
        <p:nvSpPr>
          <p:cNvPr id="7" name="Title 3"/>
          <p:cNvSpPr txBox="1">
            <a:spLocks/>
          </p:cNvSpPr>
          <p:nvPr/>
        </p:nvSpPr>
        <p:spPr>
          <a:xfrm>
            <a:off x="4770754" y="754062"/>
            <a:ext cx="2971800" cy="1068089"/>
          </a:xfrm>
          <a:prstGeom prst="rect">
            <a:avLst/>
          </a:prstGeom>
          <a:noFill/>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Everyone.</a:t>
            </a:r>
            <a:endParaRPr lang="en-US" dirty="0"/>
          </a:p>
        </p:txBody>
      </p:sp>
      <p:sp>
        <p:nvSpPr>
          <p:cNvPr id="8" name="Title 3"/>
          <p:cNvSpPr txBox="1">
            <a:spLocks/>
          </p:cNvSpPr>
          <p:nvPr/>
        </p:nvSpPr>
        <p:spPr>
          <a:xfrm>
            <a:off x="8428037" y="754062"/>
            <a:ext cx="3589338" cy="1068089"/>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Everywhere.</a:t>
            </a:r>
            <a:endParaRPr lang="en-US" dirty="0"/>
          </a:p>
        </p:txBody>
      </p:sp>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l="20326" t="408" r="13732" b="408"/>
          <a:stretch/>
        </p:blipFill>
        <p:spPr>
          <a:xfrm>
            <a:off x="4432299" y="1680844"/>
            <a:ext cx="3644656" cy="364465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8833" y="1708466"/>
            <a:ext cx="3847746" cy="3847746"/>
          </a:xfrm>
          <a:prstGeom prst="rect">
            <a:avLst/>
          </a:prstGeom>
        </p:spPr>
      </p:pic>
    </p:spTree>
    <p:extLst>
      <p:ext uri="{BB962C8B-B14F-4D97-AF65-F5344CB8AC3E}">
        <p14:creationId xmlns:p14="http://schemas.microsoft.com/office/powerpoint/2010/main" val="15747325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115246"/>
          </a:xfrm>
        </p:spPr>
        <p:txBody>
          <a:bodyPr/>
          <a:lstStyle/>
          <a:p>
            <a:r>
              <a:rPr lang="en-US" sz="3600" dirty="0" smtClean="0"/>
              <a:t>SPC268 </a:t>
            </a:r>
            <a:r>
              <a:rPr lang="en-US" sz="3600" dirty="0"/>
              <a:t>What's new and what's coming for </a:t>
            </a:r>
            <a:r>
              <a:rPr lang="en-US" sz="3600" dirty="0" err="1"/>
              <a:t>OneDrive</a:t>
            </a:r>
            <a:r>
              <a:rPr lang="en-US" sz="3600" dirty="0"/>
              <a:t> for Business </a:t>
            </a:r>
            <a:endParaRPr lang="en-US" sz="3600" dirty="0" smtClean="0"/>
          </a:p>
          <a:p>
            <a:r>
              <a:rPr lang="en-US" sz="3600" dirty="0"/>
              <a:t>SPC245 </a:t>
            </a:r>
            <a:r>
              <a:rPr lang="en-US" sz="3600" dirty="0" err="1" smtClean="0"/>
              <a:t>OneDrive</a:t>
            </a:r>
            <a:r>
              <a:rPr lang="en-US" sz="3600" dirty="0" smtClean="0"/>
              <a:t> </a:t>
            </a:r>
            <a:r>
              <a:rPr lang="en-US" sz="3600" dirty="0"/>
              <a:t>for Business and Mobility: Access your files while on the go from any device or platform </a:t>
            </a:r>
            <a:endParaRPr lang="en-US" sz="3600" dirty="0" smtClean="0"/>
          </a:p>
          <a:p>
            <a:r>
              <a:rPr lang="en-US" sz="3600" dirty="0"/>
              <a:t>SPC233 Overview of Compliance in SharePoint &amp; Office 365 </a:t>
            </a:r>
          </a:p>
          <a:p>
            <a:r>
              <a:rPr lang="en-US" sz="3600" dirty="0" smtClean="0"/>
              <a:t>SPC365 Governing &amp; configuring divisional sites in an enterprise environment</a:t>
            </a:r>
          </a:p>
          <a:p>
            <a:r>
              <a:rPr lang="en-US" sz="3600" dirty="0" smtClean="0"/>
              <a:t>SPC286 The Ins and Outs of SharePoint Licensing</a:t>
            </a:r>
            <a:endParaRPr lang="en-US" sz="3600" dirty="0"/>
          </a:p>
        </p:txBody>
      </p:sp>
      <p:sp>
        <p:nvSpPr>
          <p:cNvPr id="2" name="Title 1"/>
          <p:cNvSpPr>
            <a:spLocks noGrp="1"/>
          </p:cNvSpPr>
          <p:nvPr>
            <p:ph type="title"/>
          </p:nvPr>
        </p:nvSpPr>
        <p:spPr/>
        <p:txBody>
          <a:bodyPr/>
          <a:lstStyle/>
          <a:p>
            <a:r>
              <a:rPr lang="en-US" dirty="0" smtClean="0"/>
              <a:t>Related Talks</a:t>
            </a:r>
            <a:endParaRPr lang="en-US" dirty="0"/>
          </a:p>
        </p:txBody>
      </p:sp>
    </p:spTree>
    <p:extLst>
      <p:ext uri="{BB962C8B-B14F-4D97-AF65-F5344CB8AC3E}">
        <p14:creationId xmlns:p14="http://schemas.microsoft.com/office/powerpoint/2010/main" val="1986521296"/>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99037" y="2582863"/>
            <a:ext cx="6248400" cy="1828799"/>
          </a:xfrm>
        </p:spPr>
        <p:txBody>
          <a:bodyPr/>
          <a:lstStyle/>
          <a:p>
            <a:r>
              <a:rPr lang="en-US" dirty="0" smtClean="0"/>
              <a:t>Thank You!</a:t>
            </a:r>
            <a:br>
              <a:rPr lang="en-US" dirty="0" smtClean="0"/>
            </a:br>
            <a:r>
              <a:rPr lang="en-US" dirty="0" smtClean="0"/>
              <a:t>Questions?</a:t>
            </a:r>
            <a:endParaRPr lang="en-US" dirty="0"/>
          </a:p>
        </p:txBody>
      </p:sp>
      <p:sp>
        <p:nvSpPr>
          <p:cNvPr id="6" name="Text Placeholder 5"/>
          <p:cNvSpPr>
            <a:spLocks noGrp="1"/>
          </p:cNvSpPr>
          <p:nvPr>
            <p:ph type="body" sz="quarter" idx="10"/>
          </p:nvPr>
        </p:nvSpPr>
        <p:spPr>
          <a:xfrm>
            <a:off x="5761038" y="4868847"/>
            <a:ext cx="5486400" cy="1071062"/>
          </a:xfrm>
        </p:spPr>
        <p:txBody>
          <a:bodyPr/>
          <a:lstStyle/>
          <a:p>
            <a:r>
              <a:rPr lang="en-US" dirty="0" smtClean="0"/>
              <a:t>sasubram@microsoft.com</a:t>
            </a:r>
          </a:p>
          <a:p>
            <a:r>
              <a:rPr lang="en-US" dirty="0" smtClean="0"/>
              <a:t>marydav@microsoft.com</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65390"/>
          <a:stretch/>
        </p:blipFill>
        <p:spPr>
          <a:xfrm>
            <a:off x="2179637" y="1851187"/>
            <a:ext cx="3028782" cy="3292150"/>
          </a:xfrm>
          <a:prstGeom prst="rect">
            <a:avLst/>
          </a:prstGeom>
        </p:spPr>
      </p:pic>
      <p:sp>
        <p:nvSpPr>
          <p:cNvPr id="5" name="Text Placeholder 5"/>
          <p:cNvSpPr txBox="1">
            <a:spLocks/>
          </p:cNvSpPr>
          <p:nvPr/>
        </p:nvSpPr>
        <p:spPr>
          <a:xfrm>
            <a:off x="9913937" y="6588260"/>
            <a:ext cx="2667000" cy="406265"/>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sz="32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smtClean="0"/>
              <a:t>Icons courtesy icons8.com</a:t>
            </a:r>
          </a:p>
        </p:txBody>
      </p:sp>
    </p:spTree>
    <p:extLst>
      <p:ext uri="{BB962C8B-B14F-4D97-AF65-F5344CB8AC3E}">
        <p14:creationId xmlns:p14="http://schemas.microsoft.com/office/powerpoint/2010/main" val="16157707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fade">
                                      <p:cBhvr>
                                        <p:cTn id="22" dur="500"/>
                                        <p:tgtEl>
                                          <p:spTgt spid="6">
                                            <p:txEl>
                                              <p:pRg st="1" end="1"/>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P spid="5"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1193009" y="754062"/>
            <a:ext cx="2434428" cy="1068089"/>
          </a:xfrm>
          <a:prstGeom prst="rect">
            <a:avLst/>
          </a:prstGeom>
          <a:noFill/>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Simple.</a:t>
            </a:r>
            <a:endParaRPr lang="en-US" dirty="0"/>
          </a:p>
        </p:txBody>
      </p:sp>
      <p:sp>
        <p:nvSpPr>
          <p:cNvPr id="7" name="Title 3"/>
          <p:cNvSpPr txBox="1">
            <a:spLocks/>
          </p:cNvSpPr>
          <p:nvPr/>
        </p:nvSpPr>
        <p:spPr>
          <a:xfrm>
            <a:off x="4922837" y="754062"/>
            <a:ext cx="2971800" cy="1068089"/>
          </a:xfrm>
          <a:prstGeom prst="rect">
            <a:avLst/>
          </a:prstGeom>
          <a:noFill/>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400" dirty="0" smtClean="0">
                <a:solidFill>
                  <a:schemeClr val="bg1">
                    <a:lumMod val="85000"/>
                  </a:schemeClr>
                </a:solidFill>
              </a:rPr>
              <a:t>Everyone.</a:t>
            </a:r>
            <a:endParaRPr lang="en-US" sz="4400" dirty="0">
              <a:solidFill>
                <a:schemeClr val="bg1">
                  <a:lumMod val="85000"/>
                </a:schemeClr>
              </a:solidFill>
            </a:endParaRPr>
          </a:p>
        </p:txBody>
      </p:sp>
      <p:sp>
        <p:nvSpPr>
          <p:cNvPr id="8" name="Title 3"/>
          <p:cNvSpPr txBox="1">
            <a:spLocks/>
          </p:cNvSpPr>
          <p:nvPr/>
        </p:nvSpPr>
        <p:spPr>
          <a:xfrm>
            <a:off x="8428037" y="754062"/>
            <a:ext cx="3589338" cy="1068089"/>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400" dirty="0" smtClean="0">
                <a:solidFill>
                  <a:schemeClr val="bg1">
                    <a:lumMod val="85000"/>
                  </a:schemeClr>
                </a:solidFill>
              </a:rPr>
              <a:t>Everywhere.</a:t>
            </a:r>
            <a:endParaRPr lang="en-US" sz="4400" dirty="0">
              <a:solidFill>
                <a:schemeClr val="bg1">
                  <a:lumMod val="85000"/>
                </a:schemeClr>
              </a:solidFill>
            </a:endParaRPr>
          </a:p>
        </p:txBody>
      </p:sp>
      <p:pic>
        <p:nvPicPr>
          <p:cNvPr id="13" name="Picture 12"/>
          <p:cNvPicPr>
            <a:picLocks noChangeAspect="1"/>
          </p:cNvPicPr>
          <p:nvPr/>
        </p:nvPicPr>
        <p:blipFill rotWithShape="1">
          <a:blip r:embed="rId3">
            <a:duotone>
              <a:schemeClr val="bg2">
                <a:shade val="45000"/>
                <a:satMod val="135000"/>
              </a:schemeClr>
              <a:prstClr val="white"/>
            </a:duotone>
            <a:extLst>
              <a:ext uri="{28A0092B-C50C-407E-A947-70E740481C1C}">
                <a14:useLocalDpi xmlns:a14="http://schemas.microsoft.com/office/drawing/2010/main" val="0"/>
              </a:ext>
            </a:extLst>
          </a:blip>
          <a:srcRect l="20326" t="408" r="13732" b="408"/>
          <a:stretch/>
        </p:blipFill>
        <p:spPr>
          <a:xfrm>
            <a:off x="5038947" y="2546010"/>
            <a:ext cx="2779490" cy="2779489"/>
          </a:xfrm>
          <a:prstGeom prst="rect">
            <a:avLst/>
          </a:prstGeom>
        </p:spPr>
      </p:pic>
      <p:pic>
        <p:nvPicPr>
          <p:cNvPr id="10" name="Picture 9"/>
          <p:cNvPicPr>
            <a:picLocks noChangeAspect="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656637" y="2455208"/>
            <a:ext cx="3101004" cy="3101004"/>
          </a:xfrm>
          <a:prstGeom prst="rect">
            <a:avLst/>
          </a:prstGeom>
        </p:spPr>
      </p:pic>
      <p:pic>
        <p:nvPicPr>
          <p:cNvPr id="4" name="Picture 3"/>
          <p:cNvPicPr>
            <a:picLocks noChangeAspect="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22237" y="2748206"/>
            <a:ext cx="4818291" cy="1968256"/>
          </a:xfrm>
          <a:prstGeom prst="rect">
            <a:avLst/>
          </a:prstGeom>
        </p:spPr>
      </p:pic>
    </p:spTree>
    <p:extLst>
      <p:ext uri="{BB962C8B-B14F-4D97-AF65-F5344CB8AC3E}">
        <p14:creationId xmlns:p14="http://schemas.microsoft.com/office/powerpoint/2010/main" val="832581352"/>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Simple.</a:t>
            </a:r>
            <a:endParaRPr lang="en-US" dirty="0"/>
          </a:p>
        </p:txBody>
      </p:sp>
      <p:sp>
        <p:nvSpPr>
          <p:cNvPr id="2" name="Text Placeholder 1"/>
          <p:cNvSpPr>
            <a:spLocks noGrp="1"/>
          </p:cNvSpPr>
          <p:nvPr>
            <p:ph type="body" sz="quarter" idx="4294967295"/>
          </p:nvPr>
        </p:nvSpPr>
        <p:spPr>
          <a:xfrm>
            <a:off x="350837" y="3268662"/>
            <a:ext cx="11887200" cy="2511457"/>
          </a:xfrm>
        </p:spPr>
        <p:txBody>
          <a:bodyPr/>
          <a:lstStyle/>
          <a:p>
            <a:pPr marL="0" indent="0">
              <a:buNone/>
            </a:pPr>
            <a:r>
              <a:rPr lang="en-US" sz="3600" dirty="0" smtClean="0"/>
              <a:t>Shared with Me</a:t>
            </a:r>
          </a:p>
          <a:p>
            <a:pPr marL="0" indent="0">
              <a:buNone/>
            </a:pPr>
            <a:r>
              <a:rPr lang="en-US" sz="3600" dirty="0" smtClean="0"/>
              <a:t>Members can Share</a:t>
            </a:r>
          </a:p>
          <a:p>
            <a:pPr marL="0" indent="0">
              <a:buNone/>
            </a:pPr>
            <a:r>
              <a:rPr lang="en-US" sz="3600" dirty="0" smtClean="0"/>
              <a:t>Always see who something is shared with</a:t>
            </a:r>
          </a:p>
          <a:p>
            <a:pPr marL="0" indent="0">
              <a:buNone/>
            </a:pPr>
            <a:r>
              <a:rPr lang="en-US" sz="3600" dirty="0" smtClean="0"/>
              <a:t>Get </a:t>
            </a:r>
            <a:r>
              <a:rPr lang="en-US" sz="3600" dirty="0"/>
              <a:t>a link is </a:t>
            </a:r>
            <a:r>
              <a:rPr lang="en-US" sz="3600" dirty="0" smtClean="0"/>
              <a:t>easy</a:t>
            </a:r>
          </a:p>
        </p:txBody>
      </p:sp>
    </p:spTree>
    <p:extLst>
      <p:ext uri="{BB962C8B-B14F-4D97-AF65-F5344CB8AC3E}">
        <p14:creationId xmlns:p14="http://schemas.microsoft.com/office/powerpoint/2010/main" val="26459664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8956737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 Placeholder 25"/>
          <p:cNvSpPr txBox="1">
            <a:spLocks/>
          </p:cNvSpPr>
          <p:nvPr/>
        </p:nvSpPr>
        <p:spPr bwMode="invGray">
          <a:xfrm>
            <a:off x="6675438" y="2148958"/>
            <a:ext cx="5486400" cy="1828800"/>
          </a:xfrm>
          <a:prstGeom prst="rect">
            <a:avLst/>
          </a:prstGeom>
        </p:spPr>
        <p:txBody>
          <a:bodyPr vert="horz" wrap="square" lIns="182880" tIns="146304" rIns="182880" bIns="146304" rtlCol="0" anchor="t">
            <a:noAutofit/>
          </a:bodyPr>
          <a:lstStyle>
            <a:lvl1pPr marL="0" indent="0" algn="l" defTabSz="914166" rtl="0" eaLnBrk="1" latinLnBrk="0" hangingPunct="1">
              <a:spcBef>
                <a:spcPct val="20000"/>
              </a:spcBef>
              <a:buFont typeface="Arial" pitchFamily="34" charset="0"/>
              <a:buNone/>
              <a:defRPr sz="6700" kern="1200" spc="-153">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742">
              <a:lnSpc>
                <a:spcPct val="90000"/>
              </a:lnSpc>
              <a:buClr>
                <a:srgbClr val="FFFFFF"/>
              </a:buClr>
              <a:buSzPct val="90000"/>
            </a:pPr>
            <a:r>
              <a:rPr lang="en-US" sz="6100" dirty="0" smtClean="0"/>
              <a:t>SharePoint 2013 Recap</a:t>
            </a:r>
            <a:br>
              <a:rPr lang="en-US" sz="6100" dirty="0" smtClean="0"/>
            </a:br>
            <a:r>
              <a:rPr lang="en-US" sz="3600" dirty="0">
                <a:gradFill>
                  <a:gsLst>
                    <a:gs pos="2917">
                      <a:schemeClr val="tx1"/>
                    </a:gs>
                    <a:gs pos="30000">
                      <a:schemeClr val="tx1"/>
                    </a:gs>
                  </a:gsLst>
                  <a:lin ang="5400000" scaled="0"/>
                </a:gradFill>
              </a:rPr>
              <a:t>Simplified permissions management with admin </a:t>
            </a:r>
            <a:r>
              <a:rPr lang="en-US" sz="3600" dirty="0" smtClean="0">
                <a:gradFill>
                  <a:gsLst>
                    <a:gs pos="2917">
                      <a:schemeClr val="tx1"/>
                    </a:gs>
                    <a:gs pos="30000">
                      <a:schemeClr val="tx1"/>
                    </a:gs>
                  </a:gsLst>
                  <a:lin ang="5400000" scaled="0"/>
                </a:gradFill>
              </a:rPr>
              <a:t>control</a:t>
            </a:r>
            <a:endParaRPr lang="en-US" sz="3600" dirty="0">
              <a:gradFill>
                <a:gsLst>
                  <a:gs pos="2917">
                    <a:schemeClr val="tx1"/>
                  </a:gs>
                  <a:gs pos="30000">
                    <a:schemeClr val="tx1"/>
                  </a:gs>
                </a:gsLst>
                <a:lin ang="5400000" scaled="0"/>
              </a:gradFill>
            </a:endParaRP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b="14927"/>
          <a:stretch/>
        </p:blipFill>
        <p:spPr bwMode="invGray">
          <a:xfrm>
            <a:off x="935034" y="1149850"/>
            <a:ext cx="4772722" cy="5834270"/>
          </a:xfrm>
          <a:prstGeom prst="rect">
            <a:avLst/>
          </a:prstGeom>
        </p:spPr>
      </p:pic>
      <p:grpSp>
        <p:nvGrpSpPr>
          <p:cNvPr id="3" name="Group 2"/>
          <p:cNvGrpSpPr/>
          <p:nvPr/>
        </p:nvGrpSpPr>
        <p:grpSpPr>
          <a:xfrm>
            <a:off x="1112837" y="1439861"/>
            <a:ext cx="4419600" cy="2819400"/>
            <a:chOff x="1112837" y="1439861"/>
            <a:chExt cx="4419600" cy="2819400"/>
          </a:xfrm>
        </p:grpSpPr>
        <p:pic>
          <p:nvPicPr>
            <p:cNvPr id="6" name="Picture 5"/>
            <p:cNvPicPr>
              <a:picLocks noChangeAspect="1"/>
            </p:cNvPicPr>
            <p:nvPr/>
          </p:nvPicPr>
          <p:blipFill rotWithShape="1">
            <a:blip r:embed="rId4"/>
            <a:srcRect b="3212"/>
            <a:stretch/>
          </p:blipFill>
          <p:spPr>
            <a:xfrm>
              <a:off x="1112837" y="1439861"/>
              <a:ext cx="4419600" cy="2380981"/>
            </a:xfrm>
            <a:prstGeom prst="rect">
              <a:avLst/>
            </a:prstGeom>
          </p:spPr>
        </p:pic>
        <p:pic>
          <p:nvPicPr>
            <p:cNvPr id="7" name="Picture 6"/>
            <p:cNvPicPr>
              <a:picLocks noChangeAspect="1"/>
            </p:cNvPicPr>
            <p:nvPr/>
          </p:nvPicPr>
          <p:blipFill rotWithShape="1">
            <a:blip r:embed="rId4"/>
            <a:srcRect t="86732" b="3212"/>
            <a:stretch/>
          </p:blipFill>
          <p:spPr>
            <a:xfrm>
              <a:off x="1112837" y="3819604"/>
              <a:ext cx="4419600" cy="439657"/>
            </a:xfrm>
            <a:prstGeom prst="rect">
              <a:avLst/>
            </a:prstGeom>
          </p:spPr>
        </p:pic>
      </p:grpSp>
      <p:grpSp>
        <p:nvGrpSpPr>
          <p:cNvPr id="4" name="Group 3"/>
          <p:cNvGrpSpPr/>
          <p:nvPr/>
        </p:nvGrpSpPr>
        <p:grpSpPr>
          <a:xfrm>
            <a:off x="1112838" y="1439861"/>
            <a:ext cx="4420620" cy="2820198"/>
            <a:chOff x="1112838" y="1439861"/>
            <a:chExt cx="4420620" cy="2820198"/>
          </a:xfrm>
        </p:grpSpPr>
        <p:pic>
          <p:nvPicPr>
            <p:cNvPr id="8" name="Picture 7"/>
            <p:cNvPicPr>
              <a:picLocks noChangeAspect="1"/>
            </p:cNvPicPr>
            <p:nvPr/>
          </p:nvPicPr>
          <p:blipFill rotWithShape="1">
            <a:blip r:embed="rId5"/>
            <a:srcRect b="3208"/>
            <a:stretch/>
          </p:blipFill>
          <p:spPr>
            <a:xfrm>
              <a:off x="1112838" y="1439861"/>
              <a:ext cx="4420620" cy="2379743"/>
            </a:xfrm>
            <a:prstGeom prst="rect">
              <a:avLst/>
            </a:prstGeom>
          </p:spPr>
        </p:pic>
        <p:pic>
          <p:nvPicPr>
            <p:cNvPr id="9" name="Picture 8"/>
            <p:cNvPicPr>
              <a:picLocks noChangeAspect="1"/>
            </p:cNvPicPr>
            <p:nvPr/>
          </p:nvPicPr>
          <p:blipFill rotWithShape="1">
            <a:blip r:embed="rId5"/>
            <a:srcRect t="83682" b="3208"/>
            <a:stretch/>
          </p:blipFill>
          <p:spPr>
            <a:xfrm>
              <a:off x="1115332" y="3695456"/>
              <a:ext cx="4417105" cy="564603"/>
            </a:xfrm>
            <a:prstGeom prst="rect">
              <a:avLst/>
            </a:prstGeom>
          </p:spPr>
        </p:pic>
      </p:grpSp>
    </p:spTree>
    <p:extLst>
      <p:ext uri="{BB962C8B-B14F-4D97-AF65-F5344CB8AC3E}">
        <p14:creationId xmlns:p14="http://schemas.microsoft.com/office/powerpoint/2010/main" val="19719334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7150" y="3577814"/>
            <a:ext cx="6248400" cy="917575"/>
          </a:xfrm>
        </p:spPr>
        <p:txBody>
          <a:bodyPr/>
          <a:lstStyle/>
          <a:p>
            <a:r>
              <a:rPr lang="en-US" sz="6600" dirty="0" smtClean="0">
                <a:solidFill>
                  <a:schemeClr val="tx1">
                    <a:lumMod val="50000"/>
                  </a:schemeClr>
                </a:solidFill>
              </a:rPr>
              <a:t>Simple is difficult.</a:t>
            </a:r>
            <a:endParaRPr lang="en-US" sz="6600" dirty="0">
              <a:solidFill>
                <a:schemeClr val="tx1">
                  <a:lumMod val="50000"/>
                </a:schemeClr>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2732" y="1680189"/>
            <a:ext cx="4896612" cy="2000250"/>
          </a:xfrm>
          <a:prstGeom prst="rect">
            <a:avLst/>
          </a:prstGeom>
        </p:spPr>
      </p:pic>
    </p:spTree>
    <p:extLst>
      <p:ext uri="{BB962C8B-B14F-4D97-AF65-F5344CB8AC3E}">
        <p14:creationId xmlns:p14="http://schemas.microsoft.com/office/powerpoint/2010/main" val="199538892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flipH="1">
            <a:off x="-1625" y="-1"/>
            <a:ext cx="12439719" cy="6994526"/>
          </a:xfrm>
          <a:prstGeom prst="rect">
            <a:avLst/>
          </a:prstGeom>
        </p:spPr>
      </p:pic>
      <p:sp>
        <p:nvSpPr>
          <p:cNvPr id="22" name="Rectangle 21"/>
          <p:cNvSpPr/>
          <p:nvPr/>
        </p:nvSpPr>
        <p:spPr bwMode="auto">
          <a:xfrm>
            <a:off x="274637" y="295275"/>
            <a:ext cx="6403975" cy="3662363"/>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Simple.</a:t>
            </a: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Everyone.</a:t>
            </a: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Everywhere.</a:t>
            </a:r>
          </a:p>
          <a:p>
            <a:pPr defTabSz="932472" fontAlgn="base">
              <a:lnSpc>
                <a:spcPct val="90000"/>
              </a:lnSpc>
              <a:spcBef>
                <a:spcPct val="0"/>
              </a:spcBef>
              <a:spcAft>
                <a:spcPts val="1200"/>
              </a:spcAft>
            </a:pPr>
            <a:r>
              <a:rPr lang="en-US" sz="8000" dirty="0" smtClean="0">
                <a:gradFill>
                  <a:gsLst>
                    <a:gs pos="0">
                      <a:srgbClr val="FFFFFF"/>
                    </a:gs>
                    <a:gs pos="100000">
                      <a:srgbClr val="FFFFFF"/>
                    </a:gs>
                  </a:gsLst>
                  <a:lin ang="5400000" scaled="0"/>
                </a:gradFill>
                <a:latin typeface="+mj-lt"/>
                <a:ea typeface="Segoe UI" pitchFamily="34" charset="0"/>
                <a:cs typeface="Segoe UI" pitchFamily="34" charset="0"/>
              </a:rPr>
              <a:t>It just works.</a:t>
            </a:r>
          </a:p>
        </p:txBody>
      </p:sp>
    </p:spTree>
    <p:extLst>
      <p:ext uri="{BB962C8B-B14F-4D97-AF65-F5344CB8AC3E}">
        <p14:creationId xmlns:p14="http://schemas.microsoft.com/office/powerpoint/2010/main" val="3649733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8608"/>
        </a:solidFill>
        <a:effectLst/>
      </p:bgPr>
    </p:bg>
    <p:spTree>
      <p:nvGrpSpPr>
        <p:cNvPr id="1" name=""/>
        <p:cNvGrpSpPr/>
        <p:nvPr/>
      </p:nvGrpSpPr>
      <p:grpSpPr>
        <a:xfrm>
          <a:off x="0" y="0"/>
          <a:ext cx="0" cy="0"/>
          <a:chOff x="0" y="0"/>
          <a:chExt cx="0" cy="0"/>
        </a:xfrm>
      </p:grpSpPr>
      <p:pic>
        <p:nvPicPr>
          <p:cNvPr id="10" name="Picture 2"/>
          <p:cNvPicPr>
            <a:picLocks noChangeAspect="1"/>
          </p:cNvPicPr>
          <p:nvPr/>
        </p:nvPicPr>
        <p:blipFill rotWithShape="1">
          <a:blip r:embed="rId3">
            <a:extLst>
              <a:ext uri="{28A0092B-C50C-407E-A947-70E740481C1C}">
                <a14:useLocalDpi xmlns:a14="http://schemas.microsoft.com/office/drawing/2010/main" val="0"/>
              </a:ext>
            </a:extLst>
          </a:blip>
          <a:srcRect t="11603" b="13237"/>
          <a:stretch/>
        </p:blipFill>
        <p:spPr>
          <a:xfrm>
            <a:off x="0" y="-7938"/>
            <a:ext cx="12436475" cy="7010400"/>
          </a:xfrm>
          <a:prstGeom prst="rect">
            <a:avLst/>
          </a:prstGeom>
        </p:spPr>
      </p:pic>
      <p:sp>
        <p:nvSpPr>
          <p:cNvPr id="2" name="Title 1"/>
          <p:cNvSpPr>
            <a:spLocks noGrp="1"/>
          </p:cNvSpPr>
          <p:nvPr>
            <p:ph type="title"/>
          </p:nvPr>
        </p:nvSpPr>
        <p:spPr>
          <a:xfrm>
            <a:off x="0" y="639762"/>
            <a:ext cx="7666037" cy="1295400"/>
          </a:xfrm>
          <a:prstGeom prst="rect">
            <a:avLst/>
          </a:prstGeom>
          <a:solidFill>
            <a:srgbClr val="00188F">
              <a:alpha val="78824"/>
            </a:srgbClr>
          </a:solidFill>
        </p:spPr>
        <p:txBody>
          <a:bodyPr/>
          <a:lstStyle/>
          <a:p>
            <a:r>
              <a:rPr lang="en-US" dirty="0"/>
              <a:t>Under</a:t>
            </a:r>
            <a:r>
              <a:rPr lang="en-US"/>
              <a:t> the </a:t>
            </a:r>
            <a:r>
              <a:rPr lang="en-US" smtClean="0"/>
              <a:t>hood</a:t>
            </a:r>
            <a:endParaRPr lang="en-US" dirty="0"/>
          </a:p>
        </p:txBody>
      </p:sp>
    </p:spTree>
    <p:extLst>
      <p:ext uri="{BB962C8B-B14F-4D97-AF65-F5344CB8AC3E}">
        <p14:creationId xmlns:p14="http://schemas.microsoft.com/office/powerpoint/2010/main" val="103138711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2.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1E176E9-9C28-46AA-974F-15B23E8B8DEE}"/>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SharePoint_Conference_2014_PowerUser_Template</Template>
  <TotalTime>4729</TotalTime>
  <Words>7474</Words>
  <Application>Microsoft Office PowerPoint</Application>
  <PresentationFormat>Custom</PresentationFormat>
  <Paragraphs>473</Paragraphs>
  <Slides>59</Slides>
  <Notes>59</Notes>
  <HiddenSlides>2</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59</vt:i4>
      </vt:variant>
    </vt:vector>
  </HeadingPairs>
  <TitlesOfParts>
    <vt:vector size="74" baseType="lpstr">
      <vt:lpstr>Arial</vt:lpstr>
      <vt:lpstr>Calibri</vt:lpstr>
      <vt:lpstr>Century Gothic</vt:lpstr>
      <vt:lpstr>Consolas</vt:lpstr>
      <vt:lpstr>Courier New</vt:lpstr>
      <vt:lpstr>Segoe Semibold</vt:lpstr>
      <vt:lpstr>Segoe UI</vt:lpstr>
      <vt:lpstr>Segoe UI Light</vt:lpstr>
      <vt:lpstr>Segoe UI Semibold</vt:lpstr>
      <vt:lpstr>Segoe WPC</vt:lpstr>
      <vt:lpstr>Segoe WPC Light</vt:lpstr>
      <vt:lpstr>Webdings</vt:lpstr>
      <vt:lpstr>Wingdings</vt:lpstr>
      <vt:lpstr>5-30499_SPC_2014_PowerUser_Template_16x9</vt:lpstr>
      <vt:lpstr>5-30499_SPC_2014_PowerUser_Template_16x9</vt:lpstr>
      <vt:lpstr>PowerPoint Presentation</vt:lpstr>
      <vt:lpstr>SPC251: Sharing content internally and externally with OneDrive for Business and SharePoint Online</vt:lpstr>
      <vt:lpstr>Note…</vt:lpstr>
      <vt:lpstr>What you’ll get from this talk</vt:lpstr>
      <vt:lpstr>PowerPoint Presentation</vt:lpstr>
      <vt:lpstr>PowerPoint Presentation</vt:lpstr>
      <vt:lpstr>Simple is difficult.</vt:lpstr>
      <vt:lpstr>PowerPoint Presentation</vt:lpstr>
      <vt:lpstr>Under the hood</vt:lpstr>
      <vt:lpstr>“Just because you can’t see something doesn’t mean it doesn’t exist.”</vt:lpstr>
      <vt:lpstr>Everything in one place.</vt:lpstr>
      <vt:lpstr>1 email for everyone</vt:lpstr>
      <vt:lpstr>Shared with Me</vt:lpstr>
      <vt:lpstr>Site sharing</vt:lpstr>
      <vt:lpstr>Document &amp; folder sharing</vt:lpstr>
      <vt:lpstr>Inheritance 101</vt:lpstr>
      <vt:lpstr>Inheritance 101</vt:lpstr>
      <vt:lpstr>Why you should use groups…</vt:lpstr>
      <vt:lpstr>Allowing members to share</vt:lpstr>
      <vt:lpstr>Who can share sites?</vt:lpstr>
      <vt:lpstr>Access Requests </vt:lpstr>
      <vt:lpstr>Access Requests</vt:lpstr>
      <vt:lpstr>FAQ</vt:lpstr>
      <vt:lpstr>PowerPoint Presentation</vt:lpstr>
      <vt:lpstr>What are limited access users?</vt:lpstr>
      <vt:lpstr>PowerPoint Presentation</vt:lpstr>
      <vt:lpstr>PowerPoint Presentation</vt:lpstr>
      <vt:lpstr>PowerPoint Presentation</vt:lpstr>
      <vt:lpstr>PowerPoint Presentation</vt:lpstr>
      <vt:lpstr>&lt;There was a Dilbert strip here&gt;</vt:lpstr>
      <vt:lpstr>Sharing is for everyone.</vt:lpstr>
      <vt:lpstr>Sharing is for everyone.</vt:lpstr>
      <vt:lpstr>PowerPoint Presentation</vt:lpstr>
      <vt:lpstr>PowerPoint Presentation</vt:lpstr>
      <vt:lpstr>PowerPoint Presentation</vt:lpstr>
      <vt:lpstr>PowerPoint Presentation</vt:lpstr>
      <vt:lpstr>PowerPoint Presentation</vt:lpstr>
      <vt:lpstr>PowerPoint Presentation</vt:lpstr>
      <vt:lpstr>New Guest Platform</vt:lpstr>
      <vt:lpstr>PowerPoint Presentation</vt:lpstr>
      <vt:lpstr>Guest identity and authentication</vt:lpstr>
      <vt:lpstr>Sharing from OWA with External Users</vt:lpstr>
      <vt:lpstr>Modern Attachments Overview</vt:lpstr>
      <vt:lpstr>PowerPoint Presentation</vt:lpstr>
      <vt:lpstr>PowerPoint Presentation</vt:lpstr>
      <vt:lpstr>Administration</vt:lpstr>
      <vt:lpstr>Demo</vt:lpstr>
      <vt:lpstr>PowerPoint Presentation</vt:lpstr>
      <vt:lpstr>PowerPoint Presentation</vt:lpstr>
      <vt:lpstr>Share on the go</vt:lpstr>
      <vt:lpstr>Sharing across devices</vt:lpstr>
      <vt:lpstr>Sharing web service</vt:lpstr>
      <vt:lpstr>PowerPoint Presentation</vt:lpstr>
      <vt:lpstr>PowerPoint Presentation</vt:lpstr>
      <vt:lpstr>Related Talks</vt:lpstr>
      <vt:lpstr>Thank You! Questions?</vt:lpstr>
      <vt:lpstr>PowerPoint Presentation</vt:lpstr>
      <vt:lpstr>Simple.</vt:lpstr>
      <vt:lpstr>PowerPoint Presentation</vt:lpstr>
    </vt:vector>
  </TitlesOfParts>
  <Manager>&lt;Speech writer name goes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SharePoint Conference 2014 Executive</dc:subject>
  <dc:creator>Mary David</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134</cp:revision>
  <cp:lastPrinted>2014-03-03T19:50:22Z</cp:lastPrinted>
  <dcterms:created xsi:type="dcterms:W3CDTF">2014-02-25T01:57:14Z</dcterms:created>
  <dcterms:modified xsi:type="dcterms:W3CDTF">2014-03-04T23:01:32Z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Event Name">
    <vt:lpwstr>91;#Microsoft SharePoint Conference|a629e079-6b4e-41d1-9641-98de5e4410b7</vt:lpwstr>
  </property>
  <property fmtid="{D5CDD505-2E9C-101B-9397-08002B2CF9AE}" pid="13" name="Audience1">
    <vt:lpwstr>103;#power users|9cd1f6ed-5631-477e-a03f-22bb249bd69c</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