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20" r:id="rId5"/>
  </p:sldMasterIdLst>
  <p:notesMasterIdLst>
    <p:notesMasterId r:id="rId58"/>
  </p:notesMasterIdLst>
  <p:handoutMasterIdLst>
    <p:handoutMasterId r:id="rId59"/>
  </p:handoutMasterIdLst>
  <p:sldIdLst>
    <p:sldId id="1236" r:id="rId6"/>
    <p:sldId id="1124" r:id="rId7"/>
    <p:sldId id="1273" r:id="rId8"/>
    <p:sldId id="1337" r:id="rId9"/>
    <p:sldId id="1298" r:id="rId10"/>
    <p:sldId id="1275" r:id="rId11"/>
    <p:sldId id="1307" r:id="rId12"/>
    <p:sldId id="1312" r:id="rId13"/>
    <p:sldId id="1308" r:id="rId14"/>
    <p:sldId id="1309" r:id="rId15"/>
    <p:sldId id="1310" r:id="rId16"/>
    <p:sldId id="1311" r:id="rId17"/>
    <p:sldId id="1313" r:id="rId18"/>
    <p:sldId id="1301" r:id="rId19"/>
    <p:sldId id="1277" r:id="rId20"/>
    <p:sldId id="1314" r:id="rId21"/>
    <p:sldId id="1331" r:id="rId22"/>
    <p:sldId id="1332" r:id="rId23"/>
    <p:sldId id="1333" r:id="rId24"/>
    <p:sldId id="1334" r:id="rId25"/>
    <p:sldId id="1341" r:id="rId26"/>
    <p:sldId id="1338" r:id="rId27"/>
    <p:sldId id="1340" r:id="rId28"/>
    <p:sldId id="1303" r:id="rId29"/>
    <p:sldId id="1280" r:id="rId30"/>
    <p:sldId id="1279" r:id="rId31"/>
    <p:sldId id="1281" r:id="rId32"/>
    <p:sldId id="1283" r:id="rId33"/>
    <p:sldId id="1285" r:id="rId34"/>
    <p:sldId id="1286" r:id="rId35"/>
    <p:sldId id="1323" r:id="rId36"/>
    <p:sldId id="1288" r:id="rId37"/>
    <p:sldId id="1322" r:id="rId38"/>
    <p:sldId id="1291" r:id="rId39"/>
    <p:sldId id="1290" r:id="rId40"/>
    <p:sldId id="1292" r:id="rId41"/>
    <p:sldId id="1293" r:id="rId42"/>
    <p:sldId id="1294" r:id="rId43"/>
    <p:sldId id="1295" r:id="rId44"/>
    <p:sldId id="1320" r:id="rId45"/>
    <p:sldId id="1336" r:id="rId46"/>
    <p:sldId id="1335" r:id="rId47"/>
    <p:sldId id="1321" r:id="rId48"/>
    <p:sldId id="1317" r:id="rId49"/>
    <p:sldId id="1329" r:id="rId50"/>
    <p:sldId id="1327" r:id="rId51"/>
    <p:sldId id="1328" r:id="rId52"/>
    <p:sldId id="1318" r:id="rId53"/>
    <p:sldId id="1304" r:id="rId54"/>
    <p:sldId id="1319" r:id="rId55"/>
    <p:sldId id="1342" r:id="rId56"/>
    <p:sldId id="1306" r:id="rId5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48" id="{2266D7F5-89A7-478C-8A43-C1409DDC88B9}">
          <p14:sldIdLst>
            <p14:sldId id="1236"/>
            <p14:sldId id="1124"/>
            <p14:sldId id="1273"/>
            <p14:sldId id="1337"/>
          </p14:sldIdLst>
        </p14:section>
        <p14:section name="Common Ground" id="{FB7500B5-AE7E-4FDC-8C73-F285552623EA}">
          <p14:sldIdLst>
            <p14:sldId id="1298"/>
            <p14:sldId id="1275"/>
            <p14:sldId id="1307"/>
            <p14:sldId id="1312"/>
            <p14:sldId id="1308"/>
            <p14:sldId id="1309"/>
            <p14:sldId id="1310"/>
            <p14:sldId id="1311"/>
            <p14:sldId id="1313"/>
          </p14:sldIdLst>
        </p14:section>
        <p14:section name="Extranets" id="{46AE3277-9F61-441A-8322-373BEA6910EB}">
          <p14:sldIdLst>
            <p14:sldId id="1301"/>
            <p14:sldId id="1277"/>
            <p14:sldId id="1314"/>
          </p14:sldIdLst>
        </p14:section>
        <p14:section name="Why Yammer" id="{0A65DEB6-1DB2-4152-A0DA-9E48EAFB6719}">
          <p14:sldIdLst>
            <p14:sldId id="1331"/>
            <p14:sldId id="1332"/>
            <p14:sldId id="1333"/>
            <p14:sldId id="1334"/>
            <p14:sldId id="1341"/>
            <p14:sldId id="1338"/>
            <p14:sldId id="1340"/>
            <p14:sldId id="1303"/>
            <p14:sldId id="1280"/>
            <p14:sldId id="1279"/>
          </p14:sldIdLst>
        </p14:section>
        <p14:section name="Adoptability" id="{64719F39-80B9-457E-9219-062888F4E12D}">
          <p14:sldIdLst>
            <p14:sldId id="1281"/>
            <p14:sldId id="1283"/>
            <p14:sldId id="1285"/>
          </p14:sldIdLst>
        </p14:section>
        <p14:section name="Interactivity" id="{7CE3B885-9762-4E2C-9445-07F4FBBE26FE}">
          <p14:sldIdLst>
            <p14:sldId id="1286"/>
            <p14:sldId id="1323"/>
            <p14:sldId id="1288"/>
            <p14:sldId id="1322"/>
            <p14:sldId id="1291"/>
            <p14:sldId id="1290"/>
          </p14:sldIdLst>
        </p14:section>
        <p14:section name="Cloud Advantages" id="{E480E84E-D02F-4AB2-B5E0-FE9A38684E24}">
          <p14:sldIdLst>
            <p14:sldId id="1292"/>
          </p14:sldIdLst>
        </p14:section>
        <p14:section name=" Mobile Accessibility" id="{D673C52A-023F-487C-8EAB-6A1FE52E58B5}">
          <p14:sldIdLst>
            <p14:sldId id="1293"/>
          </p14:sldIdLst>
        </p14:section>
        <p14:section name="Governance" id="{868B8EE6-214D-4D91-83D9-1E9990510C85}">
          <p14:sldIdLst>
            <p14:sldId id="1294"/>
            <p14:sldId id="1295"/>
          </p14:sldIdLst>
        </p14:section>
        <p14:section name="Demo" id="{85D05DE3-0B6D-4860-A5D8-BBB31C3CD12B}">
          <p14:sldIdLst>
            <p14:sldId id="1320"/>
            <p14:sldId id="1336"/>
            <p14:sldId id="1335"/>
            <p14:sldId id="1321"/>
            <p14:sldId id="1317"/>
            <p14:sldId id="1329"/>
          </p14:sldIdLst>
        </p14:section>
        <p14:section name="Q&amp;A / Wrap-Up" id="{5CE8B07F-603A-4342-8E93-095ED407985F}">
          <p14:sldIdLst>
            <p14:sldId id="1327"/>
            <p14:sldId id="1328"/>
            <p14:sldId id="1318"/>
            <p14:sldId id="1304"/>
            <p14:sldId id="1319"/>
            <p14:sldId id="1342"/>
            <p14:sldId id="130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3950" autoAdjust="0"/>
    <p:restoredTop sz="96866" autoAdjust="0"/>
  </p:normalViewPr>
  <p:slideViewPr>
    <p:cSldViewPr snapToGrid="0"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handoutMaster" Target="handoutMasters/handout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16</a:t>
            </a:fld>
            <a:endParaRPr lang="en-US"/>
          </a:p>
        </p:txBody>
      </p:sp>
    </p:spTree>
    <p:extLst>
      <p:ext uri="{BB962C8B-B14F-4D97-AF65-F5344CB8AC3E}">
        <p14:creationId xmlns:p14="http://schemas.microsoft.com/office/powerpoint/2010/main" val="3351829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963125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600256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22</a:t>
            </a:fld>
            <a:endParaRPr lang="en-US"/>
          </a:p>
        </p:txBody>
      </p:sp>
    </p:spTree>
    <p:extLst>
      <p:ext uri="{BB962C8B-B14F-4D97-AF65-F5344CB8AC3E}">
        <p14:creationId xmlns:p14="http://schemas.microsoft.com/office/powerpoint/2010/main" val="1645100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776254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25</a:t>
            </a:fld>
            <a:endParaRPr lang="en-US"/>
          </a:p>
        </p:txBody>
      </p:sp>
    </p:spTree>
    <p:extLst>
      <p:ext uri="{BB962C8B-B14F-4D97-AF65-F5344CB8AC3E}">
        <p14:creationId xmlns:p14="http://schemas.microsoft.com/office/powerpoint/2010/main" val="1551495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26</a:t>
            </a:fld>
            <a:endParaRPr lang="en-US"/>
          </a:p>
        </p:txBody>
      </p:sp>
    </p:spTree>
    <p:extLst>
      <p:ext uri="{BB962C8B-B14F-4D97-AF65-F5344CB8AC3E}">
        <p14:creationId xmlns:p14="http://schemas.microsoft.com/office/powerpoint/2010/main" val="36021288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27</a:t>
            </a:fld>
            <a:endParaRPr lang="en-US"/>
          </a:p>
        </p:txBody>
      </p:sp>
    </p:spTree>
    <p:extLst>
      <p:ext uri="{BB962C8B-B14F-4D97-AF65-F5344CB8AC3E}">
        <p14:creationId xmlns:p14="http://schemas.microsoft.com/office/powerpoint/2010/main" val="25322388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30</a:t>
            </a:fld>
            <a:endParaRPr lang="en-US"/>
          </a:p>
        </p:txBody>
      </p:sp>
    </p:spTree>
    <p:extLst>
      <p:ext uri="{BB962C8B-B14F-4D97-AF65-F5344CB8AC3E}">
        <p14:creationId xmlns:p14="http://schemas.microsoft.com/office/powerpoint/2010/main" val="1660959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31</a:t>
            </a:fld>
            <a:endParaRPr lang="en-US"/>
          </a:p>
        </p:txBody>
      </p:sp>
    </p:spTree>
    <p:extLst>
      <p:ext uri="{BB962C8B-B14F-4D97-AF65-F5344CB8AC3E}">
        <p14:creationId xmlns:p14="http://schemas.microsoft.com/office/powerpoint/2010/main" val="2809730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32</a:t>
            </a:fld>
            <a:endParaRPr lang="en-US"/>
          </a:p>
        </p:txBody>
      </p:sp>
    </p:spTree>
    <p:extLst>
      <p:ext uri="{BB962C8B-B14F-4D97-AF65-F5344CB8AC3E}">
        <p14:creationId xmlns:p14="http://schemas.microsoft.com/office/powerpoint/2010/main" val="556648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33</a:t>
            </a:fld>
            <a:endParaRPr lang="en-US"/>
          </a:p>
        </p:txBody>
      </p:sp>
    </p:spTree>
    <p:extLst>
      <p:ext uri="{BB962C8B-B14F-4D97-AF65-F5344CB8AC3E}">
        <p14:creationId xmlns:p14="http://schemas.microsoft.com/office/powerpoint/2010/main" val="3344596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34</a:t>
            </a:fld>
            <a:endParaRPr lang="en-US"/>
          </a:p>
        </p:txBody>
      </p:sp>
    </p:spTree>
    <p:extLst>
      <p:ext uri="{BB962C8B-B14F-4D97-AF65-F5344CB8AC3E}">
        <p14:creationId xmlns:p14="http://schemas.microsoft.com/office/powerpoint/2010/main" val="29425898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35</a:t>
            </a:fld>
            <a:endParaRPr lang="en-US"/>
          </a:p>
        </p:txBody>
      </p:sp>
    </p:spTree>
    <p:extLst>
      <p:ext uri="{BB962C8B-B14F-4D97-AF65-F5344CB8AC3E}">
        <p14:creationId xmlns:p14="http://schemas.microsoft.com/office/powerpoint/2010/main" val="1993796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15459696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17713604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765294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30867110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1371361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2589016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3</a:t>
            </a:fld>
            <a:endParaRPr lang="en-US"/>
          </a:p>
        </p:txBody>
      </p:sp>
    </p:spTree>
    <p:extLst>
      <p:ext uri="{BB962C8B-B14F-4D97-AF65-F5344CB8AC3E}">
        <p14:creationId xmlns:p14="http://schemas.microsoft.com/office/powerpoint/2010/main" val="27118676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45362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845588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468941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4059678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6</a:t>
            </a:fld>
            <a:endParaRPr lang="en-US"/>
          </a:p>
        </p:txBody>
      </p:sp>
    </p:spTree>
    <p:extLst>
      <p:ext uri="{BB962C8B-B14F-4D97-AF65-F5344CB8AC3E}">
        <p14:creationId xmlns:p14="http://schemas.microsoft.com/office/powerpoint/2010/main" val="1657528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B192D058-1985-4467-845A-1C29607F2B73}"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498701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7366693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6EF05-0C3A-1946-950F-A554D6998318}" type="slidenum">
              <a:rPr lang="en-US" smtClean="0"/>
              <a:t>15</a:t>
            </a:fld>
            <a:endParaRPr lang="en-US"/>
          </a:p>
        </p:txBody>
      </p:sp>
    </p:spTree>
    <p:extLst>
      <p:ext uri="{BB962C8B-B14F-4D97-AF65-F5344CB8AC3E}">
        <p14:creationId xmlns:p14="http://schemas.microsoft.com/office/powerpoint/2010/main" val="9078889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Body Copy 1">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264">
                <a:latin typeface="Segoe UI Light" panose="020B0502040204020203" pitchFamily="34" charset="0"/>
                <a:cs typeface="Segoe UI Light" panose="020B0502040204020203" pitchFamily="34" charset="0"/>
              </a:defRPr>
            </a:lvl1pPr>
          </a:lstStyle>
          <a:p>
            <a:r>
              <a:rPr lang="en-US" dirty="0" smtClean="0"/>
              <a:t>Click to edit Body Header</a:t>
            </a:r>
            <a:endParaRPr lang="en-US" dirty="0"/>
          </a:p>
        </p:txBody>
      </p:sp>
      <p:sp>
        <p:nvSpPr>
          <p:cNvPr id="3" name="Content Placeholder 2"/>
          <p:cNvSpPr>
            <a:spLocks noGrp="1"/>
          </p:cNvSpPr>
          <p:nvPr>
            <p:ph idx="1"/>
          </p:nvPr>
        </p:nvSpPr>
        <p:spPr/>
        <p:txBody>
          <a:bodyPr>
            <a:normAutofit/>
          </a:bodyPr>
          <a:lstStyle>
            <a:lvl1pPr>
              <a:defRPr sz="2856">
                <a:latin typeface="Segoe UI Light" panose="020B0502040204020203" pitchFamily="34" charset="0"/>
                <a:cs typeface="Segoe UI Light" panose="020B0502040204020203" pitchFamily="34" charset="0"/>
              </a:defRPr>
            </a:lvl1pPr>
            <a:lvl2pPr>
              <a:defRPr sz="2856">
                <a:latin typeface="Segoe UI Light" panose="020B0502040204020203" pitchFamily="34" charset="0"/>
                <a:cs typeface="Segoe UI Light" panose="020B0502040204020203" pitchFamily="34" charset="0"/>
              </a:defRPr>
            </a:lvl2pPr>
            <a:lvl3pPr>
              <a:defRPr sz="2448">
                <a:latin typeface="Segoe UI Light" panose="020B0502040204020203" pitchFamily="34" charset="0"/>
                <a:cs typeface="Segoe UI Light" panose="020B0502040204020203" pitchFamily="34" charset="0"/>
              </a:defRPr>
            </a:lvl3pPr>
            <a:lvl4pPr>
              <a:defRPr sz="1428">
                <a:latin typeface="Segoe UI Light" panose="020B0502040204020203" pitchFamily="34" charset="0"/>
                <a:cs typeface="Segoe UI Light" panose="020B0502040204020203" pitchFamily="34" charset="0"/>
              </a:defRPr>
            </a:lvl4pPr>
            <a:lvl5pPr>
              <a:defRPr sz="1122">
                <a:latin typeface="Segoe UI Light" panose="020B0502040204020203" pitchFamily="34" charset="0"/>
                <a:cs typeface="Segoe UI Light" panose="020B0502040204020203"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305401" y="6591970"/>
            <a:ext cx="3007435" cy="372394"/>
          </a:xfrm>
          <a:prstGeom prst="rect">
            <a:avLst/>
          </a:prstGeom>
        </p:spPr>
        <p:txBody>
          <a:bodyPr/>
          <a:lstStyle/>
          <a:p>
            <a:fld id="{6C234949-3612-9740-936B-33335EA749AE}" type="datetime1">
              <a:rPr lang="en-US" smtClean="0"/>
              <a:t>3/4/2014</a:t>
            </a:fld>
            <a:endParaRPr lang="en-US"/>
          </a:p>
        </p:txBody>
      </p:sp>
      <p:sp>
        <p:nvSpPr>
          <p:cNvPr id="6" name="Slide Number Placeholder 5"/>
          <p:cNvSpPr>
            <a:spLocks noGrp="1"/>
          </p:cNvSpPr>
          <p:nvPr>
            <p:ph type="sldNum" sz="quarter" idx="12"/>
          </p:nvPr>
        </p:nvSpPr>
        <p:spPr>
          <a:xfrm>
            <a:off x="9069101" y="6591970"/>
            <a:ext cx="3007435" cy="372394"/>
          </a:xfrm>
          <a:prstGeom prst="rect">
            <a:avLst/>
          </a:prstGeom>
        </p:spPr>
        <p:txBody>
          <a:bodyPr/>
          <a:lstStyle/>
          <a:p>
            <a:fld id="{A85732B1-CD86-A142-BD53-A3A7959BDB74}" type="slidenum">
              <a:rPr lang="en-US" smtClean="0"/>
              <a:t>‹#›</a:t>
            </a:fld>
            <a:endParaRPr lang="en-US"/>
          </a:p>
        </p:txBody>
      </p:sp>
    </p:spTree>
    <p:extLst>
      <p:ext uri="{BB962C8B-B14F-4D97-AF65-F5344CB8AC3E}">
        <p14:creationId xmlns:p14="http://schemas.microsoft.com/office/powerpoint/2010/main" val="931769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Section Divid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09094" y="2365603"/>
            <a:ext cx="11618287" cy="1306531"/>
          </a:xfrm>
        </p:spPr>
        <p:txBody>
          <a:bodyPr/>
          <a:lstStyle/>
          <a:p>
            <a:r>
              <a:rPr lang="en-US" dirty="0" smtClean="0"/>
              <a:t>Click to edit Section Divider</a:t>
            </a:r>
            <a:endParaRPr lang="en-US" dirty="0"/>
          </a:p>
        </p:txBody>
      </p:sp>
      <p:sp>
        <p:nvSpPr>
          <p:cNvPr id="3" name="Subtitle 2"/>
          <p:cNvSpPr>
            <a:spLocks noGrp="1"/>
          </p:cNvSpPr>
          <p:nvPr>
            <p:ph type="subTitle" idx="1" hasCustomPrompt="1"/>
          </p:nvPr>
        </p:nvSpPr>
        <p:spPr>
          <a:xfrm>
            <a:off x="409094" y="3672134"/>
            <a:ext cx="11618287" cy="396583"/>
          </a:xfrm>
          <a:prstGeom prst="rect">
            <a:avLst/>
          </a:prstGeom>
        </p:spPr>
        <p:txBody>
          <a:bodyPr/>
          <a:lstStyle>
            <a:lvl1pPr marL="0" indent="0" algn="ctr">
              <a:buNone/>
              <a:defRPr sz="1530">
                <a:solidFill>
                  <a:srgbClr val="000000"/>
                </a:solidFill>
                <a:latin typeface="Arial"/>
                <a:cs typeface="Arial"/>
              </a:defRPr>
            </a:lvl1pPr>
            <a:lvl2pPr marL="349707" indent="0" algn="ctr">
              <a:buNone/>
              <a:defRPr>
                <a:solidFill>
                  <a:schemeClr val="tx1">
                    <a:tint val="75000"/>
                  </a:schemeClr>
                </a:solidFill>
              </a:defRPr>
            </a:lvl2pPr>
            <a:lvl3pPr marL="699413" indent="0" algn="ctr">
              <a:buNone/>
              <a:defRPr>
                <a:solidFill>
                  <a:schemeClr val="tx1">
                    <a:tint val="75000"/>
                  </a:schemeClr>
                </a:solidFill>
              </a:defRPr>
            </a:lvl3pPr>
            <a:lvl4pPr marL="1049119" indent="0" algn="ctr">
              <a:buNone/>
              <a:defRPr>
                <a:solidFill>
                  <a:schemeClr val="tx1">
                    <a:tint val="75000"/>
                  </a:schemeClr>
                </a:solidFill>
              </a:defRPr>
            </a:lvl4pPr>
            <a:lvl5pPr marL="1398825" indent="0" algn="ctr">
              <a:buNone/>
              <a:defRPr>
                <a:solidFill>
                  <a:schemeClr val="tx1">
                    <a:tint val="75000"/>
                  </a:schemeClr>
                </a:solidFill>
              </a:defRPr>
            </a:lvl5pPr>
            <a:lvl6pPr marL="1748532" indent="0" algn="ctr">
              <a:buNone/>
              <a:defRPr>
                <a:solidFill>
                  <a:schemeClr val="tx1">
                    <a:tint val="75000"/>
                  </a:schemeClr>
                </a:solidFill>
              </a:defRPr>
            </a:lvl6pPr>
            <a:lvl7pPr marL="2098237" indent="0" algn="ctr">
              <a:buNone/>
              <a:defRPr>
                <a:solidFill>
                  <a:schemeClr val="tx1">
                    <a:tint val="75000"/>
                  </a:schemeClr>
                </a:solidFill>
              </a:defRPr>
            </a:lvl7pPr>
            <a:lvl8pPr marL="2447944" indent="0" algn="ctr">
              <a:buNone/>
              <a:defRPr>
                <a:solidFill>
                  <a:schemeClr val="tx1">
                    <a:tint val="75000"/>
                  </a:schemeClr>
                </a:solidFill>
              </a:defRPr>
            </a:lvl8pPr>
            <a:lvl9pPr marL="2797651" indent="0" algn="ctr">
              <a:buNone/>
              <a:defRPr>
                <a:solidFill>
                  <a:schemeClr val="tx1">
                    <a:tint val="75000"/>
                  </a:schemeClr>
                </a:solidFill>
              </a:defRPr>
            </a:lvl9pPr>
          </a:lstStyle>
          <a:p>
            <a:r>
              <a:rPr lang="en-US" dirty="0" smtClean="0"/>
              <a:t>Click to edit Section Divider subtitle</a:t>
            </a:r>
            <a:endParaRPr lang="en-US" dirty="0"/>
          </a:p>
        </p:txBody>
      </p:sp>
      <p:sp>
        <p:nvSpPr>
          <p:cNvPr id="4" name="Date Placeholder 3"/>
          <p:cNvSpPr>
            <a:spLocks noGrp="1"/>
          </p:cNvSpPr>
          <p:nvPr>
            <p:ph type="dt" sz="half" idx="10"/>
          </p:nvPr>
        </p:nvSpPr>
        <p:spPr>
          <a:xfrm>
            <a:off x="300012" y="6530616"/>
            <a:ext cx="3327302" cy="372394"/>
          </a:xfrm>
          <a:prstGeom prst="rect">
            <a:avLst/>
          </a:prstGeom>
        </p:spPr>
        <p:txBody>
          <a:bodyPr/>
          <a:lstStyle/>
          <a:p>
            <a:fld id="{C759B546-1228-BA45-8CBF-33A20D3704D4}" type="datetime1">
              <a:rPr lang="en-US" smtClean="0"/>
              <a:t>3/4/2014</a:t>
            </a:fld>
            <a:endParaRPr lang="en-US" dirty="0"/>
          </a:p>
        </p:txBody>
      </p:sp>
      <p:sp>
        <p:nvSpPr>
          <p:cNvPr id="6" name="Slide Number Placeholder 5"/>
          <p:cNvSpPr>
            <a:spLocks noGrp="1"/>
          </p:cNvSpPr>
          <p:nvPr>
            <p:ph type="sldNum" sz="quarter" idx="12"/>
          </p:nvPr>
        </p:nvSpPr>
        <p:spPr>
          <a:xfrm>
            <a:off x="9103711" y="6530616"/>
            <a:ext cx="3014576" cy="372394"/>
          </a:xfrm>
          <a:prstGeom prst="rect">
            <a:avLst/>
          </a:prstGeom>
        </p:spPr>
        <p:txBody>
          <a:bodyPr/>
          <a:lstStyle/>
          <a:p>
            <a:fld id="{B6865858-F58F-6547-AF88-BE2F5EF0F2A1}" type="slidenum">
              <a:rPr lang="en-US" smtClean="0"/>
              <a:t>‹#›</a:t>
            </a:fld>
            <a:endParaRPr lang="en-US"/>
          </a:p>
        </p:txBody>
      </p:sp>
    </p:spTree>
    <p:extLst>
      <p:ext uri="{BB962C8B-B14F-4D97-AF65-F5344CB8AC3E}">
        <p14:creationId xmlns:p14="http://schemas.microsoft.com/office/powerpoint/2010/main" val="41789501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42411337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5740875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861879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092945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0691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95882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7379792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92317251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066705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726930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3630028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0380812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815273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941703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8886124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2218937"/>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5844692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306757729"/>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07141066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467829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16396444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1589199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35216548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826689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1271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56591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250279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243566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684050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26" Type="http://schemas.openxmlformats.org/officeDocument/2006/relationships/slideLayout" Target="../slideLayouts/slideLayout56.xml"/><Relationship Id="rId3" Type="http://schemas.openxmlformats.org/officeDocument/2006/relationships/slideLayout" Target="../slideLayouts/slideLayout33.xml"/><Relationship Id="rId21" Type="http://schemas.openxmlformats.org/officeDocument/2006/relationships/slideLayout" Target="../slideLayouts/slideLayout51.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5" Type="http://schemas.openxmlformats.org/officeDocument/2006/relationships/slideLayout" Target="../slideLayouts/slideLayout55.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slideLayout" Target="../slideLayouts/slideLayout50.xml"/><Relationship Id="rId29" Type="http://schemas.openxmlformats.org/officeDocument/2006/relationships/slideLayout" Target="../slideLayouts/slideLayout59.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24" Type="http://schemas.openxmlformats.org/officeDocument/2006/relationships/slideLayout" Target="../slideLayouts/slideLayout54.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23" Type="http://schemas.openxmlformats.org/officeDocument/2006/relationships/slideLayout" Target="../slideLayouts/slideLayout53.xml"/><Relationship Id="rId28" Type="http://schemas.openxmlformats.org/officeDocument/2006/relationships/slideLayout" Target="../slideLayouts/slideLayout58.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31" Type="http://schemas.openxmlformats.org/officeDocument/2006/relationships/image" Target="../media/image1.png"/><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 Id="rId22" Type="http://schemas.openxmlformats.org/officeDocument/2006/relationships/slideLayout" Target="../slideLayouts/slideLayout52.xml"/><Relationship Id="rId27" Type="http://schemas.openxmlformats.org/officeDocument/2006/relationships/slideLayout" Target="../slideLayouts/slideLayout57.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 id="2147484219"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745269333"/>
      </p:ext>
    </p:extLst>
  </p:cSld>
  <p:clrMap bg1="lt1" tx1="dk1" bg2="lt2" tx2="dk2" accent1="accent1" accent2="accent2" accent3="accent3" accent4="accent4" accent5="accent5" accent6="accent6" hlink="hlink" folHlink="folHlink"/>
  <p:sldLayoutIdLst>
    <p:sldLayoutId id="2147484221" r:id="rId1"/>
    <p:sldLayoutId id="2147484222" r:id="rId2"/>
    <p:sldLayoutId id="2147484223" r:id="rId3"/>
    <p:sldLayoutId id="2147484224" r:id="rId4"/>
    <p:sldLayoutId id="2147484225" r:id="rId5"/>
    <p:sldLayoutId id="2147484226" r:id="rId6"/>
    <p:sldLayoutId id="2147484227" r:id="rId7"/>
    <p:sldLayoutId id="2147484228" r:id="rId8"/>
    <p:sldLayoutId id="2147484229" r:id="rId9"/>
    <p:sldLayoutId id="2147484230" r:id="rId10"/>
    <p:sldLayoutId id="2147484231" r:id="rId11"/>
    <p:sldLayoutId id="2147484232" r:id="rId12"/>
    <p:sldLayoutId id="2147484233" r:id="rId13"/>
    <p:sldLayoutId id="2147484234" r:id="rId14"/>
    <p:sldLayoutId id="2147484235" r:id="rId15"/>
    <p:sldLayoutId id="2147484236" r:id="rId16"/>
    <p:sldLayoutId id="2147484237" r:id="rId17"/>
    <p:sldLayoutId id="2147484238" r:id="rId18"/>
    <p:sldLayoutId id="2147484239" r:id="rId19"/>
    <p:sldLayoutId id="2147484240" r:id="rId20"/>
    <p:sldLayoutId id="2147484241" r:id="rId21"/>
    <p:sldLayoutId id="2147484242" r:id="rId22"/>
    <p:sldLayoutId id="2147484243" r:id="rId23"/>
    <p:sldLayoutId id="2147484244" r:id="rId24"/>
    <p:sldLayoutId id="2147484245" r:id="rId25"/>
    <p:sldLayoutId id="2147484246" r:id="rId26"/>
    <p:sldLayoutId id="2147484247" r:id="rId27"/>
    <p:sldLayoutId id="2147484248" r:id="rId28"/>
    <p:sldLayoutId id="2147484249"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20.emf"/><Relationship Id="rId5" Type="http://schemas.openxmlformats.org/officeDocument/2006/relationships/image" Target="../media/image19.jpg"/><Relationship Id="rId4" Type="http://schemas.openxmlformats.org/officeDocument/2006/relationships/image" Target="../media/image18.jp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1.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8" Type="http://schemas.openxmlformats.org/officeDocument/2006/relationships/hyperlink" Target="http://www.sharepointconference.com/content/sessions/SPC378" TargetMode="External"/><Relationship Id="rId13" Type="http://schemas.openxmlformats.org/officeDocument/2006/relationships/hyperlink" Target="http://www.sharepointconference.com/content/sessions/SPC112" TargetMode="External"/><Relationship Id="rId18" Type="http://schemas.openxmlformats.org/officeDocument/2006/relationships/hyperlink" Target="http://www.sharepointconference.com/content/sessions/SPC371" TargetMode="External"/><Relationship Id="rId3" Type="http://schemas.openxmlformats.org/officeDocument/2006/relationships/hyperlink" Target="http://www.sharepointconference.com/content/sessions/SPC386" TargetMode="External"/><Relationship Id="rId21" Type="http://schemas.openxmlformats.org/officeDocument/2006/relationships/hyperlink" Target="http://www.sharepointconference.com/content/sessions/SPC275" TargetMode="External"/><Relationship Id="rId7" Type="http://schemas.openxmlformats.org/officeDocument/2006/relationships/hyperlink" Target="http://www.sharepointconference.com/content/sessions/SPC239" TargetMode="External"/><Relationship Id="rId12" Type="http://schemas.openxmlformats.org/officeDocument/2006/relationships/hyperlink" Target="http://www.sharepointconference.com/content/sessions/SPC380" TargetMode="External"/><Relationship Id="rId17" Type="http://schemas.openxmlformats.org/officeDocument/2006/relationships/hyperlink" Target="http://www.sharepointconference.com/content/sessions/SPC266" TargetMode="External"/><Relationship Id="rId2" Type="http://schemas.openxmlformats.org/officeDocument/2006/relationships/hyperlink" Target="http://www.sharepointconference.com/content/sessions/SPC104" TargetMode="External"/><Relationship Id="rId16" Type="http://schemas.openxmlformats.org/officeDocument/2006/relationships/hyperlink" Target="http://www.sharepointconference.com/content/sessions/SPC247" TargetMode="External"/><Relationship Id="rId20" Type="http://schemas.openxmlformats.org/officeDocument/2006/relationships/hyperlink" Target="http://www.sharepointconference.com/content/sessions/SPC3991" TargetMode="External"/><Relationship Id="rId1" Type="http://schemas.openxmlformats.org/officeDocument/2006/relationships/slideLayout" Target="../slideLayouts/slideLayout17.xml"/><Relationship Id="rId6" Type="http://schemas.openxmlformats.org/officeDocument/2006/relationships/hyperlink" Target="http://www.sharepointconference.com/content/sessions/SPC311" TargetMode="External"/><Relationship Id="rId11" Type="http://schemas.openxmlformats.org/officeDocument/2006/relationships/hyperlink" Target="http://www.sharepointconference.com/content/sessions/SPC295" TargetMode="External"/><Relationship Id="rId24" Type="http://schemas.openxmlformats.org/officeDocument/2006/relationships/hyperlink" Target="http://www.enterprisesocial.com/" TargetMode="External"/><Relationship Id="rId5" Type="http://schemas.openxmlformats.org/officeDocument/2006/relationships/hyperlink" Target="http://www.sharepointconference.com/content/sessions/SPC280" TargetMode="External"/><Relationship Id="rId15" Type="http://schemas.openxmlformats.org/officeDocument/2006/relationships/hyperlink" Target="http://www.sharepointconference.com/content/sessions/SPC368" TargetMode="External"/><Relationship Id="rId23" Type="http://schemas.openxmlformats.org/officeDocument/2006/relationships/hyperlink" Target="http://www.sharepointconference.com/content/sessions/SPC392" TargetMode="External"/><Relationship Id="rId10" Type="http://schemas.openxmlformats.org/officeDocument/2006/relationships/hyperlink" Target="http://www.sharepointconference.com/content/sessions/SPC248" TargetMode="External"/><Relationship Id="rId19" Type="http://schemas.openxmlformats.org/officeDocument/2006/relationships/hyperlink" Target="http://www.sharepointconference.com/content/sessions/SPC263" TargetMode="External"/><Relationship Id="rId4" Type="http://schemas.openxmlformats.org/officeDocument/2006/relationships/hyperlink" Target="http://www.sharepointconference.com/content/sessions/SPC282" TargetMode="External"/><Relationship Id="rId9" Type="http://schemas.openxmlformats.org/officeDocument/2006/relationships/hyperlink" Target="http://www.sharepointconference.com/content/sessions/SPC332" TargetMode="External"/><Relationship Id="rId14" Type="http://schemas.openxmlformats.org/officeDocument/2006/relationships/hyperlink" Target="http://www.sharepointconference.com/content/sessions/SPC264" TargetMode="External"/><Relationship Id="rId22" Type="http://schemas.openxmlformats.org/officeDocument/2006/relationships/hyperlink" Target="http://www.sharepointconference.com/content/sessions/SPC246" TargetMode="External"/></Relationships>
</file>

<file path=ppt/slides/_rels/slide47.xml.rels><?xml version="1.0" encoding="UTF-8" standalone="yes"?>
<Relationships xmlns="http://schemas.openxmlformats.org/package/2006/relationships"><Relationship Id="rId8" Type="http://schemas.openxmlformats.org/officeDocument/2006/relationships/hyperlink" Target="http://www.yammer.com/apps/" TargetMode="External"/><Relationship Id="rId13" Type="http://schemas.openxmlformats.org/officeDocument/2006/relationships/hyperlink" Target="https://twitter.com/yammer" TargetMode="External"/><Relationship Id="rId18" Type="http://schemas.openxmlformats.org/officeDocument/2006/relationships/hyperlink" Target="http://www.fastcompany.com/3025396/work-smart/how-red-robin-burgers-got-yummier-with-yammer" TargetMode="External"/><Relationship Id="rId26" Type="http://schemas.openxmlformats.org/officeDocument/2006/relationships/image" Target="../media/image36.png"/><Relationship Id="rId3" Type="http://schemas.openxmlformats.org/officeDocument/2006/relationships/hyperlink" Target="http://success.yammer.com/" TargetMode="External"/><Relationship Id="rId21" Type="http://schemas.openxmlformats.org/officeDocument/2006/relationships/hyperlink" Target="http://www.citeworld.com/social/22745/lexisnexis-yammer-adoption" TargetMode="External"/><Relationship Id="rId7" Type="http://schemas.openxmlformats.org/officeDocument/2006/relationships/hyperlink" Target="http://developer.yammer.com/" TargetMode="External"/><Relationship Id="rId12" Type="http://schemas.openxmlformats.org/officeDocument/2006/relationships/hyperlink" Target="http://blogs.office.com/?filter=true&amp;filter-product=office-365" TargetMode="External"/><Relationship Id="rId17" Type="http://schemas.openxmlformats.org/officeDocument/2006/relationships/hyperlink" Target="http://aka.ms/rise-of-enterprise-social-networks" TargetMode="External"/><Relationship Id="rId25" Type="http://schemas.openxmlformats.org/officeDocument/2006/relationships/hyperlink" Target="http://vimeo.com/70645080" TargetMode="External"/><Relationship Id="rId2" Type="http://schemas.openxmlformats.org/officeDocument/2006/relationships/hyperlink" Target="https://www.yammer.com/customers/" TargetMode="External"/><Relationship Id="rId16" Type="http://schemas.openxmlformats.org/officeDocument/2006/relationships/hyperlink" Target="http://blog.yammer.com/blog/2013/03/yammers-2013-business-value-survey-results-are-in.html" TargetMode="External"/><Relationship Id="rId20" Type="http://schemas.openxmlformats.org/officeDocument/2006/relationships/hyperlink" Target="http://news.idg.no/cw/art.cfm?id=EFFADB7D-D538-E754-354BEEAACB4C2797" TargetMode="External"/><Relationship Id="rId1" Type="http://schemas.openxmlformats.org/officeDocument/2006/relationships/slideLayout" Target="../slideLayouts/slideLayout17.xml"/><Relationship Id="rId6" Type="http://schemas.openxmlformats.org/officeDocument/2006/relationships/hyperlink" Target="https://success.yammer.com/admin-it/" TargetMode="External"/><Relationship Id="rId11" Type="http://schemas.openxmlformats.org/officeDocument/2006/relationships/hyperlink" Target="http://blog.yammer.com/blog" TargetMode="External"/><Relationship Id="rId24" Type="http://schemas.openxmlformats.org/officeDocument/2006/relationships/hyperlink" Target="http://player.vimeo.com/video/69202577?autoplay=1" TargetMode="External"/><Relationship Id="rId5" Type="http://schemas.openxmlformats.org/officeDocument/2006/relationships/hyperlink" Target="http://www.theresponsiveorg.com/" TargetMode="External"/><Relationship Id="rId15" Type="http://schemas.openxmlformats.org/officeDocument/2006/relationships/hyperlink" Target="http://www.gartner.com/technology/reprints.do?id=1-1JLTT2P&amp;ct=130910&amp;st=sb" TargetMode="External"/><Relationship Id="rId23" Type="http://schemas.openxmlformats.org/officeDocument/2006/relationships/hyperlink" Target="http://www.microsoft.com/en-us/news/Press/2013/Feb13/02-20YammerQ4PR.aspx" TargetMode="External"/><Relationship Id="rId10" Type="http://schemas.openxmlformats.org/officeDocument/2006/relationships/hyperlink" Target="http://ignite.office.com/yammer" TargetMode="External"/><Relationship Id="rId19" Type="http://schemas.openxmlformats.org/officeDocument/2006/relationships/hyperlink" Target="http://www.citeworld.com/social/22949/teach-for-america-yammer-shoestring-budget?page=0" TargetMode="External"/><Relationship Id="rId4" Type="http://schemas.openxmlformats.org/officeDocument/2006/relationships/hyperlink" Target="http://www.enterprisesocial.com/" TargetMode="External"/><Relationship Id="rId9" Type="http://schemas.openxmlformats.org/officeDocument/2006/relationships/hyperlink" Target="http://office.microsoft.com/en-us/store/" TargetMode="External"/><Relationship Id="rId14" Type="http://schemas.openxmlformats.org/officeDocument/2006/relationships/hyperlink" Target="https://twitter.com/office365" TargetMode="External"/><Relationship Id="rId22" Type="http://schemas.openxmlformats.org/officeDocument/2006/relationships/hyperlink" Target="http://www.citeworld.com/social/22624/nationwide-yammer-sharepoint" TargetMode="External"/><Relationship Id="rId27" Type="http://schemas.openxmlformats.org/officeDocument/2006/relationships/image" Target="../media/image3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39.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12.jp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10124812" cy="1828800"/>
          </a:xfrm>
        </p:spPr>
        <p:txBody>
          <a:bodyPr/>
          <a:lstStyle/>
          <a:p>
            <a:r>
              <a:rPr lang="en-US" dirty="0"/>
              <a:t>Enable richer and more valuable real-time </a:t>
            </a:r>
            <a:r>
              <a:rPr lang="en-US" dirty="0" smtClean="0"/>
              <a:t>interactions…</a:t>
            </a:r>
            <a:br>
              <a:rPr lang="en-US" dirty="0" smtClean="0"/>
            </a:br>
            <a:r>
              <a:rPr lang="en-US" dirty="0"/>
              <a:t/>
            </a:r>
            <a:br>
              <a:rPr lang="en-US" dirty="0"/>
            </a:br>
            <a:r>
              <a:rPr lang="en-US" dirty="0" smtClean="0"/>
              <a:t>#ESN</a:t>
            </a:r>
            <a:endParaRPr lang="en-US" dirty="0"/>
          </a:p>
        </p:txBody>
      </p:sp>
    </p:spTree>
    <p:extLst>
      <p:ext uri="{BB962C8B-B14F-4D97-AF65-F5344CB8AC3E}">
        <p14:creationId xmlns:p14="http://schemas.microsoft.com/office/powerpoint/2010/main" val="3063642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9820012" cy="1828800"/>
          </a:xfrm>
        </p:spPr>
        <p:txBody>
          <a:bodyPr/>
          <a:lstStyle/>
          <a:p>
            <a:r>
              <a:rPr lang="en-US" dirty="0"/>
              <a:t>Create a platform that can support collective </a:t>
            </a:r>
            <a:r>
              <a:rPr lang="en-US" dirty="0" smtClean="0"/>
              <a:t>action…</a:t>
            </a:r>
            <a:br>
              <a:rPr lang="en-US" dirty="0" smtClean="0"/>
            </a:br>
            <a:r>
              <a:rPr lang="en-US" dirty="0"/>
              <a:t/>
            </a:r>
            <a:br>
              <a:rPr lang="en-US" dirty="0"/>
            </a:br>
            <a:r>
              <a:rPr lang="en-US" dirty="0" smtClean="0"/>
              <a:t>#ESN</a:t>
            </a:r>
            <a:r>
              <a:rPr lang="en-US" dirty="0"/>
              <a:t/>
            </a:r>
            <a:br>
              <a:rPr lang="en-US" dirty="0"/>
            </a:br>
            <a:endParaRPr lang="en-US" dirty="0"/>
          </a:p>
        </p:txBody>
      </p:sp>
    </p:spTree>
    <p:extLst>
      <p:ext uri="{BB962C8B-B14F-4D97-AF65-F5344CB8AC3E}">
        <p14:creationId xmlns:p14="http://schemas.microsoft.com/office/powerpoint/2010/main" val="138836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 you] strive </a:t>
            </a:r>
            <a:r>
              <a:rPr lang="en-US" dirty="0"/>
              <a:t>for a culture of </a:t>
            </a:r>
            <a:r>
              <a:rPr lang="en-US" dirty="0" smtClean="0"/>
              <a:t>innovation….</a:t>
            </a:r>
            <a:br>
              <a:rPr lang="en-US" dirty="0" smtClean="0"/>
            </a:br>
            <a:r>
              <a:rPr lang="en-US" dirty="0"/>
              <a:t/>
            </a:r>
            <a:br>
              <a:rPr lang="en-US" dirty="0"/>
            </a:br>
            <a:r>
              <a:rPr lang="en-US" dirty="0" smtClean="0"/>
              <a:t>#ESN</a:t>
            </a:r>
            <a:endParaRPr lang="en-US" dirty="0"/>
          </a:p>
        </p:txBody>
      </p:sp>
    </p:spTree>
    <p:extLst>
      <p:ext uri="{BB962C8B-B14F-4D97-AF65-F5344CB8AC3E}">
        <p14:creationId xmlns:p14="http://schemas.microsoft.com/office/powerpoint/2010/main" val="2591904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Wouldn’t it be nice to share these benefits with vendors, partners, and customers?</a:t>
            </a:r>
            <a:endParaRPr lang="en-US" dirty="0"/>
          </a:p>
        </p:txBody>
      </p:sp>
    </p:spTree>
    <p:extLst>
      <p:ext uri="{BB962C8B-B14F-4D97-AF65-F5344CB8AC3E}">
        <p14:creationId xmlns:p14="http://schemas.microsoft.com/office/powerpoint/2010/main" val="3213872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smtClean="0"/>
              <a:t>Extranets and how they work</a:t>
            </a:r>
            <a:endParaRPr lang="en-US" sz="7200" dirty="0"/>
          </a:p>
        </p:txBody>
      </p:sp>
    </p:spTree>
    <p:extLst>
      <p:ext uri="{BB962C8B-B14F-4D97-AF65-F5344CB8AC3E}">
        <p14:creationId xmlns:p14="http://schemas.microsoft.com/office/powerpoint/2010/main" val="733154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Extranets: What are They?</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7637" y="1592262"/>
            <a:ext cx="6934201" cy="4622801"/>
          </a:xfrm>
          <a:prstGeom prst="rect">
            <a:avLst/>
          </a:prstGeom>
        </p:spPr>
      </p:pic>
      <p:sp>
        <p:nvSpPr>
          <p:cNvPr id="4" name="Rectangle 3"/>
          <p:cNvSpPr/>
          <p:nvPr/>
        </p:nvSpPr>
        <p:spPr bwMode="auto">
          <a:xfrm>
            <a:off x="427037" y="1592262"/>
            <a:ext cx="3810000" cy="1295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rPr>
              <a:t>External</a:t>
            </a:r>
            <a:r>
              <a:rPr lang="en-US" sz="2400" dirty="0" smtClean="0">
                <a:gradFill>
                  <a:gsLst>
                    <a:gs pos="0">
                      <a:srgbClr val="FFFFFF"/>
                    </a:gs>
                    <a:gs pos="100000">
                      <a:srgbClr val="FFFFFF"/>
                    </a:gs>
                  </a:gsLst>
                  <a:lin ang="5400000" scaled="0"/>
                </a:gradFill>
              </a:rPr>
              <a:t> facing (not behind a firewall, no VPN required)</a:t>
            </a:r>
            <a:endParaRPr lang="en-US" sz="2400" dirty="0">
              <a:gradFill>
                <a:gsLst>
                  <a:gs pos="0">
                    <a:srgbClr val="FFFFFF"/>
                  </a:gs>
                  <a:gs pos="100000">
                    <a:srgbClr val="FFFFFF"/>
                  </a:gs>
                </a:gsLst>
                <a:lin ang="5400000" scaled="0"/>
              </a:gradFill>
            </a:endParaRPr>
          </a:p>
        </p:txBody>
      </p:sp>
      <p:sp>
        <p:nvSpPr>
          <p:cNvPr id="9" name="Rectangle 8"/>
          <p:cNvSpPr/>
          <p:nvPr/>
        </p:nvSpPr>
        <p:spPr bwMode="auto">
          <a:xfrm>
            <a:off x="427354" y="4716462"/>
            <a:ext cx="4114483" cy="14922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rPr>
              <a:t>Collaborative</a:t>
            </a:r>
            <a:r>
              <a:rPr lang="en-US" sz="2400" dirty="0" smtClean="0">
                <a:gradFill>
                  <a:gsLst>
                    <a:gs pos="0">
                      <a:srgbClr val="FFFFFF"/>
                    </a:gs>
                    <a:gs pos="100000">
                      <a:srgbClr val="FFFFFF"/>
                    </a:gs>
                  </a:gsLst>
                  <a:lin ang="5400000" scaled="0"/>
                </a:gradFill>
              </a:rPr>
              <a:t> with people outside your network</a:t>
            </a:r>
            <a:endParaRPr lang="en-US" sz="2400" dirty="0">
              <a:gradFill>
                <a:gsLst>
                  <a:gs pos="0">
                    <a:srgbClr val="FFFFFF"/>
                  </a:gs>
                  <a:gs pos="100000">
                    <a:srgbClr val="FFFFFF"/>
                  </a:gs>
                </a:gsLst>
                <a:lin ang="5400000" scaled="0"/>
              </a:gradFill>
            </a:endParaRPr>
          </a:p>
        </p:txBody>
      </p:sp>
      <p:sp>
        <p:nvSpPr>
          <p:cNvPr id="10" name="Rectangle 9"/>
          <p:cNvSpPr/>
          <p:nvPr/>
        </p:nvSpPr>
        <p:spPr bwMode="auto">
          <a:xfrm>
            <a:off x="427354" y="3032124"/>
            <a:ext cx="2742883" cy="1524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rPr>
              <a:t>Secure</a:t>
            </a:r>
            <a:r>
              <a:rPr lang="en-US" sz="2400" dirty="0" smtClean="0">
                <a:gradFill>
                  <a:gsLst>
                    <a:gs pos="0">
                      <a:srgbClr val="FFFFFF"/>
                    </a:gs>
                    <a:gs pos="100000">
                      <a:srgbClr val="FFFFFF"/>
                    </a:gs>
                  </a:gsLst>
                  <a:lin ang="5400000" scaled="0"/>
                </a:gradFill>
              </a:rPr>
              <a:t> to only invited users</a:t>
            </a:r>
            <a:endParaRPr lang="en-US" sz="24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930381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Extranet Use Cases</a:t>
            </a:r>
            <a:endParaRPr lang="en-US" dirty="0"/>
          </a:p>
        </p:txBody>
      </p:sp>
      <p:sp>
        <p:nvSpPr>
          <p:cNvPr id="4" name="Rectangle 3"/>
          <p:cNvSpPr/>
          <p:nvPr/>
        </p:nvSpPr>
        <p:spPr bwMode="auto">
          <a:xfrm>
            <a:off x="427037" y="1592262"/>
            <a:ext cx="4419600" cy="1295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defTabSz="932472" fontAlgn="base">
              <a:spcBef>
                <a:spcPct val="0"/>
              </a:spcBef>
              <a:spcAft>
                <a:spcPct val="0"/>
              </a:spcAft>
            </a:pPr>
            <a:r>
              <a:rPr lang="en-US" sz="2000" b="1" dirty="0" smtClean="0">
                <a:gradFill>
                  <a:gsLst>
                    <a:gs pos="0">
                      <a:srgbClr val="FFFFFF"/>
                    </a:gs>
                    <a:gs pos="100000">
                      <a:srgbClr val="FFFFFF"/>
                    </a:gs>
                  </a:gsLst>
                  <a:lin ang="5400000" scaled="0"/>
                </a:gradFill>
              </a:rPr>
              <a:t>Document Collaboration </a:t>
            </a:r>
            <a:r>
              <a:rPr lang="en-US" sz="2000" dirty="0" smtClean="0">
                <a:gradFill>
                  <a:gsLst>
                    <a:gs pos="0">
                      <a:srgbClr val="FFFFFF"/>
                    </a:gs>
                    <a:gs pos="100000">
                      <a:srgbClr val="FFFFFF"/>
                    </a:gs>
                  </a:gsLst>
                  <a:lin ang="5400000" scaled="0"/>
                </a:gradFill>
              </a:rPr>
              <a:t>on shared projects, bids, work products</a:t>
            </a: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427354" y="4716462"/>
            <a:ext cx="3962083" cy="14922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Sharing </a:t>
            </a:r>
            <a:r>
              <a:rPr lang="en-US" sz="2000" b="1" dirty="0" smtClean="0">
                <a:gradFill>
                  <a:gsLst>
                    <a:gs pos="0">
                      <a:srgbClr val="FFFFFF"/>
                    </a:gs>
                    <a:gs pos="100000">
                      <a:srgbClr val="FFFFFF"/>
                    </a:gs>
                  </a:gsLst>
                  <a:lin ang="5400000" scaled="0"/>
                </a:gradFill>
              </a:rPr>
              <a:t>Rich Media </a:t>
            </a:r>
            <a:r>
              <a:rPr lang="en-US" sz="2000" dirty="0" smtClean="0">
                <a:gradFill>
                  <a:gsLst>
                    <a:gs pos="0">
                      <a:srgbClr val="FFFFFF"/>
                    </a:gs>
                    <a:gs pos="100000">
                      <a:srgbClr val="FFFFFF"/>
                    </a:gs>
                  </a:gsLst>
                  <a:lin ang="5400000" scaled="0"/>
                </a:gradFill>
              </a:rPr>
              <a:t>like large image files, drawings, video</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427354" y="3032124"/>
            <a:ext cx="3123883" cy="1524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defTabSz="932472" fontAlgn="base">
              <a:spcBef>
                <a:spcPct val="0"/>
              </a:spcBef>
              <a:spcAft>
                <a:spcPct val="0"/>
              </a:spcAft>
            </a:pPr>
            <a:r>
              <a:rPr lang="en-US" sz="2000" b="1" dirty="0" smtClean="0">
                <a:gradFill>
                  <a:gsLst>
                    <a:gs pos="0">
                      <a:srgbClr val="FFFFFF"/>
                    </a:gs>
                    <a:gs pos="100000">
                      <a:srgbClr val="FFFFFF"/>
                    </a:gs>
                  </a:gsLst>
                  <a:lin ang="5400000" scaled="0"/>
                </a:gradFill>
              </a:rPr>
              <a:t>Many-to-Many Communication Channel</a:t>
            </a:r>
            <a:r>
              <a:rPr lang="en-US" sz="2000" dirty="0" smtClean="0">
                <a:gradFill>
                  <a:gsLst>
                    <a:gs pos="0">
                      <a:srgbClr val="FFFFFF"/>
                    </a:gs>
                    <a:gs pos="100000">
                      <a:srgbClr val="FFFFFF"/>
                    </a:gs>
                  </a:gsLst>
                  <a:lin ang="5400000" scaled="0"/>
                </a:gradFill>
              </a:rPr>
              <a:t> for broadcast and conversation</a:t>
            </a:r>
            <a:endParaRPr lang="en-US" sz="20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1437" y="1592262"/>
            <a:ext cx="6858000" cy="4712955"/>
          </a:xfrm>
          <a:prstGeom prst="rect">
            <a:avLst/>
          </a:prstGeom>
        </p:spPr>
      </p:pic>
    </p:spTree>
    <p:extLst>
      <p:ext uri="{BB962C8B-B14F-4D97-AF65-F5344CB8AC3E}">
        <p14:creationId xmlns:p14="http://schemas.microsoft.com/office/powerpoint/2010/main" val="2781723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Our Reflex?  SharePoint</a:t>
            </a:r>
            <a:endParaRPr lang="en-US" dirty="0"/>
          </a:p>
        </p:txBody>
      </p:sp>
      <p:sp>
        <p:nvSpPr>
          <p:cNvPr id="4" name="Rectangle 3"/>
          <p:cNvSpPr/>
          <p:nvPr/>
        </p:nvSpPr>
        <p:spPr bwMode="auto">
          <a:xfrm>
            <a:off x="427037" y="1592262"/>
            <a:ext cx="4495800" cy="1295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rPr>
              <a:t>On-Premise SharePoint Extranets </a:t>
            </a:r>
            <a:r>
              <a:rPr lang="en-US" sz="2400" dirty="0" smtClean="0">
                <a:gradFill>
                  <a:gsLst>
                    <a:gs pos="0">
                      <a:srgbClr val="FFFFFF"/>
                    </a:gs>
                    <a:gs pos="100000">
                      <a:srgbClr val="FFFFFF"/>
                    </a:gs>
                  </a:gsLst>
                  <a:lin ang="5400000" scaled="0"/>
                </a:gradFill>
              </a:rPr>
              <a:t>secured behind SSL</a:t>
            </a:r>
            <a:endParaRPr lang="en-US" sz="2400" dirty="0">
              <a:gradFill>
                <a:gsLst>
                  <a:gs pos="0">
                    <a:srgbClr val="FFFFFF"/>
                  </a:gs>
                  <a:gs pos="100000">
                    <a:srgbClr val="FFFFFF"/>
                  </a:gs>
                </a:gsLst>
                <a:lin ang="5400000" scaled="0"/>
              </a:gradFill>
            </a:endParaRPr>
          </a:p>
        </p:txBody>
      </p:sp>
      <p:sp>
        <p:nvSpPr>
          <p:cNvPr id="5" name="Rectangle 4"/>
          <p:cNvSpPr/>
          <p:nvPr/>
        </p:nvSpPr>
        <p:spPr bwMode="auto">
          <a:xfrm>
            <a:off x="427354" y="4716462"/>
            <a:ext cx="4343083" cy="14922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rPr>
              <a:t>Strict governance </a:t>
            </a:r>
            <a:r>
              <a:rPr lang="en-US" sz="2400" dirty="0" smtClean="0">
                <a:gradFill>
                  <a:gsLst>
                    <a:gs pos="0">
                      <a:srgbClr val="FFFFFF"/>
                    </a:gs>
                    <a:gs pos="100000">
                      <a:srgbClr val="FFFFFF"/>
                    </a:gs>
                  </a:gsLst>
                  <a:lin ang="5400000" scaled="0"/>
                </a:gradFill>
              </a:rPr>
              <a:t>must be enforced to ensure security</a:t>
            </a:r>
            <a:endParaRPr lang="en-US" sz="2400" dirty="0">
              <a:gradFill>
                <a:gsLst>
                  <a:gs pos="0">
                    <a:srgbClr val="FFFFFF"/>
                  </a:gs>
                  <a:gs pos="100000">
                    <a:srgbClr val="FFFFFF"/>
                  </a:gs>
                </a:gsLst>
                <a:lin ang="5400000" scaled="0"/>
              </a:gradFill>
            </a:endParaRPr>
          </a:p>
        </p:txBody>
      </p:sp>
      <p:sp>
        <p:nvSpPr>
          <p:cNvPr id="6" name="Rectangle 5"/>
          <p:cNvSpPr/>
          <p:nvPr/>
        </p:nvSpPr>
        <p:spPr bwMode="auto">
          <a:xfrm>
            <a:off x="427354" y="3032124"/>
            <a:ext cx="4114483" cy="1524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rPr>
              <a:t>Active Directory </a:t>
            </a:r>
            <a:r>
              <a:rPr lang="en-US" sz="2400" dirty="0" smtClean="0">
                <a:gradFill>
                  <a:gsLst>
                    <a:gs pos="0">
                      <a:srgbClr val="FFFFFF"/>
                    </a:gs>
                    <a:gs pos="100000">
                      <a:srgbClr val="FFFFFF"/>
                    </a:gs>
                  </a:gsLst>
                  <a:lin ang="5400000" scaled="0"/>
                </a:gradFill>
              </a:rPr>
              <a:t>often used to manage user base</a:t>
            </a:r>
            <a:endParaRPr lang="en-US" sz="2400" dirty="0">
              <a:gradFill>
                <a:gsLst>
                  <a:gs pos="0">
                    <a:srgbClr val="FFFFFF"/>
                  </a:gs>
                  <a:gs pos="100000">
                    <a:srgbClr val="FFFFFF"/>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4629" y="2578329"/>
            <a:ext cx="7651701" cy="2431590"/>
          </a:xfrm>
          <a:prstGeom prst="rect">
            <a:avLst/>
          </a:prstGeom>
        </p:spPr>
      </p:pic>
    </p:spTree>
    <p:extLst>
      <p:ext uri="{BB962C8B-B14F-4D97-AF65-F5344CB8AC3E}">
        <p14:creationId xmlns:p14="http://schemas.microsoft.com/office/powerpoint/2010/main" val="2639249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101"/>
            <a:ext cx="14514899" cy="6975424"/>
          </a:xfrm>
          <a:prstGeom prst="rect">
            <a:avLst/>
          </a:prstGeom>
        </p:spPr>
      </p:pic>
      <p:sp>
        <p:nvSpPr>
          <p:cNvPr id="5" name="Title 2"/>
          <p:cNvSpPr txBox="1">
            <a:spLocks/>
          </p:cNvSpPr>
          <p:nvPr/>
        </p:nvSpPr>
        <p:spPr>
          <a:xfrm>
            <a:off x="579437" y="1357101"/>
            <a:ext cx="12437569"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6000" dirty="0" smtClean="0">
                <a:solidFill>
                  <a:schemeClr val="bg1"/>
                </a:solidFill>
              </a:rPr>
              <a:t>But the Cloud is the Game Changer</a:t>
            </a:r>
            <a:endParaRPr lang="en-US" sz="6000" dirty="0">
              <a:solidFill>
                <a:schemeClr val="bg1"/>
              </a:solidFill>
            </a:endParaRPr>
          </a:p>
        </p:txBody>
      </p:sp>
    </p:spTree>
    <p:extLst>
      <p:ext uri="{BB962C8B-B14F-4D97-AF65-F5344CB8AC3E}">
        <p14:creationId xmlns:p14="http://schemas.microsoft.com/office/powerpoint/2010/main" val="2296115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79437" y="1357101"/>
            <a:ext cx="12437569" cy="917575"/>
          </a:xfrm>
        </p:spPr>
        <p:txBody>
          <a:bodyPr/>
          <a:lstStyle/>
          <a:p>
            <a:r>
              <a:rPr lang="en-US" sz="6000" dirty="0" smtClean="0"/>
              <a:t>But the Cloud is the Game Changer</a:t>
            </a:r>
            <a:endParaRPr lang="en-US" sz="6000" dirty="0"/>
          </a:p>
        </p:txBody>
      </p:sp>
      <p:sp>
        <p:nvSpPr>
          <p:cNvPr id="8" name="Rectangle 7"/>
          <p:cNvSpPr/>
          <p:nvPr/>
        </p:nvSpPr>
        <p:spPr bwMode="auto">
          <a:xfrm>
            <a:off x="960437" y="2887662"/>
            <a:ext cx="2623930" cy="25146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SharePoint Online </a:t>
            </a:r>
            <a:endParaRPr lang="en-US" sz="3200" dirty="0">
              <a:gradFill>
                <a:gsLst>
                  <a:gs pos="0">
                    <a:srgbClr val="FFFFFF"/>
                  </a:gs>
                  <a:gs pos="100000">
                    <a:srgbClr val="FFFFFF"/>
                  </a:gs>
                </a:gsLst>
                <a:lin ang="5400000" scaled="0"/>
              </a:gradFill>
            </a:endParaRPr>
          </a:p>
        </p:txBody>
      </p:sp>
      <p:sp>
        <p:nvSpPr>
          <p:cNvPr id="9" name="Rectangle 8"/>
          <p:cNvSpPr/>
          <p:nvPr/>
        </p:nvSpPr>
        <p:spPr bwMode="auto">
          <a:xfrm>
            <a:off x="4896332" y="2864484"/>
            <a:ext cx="2623930" cy="2514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Yammer</a:t>
            </a:r>
          </a:p>
        </p:txBody>
      </p:sp>
      <p:sp>
        <p:nvSpPr>
          <p:cNvPr id="10" name="TextBox 9"/>
          <p:cNvSpPr txBox="1"/>
          <p:nvPr/>
        </p:nvSpPr>
        <p:spPr>
          <a:xfrm>
            <a:off x="3584367" y="3110650"/>
            <a:ext cx="1377621" cy="1888209"/>
          </a:xfrm>
          <a:prstGeom prst="rect">
            <a:avLst/>
          </a:prstGeom>
          <a:noFill/>
        </p:spPr>
        <p:txBody>
          <a:bodyPr wrap="none" lIns="182880" tIns="146304" rIns="182880" bIns="146304" rtlCol="0">
            <a:spAutoFit/>
          </a:bodyPr>
          <a:lstStyle/>
          <a:p>
            <a:pPr>
              <a:lnSpc>
                <a:spcPct val="90000"/>
              </a:lnSpc>
              <a:spcAft>
                <a:spcPts val="600"/>
              </a:spcAft>
            </a:pPr>
            <a:r>
              <a:rPr lang="en-US" sz="11500" dirty="0" smtClean="0">
                <a:gradFill>
                  <a:gsLst>
                    <a:gs pos="2917">
                      <a:schemeClr val="tx1"/>
                    </a:gs>
                    <a:gs pos="30000">
                      <a:schemeClr val="tx1"/>
                    </a:gs>
                  </a:gsLst>
                  <a:lin ang="5400000" scaled="0"/>
                </a:gradFill>
              </a:rPr>
              <a:t>+</a:t>
            </a:r>
            <a:endParaRPr lang="en-US" sz="2400" dirty="0" smtClean="0">
              <a:gradFill>
                <a:gsLst>
                  <a:gs pos="2917">
                    <a:schemeClr val="tx1"/>
                  </a:gs>
                  <a:gs pos="30000">
                    <a:schemeClr val="tx1"/>
                  </a:gs>
                </a:gsLst>
                <a:lin ang="5400000" scaled="0"/>
              </a:gradFill>
            </a:endParaRPr>
          </a:p>
        </p:txBody>
      </p:sp>
      <p:sp>
        <p:nvSpPr>
          <p:cNvPr id="11" name="TextBox 10"/>
          <p:cNvSpPr txBox="1"/>
          <p:nvPr/>
        </p:nvSpPr>
        <p:spPr>
          <a:xfrm>
            <a:off x="7454606" y="3110649"/>
            <a:ext cx="1377621" cy="1888209"/>
          </a:xfrm>
          <a:prstGeom prst="rect">
            <a:avLst/>
          </a:prstGeom>
          <a:noFill/>
        </p:spPr>
        <p:txBody>
          <a:bodyPr wrap="none" lIns="182880" tIns="146304" rIns="182880" bIns="146304" rtlCol="0">
            <a:spAutoFit/>
          </a:bodyPr>
          <a:lstStyle/>
          <a:p>
            <a:pPr>
              <a:lnSpc>
                <a:spcPct val="90000"/>
              </a:lnSpc>
              <a:spcAft>
                <a:spcPts val="600"/>
              </a:spcAft>
            </a:pPr>
            <a:r>
              <a:rPr lang="en-US" sz="11500" dirty="0">
                <a:gradFill>
                  <a:gsLst>
                    <a:gs pos="2917">
                      <a:schemeClr val="tx1"/>
                    </a:gs>
                    <a:gs pos="30000">
                      <a:schemeClr val="tx1"/>
                    </a:gs>
                  </a:gsLst>
                  <a:lin ang="5400000" scaled="0"/>
                </a:gradFill>
              </a:rPr>
              <a:t>=</a:t>
            </a:r>
            <a:endParaRPr lang="en-US" sz="2400" dirty="0" smtClean="0">
              <a:gradFill>
                <a:gsLst>
                  <a:gs pos="2917">
                    <a:schemeClr val="tx1"/>
                  </a:gs>
                  <a:gs pos="30000">
                    <a:schemeClr val="tx1"/>
                  </a:gs>
                </a:gsLst>
                <a:lin ang="5400000" scaled="0"/>
              </a:gradFill>
            </a:endParaRPr>
          </a:p>
        </p:txBody>
      </p:sp>
      <p:sp>
        <p:nvSpPr>
          <p:cNvPr id="12" name="Rectangle 11"/>
          <p:cNvSpPr/>
          <p:nvPr/>
        </p:nvSpPr>
        <p:spPr bwMode="auto">
          <a:xfrm>
            <a:off x="8832227" y="2887662"/>
            <a:ext cx="2623930" cy="251460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Extranet 2.0</a:t>
            </a:r>
            <a:endParaRPr lang="en-US" sz="3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980640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Yammer External Networks:</a:t>
            </a:r>
            <a:br>
              <a:rPr lang="en-US" dirty="0" smtClean="0"/>
            </a:br>
            <a:r>
              <a:rPr lang="en-US" dirty="0" smtClean="0"/>
              <a:t>Engaging Customers &amp; Partners</a:t>
            </a:r>
            <a:endParaRPr lang="en-US" dirty="0"/>
          </a:p>
        </p:txBody>
      </p:sp>
      <p:sp>
        <p:nvSpPr>
          <p:cNvPr id="5" name="Text Placeholder 4"/>
          <p:cNvSpPr>
            <a:spLocks noGrp="1"/>
          </p:cNvSpPr>
          <p:nvPr>
            <p:ph type="body" sz="quarter" idx="14"/>
          </p:nvPr>
        </p:nvSpPr>
        <p:spPr/>
        <p:txBody>
          <a:bodyPr/>
          <a:lstStyle/>
          <a:p>
            <a:r>
              <a:rPr lang="en-US" dirty="0" smtClean="0"/>
              <a:t>Rich Wood</a:t>
            </a:r>
          </a:p>
          <a:p>
            <a:r>
              <a:rPr lang="en-US" dirty="0" smtClean="0"/>
              <a:t>National Director, Modern Applications</a:t>
            </a:r>
          </a:p>
          <a:p>
            <a:r>
              <a:rPr lang="en-US" dirty="0" smtClean="0"/>
              <a:t>Perficient, Inc.</a:t>
            </a:r>
            <a:endParaRPr lang="en-US" dirty="0"/>
          </a:p>
        </p:txBody>
      </p:sp>
      <p:sp>
        <p:nvSpPr>
          <p:cNvPr id="2" name="TextBox 1"/>
          <p:cNvSpPr txBox="1"/>
          <p:nvPr/>
        </p:nvSpPr>
        <p:spPr>
          <a:xfrm>
            <a:off x="9020433" y="1671387"/>
            <a:ext cx="141690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SPC248</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255344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791472" y="1211262"/>
            <a:ext cx="2623930" cy="25146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SharePoint Online </a:t>
            </a:r>
            <a:endParaRPr lang="en-US" sz="3200" dirty="0">
              <a:gradFill>
                <a:gsLst>
                  <a:gs pos="0">
                    <a:srgbClr val="FFFFFF"/>
                  </a:gs>
                  <a:gs pos="100000">
                    <a:srgbClr val="FFFFFF"/>
                  </a:gs>
                </a:gsLst>
                <a:lin ang="5400000" scaled="0"/>
              </a:gradFill>
            </a:endParaRPr>
          </a:p>
        </p:txBody>
      </p:sp>
      <p:sp>
        <p:nvSpPr>
          <p:cNvPr id="9" name="Rectangle 8"/>
          <p:cNvSpPr/>
          <p:nvPr/>
        </p:nvSpPr>
        <p:spPr bwMode="auto">
          <a:xfrm>
            <a:off x="5006311" y="1211262"/>
            <a:ext cx="2623930" cy="2514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Yammer</a:t>
            </a:r>
          </a:p>
        </p:txBody>
      </p:sp>
      <p:sp>
        <p:nvSpPr>
          <p:cNvPr id="4" name="TextBox 3"/>
          <p:cNvSpPr txBox="1"/>
          <p:nvPr/>
        </p:nvSpPr>
        <p:spPr>
          <a:xfrm>
            <a:off x="503238" y="3878262"/>
            <a:ext cx="3352800" cy="3240887"/>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gradFill>
                  <a:gsLst>
                    <a:gs pos="2917">
                      <a:schemeClr val="tx1"/>
                    </a:gs>
                    <a:gs pos="30000">
                      <a:schemeClr val="tx1"/>
                    </a:gs>
                  </a:gsLst>
                  <a:lin ang="5400000" scaled="0"/>
                </a:gradFill>
                <a:latin typeface="+mj-lt"/>
              </a:rPr>
              <a:t>robust document collaboration</a:t>
            </a:r>
          </a:p>
          <a:p>
            <a:pPr>
              <a:lnSpc>
                <a:spcPct val="90000"/>
              </a:lnSpc>
              <a:spcAft>
                <a:spcPts val="600"/>
              </a:spcAft>
            </a:pPr>
            <a:r>
              <a:rPr lang="en-US" sz="2800" dirty="0" smtClean="0">
                <a:gradFill>
                  <a:gsLst>
                    <a:gs pos="2917">
                      <a:schemeClr val="tx1"/>
                    </a:gs>
                    <a:gs pos="30000">
                      <a:schemeClr val="tx1"/>
                    </a:gs>
                  </a:gsLst>
                  <a:lin ang="5400000" scaled="0"/>
                </a:gradFill>
                <a:latin typeface="+mj-lt"/>
              </a:rPr>
              <a:t>team sites, calendars, projects and tasks</a:t>
            </a:r>
          </a:p>
          <a:p>
            <a:pPr>
              <a:lnSpc>
                <a:spcPct val="90000"/>
              </a:lnSpc>
              <a:spcAft>
                <a:spcPts val="600"/>
              </a:spcAft>
            </a:pPr>
            <a:r>
              <a:rPr lang="en-US" sz="2800" dirty="0" smtClean="0">
                <a:gradFill>
                  <a:gsLst>
                    <a:gs pos="2917">
                      <a:schemeClr val="tx1"/>
                    </a:gs>
                    <a:gs pos="30000">
                      <a:schemeClr val="tx1"/>
                    </a:gs>
                  </a:gsLst>
                  <a:lin ang="5400000" scaled="0"/>
                </a:gradFill>
                <a:latin typeface="+mj-lt"/>
              </a:rPr>
              <a:t>time &amp; planning</a:t>
            </a:r>
          </a:p>
          <a:p>
            <a:pPr>
              <a:lnSpc>
                <a:spcPct val="90000"/>
              </a:lnSpc>
              <a:spcAft>
                <a:spcPts val="600"/>
              </a:spcAft>
            </a:pPr>
            <a:endParaRPr lang="en-US" sz="2800" dirty="0" smtClean="0">
              <a:gradFill>
                <a:gsLst>
                  <a:gs pos="2917">
                    <a:schemeClr val="tx1"/>
                  </a:gs>
                  <a:gs pos="30000">
                    <a:schemeClr val="tx1"/>
                  </a:gs>
                </a:gsLst>
                <a:lin ang="5400000" scaled="0"/>
              </a:gradFill>
              <a:latin typeface="+mj-lt"/>
            </a:endParaRPr>
          </a:p>
        </p:txBody>
      </p:sp>
      <p:sp>
        <p:nvSpPr>
          <p:cNvPr id="13" name="Rectangle 12"/>
          <p:cNvSpPr/>
          <p:nvPr/>
        </p:nvSpPr>
        <p:spPr bwMode="auto">
          <a:xfrm>
            <a:off x="9190037" y="1211262"/>
            <a:ext cx="2623930" cy="251460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Extranet 2.0</a:t>
            </a:r>
            <a:endParaRPr lang="en-US" sz="3200" dirty="0">
              <a:gradFill>
                <a:gsLst>
                  <a:gs pos="0">
                    <a:srgbClr val="FFFFFF"/>
                  </a:gs>
                  <a:gs pos="100000">
                    <a:srgbClr val="FFFFFF"/>
                  </a:gs>
                </a:gsLst>
                <a:lin ang="5400000" scaled="0"/>
              </a:gradFill>
            </a:endParaRPr>
          </a:p>
        </p:txBody>
      </p:sp>
      <p:sp>
        <p:nvSpPr>
          <p:cNvPr id="14" name="TextBox 13"/>
          <p:cNvSpPr txBox="1"/>
          <p:nvPr/>
        </p:nvSpPr>
        <p:spPr>
          <a:xfrm>
            <a:off x="4694237" y="3830582"/>
            <a:ext cx="3733800" cy="3163943"/>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gradFill>
                  <a:gsLst>
                    <a:gs pos="2917">
                      <a:schemeClr val="tx1"/>
                    </a:gs>
                    <a:gs pos="30000">
                      <a:schemeClr val="tx1"/>
                    </a:gs>
                  </a:gsLst>
                  <a:lin ang="5400000" scaled="0"/>
                </a:gradFill>
                <a:latin typeface="+mj-lt"/>
              </a:rPr>
              <a:t>fast and easy to set up for real-time collaboration</a:t>
            </a:r>
          </a:p>
          <a:p>
            <a:pPr>
              <a:lnSpc>
                <a:spcPct val="90000"/>
              </a:lnSpc>
              <a:spcAft>
                <a:spcPts val="600"/>
              </a:spcAft>
            </a:pPr>
            <a:r>
              <a:rPr lang="en-US" sz="2800" dirty="0" smtClean="0">
                <a:gradFill>
                  <a:gsLst>
                    <a:gs pos="2917">
                      <a:schemeClr val="tx1"/>
                    </a:gs>
                    <a:gs pos="30000">
                      <a:schemeClr val="tx1"/>
                    </a:gs>
                  </a:gsLst>
                  <a:lin ang="5400000" scaled="0"/>
                </a:gradFill>
                <a:latin typeface="+mj-lt"/>
              </a:rPr>
              <a:t>communication focused</a:t>
            </a:r>
          </a:p>
          <a:p>
            <a:pPr>
              <a:lnSpc>
                <a:spcPct val="90000"/>
              </a:lnSpc>
              <a:spcAft>
                <a:spcPts val="600"/>
              </a:spcAft>
            </a:pPr>
            <a:r>
              <a:rPr lang="en-US" sz="2800" dirty="0" smtClean="0">
                <a:gradFill>
                  <a:gsLst>
                    <a:gs pos="2917">
                      <a:schemeClr val="tx1"/>
                    </a:gs>
                    <a:gs pos="30000">
                      <a:schemeClr val="tx1"/>
                    </a:gs>
                  </a:gsLst>
                  <a:lin ang="5400000" scaled="0"/>
                </a:gradFill>
                <a:latin typeface="+mj-lt"/>
              </a:rPr>
              <a:t>how people live and work right now</a:t>
            </a:r>
          </a:p>
        </p:txBody>
      </p:sp>
      <p:sp>
        <p:nvSpPr>
          <p:cNvPr id="15" name="TextBox 14"/>
          <p:cNvSpPr txBox="1"/>
          <p:nvPr/>
        </p:nvSpPr>
        <p:spPr>
          <a:xfrm>
            <a:off x="8809037" y="3826026"/>
            <a:ext cx="3733800" cy="1846659"/>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gradFill>
                  <a:gsLst>
                    <a:gs pos="2917">
                      <a:schemeClr val="tx1"/>
                    </a:gs>
                    <a:gs pos="30000">
                      <a:schemeClr val="tx1"/>
                    </a:gs>
                  </a:gsLst>
                  <a:lin ang="5400000" scaled="0"/>
                </a:gradFill>
                <a:latin typeface="+mj-lt"/>
              </a:rPr>
              <a:t>the best of both worlds… but we don’t want to wait (and we really don’t have to)</a:t>
            </a:r>
          </a:p>
        </p:txBody>
      </p:sp>
      <p:sp>
        <p:nvSpPr>
          <p:cNvPr id="5" name="TextBox 4"/>
          <p:cNvSpPr txBox="1"/>
          <p:nvPr/>
        </p:nvSpPr>
        <p:spPr>
          <a:xfrm>
            <a:off x="950044" y="411796"/>
            <a:ext cx="2306785" cy="738664"/>
          </a:xfrm>
          <a:prstGeom prst="rect">
            <a:avLst/>
          </a:prstGeom>
          <a:noFill/>
        </p:spPr>
        <p:txBody>
          <a:bodyPr wrap="none" lIns="182880" tIns="146304" rIns="182880" bIns="146304" rtlCol="0">
            <a:spAutoFit/>
          </a:bodyPr>
          <a:lstStyle/>
          <a:p>
            <a:pPr>
              <a:lnSpc>
                <a:spcPct val="90000"/>
              </a:lnSpc>
              <a:spcAft>
                <a:spcPts val="600"/>
              </a:spcAft>
            </a:pPr>
            <a:r>
              <a:rPr lang="en-US" sz="3200" dirty="0">
                <a:gradFill>
                  <a:gsLst>
                    <a:gs pos="2917">
                      <a:schemeClr val="tx1"/>
                    </a:gs>
                    <a:gs pos="30000">
                      <a:schemeClr val="tx1"/>
                    </a:gs>
                  </a:gsLst>
                  <a:lin ang="5400000" scaled="0"/>
                </a:gradFill>
              </a:rPr>
              <a:t>h</a:t>
            </a:r>
            <a:r>
              <a:rPr lang="en-US" sz="3200" dirty="0" smtClean="0">
                <a:gradFill>
                  <a:gsLst>
                    <a:gs pos="2917">
                      <a:schemeClr val="tx1"/>
                    </a:gs>
                    <a:gs pos="30000">
                      <a:schemeClr val="tx1"/>
                    </a:gs>
                  </a:gsLst>
                  <a:lin ang="5400000" scaled="0"/>
                </a:gradFill>
              </a:rPr>
              <a:t>ere today</a:t>
            </a:r>
          </a:p>
        </p:txBody>
      </p:sp>
      <p:sp>
        <p:nvSpPr>
          <p:cNvPr id="16" name="TextBox 15"/>
          <p:cNvSpPr txBox="1"/>
          <p:nvPr/>
        </p:nvSpPr>
        <p:spPr>
          <a:xfrm>
            <a:off x="5037108" y="411796"/>
            <a:ext cx="2306785" cy="738664"/>
          </a:xfrm>
          <a:prstGeom prst="rect">
            <a:avLst/>
          </a:prstGeom>
          <a:noFill/>
        </p:spPr>
        <p:txBody>
          <a:bodyPr wrap="none" lIns="182880" tIns="146304" rIns="182880" bIns="146304" rtlCol="0">
            <a:spAutoFit/>
          </a:bodyPr>
          <a:lstStyle/>
          <a:p>
            <a:pPr>
              <a:lnSpc>
                <a:spcPct val="90000"/>
              </a:lnSpc>
              <a:spcAft>
                <a:spcPts val="600"/>
              </a:spcAft>
            </a:pPr>
            <a:r>
              <a:rPr lang="en-US" sz="3200" dirty="0">
                <a:gradFill>
                  <a:gsLst>
                    <a:gs pos="2917">
                      <a:schemeClr val="tx1"/>
                    </a:gs>
                    <a:gs pos="30000">
                      <a:schemeClr val="tx1"/>
                    </a:gs>
                  </a:gsLst>
                  <a:lin ang="5400000" scaled="0"/>
                </a:gradFill>
              </a:rPr>
              <a:t>h</a:t>
            </a:r>
            <a:r>
              <a:rPr lang="en-US" sz="3200" dirty="0" smtClean="0">
                <a:gradFill>
                  <a:gsLst>
                    <a:gs pos="2917">
                      <a:schemeClr val="tx1"/>
                    </a:gs>
                    <a:gs pos="30000">
                      <a:schemeClr val="tx1"/>
                    </a:gs>
                  </a:gsLst>
                  <a:lin ang="5400000" scaled="0"/>
                </a:gradFill>
              </a:rPr>
              <a:t>ere today</a:t>
            </a:r>
          </a:p>
        </p:txBody>
      </p:sp>
      <p:sp>
        <p:nvSpPr>
          <p:cNvPr id="17" name="TextBox 16"/>
          <p:cNvSpPr txBox="1"/>
          <p:nvPr/>
        </p:nvSpPr>
        <p:spPr>
          <a:xfrm>
            <a:off x="9046956" y="411796"/>
            <a:ext cx="2910092"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gradFill>
                  <a:gsLst>
                    <a:gs pos="2917">
                      <a:schemeClr val="tx1"/>
                    </a:gs>
                    <a:gs pos="30000">
                      <a:schemeClr val="tx1"/>
                    </a:gs>
                  </a:gsLst>
                  <a:lin ang="5400000" scaled="0"/>
                </a:gradFill>
              </a:rPr>
              <a:t>coming soon!</a:t>
            </a:r>
          </a:p>
        </p:txBody>
      </p:sp>
      <p:sp>
        <p:nvSpPr>
          <p:cNvPr id="2" name="TextBox 1"/>
          <p:cNvSpPr txBox="1"/>
          <p:nvPr/>
        </p:nvSpPr>
        <p:spPr>
          <a:xfrm rot="16200000">
            <a:off x="2567814" y="2071529"/>
            <a:ext cx="3205045" cy="794064"/>
          </a:xfrm>
          <a:prstGeom prst="rect">
            <a:avLst/>
          </a:prstGeom>
          <a:noFill/>
        </p:spPr>
        <p:txBody>
          <a:bodyPr wrap="none" lIns="182880" tIns="146304" rIns="182880" bIns="146304" rtlCol="0">
            <a:spAutoFit/>
          </a:bodyPr>
          <a:lstStyle/>
          <a:p>
            <a:pPr>
              <a:lnSpc>
                <a:spcPct val="90000"/>
              </a:lnSpc>
              <a:spcAft>
                <a:spcPts val="600"/>
              </a:spcAft>
            </a:pPr>
            <a:r>
              <a:rPr lang="en-US" sz="3600" dirty="0" smtClean="0">
                <a:gradFill>
                  <a:gsLst>
                    <a:gs pos="2917">
                      <a:schemeClr val="tx1"/>
                    </a:gs>
                    <a:gs pos="30000">
                      <a:schemeClr val="tx1"/>
                    </a:gs>
                  </a:gsLst>
                  <a:lin ang="5400000" scaled="0"/>
                </a:gradFill>
                <a:latin typeface="+mj-lt"/>
              </a:rPr>
              <a:t>Single Sign On</a:t>
            </a:r>
          </a:p>
        </p:txBody>
      </p:sp>
      <p:sp>
        <p:nvSpPr>
          <p:cNvPr id="3" name="Left-Right Arrow 2"/>
          <p:cNvSpPr/>
          <p:nvPr/>
        </p:nvSpPr>
        <p:spPr bwMode="auto">
          <a:xfrm>
            <a:off x="3398837" y="2011361"/>
            <a:ext cx="1601486" cy="914400"/>
          </a:xfrm>
          <a:prstGeom prst="leftRightArrow">
            <a:avLst/>
          </a:prstGeom>
          <a:noFill/>
          <a:ln>
            <a:solidFill>
              <a:schemeClr val="tx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262326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additive="base">
                                        <p:cTn id="16"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 calcmode="lin" valueType="num">
                                      <p:cBhvr additive="base">
                                        <p:cTn id="22"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 calcmode="lin" valueType="num">
                                      <p:cBhvr additive="base">
                                        <p:cTn id="28"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4">
                                            <p:txEl>
                                              <p:pRg st="2" end="2"/>
                                            </p:txEl>
                                          </p:spTgt>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4">
                                            <p:txEl>
                                              <p:pRg st="0" end="0"/>
                                            </p:txEl>
                                          </p:spTgt>
                                        </p:tgtEl>
                                        <p:attrNameLst>
                                          <p:attrName>style.visibility</p:attrName>
                                        </p:attrNameLst>
                                      </p:cBhvr>
                                      <p:to>
                                        <p:strVal val="visible"/>
                                      </p:to>
                                    </p:set>
                                    <p:anim calcmode="lin" valueType="num">
                                      <p:cBhvr additive="base">
                                        <p:cTn id="4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4">
                                            <p:txEl>
                                              <p:pRg st="1" end="1"/>
                                            </p:txEl>
                                          </p:spTgt>
                                        </p:tgtEl>
                                        <p:attrNameLst>
                                          <p:attrName>style.visibility</p:attrName>
                                        </p:attrNameLst>
                                      </p:cBhvr>
                                      <p:to>
                                        <p:strVal val="visible"/>
                                      </p:to>
                                    </p:set>
                                    <p:anim calcmode="lin" valueType="num">
                                      <p:cBhvr additive="base">
                                        <p:cTn id="47"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4">
                                            <p:txEl>
                                              <p:pRg st="2" end="2"/>
                                            </p:txEl>
                                          </p:spTgt>
                                        </p:tgtEl>
                                        <p:attrNameLst>
                                          <p:attrName>style.visibility</p:attrName>
                                        </p:attrNameLst>
                                      </p:cBhvr>
                                      <p:to>
                                        <p:strVal val="visible"/>
                                      </p:to>
                                    </p:set>
                                    <p:anim calcmode="lin" valueType="num">
                                      <p:cBhvr additive="base">
                                        <p:cTn id="53"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
                                            <p:txEl>
                                              <p:pRg st="2" end="2"/>
                                            </p:txEl>
                                          </p:spTgt>
                                        </p:tgtEl>
                                        <p:attrNameLst>
                                          <p:attrName>ppt_y</p:attrName>
                                        </p:attrNameLst>
                                      </p:cBhvr>
                                      <p:tavLst>
                                        <p:tav tm="0">
                                          <p:val>
                                            <p:strVal val="1+#ppt_h/2"/>
                                          </p:val>
                                        </p:tav>
                                        <p:tav tm="100000">
                                          <p:val>
                                            <p:strVal val="#ppt_y"/>
                                          </p:val>
                                        </p:tav>
                                      </p:tavLst>
                                    </p:anim>
                                  </p:childTnLst>
                                </p:cTn>
                              </p:par>
                              <p:par>
                                <p:cTn id="55" presetID="10"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nodeType="clickEffect">
                                  <p:stCondLst>
                                    <p:cond delay="0"/>
                                  </p:stCondLst>
                                  <p:childTnLst>
                                    <p:set>
                                      <p:cBhvr>
                                        <p:cTn id="65" dur="1" fill="hold">
                                          <p:stCondLst>
                                            <p:cond delay="0"/>
                                          </p:stCondLst>
                                        </p:cTn>
                                        <p:tgtEl>
                                          <p:spTgt spid="15">
                                            <p:txEl>
                                              <p:pRg st="0" end="0"/>
                                            </p:txEl>
                                          </p:spTgt>
                                        </p:tgtEl>
                                        <p:attrNameLst>
                                          <p:attrName>style.visibility</p:attrName>
                                        </p:attrNameLst>
                                      </p:cBhvr>
                                      <p:to>
                                        <p:strVal val="visible"/>
                                      </p:to>
                                    </p:set>
                                    <p:anim calcmode="lin" valueType="num">
                                      <p:cBhvr additive="base">
                                        <p:cTn id="66"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5" grpId="0"/>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Yammer has a tool for every social use case…</a:t>
            </a:r>
            <a:endParaRPr lang="en-US" sz="6600" dirty="0"/>
          </a:p>
        </p:txBody>
      </p:sp>
    </p:spTree>
    <p:extLst>
      <p:ext uri="{BB962C8B-B14F-4D97-AF65-F5344CB8AC3E}">
        <p14:creationId xmlns:p14="http://schemas.microsoft.com/office/powerpoint/2010/main" val="81337019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Yammer for #ESN = Batman’s Utility Belt</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8084" y="2663538"/>
            <a:ext cx="4583170" cy="392843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0881" y="1087680"/>
            <a:ext cx="5025201" cy="2910453"/>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514813" flipH="1">
            <a:off x="1942891" y="3702850"/>
            <a:ext cx="3521963" cy="2073213"/>
          </a:xfrm>
          <a:prstGeom prst="rect">
            <a:avLst/>
          </a:prstGeom>
        </p:spPr>
      </p:pic>
      <p:pic>
        <p:nvPicPr>
          <p:cNvPr id="4" name="Picture 3"/>
          <p:cNvPicPr>
            <a:picLocks noChangeAspect="1"/>
          </p:cNvPicPr>
          <p:nvPr/>
        </p:nvPicPr>
        <p:blipFill>
          <a:blip r:embed="rId6"/>
          <a:stretch>
            <a:fillRect/>
          </a:stretch>
        </p:blipFill>
        <p:spPr>
          <a:xfrm rot="10800000" flipV="1">
            <a:off x="4533238" y="3268662"/>
            <a:ext cx="3352802" cy="1165278"/>
          </a:xfrm>
          <a:prstGeom prst="rect">
            <a:avLst/>
          </a:prstGeom>
        </p:spPr>
      </p:pic>
    </p:spTree>
    <p:extLst>
      <p:ext uri="{BB962C8B-B14F-4D97-AF65-F5344CB8AC3E}">
        <p14:creationId xmlns:p14="http://schemas.microsoft.com/office/powerpoint/2010/main" val="103606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222" y="327047"/>
            <a:ext cx="6934198" cy="917575"/>
          </a:xfrm>
        </p:spPr>
        <p:txBody>
          <a:bodyPr/>
          <a:lstStyle/>
          <a:p>
            <a:r>
              <a:rPr lang="en-US" dirty="0" smtClean="0"/>
              <a:t>The External Network… </a:t>
            </a:r>
            <a:br>
              <a:rPr lang="en-US" dirty="0" smtClean="0"/>
            </a:br>
            <a:r>
              <a:rPr lang="en-US" dirty="0" smtClean="0"/>
              <a:t/>
            </a:r>
            <a:br>
              <a:rPr lang="en-US" dirty="0" smtClean="0"/>
            </a:br>
            <a:r>
              <a:rPr lang="en-US" dirty="0" smtClean="0"/>
              <a:t>It’s Yammer’s Secret Weapon!</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6038" y="650191"/>
            <a:ext cx="4619214" cy="5948225"/>
          </a:xfrm>
          <a:prstGeom prst="rect">
            <a:avLst/>
          </a:prstGeom>
        </p:spPr>
      </p:pic>
      <p:sp>
        <p:nvSpPr>
          <p:cNvPr id="4" name="Oval 3"/>
          <p:cNvSpPr/>
          <p:nvPr/>
        </p:nvSpPr>
        <p:spPr bwMode="auto">
          <a:xfrm>
            <a:off x="5989637" y="4685501"/>
            <a:ext cx="2057400" cy="2011413"/>
          </a:xfrm>
          <a:prstGeom prst="ellipse">
            <a:avLst/>
          </a:prstGeom>
          <a:solidFill>
            <a:schemeClr val="accent3"/>
          </a:solidFill>
          <a:ln>
            <a:noFill/>
            <a:headEnd type="none" w="med" len="med"/>
            <a:tailEnd type="none" w="med" len="med"/>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7" name="Group 6"/>
          <p:cNvGrpSpPr/>
          <p:nvPr/>
        </p:nvGrpSpPr>
        <p:grpSpPr>
          <a:xfrm rot="20771747">
            <a:off x="6236713" y="4821338"/>
            <a:ext cx="1295400" cy="1295400"/>
            <a:chOff x="1189037" y="4259262"/>
            <a:chExt cx="1295400" cy="1295400"/>
          </a:xfrm>
          <a:effectLst>
            <a:outerShdw blurRad="50800" dist="38100" dir="2700000" algn="tl" rotWithShape="0">
              <a:prstClr val="black">
                <a:alpha val="40000"/>
              </a:prstClr>
            </a:outerShdw>
          </a:effectLst>
        </p:grpSpPr>
        <p:sp>
          <p:nvSpPr>
            <p:cNvPr id="6" name="Oval 5"/>
            <p:cNvSpPr/>
            <p:nvPr/>
          </p:nvSpPr>
          <p:spPr bwMode="auto">
            <a:xfrm>
              <a:off x="1189037" y="4259262"/>
              <a:ext cx="1295400" cy="1295400"/>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3837" y="4564062"/>
              <a:ext cx="753716" cy="753716"/>
            </a:xfrm>
            <a:prstGeom prst="rect">
              <a:avLst/>
            </a:prstGeom>
            <a:ln>
              <a:noFill/>
            </a:ln>
          </p:spPr>
        </p:pic>
      </p:grpSp>
    </p:spTree>
    <p:extLst>
      <p:ext uri="{BB962C8B-B14F-4D97-AF65-F5344CB8AC3E}">
        <p14:creationId xmlns:p14="http://schemas.microsoft.com/office/powerpoint/2010/main" val="252555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smtClean="0"/>
              <a:t>Stating the case:</a:t>
            </a:r>
            <a:br>
              <a:rPr lang="en-US" sz="7200" dirty="0" smtClean="0"/>
            </a:br>
            <a:r>
              <a:rPr lang="en-US" sz="7200" dirty="0" smtClean="0"/>
              <a:t>Yammer as an extranet</a:t>
            </a:r>
            <a:endParaRPr lang="en-US" sz="7200" dirty="0"/>
          </a:p>
        </p:txBody>
      </p:sp>
    </p:spTree>
    <p:extLst>
      <p:ext uri="{BB962C8B-B14F-4D97-AF65-F5344CB8AC3E}">
        <p14:creationId xmlns:p14="http://schemas.microsoft.com/office/powerpoint/2010/main" val="2635491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type="body" sz="quarter" idx="10"/>
          </p:nvPr>
        </p:nvSpPr>
        <p:spPr>
          <a:xfrm>
            <a:off x="6142037" y="1897062"/>
            <a:ext cx="5075237" cy="2228302"/>
          </a:xfrm>
        </p:spPr>
        <p:txBody>
          <a:bodyPr>
            <a:noAutofit/>
          </a:bodyPr>
          <a:lstStyle/>
          <a:p>
            <a:pPr marL="0" indent="0">
              <a:buNone/>
            </a:pPr>
            <a:r>
              <a:rPr lang="en-US" dirty="0" smtClean="0"/>
              <a:t>Engage customers, vendors, partners in meaningful dialogue</a:t>
            </a:r>
          </a:p>
          <a:p>
            <a:pPr marL="0" indent="0">
              <a:buNone/>
            </a:pPr>
            <a:r>
              <a:rPr lang="en-US" dirty="0" smtClean="0"/>
              <a:t>Promote the brand</a:t>
            </a:r>
          </a:p>
          <a:p>
            <a:pPr marL="0" indent="0">
              <a:buNone/>
            </a:pPr>
            <a:r>
              <a:rPr lang="en-US" dirty="0" smtClean="0"/>
              <a:t>Manage the message</a:t>
            </a:r>
          </a:p>
          <a:p>
            <a:pPr marL="0" indent="0">
              <a:buNone/>
            </a:pPr>
            <a:r>
              <a:rPr lang="en-US" dirty="0" smtClean="0"/>
              <a:t>Own the activity</a:t>
            </a:r>
            <a:endParaRPr lang="en-US" dirty="0"/>
          </a:p>
        </p:txBody>
      </p:sp>
      <p:sp>
        <p:nvSpPr>
          <p:cNvPr id="7" name="Title 6"/>
          <p:cNvSpPr>
            <a:spLocks noGrp="1"/>
          </p:cNvSpPr>
          <p:nvPr>
            <p:ph type="title"/>
          </p:nvPr>
        </p:nvSpPr>
        <p:spPr/>
        <p:txBody>
          <a:bodyPr/>
          <a:lstStyle/>
          <a:p>
            <a:r>
              <a:rPr lang="en-US" dirty="0" smtClean="0"/>
              <a:t>Extranets: Why Yammer</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0037" y="2131390"/>
            <a:ext cx="3420716" cy="3420716"/>
          </a:xfrm>
          <a:prstGeom prst="rect">
            <a:avLst/>
          </a:prstGeom>
        </p:spPr>
      </p:pic>
    </p:spTree>
    <p:extLst>
      <p:ext uri="{BB962C8B-B14F-4D97-AF65-F5344CB8AC3E}">
        <p14:creationId xmlns:p14="http://schemas.microsoft.com/office/powerpoint/2010/main" val="4207338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type="body" sz="quarter" idx="10"/>
          </p:nvPr>
        </p:nvSpPr>
        <p:spPr>
          <a:xfrm>
            <a:off x="5608637" y="1673772"/>
            <a:ext cx="6326966" cy="2228302"/>
          </a:xfrm>
        </p:spPr>
        <p:txBody>
          <a:bodyPr>
            <a:noAutofit/>
          </a:bodyPr>
          <a:lstStyle/>
          <a:p>
            <a:pPr lvl="1" indent="-457200"/>
            <a:r>
              <a:rPr lang="en-US" sz="4400" dirty="0">
                <a:latin typeface="+mj-lt"/>
              </a:rPr>
              <a:t>Adoptability</a:t>
            </a:r>
          </a:p>
          <a:p>
            <a:pPr lvl="1" indent="-457200"/>
            <a:r>
              <a:rPr lang="en-US" sz="4400" dirty="0">
                <a:latin typeface="+mj-lt"/>
              </a:rPr>
              <a:t>Interactivity</a:t>
            </a:r>
          </a:p>
          <a:p>
            <a:pPr lvl="1" indent="-457200"/>
            <a:r>
              <a:rPr lang="en-US" sz="4400" dirty="0">
                <a:latin typeface="+mj-lt"/>
              </a:rPr>
              <a:t>Cloud Advantages</a:t>
            </a:r>
          </a:p>
          <a:p>
            <a:pPr lvl="1" indent="-457200"/>
            <a:r>
              <a:rPr lang="en-US" sz="4400" dirty="0">
                <a:latin typeface="+mj-lt"/>
              </a:rPr>
              <a:t>Mobile Accessibility</a:t>
            </a:r>
          </a:p>
          <a:p>
            <a:pPr lvl="1" indent="-457200"/>
            <a:r>
              <a:rPr lang="en-US" sz="4400" dirty="0">
                <a:latin typeface="+mj-lt"/>
              </a:rPr>
              <a:t>Governance</a:t>
            </a:r>
          </a:p>
          <a:p>
            <a:pPr marL="921205" lvl="1" indent="-571500"/>
            <a:endParaRPr lang="en-US" sz="4400" dirty="0"/>
          </a:p>
          <a:p>
            <a:endParaRPr lang="en-US" sz="4400" dirty="0"/>
          </a:p>
        </p:txBody>
      </p:sp>
      <p:sp>
        <p:nvSpPr>
          <p:cNvPr id="7" name="Title 6"/>
          <p:cNvSpPr>
            <a:spLocks noGrp="1"/>
          </p:cNvSpPr>
          <p:nvPr>
            <p:ph type="title"/>
          </p:nvPr>
        </p:nvSpPr>
        <p:spPr/>
        <p:txBody>
          <a:bodyPr/>
          <a:lstStyle/>
          <a:p>
            <a:r>
              <a:rPr lang="en-US" dirty="0" smtClean="0"/>
              <a:t>Extranets: Why Yammer</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3837" y="1897062"/>
            <a:ext cx="3420716" cy="3420716"/>
          </a:xfrm>
          <a:prstGeom prst="rect">
            <a:avLst/>
          </a:prstGeom>
        </p:spPr>
      </p:pic>
    </p:spTree>
    <p:extLst>
      <p:ext uri="{BB962C8B-B14F-4D97-AF65-F5344CB8AC3E}">
        <p14:creationId xmlns:p14="http://schemas.microsoft.com/office/powerpoint/2010/main" val="2751365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Adoptability</a:t>
            </a:r>
            <a:endParaRPr lang="en-US" dirty="0"/>
          </a:p>
        </p:txBody>
      </p:sp>
      <p:sp>
        <p:nvSpPr>
          <p:cNvPr id="6" name="Rectangle 5"/>
          <p:cNvSpPr/>
          <p:nvPr/>
        </p:nvSpPr>
        <p:spPr bwMode="auto">
          <a:xfrm>
            <a:off x="655953" y="1897062"/>
            <a:ext cx="4343084"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3200" b="1" dirty="0" smtClean="0">
                <a:gradFill>
                  <a:gsLst>
                    <a:gs pos="0">
                      <a:srgbClr val="FFFFFF"/>
                    </a:gs>
                    <a:gs pos="100000">
                      <a:srgbClr val="FFFFFF"/>
                    </a:gs>
                  </a:gsLst>
                  <a:lin ang="5400000" scaled="0"/>
                </a:gradFill>
                <a:latin typeface="+mj-lt"/>
              </a:rPr>
              <a:t>Rapid initial adoption</a:t>
            </a:r>
            <a:endParaRPr lang="en-US" sz="3200" b="1" dirty="0">
              <a:gradFill>
                <a:gsLst>
                  <a:gs pos="0">
                    <a:srgbClr val="FFFFFF"/>
                  </a:gs>
                  <a:gs pos="100000">
                    <a:srgbClr val="FFFFFF"/>
                  </a:gs>
                </a:gsLst>
                <a:lin ang="5400000" scaled="0"/>
              </a:gradFill>
              <a:latin typeface="+mj-lt"/>
            </a:endParaRPr>
          </a:p>
        </p:txBody>
      </p:sp>
      <p:sp>
        <p:nvSpPr>
          <p:cNvPr id="7" name="Rectangle 6"/>
          <p:cNvSpPr/>
          <p:nvPr/>
        </p:nvSpPr>
        <p:spPr bwMode="auto">
          <a:xfrm>
            <a:off x="655952" y="3032124"/>
            <a:ext cx="3076351"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3200" b="1" dirty="0" smtClean="0">
                <a:gradFill>
                  <a:gsLst>
                    <a:gs pos="0">
                      <a:srgbClr val="FFFFFF"/>
                    </a:gs>
                    <a:gs pos="100000">
                      <a:srgbClr val="FFFFFF"/>
                    </a:gs>
                  </a:gsLst>
                  <a:lin ang="5400000" scaled="0"/>
                </a:gradFill>
                <a:latin typeface="+mj-lt"/>
              </a:rPr>
              <a:t>Internal is key</a:t>
            </a:r>
            <a:endParaRPr lang="en-US" sz="3200" b="1" dirty="0">
              <a:gradFill>
                <a:gsLst>
                  <a:gs pos="0">
                    <a:srgbClr val="FFFFFF"/>
                  </a:gs>
                  <a:gs pos="100000">
                    <a:srgbClr val="FFFFFF"/>
                  </a:gs>
                </a:gsLst>
                <a:lin ang="5400000" scaled="0"/>
              </a:gradFill>
              <a:latin typeface="+mj-lt"/>
            </a:endParaRPr>
          </a:p>
        </p:txBody>
      </p:sp>
      <p:sp>
        <p:nvSpPr>
          <p:cNvPr id="8" name="Rectangle 7"/>
          <p:cNvSpPr/>
          <p:nvPr/>
        </p:nvSpPr>
        <p:spPr bwMode="auto">
          <a:xfrm>
            <a:off x="656269" y="4175124"/>
            <a:ext cx="5428479"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3200" b="1" dirty="0" smtClean="0">
                <a:gradFill>
                  <a:gsLst>
                    <a:gs pos="0">
                      <a:srgbClr val="FFFFFF"/>
                    </a:gs>
                    <a:gs pos="100000">
                      <a:srgbClr val="FFFFFF"/>
                    </a:gs>
                  </a:gsLst>
                  <a:lin ang="5400000" scaled="0"/>
                </a:gradFill>
                <a:latin typeface="+mj-lt"/>
              </a:rPr>
              <a:t>Familiarity breeds usability</a:t>
            </a:r>
            <a:endParaRPr lang="en-US" sz="3200" b="1"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1137149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274639" y="522808"/>
            <a:ext cx="11889564" cy="917575"/>
          </a:xfrm>
        </p:spPr>
        <p:txBody>
          <a:bodyPr/>
          <a:lstStyle/>
          <a:p>
            <a:r>
              <a:rPr lang="en-US" dirty="0" smtClean="0"/>
              <a:t>Adoptability</a:t>
            </a:r>
            <a:endParaRPr lang="en-US" dirty="0"/>
          </a:p>
        </p:txBody>
      </p:sp>
      <p:pic>
        <p:nvPicPr>
          <p:cNvPr id="6" name="Picture 5"/>
          <p:cNvPicPr>
            <a:picLocks noChangeAspect="1"/>
          </p:cNvPicPr>
          <p:nvPr/>
        </p:nvPicPr>
        <p:blipFill>
          <a:blip r:embed="rId2"/>
          <a:stretch>
            <a:fillRect/>
          </a:stretch>
        </p:blipFill>
        <p:spPr>
          <a:xfrm>
            <a:off x="4148363" y="371726"/>
            <a:ext cx="7940323" cy="5125762"/>
          </a:xfrm>
          <a:prstGeom prst="rect">
            <a:avLst/>
          </a:prstGeom>
          <a:solidFill>
            <a:schemeClr val="tx2"/>
          </a:solidFill>
          <a:ln>
            <a:solidFill>
              <a:schemeClr val="bg2"/>
            </a:solidFill>
          </a:ln>
        </p:spPr>
      </p:pic>
      <p:sp>
        <p:nvSpPr>
          <p:cNvPr id="7" name="Rounded Rectangular Callout 6"/>
          <p:cNvSpPr/>
          <p:nvPr/>
        </p:nvSpPr>
        <p:spPr>
          <a:xfrm>
            <a:off x="2284730" y="4030662"/>
            <a:ext cx="1494725" cy="729184"/>
          </a:xfrm>
          <a:prstGeom prst="wedgeRoundRectCallout">
            <a:avLst>
              <a:gd name="adj1" fmla="val 149228"/>
              <a:gd name="adj2" fmla="val -107164"/>
              <a:gd name="adj3" fmla="val 16667"/>
            </a:avLst>
          </a:prstGeom>
          <a:solidFill>
            <a:schemeClr val="tx2"/>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Groups</a:t>
            </a:r>
          </a:p>
        </p:txBody>
      </p:sp>
      <p:sp>
        <p:nvSpPr>
          <p:cNvPr id="8" name="Rounded Rectangular Callout 7"/>
          <p:cNvSpPr/>
          <p:nvPr/>
        </p:nvSpPr>
        <p:spPr>
          <a:xfrm>
            <a:off x="8758952" y="122458"/>
            <a:ext cx="3401260" cy="400350"/>
          </a:xfrm>
          <a:prstGeom prst="wedgeRoundRectCallout">
            <a:avLst>
              <a:gd name="adj1" fmla="val 20844"/>
              <a:gd name="adj2" fmla="val 163018"/>
              <a:gd name="adj3" fmla="val 16667"/>
            </a:avLst>
          </a:prstGeom>
          <a:solidFill>
            <a:schemeClr val="tx2"/>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Global </a:t>
            </a:r>
            <a:r>
              <a:rPr lang="en-US" sz="2040" dirty="0" err="1">
                <a:latin typeface="Segoe UI Light" panose="020B0502040204020203" pitchFamily="34" charset="0"/>
                <a:cs typeface="Segoe UI Light" panose="020B0502040204020203" pitchFamily="34" charset="0"/>
              </a:rPr>
              <a:t>Nav</a:t>
            </a:r>
            <a:endParaRPr lang="en-US" sz="2040" dirty="0">
              <a:latin typeface="Segoe UI Light" panose="020B0502040204020203" pitchFamily="34" charset="0"/>
              <a:cs typeface="Segoe UI Light" panose="020B0502040204020203" pitchFamily="34" charset="0"/>
            </a:endParaRPr>
          </a:p>
        </p:txBody>
      </p:sp>
      <p:sp>
        <p:nvSpPr>
          <p:cNvPr id="9" name="Rounded Rectangular Callout 8"/>
          <p:cNvSpPr/>
          <p:nvPr/>
        </p:nvSpPr>
        <p:spPr>
          <a:xfrm>
            <a:off x="9484125" y="5848716"/>
            <a:ext cx="1972364" cy="582482"/>
          </a:xfrm>
          <a:prstGeom prst="wedgeRoundRectCallout">
            <a:avLst>
              <a:gd name="adj1" fmla="val 11423"/>
              <a:gd name="adj2" fmla="val -391738"/>
              <a:gd name="adj3" fmla="val 16667"/>
            </a:avLst>
          </a:prstGeom>
          <a:solidFill>
            <a:schemeClr val="tx2"/>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Suggestions</a:t>
            </a:r>
          </a:p>
        </p:txBody>
      </p:sp>
      <p:sp>
        <p:nvSpPr>
          <p:cNvPr id="10" name="Rounded Rectangular Callout 9"/>
          <p:cNvSpPr/>
          <p:nvPr/>
        </p:nvSpPr>
        <p:spPr>
          <a:xfrm>
            <a:off x="4148363" y="4869693"/>
            <a:ext cx="3311980" cy="478546"/>
          </a:xfrm>
          <a:prstGeom prst="wedgeRoundRectCallout">
            <a:avLst>
              <a:gd name="adj1" fmla="val 51034"/>
              <a:gd name="adj2" fmla="val -151700"/>
              <a:gd name="adj3" fmla="val 16667"/>
            </a:avLst>
          </a:prstGeom>
          <a:solidFill>
            <a:schemeClr val="tx2"/>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Newsfeed</a:t>
            </a:r>
          </a:p>
        </p:txBody>
      </p:sp>
      <p:sp>
        <p:nvSpPr>
          <p:cNvPr id="11" name="Rounded Rectangular Callout 10"/>
          <p:cNvSpPr/>
          <p:nvPr/>
        </p:nvSpPr>
        <p:spPr>
          <a:xfrm>
            <a:off x="7048496" y="1555882"/>
            <a:ext cx="2195593" cy="526617"/>
          </a:xfrm>
          <a:prstGeom prst="wedgeRoundRectCallout">
            <a:avLst>
              <a:gd name="adj1" fmla="val 42738"/>
              <a:gd name="adj2" fmla="val -157007"/>
              <a:gd name="adj3" fmla="val 16667"/>
            </a:avLst>
          </a:prstGeom>
          <a:solidFill>
            <a:schemeClr val="tx2"/>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Search</a:t>
            </a:r>
          </a:p>
        </p:txBody>
      </p:sp>
      <p:sp>
        <p:nvSpPr>
          <p:cNvPr id="12" name="Rounded Rectangular Callout 11"/>
          <p:cNvSpPr/>
          <p:nvPr/>
        </p:nvSpPr>
        <p:spPr>
          <a:xfrm>
            <a:off x="2188542" y="1886970"/>
            <a:ext cx="3181823" cy="381087"/>
          </a:xfrm>
          <a:prstGeom prst="wedgeRoundRectCallout">
            <a:avLst>
              <a:gd name="adj1" fmla="val 57525"/>
              <a:gd name="adj2" fmla="val -282021"/>
              <a:gd name="adj3" fmla="val 16667"/>
            </a:avLst>
          </a:prstGeom>
          <a:solidFill>
            <a:schemeClr val="tx2"/>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Notifications</a:t>
            </a:r>
          </a:p>
        </p:txBody>
      </p:sp>
      <p:sp>
        <p:nvSpPr>
          <p:cNvPr id="13" name="Rounded Rectangular Callout 12"/>
          <p:cNvSpPr/>
          <p:nvPr/>
        </p:nvSpPr>
        <p:spPr>
          <a:xfrm>
            <a:off x="2188543" y="2807082"/>
            <a:ext cx="3181823" cy="526617"/>
          </a:xfrm>
          <a:prstGeom prst="wedgeRoundRectCallout">
            <a:avLst>
              <a:gd name="adj1" fmla="val 89902"/>
              <a:gd name="adj2" fmla="val -249530"/>
              <a:gd name="adj3" fmla="val 16667"/>
            </a:avLst>
          </a:prstGeom>
          <a:solidFill>
            <a:schemeClr val="tx2"/>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Post updates</a:t>
            </a:r>
          </a:p>
        </p:txBody>
      </p:sp>
    </p:spTree>
    <p:extLst>
      <p:ext uri="{BB962C8B-B14F-4D97-AF65-F5344CB8AC3E}">
        <p14:creationId xmlns:p14="http://schemas.microsoft.com/office/powerpoint/2010/main" val="168486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1+#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848744" y="326933"/>
            <a:ext cx="8273072" cy="5242498"/>
          </a:xfrm>
          <a:prstGeom prst="rect">
            <a:avLst/>
          </a:prstGeom>
          <a:ln>
            <a:solidFill>
              <a:schemeClr val="bg1">
                <a:lumMod val="85000"/>
              </a:schemeClr>
            </a:solidFill>
          </a:ln>
        </p:spPr>
      </p:pic>
      <p:sp>
        <p:nvSpPr>
          <p:cNvPr id="13" name="Title 1"/>
          <p:cNvSpPr>
            <a:spLocks noGrp="1"/>
          </p:cNvSpPr>
          <p:nvPr>
            <p:ph type="title"/>
          </p:nvPr>
        </p:nvSpPr>
        <p:spPr>
          <a:xfrm>
            <a:off x="202089" y="724200"/>
            <a:ext cx="11889564" cy="917575"/>
          </a:xfrm>
        </p:spPr>
        <p:txBody>
          <a:bodyPr/>
          <a:lstStyle/>
          <a:p>
            <a:r>
              <a:rPr lang="en-US" dirty="0" smtClean="0"/>
              <a:t>Adoptability</a:t>
            </a:r>
            <a:endParaRPr lang="en-US" dirty="0"/>
          </a:p>
        </p:txBody>
      </p:sp>
      <p:sp>
        <p:nvSpPr>
          <p:cNvPr id="18" name="Rounded Rectangular Callout 17"/>
          <p:cNvSpPr/>
          <p:nvPr/>
        </p:nvSpPr>
        <p:spPr>
          <a:xfrm>
            <a:off x="2301472" y="4635369"/>
            <a:ext cx="1494725" cy="729184"/>
          </a:xfrm>
          <a:prstGeom prst="wedgeRoundRectCallout">
            <a:avLst>
              <a:gd name="adj1" fmla="val 129856"/>
              <a:gd name="adj2" fmla="val -111344"/>
              <a:gd name="adj3" fmla="val 1666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Groups</a:t>
            </a:r>
          </a:p>
        </p:txBody>
      </p:sp>
      <p:sp>
        <p:nvSpPr>
          <p:cNvPr id="19" name="Rounded Rectangular Callout 18"/>
          <p:cNvSpPr/>
          <p:nvPr/>
        </p:nvSpPr>
        <p:spPr>
          <a:xfrm>
            <a:off x="9813404" y="1704678"/>
            <a:ext cx="2360959" cy="400350"/>
          </a:xfrm>
          <a:prstGeom prst="wedgeRoundRectCallout">
            <a:avLst>
              <a:gd name="adj1" fmla="val 10230"/>
              <a:gd name="adj2" fmla="val -286111"/>
              <a:gd name="adj3" fmla="val 1666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Global </a:t>
            </a:r>
            <a:r>
              <a:rPr lang="en-US" sz="2040" dirty="0" err="1">
                <a:latin typeface="Segoe UI Light" panose="020B0502040204020203" pitchFamily="34" charset="0"/>
                <a:cs typeface="Segoe UI Light" panose="020B0502040204020203" pitchFamily="34" charset="0"/>
              </a:rPr>
              <a:t>Nav</a:t>
            </a:r>
            <a:endParaRPr lang="en-US" sz="2040" dirty="0">
              <a:latin typeface="Segoe UI Light" panose="020B0502040204020203" pitchFamily="34" charset="0"/>
              <a:cs typeface="Segoe UI Light" panose="020B0502040204020203" pitchFamily="34" charset="0"/>
            </a:endParaRPr>
          </a:p>
        </p:txBody>
      </p:sp>
      <p:sp>
        <p:nvSpPr>
          <p:cNvPr id="20" name="Rounded Rectangular Callout 19"/>
          <p:cNvSpPr/>
          <p:nvPr/>
        </p:nvSpPr>
        <p:spPr>
          <a:xfrm>
            <a:off x="9813404" y="5676636"/>
            <a:ext cx="1972364" cy="582482"/>
          </a:xfrm>
          <a:prstGeom prst="wedgeRoundRectCallout">
            <a:avLst>
              <a:gd name="adj1" fmla="val -21779"/>
              <a:gd name="adj2" fmla="val -264121"/>
              <a:gd name="adj3" fmla="val 1666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Suggestions</a:t>
            </a:r>
          </a:p>
        </p:txBody>
      </p:sp>
      <p:sp>
        <p:nvSpPr>
          <p:cNvPr id="21" name="Rounded Rectangular Callout 20"/>
          <p:cNvSpPr/>
          <p:nvPr/>
        </p:nvSpPr>
        <p:spPr>
          <a:xfrm>
            <a:off x="2317029" y="5676636"/>
            <a:ext cx="3311980" cy="478546"/>
          </a:xfrm>
          <a:prstGeom prst="wedgeRoundRectCallout">
            <a:avLst>
              <a:gd name="adj1" fmla="val 77723"/>
              <a:gd name="adj2" fmla="val -224947"/>
              <a:gd name="adj3" fmla="val 1666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Newsfeed</a:t>
            </a:r>
          </a:p>
        </p:txBody>
      </p:sp>
      <p:sp>
        <p:nvSpPr>
          <p:cNvPr id="22" name="Rounded Rectangular Callout 21"/>
          <p:cNvSpPr/>
          <p:nvPr/>
        </p:nvSpPr>
        <p:spPr>
          <a:xfrm>
            <a:off x="2286549" y="1704678"/>
            <a:ext cx="2195593" cy="526617"/>
          </a:xfrm>
          <a:prstGeom prst="wedgeRoundRectCallout">
            <a:avLst>
              <a:gd name="adj1" fmla="val 101271"/>
              <a:gd name="adj2" fmla="val -298551"/>
              <a:gd name="adj3" fmla="val 1666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Search</a:t>
            </a:r>
          </a:p>
        </p:txBody>
      </p:sp>
      <p:sp>
        <p:nvSpPr>
          <p:cNvPr id="23" name="Rounded Rectangular Callout 22"/>
          <p:cNvSpPr/>
          <p:nvPr/>
        </p:nvSpPr>
        <p:spPr>
          <a:xfrm>
            <a:off x="6751637" y="2240926"/>
            <a:ext cx="2115730" cy="381087"/>
          </a:xfrm>
          <a:prstGeom prst="wedgeRoundRectCallout">
            <a:avLst>
              <a:gd name="adj1" fmla="val 117931"/>
              <a:gd name="adj2" fmla="val -504855"/>
              <a:gd name="adj3" fmla="val 1666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Notifications</a:t>
            </a:r>
          </a:p>
        </p:txBody>
      </p:sp>
      <p:sp>
        <p:nvSpPr>
          <p:cNvPr id="24" name="Rounded Rectangular Callout 23"/>
          <p:cNvSpPr/>
          <p:nvPr/>
        </p:nvSpPr>
        <p:spPr>
          <a:xfrm>
            <a:off x="2301472" y="2723659"/>
            <a:ext cx="3181823" cy="526617"/>
          </a:xfrm>
          <a:prstGeom prst="wedgeRoundRectCallout">
            <a:avLst>
              <a:gd name="adj1" fmla="val 71372"/>
              <a:gd name="adj2" fmla="val -355008"/>
              <a:gd name="adj3" fmla="val 1666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latin typeface="Segoe UI Light" panose="020B0502040204020203" pitchFamily="34" charset="0"/>
                <a:cs typeface="Segoe UI Light" panose="020B0502040204020203" pitchFamily="34" charset="0"/>
              </a:rPr>
              <a:t>Post updates</a:t>
            </a:r>
          </a:p>
        </p:txBody>
      </p:sp>
    </p:spTree>
    <p:extLst>
      <p:ext uri="{BB962C8B-B14F-4D97-AF65-F5344CB8AC3E}">
        <p14:creationId xmlns:p14="http://schemas.microsoft.com/office/powerpoint/2010/main" val="122627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1+#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1+#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1+#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type="body" sz="quarter" idx="10"/>
          </p:nvPr>
        </p:nvSpPr>
        <p:spPr/>
        <p:txBody>
          <a:bodyPr>
            <a:noAutofit/>
          </a:bodyPr>
          <a:lstStyle/>
          <a:p>
            <a:r>
              <a:rPr lang="en-US" b="0" dirty="0" smtClean="0">
                <a:solidFill>
                  <a:schemeClr val="tx2"/>
                </a:solidFill>
              </a:rPr>
              <a:t>Common Ground: #ESN and Extranets</a:t>
            </a:r>
          </a:p>
          <a:p>
            <a:pPr lvl="1"/>
            <a:r>
              <a:rPr lang="en-US" b="0" dirty="0" smtClean="0">
                <a:solidFill>
                  <a:schemeClr val="tx2"/>
                </a:solidFill>
              </a:rPr>
              <a:t>Enterprise Social Networks as an Engagement Tool</a:t>
            </a:r>
          </a:p>
          <a:p>
            <a:pPr lvl="1"/>
            <a:r>
              <a:rPr lang="en-US" b="0" dirty="0" smtClean="0">
                <a:solidFill>
                  <a:schemeClr val="tx2"/>
                </a:solidFill>
              </a:rPr>
              <a:t>Extranets and How They Work</a:t>
            </a:r>
          </a:p>
          <a:p>
            <a:r>
              <a:rPr lang="en-US" b="0" dirty="0" smtClean="0">
                <a:solidFill>
                  <a:schemeClr val="tx2"/>
                </a:solidFill>
              </a:rPr>
              <a:t>Why Yammer: Stating the Case</a:t>
            </a:r>
          </a:p>
          <a:p>
            <a:r>
              <a:rPr lang="en-US" dirty="0" smtClean="0">
                <a:solidFill>
                  <a:schemeClr val="tx2"/>
                </a:solidFill>
              </a:rPr>
              <a:t>Demo</a:t>
            </a:r>
          </a:p>
          <a:p>
            <a:pPr lvl="1"/>
            <a:r>
              <a:rPr lang="en-US" b="0" dirty="0" smtClean="0">
                <a:solidFill>
                  <a:schemeClr val="tx2"/>
                </a:solidFill>
              </a:rPr>
              <a:t>Tour a Live External Network</a:t>
            </a:r>
            <a:endParaRPr lang="en-US" b="0" dirty="0">
              <a:solidFill>
                <a:schemeClr val="tx2"/>
              </a:solidFill>
            </a:endParaRPr>
          </a:p>
          <a:p>
            <a:pPr lvl="1"/>
            <a:r>
              <a:rPr lang="en-US" b="0" dirty="0" smtClean="0">
                <a:solidFill>
                  <a:schemeClr val="tx2"/>
                </a:solidFill>
              </a:rPr>
              <a:t>Governance in a Yammer External Network</a:t>
            </a:r>
          </a:p>
          <a:p>
            <a:r>
              <a:rPr lang="en-US" b="0" dirty="0" smtClean="0">
                <a:solidFill>
                  <a:schemeClr val="tx2"/>
                </a:solidFill>
              </a:rPr>
              <a:t>Wrap-Up / Q&amp;A</a:t>
            </a:r>
            <a:endParaRPr lang="en-US" b="0" dirty="0">
              <a:solidFill>
                <a:schemeClr val="tx2"/>
              </a:solidFill>
            </a:endParaRPr>
          </a:p>
        </p:txBody>
      </p:sp>
      <p:sp>
        <p:nvSpPr>
          <p:cNvPr id="6" name="Title 5"/>
          <p:cNvSpPr>
            <a:spLocks noGrp="1"/>
          </p:cNvSpPr>
          <p:nvPr>
            <p:ph type="title"/>
          </p:nvPr>
        </p:nvSpPr>
        <p:spPr/>
        <p:txBody>
          <a:bodyPr/>
          <a:lstStyle/>
          <a:p>
            <a:r>
              <a:rPr lang="en-US" dirty="0" smtClean="0"/>
              <a:t>Agenda</a:t>
            </a:r>
            <a:endParaRPr lang="en-US" dirty="0"/>
          </a:p>
        </p:txBody>
      </p:sp>
      <p:sp>
        <p:nvSpPr>
          <p:cNvPr id="4" name="Date Placeholder 3"/>
          <p:cNvSpPr>
            <a:spLocks noGrp="1"/>
          </p:cNvSpPr>
          <p:nvPr>
            <p:ph type="dt" sz="half" idx="4294967295"/>
          </p:nvPr>
        </p:nvSpPr>
        <p:spPr>
          <a:xfrm>
            <a:off x="0" y="6591300"/>
            <a:ext cx="3008313" cy="373063"/>
          </a:xfrm>
          <a:prstGeom prst="rect">
            <a:avLst/>
          </a:prstGeom>
        </p:spPr>
        <p:txBody>
          <a:bodyPr/>
          <a:lstStyle/>
          <a:p>
            <a:fld id="{A1B125D5-A7DB-DC46-B165-2E4C4CA10B42}" type="datetime1">
              <a:rPr lang="en-US" smtClean="0"/>
              <a:t>3/4/2014</a:t>
            </a:fld>
            <a:endParaRPr lang="en-US" dirty="0"/>
          </a:p>
        </p:txBody>
      </p:sp>
      <p:sp>
        <p:nvSpPr>
          <p:cNvPr id="5" name="Slide Number Placeholder 4"/>
          <p:cNvSpPr>
            <a:spLocks noGrp="1"/>
          </p:cNvSpPr>
          <p:nvPr>
            <p:ph type="sldNum" sz="quarter" idx="4294967295"/>
          </p:nvPr>
        </p:nvSpPr>
        <p:spPr>
          <a:xfrm>
            <a:off x="9429750" y="6591300"/>
            <a:ext cx="3006725" cy="373063"/>
          </a:xfrm>
          <a:prstGeom prst="rect">
            <a:avLst/>
          </a:prstGeom>
        </p:spPr>
        <p:txBody>
          <a:bodyPr/>
          <a:lstStyle/>
          <a:p>
            <a:fld id="{B6865858-F58F-6547-AF88-BE2F5EF0F2A1}" type="slidenum">
              <a:rPr lang="en-US" smtClean="0"/>
              <a:t>3</a:t>
            </a:fld>
            <a:endParaRPr lang="en-US"/>
          </a:p>
        </p:txBody>
      </p:sp>
    </p:spTree>
    <p:extLst>
      <p:ext uri="{BB962C8B-B14F-4D97-AF65-F5344CB8AC3E}">
        <p14:creationId xmlns:p14="http://schemas.microsoft.com/office/powerpoint/2010/main" val="479422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9256" r="4438"/>
          <a:stretch/>
        </p:blipFill>
        <p:spPr>
          <a:xfrm>
            <a:off x="6294437" y="1561988"/>
            <a:ext cx="5697748" cy="4400341"/>
          </a:xfrm>
          <a:prstGeom prst="rect">
            <a:avLst/>
          </a:prstGeom>
        </p:spPr>
      </p:pic>
      <p:sp>
        <p:nvSpPr>
          <p:cNvPr id="3" name="Rectangle 2"/>
          <p:cNvSpPr/>
          <p:nvPr/>
        </p:nvSpPr>
        <p:spPr bwMode="auto">
          <a:xfrm>
            <a:off x="655637" y="1584324"/>
            <a:ext cx="5486400"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b="1" dirty="0" smtClean="0">
                <a:gradFill>
                  <a:gsLst>
                    <a:gs pos="0">
                      <a:srgbClr val="FFFFFF"/>
                    </a:gs>
                    <a:gs pos="100000">
                      <a:srgbClr val="FFFFFF"/>
                    </a:gs>
                  </a:gsLst>
                  <a:lin ang="5400000" scaled="0"/>
                </a:gradFill>
                <a:latin typeface="+mj-lt"/>
              </a:rPr>
              <a:t>Communicate</a:t>
            </a:r>
            <a:endParaRPr lang="en-US" sz="2800" b="1" dirty="0">
              <a:gradFill>
                <a:gsLst>
                  <a:gs pos="0">
                    <a:srgbClr val="FFFFFF"/>
                  </a:gs>
                  <a:gs pos="100000">
                    <a:srgbClr val="FFFFFF"/>
                  </a:gs>
                </a:gsLst>
                <a:lin ang="5400000" scaled="0"/>
              </a:gradFill>
              <a:latin typeface="+mj-lt"/>
            </a:endParaRPr>
          </a:p>
        </p:txBody>
      </p:sp>
      <p:sp>
        <p:nvSpPr>
          <p:cNvPr id="9" name="Rectangle 8"/>
          <p:cNvSpPr/>
          <p:nvPr/>
        </p:nvSpPr>
        <p:spPr bwMode="auto">
          <a:xfrm>
            <a:off x="655637" y="2719386"/>
            <a:ext cx="4572000"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b="1" dirty="0" smtClean="0">
                <a:gradFill>
                  <a:gsLst>
                    <a:gs pos="0">
                      <a:srgbClr val="FFFFFF"/>
                    </a:gs>
                    <a:gs pos="100000">
                      <a:srgbClr val="FFFFFF"/>
                    </a:gs>
                  </a:gsLst>
                  <a:lin ang="5400000" scaled="0"/>
                </a:gradFill>
                <a:latin typeface="+mj-lt"/>
              </a:rPr>
              <a:t>Collaborate</a:t>
            </a:r>
            <a:endParaRPr lang="en-US" sz="2800" b="1" dirty="0">
              <a:gradFill>
                <a:gsLst>
                  <a:gs pos="0">
                    <a:srgbClr val="FFFFFF"/>
                  </a:gs>
                  <a:gs pos="100000">
                    <a:srgbClr val="FFFFFF"/>
                  </a:gs>
                </a:gsLst>
                <a:lin ang="5400000" scaled="0"/>
              </a:gradFill>
              <a:latin typeface="+mj-lt"/>
            </a:endParaRPr>
          </a:p>
        </p:txBody>
      </p:sp>
      <p:sp>
        <p:nvSpPr>
          <p:cNvPr id="10" name="Rectangle 9"/>
          <p:cNvSpPr/>
          <p:nvPr/>
        </p:nvSpPr>
        <p:spPr bwMode="auto">
          <a:xfrm>
            <a:off x="640397" y="3854448"/>
            <a:ext cx="4053840"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dirty="0" smtClean="0">
                <a:gradFill>
                  <a:gsLst>
                    <a:gs pos="0">
                      <a:srgbClr val="FFFFFF"/>
                    </a:gs>
                    <a:gs pos="100000">
                      <a:srgbClr val="FFFFFF"/>
                    </a:gs>
                  </a:gsLst>
                  <a:lin ang="5400000" scaled="0"/>
                </a:gradFill>
                <a:latin typeface="+mj-lt"/>
              </a:rPr>
              <a:t>Get </a:t>
            </a:r>
            <a:r>
              <a:rPr lang="en-US" sz="2800" b="1" dirty="0" smtClean="0">
                <a:gradFill>
                  <a:gsLst>
                    <a:gs pos="0">
                      <a:srgbClr val="FFFFFF"/>
                    </a:gs>
                    <a:gs pos="100000">
                      <a:srgbClr val="FFFFFF"/>
                    </a:gs>
                  </a:gsLst>
                  <a:lin ang="5400000" scaled="0"/>
                </a:gradFill>
                <a:latin typeface="+mj-lt"/>
              </a:rPr>
              <a:t>Feedback</a:t>
            </a:r>
            <a:endParaRPr lang="en-US" sz="2800" b="1" dirty="0">
              <a:gradFill>
                <a:gsLst>
                  <a:gs pos="0">
                    <a:srgbClr val="FFFFFF"/>
                  </a:gs>
                  <a:gs pos="100000">
                    <a:srgbClr val="FFFFFF"/>
                  </a:gs>
                </a:gsLst>
                <a:lin ang="5400000" scaled="0"/>
              </a:gradFill>
              <a:latin typeface="+mj-lt"/>
            </a:endParaRPr>
          </a:p>
        </p:txBody>
      </p:sp>
      <p:sp>
        <p:nvSpPr>
          <p:cNvPr id="11" name="Rectangle 10"/>
          <p:cNvSpPr/>
          <p:nvPr/>
        </p:nvSpPr>
        <p:spPr bwMode="auto">
          <a:xfrm>
            <a:off x="655637" y="4989510"/>
            <a:ext cx="5486400"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dirty="0" smtClean="0">
                <a:gradFill>
                  <a:gsLst>
                    <a:gs pos="0">
                      <a:srgbClr val="FFFFFF"/>
                    </a:gs>
                    <a:gs pos="100000">
                      <a:srgbClr val="FFFFFF"/>
                    </a:gs>
                  </a:gsLst>
                  <a:lin ang="5400000" scaled="0"/>
                </a:gradFill>
                <a:latin typeface="+mj-lt"/>
              </a:rPr>
              <a:t>Build </a:t>
            </a:r>
            <a:r>
              <a:rPr lang="en-US" sz="2800" b="1" dirty="0" smtClean="0">
                <a:gradFill>
                  <a:gsLst>
                    <a:gs pos="0">
                      <a:srgbClr val="FFFFFF"/>
                    </a:gs>
                    <a:gs pos="100000">
                      <a:srgbClr val="FFFFFF"/>
                    </a:gs>
                  </a:gsLst>
                  <a:lin ang="5400000" scaled="0"/>
                </a:gradFill>
                <a:latin typeface="+mj-lt"/>
              </a:rPr>
              <a:t>Shared Ownership</a:t>
            </a:r>
            <a:endParaRPr lang="en-US" sz="2800" b="1" dirty="0">
              <a:gradFill>
                <a:gsLst>
                  <a:gs pos="0">
                    <a:srgbClr val="FFFFFF"/>
                  </a:gs>
                  <a:gs pos="100000">
                    <a:srgbClr val="FFFFFF"/>
                  </a:gs>
                </a:gsLst>
                <a:lin ang="5400000" scaled="0"/>
              </a:gradFill>
              <a:latin typeface="+mj-lt"/>
            </a:endParaRPr>
          </a:p>
        </p:txBody>
      </p:sp>
      <p:sp>
        <p:nvSpPr>
          <p:cNvPr id="7" name="Title 6"/>
          <p:cNvSpPr>
            <a:spLocks noGrp="1"/>
          </p:cNvSpPr>
          <p:nvPr>
            <p:ph type="title"/>
          </p:nvPr>
        </p:nvSpPr>
        <p:spPr>
          <a:xfrm>
            <a:off x="274639" y="295274"/>
            <a:ext cx="8534398" cy="917575"/>
          </a:xfrm>
        </p:spPr>
        <p:txBody>
          <a:bodyPr/>
          <a:lstStyle/>
          <a:p>
            <a:r>
              <a:rPr lang="en-US" dirty="0" smtClean="0"/>
              <a:t>Interactivity – With Customers</a:t>
            </a:r>
            <a:endParaRPr lang="en-US" dirty="0"/>
          </a:p>
        </p:txBody>
      </p:sp>
    </p:spTree>
    <p:extLst>
      <p:ext uri="{BB962C8B-B14F-4D97-AF65-F5344CB8AC3E}">
        <p14:creationId xmlns:p14="http://schemas.microsoft.com/office/powerpoint/2010/main" val="3190957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1298"/>
          <a:stretch/>
        </p:blipFill>
        <p:spPr>
          <a:xfrm>
            <a:off x="5297497" y="1578634"/>
            <a:ext cx="6681778" cy="4395879"/>
          </a:xfrm>
          <a:prstGeom prst="rect">
            <a:avLst/>
          </a:prstGeom>
        </p:spPr>
      </p:pic>
      <p:sp>
        <p:nvSpPr>
          <p:cNvPr id="7" name="Title 6"/>
          <p:cNvSpPr>
            <a:spLocks noGrp="1"/>
          </p:cNvSpPr>
          <p:nvPr>
            <p:ph type="title"/>
          </p:nvPr>
        </p:nvSpPr>
        <p:spPr/>
        <p:txBody>
          <a:bodyPr/>
          <a:lstStyle/>
          <a:p>
            <a:r>
              <a:rPr lang="en-US" dirty="0" smtClean="0"/>
              <a:t>Interactivity – With Business Partners</a:t>
            </a:r>
            <a:endParaRPr lang="en-US" dirty="0"/>
          </a:p>
        </p:txBody>
      </p:sp>
      <p:sp>
        <p:nvSpPr>
          <p:cNvPr id="3" name="Rectangle 2"/>
          <p:cNvSpPr/>
          <p:nvPr/>
        </p:nvSpPr>
        <p:spPr bwMode="auto">
          <a:xfrm>
            <a:off x="655637" y="1584324"/>
            <a:ext cx="4495800"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b="1" dirty="0" smtClean="0">
                <a:gradFill>
                  <a:gsLst>
                    <a:gs pos="0">
                      <a:srgbClr val="FFFFFF"/>
                    </a:gs>
                    <a:gs pos="100000">
                      <a:srgbClr val="FFFFFF"/>
                    </a:gs>
                  </a:gsLst>
                  <a:lin ang="5400000" scaled="0"/>
                </a:gradFill>
                <a:latin typeface="+mj-lt"/>
              </a:rPr>
              <a:t>Many : Many Engagement</a:t>
            </a:r>
            <a:endParaRPr lang="en-US" sz="2800" b="1" dirty="0">
              <a:gradFill>
                <a:gsLst>
                  <a:gs pos="0">
                    <a:srgbClr val="FFFFFF"/>
                  </a:gs>
                  <a:gs pos="100000">
                    <a:srgbClr val="FFFFFF"/>
                  </a:gs>
                </a:gsLst>
                <a:lin ang="5400000" scaled="0"/>
              </a:gradFill>
              <a:latin typeface="+mj-lt"/>
            </a:endParaRPr>
          </a:p>
        </p:txBody>
      </p:sp>
      <p:sp>
        <p:nvSpPr>
          <p:cNvPr id="9" name="Rectangle 8"/>
          <p:cNvSpPr/>
          <p:nvPr/>
        </p:nvSpPr>
        <p:spPr bwMode="auto">
          <a:xfrm>
            <a:off x="640397" y="2719386"/>
            <a:ext cx="2301240"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b="1" dirty="0" smtClean="0">
                <a:gradFill>
                  <a:gsLst>
                    <a:gs pos="0">
                      <a:srgbClr val="FFFFFF"/>
                    </a:gs>
                    <a:gs pos="100000">
                      <a:srgbClr val="FFFFFF"/>
                    </a:gs>
                  </a:gsLst>
                  <a:lin ang="5400000" scaled="0"/>
                </a:gradFill>
                <a:latin typeface="+mj-lt"/>
              </a:rPr>
              <a:t>Collaborate</a:t>
            </a:r>
            <a:endParaRPr lang="en-US" sz="2800" b="1" dirty="0">
              <a:gradFill>
                <a:gsLst>
                  <a:gs pos="0">
                    <a:srgbClr val="FFFFFF"/>
                  </a:gs>
                  <a:gs pos="100000">
                    <a:srgbClr val="FFFFFF"/>
                  </a:gs>
                </a:gsLst>
                <a:lin ang="5400000" scaled="0"/>
              </a:gradFill>
              <a:latin typeface="+mj-lt"/>
            </a:endParaRPr>
          </a:p>
        </p:txBody>
      </p:sp>
      <p:sp>
        <p:nvSpPr>
          <p:cNvPr id="10" name="Rectangle 9"/>
          <p:cNvSpPr/>
          <p:nvPr/>
        </p:nvSpPr>
        <p:spPr bwMode="auto">
          <a:xfrm>
            <a:off x="640397" y="3854448"/>
            <a:ext cx="4130040"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dirty="0" smtClean="0">
                <a:gradFill>
                  <a:gsLst>
                    <a:gs pos="0">
                      <a:srgbClr val="FFFFFF"/>
                    </a:gs>
                    <a:gs pos="100000">
                      <a:srgbClr val="FFFFFF"/>
                    </a:gs>
                  </a:gsLst>
                  <a:lin ang="5400000" scaled="0"/>
                </a:gradFill>
                <a:latin typeface="+mj-lt"/>
              </a:rPr>
              <a:t>Share </a:t>
            </a:r>
            <a:r>
              <a:rPr lang="en-US" sz="2800" b="1" dirty="0" smtClean="0">
                <a:gradFill>
                  <a:gsLst>
                    <a:gs pos="0">
                      <a:srgbClr val="FFFFFF"/>
                    </a:gs>
                    <a:gs pos="100000">
                      <a:srgbClr val="FFFFFF"/>
                    </a:gs>
                  </a:gsLst>
                  <a:lin ang="5400000" scaled="0"/>
                </a:gradFill>
                <a:latin typeface="+mj-lt"/>
              </a:rPr>
              <a:t>Rich Media</a:t>
            </a:r>
            <a:endParaRPr lang="en-US" sz="2800" b="1" dirty="0">
              <a:gradFill>
                <a:gsLst>
                  <a:gs pos="0">
                    <a:srgbClr val="FFFFFF"/>
                  </a:gs>
                  <a:gs pos="100000">
                    <a:srgbClr val="FFFFFF"/>
                  </a:gs>
                </a:gsLst>
                <a:lin ang="5400000" scaled="0"/>
              </a:gradFill>
              <a:latin typeface="+mj-lt"/>
            </a:endParaRPr>
          </a:p>
        </p:txBody>
      </p:sp>
      <p:sp>
        <p:nvSpPr>
          <p:cNvPr id="11" name="Rectangle 10"/>
          <p:cNvSpPr/>
          <p:nvPr/>
        </p:nvSpPr>
        <p:spPr bwMode="auto">
          <a:xfrm>
            <a:off x="655638" y="4989510"/>
            <a:ext cx="4495800"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b="1" dirty="0" smtClean="0">
                <a:gradFill>
                  <a:gsLst>
                    <a:gs pos="0">
                      <a:srgbClr val="FFFFFF"/>
                    </a:gs>
                    <a:gs pos="100000">
                      <a:srgbClr val="FFFFFF"/>
                    </a:gs>
                  </a:gsLst>
                  <a:lin ang="5400000" scaled="0"/>
                </a:gradFill>
                <a:latin typeface="+mj-lt"/>
              </a:rPr>
              <a:t>Build</a:t>
            </a:r>
            <a:r>
              <a:rPr lang="en-US" sz="2800" dirty="0" smtClean="0">
                <a:gradFill>
                  <a:gsLst>
                    <a:gs pos="0">
                      <a:srgbClr val="FFFFFF"/>
                    </a:gs>
                    <a:gs pos="100000">
                      <a:srgbClr val="FFFFFF"/>
                    </a:gs>
                  </a:gsLst>
                  <a:lin ang="5400000" scaled="0"/>
                </a:gradFill>
                <a:latin typeface="+mj-lt"/>
              </a:rPr>
              <a:t> </a:t>
            </a:r>
            <a:r>
              <a:rPr lang="en-US" sz="2800" b="1" dirty="0" smtClean="0">
                <a:gradFill>
                  <a:gsLst>
                    <a:gs pos="0">
                      <a:srgbClr val="FFFFFF"/>
                    </a:gs>
                    <a:gs pos="100000">
                      <a:srgbClr val="FFFFFF"/>
                    </a:gs>
                  </a:gsLst>
                  <a:lin ang="5400000" scaled="0"/>
                </a:gradFill>
                <a:latin typeface="+mj-lt"/>
              </a:rPr>
              <a:t>Camaraderie </a:t>
            </a:r>
            <a:r>
              <a:rPr lang="en-US" sz="2800" dirty="0" smtClean="0">
                <a:gradFill>
                  <a:gsLst>
                    <a:gs pos="0">
                      <a:srgbClr val="FFFFFF"/>
                    </a:gs>
                    <a:gs pos="100000">
                      <a:srgbClr val="FFFFFF"/>
                    </a:gs>
                  </a:gsLst>
                  <a:lin ang="5400000" scaled="0"/>
                </a:gradFill>
                <a:latin typeface="+mj-lt"/>
              </a:rPr>
              <a:t>and </a:t>
            </a:r>
            <a:r>
              <a:rPr lang="en-US" sz="2800" b="1" dirty="0" smtClean="0">
                <a:gradFill>
                  <a:gsLst>
                    <a:gs pos="0">
                      <a:srgbClr val="FFFFFF"/>
                    </a:gs>
                    <a:gs pos="100000">
                      <a:srgbClr val="FFFFFF"/>
                    </a:gs>
                  </a:gsLst>
                  <a:lin ang="5400000" scaled="0"/>
                </a:gradFill>
                <a:latin typeface="+mj-lt"/>
              </a:rPr>
              <a:t>Shared Accountability</a:t>
            </a:r>
            <a:endParaRPr lang="en-US" sz="2800" b="1"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2043972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The Proof is in the Pudding</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637" y="1973262"/>
            <a:ext cx="9326033" cy="2294459"/>
          </a:xfrm>
          <a:prstGeom prst="rect">
            <a:avLst/>
          </a:prstGeom>
        </p:spPr>
      </p:pic>
    </p:spTree>
    <p:extLst>
      <p:ext uri="{BB962C8B-B14F-4D97-AF65-F5344CB8AC3E}">
        <p14:creationId xmlns:p14="http://schemas.microsoft.com/office/powerpoint/2010/main" val="189557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The Ultimate Extranet Use Case</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637" y="1820862"/>
            <a:ext cx="9326033" cy="2294459"/>
          </a:xfrm>
          <a:prstGeom prst="rect">
            <a:avLst/>
          </a:prstGeom>
        </p:spPr>
      </p:pic>
      <p:sp>
        <p:nvSpPr>
          <p:cNvPr id="2" name="TextBox 1"/>
          <p:cNvSpPr txBox="1"/>
          <p:nvPr/>
        </p:nvSpPr>
        <p:spPr>
          <a:xfrm>
            <a:off x="1646237" y="3950099"/>
            <a:ext cx="2520562" cy="2055947"/>
          </a:xfrm>
          <a:prstGeom prst="rect">
            <a:avLst/>
          </a:prstGeom>
          <a:noFill/>
        </p:spPr>
        <p:txBody>
          <a:bodyPr wrap="none" lIns="182880" tIns="146304" rIns="182880" bIns="146304" rtlCol="0">
            <a:spAutoFit/>
          </a:bodyPr>
          <a:lstStyle/>
          <a:p>
            <a:pPr algn="ctr">
              <a:lnSpc>
                <a:spcPct val="90000"/>
              </a:lnSpc>
              <a:spcAft>
                <a:spcPts val="600"/>
              </a:spcAft>
            </a:pPr>
            <a:r>
              <a:rPr lang="en-US" sz="2800" dirty="0" smtClean="0">
                <a:gradFill>
                  <a:gsLst>
                    <a:gs pos="2917">
                      <a:schemeClr val="tx1"/>
                    </a:gs>
                    <a:gs pos="30000">
                      <a:schemeClr val="tx1"/>
                    </a:gs>
                  </a:gsLst>
                  <a:lin ang="5400000" scaled="0"/>
                </a:gradFill>
                <a:latin typeface="+mj-lt"/>
              </a:rPr>
              <a:t>over</a:t>
            </a:r>
            <a:endParaRPr lang="en-US" sz="6000" dirty="0" smtClean="0">
              <a:gradFill>
                <a:gsLst>
                  <a:gs pos="2917">
                    <a:schemeClr val="tx1"/>
                  </a:gs>
                  <a:gs pos="30000">
                    <a:schemeClr val="tx1"/>
                  </a:gs>
                </a:gsLst>
                <a:lin ang="5400000" scaled="0"/>
              </a:gradFill>
              <a:latin typeface="+mj-lt"/>
            </a:endParaRPr>
          </a:p>
          <a:p>
            <a:pPr algn="ctr">
              <a:lnSpc>
                <a:spcPct val="90000"/>
              </a:lnSpc>
              <a:spcAft>
                <a:spcPts val="600"/>
              </a:spcAft>
            </a:pPr>
            <a:r>
              <a:rPr lang="en-US" sz="6000" dirty="0" smtClean="0">
                <a:gradFill>
                  <a:gsLst>
                    <a:gs pos="2917">
                      <a:schemeClr val="tx1"/>
                    </a:gs>
                    <a:gs pos="30000">
                      <a:schemeClr val="tx1"/>
                    </a:gs>
                  </a:gsLst>
                  <a:lin ang="5400000" scaled="0"/>
                </a:gradFill>
                <a:latin typeface="+mj-lt"/>
              </a:rPr>
              <a:t>90,000</a:t>
            </a:r>
          </a:p>
          <a:p>
            <a:pPr algn="ctr">
              <a:lnSpc>
                <a:spcPct val="90000"/>
              </a:lnSpc>
              <a:spcAft>
                <a:spcPts val="600"/>
              </a:spcAft>
            </a:pPr>
            <a:r>
              <a:rPr lang="en-US" sz="2400" dirty="0" smtClean="0">
                <a:gradFill>
                  <a:gsLst>
                    <a:gs pos="2917">
                      <a:schemeClr val="tx1"/>
                    </a:gs>
                    <a:gs pos="30000">
                      <a:schemeClr val="tx1"/>
                    </a:gs>
                  </a:gsLst>
                  <a:lin ang="5400000" scaled="0"/>
                </a:gradFill>
                <a:latin typeface="+mj-lt"/>
              </a:rPr>
              <a:t>FTE Employees</a:t>
            </a:r>
          </a:p>
        </p:txBody>
      </p:sp>
      <p:sp>
        <p:nvSpPr>
          <p:cNvPr id="5" name="TextBox 4"/>
          <p:cNvSpPr txBox="1"/>
          <p:nvPr/>
        </p:nvSpPr>
        <p:spPr>
          <a:xfrm>
            <a:off x="7777988" y="3977798"/>
            <a:ext cx="2794676" cy="2000548"/>
          </a:xfrm>
          <a:prstGeom prst="rect">
            <a:avLst/>
          </a:prstGeom>
          <a:noFill/>
        </p:spPr>
        <p:txBody>
          <a:bodyPr wrap="none" lIns="182880" tIns="146304" rIns="182880" bIns="146304" rtlCol="0">
            <a:spAutoFit/>
          </a:bodyPr>
          <a:lstStyle/>
          <a:p>
            <a:pPr algn="ctr">
              <a:lnSpc>
                <a:spcPct val="90000"/>
              </a:lnSpc>
              <a:spcAft>
                <a:spcPts val="600"/>
              </a:spcAft>
            </a:pPr>
            <a:r>
              <a:rPr lang="en-US" sz="2800" dirty="0" smtClean="0">
                <a:gradFill>
                  <a:gsLst>
                    <a:gs pos="2917">
                      <a:schemeClr val="tx1"/>
                    </a:gs>
                    <a:gs pos="30000">
                      <a:schemeClr val="tx1"/>
                    </a:gs>
                  </a:gsLst>
                  <a:lin ang="5400000" scaled="0"/>
                </a:gradFill>
                <a:latin typeface="+mj-lt"/>
              </a:rPr>
              <a:t>over</a:t>
            </a:r>
            <a:endParaRPr lang="en-US" sz="6000" dirty="0" smtClean="0">
              <a:gradFill>
                <a:gsLst>
                  <a:gs pos="2917">
                    <a:schemeClr val="tx1"/>
                  </a:gs>
                  <a:gs pos="30000">
                    <a:schemeClr val="tx1"/>
                  </a:gs>
                </a:gsLst>
                <a:lin ang="5400000" scaled="0"/>
              </a:gradFill>
              <a:latin typeface="+mj-lt"/>
            </a:endParaRPr>
          </a:p>
          <a:p>
            <a:pPr algn="ctr">
              <a:lnSpc>
                <a:spcPct val="90000"/>
              </a:lnSpc>
              <a:spcAft>
                <a:spcPts val="600"/>
              </a:spcAft>
            </a:pPr>
            <a:r>
              <a:rPr lang="en-US" sz="6000" dirty="0" smtClean="0">
                <a:gradFill>
                  <a:gsLst>
                    <a:gs pos="2917">
                      <a:schemeClr val="tx1"/>
                    </a:gs>
                    <a:gs pos="30000">
                      <a:schemeClr val="tx1"/>
                    </a:gs>
                  </a:gsLst>
                  <a:lin ang="5400000" scaled="0"/>
                </a:gradFill>
                <a:latin typeface="+mj-lt"/>
              </a:rPr>
              <a:t>150,000</a:t>
            </a:r>
          </a:p>
          <a:p>
            <a:pPr algn="ctr">
              <a:lnSpc>
                <a:spcPct val="90000"/>
              </a:lnSpc>
              <a:spcAft>
                <a:spcPts val="600"/>
              </a:spcAft>
            </a:pPr>
            <a:r>
              <a:rPr lang="en-US" sz="2400" dirty="0" smtClean="0">
                <a:gradFill>
                  <a:gsLst>
                    <a:gs pos="2917">
                      <a:schemeClr val="tx1"/>
                    </a:gs>
                    <a:gs pos="30000">
                      <a:schemeClr val="tx1"/>
                    </a:gs>
                  </a:gsLst>
                  <a:lin ang="5400000" scaled="0"/>
                </a:gradFill>
                <a:latin typeface="+mj-lt"/>
              </a:rPr>
              <a:t>partners</a:t>
            </a:r>
          </a:p>
        </p:txBody>
      </p:sp>
      <p:sp>
        <p:nvSpPr>
          <p:cNvPr id="6" name="TextBox 5"/>
          <p:cNvSpPr txBox="1"/>
          <p:nvPr/>
        </p:nvSpPr>
        <p:spPr>
          <a:xfrm>
            <a:off x="4166799" y="4387518"/>
            <a:ext cx="3880238" cy="2609945"/>
          </a:xfrm>
          <a:prstGeom prst="rect">
            <a:avLst/>
          </a:prstGeom>
          <a:noFill/>
        </p:spPr>
        <p:txBody>
          <a:bodyPr wrap="square" lIns="182880" tIns="146304" rIns="182880" bIns="146304" rtlCol="0">
            <a:spAutoFit/>
          </a:bodyPr>
          <a:lstStyle/>
          <a:p>
            <a:pPr algn="ctr">
              <a:lnSpc>
                <a:spcPct val="90000"/>
              </a:lnSpc>
              <a:spcAft>
                <a:spcPts val="600"/>
              </a:spcAft>
            </a:pPr>
            <a:r>
              <a:rPr lang="en-US" sz="4000" dirty="0" smtClean="0">
                <a:gradFill>
                  <a:gsLst>
                    <a:gs pos="2917">
                      <a:schemeClr val="tx1"/>
                    </a:gs>
                    <a:gs pos="30000">
                      <a:schemeClr val="tx1"/>
                    </a:gs>
                  </a:gsLst>
                  <a:lin ang="5400000" scaled="0"/>
                </a:gradFill>
                <a:latin typeface="+mj-lt"/>
              </a:rPr>
              <a:t>literally</a:t>
            </a:r>
            <a:endParaRPr lang="en-US" sz="8000" dirty="0" smtClean="0">
              <a:gradFill>
                <a:gsLst>
                  <a:gs pos="2917">
                    <a:schemeClr val="tx1"/>
                  </a:gs>
                  <a:gs pos="30000">
                    <a:schemeClr val="tx1"/>
                  </a:gs>
                </a:gsLst>
                <a:lin ang="5400000" scaled="0"/>
              </a:gradFill>
              <a:latin typeface="+mj-lt"/>
            </a:endParaRPr>
          </a:p>
          <a:p>
            <a:pPr algn="ctr">
              <a:lnSpc>
                <a:spcPct val="90000"/>
              </a:lnSpc>
              <a:spcAft>
                <a:spcPts val="600"/>
              </a:spcAft>
            </a:pPr>
            <a:r>
              <a:rPr lang="en-US" sz="8000" dirty="0" smtClean="0">
                <a:gradFill>
                  <a:gsLst>
                    <a:gs pos="2917">
                      <a:schemeClr val="tx1"/>
                    </a:gs>
                    <a:gs pos="30000">
                      <a:schemeClr val="tx1"/>
                    </a:gs>
                  </a:gsLst>
                  <a:lin ang="5400000" scaled="0"/>
                </a:gradFill>
                <a:latin typeface="+mj-lt"/>
              </a:rPr>
              <a:t>millions</a:t>
            </a:r>
          </a:p>
          <a:p>
            <a:pPr algn="ctr">
              <a:lnSpc>
                <a:spcPct val="90000"/>
              </a:lnSpc>
              <a:spcAft>
                <a:spcPts val="600"/>
              </a:spcAft>
            </a:pPr>
            <a:r>
              <a:rPr lang="en-US" sz="3600" dirty="0" smtClean="0">
                <a:gradFill>
                  <a:gsLst>
                    <a:gs pos="2917">
                      <a:schemeClr val="tx1"/>
                    </a:gs>
                    <a:gs pos="30000">
                      <a:schemeClr val="tx1"/>
                    </a:gs>
                  </a:gsLst>
                  <a:lin ang="5400000" scaled="0"/>
                </a:gradFill>
                <a:latin typeface="+mj-lt"/>
              </a:rPr>
              <a:t>of customers</a:t>
            </a:r>
          </a:p>
        </p:txBody>
      </p:sp>
    </p:spTree>
    <p:extLst>
      <p:ext uri="{BB962C8B-B14F-4D97-AF65-F5344CB8AC3E}">
        <p14:creationId xmlns:p14="http://schemas.microsoft.com/office/powerpoint/2010/main" val="240975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anim calcmode="lin" valueType="num">
                                      <p:cBhvr>
                                        <p:cTn id="15" dur="2000" fill="hold"/>
                                        <p:tgtEl>
                                          <p:spTgt spid="5"/>
                                        </p:tgtEl>
                                        <p:attrNameLst>
                                          <p:attrName>ppt_w</p:attrName>
                                        </p:attrNameLst>
                                      </p:cBhvr>
                                      <p:tavLst>
                                        <p:tav tm="0" fmla="#ppt_w*sin(2.5*pi*$)">
                                          <p:val>
                                            <p:fltVal val="0"/>
                                          </p:val>
                                        </p:tav>
                                        <p:tav tm="100000">
                                          <p:val>
                                            <p:fltVal val="1"/>
                                          </p:val>
                                        </p:tav>
                                      </p:tavLst>
                                    </p:anim>
                                    <p:anim calcmode="lin" valueType="num">
                                      <p:cBhvr>
                                        <p:cTn id="16"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anim calcmode="lin" valueType="num">
                                      <p:cBhvr>
                                        <p:cTn id="22" dur="2000" fill="hold"/>
                                        <p:tgtEl>
                                          <p:spTgt spid="6"/>
                                        </p:tgtEl>
                                        <p:attrNameLst>
                                          <p:attrName>ppt_w</p:attrName>
                                        </p:attrNameLst>
                                      </p:cBhvr>
                                      <p:tavLst>
                                        <p:tav tm="0" fmla="#ppt_w*sin(2.5*pi*$)">
                                          <p:val>
                                            <p:fltVal val="0"/>
                                          </p:val>
                                        </p:tav>
                                        <p:tav tm="100000">
                                          <p:val>
                                            <p:fltVal val="1"/>
                                          </p:val>
                                        </p:tav>
                                      </p:tavLst>
                                    </p:anim>
                                    <p:anim calcmode="lin" valueType="num">
                                      <p:cBhvr>
                                        <p:cTn id="23"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Partners</a:t>
            </a:r>
            <a:endParaRPr lang="en-US" dirty="0"/>
          </a:p>
        </p:txBody>
      </p:sp>
      <p:pic>
        <p:nvPicPr>
          <p:cNvPr id="3" name="Picture 2"/>
          <p:cNvPicPr>
            <a:picLocks noChangeAspect="1"/>
          </p:cNvPicPr>
          <p:nvPr/>
        </p:nvPicPr>
        <p:blipFill>
          <a:blip r:embed="rId3"/>
          <a:stretch>
            <a:fillRect/>
          </a:stretch>
        </p:blipFill>
        <p:spPr>
          <a:xfrm>
            <a:off x="3246437" y="449262"/>
            <a:ext cx="8714761" cy="5796442"/>
          </a:xfrm>
          <a:prstGeom prst="rect">
            <a:avLst/>
          </a:prstGeom>
          <a:ln>
            <a:solidFill>
              <a:schemeClr val="bg2">
                <a:lumMod val="90000"/>
              </a:schemeClr>
            </a:solidFill>
          </a:ln>
        </p:spPr>
      </p:pic>
    </p:spTree>
    <p:extLst>
      <p:ext uri="{BB962C8B-B14F-4D97-AF65-F5344CB8AC3E}">
        <p14:creationId xmlns:p14="http://schemas.microsoft.com/office/powerpoint/2010/main" val="4075680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96374" y="561656"/>
            <a:ext cx="11889564" cy="917575"/>
          </a:xfrm>
        </p:spPr>
        <p:txBody>
          <a:bodyPr/>
          <a:lstStyle/>
          <a:p>
            <a:r>
              <a:rPr lang="en-US" dirty="0" smtClean="0"/>
              <a:t>Customers</a:t>
            </a:r>
            <a:endParaRPr lang="en-US" dirty="0"/>
          </a:p>
        </p:txBody>
      </p:sp>
      <p:pic>
        <p:nvPicPr>
          <p:cNvPr id="9" name="Picture 8"/>
          <p:cNvPicPr>
            <a:picLocks noChangeAspect="1"/>
          </p:cNvPicPr>
          <p:nvPr/>
        </p:nvPicPr>
        <p:blipFill>
          <a:blip r:embed="rId3"/>
          <a:stretch>
            <a:fillRect/>
          </a:stretch>
        </p:blipFill>
        <p:spPr>
          <a:xfrm>
            <a:off x="3927086" y="373062"/>
            <a:ext cx="8258852" cy="4620563"/>
          </a:xfrm>
          <a:prstGeom prst="rect">
            <a:avLst/>
          </a:prstGeom>
          <a:ln>
            <a:solidFill>
              <a:schemeClr val="bg2"/>
            </a:solidFill>
          </a:ln>
        </p:spPr>
      </p:pic>
    </p:spTree>
    <p:extLst>
      <p:ext uri="{BB962C8B-B14F-4D97-AF65-F5344CB8AC3E}">
        <p14:creationId xmlns:p14="http://schemas.microsoft.com/office/powerpoint/2010/main" val="1786508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Advantages</a:t>
            </a:r>
            <a:endParaRPr lang="en-US" dirty="0"/>
          </a:p>
        </p:txBody>
      </p:sp>
      <p:pic>
        <p:nvPicPr>
          <p:cNvPr id="6" name="Picture 5"/>
          <p:cNvPicPr>
            <a:picLocks noChangeAspect="1"/>
          </p:cNvPicPr>
          <p:nvPr/>
        </p:nvPicPr>
        <p:blipFill>
          <a:blip r:embed="rId3"/>
          <a:stretch>
            <a:fillRect/>
          </a:stretch>
        </p:blipFill>
        <p:spPr>
          <a:xfrm>
            <a:off x="7736275" y="295274"/>
            <a:ext cx="3840163" cy="7114587"/>
          </a:xfrm>
          <a:prstGeom prst="rect">
            <a:avLst/>
          </a:prstGeom>
          <a:ln>
            <a:solidFill>
              <a:schemeClr val="bg2"/>
            </a:solidFill>
          </a:ln>
        </p:spPr>
      </p:pic>
      <p:sp>
        <p:nvSpPr>
          <p:cNvPr id="7" name="Rectangle 6"/>
          <p:cNvSpPr/>
          <p:nvPr/>
        </p:nvSpPr>
        <p:spPr bwMode="auto">
          <a:xfrm>
            <a:off x="579437" y="1668462"/>
            <a:ext cx="6934200"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dirty="0" smtClean="0">
                <a:gradFill>
                  <a:gsLst>
                    <a:gs pos="0">
                      <a:srgbClr val="FFFFFF"/>
                    </a:gs>
                    <a:gs pos="100000">
                      <a:srgbClr val="FFFFFF"/>
                    </a:gs>
                  </a:gsLst>
                  <a:lin ang="5400000" scaled="0"/>
                </a:gradFill>
              </a:rPr>
              <a:t>No Active Directory user management</a:t>
            </a:r>
            <a:endParaRPr lang="en-US" sz="2800" dirty="0">
              <a:gradFill>
                <a:gsLst>
                  <a:gs pos="0">
                    <a:srgbClr val="FFFFFF"/>
                  </a:gs>
                  <a:gs pos="100000">
                    <a:srgbClr val="FFFFFF"/>
                  </a:gs>
                </a:gsLst>
                <a:lin ang="5400000" scaled="0"/>
              </a:gradFill>
            </a:endParaRPr>
          </a:p>
        </p:txBody>
      </p:sp>
      <p:sp>
        <p:nvSpPr>
          <p:cNvPr id="8" name="Rectangle 7"/>
          <p:cNvSpPr/>
          <p:nvPr/>
        </p:nvSpPr>
        <p:spPr bwMode="auto">
          <a:xfrm>
            <a:off x="579437" y="2811462"/>
            <a:ext cx="4038600"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dirty="0" smtClean="0">
                <a:gradFill>
                  <a:gsLst>
                    <a:gs pos="0">
                      <a:srgbClr val="FFFFFF"/>
                    </a:gs>
                    <a:gs pos="100000">
                      <a:srgbClr val="FFFFFF"/>
                    </a:gs>
                  </a:gsLst>
                  <a:lin ang="5400000" scaled="0"/>
                </a:gradFill>
              </a:rPr>
              <a:t>Accessible anywhere</a:t>
            </a:r>
            <a:endParaRPr lang="en-US" sz="2800" dirty="0">
              <a:gradFill>
                <a:gsLst>
                  <a:gs pos="0">
                    <a:srgbClr val="FFFFFF"/>
                  </a:gs>
                  <a:gs pos="100000">
                    <a:srgbClr val="FFFFFF"/>
                  </a:gs>
                </a:gsLst>
                <a:lin ang="5400000" scaled="0"/>
              </a:gradFill>
            </a:endParaRPr>
          </a:p>
        </p:txBody>
      </p:sp>
      <p:sp>
        <p:nvSpPr>
          <p:cNvPr id="9" name="Rectangle 8"/>
          <p:cNvSpPr/>
          <p:nvPr/>
        </p:nvSpPr>
        <p:spPr bwMode="auto">
          <a:xfrm>
            <a:off x="579437" y="3954462"/>
            <a:ext cx="5181600"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dirty="0" smtClean="0">
                <a:gradFill>
                  <a:gsLst>
                    <a:gs pos="0">
                      <a:srgbClr val="FFFFFF"/>
                    </a:gs>
                    <a:gs pos="100000">
                      <a:srgbClr val="FFFFFF"/>
                    </a:gs>
                  </a:gsLst>
                  <a:lin ang="5400000" scaled="0"/>
                </a:gradFill>
              </a:rPr>
              <a:t>Easy UI for your own teams</a:t>
            </a:r>
            <a:endParaRPr lang="en-US" sz="2800" dirty="0">
              <a:gradFill>
                <a:gsLst>
                  <a:gs pos="0">
                    <a:srgbClr val="FFFFFF"/>
                  </a:gs>
                  <a:gs pos="100000">
                    <a:srgbClr val="FFFFFF"/>
                  </a:gs>
                </a:gsLst>
                <a:lin ang="5400000" scaled="0"/>
              </a:gradFill>
            </a:endParaRPr>
          </a:p>
        </p:txBody>
      </p:sp>
      <p:sp>
        <p:nvSpPr>
          <p:cNvPr id="10" name="Rectangle 9"/>
          <p:cNvSpPr/>
          <p:nvPr/>
        </p:nvSpPr>
        <p:spPr bwMode="auto">
          <a:xfrm>
            <a:off x="579436" y="5097462"/>
            <a:ext cx="6569073" cy="9906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182880" defTabSz="932472" fontAlgn="base">
              <a:spcBef>
                <a:spcPct val="0"/>
              </a:spcBef>
              <a:spcAft>
                <a:spcPct val="0"/>
              </a:spcAft>
            </a:pPr>
            <a:r>
              <a:rPr lang="en-US" sz="2800" dirty="0" smtClean="0">
                <a:gradFill>
                  <a:gsLst>
                    <a:gs pos="0">
                      <a:srgbClr val="FFFFFF"/>
                    </a:gs>
                    <a:gs pos="100000">
                      <a:srgbClr val="FFFFFF"/>
                    </a:gs>
                  </a:gsLst>
                  <a:lin ang="5400000" scaled="0"/>
                </a:gradFill>
              </a:rPr>
              <a:t>Log in once with your home network</a:t>
            </a:r>
            <a:endParaRPr lang="en-US" sz="2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250767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52599" y="1382748"/>
            <a:ext cx="2428655" cy="3555550"/>
          </a:xfrm>
          <a:prstGeom prst="rect">
            <a:avLst/>
          </a:prstGeom>
        </p:spPr>
      </p:pic>
      <p:sp>
        <p:nvSpPr>
          <p:cNvPr id="3" name="Content Placeholder 2"/>
          <p:cNvSpPr>
            <a:spLocks noGrp="1"/>
          </p:cNvSpPr>
          <p:nvPr>
            <p:ph type="body" sz="quarter" idx="10"/>
          </p:nvPr>
        </p:nvSpPr>
        <p:spPr>
          <a:xfrm>
            <a:off x="274638" y="1212850"/>
            <a:ext cx="4571999" cy="2228302"/>
          </a:xfrm>
        </p:spPr>
        <p:txBody>
          <a:bodyPr/>
          <a:lstStyle/>
          <a:p>
            <a:pPr marL="0" indent="0">
              <a:buNone/>
            </a:pPr>
            <a:r>
              <a:rPr lang="en-US" b="0" dirty="0" smtClean="0"/>
              <a:t>Yammer is accessible across device platforms through free, native applications on Windows, Windows Phone, iOS, and Android.</a:t>
            </a:r>
            <a:endParaRPr lang="en-US" b="0" dirty="0"/>
          </a:p>
        </p:txBody>
      </p:sp>
      <p:sp>
        <p:nvSpPr>
          <p:cNvPr id="2" name="Title 1"/>
          <p:cNvSpPr>
            <a:spLocks noGrp="1"/>
          </p:cNvSpPr>
          <p:nvPr>
            <p:ph type="title"/>
          </p:nvPr>
        </p:nvSpPr>
        <p:spPr/>
        <p:txBody>
          <a:bodyPr/>
          <a:lstStyle/>
          <a:p>
            <a:r>
              <a:rPr lang="en-US" dirty="0" smtClean="0"/>
              <a:t>Mobile Accessibility</a:t>
            </a:r>
            <a:endParaRPr lang="en-US" dirty="0"/>
          </a:p>
        </p:txBody>
      </p:sp>
      <p:pic>
        <p:nvPicPr>
          <p:cNvPr id="6" name="Picture 5"/>
          <p:cNvPicPr>
            <a:picLocks noChangeAspect="1"/>
          </p:cNvPicPr>
          <p:nvPr/>
        </p:nvPicPr>
        <p:blipFill>
          <a:blip r:embed="rId3"/>
          <a:stretch>
            <a:fillRect/>
          </a:stretch>
        </p:blipFill>
        <p:spPr>
          <a:xfrm>
            <a:off x="5372415" y="2794269"/>
            <a:ext cx="3905998" cy="3636195"/>
          </a:xfrm>
          <a:prstGeom prst="rect">
            <a:avLst/>
          </a:prstGeom>
          <a:ln>
            <a:solidFill>
              <a:schemeClr val="bg2"/>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6901" y="1235267"/>
            <a:ext cx="2107809" cy="3118003"/>
          </a:xfrm>
          <a:prstGeom prst="rect">
            <a:avLst/>
          </a:prstGeom>
          <a:ln>
            <a:solidFill>
              <a:schemeClr val="bg2"/>
            </a:solidFill>
          </a:ln>
        </p:spPr>
      </p:pic>
    </p:spTree>
    <p:extLst>
      <p:ext uri="{BB962C8B-B14F-4D97-AF65-F5344CB8AC3E}">
        <p14:creationId xmlns:p14="http://schemas.microsoft.com/office/powerpoint/2010/main" val="4114135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type="body" sz="quarter" idx="10"/>
          </p:nvPr>
        </p:nvSpPr>
        <p:spPr>
          <a:xfrm>
            <a:off x="427037" y="1439862"/>
            <a:ext cx="3200399" cy="2228302"/>
          </a:xfrm>
        </p:spPr>
        <p:txBody>
          <a:bodyPr>
            <a:normAutofit/>
          </a:bodyPr>
          <a:lstStyle/>
          <a:p>
            <a:pPr marL="0" indent="0">
              <a:buNone/>
            </a:pPr>
            <a:r>
              <a:rPr lang="en-US" b="0" dirty="0" smtClean="0"/>
              <a:t>Freemium vs. Enterprise</a:t>
            </a:r>
          </a:p>
          <a:p>
            <a:pPr marL="0" indent="0">
              <a:buNone/>
            </a:pPr>
            <a:endParaRPr lang="en-US" b="0" dirty="0"/>
          </a:p>
        </p:txBody>
      </p:sp>
      <p:sp>
        <p:nvSpPr>
          <p:cNvPr id="7" name="Title 6"/>
          <p:cNvSpPr>
            <a:spLocks noGrp="1"/>
          </p:cNvSpPr>
          <p:nvPr>
            <p:ph type="title"/>
          </p:nvPr>
        </p:nvSpPr>
        <p:spPr/>
        <p:txBody>
          <a:bodyPr/>
          <a:lstStyle/>
          <a:p>
            <a:r>
              <a:rPr lang="en-US" dirty="0" smtClean="0"/>
              <a:t>Governance</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250888191"/>
              </p:ext>
            </p:extLst>
          </p:nvPr>
        </p:nvGraphicFramePr>
        <p:xfrm>
          <a:off x="4313237" y="326552"/>
          <a:ext cx="7643940" cy="3979180"/>
        </p:xfrm>
        <a:graphic>
          <a:graphicData uri="http://schemas.openxmlformats.org/drawingml/2006/table">
            <a:tbl>
              <a:tblPr firstRow="1" bandRow="1">
                <a:tableStyleId>{5940675A-B579-460E-94D1-54222C63F5DA}</a:tableStyleId>
              </a:tblPr>
              <a:tblGrid>
                <a:gridCol w="3821970"/>
                <a:gridCol w="3821970"/>
              </a:tblGrid>
              <a:tr h="994795">
                <a:tc>
                  <a:txBody>
                    <a:bodyPr/>
                    <a:lstStyle/>
                    <a:p>
                      <a:r>
                        <a:rPr lang="en-US" sz="3700" b="1" dirty="0" smtClean="0">
                          <a:solidFill>
                            <a:schemeClr val="bg1"/>
                          </a:solidFill>
                          <a:latin typeface="Segoe UI Light" panose="020B0502040204020203" pitchFamily="34" charset="0"/>
                          <a:cs typeface="Segoe UI Light" panose="020B0502040204020203" pitchFamily="34" charset="0"/>
                        </a:rPr>
                        <a:t>Freemium</a:t>
                      </a:r>
                      <a:endParaRPr lang="en-US" sz="3700" b="1" dirty="0">
                        <a:solidFill>
                          <a:schemeClr val="bg1"/>
                        </a:solidFill>
                        <a:latin typeface="Segoe UI Light" panose="020B0502040204020203" pitchFamily="34" charset="0"/>
                        <a:cs typeface="Segoe UI Light" panose="020B0502040204020203" pitchFamily="34" charset="0"/>
                      </a:endParaRPr>
                    </a:p>
                  </a:txBody>
                  <a:tcPr marL="93260" marR="93260" marT="46630" marB="4663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3700" b="1" dirty="0" smtClean="0">
                          <a:solidFill>
                            <a:schemeClr val="bg1"/>
                          </a:solidFill>
                          <a:latin typeface="Segoe UI Light" panose="020B0502040204020203" pitchFamily="34" charset="0"/>
                          <a:cs typeface="Segoe UI Light" panose="020B0502040204020203" pitchFamily="34" charset="0"/>
                        </a:rPr>
                        <a:t>Enterprise</a:t>
                      </a:r>
                      <a:endParaRPr lang="en-US" sz="3700" b="1" dirty="0">
                        <a:solidFill>
                          <a:schemeClr val="bg1"/>
                        </a:solidFill>
                        <a:latin typeface="Segoe UI Light" panose="020B0502040204020203" pitchFamily="34" charset="0"/>
                        <a:cs typeface="Segoe UI Light" panose="020B0502040204020203" pitchFamily="34" charset="0"/>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994795">
                <a:tc>
                  <a:txBody>
                    <a:bodyPr/>
                    <a:lstStyle/>
                    <a:p>
                      <a:r>
                        <a:rPr lang="en-US" sz="2900" dirty="0" smtClean="0">
                          <a:latin typeface="Segoe UI Light" panose="020B0502040204020203" pitchFamily="34" charset="0"/>
                          <a:cs typeface="Segoe UI Light" panose="020B0502040204020203" pitchFamily="34" charset="0"/>
                        </a:rPr>
                        <a:t>Users control content</a:t>
                      </a:r>
                      <a:endParaRPr lang="en-US" sz="2900" dirty="0">
                        <a:latin typeface="Segoe UI Light" panose="020B0502040204020203" pitchFamily="34" charset="0"/>
                        <a:cs typeface="Segoe UI Light" panose="020B0502040204020203" pitchFamily="34" charset="0"/>
                      </a:endParaRPr>
                    </a:p>
                  </a:txBody>
                  <a:tcPr marL="93260" marR="93260" marT="46630" marB="4663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900" dirty="0" smtClean="0">
                          <a:latin typeface="Segoe UI Light" panose="020B0502040204020203" pitchFamily="34" charset="0"/>
                          <a:cs typeface="Segoe UI Light" panose="020B0502040204020203" pitchFamily="34" charset="0"/>
                        </a:rPr>
                        <a:t>Admins can manage content</a:t>
                      </a:r>
                      <a:endParaRPr lang="en-US" sz="2900" dirty="0">
                        <a:latin typeface="Segoe UI Light" panose="020B0502040204020203" pitchFamily="34" charset="0"/>
                        <a:cs typeface="Segoe UI Light" panose="020B0502040204020203" pitchFamily="34" charset="0"/>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94795">
                <a:tc>
                  <a:txBody>
                    <a:bodyPr/>
                    <a:lstStyle/>
                    <a:p>
                      <a:r>
                        <a:rPr lang="en-US" sz="2900" dirty="0" smtClean="0">
                          <a:latin typeface="Segoe UI Light" panose="020B0502040204020203" pitchFamily="34" charset="0"/>
                          <a:cs typeface="Segoe UI Light" panose="020B0502040204020203" pitchFamily="34" charset="0"/>
                        </a:rPr>
                        <a:t>Users own content</a:t>
                      </a:r>
                      <a:endParaRPr lang="en-US" sz="2900" dirty="0">
                        <a:latin typeface="Segoe UI Light" panose="020B0502040204020203" pitchFamily="34" charset="0"/>
                        <a:cs typeface="Segoe UI Light" panose="020B0502040204020203" pitchFamily="34" charset="0"/>
                      </a:endParaRPr>
                    </a:p>
                  </a:txBody>
                  <a:tcPr marL="93260" marR="93260" marT="46630" marB="4663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900" dirty="0" smtClean="0">
                          <a:latin typeface="Segoe UI Light" panose="020B0502040204020203" pitchFamily="34" charset="0"/>
                          <a:cs typeface="Segoe UI Light" panose="020B0502040204020203" pitchFamily="34" charset="0"/>
                        </a:rPr>
                        <a:t>Enterprise owns the content</a:t>
                      </a:r>
                      <a:endParaRPr lang="en-US" sz="2900" dirty="0">
                        <a:latin typeface="Segoe UI Light" panose="020B0502040204020203" pitchFamily="34" charset="0"/>
                        <a:cs typeface="Segoe UI Light" panose="020B0502040204020203" pitchFamily="34" charset="0"/>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94795">
                <a:tc>
                  <a:txBody>
                    <a:bodyPr/>
                    <a:lstStyle/>
                    <a:p>
                      <a:r>
                        <a:rPr lang="en-US" sz="2900" dirty="0" smtClean="0">
                          <a:latin typeface="Segoe UI Light" panose="020B0502040204020203" pitchFamily="34" charset="0"/>
                          <a:cs typeface="Segoe UI Light" panose="020B0502040204020203" pitchFamily="34" charset="0"/>
                        </a:rPr>
                        <a:t>No admin controls</a:t>
                      </a:r>
                      <a:endParaRPr lang="en-US" sz="2900" dirty="0">
                        <a:latin typeface="Segoe UI Light" panose="020B0502040204020203" pitchFamily="34" charset="0"/>
                        <a:cs typeface="Segoe UI Light" panose="020B0502040204020203" pitchFamily="34" charset="0"/>
                      </a:endParaRPr>
                    </a:p>
                  </a:txBody>
                  <a:tcPr marL="93260" marR="93260" marT="46630" marB="4663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900" dirty="0" smtClean="0">
                          <a:latin typeface="Segoe UI Light" panose="020B0502040204020203" pitchFamily="34" charset="0"/>
                          <a:cs typeface="Segoe UI Light" panose="020B0502040204020203" pitchFamily="34" charset="0"/>
                        </a:rPr>
                        <a:t>Admin controls</a:t>
                      </a:r>
                      <a:endParaRPr lang="en-US" sz="2900" dirty="0">
                        <a:latin typeface="Segoe UI Light" panose="020B0502040204020203" pitchFamily="34" charset="0"/>
                        <a:cs typeface="Segoe UI Light" panose="020B0502040204020203" pitchFamily="34" charset="0"/>
                      </a:endParaRPr>
                    </a:p>
                  </a:txBody>
                  <a:tcPr marL="93260" marR="93260" marT="46630" marB="466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78559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type="body" sz="quarter" idx="10"/>
          </p:nvPr>
        </p:nvSpPr>
        <p:spPr>
          <a:xfrm>
            <a:off x="274638" y="1212850"/>
            <a:ext cx="5256900" cy="4799012"/>
          </a:xfrm>
        </p:spPr>
        <p:txBody>
          <a:bodyPr>
            <a:normAutofit/>
          </a:bodyPr>
          <a:lstStyle/>
          <a:p>
            <a:pPr marL="0" indent="0">
              <a:buNone/>
            </a:pPr>
            <a:r>
              <a:rPr lang="en-US" dirty="0" smtClean="0"/>
              <a:t>Ease of Administration</a:t>
            </a:r>
          </a:p>
          <a:p>
            <a:pPr marL="0" indent="0">
              <a:buNone/>
            </a:pPr>
            <a:r>
              <a:rPr lang="en-US" b="0" dirty="0" smtClean="0"/>
              <a:t>Control who can create, invite and interact on external networks while managing those networks closely.</a:t>
            </a:r>
          </a:p>
          <a:p>
            <a:endParaRPr lang="en-US" dirty="0" smtClean="0"/>
          </a:p>
          <a:p>
            <a:endParaRPr lang="en-US" dirty="0"/>
          </a:p>
        </p:txBody>
      </p:sp>
      <p:sp>
        <p:nvSpPr>
          <p:cNvPr id="7" name="Title 6"/>
          <p:cNvSpPr>
            <a:spLocks noGrp="1"/>
          </p:cNvSpPr>
          <p:nvPr>
            <p:ph type="title"/>
          </p:nvPr>
        </p:nvSpPr>
        <p:spPr/>
        <p:txBody>
          <a:bodyPr/>
          <a:lstStyle/>
          <a:p>
            <a:r>
              <a:rPr lang="en-US" dirty="0" smtClean="0"/>
              <a:t>Governance</a:t>
            </a:r>
            <a:endParaRPr lang="en-US" dirty="0"/>
          </a:p>
        </p:txBody>
      </p:sp>
      <p:pic>
        <p:nvPicPr>
          <p:cNvPr id="3" name="Picture 2"/>
          <p:cNvPicPr>
            <a:picLocks noChangeAspect="1"/>
          </p:cNvPicPr>
          <p:nvPr/>
        </p:nvPicPr>
        <p:blipFill>
          <a:blip r:embed="rId3"/>
          <a:stretch>
            <a:fillRect/>
          </a:stretch>
        </p:blipFill>
        <p:spPr>
          <a:xfrm>
            <a:off x="5361285" y="295274"/>
            <a:ext cx="6497219" cy="3659188"/>
          </a:xfrm>
          <a:prstGeom prst="rect">
            <a:avLst/>
          </a:prstGeom>
          <a:ln>
            <a:solidFill>
              <a:schemeClr val="bg2"/>
            </a:solidFill>
          </a:ln>
        </p:spPr>
      </p:pic>
      <p:pic>
        <p:nvPicPr>
          <p:cNvPr id="4" name="Picture 3"/>
          <p:cNvPicPr>
            <a:picLocks noChangeAspect="1"/>
          </p:cNvPicPr>
          <p:nvPr/>
        </p:nvPicPr>
        <p:blipFill>
          <a:blip r:embed="rId4"/>
          <a:stretch>
            <a:fillRect/>
          </a:stretch>
        </p:blipFill>
        <p:spPr>
          <a:xfrm>
            <a:off x="9266237" y="2354262"/>
            <a:ext cx="2254757" cy="4131753"/>
          </a:xfrm>
          <a:prstGeom prst="rect">
            <a:avLst/>
          </a:prstGeom>
          <a:ln>
            <a:solidFill>
              <a:schemeClr val="bg2"/>
            </a:solidFill>
          </a:ln>
        </p:spPr>
      </p:pic>
    </p:spTree>
    <p:extLst>
      <p:ext uri="{BB962C8B-B14F-4D97-AF65-F5344CB8AC3E}">
        <p14:creationId xmlns:p14="http://schemas.microsoft.com/office/powerpoint/2010/main" val="1044015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925" y="-1379538"/>
            <a:ext cx="12725400" cy="8907781"/>
          </a:xfrm>
          <a:prstGeom prst="rect">
            <a:avLst/>
          </a:prstGeom>
        </p:spPr>
      </p:pic>
      <p:sp>
        <p:nvSpPr>
          <p:cNvPr id="4" name="Text Placeholder 3"/>
          <p:cNvSpPr>
            <a:spLocks noGrp="1"/>
          </p:cNvSpPr>
          <p:nvPr>
            <p:ph type="body" sz="quarter" idx="10"/>
          </p:nvPr>
        </p:nvSpPr>
        <p:spPr>
          <a:xfrm>
            <a:off x="286544" y="790650"/>
            <a:ext cx="11574461" cy="2283702"/>
          </a:xfrm>
        </p:spPr>
        <p:txBody>
          <a:bodyPr/>
          <a:lstStyle/>
          <a:p>
            <a:pPr marL="571500" indent="-571500">
              <a:buFont typeface="Wingdings" panose="05000000000000000000" pitchFamily="2" charset="2"/>
              <a:buChar char="v"/>
            </a:pPr>
            <a:r>
              <a:rPr lang="en-US" sz="4400" dirty="0" smtClean="0"/>
              <a:t>Has an extranet today</a:t>
            </a:r>
          </a:p>
          <a:p>
            <a:pPr marL="571500" indent="-571500">
              <a:buFont typeface="Wingdings" panose="05000000000000000000" pitchFamily="2" charset="2"/>
              <a:buChar char="v"/>
            </a:pPr>
            <a:r>
              <a:rPr lang="en-US" sz="4400" dirty="0" smtClean="0"/>
              <a:t>Uses SharePoint or Yammer externally</a:t>
            </a:r>
          </a:p>
          <a:p>
            <a:pPr marL="571500" indent="-571500">
              <a:buFont typeface="Wingdings" panose="05000000000000000000" pitchFamily="2" charset="2"/>
              <a:buChar char="v"/>
            </a:pPr>
            <a:r>
              <a:rPr lang="en-US" sz="4400" dirty="0" smtClean="0"/>
              <a:t>Utilizes “the cloud” for external collaboration</a:t>
            </a:r>
            <a:endParaRPr lang="en-US" sz="4400" dirty="0"/>
          </a:p>
        </p:txBody>
      </p:sp>
      <p:sp>
        <p:nvSpPr>
          <p:cNvPr id="3" name="Title 2"/>
          <p:cNvSpPr>
            <a:spLocks noGrp="1"/>
          </p:cNvSpPr>
          <p:nvPr>
            <p:ph type="title"/>
          </p:nvPr>
        </p:nvSpPr>
        <p:spPr>
          <a:xfrm>
            <a:off x="39688" y="7302"/>
            <a:ext cx="12412661" cy="917575"/>
          </a:xfrm>
        </p:spPr>
        <p:txBody>
          <a:bodyPr/>
          <a:lstStyle/>
          <a:p>
            <a:r>
              <a:rPr lang="en-US" sz="5400" dirty="0" smtClean="0"/>
              <a:t>Please raise your hand if your organization…</a:t>
            </a:r>
            <a:endParaRPr lang="en-US" sz="5400" dirty="0"/>
          </a:p>
        </p:txBody>
      </p:sp>
    </p:spTree>
    <p:extLst>
      <p:ext uri="{BB962C8B-B14F-4D97-AF65-F5344CB8AC3E}">
        <p14:creationId xmlns:p14="http://schemas.microsoft.com/office/powerpoint/2010/main" val="19965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5507" dirty="0" smtClean="0">
                <a:latin typeface="Segoe UI Light" panose="020B0502040204020203" pitchFamily="34" charset="0"/>
                <a:cs typeface="Segoe UI Light" panose="020B0502040204020203" pitchFamily="34" charset="0"/>
              </a:rPr>
              <a:t>DEMO 1: </a:t>
            </a:r>
            <a:r>
              <a:rPr lang="en-US" sz="5507" dirty="0">
                <a:latin typeface="Segoe UI Light" panose="020B0502040204020203" pitchFamily="34" charset="0"/>
                <a:cs typeface="Segoe UI Light" panose="020B0502040204020203" pitchFamily="34" charset="0"/>
              </a:rPr>
              <a:t/>
            </a:r>
            <a:br>
              <a:rPr lang="en-US" sz="5507" dirty="0">
                <a:latin typeface="Segoe UI Light" panose="020B0502040204020203" pitchFamily="34" charset="0"/>
                <a:cs typeface="Segoe UI Light" panose="020B0502040204020203" pitchFamily="34" charset="0"/>
              </a:rPr>
            </a:br>
            <a:r>
              <a:rPr lang="en-US" sz="3672" dirty="0">
                <a:latin typeface="Segoe UI Light" panose="020B0502040204020203" pitchFamily="34" charset="0"/>
                <a:cs typeface="Segoe UI Light" panose="020B0502040204020203" pitchFamily="34" charset="0"/>
              </a:rPr>
              <a:t/>
            </a:r>
            <a:br>
              <a:rPr lang="en-US" sz="3672" dirty="0">
                <a:latin typeface="Segoe UI Light" panose="020B0502040204020203" pitchFamily="34" charset="0"/>
                <a:cs typeface="Segoe UI Light" panose="020B0502040204020203" pitchFamily="34" charset="0"/>
              </a:rPr>
            </a:br>
            <a:r>
              <a:rPr lang="en-US" sz="3672" dirty="0" smtClean="0">
                <a:latin typeface="Segoe UI Light" panose="020B0502040204020203" pitchFamily="34" charset="0"/>
                <a:cs typeface="Segoe UI Light" panose="020B0502040204020203" pitchFamily="34" charset="0"/>
              </a:rPr>
              <a:t>Use Case: Single Partner Collaboration</a:t>
            </a:r>
            <a:endParaRPr lang="en-US" sz="3672" dirty="0">
              <a:latin typeface="Segoe UI Light" panose="020B0502040204020203" pitchFamily="34" charset="0"/>
              <a:cs typeface="Segoe UI Light" panose="020B0502040204020203" pitchFamily="34" charset="0"/>
            </a:endParaRPr>
          </a:p>
        </p:txBody>
      </p:sp>
      <p:sp>
        <p:nvSpPr>
          <p:cNvPr id="3" name="Text Placeholder 2"/>
          <p:cNvSpPr>
            <a:spLocks noGrp="1"/>
          </p:cNvSpPr>
          <p:nvPr>
            <p:ph type="body" sz="quarter" idx="12"/>
          </p:nvPr>
        </p:nvSpPr>
        <p:spPr/>
        <p:txBody>
          <a:bodyPr/>
          <a:lstStyle/>
          <a:p>
            <a:r>
              <a:rPr lang="en-US" dirty="0" smtClean="0"/>
              <a:t>Rich Wood</a:t>
            </a:r>
          </a:p>
        </p:txBody>
      </p:sp>
      <p:sp>
        <p:nvSpPr>
          <p:cNvPr id="4" name="Date Placeholder 3"/>
          <p:cNvSpPr>
            <a:spLocks noGrp="1"/>
          </p:cNvSpPr>
          <p:nvPr>
            <p:ph type="dt" sz="half" idx="4294967295"/>
          </p:nvPr>
        </p:nvSpPr>
        <p:spPr>
          <a:xfrm>
            <a:off x="0" y="6530975"/>
            <a:ext cx="3327400" cy="371475"/>
          </a:xfrm>
          <a:prstGeom prst="rect">
            <a:avLst/>
          </a:prstGeom>
        </p:spPr>
        <p:txBody>
          <a:bodyPr/>
          <a:lstStyle/>
          <a:p>
            <a:fld id="{C759B546-1228-BA45-8CBF-33A20D3704D4}" type="datetime1">
              <a:rPr lang="en-US" smtClean="0"/>
              <a:t>3/4/2014</a:t>
            </a:fld>
            <a:endParaRPr lang="en-US" dirty="0"/>
          </a:p>
        </p:txBody>
      </p:sp>
      <p:sp>
        <p:nvSpPr>
          <p:cNvPr id="5" name="Slide Number Placeholder 4"/>
          <p:cNvSpPr>
            <a:spLocks noGrp="1"/>
          </p:cNvSpPr>
          <p:nvPr>
            <p:ph type="sldNum" sz="quarter" idx="4294967295"/>
          </p:nvPr>
        </p:nvSpPr>
        <p:spPr>
          <a:xfrm>
            <a:off x="9421813" y="6530975"/>
            <a:ext cx="3014662" cy="371475"/>
          </a:xfrm>
          <a:prstGeom prst="rect">
            <a:avLst/>
          </a:prstGeom>
        </p:spPr>
        <p:txBody>
          <a:bodyPr/>
          <a:lstStyle/>
          <a:p>
            <a:fld id="{B6865858-F58F-6547-AF88-BE2F5EF0F2A1}" type="slidenum">
              <a:rPr lang="en-US" smtClean="0"/>
              <a:t>40</a:t>
            </a:fld>
            <a:endParaRPr lang="en-US"/>
          </a:p>
        </p:txBody>
      </p:sp>
    </p:spTree>
    <p:extLst>
      <p:ext uri="{BB962C8B-B14F-4D97-AF65-F5344CB8AC3E}">
        <p14:creationId xmlns:p14="http://schemas.microsoft.com/office/powerpoint/2010/main" val="3046769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769989"/>
          </a:xfrm>
        </p:spPr>
        <p:txBody>
          <a:bodyPr/>
          <a:lstStyle/>
          <a:p>
            <a:r>
              <a:rPr lang="en-US" dirty="0" smtClean="0"/>
              <a:t>Your home, your branding</a:t>
            </a:r>
          </a:p>
          <a:p>
            <a:r>
              <a:rPr lang="en-US" dirty="0" smtClean="0"/>
              <a:t>Manage the message – share the news that matters</a:t>
            </a:r>
          </a:p>
          <a:p>
            <a:r>
              <a:rPr lang="en-US" dirty="0" smtClean="0"/>
              <a:t>Many to many sharing and collaboration</a:t>
            </a:r>
          </a:p>
          <a:p>
            <a:r>
              <a:rPr lang="en-US" dirty="0" smtClean="0"/>
              <a:t>Foster interactivity and common purpose</a:t>
            </a:r>
            <a:endParaRPr lang="en-US" dirty="0"/>
          </a:p>
        </p:txBody>
      </p:sp>
      <p:sp>
        <p:nvSpPr>
          <p:cNvPr id="3" name="Title 2"/>
          <p:cNvSpPr>
            <a:spLocks noGrp="1"/>
          </p:cNvSpPr>
          <p:nvPr>
            <p:ph type="title"/>
          </p:nvPr>
        </p:nvSpPr>
        <p:spPr/>
        <p:txBody>
          <a:bodyPr/>
          <a:lstStyle/>
          <a:p>
            <a:r>
              <a:rPr lang="en-US" dirty="0" smtClean="0"/>
              <a:t>Keys to this use case</a:t>
            </a:r>
            <a:endParaRPr lang="en-US" dirty="0"/>
          </a:p>
        </p:txBody>
      </p:sp>
    </p:spTree>
    <p:extLst>
      <p:ext uri="{BB962C8B-B14F-4D97-AF65-F5344CB8AC3E}">
        <p14:creationId xmlns:p14="http://schemas.microsoft.com/office/powerpoint/2010/main" val="200538797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5507" dirty="0" smtClean="0">
                <a:latin typeface="Segoe UI Light" panose="020B0502040204020203" pitchFamily="34" charset="0"/>
                <a:cs typeface="Segoe UI Light" panose="020B0502040204020203" pitchFamily="34" charset="0"/>
              </a:rPr>
              <a:t>DEMO 2: </a:t>
            </a:r>
            <a:r>
              <a:rPr lang="en-US" sz="5507" dirty="0">
                <a:latin typeface="Segoe UI Light" panose="020B0502040204020203" pitchFamily="34" charset="0"/>
                <a:cs typeface="Segoe UI Light" panose="020B0502040204020203" pitchFamily="34" charset="0"/>
              </a:rPr>
              <a:t/>
            </a:r>
            <a:br>
              <a:rPr lang="en-US" sz="5507" dirty="0">
                <a:latin typeface="Segoe UI Light" panose="020B0502040204020203" pitchFamily="34" charset="0"/>
                <a:cs typeface="Segoe UI Light" panose="020B0502040204020203" pitchFamily="34" charset="0"/>
              </a:rPr>
            </a:br>
            <a:r>
              <a:rPr lang="en-US" sz="3672" dirty="0">
                <a:latin typeface="Segoe UI Light" panose="020B0502040204020203" pitchFamily="34" charset="0"/>
                <a:cs typeface="Segoe UI Light" panose="020B0502040204020203" pitchFamily="34" charset="0"/>
              </a:rPr>
              <a:t/>
            </a:r>
            <a:br>
              <a:rPr lang="en-US" sz="3672" dirty="0">
                <a:latin typeface="Segoe UI Light" panose="020B0502040204020203" pitchFamily="34" charset="0"/>
                <a:cs typeface="Segoe UI Light" panose="020B0502040204020203" pitchFamily="34" charset="0"/>
              </a:rPr>
            </a:br>
            <a:r>
              <a:rPr lang="en-US" sz="3672" dirty="0" smtClean="0">
                <a:latin typeface="Segoe UI Light" panose="020B0502040204020203" pitchFamily="34" charset="0"/>
                <a:cs typeface="Segoe UI Light" panose="020B0502040204020203" pitchFamily="34" charset="0"/>
              </a:rPr>
              <a:t>Setup and Governance </a:t>
            </a:r>
            <a:r>
              <a:rPr lang="en-US" sz="3672" dirty="0">
                <a:latin typeface="Segoe UI Light" panose="020B0502040204020203" pitchFamily="34" charset="0"/>
                <a:cs typeface="Segoe UI Light" panose="020B0502040204020203" pitchFamily="34" charset="0"/>
              </a:rPr>
              <a:t>in </a:t>
            </a:r>
            <a:r>
              <a:rPr lang="en-US" sz="3672" dirty="0" smtClean="0">
                <a:latin typeface="Segoe UI Light" panose="020B0502040204020203" pitchFamily="34" charset="0"/>
                <a:cs typeface="Segoe UI Light" panose="020B0502040204020203" pitchFamily="34" charset="0"/>
              </a:rPr>
              <a:t>Yammer </a:t>
            </a:r>
            <a:r>
              <a:rPr lang="en-US" sz="3672" dirty="0">
                <a:latin typeface="Segoe UI Light" panose="020B0502040204020203" pitchFamily="34" charset="0"/>
                <a:cs typeface="Segoe UI Light" panose="020B0502040204020203" pitchFamily="34" charset="0"/>
              </a:rPr>
              <a:t>External </a:t>
            </a:r>
            <a:r>
              <a:rPr lang="en-US" sz="3672" dirty="0" smtClean="0">
                <a:latin typeface="Segoe UI Light" panose="020B0502040204020203" pitchFamily="34" charset="0"/>
                <a:cs typeface="Segoe UI Light" panose="020B0502040204020203" pitchFamily="34" charset="0"/>
              </a:rPr>
              <a:t>Networks</a:t>
            </a:r>
            <a:endParaRPr lang="en-US" sz="3672" dirty="0">
              <a:latin typeface="Segoe UI Light" panose="020B0502040204020203" pitchFamily="34" charset="0"/>
              <a:cs typeface="Segoe UI Light" panose="020B0502040204020203" pitchFamily="34" charset="0"/>
            </a:endParaRPr>
          </a:p>
        </p:txBody>
      </p:sp>
      <p:sp>
        <p:nvSpPr>
          <p:cNvPr id="3" name="Text Placeholder 2"/>
          <p:cNvSpPr>
            <a:spLocks noGrp="1"/>
          </p:cNvSpPr>
          <p:nvPr>
            <p:ph type="body" sz="quarter" idx="12"/>
          </p:nvPr>
        </p:nvSpPr>
        <p:spPr/>
        <p:txBody>
          <a:bodyPr/>
          <a:lstStyle/>
          <a:p>
            <a:r>
              <a:rPr lang="en-US" dirty="0" smtClean="0"/>
              <a:t>Rich Wood</a:t>
            </a:r>
          </a:p>
        </p:txBody>
      </p:sp>
      <p:sp>
        <p:nvSpPr>
          <p:cNvPr id="4" name="Date Placeholder 3"/>
          <p:cNvSpPr>
            <a:spLocks noGrp="1"/>
          </p:cNvSpPr>
          <p:nvPr>
            <p:ph type="dt" sz="half" idx="4294967295"/>
          </p:nvPr>
        </p:nvSpPr>
        <p:spPr>
          <a:xfrm>
            <a:off x="0" y="6530975"/>
            <a:ext cx="3327400" cy="371475"/>
          </a:xfrm>
          <a:prstGeom prst="rect">
            <a:avLst/>
          </a:prstGeom>
        </p:spPr>
        <p:txBody>
          <a:bodyPr/>
          <a:lstStyle/>
          <a:p>
            <a:fld id="{C759B546-1228-BA45-8CBF-33A20D3704D4}" type="datetime1">
              <a:rPr lang="en-US" smtClean="0"/>
              <a:t>3/4/2014</a:t>
            </a:fld>
            <a:endParaRPr lang="en-US" dirty="0"/>
          </a:p>
        </p:txBody>
      </p:sp>
      <p:sp>
        <p:nvSpPr>
          <p:cNvPr id="5" name="Slide Number Placeholder 4"/>
          <p:cNvSpPr>
            <a:spLocks noGrp="1"/>
          </p:cNvSpPr>
          <p:nvPr>
            <p:ph type="sldNum" sz="quarter" idx="4294967295"/>
          </p:nvPr>
        </p:nvSpPr>
        <p:spPr>
          <a:xfrm>
            <a:off x="9421813" y="6530975"/>
            <a:ext cx="3014662" cy="371475"/>
          </a:xfrm>
          <a:prstGeom prst="rect">
            <a:avLst/>
          </a:prstGeom>
        </p:spPr>
        <p:txBody>
          <a:bodyPr/>
          <a:lstStyle/>
          <a:p>
            <a:fld id="{B6865858-F58F-6547-AF88-BE2F5EF0F2A1}" type="slidenum">
              <a:rPr lang="en-US" smtClean="0"/>
              <a:t>42</a:t>
            </a:fld>
            <a:endParaRPr lang="en-US"/>
          </a:p>
        </p:txBody>
      </p:sp>
    </p:spTree>
    <p:extLst>
      <p:ext uri="{BB962C8B-B14F-4D97-AF65-F5344CB8AC3E}">
        <p14:creationId xmlns:p14="http://schemas.microsoft.com/office/powerpoint/2010/main" val="2433395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type="body" sz="quarter" idx="10"/>
          </p:nvPr>
        </p:nvSpPr>
        <p:spPr>
          <a:xfrm>
            <a:off x="274638" y="1212850"/>
            <a:ext cx="11887200" cy="5262979"/>
          </a:xfrm>
        </p:spPr>
        <p:txBody>
          <a:bodyPr/>
          <a:lstStyle/>
          <a:p>
            <a:r>
              <a:rPr lang="en-US" sz="4400" dirty="0" smtClean="0"/>
              <a:t>External Network Settings (Global)</a:t>
            </a:r>
          </a:p>
          <a:p>
            <a:r>
              <a:rPr lang="en-US" sz="4400" dirty="0"/>
              <a:t>Setup and Configuration</a:t>
            </a:r>
          </a:p>
          <a:p>
            <a:r>
              <a:rPr lang="en-US" sz="4400" b="0" dirty="0" smtClean="0"/>
              <a:t>External Network Settings (Local)</a:t>
            </a:r>
          </a:p>
          <a:p>
            <a:r>
              <a:rPr lang="en-US" sz="4400" b="0" dirty="0" smtClean="0"/>
              <a:t>Usage Policy</a:t>
            </a:r>
          </a:p>
          <a:p>
            <a:r>
              <a:rPr lang="en-US" sz="4400" dirty="0" smtClean="0"/>
              <a:t>User Settings</a:t>
            </a:r>
          </a:p>
          <a:p>
            <a:r>
              <a:rPr lang="en-US" sz="4400" dirty="0" smtClean="0"/>
              <a:t>Content and Security</a:t>
            </a:r>
            <a:endParaRPr lang="en-US" dirty="0"/>
          </a:p>
          <a:p>
            <a:endParaRPr lang="en-US" sz="4400" b="0" dirty="0" smtClean="0"/>
          </a:p>
        </p:txBody>
      </p:sp>
      <p:sp>
        <p:nvSpPr>
          <p:cNvPr id="7" name="Title 6"/>
          <p:cNvSpPr>
            <a:spLocks noGrp="1"/>
          </p:cNvSpPr>
          <p:nvPr>
            <p:ph type="title"/>
          </p:nvPr>
        </p:nvSpPr>
        <p:spPr/>
        <p:txBody>
          <a:bodyPr/>
          <a:lstStyle/>
          <a:p>
            <a:r>
              <a:rPr lang="en-US" dirty="0" smtClean="0"/>
              <a:t>Station Stops</a:t>
            </a:r>
            <a:endParaRPr lang="en-US" dirty="0"/>
          </a:p>
        </p:txBody>
      </p:sp>
      <p:sp>
        <p:nvSpPr>
          <p:cNvPr id="5" name="Date Placeholder 4"/>
          <p:cNvSpPr>
            <a:spLocks noGrp="1"/>
          </p:cNvSpPr>
          <p:nvPr>
            <p:ph type="dt" sz="half" idx="4294967295"/>
          </p:nvPr>
        </p:nvSpPr>
        <p:spPr>
          <a:xfrm>
            <a:off x="0" y="6591300"/>
            <a:ext cx="3008313" cy="373063"/>
          </a:xfrm>
          <a:prstGeom prst="rect">
            <a:avLst/>
          </a:prstGeom>
        </p:spPr>
        <p:txBody>
          <a:bodyPr/>
          <a:lstStyle/>
          <a:p>
            <a:fld id="{05E19F21-27F7-4A4F-8C46-CC3219A562C6}" type="datetime1">
              <a:rPr lang="en-US" smtClean="0"/>
              <a:t>3/4/2014</a:t>
            </a:fld>
            <a:endParaRPr lang="en-US" dirty="0"/>
          </a:p>
        </p:txBody>
      </p:sp>
      <p:sp>
        <p:nvSpPr>
          <p:cNvPr id="6" name="Slide Number Placeholder 5"/>
          <p:cNvSpPr>
            <a:spLocks noGrp="1"/>
          </p:cNvSpPr>
          <p:nvPr>
            <p:ph type="sldNum" sz="quarter" idx="4294967295"/>
          </p:nvPr>
        </p:nvSpPr>
        <p:spPr>
          <a:xfrm>
            <a:off x="9429750" y="6591300"/>
            <a:ext cx="3006725" cy="373063"/>
          </a:xfrm>
          <a:prstGeom prst="rect">
            <a:avLst/>
          </a:prstGeom>
        </p:spPr>
        <p:txBody>
          <a:bodyPr/>
          <a:lstStyle/>
          <a:p>
            <a:fld id="{A85732B1-CD86-A142-BD53-A3A7959BDB74}" type="slidenum">
              <a:rPr lang="en-US" smtClean="0"/>
              <a:t>43</a:t>
            </a:fld>
            <a:endParaRPr lang="en-US"/>
          </a:p>
        </p:txBody>
      </p:sp>
    </p:spTree>
    <p:extLst>
      <p:ext uri="{BB962C8B-B14F-4D97-AF65-F5344CB8AC3E}">
        <p14:creationId xmlns:p14="http://schemas.microsoft.com/office/powerpoint/2010/main" val="2117941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7320" y="1216858"/>
            <a:ext cx="11887200" cy="3877985"/>
          </a:xfrm>
        </p:spPr>
        <p:txBody>
          <a:bodyPr/>
          <a:lstStyle/>
          <a:p>
            <a:r>
              <a:rPr lang="en-US" b="1" dirty="0" smtClean="0"/>
              <a:t>Office Web Apps </a:t>
            </a:r>
            <a:r>
              <a:rPr lang="en-US" dirty="0" smtClean="0"/>
              <a:t>and </a:t>
            </a:r>
            <a:r>
              <a:rPr lang="en-US" b="1" dirty="0" err="1" smtClean="0"/>
              <a:t>OneDrive</a:t>
            </a:r>
            <a:r>
              <a:rPr lang="en-US" b="1" dirty="0" smtClean="0"/>
              <a:t> for Business </a:t>
            </a:r>
            <a:r>
              <a:rPr lang="en-US" dirty="0" smtClean="0"/>
              <a:t>for document collaboration</a:t>
            </a:r>
          </a:p>
          <a:p>
            <a:r>
              <a:rPr lang="en-US" b="1" dirty="0" smtClean="0"/>
              <a:t>Yammer Feed </a:t>
            </a:r>
            <a:r>
              <a:rPr lang="en-US" dirty="0" smtClean="0"/>
              <a:t>replaces SharePoint Social Feed = Yammer + SharePoint Online extranets!</a:t>
            </a:r>
          </a:p>
          <a:p>
            <a:r>
              <a:rPr lang="en-US" b="1" dirty="0" smtClean="0"/>
              <a:t>Inline Social, Groups, and Office Graph</a:t>
            </a:r>
            <a:endParaRPr lang="en-US" dirty="0" smtClean="0"/>
          </a:p>
          <a:p>
            <a:r>
              <a:rPr lang="en-US" dirty="0" smtClean="0"/>
              <a:t>Where to find out? Roadmap #</a:t>
            </a:r>
            <a:r>
              <a:rPr lang="en-US" b="1" dirty="0" smtClean="0"/>
              <a:t>SPC 282</a:t>
            </a:r>
            <a:endParaRPr lang="en-US" b="1" dirty="0"/>
          </a:p>
        </p:txBody>
      </p:sp>
      <p:sp>
        <p:nvSpPr>
          <p:cNvPr id="3" name="Title 2"/>
          <p:cNvSpPr>
            <a:spLocks noGrp="1"/>
          </p:cNvSpPr>
          <p:nvPr>
            <p:ph type="title"/>
          </p:nvPr>
        </p:nvSpPr>
        <p:spPr/>
        <p:txBody>
          <a:bodyPr/>
          <a:lstStyle/>
          <a:p>
            <a:r>
              <a:rPr lang="en-US" dirty="0" smtClean="0"/>
              <a:t>And that’s all today. </a:t>
            </a:r>
            <a:r>
              <a:rPr lang="en-US" dirty="0"/>
              <a:t> </a:t>
            </a:r>
            <a:r>
              <a:rPr lang="en-US" dirty="0" smtClean="0"/>
              <a:t>But tomorrow…?</a:t>
            </a:r>
            <a:endParaRPr lang="en-US" dirty="0"/>
          </a:p>
        </p:txBody>
      </p:sp>
    </p:spTree>
    <p:extLst>
      <p:ext uri="{BB962C8B-B14F-4D97-AF65-F5344CB8AC3E}">
        <p14:creationId xmlns:p14="http://schemas.microsoft.com/office/powerpoint/2010/main" val="222820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209973"/>
            <a:ext cx="11582398" cy="2751698"/>
          </a:xfrm>
        </p:spPr>
        <p:txBody>
          <a:bodyPr/>
          <a:lstStyle/>
          <a:p>
            <a:r>
              <a:rPr lang="en-US" dirty="0" smtClean="0"/>
              <a:t>So with Yammer, you’ll be prepared for every external #ESN use case.  Just like….</a:t>
            </a:r>
            <a:endParaRPr lang="en-US" dirty="0"/>
          </a:p>
        </p:txBody>
      </p:sp>
      <p:pic>
        <p:nvPicPr>
          <p:cNvPr id="4" name="Picture 3"/>
          <p:cNvPicPr>
            <a:picLocks noChangeAspect="1"/>
          </p:cNvPicPr>
          <p:nvPr/>
        </p:nvPicPr>
        <p:blipFill>
          <a:blip r:embed="rId3"/>
          <a:stretch>
            <a:fillRect/>
          </a:stretch>
        </p:blipFill>
        <p:spPr>
          <a:xfrm rot="10800000" flipV="1">
            <a:off x="3010679" y="4868863"/>
            <a:ext cx="3352802" cy="1165278"/>
          </a:xfrm>
          <a:prstGeom prst="rect">
            <a:avLst/>
          </a:prstGeom>
        </p:spPr>
      </p:pic>
    </p:spTree>
    <p:extLst>
      <p:ext uri="{BB962C8B-B14F-4D97-AF65-F5344CB8AC3E}">
        <p14:creationId xmlns:p14="http://schemas.microsoft.com/office/powerpoint/2010/main" val="93222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45" y="144462"/>
            <a:ext cx="792388" cy="6324599"/>
          </a:xfrm>
        </p:spPr>
        <p:txBody>
          <a:bodyPr vert="vert270"/>
          <a:lstStyle/>
          <a:p>
            <a:pPr algn="r"/>
            <a:r>
              <a:rPr lang="en-US" sz="2800" dirty="0" smtClean="0"/>
              <a:t>#SPC14 Enterprise Social Related Content</a:t>
            </a:r>
            <a:endParaRPr lang="en-US" sz="2800" dirty="0"/>
          </a:p>
        </p:txBody>
      </p:sp>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t>S</a:t>
            </a:r>
            <a:r>
              <a:rPr lang="en-US" sz="2000" spc="-70" dirty="0" smtClean="0"/>
              <a:t>ee you at the 2 </a:t>
            </a:r>
            <a:r>
              <a:rPr lang="en-US" sz="2000" spc="-70" dirty="0" smtClean="0">
                <a:solidFill>
                  <a:schemeClr val="tx2"/>
                </a:solidFill>
              </a:rPr>
              <a:t>Social booth </a:t>
            </a:r>
            <a:r>
              <a:rPr lang="en-US" sz="2000" spc="-70" dirty="0" smtClean="0"/>
              <a:t>&amp; 3 Social tables at </a:t>
            </a:r>
            <a:r>
              <a:rPr lang="en-US" sz="2000" spc="-70" dirty="0" smtClean="0">
                <a:solidFill>
                  <a:schemeClr val="tx2"/>
                </a:solidFill>
              </a:rPr>
              <a:t>Asks the Experts </a:t>
            </a:r>
            <a:r>
              <a:rPr lang="en-US" sz="2000" spc="-70" dirty="0" smtClean="0"/>
              <a:t>WED @6:15!</a:t>
            </a:r>
            <a:endParaRPr lang="en-US" sz="2000" spc="-70" dirty="0"/>
          </a:p>
        </p:txBody>
      </p:sp>
      <p:graphicFrame>
        <p:nvGraphicFramePr>
          <p:cNvPr id="7" name="Table 6"/>
          <p:cNvGraphicFramePr>
            <a:graphicFrameLocks noGrp="1"/>
          </p:cNvGraphicFramePr>
          <p:nvPr>
            <p:extLst/>
          </p:nvPr>
        </p:nvGraphicFramePr>
        <p:xfrm>
          <a:off x="1570037" y="220662"/>
          <a:ext cx="10287000" cy="6008911"/>
        </p:xfrm>
        <a:graphic>
          <a:graphicData uri="http://schemas.openxmlformats.org/drawingml/2006/table">
            <a:tbl>
              <a:tblPr firstRow="1">
                <a:tableStyleId>{2D5ABB26-0587-4C30-8999-92F81FD0307C}</a:tableStyleId>
              </a:tblPr>
              <a:tblGrid>
                <a:gridCol w="6536238"/>
                <a:gridCol w="1106820"/>
                <a:gridCol w="1440867"/>
                <a:gridCol w="1203075"/>
              </a:tblGrid>
              <a:tr h="261257">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261257">
                <a:tc>
                  <a:txBody>
                    <a:bodyPr/>
                    <a:lstStyle/>
                    <a:p>
                      <a:r>
                        <a:rPr lang="en-US" sz="1400" b="0" dirty="0" smtClean="0">
                          <a:hlinkClick r:id="rId2"/>
                        </a:rPr>
                        <a:t>A responsive organization stays ahead of the competition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SPC104</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dirty="0" smtClean="0"/>
                        <a:t> 4001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 2</a:t>
                      </a:r>
                      <a:r>
                        <a:rPr lang="en-GB" sz="1400" kern="1200" dirty="0" smtClean="0">
                          <a:solidFill>
                            <a:schemeClr val="dk1"/>
                          </a:solidFill>
                          <a:latin typeface="+mn-lt"/>
                          <a:ea typeface="+mn-ea"/>
                          <a:cs typeface="+mn-cs"/>
                          <a:sym typeface="Wingdings" panose="05000000000000000000" pitchFamily="2" charset="2"/>
                        </a:rPr>
                        <a:t>:00</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3"/>
                        </a:rPr>
                        <a:t>Trek Bikes: pedaling past complex collaboration problems in the enterprise</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2:00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4"/>
                        </a:rPr>
                        <a:t>Microsoft's vision and roadmap for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baseline="0" dirty="0" smtClean="0"/>
                        <a:t> 4005</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MON 3:45</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5"/>
                        </a:rPr>
                        <a:t>Microsoft: Our Enterprise Social Journey</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Lido 3001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3:45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6"/>
                        </a:rPr>
                        <a:t>Nationwide: Building a World-Renowned Intranet with SP 2013 &amp;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SPC311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7"/>
                        </a:rPr>
                        <a:t>Real-world, best practices for making enterprise social successful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SPC239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8"/>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M,</a:t>
                      </a:r>
                      <a:r>
                        <a:rPr lang="en-US" sz="1400" kern="1200" baseline="0" dirty="0" smtClean="0"/>
                        <a:t>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9"/>
                        </a:rPr>
                        <a:t>Overview of Yammer app development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0"/>
                        </a:rPr>
                        <a:t>Yammer External Networks: Engaging Customers and Partners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1"/>
                        </a:rPr>
                        <a:t>Cargill: Real-world challenges and value in introducing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4001</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hlinkClick r:id="rId12"/>
                        </a:rPr>
                        <a:t>Integrating Yammer and SharePoint using .NET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SPC380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TUE 1:45</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b="0" dirty="0" smtClean="0">
                          <a:hlinkClick r:id="rId13"/>
                        </a:rPr>
                        <a:t>Work like a network: The power of Enterprise Social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SPC112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 3:15</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4"/>
                        </a:rPr>
                        <a:t>Best practices for breaking down organizational barriers using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5"/>
                        </a:rPr>
                        <a:t>Overview of configuring Yammer SSO &amp; Directory Sync</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SPC368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6"/>
                        </a:rPr>
                        <a:t>Successful team collaboration with Yammer &amp; SharePoint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7"/>
                        </a:rPr>
                        <a:t>Driving enterprise social from the bottom up</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8"/>
                        </a:rPr>
                        <a:t>Developing socially connected apps with Yammer, SharePoint and </a:t>
                      </a:r>
                      <a:r>
                        <a:rPr lang="en-US" sz="1400" dirty="0" err="1" smtClean="0">
                          <a:hlinkClick r:id="rId18"/>
                        </a:rPr>
                        <a:t>OpenGraph</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9"/>
                        </a:rPr>
                        <a:t>Giving voice to frontline workers via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0"/>
                        </a:rPr>
                        <a:t>Yammer mining - dig in and "listen" to what your big *social* data is saying</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SPC3991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1"/>
                        </a:rPr>
                        <a:t>How to become a Yammer Power User in 75 minutes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2"/>
                        </a:rPr>
                        <a:t>Knowledge Management with SharePoint and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3"/>
                        </a:rPr>
                        <a:t>Measuring Business Value with Yammer</a:t>
                      </a:r>
                      <a:endParaRPr lang="en-US" sz="1400" b="0" dirty="0"/>
                    </a:p>
                  </a:txBody>
                  <a:tcPr marL="0" marR="0" marT="0" marB="0">
                    <a:lnT w="3175" cap="flat" cmpd="sng" algn="ctr">
                      <a:solidFill>
                        <a:schemeClr val="tx1"/>
                      </a:solidFill>
                      <a:prstDash val="solid"/>
                      <a:round/>
                      <a:headEnd type="none" w="med" len="med"/>
                      <a:tailEnd type="none" w="med" len="med"/>
                    </a:lnT>
                  </a:tcPr>
                </a:tc>
                <a:tc>
                  <a:txBody>
                    <a:bodyPr/>
                    <a:lstStyle/>
                    <a:p>
                      <a:pPr algn="l"/>
                      <a:r>
                        <a:rPr lang="en-US" sz="1400" dirty="0" smtClean="0"/>
                        <a:t>SPC392</a:t>
                      </a:r>
                      <a:endParaRPr lang="en-US" sz="1400" dirty="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10:30</a:t>
                      </a:r>
                      <a:endParaRPr lang="en-GB" sz="1400" b="0" dirty="0" smtClean="0"/>
                    </a:p>
                  </a:txBody>
                  <a:tcPr marL="0" marR="0" marT="0" marB="0" anchor="ctr">
                    <a:lnT w="3175" cap="flat" cmpd="sng" algn="ctr">
                      <a:solidFill>
                        <a:schemeClr val="tx1"/>
                      </a:solidFill>
                      <a:prstDash val="solid"/>
                      <a:round/>
                      <a:headEnd type="none" w="med" len="med"/>
                      <a:tailEnd type="none" w="med" len="med"/>
                    </a:lnT>
                  </a:tcPr>
                </a:tc>
              </a:tr>
            </a:tbl>
          </a:graphicData>
        </a:graphic>
      </p:graphicFrame>
      <p:sp>
        <p:nvSpPr>
          <p:cNvPr id="3" name="Rectangle 2"/>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chemeClr val="tx2"/>
                </a:solidFill>
                <a:hlinkClick r:id="rId24"/>
              </a:rPr>
              <a:t>#</a:t>
            </a:r>
            <a:r>
              <a:rPr lang="en-US" sz="1600" dirty="0" err="1">
                <a:solidFill>
                  <a:schemeClr val="tx2"/>
                </a:solidFill>
                <a:hlinkClick r:id="rId24"/>
              </a:rPr>
              <a:t>WorkLikeANetwork</a:t>
            </a:r>
            <a:endParaRPr lang="en-US" sz="1600" spc="-70" dirty="0">
              <a:solidFill>
                <a:schemeClr val="tx2"/>
              </a:solidFill>
            </a:endParaRPr>
          </a:p>
        </p:txBody>
      </p:sp>
    </p:spTree>
    <p:extLst>
      <p:ext uri="{BB962C8B-B14F-4D97-AF65-F5344CB8AC3E}">
        <p14:creationId xmlns:p14="http://schemas.microsoft.com/office/powerpoint/2010/main" val="2762960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Enterprise Social Resources</a:t>
            </a:r>
          </a:p>
        </p:txBody>
      </p:sp>
      <p:sp>
        <p:nvSpPr>
          <p:cNvPr id="4" name="Text Placeholder 3"/>
          <p:cNvSpPr txBox="1">
            <a:spLocks/>
          </p:cNvSpPr>
          <p:nvPr/>
        </p:nvSpPr>
        <p:spPr>
          <a:xfrm>
            <a:off x="350837" y="1516062"/>
            <a:ext cx="11887200" cy="49530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1800" dirty="0" smtClean="0">
                <a:solidFill>
                  <a:schemeClr val="tx2"/>
                </a:solidFill>
                <a:cs typeface="Segoe UI" panose="020B0502040204020203" pitchFamily="34" charset="0"/>
              </a:rPr>
              <a:t>Sites, Blogs &amp; Twitter</a:t>
            </a:r>
          </a:p>
          <a:p>
            <a:pPr lvl="1"/>
            <a:r>
              <a:rPr lang="en-US" sz="1800" u="sng" dirty="0" smtClean="0">
                <a:latin typeface="+mj-lt"/>
                <a:hlinkClick r:id="rId2"/>
              </a:rPr>
              <a:t>Enterprise Social Customer Success</a:t>
            </a:r>
            <a:r>
              <a:rPr lang="en-US" sz="1800" dirty="0" smtClean="0">
                <a:latin typeface="+mj-lt"/>
              </a:rPr>
              <a:t> </a:t>
            </a:r>
            <a:r>
              <a:rPr lang="en-US" sz="1800" spc="-70" dirty="0" smtClean="0">
                <a:solidFill>
                  <a:schemeClr val="tx1"/>
                </a:solidFill>
                <a:cs typeface="Segoe UI" panose="020B0502040204020203" pitchFamily="34" charset="0"/>
              </a:rPr>
              <a:t>-</a:t>
            </a:r>
            <a:r>
              <a:rPr lang="en-US" sz="1800" dirty="0" smtClean="0">
                <a:latin typeface="+mj-lt"/>
              </a:rPr>
              <a:t> </a:t>
            </a:r>
            <a:r>
              <a:rPr lang="en-US" sz="1800" spc="-71" dirty="0" smtClean="0">
                <a:gradFill>
                  <a:gsLst>
                    <a:gs pos="100000">
                      <a:schemeClr val="tx2"/>
                    </a:gs>
                    <a:gs pos="0">
                      <a:schemeClr val="tx2"/>
                    </a:gs>
                  </a:gsLst>
                  <a:lin ang="5400000" scaled="0"/>
                </a:gradFill>
                <a:latin typeface="+mj-lt"/>
                <a:hlinkClick r:id="rId3"/>
              </a:rPr>
              <a:t>Yammer Success Center</a:t>
            </a:r>
            <a:r>
              <a:rPr lang="en-US" sz="1800" spc="-71" dirty="0" smtClean="0">
                <a:gradFill>
                  <a:gsLst>
                    <a:gs pos="100000">
                      <a:schemeClr val="tx2"/>
                    </a:gs>
                    <a:gs pos="0">
                      <a:schemeClr val="tx2"/>
                    </a:gs>
                  </a:gsLst>
                  <a:lin ang="5400000" scaled="0"/>
                </a:gradFill>
                <a:latin typeface="+mj-lt"/>
              </a:rPr>
              <a:t> – </a:t>
            </a:r>
            <a:r>
              <a:rPr lang="en-US" sz="1800" spc="-71" dirty="0" smtClean="0">
                <a:gradFill>
                  <a:gsLst>
                    <a:gs pos="100000">
                      <a:schemeClr val="tx2"/>
                    </a:gs>
                    <a:gs pos="0">
                      <a:schemeClr val="tx2"/>
                    </a:gs>
                  </a:gsLst>
                  <a:lin ang="5400000" scaled="0"/>
                </a:gradFill>
                <a:latin typeface="+mj-lt"/>
                <a:hlinkClick r:id="rId4"/>
              </a:rPr>
              <a:t>EnterpriseSocial.com</a:t>
            </a:r>
            <a:r>
              <a:rPr lang="en-US" sz="1800" spc="-71" dirty="0" smtClean="0">
                <a:gradFill>
                  <a:gsLst>
                    <a:gs pos="100000">
                      <a:schemeClr val="tx2"/>
                    </a:gs>
                    <a:gs pos="0">
                      <a:schemeClr val="tx2"/>
                    </a:gs>
                  </a:gsLst>
                  <a:lin ang="5400000" scaled="0"/>
                </a:gradFill>
                <a:latin typeface="+mj-lt"/>
              </a:rPr>
              <a:t> - </a:t>
            </a:r>
            <a:r>
              <a:rPr lang="en-US" sz="1800" spc="-70" dirty="0">
                <a:gradFill>
                  <a:gsLst>
                    <a:gs pos="100000">
                      <a:schemeClr val="tx2"/>
                    </a:gs>
                    <a:gs pos="0">
                      <a:schemeClr val="tx2"/>
                    </a:gs>
                  </a:gsLst>
                  <a:lin ang="5400000" scaled="0"/>
                </a:gradFill>
                <a:latin typeface="+mj-lt"/>
                <a:cs typeface="Segoe UI" panose="020B0502040204020203" pitchFamily="34" charset="0"/>
                <a:hlinkClick r:id="rId5"/>
              </a:rPr>
              <a:t>The Responsive </a:t>
            </a:r>
            <a:r>
              <a:rPr lang="en-US" sz="1800" spc="-70" dirty="0" smtClean="0">
                <a:gradFill>
                  <a:gsLst>
                    <a:gs pos="100000">
                      <a:schemeClr val="tx2"/>
                    </a:gs>
                    <a:gs pos="0">
                      <a:schemeClr val="tx2"/>
                    </a:gs>
                  </a:gsLst>
                  <a:lin ang="5400000" scaled="0"/>
                </a:gradFill>
                <a:latin typeface="+mj-lt"/>
                <a:cs typeface="Segoe UI" panose="020B0502040204020203" pitchFamily="34" charset="0"/>
                <a:hlinkClick r:id="rId5"/>
              </a:rPr>
              <a:t>Org</a:t>
            </a:r>
            <a:endParaRPr lang="en-US" sz="1800" spc="-71" dirty="0">
              <a:gradFill>
                <a:gsLst>
                  <a:gs pos="100000">
                    <a:schemeClr val="tx2"/>
                  </a:gs>
                  <a:gs pos="0">
                    <a:schemeClr val="tx2"/>
                  </a:gs>
                </a:gsLst>
                <a:lin ang="5400000" scaled="0"/>
              </a:gradFill>
              <a:latin typeface="+mj-lt"/>
            </a:endParaRPr>
          </a:p>
          <a:p>
            <a:pPr lvl="1"/>
            <a:r>
              <a:rPr lang="en-US" sz="1800" spc="-70" dirty="0" smtClean="0">
                <a:solidFill>
                  <a:schemeClr val="tx1"/>
                </a:solidFill>
                <a:latin typeface="+mj-lt"/>
                <a:cs typeface="Segoe UI" panose="020B0502040204020203" pitchFamily="34" charset="0"/>
                <a:hlinkClick r:id="rId6"/>
              </a:rPr>
              <a:t>Admin &amp; IT</a:t>
            </a:r>
            <a:r>
              <a:rPr lang="en-US" sz="1800" spc="-70" dirty="0" smtClean="0">
                <a:solidFill>
                  <a:schemeClr val="tx1"/>
                </a:solidFill>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solidFill>
                  <a:schemeClr val="tx1"/>
                </a:solidFill>
                <a:latin typeface="+mj-lt"/>
                <a:cs typeface="Segoe UI" panose="020B0502040204020203" pitchFamily="34" charset="0"/>
              </a:rPr>
              <a:t> </a:t>
            </a:r>
            <a:r>
              <a:rPr lang="en-US" sz="1800" spc="-70" dirty="0" smtClean="0">
                <a:solidFill>
                  <a:schemeClr val="tx1"/>
                </a:solidFill>
                <a:latin typeface="+mj-lt"/>
                <a:cs typeface="Segoe UI" panose="020B0502040204020203" pitchFamily="34" charset="0"/>
                <a:hlinkClick r:id="rId7"/>
              </a:rPr>
              <a:t>Developers</a:t>
            </a:r>
            <a:r>
              <a:rPr lang="en-US" sz="1800" spc="-70" dirty="0" smtClean="0">
                <a:solidFill>
                  <a:schemeClr val="tx1"/>
                </a:solidFill>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solidFill>
                  <a:schemeClr val="tx1"/>
                </a:solidFill>
                <a:latin typeface="+mj-lt"/>
                <a:cs typeface="Segoe UI" panose="020B0502040204020203" pitchFamily="34" charset="0"/>
              </a:rPr>
              <a:t> </a:t>
            </a:r>
            <a:r>
              <a:rPr lang="en-US" sz="1800" dirty="0">
                <a:latin typeface="+mj-lt"/>
                <a:cs typeface="Segoe UI" panose="020B0502040204020203" pitchFamily="34" charset="0"/>
                <a:hlinkClick r:id="rId8"/>
              </a:rPr>
              <a:t>Yammer App Directory</a:t>
            </a:r>
            <a:r>
              <a:rPr lang="en-US" sz="1800" dirty="0">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gradFill>
                  <a:gsLst>
                    <a:gs pos="100000">
                      <a:schemeClr val="tx2"/>
                    </a:gs>
                    <a:gs pos="0">
                      <a:schemeClr val="tx2"/>
                    </a:gs>
                  </a:gsLst>
                  <a:lin ang="5400000" scaled="0"/>
                </a:gradFill>
                <a:latin typeface="+mj-lt"/>
                <a:cs typeface="Segoe UI" panose="020B0502040204020203" pitchFamily="34" charset="0"/>
              </a:rPr>
              <a:t> </a:t>
            </a:r>
            <a:r>
              <a:rPr lang="en-US" sz="1800" spc="-70" dirty="0">
                <a:gradFill>
                  <a:gsLst>
                    <a:gs pos="100000">
                      <a:schemeClr val="tx2"/>
                    </a:gs>
                    <a:gs pos="0">
                      <a:schemeClr val="tx2"/>
                    </a:gs>
                  </a:gsLst>
                  <a:lin ang="5400000" scaled="0"/>
                </a:gradFill>
                <a:latin typeface="+mj-lt"/>
                <a:cs typeface="Segoe UI" panose="020B0502040204020203" pitchFamily="34" charset="0"/>
                <a:hlinkClick r:id="rId9"/>
              </a:rPr>
              <a:t>Office Store</a:t>
            </a:r>
            <a:r>
              <a:rPr lang="en-US" sz="1800" spc="-70" dirty="0">
                <a:gradFill>
                  <a:gsLst>
                    <a:gs pos="100000">
                      <a:schemeClr val="tx2"/>
                    </a:gs>
                    <a:gs pos="0">
                      <a:schemeClr val="tx2"/>
                    </a:gs>
                  </a:gsLst>
                  <a:lin ang="5400000" scaled="0"/>
                </a:gradFill>
                <a:latin typeface="+mj-lt"/>
                <a:cs typeface="Segoe UI" panose="020B0502040204020203" pitchFamily="34" charset="0"/>
              </a:rPr>
              <a:t> </a:t>
            </a:r>
            <a:r>
              <a:rPr lang="en-US" sz="1800" spc="-70" dirty="0">
                <a:solidFill>
                  <a:schemeClr val="tx1"/>
                </a:solidFill>
                <a:cs typeface="Segoe UI" panose="020B0502040204020203" pitchFamily="34" charset="0"/>
              </a:rPr>
              <a:t>-</a:t>
            </a:r>
            <a:r>
              <a:rPr lang="en-US" sz="1800" spc="-70" dirty="0" smtClean="0">
                <a:gradFill>
                  <a:gsLst>
                    <a:gs pos="100000">
                      <a:schemeClr val="tx2"/>
                    </a:gs>
                    <a:gs pos="0">
                      <a:schemeClr val="tx2"/>
                    </a:gs>
                  </a:gsLst>
                  <a:lin ang="5400000" scaled="0"/>
                </a:gradFill>
                <a:latin typeface="+mj-lt"/>
                <a:cs typeface="Segoe UI" panose="020B0502040204020203" pitchFamily="34" charset="0"/>
              </a:rPr>
              <a:t> </a:t>
            </a:r>
            <a:r>
              <a:rPr lang="en-US" sz="1800" spc="-70" dirty="0">
                <a:gradFill>
                  <a:gsLst>
                    <a:gs pos="100000">
                      <a:schemeClr val="tx2"/>
                    </a:gs>
                    <a:gs pos="0">
                      <a:schemeClr val="tx2"/>
                    </a:gs>
                  </a:gsLst>
                  <a:lin ang="5400000" scaled="0"/>
                </a:gradFill>
                <a:latin typeface="+mj-lt"/>
                <a:cs typeface="Segoe UI" panose="020B0502040204020203" pitchFamily="34" charset="0"/>
                <a:hlinkClick r:id="rId10"/>
              </a:rPr>
              <a:t>Yammer </a:t>
            </a:r>
            <a:r>
              <a:rPr lang="en-US" sz="1800" spc="-70" dirty="0" smtClean="0">
                <a:gradFill>
                  <a:gsLst>
                    <a:gs pos="100000">
                      <a:schemeClr val="tx2"/>
                    </a:gs>
                    <a:gs pos="0">
                      <a:schemeClr val="tx2"/>
                    </a:gs>
                  </a:gsLst>
                  <a:lin ang="5400000" scaled="0"/>
                </a:gradFill>
                <a:latin typeface="+mj-lt"/>
                <a:cs typeface="Segoe UI" panose="020B0502040204020203" pitchFamily="34" charset="0"/>
                <a:hlinkClick r:id="rId10"/>
              </a:rPr>
              <a:t>Ignite</a:t>
            </a:r>
            <a:endParaRPr lang="en-US" sz="1800" spc="-71" dirty="0" smtClean="0">
              <a:gradFill>
                <a:gsLst>
                  <a:gs pos="100000">
                    <a:schemeClr val="tx2"/>
                  </a:gs>
                  <a:gs pos="0">
                    <a:schemeClr val="tx2"/>
                  </a:gs>
                </a:gsLst>
                <a:lin ang="5400000" scaled="0"/>
              </a:gradFill>
              <a:latin typeface="+mj-lt"/>
            </a:endParaRPr>
          </a:p>
          <a:p>
            <a:pPr lvl="1"/>
            <a:r>
              <a:rPr lang="en-US" sz="1800" spc="-71" dirty="0" smtClean="0">
                <a:solidFill>
                  <a:schemeClr val="tx1"/>
                </a:solidFill>
                <a:latin typeface="+mj-lt"/>
              </a:rPr>
              <a:t>Blogs</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1"/>
              </a:rPr>
              <a:t>Yammer</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2"/>
              </a:rPr>
              <a:t>Office 365</a:t>
            </a:r>
            <a:r>
              <a:rPr lang="en-US" sz="1800" spc="-71" dirty="0" smtClean="0">
                <a:gradFill>
                  <a:gsLst>
                    <a:gs pos="100000">
                      <a:schemeClr val="tx2"/>
                    </a:gs>
                    <a:gs pos="0">
                      <a:schemeClr val="tx2"/>
                    </a:gs>
                  </a:gsLst>
                  <a:lin ang="5400000" scaled="0"/>
                </a:gradFill>
                <a:latin typeface="+mj-lt"/>
              </a:rPr>
              <a:t>  </a:t>
            </a:r>
            <a:r>
              <a:rPr lang="en-US" sz="1800" spc="-71" dirty="0" smtClean="0">
                <a:solidFill>
                  <a:schemeClr val="tx1"/>
                </a:solidFill>
                <a:latin typeface="+mj-lt"/>
              </a:rPr>
              <a:t>Twitter</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3"/>
              </a:rPr>
              <a:t>@Yammer</a:t>
            </a:r>
            <a:r>
              <a:rPr lang="en-US" sz="1800" spc="-71" dirty="0" smtClean="0">
                <a:gradFill>
                  <a:gsLst>
                    <a:gs pos="100000">
                      <a:schemeClr val="tx2"/>
                    </a:gs>
                    <a:gs pos="0">
                      <a:schemeClr val="tx2"/>
                    </a:gs>
                  </a:gsLst>
                  <a:lin ang="5400000" scaled="0"/>
                </a:gradFill>
                <a:latin typeface="+mj-lt"/>
              </a:rPr>
              <a:t>  </a:t>
            </a:r>
            <a:r>
              <a:rPr lang="en-US" sz="1800" spc="-71" dirty="0" smtClean="0">
                <a:gradFill>
                  <a:gsLst>
                    <a:gs pos="100000">
                      <a:schemeClr val="tx2"/>
                    </a:gs>
                    <a:gs pos="0">
                      <a:schemeClr val="tx2"/>
                    </a:gs>
                  </a:gsLst>
                  <a:lin ang="5400000" scaled="0"/>
                </a:gradFill>
                <a:latin typeface="+mj-lt"/>
                <a:hlinkClick r:id="rId14"/>
              </a:rPr>
              <a:t>@Office365</a:t>
            </a:r>
            <a:endParaRPr lang="en-US" sz="1800" spc="-71" dirty="0" smtClean="0">
              <a:gradFill>
                <a:gsLst>
                  <a:gs pos="100000">
                    <a:schemeClr val="tx2"/>
                  </a:gs>
                  <a:gs pos="0">
                    <a:schemeClr val="tx2"/>
                  </a:gs>
                </a:gsLst>
                <a:lin ang="5400000" scaled="0"/>
              </a:gradFill>
              <a:latin typeface="+mj-lt"/>
            </a:endParaRPr>
          </a:p>
          <a:p>
            <a:pPr marL="0" indent="0">
              <a:spcBef>
                <a:spcPts val="1200"/>
              </a:spcBef>
              <a:buFont typeface="Wingdings" panose="05000000000000000000" pitchFamily="2" charset="2"/>
              <a:buNone/>
            </a:pPr>
            <a:r>
              <a:rPr lang="en-US" sz="1800" spc="-71" dirty="0" smtClean="0">
                <a:solidFill>
                  <a:schemeClr val="tx2"/>
                </a:solidFill>
              </a:rPr>
              <a:t>Research/Whitepaper</a:t>
            </a:r>
          </a:p>
          <a:p>
            <a:pPr lvl="1"/>
            <a:r>
              <a:rPr lang="en-US" sz="1800" spc="-70" dirty="0" smtClean="0">
                <a:latin typeface="+mj-lt"/>
                <a:cs typeface="Segoe UI" panose="020B0502040204020203" pitchFamily="34" charset="0"/>
                <a:hlinkClick r:id="rId15"/>
              </a:rPr>
              <a:t>Gartner: Magic Quadrant for Social Software in the Workplace</a:t>
            </a:r>
            <a:r>
              <a:rPr lang="en-US" sz="1800" spc="-70" dirty="0" smtClean="0">
                <a:latin typeface="+mj-lt"/>
                <a:cs typeface="Segoe UI" panose="020B0502040204020203" pitchFamily="34" charset="0"/>
              </a:rPr>
              <a:t> - </a:t>
            </a:r>
            <a:r>
              <a:rPr lang="en-US" sz="1800" spc="-70" dirty="0" smtClean="0">
                <a:latin typeface="+mj-lt"/>
                <a:cs typeface="Segoe UI" panose="020B0502040204020203" pitchFamily="34" charset="0"/>
                <a:hlinkClick r:id=""/>
              </a:rPr>
              <a:t>Evolution of the networked enterprise: McKinsey Global Survey results</a:t>
            </a:r>
            <a:r>
              <a:rPr lang="en-US" sz="1800" spc="-70" dirty="0" smtClean="0">
                <a:latin typeface="+mj-lt"/>
                <a:cs typeface="Segoe UI" panose="020B0502040204020203" pitchFamily="34" charset="0"/>
              </a:rPr>
              <a:t> - </a:t>
            </a:r>
            <a:r>
              <a:rPr lang="en-US" sz="1800" spc="-70" dirty="0" smtClean="0">
                <a:latin typeface="+mj-lt"/>
                <a:cs typeface="Segoe UI" panose="020B0502040204020203" pitchFamily="34" charset="0"/>
                <a:hlinkClick r:id="rId16"/>
              </a:rPr>
              <a:t>Yammer’s 2013 Business Value Survey Results</a:t>
            </a:r>
            <a:r>
              <a:rPr lang="en-US" sz="1800" spc="-70" dirty="0" smtClean="0">
                <a:latin typeface="+mj-lt"/>
                <a:cs typeface="Segoe UI" panose="020B0502040204020203" pitchFamily="34" charset="0"/>
              </a:rPr>
              <a:t> - </a:t>
            </a:r>
            <a:r>
              <a:rPr lang="en-US" sz="1800" dirty="0" smtClean="0">
                <a:latin typeface="+mj-lt"/>
                <a:cs typeface="Segoe UI" panose="020B0502040204020203" pitchFamily="34" charset="0"/>
                <a:hlinkClick r:id="rId17"/>
              </a:rPr>
              <a:t>The Rise Of Enterprise Social Networks</a:t>
            </a:r>
            <a:endParaRPr lang="en-US" sz="1800" spc="-70" dirty="0" smtClean="0">
              <a:latin typeface="+mj-lt"/>
              <a:cs typeface="Segoe UI" panose="020B0502040204020203" pitchFamily="34" charset="0"/>
            </a:endParaRPr>
          </a:p>
          <a:p>
            <a:pPr marL="0" indent="0">
              <a:spcBef>
                <a:spcPts val="1200"/>
              </a:spcBef>
              <a:buNone/>
            </a:pPr>
            <a:r>
              <a:rPr lang="en-US" sz="1800" spc="-71" dirty="0" smtClean="0">
                <a:solidFill>
                  <a:schemeClr val="tx2"/>
                </a:solidFill>
              </a:rPr>
              <a:t>Press</a:t>
            </a:r>
          </a:p>
          <a:p>
            <a:pPr lvl="1"/>
            <a:r>
              <a:rPr lang="en-US" sz="1800" spc="-70" dirty="0">
                <a:latin typeface="+mj-lt"/>
                <a:cs typeface="Segoe UI" panose="020B0502040204020203" pitchFamily="34" charset="0"/>
                <a:hlinkClick r:id="rId18"/>
              </a:rPr>
              <a:t>How Red Robin Transformed Its Business With Yammer</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19"/>
              </a:rPr>
              <a:t>How Teach for America gets the most out of Yammer on a shoestring budget</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0"/>
              </a:rPr>
              <a:t>HK firm creates idea melting pot for 4,000 employees</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1"/>
              </a:rPr>
              <a:t>LexisNexis found that employees who use Yammer are way happier</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2"/>
              </a:rPr>
              <a:t>Switching to Yammer let this company slash helpdesk calls and save $1.5 million a year</a:t>
            </a:r>
            <a:r>
              <a:rPr lang="en-US" sz="1800" spc="-70" dirty="0">
                <a:latin typeface="+mj-lt"/>
                <a:cs typeface="Segoe UI" panose="020B0502040204020203" pitchFamily="34" charset="0"/>
              </a:rPr>
              <a:t> - </a:t>
            </a:r>
            <a:r>
              <a:rPr lang="en-US" sz="1800" spc="-70" dirty="0">
                <a:latin typeface="+mj-lt"/>
                <a:cs typeface="Segoe UI" panose="020B0502040204020203" pitchFamily="34" charset="0"/>
                <a:hlinkClick r:id="rId23"/>
              </a:rPr>
              <a:t>How Microsoft got its own employees to use Yammer </a:t>
            </a:r>
          </a:p>
          <a:p>
            <a:pPr marL="0" indent="0">
              <a:spcBef>
                <a:spcPts val="1200"/>
              </a:spcBef>
              <a:buNone/>
            </a:pPr>
            <a:r>
              <a:rPr lang="en-US" sz="1800" spc="-71" dirty="0" smtClean="0">
                <a:solidFill>
                  <a:schemeClr val="tx2"/>
                </a:solidFill>
              </a:rPr>
              <a:t>Videos</a:t>
            </a:r>
          </a:p>
          <a:p>
            <a:pPr lvl="1"/>
            <a:r>
              <a:rPr lang="en-US" sz="1800" dirty="0" smtClean="0">
                <a:latin typeface="+mj-lt"/>
                <a:cs typeface="Segoe UI" panose="020B0502040204020203" pitchFamily="34" charset="0"/>
                <a:hlinkClick r:id="rId24"/>
              </a:rPr>
              <a:t>Move Faster Together</a:t>
            </a:r>
            <a:endParaRPr lang="en-US" sz="1800" dirty="0" smtClean="0">
              <a:latin typeface="+mj-lt"/>
              <a:cs typeface="Segoe UI" panose="020B0502040204020203" pitchFamily="34" charset="0"/>
            </a:endParaRPr>
          </a:p>
          <a:p>
            <a:pPr lvl="1"/>
            <a:r>
              <a:rPr lang="en-US" sz="1800" dirty="0" smtClean="0">
                <a:latin typeface="+mj-lt"/>
                <a:cs typeface="Segoe UI" panose="020B0502040204020203" pitchFamily="34" charset="0"/>
                <a:hlinkClick r:id="rId25"/>
              </a:rPr>
              <a:t>Transform the Way You Work with Yammer</a:t>
            </a:r>
            <a:endParaRPr lang="en-US" sz="1800" dirty="0">
              <a:latin typeface="+mj-lt"/>
              <a:cs typeface="Segoe UI" panose="020B0502040204020203" pitchFamily="34" charset="0"/>
            </a:endParaRPr>
          </a:p>
        </p:txBody>
      </p:sp>
      <p:pic>
        <p:nvPicPr>
          <p:cNvPr id="8" name="Picture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6065837" y="6213216"/>
            <a:ext cx="2286000" cy="791381"/>
          </a:xfrm>
          <a:prstGeom prst="rect">
            <a:avLst/>
          </a:prstGeom>
        </p:spPr>
      </p:pic>
      <p:pic>
        <p:nvPicPr>
          <p:cNvPr id="10" name="Picture 10"/>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115310" y="6431188"/>
            <a:ext cx="1706108" cy="355439"/>
          </a:xfrm>
          <a:prstGeom prst="rect">
            <a:avLst/>
          </a:prstGeom>
        </p:spPr>
      </p:pic>
      <p:sp>
        <p:nvSpPr>
          <p:cNvPr id="6" name="Rectangle 5"/>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chemeClr val="tx2"/>
                </a:solidFill>
                <a:hlinkClick r:id="rId4"/>
              </a:rPr>
              <a:t>#</a:t>
            </a:r>
            <a:r>
              <a:rPr lang="en-US" sz="1600" dirty="0" err="1">
                <a:solidFill>
                  <a:schemeClr val="tx2"/>
                </a:solidFill>
                <a:hlinkClick r:id="rId4"/>
              </a:rPr>
              <a:t>WorkLikeANetwork</a:t>
            </a:r>
            <a:endParaRPr lang="en-US" sz="1600" spc="-70" dirty="0">
              <a:solidFill>
                <a:schemeClr val="tx2"/>
              </a:solidFill>
            </a:endParaRPr>
          </a:p>
        </p:txBody>
      </p:sp>
    </p:spTree>
    <p:extLst>
      <p:ext uri="{BB962C8B-B14F-4D97-AF65-F5344CB8AC3E}">
        <p14:creationId xmlns:p14="http://schemas.microsoft.com/office/powerpoint/2010/main" val="2653272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 fast, easy, and safe way to collaborate with vendors, partners and customers?</a:t>
            </a:r>
            <a:br>
              <a:rPr lang="en-US" dirty="0" smtClean="0"/>
            </a:br>
            <a:r>
              <a:rPr lang="en-US" dirty="0" smtClean="0"/>
              <a:t>Yammer External Networks.</a:t>
            </a:r>
            <a:endParaRPr lang="en-US" dirty="0"/>
          </a:p>
        </p:txBody>
      </p:sp>
    </p:spTree>
    <p:extLst>
      <p:ext uri="{BB962C8B-B14F-4D97-AF65-F5344CB8AC3E}">
        <p14:creationId xmlns:p14="http://schemas.microsoft.com/office/powerpoint/2010/main" val="3800912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15641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smtClean="0"/>
              <a:t>#ESN as an engagement tool</a:t>
            </a:r>
            <a:endParaRPr lang="en-US" sz="7200" dirty="0"/>
          </a:p>
        </p:txBody>
      </p:sp>
    </p:spTree>
    <p:extLst>
      <p:ext uri="{BB962C8B-B14F-4D97-AF65-F5344CB8AC3E}">
        <p14:creationId xmlns:p14="http://schemas.microsoft.com/office/powerpoint/2010/main" val="676665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50576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96748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491380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Enterprise Social Networks (#ESN)</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6324" y="2271701"/>
            <a:ext cx="3583939" cy="2630636"/>
          </a:xfrm>
          <a:prstGeom prst="rect">
            <a:avLst/>
          </a:prstGeom>
          <a:ln>
            <a:solidFill>
              <a:schemeClr val="accent2"/>
            </a:solidFill>
          </a:ln>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0208" y="4060907"/>
            <a:ext cx="3564007" cy="2597497"/>
          </a:xfrm>
          <a:prstGeom prst="rect">
            <a:avLst/>
          </a:prstGeom>
          <a:ln>
            <a:solidFill>
              <a:schemeClr val="accent2"/>
            </a:solidFill>
          </a:ln>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1617" y="1724667"/>
            <a:ext cx="3715314" cy="2681916"/>
          </a:xfrm>
          <a:prstGeom prst="rect">
            <a:avLst/>
          </a:prstGeom>
          <a:ln>
            <a:solidFill>
              <a:schemeClr val="accent2"/>
            </a:solidFill>
          </a:ln>
        </p:spPr>
      </p:pic>
      <p:sp>
        <p:nvSpPr>
          <p:cNvPr id="11" name="Bent Arrow 10"/>
          <p:cNvSpPr/>
          <p:nvPr/>
        </p:nvSpPr>
        <p:spPr>
          <a:xfrm>
            <a:off x="4704005" y="1750189"/>
            <a:ext cx="1356413" cy="333594"/>
          </a:xfrm>
          <a:prstGeom prst="ben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36">
              <a:solidFill>
                <a:schemeClr val="tx1"/>
              </a:solidFill>
            </a:endParaRPr>
          </a:p>
        </p:txBody>
      </p:sp>
      <p:sp>
        <p:nvSpPr>
          <p:cNvPr id="12" name="Bent Arrow 11"/>
          <p:cNvSpPr/>
          <p:nvPr/>
        </p:nvSpPr>
        <p:spPr>
          <a:xfrm rot="10800000">
            <a:off x="7268935" y="4634099"/>
            <a:ext cx="2563275" cy="333595"/>
          </a:xfrm>
          <a:prstGeom prst="ben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36">
              <a:solidFill>
                <a:schemeClr val="tx1"/>
              </a:solidFill>
            </a:endParaRPr>
          </a:p>
        </p:txBody>
      </p:sp>
      <p:sp>
        <p:nvSpPr>
          <p:cNvPr id="13" name="Bent Arrow 12"/>
          <p:cNvSpPr/>
          <p:nvPr/>
        </p:nvSpPr>
        <p:spPr>
          <a:xfrm rot="16200000">
            <a:off x="2791750" y="5432769"/>
            <a:ext cx="1018622" cy="333595"/>
          </a:xfrm>
          <a:prstGeom prst="ben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36">
              <a:solidFill>
                <a:schemeClr val="tx1"/>
              </a:solidFill>
            </a:endParaRPr>
          </a:p>
        </p:txBody>
      </p:sp>
      <p:sp>
        <p:nvSpPr>
          <p:cNvPr id="14" name="Rounded Rectangular Callout 13"/>
          <p:cNvSpPr/>
          <p:nvPr/>
        </p:nvSpPr>
        <p:spPr>
          <a:xfrm>
            <a:off x="1623040" y="2700586"/>
            <a:ext cx="1028606" cy="359116"/>
          </a:xfrm>
          <a:prstGeom prst="wedgeRoundRectCallout">
            <a:avLst>
              <a:gd name="adj1" fmla="val -17845"/>
              <a:gd name="adj2" fmla="val 112147"/>
              <a:gd name="adj3" fmla="val 16667"/>
            </a:avLst>
          </a:prstGeom>
          <a:solidFill>
            <a:schemeClr val="accent2">
              <a:lumMod val="40000"/>
              <a:lumOff val="60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15" name="Rounded Rectangular Callout 14"/>
          <p:cNvSpPr/>
          <p:nvPr/>
        </p:nvSpPr>
        <p:spPr>
          <a:xfrm>
            <a:off x="2439253" y="3129471"/>
            <a:ext cx="1028606" cy="359116"/>
          </a:xfrm>
          <a:prstGeom prst="wedgeRoundRectCallout">
            <a:avLst>
              <a:gd name="adj1" fmla="val -17845"/>
              <a:gd name="adj2" fmla="val 112147"/>
              <a:gd name="adj3" fmla="val 16667"/>
            </a:avLst>
          </a:prstGeom>
          <a:solidFill>
            <a:schemeClr val="accent2">
              <a:lumMod val="40000"/>
              <a:lumOff val="60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16" name="Rounded Rectangular Callout 15"/>
          <p:cNvSpPr/>
          <p:nvPr/>
        </p:nvSpPr>
        <p:spPr>
          <a:xfrm>
            <a:off x="4874330" y="2050566"/>
            <a:ext cx="1028606" cy="359116"/>
          </a:xfrm>
          <a:prstGeom prst="wedgeRoundRectCallout">
            <a:avLst>
              <a:gd name="adj1" fmla="val -35178"/>
              <a:gd name="adj2" fmla="val 112147"/>
              <a:gd name="adj3" fmla="val 16667"/>
            </a:avLst>
          </a:prstGeom>
          <a:solidFill>
            <a:schemeClr val="accent2">
              <a:lumMod val="40000"/>
              <a:lumOff val="60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17" name="Rounded Rectangular Callout 16"/>
          <p:cNvSpPr/>
          <p:nvPr/>
        </p:nvSpPr>
        <p:spPr>
          <a:xfrm>
            <a:off x="7823709" y="1545109"/>
            <a:ext cx="1028606" cy="359116"/>
          </a:xfrm>
          <a:prstGeom prst="wedgeRoundRectCallout">
            <a:avLst>
              <a:gd name="adj1" fmla="val -35178"/>
              <a:gd name="adj2" fmla="val 112147"/>
              <a:gd name="adj3" fmla="val 16667"/>
            </a:avLst>
          </a:prstGeom>
          <a:solidFill>
            <a:schemeClr val="accent2">
              <a:lumMod val="40000"/>
              <a:lumOff val="60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18" name="Rounded Rectangular Callout 17"/>
          <p:cNvSpPr/>
          <p:nvPr/>
        </p:nvSpPr>
        <p:spPr>
          <a:xfrm>
            <a:off x="9421531" y="1796135"/>
            <a:ext cx="1028606" cy="359116"/>
          </a:xfrm>
          <a:prstGeom prst="wedgeRoundRectCallout">
            <a:avLst>
              <a:gd name="adj1" fmla="val -35178"/>
              <a:gd name="adj2" fmla="val 112147"/>
              <a:gd name="adj3" fmla="val 16667"/>
            </a:avLst>
          </a:prstGeom>
          <a:solidFill>
            <a:schemeClr val="accent2">
              <a:lumMod val="40000"/>
              <a:lumOff val="60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19" name="Rounded Rectangular Callout 18"/>
          <p:cNvSpPr/>
          <p:nvPr/>
        </p:nvSpPr>
        <p:spPr>
          <a:xfrm>
            <a:off x="6379099" y="1540764"/>
            <a:ext cx="1028606" cy="359116"/>
          </a:xfrm>
          <a:prstGeom prst="wedgeRoundRectCallout">
            <a:avLst>
              <a:gd name="adj1" fmla="val -8511"/>
              <a:gd name="adj2" fmla="val 150337"/>
              <a:gd name="adj3" fmla="val 16667"/>
            </a:avLst>
          </a:prstGeom>
          <a:solidFill>
            <a:schemeClr val="accent2">
              <a:lumMod val="40000"/>
              <a:lumOff val="60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20" name="Rounded Rectangular Callout 19"/>
          <p:cNvSpPr/>
          <p:nvPr/>
        </p:nvSpPr>
        <p:spPr>
          <a:xfrm>
            <a:off x="8392924" y="3682930"/>
            <a:ext cx="1028606" cy="359116"/>
          </a:xfrm>
          <a:prstGeom prst="wedgeRoundRectCallout">
            <a:avLst>
              <a:gd name="adj1" fmla="val -60511"/>
              <a:gd name="adj2" fmla="val -189557"/>
              <a:gd name="adj3" fmla="val 16667"/>
            </a:avLst>
          </a:prstGeom>
          <a:solidFill>
            <a:schemeClr val="accent2">
              <a:lumMod val="40000"/>
              <a:lumOff val="60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21" name="Rounded Rectangular Callout 20"/>
          <p:cNvSpPr/>
          <p:nvPr/>
        </p:nvSpPr>
        <p:spPr>
          <a:xfrm>
            <a:off x="5619243" y="4216248"/>
            <a:ext cx="1028606" cy="359116"/>
          </a:xfrm>
          <a:prstGeom prst="wedgeRoundRectCallout">
            <a:avLst>
              <a:gd name="adj1" fmla="val 32822"/>
              <a:gd name="adj2" fmla="val 173251"/>
              <a:gd name="adj3" fmla="val 16667"/>
            </a:avLst>
          </a:prstGeom>
          <a:solidFill>
            <a:schemeClr val="accent2">
              <a:lumMod val="40000"/>
              <a:lumOff val="60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
        <p:nvSpPr>
          <p:cNvPr id="22" name="Rounded Rectangular Callout 21"/>
          <p:cNvSpPr/>
          <p:nvPr/>
        </p:nvSpPr>
        <p:spPr>
          <a:xfrm>
            <a:off x="4353605" y="3886021"/>
            <a:ext cx="1028606" cy="359116"/>
          </a:xfrm>
          <a:prstGeom prst="wedgeRoundRectCallout">
            <a:avLst>
              <a:gd name="adj1" fmla="val -33845"/>
              <a:gd name="adj2" fmla="val 177070"/>
              <a:gd name="adj3" fmla="val 16667"/>
            </a:avLst>
          </a:prstGeom>
          <a:solidFill>
            <a:schemeClr val="accent2">
              <a:lumMod val="40000"/>
              <a:lumOff val="60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277987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7637" y="754062"/>
            <a:ext cx="9439012" cy="1828800"/>
          </a:xfrm>
        </p:spPr>
        <p:txBody>
          <a:bodyPr/>
          <a:lstStyle/>
          <a:p>
            <a:r>
              <a:rPr lang="en-US" dirty="0" smtClean="0"/>
              <a:t>Forrester: </a:t>
            </a:r>
            <a:br>
              <a:rPr lang="en-US" dirty="0" smtClean="0"/>
            </a:br>
            <a:r>
              <a:rPr lang="en-US" dirty="0" smtClean="0"/>
              <a:t/>
            </a:r>
            <a:br>
              <a:rPr lang="en-US" dirty="0" smtClean="0"/>
            </a:br>
            <a:r>
              <a:rPr lang="en-US" dirty="0" smtClean="0"/>
              <a:t>The promise of Enterprise Social Networks (#ESN) is that they will…</a:t>
            </a:r>
            <a:endParaRPr lang="en-US" dirty="0"/>
          </a:p>
        </p:txBody>
      </p:sp>
    </p:spTree>
    <p:extLst>
      <p:ext uri="{BB962C8B-B14F-4D97-AF65-F5344CB8AC3E}">
        <p14:creationId xmlns:p14="http://schemas.microsoft.com/office/powerpoint/2010/main" val="924890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Drive more effective reuse of content </a:t>
            </a:r>
            <a:r>
              <a:rPr lang="en-US" dirty="0" smtClean="0"/>
              <a:t>assets…</a:t>
            </a:r>
            <a:br>
              <a:rPr lang="en-US" dirty="0" smtClean="0"/>
            </a:br>
            <a:r>
              <a:rPr lang="en-US" dirty="0" smtClean="0"/>
              <a:t/>
            </a:r>
            <a:br>
              <a:rPr lang="en-US" dirty="0" smtClean="0"/>
            </a:br>
            <a:r>
              <a:rPr lang="en-US" dirty="0" smtClean="0"/>
              <a:t>#ESN</a:t>
            </a:r>
            <a:endParaRPr lang="en-US" dirty="0"/>
          </a:p>
        </p:txBody>
      </p:sp>
    </p:spTree>
    <p:extLst>
      <p:ext uri="{BB962C8B-B14F-4D97-AF65-F5344CB8AC3E}">
        <p14:creationId xmlns:p14="http://schemas.microsoft.com/office/powerpoint/2010/main" val="2569331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 better and faster access to </a:t>
            </a:r>
            <a:r>
              <a:rPr lang="en-US" dirty="0" smtClean="0"/>
              <a:t>expertise…</a:t>
            </a:r>
            <a:br>
              <a:rPr lang="en-US" dirty="0" smtClean="0"/>
            </a:br>
            <a:r>
              <a:rPr lang="en-US" dirty="0"/>
              <a:t/>
            </a:r>
            <a:br>
              <a:rPr lang="en-US" dirty="0"/>
            </a:br>
            <a:r>
              <a:rPr lang="en-US" dirty="0" smtClean="0"/>
              <a:t>#ESN</a:t>
            </a:r>
            <a:endParaRPr lang="en-US" dirty="0"/>
          </a:p>
        </p:txBody>
      </p:sp>
    </p:spTree>
    <p:extLst>
      <p:ext uri="{BB962C8B-B14F-4D97-AF65-F5344CB8AC3E}">
        <p14:creationId xmlns:p14="http://schemas.microsoft.com/office/powerpoint/2010/main" val="3184839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2.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89A72F-D169-48B3-BCD2-3C62910CDCE3}"/>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Template>
  <TotalTime>4581</TotalTime>
  <Words>3402</Words>
  <Application>Microsoft Office PowerPoint</Application>
  <PresentationFormat>Custom</PresentationFormat>
  <Paragraphs>352</Paragraphs>
  <Slides>52</Slides>
  <Notes>31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52</vt:i4>
      </vt:variant>
    </vt:vector>
  </HeadingPairs>
  <TitlesOfParts>
    <vt:vector size="60" baseType="lpstr">
      <vt:lpstr>Arial</vt:lpstr>
      <vt:lpstr>Calibri</vt:lpstr>
      <vt:lpstr>Consolas</vt:lpstr>
      <vt:lpstr>Segoe UI</vt:lpstr>
      <vt:lpstr>Segoe UI Light</vt:lpstr>
      <vt:lpstr>Wingdings</vt:lpstr>
      <vt:lpstr>5-30499_SPC_2014_ITPro_Template_16x9</vt:lpstr>
      <vt:lpstr>5-30499_SPC_2014_Dev_Template_16x9</vt:lpstr>
      <vt:lpstr>PowerPoint Presentation</vt:lpstr>
      <vt:lpstr>Yammer External Networks: Engaging Customers &amp; Partners</vt:lpstr>
      <vt:lpstr>Agenda</vt:lpstr>
      <vt:lpstr>Please raise your hand if your organization…</vt:lpstr>
      <vt:lpstr>#ESN as an engagement tool</vt:lpstr>
      <vt:lpstr>Enterprise Social Networks (#ESN)</vt:lpstr>
      <vt:lpstr>Forrester:   The promise of Enterprise Social Networks (#ESN) is that they will…</vt:lpstr>
      <vt:lpstr>Drive more effective reuse of content assets…  #ESN</vt:lpstr>
      <vt:lpstr>Provide better and faster access to expertise…  #ESN</vt:lpstr>
      <vt:lpstr>Enable richer and more valuable real-time interactions…  #ESN</vt:lpstr>
      <vt:lpstr>Create a platform that can support collective action…  #ESN </vt:lpstr>
      <vt:lpstr>[Help you] strive for a culture of innovation….  #ESN</vt:lpstr>
      <vt:lpstr>Wouldn’t it be nice to share these benefits with vendors, partners, and customers?</vt:lpstr>
      <vt:lpstr>Extranets and how they work</vt:lpstr>
      <vt:lpstr>Extranets: What are They?</vt:lpstr>
      <vt:lpstr>Extranet Use Cases</vt:lpstr>
      <vt:lpstr>Our Reflex?  SharePoint</vt:lpstr>
      <vt:lpstr>PowerPoint Presentation</vt:lpstr>
      <vt:lpstr>But the Cloud is the Game Changer</vt:lpstr>
      <vt:lpstr>PowerPoint Presentation</vt:lpstr>
      <vt:lpstr>Yammer has a tool for every social use case…</vt:lpstr>
      <vt:lpstr>Yammer for #ESN = Batman’s Utility Belt</vt:lpstr>
      <vt:lpstr>The External Network…   It’s Yammer’s Secret Weapon!</vt:lpstr>
      <vt:lpstr>Stating the case: Yammer as an extranet</vt:lpstr>
      <vt:lpstr>Extranets: Why Yammer</vt:lpstr>
      <vt:lpstr>Extranets: Why Yammer</vt:lpstr>
      <vt:lpstr>Adoptability</vt:lpstr>
      <vt:lpstr>Adoptability</vt:lpstr>
      <vt:lpstr>Adoptability</vt:lpstr>
      <vt:lpstr>Interactivity – With Customers</vt:lpstr>
      <vt:lpstr>Interactivity – With Business Partners</vt:lpstr>
      <vt:lpstr>The Proof is in the Pudding</vt:lpstr>
      <vt:lpstr>The Ultimate Extranet Use Case</vt:lpstr>
      <vt:lpstr>Partners</vt:lpstr>
      <vt:lpstr>Customers</vt:lpstr>
      <vt:lpstr>Cloud Advantages</vt:lpstr>
      <vt:lpstr>Mobile Accessibility</vt:lpstr>
      <vt:lpstr>Governance</vt:lpstr>
      <vt:lpstr>Governance</vt:lpstr>
      <vt:lpstr>DEMO 1:   Use Case: Single Partner Collaboration</vt:lpstr>
      <vt:lpstr>Keys to this use case</vt:lpstr>
      <vt:lpstr>DEMO 2:   Setup and Governance in Yammer External Networks</vt:lpstr>
      <vt:lpstr>Station Stops</vt:lpstr>
      <vt:lpstr>And that’s all today.  But tomorrow…?</vt:lpstr>
      <vt:lpstr>So with Yammer, you’ll be prepared for every external #ESN use case.  Just like….</vt:lpstr>
      <vt:lpstr>#SPC14 Enterprise Social Related Content</vt:lpstr>
      <vt:lpstr>Microsoft Enterprise Social Resources</vt:lpstr>
      <vt:lpstr>A fast, easy, and safe way to collaborate with vendors, partners and customers? Yammer External Networks.</vt:lpstr>
      <vt:lpstr>Q&amp;A</vt:lpstr>
      <vt:lpstr>Thank you.</vt:lpstr>
      <vt:lpstr>MySPC</vt:lpstr>
      <vt:lpstr>PowerPoint Presentation</vt:lpstr>
    </vt:vector>
  </TitlesOfParts>
  <Manager>&lt;Speech writer name goes here&gt;</Manager>
  <Company>Perficient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SharePoint Conference 2014 Executive</dc:subject>
  <dc:creator>Rich Wood</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60</cp:revision>
  <dcterms:created xsi:type="dcterms:W3CDTF">2014-01-31T23:30:05Z</dcterms:created>
  <dcterms:modified xsi:type="dcterms:W3CDTF">2014-03-05T01:20:45Z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_x0020_Name">
    <vt:lpwstr>91;#Microsoft SharePoint Conference|a629e079-6b4e-41d1-9641-98de5e4410b7</vt:lpwstr>
  </property>
  <property fmtid="{D5CDD505-2E9C-101B-9397-08002B2CF9AE}" pid="15" name="Event_x0020_Venue">
    <vt:lpwstr>92;#Venetian|bd55f5f3-c228-4542-b738-d5b5edd79abd</vt:lpwstr>
  </property>
  <property fmtid="{D5CDD505-2E9C-101B-9397-08002B2CF9AE}" pid="16" name="Event Name">
    <vt:lpwstr>91</vt:lpwstr>
  </property>
  <property fmtid="{D5CDD505-2E9C-101B-9397-08002B2CF9AE}" pid="17" name="Event Venue">
    <vt:lpwstr>92</vt:lpwstr>
  </property>
  <property fmtid="{D5CDD505-2E9C-101B-9397-08002B2CF9AE}" pid="18" name="TaxCatchAll">
    <vt:lpwstr>10;#SharePoint Conference 2014 Executive;#90;#SharePoint Conference 2014 Executive|c7618099-af1d-412d-92b3-b97338d93c70</vt:lpwstr>
  </property>
  <property fmtid="{D5CDD505-2E9C-101B-9397-08002B2CF9AE}" pid="19" name="TaxKeywordTaxHTField">
    <vt:lpwstr>SharePoint Conference 2014 Executive|c7618099-af1d-412d-92b3-b97338d93c70</vt:lpwstr>
  </property>
</Properties>
</file>