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Lst>
  <p:notesMasterIdLst>
    <p:notesMasterId r:id="rId52"/>
  </p:notesMasterIdLst>
  <p:handoutMasterIdLst>
    <p:handoutMasterId r:id="rId53"/>
  </p:handoutMasterIdLst>
  <p:sldIdLst>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8" r:id="rId36"/>
    <p:sldId id="289" r:id="rId37"/>
    <p:sldId id="290" r:id="rId38"/>
    <p:sldId id="291" r:id="rId39"/>
    <p:sldId id="292" r:id="rId40"/>
    <p:sldId id="293" r:id="rId41"/>
    <p:sldId id="294" r:id="rId42"/>
    <p:sldId id="295" r:id="rId43"/>
    <p:sldId id="297" r:id="rId44"/>
    <p:sldId id="298" r:id="rId45"/>
    <p:sldId id="300" r:id="rId46"/>
    <p:sldId id="301" r:id="rId47"/>
    <p:sldId id="302" r:id="rId48"/>
    <p:sldId id="303" r:id="rId49"/>
    <p:sldId id="304" r:id="rId50"/>
    <p:sldId id="305"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232" autoAdjust="0"/>
  </p:normalViewPr>
  <p:slideViewPr>
    <p:cSldViewPr snapToObjects="1">
      <p:cViewPr varScale="1">
        <p:scale>
          <a:sx n="114" d="100"/>
          <a:sy n="114" d="100"/>
        </p:scale>
        <p:origin x="84" y="216"/>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20" d="100"/>
        <a:sy n="2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4494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6834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345096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449443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702688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98521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ED77E0-AAB8-41A4-9696-FAA7DB30171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089596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502969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0CC75C-B43A-4088-A520-72DC6E07B54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411372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317636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029275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21776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0CC75C-B43A-4088-A520-72DC6E07B54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11330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902665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2656686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305117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158331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2361010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73603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460501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4797440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4165879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7589329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995469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1478257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B3C83-2766-44E6-A66E-B14FCDF7FE4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926335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3/6/2014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862681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461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EF603B-8458-4404-8F4D-6776E8DCD7D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861547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988146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Tx/>
              <a:buChar char="-"/>
            </a:pPr>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450931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675998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67966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Tx/>
              <a:buChar char="-"/>
            </a:pPr>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634288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7972493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236567677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038002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425190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9623261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04608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181181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559564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793698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348089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526401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939133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123380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596026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900831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597816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9728534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78647653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10493074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136425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84040474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7771608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99993982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17255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872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9185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7683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687247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523208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408876562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4294967295" orient="horz" pos="2203">
          <p15:clr>
            <a:srgbClr val="FBAE40"/>
          </p15:clr>
        </p15:guide>
        <p15:guide id="4294967295" pos="3917">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1200825" y="1762951"/>
            <a:ext cx="7322208" cy="3219670"/>
          </a:xfrm>
          <a:prstGeom prst="rect">
            <a:avLst/>
          </a:prstGeom>
        </p:spPr>
      </p:pic>
    </p:spTree>
    <p:extLst>
      <p:ext uri="{BB962C8B-B14F-4D97-AF65-F5344CB8AC3E}">
        <p14:creationId xmlns:p14="http://schemas.microsoft.com/office/powerpoint/2010/main" val="316827696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3383552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2778796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2900582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5648620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4174300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463872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0825438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5505051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9729024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4266284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7496812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51106807"/>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948183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809089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9917915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0392714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1746457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6625883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15876688"/>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024664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48592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theme" Target="../theme/theme3.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6276735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87">
          <p15:clr>
            <a:srgbClr val="5ACBF0"/>
          </p15:clr>
        </p15:guide>
        <p15:guide id="4294967295" pos="173">
          <p15:clr>
            <a:srgbClr val="5ACBF0"/>
          </p15:clr>
        </p15:guide>
        <p15:guide id="4294967295" pos="7661">
          <p15:clr>
            <a:srgbClr val="5ACBF0"/>
          </p15:clr>
        </p15:guide>
        <p15:guide id="4294967295" orient="horz" pos="4219">
          <p15:clr>
            <a:srgbClr val="5ACBF0"/>
          </p15:clr>
        </p15:guide>
        <p15:guide id="4294967295" pos="749">
          <p15:clr>
            <a:srgbClr val="5ACBF0"/>
          </p15:clr>
        </p15:guide>
        <p15:guide id="4294967295" pos="1325">
          <p15:clr>
            <a:srgbClr val="5ACBF0"/>
          </p15:clr>
        </p15:guide>
        <p15:guide id="4294967295" pos="1901">
          <p15:clr>
            <a:srgbClr val="5ACBF0"/>
          </p15:clr>
        </p15:guide>
        <p15:guide id="4294967295" pos="2477">
          <p15:clr>
            <a:srgbClr val="5ACBF0"/>
          </p15:clr>
        </p15:guide>
        <p15:guide id="4294967295" pos="3053">
          <p15:clr>
            <a:srgbClr val="5ACBF0"/>
          </p15:clr>
        </p15:guide>
        <p15:guide id="4294967295" pos="3629">
          <p15:clr>
            <a:srgbClr val="5ACBF0"/>
          </p15:clr>
        </p15:guide>
        <p15:guide id="4294967295" pos="4205">
          <p15:clr>
            <a:srgbClr val="5ACBF0"/>
          </p15:clr>
        </p15:guide>
        <p15:guide id="4294967295" pos="4781">
          <p15:clr>
            <a:srgbClr val="5ACBF0"/>
          </p15:clr>
        </p15:guide>
        <p15:guide id="4294967295" pos="5357">
          <p15:clr>
            <a:srgbClr val="5ACBF0"/>
          </p15:clr>
        </p15:guide>
        <p15:guide id="4294967295" pos="5933">
          <p15:clr>
            <a:srgbClr val="5ACBF0"/>
          </p15:clr>
        </p15:guide>
        <p15:guide id="4294967295" pos="6509">
          <p15:clr>
            <a:srgbClr val="5ACBF0"/>
          </p15:clr>
        </p15:guide>
        <p15:guide id="4294967295" pos="7085">
          <p15:clr>
            <a:srgbClr val="5ACBF0"/>
          </p15:clr>
        </p15:guide>
        <p15:guide id="4294967295" orient="horz" pos="763">
          <p15:clr>
            <a:srgbClr val="5ACBF0"/>
          </p15:clr>
        </p15:guide>
        <p15:guide id="4294967295" orient="horz" pos="1339">
          <p15:clr>
            <a:srgbClr val="5ACBF0"/>
          </p15:clr>
        </p15:guide>
        <p15:guide id="4294967295" orient="horz" pos="1915">
          <p15:clr>
            <a:srgbClr val="5ACBF0"/>
          </p15:clr>
        </p15:guide>
        <p15:guide id="4294967295" orient="horz" pos="2491">
          <p15:clr>
            <a:srgbClr val="5ACBF0"/>
          </p15:clr>
        </p15:guide>
        <p15:guide id="4294967295" orient="horz" pos="3067">
          <p15:clr>
            <a:srgbClr val="5ACBF0"/>
          </p15:clr>
        </p15:guide>
        <p15:guide id="4294967295" orient="horz" pos="3643">
          <p15:clr>
            <a:srgbClr val="5ACBF0"/>
          </p15:clr>
        </p15:guide>
        <p15:guide id="4294967295" pos="288">
          <p15:clr>
            <a:srgbClr val="C35EA4"/>
          </p15:clr>
        </p15:guide>
        <p15:guide id="4294967295" pos="7546">
          <p15:clr>
            <a:srgbClr val="C35EA4"/>
          </p15:clr>
        </p15:guide>
        <p15:guide id="4294967295" orient="horz" pos="302">
          <p15:clr>
            <a:srgbClr val="C35EA4"/>
          </p15:clr>
        </p15:guide>
        <p15:guide id="4294967295"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7446153"/>
      </p:ext>
    </p:extLst>
  </p:cSld>
  <p:clrMap bg1="dk1" tx1="lt1" bg2="dk2" tx2="lt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 id="2147484270"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5.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9.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79.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36.png"/><Relationship Id="rId3" Type="http://schemas.openxmlformats.org/officeDocument/2006/relationships/image" Target="../media/image10.png"/><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65.xml"/><Relationship Id="rId6" Type="http://schemas.openxmlformats.org/officeDocument/2006/relationships/image" Target="../media/image23.png"/><Relationship Id="rId11" Type="http://schemas.openxmlformats.org/officeDocument/2006/relationships/image" Target="../media/image34.png"/><Relationship Id="rId5" Type="http://schemas.openxmlformats.org/officeDocument/2006/relationships/image" Target="../media/image22.png"/><Relationship Id="rId10" Type="http://schemas.openxmlformats.org/officeDocument/2006/relationships/image" Target="../media/image33.png"/><Relationship Id="rId4" Type="http://schemas.openxmlformats.org/officeDocument/2006/relationships/image" Target="../media/image25.png"/><Relationship Id="rId9" Type="http://schemas.openxmlformats.org/officeDocument/2006/relationships/image" Target="../media/image24.png"/><Relationship Id="rId14"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65.xml"/><Relationship Id="rId6" Type="http://schemas.openxmlformats.org/officeDocument/2006/relationships/image" Target="../media/image6.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65.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png"/><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65.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7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1.png"/><Relationship Id="rId1" Type="http://schemas.openxmlformats.org/officeDocument/2006/relationships/slideLayout" Target="../slideLayouts/slideLayout65.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79.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9.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7.png"/><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8.png"/><Relationship Id="rId7"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5.xml"/><Relationship Id="rId6" Type="http://schemas.openxmlformats.org/officeDocument/2006/relationships/image" Target="../media/image23.png"/><Relationship Id="rId11" Type="http://schemas.openxmlformats.org/officeDocument/2006/relationships/image" Target="../media/image12.png"/><Relationship Id="rId5" Type="http://schemas.openxmlformats.org/officeDocument/2006/relationships/image" Target="../media/image25.png"/><Relationship Id="rId10" Type="http://schemas.openxmlformats.org/officeDocument/2006/relationships/image" Target="../media/image35.png"/><Relationship Id="rId4" Type="http://schemas.microsoft.com/office/2007/relationships/hdphoto" Target="../media/hdphoto2.wdp"/><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5.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6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79.xml"/><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9.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7.png"/><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9.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79.xml"/><Relationship Id="rId5" Type="http://schemas.openxmlformats.org/officeDocument/2006/relationships/image" Target="../media/image12.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79.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2.png"/><Relationship Id="rId7" Type="http://schemas.openxmlformats.org/officeDocument/2006/relationships/image" Target="../media/image70.png"/><Relationship Id="rId2" Type="http://schemas.openxmlformats.org/officeDocument/2006/relationships/notesSlide" Target="../notesSlides/notesSlide29.xml"/><Relationship Id="rId1" Type="http://schemas.openxmlformats.org/officeDocument/2006/relationships/slideLayout" Target="../slideLayouts/slideLayout79.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12.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5.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79.xml"/><Relationship Id="rId6" Type="http://schemas.openxmlformats.org/officeDocument/2006/relationships/image" Target="../media/image25.png"/><Relationship Id="rId5" Type="http://schemas.microsoft.com/office/2007/relationships/hdphoto" Target="../media/hdphoto3.wdp"/><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79.xml"/><Relationship Id="rId5" Type="http://schemas.openxmlformats.org/officeDocument/2006/relationships/image" Target="../media/image12.png"/><Relationship Id="rId4" Type="http://schemas.microsoft.com/office/2007/relationships/hdphoto" Target="../media/hdphoto4.wdp"/></Relationships>
</file>

<file path=ppt/slides/_rels/slide4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jpeg"/><Relationship Id="rId7" Type="http://schemas.openxmlformats.org/officeDocument/2006/relationships/image" Target="../media/image77.png"/><Relationship Id="rId2" Type="http://schemas.openxmlformats.org/officeDocument/2006/relationships/notesSlide" Target="../notesSlides/notesSlide32.xml"/><Relationship Id="rId1" Type="http://schemas.openxmlformats.org/officeDocument/2006/relationships/slideLayout" Target="../slideLayouts/slideLayout79.xml"/><Relationship Id="rId6" Type="http://schemas.openxmlformats.org/officeDocument/2006/relationships/image" Target="../media/image76.png"/><Relationship Id="rId11" Type="http://schemas.openxmlformats.org/officeDocument/2006/relationships/image" Target="../media/image80.png"/><Relationship Id="rId5" Type="http://schemas.openxmlformats.org/officeDocument/2006/relationships/image" Target="../media/image75.jpeg"/><Relationship Id="rId10" Type="http://schemas.openxmlformats.org/officeDocument/2006/relationships/image" Target="../media/image41.png"/><Relationship Id="rId4" Type="http://schemas.openxmlformats.org/officeDocument/2006/relationships/image" Target="../media/image74.jpeg"/><Relationship Id="rId9" Type="http://schemas.openxmlformats.org/officeDocument/2006/relationships/image" Target="../media/image79.png"/></Relationships>
</file>

<file path=ppt/slides/_rels/slide4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2.xml"/></Relationships>
</file>

<file path=ppt/slides/_rels/slide4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3.xml"/><Relationship Id="rId1" Type="http://schemas.openxmlformats.org/officeDocument/2006/relationships/slideLayout" Target="../slideLayouts/slideLayout3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4.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4.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6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65038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287462"/>
            <a:ext cx="12436475" cy="20574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Text Placeholder 4"/>
          <p:cNvSpPr>
            <a:spLocks noGrp="1"/>
          </p:cNvSpPr>
          <p:nvPr>
            <p:ph type="body" sz="quarter" idx="10"/>
          </p:nvPr>
        </p:nvSpPr>
        <p:spPr>
          <a:xfrm>
            <a:off x="960437" y="4335462"/>
            <a:ext cx="7315199" cy="738664"/>
          </a:xfrm>
        </p:spPr>
        <p:txBody>
          <a:bodyPr/>
          <a:lstStyle/>
          <a:p>
            <a:r>
              <a:rPr lang="en-US" dirty="0" smtClean="0">
                <a:solidFill>
                  <a:schemeClr val="tx1"/>
                </a:solidFill>
              </a:rPr>
              <a:t>primary use case, licensing</a:t>
            </a:r>
          </a:p>
        </p:txBody>
      </p:sp>
      <p:sp>
        <p:nvSpPr>
          <p:cNvPr id="3" name="Title 4"/>
          <p:cNvSpPr>
            <a:spLocks noGrp="1"/>
          </p:cNvSpPr>
          <p:nvPr>
            <p:ph type="title"/>
          </p:nvPr>
        </p:nvSpPr>
        <p:spPr>
          <a:xfrm>
            <a:off x="960437" y="1516062"/>
            <a:ext cx="11201400" cy="1676400"/>
          </a:xfrm>
        </p:spPr>
        <p:txBody>
          <a:bodyPr/>
          <a:lstStyle/>
          <a:p>
            <a:r>
              <a:rPr lang="en-US" dirty="0" smtClean="0"/>
              <a:t>OneDrive for Business app vs. Office Mobile app, what’s the difference?</a:t>
            </a:r>
            <a:endParaRPr lang="en-US" dirty="0"/>
          </a:p>
        </p:txBody>
      </p:sp>
      <p:sp>
        <p:nvSpPr>
          <p:cNvPr id="4" name="Freeform 52"/>
          <p:cNvSpPr>
            <a:spLocks noEditPoints="1"/>
          </p:cNvSpPr>
          <p:nvPr/>
        </p:nvSpPr>
        <p:spPr bwMode="black">
          <a:xfrm>
            <a:off x="427037" y="1744662"/>
            <a:ext cx="423951" cy="398816"/>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7" name="Oval 6"/>
          <p:cNvSpPr/>
          <p:nvPr/>
        </p:nvSpPr>
        <p:spPr bwMode="auto">
          <a:xfrm>
            <a:off x="439472" y="4500297"/>
            <a:ext cx="411480" cy="411480"/>
          </a:xfrm>
          <a:prstGeom prst="ellipse">
            <a:avLst/>
          </a:pr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139489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017837" y="1516062"/>
            <a:ext cx="3114587" cy="44969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OneDrive mobile apps</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easily </a:t>
            </a:r>
            <a:r>
              <a:rPr lang="en-US" sz="2000" b="1" dirty="0" smtClean="0">
                <a:gradFill>
                  <a:gsLst>
                    <a:gs pos="0">
                      <a:srgbClr val="FFFFFF"/>
                    </a:gs>
                    <a:gs pos="100000">
                      <a:srgbClr val="FFFFFF"/>
                    </a:gs>
                  </a:gsLst>
                  <a:lin ang="5400000" scaled="0"/>
                </a:gradFill>
                <a:ea typeface="Segoe UI" pitchFamily="34" charset="0"/>
                <a:cs typeface="Segoe UI" pitchFamily="34" charset="0"/>
              </a:rPr>
              <a:t>access</a:t>
            </a:r>
            <a:r>
              <a:rPr lang="en-US" sz="2000" dirty="0" smtClean="0">
                <a:gradFill>
                  <a:gsLst>
                    <a:gs pos="0">
                      <a:srgbClr val="FFFFFF"/>
                    </a:gs>
                    <a:gs pos="100000">
                      <a:srgbClr val="FFFFFF"/>
                    </a:gs>
                  </a:gsLst>
                  <a:lin ang="5400000" scaled="0"/>
                </a:gradFill>
                <a:ea typeface="Segoe UI" pitchFamily="34" charset="0"/>
                <a:cs typeface="Segoe UI" pitchFamily="34" charset="0"/>
              </a:rPr>
              <a:t>, </a:t>
            </a:r>
            <a:r>
              <a:rPr lang="en-US" sz="2000" b="1" dirty="0" smtClean="0">
                <a:gradFill>
                  <a:gsLst>
                    <a:gs pos="0">
                      <a:srgbClr val="FFFFFF"/>
                    </a:gs>
                    <a:gs pos="100000">
                      <a:srgbClr val="FFFFFF"/>
                    </a:gs>
                  </a:gsLst>
                  <a:lin ang="5400000" scaled="0"/>
                </a:gradFill>
                <a:ea typeface="Segoe UI" pitchFamily="34" charset="0"/>
                <a:cs typeface="Segoe UI" pitchFamily="34" charset="0"/>
              </a:rPr>
              <a:t>manage</a:t>
            </a:r>
            <a:r>
              <a:rPr lang="en-US" sz="2000" dirty="0" smtClean="0">
                <a:gradFill>
                  <a:gsLst>
                    <a:gs pos="0">
                      <a:srgbClr val="FFFFFF"/>
                    </a:gs>
                    <a:gs pos="100000">
                      <a:srgbClr val="FFFFFF"/>
                    </a:gs>
                  </a:gsLst>
                  <a:lin ang="5400000" scaled="0"/>
                </a:gradFill>
                <a:ea typeface="Segoe UI" pitchFamily="34" charset="0"/>
                <a:cs typeface="Segoe UI" pitchFamily="34" charset="0"/>
              </a:rPr>
              <a:t>, and </a:t>
            </a:r>
            <a:r>
              <a:rPr lang="en-US" sz="2000" b="1" dirty="0" smtClean="0">
                <a:gradFill>
                  <a:gsLst>
                    <a:gs pos="0">
                      <a:srgbClr val="FFFFFF"/>
                    </a:gs>
                    <a:gs pos="100000">
                      <a:srgbClr val="FFFFFF"/>
                    </a:gs>
                  </a:gsLst>
                  <a:lin ang="5400000" scaled="0"/>
                </a:gradFill>
                <a:ea typeface="Segoe UI" pitchFamily="34" charset="0"/>
                <a:cs typeface="Segoe UI" pitchFamily="34" charset="0"/>
              </a:rPr>
              <a:t>share</a:t>
            </a:r>
            <a:r>
              <a:rPr lang="en-US" sz="2000" dirty="0" smtClean="0">
                <a:gradFill>
                  <a:gsLst>
                    <a:gs pos="0">
                      <a:srgbClr val="FFFFFF"/>
                    </a:gs>
                    <a:gs pos="100000">
                      <a:srgbClr val="FFFFFF"/>
                    </a:gs>
                  </a:gsLst>
                  <a:lin ang="5400000" scaled="0"/>
                </a:gradFill>
                <a:ea typeface="Segoe UI" pitchFamily="34" charset="0"/>
                <a:cs typeface="Segoe UI" pitchFamily="34" charset="0"/>
              </a:rPr>
              <a:t> your content read-only</a:t>
            </a: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for </a:t>
            </a:r>
            <a:r>
              <a:rPr lang="en-US" sz="2000" u="sng" dirty="0" smtClean="0">
                <a:gradFill>
                  <a:gsLst>
                    <a:gs pos="0">
                      <a:srgbClr val="FFFFFF"/>
                    </a:gs>
                    <a:gs pos="100000">
                      <a:srgbClr val="FFFFFF"/>
                    </a:gs>
                  </a:gsLst>
                  <a:lin ang="5400000" scaled="0"/>
                </a:gradFill>
                <a:ea typeface="Segoe UI" pitchFamily="34" charset="0"/>
                <a:cs typeface="Segoe UI" pitchFamily="34" charset="0"/>
              </a:rPr>
              <a:t>all</a:t>
            </a:r>
            <a:r>
              <a:rPr lang="en-US" sz="2000" dirty="0" smtClean="0">
                <a:gradFill>
                  <a:gsLst>
                    <a:gs pos="0">
                      <a:srgbClr val="FFFFFF"/>
                    </a:gs>
                    <a:gs pos="100000">
                      <a:srgbClr val="FFFFFF"/>
                    </a:gs>
                  </a:gsLst>
                  <a:lin ang="5400000" scaled="0"/>
                </a:gradFill>
                <a:ea typeface="Segoe UI" pitchFamily="34" charset="0"/>
                <a:cs typeface="Segoe UI" pitchFamily="34" charset="0"/>
              </a:rPr>
              <a:t> SharePoint Online users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iOS, Win8</a:t>
            </a:r>
          </a:p>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177742" y="1514876"/>
            <a:ext cx="3108960" cy="449698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Office Mobile apps</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hi-fidelity </a:t>
            </a:r>
            <a:r>
              <a:rPr lang="en-US" sz="2000" b="1" dirty="0" smtClean="0">
                <a:gradFill>
                  <a:gsLst>
                    <a:gs pos="0">
                      <a:srgbClr val="FFFFFF"/>
                    </a:gs>
                    <a:gs pos="100000">
                      <a:srgbClr val="FFFFFF"/>
                    </a:gs>
                  </a:gsLst>
                  <a:lin ang="5400000" scaled="0"/>
                </a:gradFill>
                <a:ea typeface="Segoe UI" pitchFamily="34" charset="0"/>
                <a:cs typeface="Segoe UI" pitchFamily="34" charset="0"/>
              </a:rPr>
              <a:t>viewing and editing</a:t>
            </a:r>
            <a:r>
              <a:rPr lang="en-US" sz="2000" dirty="0" smtClean="0">
                <a:gradFill>
                  <a:gsLst>
                    <a:gs pos="0">
                      <a:srgbClr val="FFFFFF"/>
                    </a:gs>
                    <a:gs pos="100000">
                      <a:srgbClr val="FFFFFF"/>
                    </a:gs>
                  </a:gsLst>
                  <a:lin ang="5400000" scaled="0"/>
                </a:gradFill>
                <a:ea typeface="Segoe UI" pitchFamily="34" charset="0"/>
                <a:cs typeface="Segoe UI" pitchFamily="34" charset="0"/>
              </a:rPr>
              <a:t> of Office docs</a:t>
            </a:r>
          </a:p>
          <a:p>
            <a:pPr defTabSz="932472" fontAlgn="base">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for </a:t>
            </a:r>
            <a:r>
              <a:rPr lang="en-US" sz="2000" u="sng" dirty="0" smtClean="0">
                <a:gradFill>
                  <a:gsLst>
                    <a:gs pos="0">
                      <a:srgbClr val="FFFFFF"/>
                    </a:gs>
                    <a:gs pos="100000">
                      <a:srgbClr val="FFFFFF"/>
                    </a:gs>
                  </a:gsLst>
                  <a:lin ang="5400000" scaled="0"/>
                </a:gradFill>
                <a:ea typeface="Segoe UI" pitchFamily="34" charset="0"/>
                <a:cs typeface="Segoe UI" pitchFamily="34" charset="0"/>
              </a:rPr>
              <a:t>Premium/E3</a:t>
            </a:r>
            <a:r>
              <a:rPr lang="en-US" sz="2000" dirty="0" smtClean="0">
                <a:gradFill>
                  <a:gsLst>
                    <a:gs pos="0">
                      <a:srgbClr val="FFFFFF"/>
                    </a:gs>
                    <a:gs pos="100000">
                      <a:srgbClr val="FFFFFF"/>
                    </a:gs>
                  </a:gsLst>
                  <a:lin ang="5400000" scaled="0"/>
                </a:gradFill>
                <a:ea typeface="Segoe UI" pitchFamily="34" charset="0"/>
                <a:cs typeface="Segoe UI" pitchFamily="34" charset="0"/>
              </a:rPr>
              <a:t> </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Office 365 users only</a:t>
            </a: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iOS, Android, </a:t>
            </a:r>
            <a:r>
              <a:rPr lang="en-US" sz="2000" dirty="0" err="1" smtClean="0">
                <a:gradFill>
                  <a:gsLst>
                    <a:gs pos="0">
                      <a:srgbClr val="FFFFFF"/>
                    </a:gs>
                    <a:gs pos="100000">
                      <a:srgbClr val="FFFFFF"/>
                    </a:gs>
                  </a:gsLst>
                  <a:lin ang="5400000" scaled="0"/>
                </a:gradFill>
                <a:ea typeface="Segoe UI" pitchFamily="34" charset="0"/>
                <a:cs typeface="Segoe UI" pitchFamily="34" charset="0"/>
              </a:rPr>
              <a:t>WinPhone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2950" y="1538922"/>
            <a:ext cx="320040" cy="320040"/>
          </a:xfrm>
          <a:prstGeom prst="rect">
            <a:avLst/>
          </a:prstGeom>
        </p:spPr>
      </p:pic>
      <p:pic>
        <p:nvPicPr>
          <p:cNvPr id="7" name="Picture 6"/>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8900477" y="1531302"/>
            <a:ext cx="365760" cy="365760"/>
          </a:xfrm>
          <a:prstGeom prst="rect">
            <a:avLst/>
          </a:prstGeom>
        </p:spPr>
      </p:pic>
      <p:sp>
        <p:nvSpPr>
          <p:cNvPr id="8" name="Title 1"/>
          <p:cNvSpPr>
            <a:spLocks noGrp="1"/>
          </p:cNvSpPr>
          <p:nvPr>
            <p:ph type="title"/>
          </p:nvPr>
        </p:nvSpPr>
        <p:spPr>
          <a:xfrm>
            <a:off x="0" y="295274"/>
            <a:ext cx="12436475" cy="917575"/>
          </a:xfrm>
          <a:prstGeom prst="rect">
            <a:avLst/>
          </a:prstGeom>
          <a:solidFill>
            <a:schemeClr val="accent1">
              <a:lumMod val="90000"/>
              <a:lumOff val="10000"/>
            </a:schemeClr>
          </a:solidFill>
        </p:spPr>
        <p:txBody>
          <a:bodyPr lIns="182880" rIns="274320" anchor="ctr" anchorCtr="0"/>
          <a:lstStyle/>
          <a:p>
            <a:r>
              <a:rPr lang="en-US" sz="4800" dirty="0" smtClean="0"/>
              <a:t>OneDrive for Business vs. Office Mobile</a:t>
            </a:r>
            <a:endParaRPr lang="en-US" dirty="0"/>
          </a:p>
        </p:txBody>
      </p:sp>
      <p:sp>
        <p:nvSpPr>
          <p:cNvPr id="9" name="Oval 8"/>
          <p:cNvSpPr/>
          <p:nvPr/>
        </p:nvSpPr>
        <p:spPr bwMode="auto">
          <a:xfrm>
            <a:off x="12288837" y="6847522"/>
            <a:ext cx="109728" cy="109728"/>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357223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7" y="1305275"/>
            <a:ext cx="3779520" cy="5669280"/>
          </a:xfrm>
          <a:prstGeom prst="rect">
            <a:avLst/>
          </a:prstGeom>
        </p:spPr>
      </p:pic>
      <p:sp>
        <p:nvSpPr>
          <p:cNvPr id="3" name="Title 2"/>
          <p:cNvSpPr>
            <a:spLocks noGrp="1"/>
          </p:cNvSpPr>
          <p:nvPr>
            <p:ph type="title"/>
          </p:nvPr>
        </p:nvSpPr>
        <p:spPr/>
        <p:txBody>
          <a:bodyPr/>
          <a:lstStyle/>
          <a:p>
            <a:r>
              <a:rPr lang="en-US" sz="4800" dirty="0"/>
              <a:t>OneDrive for Business – iOS mobile app</a:t>
            </a:r>
            <a:endParaRPr lang="en-US" dirty="0"/>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34717" y="1325245"/>
            <a:ext cx="3779520" cy="5669280"/>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13237" y="1325245"/>
            <a:ext cx="3779520" cy="5669280"/>
          </a:xfrm>
          <a:prstGeom prst="rect">
            <a:avLst/>
          </a:prstGeom>
        </p:spPr>
      </p:pic>
    </p:spTree>
    <p:extLst>
      <p:ext uri="{BB962C8B-B14F-4D97-AF65-F5344CB8AC3E}">
        <p14:creationId xmlns:p14="http://schemas.microsoft.com/office/powerpoint/2010/main" val="39094447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Office Mobile – iPhone</a:t>
            </a:r>
            <a:endParaRPr lang="en-US"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76648" y="1313296"/>
            <a:ext cx="3779520" cy="566928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607" y="1313296"/>
            <a:ext cx="3779520" cy="5669280"/>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22699" y="1313296"/>
            <a:ext cx="3779520" cy="5669280"/>
          </a:xfrm>
          <a:prstGeom prst="rect">
            <a:avLst/>
          </a:prstGeom>
        </p:spPr>
      </p:pic>
    </p:spTree>
    <p:extLst>
      <p:ext uri="{BB962C8B-B14F-4D97-AF65-F5344CB8AC3E}">
        <p14:creationId xmlns:p14="http://schemas.microsoft.com/office/powerpoint/2010/main" val="10517655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in </a:t>
            </a:r>
            <a:r>
              <a:rPr lang="en-US" dirty="0"/>
              <a:t>the cloud?</a:t>
            </a:r>
            <a:r>
              <a:rPr lang="en-US" dirty="0" smtClean="0"/>
              <a:t/>
            </a:r>
            <a:br>
              <a:rPr lang="en-US" dirty="0" smtClean="0"/>
            </a:br>
            <a:r>
              <a:rPr lang="en-US" dirty="0" smtClean="0"/>
              <a:t>are you… </a:t>
            </a:r>
            <a:r>
              <a:rPr lang="en-US" dirty="0"/>
              <a:t/>
            </a:r>
            <a:br>
              <a:rPr lang="en-US" dirty="0"/>
            </a:br>
            <a:r>
              <a:rPr lang="en-US" dirty="0" smtClean="0"/>
              <a:t>					</a:t>
            </a:r>
            <a:endParaRPr lang="en-US" dirty="0"/>
          </a:p>
        </p:txBody>
      </p:sp>
      <p:pic>
        <p:nvPicPr>
          <p:cNvPr id="5" name="Picture 4"/>
          <p:cNvPicPr>
            <a:picLocks noChangeAspect="1"/>
          </p:cNvPicPr>
          <p:nvPr/>
        </p:nvPicPr>
        <p:blipFill>
          <a:blip r:embed="rId3"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145791" y="3115623"/>
            <a:ext cx="1986846" cy="1986846"/>
          </a:xfrm>
          <a:prstGeom prst="rect">
            <a:avLst/>
          </a:prstGeom>
        </p:spPr>
      </p:pic>
    </p:spTree>
    <p:extLst>
      <p:ext uri="{BB962C8B-B14F-4D97-AF65-F5344CB8AC3E}">
        <p14:creationId xmlns:p14="http://schemas.microsoft.com/office/powerpoint/2010/main" val="31713017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79" name="Rectangle 78"/>
          <p:cNvSpPr/>
          <p:nvPr/>
        </p:nvSpPr>
        <p:spPr bwMode="auto">
          <a:xfrm>
            <a:off x="6599237" y="677862"/>
            <a:ext cx="5837238" cy="27400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15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which apps can I use…</a:t>
            </a:r>
          </a:p>
          <a:p>
            <a:pPr defTabSz="932472" fontAlgn="base">
              <a:lnSpc>
                <a:spcPct val="150000"/>
              </a:lnSpc>
              <a:spcBef>
                <a:spcPct val="0"/>
              </a:spcBef>
              <a:spcAft>
                <a:spcPct val="0"/>
              </a:spcAft>
            </a:pPr>
            <a:r>
              <a:rPr lang="en-US" sz="6000" dirty="0" smtClean="0">
                <a:gradFill>
                  <a:gsLst>
                    <a:gs pos="0">
                      <a:srgbClr val="FFFFFF"/>
                    </a:gs>
                    <a:gs pos="100000">
                      <a:srgbClr val="FFFFFF"/>
                    </a:gs>
                  </a:gsLst>
                  <a:lin ang="5400000" scaled="0"/>
                </a:gradFill>
                <a:latin typeface="Segoe UI Light"/>
                <a:ea typeface="Segoe UI" pitchFamily="34" charset="0"/>
                <a:cs typeface="Segoe UI" pitchFamily="34" charset="0"/>
              </a:rPr>
              <a:t>in the cloud</a:t>
            </a:r>
          </a:p>
        </p:txBody>
      </p:sp>
      <p:sp>
        <p:nvSpPr>
          <p:cNvPr id="80" name="Rectangle 79"/>
          <p:cNvSpPr/>
          <p:nvPr/>
        </p:nvSpPr>
        <p:spPr bwMode="auto">
          <a:xfrm>
            <a:off x="4013199" y="677861"/>
            <a:ext cx="2586038" cy="27400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20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p:cNvPicPr>
            <a:picLocks noChangeAspect="1"/>
          </p:cNvPicPr>
          <p:nvPr/>
        </p:nvPicPr>
        <p:blipFill rotWithShape="1">
          <a:blip r:embed="rId3" cstate="screen">
            <a:duotone>
              <a:prstClr val="black"/>
              <a:schemeClr val="accent2">
                <a:tint val="45000"/>
                <a:satMod val="400000"/>
              </a:schemeClr>
            </a:duotone>
            <a:extLst>
              <a:ext uri="{28A0092B-C50C-407E-A947-70E740481C1C}">
                <a14:useLocalDpi xmlns:a14="http://schemas.microsoft.com/office/drawing/2010/main"/>
              </a:ext>
            </a:extLst>
          </a:blip>
          <a:srcRect t="19209" b="19428"/>
          <a:stretch/>
        </p:blipFill>
        <p:spPr>
          <a:xfrm>
            <a:off x="4312795" y="1412793"/>
            <a:ext cx="1986846" cy="1219201"/>
          </a:xfrm>
          <a:prstGeom prst="rect">
            <a:avLst/>
          </a:prstGeom>
        </p:spPr>
      </p:pic>
      <p:graphicFrame>
        <p:nvGraphicFramePr>
          <p:cNvPr id="3" name="Table 2"/>
          <p:cNvGraphicFramePr>
            <a:graphicFrameLocks noGrp="1"/>
          </p:cNvGraphicFramePr>
          <p:nvPr>
            <p:extLst/>
          </p:nvPr>
        </p:nvGraphicFramePr>
        <p:xfrm>
          <a:off x="579438" y="498393"/>
          <a:ext cx="2438399" cy="3017520"/>
        </p:xfrm>
        <a:graphic>
          <a:graphicData uri="http://schemas.openxmlformats.org/drawingml/2006/table">
            <a:tbl>
              <a:tblPr firstRow="1" bandRow="1">
                <a:tableStyleId>{2D5ABB26-0587-4C30-8999-92F81FD0307C}</a:tableStyleId>
              </a:tblPr>
              <a:tblGrid>
                <a:gridCol w="845749">
                  <a:extLst>
                    <a:ext uri="{9D8B030D-6E8A-4147-A177-3AD203B41FA5}">
                      <a16:colId xmlns="" xmlns:a16="http://schemas.microsoft.com/office/drawing/2014/main" val="1481185381"/>
                    </a:ext>
                  </a:extLst>
                </a:gridCol>
                <a:gridCol w="1592650">
                  <a:extLst>
                    <a:ext uri="{9D8B030D-6E8A-4147-A177-3AD203B41FA5}">
                      <a16:colId xmlns="" xmlns:a16="http://schemas.microsoft.com/office/drawing/2014/main" val="1956526050"/>
                    </a:ext>
                  </a:extLst>
                </a:gridCol>
              </a:tblGrid>
              <a:tr h="370840">
                <a:tc>
                  <a:txBody>
                    <a:bodyPr/>
                    <a:lstStyle/>
                    <a:p>
                      <a:pPr>
                        <a:lnSpc>
                          <a:spcPct val="150000"/>
                        </a:lnSpc>
                      </a:pPr>
                      <a:r>
                        <a:rPr lang="en-US" dirty="0" smtClean="0"/>
                        <a:t>Win</a:t>
                      </a:r>
                      <a:endParaRPr lang="en-US" dirty="0"/>
                    </a:p>
                  </a:txBody>
                  <a:tcPr anchor="ctr">
                    <a:lnB w="12700" cap="flat" cmpd="sng" algn="ctr">
                      <a:solidFill>
                        <a:schemeClr val="bg1">
                          <a:lumMod val="20000"/>
                          <a:lumOff val="80000"/>
                        </a:schemeClr>
                      </a:solidFill>
                      <a:prstDash val="solid"/>
                      <a:round/>
                      <a:headEnd type="none" w="med" len="med"/>
                      <a:tailEnd type="none" w="med" len="med"/>
                    </a:lnB>
                  </a:tcPr>
                </a:tc>
                <a:tc>
                  <a:txBody>
                    <a:bodyPr/>
                    <a:lstStyle/>
                    <a:p>
                      <a:pPr>
                        <a:lnSpc>
                          <a:spcPct val="150000"/>
                        </a:lnSpc>
                      </a:pPr>
                      <a:endParaRPr lang="en-US" dirty="0"/>
                    </a:p>
                  </a:txBody>
                  <a:tcPr>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3695992765"/>
                  </a:ext>
                </a:extLst>
              </a:tr>
              <a:tr h="370840">
                <a:tc>
                  <a:txBody>
                    <a:bodyPr/>
                    <a:lstStyle/>
                    <a:p>
                      <a:pPr>
                        <a:lnSpc>
                          <a:spcPct val="150000"/>
                        </a:lnSpc>
                      </a:pPr>
                      <a:r>
                        <a:rPr lang="en-US" dirty="0" smtClean="0"/>
                        <a:t>Mac</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1467198184"/>
                  </a:ext>
                </a:extLst>
              </a:tr>
              <a:tr h="370840">
                <a:tc>
                  <a:txBody>
                    <a:bodyPr/>
                    <a:lstStyle/>
                    <a:p>
                      <a:pPr>
                        <a:lnSpc>
                          <a:spcPct val="150000"/>
                        </a:lnSpc>
                      </a:pPr>
                      <a:r>
                        <a:rPr lang="en-US" dirty="0" smtClean="0"/>
                        <a:t>W8</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1107544358"/>
                  </a:ext>
                </a:extLst>
              </a:tr>
              <a:tr h="370840">
                <a:tc>
                  <a:txBody>
                    <a:bodyPr/>
                    <a:lstStyle/>
                    <a:p>
                      <a:pPr>
                        <a:lnSpc>
                          <a:spcPct val="150000"/>
                        </a:lnSpc>
                      </a:pPr>
                      <a:r>
                        <a:rPr lang="en-US" dirty="0" smtClean="0"/>
                        <a:t>WP8</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549067537"/>
                  </a:ext>
                </a:extLst>
              </a:tr>
              <a:tr h="370840">
                <a:tc>
                  <a:txBody>
                    <a:bodyPr/>
                    <a:lstStyle/>
                    <a:p>
                      <a:pPr>
                        <a:lnSpc>
                          <a:spcPct val="150000"/>
                        </a:lnSpc>
                      </a:pPr>
                      <a:r>
                        <a:rPr lang="en-US" dirty="0" err="1" smtClean="0"/>
                        <a:t>iOS</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3604394693"/>
                  </a:ext>
                </a:extLst>
              </a:tr>
              <a:tr h="370840">
                <a:tc>
                  <a:txBody>
                    <a:bodyPr/>
                    <a:lstStyle/>
                    <a:p>
                      <a:pPr>
                        <a:lnSpc>
                          <a:spcPct val="150000"/>
                        </a:lnSpc>
                      </a:pPr>
                      <a:r>
                        <a:rPr lang="en-US" sz="1400" dirty="0" smtClean="0"/>
                        <a:t>Android</a:t>
                      </a:r>
                      <a:endParaRPr lang="en-US" dirty="0"/>
                    </a:p>
                  </a:txBody>
                  <a:tcPr anchor="ctr">
                    <a:lnT w="12700" cap="flat" cmpd="sng" algn="ctr">
                      <a:solidFill>
                        <a:schemeClr val="bg1">
                          <a:lumMod val="20000"/>
                          <a:lumOff val="80000"/>
                        </a:schemeClr>
                      </a:solidFill>
                      <a:prstDash val="solid"/>
                      <a:round/>
                      <a:headEnd type="none" w="med" len="med"/>
                      <a:tailEnd type="none" w="med" len="med"/>
                    </a:lnT>
                  </a:tcPr>
                </a:tc>
                <a:tc>
                  <a:txBody>
                    <a:bodyPr/>
                    <a:lstStyle/>
                    <a:p>
                      <a:pP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tcPr>
                </a:tc>
                <a:extLst>
                  <a:ext uri="{0D108BD9-81ED-4DB2-BD59-A6C34878D82A}">
                    <a16:rowId xmlns="" xmlns:a16="http://schemas.microsoft.com/office/drawing/2014/main" val="498529346"/>
                  </a:ext>
                </a:extLst>
              </a:tr>
            </a:tbl>
          </a:graphicData>
        </a:graphic>
      </p:graphicFrame>
      <p:pic>
        <p:nvPicPr>
          <p:cNvPr id="2049" name="Picture 204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30157" y="664079"/>
            <a:ext cx="274320" cy="274320"/>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70037" y="1565193"/>
            <a:ext cx="320040" cy="320040"/>
          </a:xfrm>
          <a:prstGeom prst="rect">
            <a:avLst/>
          </a:prstGeom>
        </p:spPr>
      </p:pic>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70037" y="2555793"/>
            <a:ext cx="320040" cy="320040"/>
          </a:xfrm>
          <a:prstGeom prst="rect">
            <a:avLst/>
          </a:prstGeom>
        </p:spPr>
      </p:pic>
      <p:pic>
        <p:nvPicPr>
          <p:cNvPr id="12" name="Picture 11"/>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027237" y="2570985"/>
            <a:ext cx="365760" cy="365760"/>
          </a:xfrm>
          <a:prstGeom prst="rect">
            <a:avLst/>
          </a:prstGeom>
        </p:spPr>
      </p:pic>
      <p:pic>
        <p:nvPicPr>
          <p:cNvPr id="21" name="Picture 20"/>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027237" y="3089193"/>
            <a:ext cx="365760" cy="365760"/>
          </a:xfrm>
          <a:prstGeom prst="rect">
            <a:avLst/>
          </a:prstGeom>
        </p:spPr>
      </p:pic>
      <p:pic>
        <p:nvPicPr>
          <p:cNvPr id="22" name="Picture 21"/>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027237" y="2060055"/>
            <a:ext cx="365760" cy="365760"/>
          </a:xfrm>
          <a:prstGeom prst="rect">
            <a:avLst/>
          </a:prstGeom>
        </p:spPr>
      </p:pic>
      <p:pic>
        <p:nvPicPr>
          <p:cNvPr id="23" name="Picture 22"/>
          <p:cNvPicPr>
            <a:picLocks noChangeAspect="1"/>
          </p:cNvPicPr>
          <p:nvPr/>
        </p:nvPicPr>
        <p:blipFill>
          <a:blip r:embed="rId7" cstate="screen">
            <a:duotone>
              <a:prstClr val="black"/>
              <a:schemeClr val="accent2">
                <a:tint val="45000"/>
                <a:satMod val="400000"/>
              </a:schemeClr>
            </a:duotone>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586899" y="1195727"/>
            <a:ext cx="201168" cy="201168"/>
          </a:xfrm>
          <a:prstGeom prst="rect">
            <a:avLst/>
          </a:prstGeom>
        </p:spPr>
      </p:pic>
      <p:pic>
        <p:nvPicPr>
          <p:cNvPr id="36" name="Picture 3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586899" y="669159"/>
            <a:ext cx="264160" cy="264160"/>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0090" y="4460793"/>
            <a:ext cx="228600" cy="228600"/>
          </a:xfrm>
          <a:prstGeom prst="rect">
            <a:avLst/>
          </a:prstGeom>
        </p:spPr>
      </p:pic>
      <p:pic>
        <p:nvPicPr>
          <p:cNvPr id="40" name="Picture 39"/>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685751" y="4811313"/>
            <a:ext cx="240372" cy="240372"/>
          </a:xfrm>
          <a:prstGeom prst="rect">
            <a:avLst/>
          </a:prstGeom>
        </p:spPr>
      </p:pic>
      <p:pic>
        <p:nvPicPr>
          <p:cNvPr id="2048" name="Picture 204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50795" y="1595649"/>
            <a:ext cx="320040" cy="320040"/>
          </a:xfrm>
          <a:prstGeom prst="rect">
            <a:avLst/>
          </a:prstGeom>
        </p:spPr>
      </p:pic>
      <p:pic>
        <p:nvPicPr>
          <p:cNvPr id="68" name="Picture 6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50795" y="2082915"/>
            <a:ext cx="320040" cy="320040"/>
          </a:xfrm>
          <a:prstGeom prst="rect">
            <a:avLst/>
          </a:prstGeom>
        </p:spPr>
      </p:pic>
      <p:graphicFrame>
        <p:nvGraphicFramePr>
          <p:cNvPr id="2051" name="Table 2050"/>
          <p:cNvGraphicFramePr>
            <a:graphicFrameLocks noGrp="1"/>
          </p:cNvGraphicFramePr>
          <p:nvPr>
            <p:extLst/>
          </p:nvPr>
        </p:nvGraphicFramePr>
        <p:xfrm>
          <a:off x="566736" y="4079793"/>
          <a:ext cx="2209800" cy="1821180"/>
        </p:xfrm>
        <a:graphic>
          <a:graphicData uri="http://schemas.openxmlformats.org/drawingml/2006/table">
            <a:tbl>
              <a:tblPr firstRow="1" bandRow="1">
                <a:tableStyleId>{2D5ABB26-0587-4C30-8999-92F81FD0307C}</a:tableStyleId>
              </a:tblPr>
              <a:tblGrid>
                <a:gridCol w="502920">
                  <a:extLst>
                    <a:ext uri="{9D8B030D-6E8A-4147-A177-3AD203B41FA5}">
                      <a16:colId xmlns="" xmlns:a16="http://schemas.microsoft.com/office/drawing/2014/main" val="4025610020"/>
                    </a:ext>
                  </a:extLst>
                </a:gridCol>
                <a:gridCol w="1706880">
                  <a:extLst>
                    <a:ext uri="{9D8B030D-6E8A-4147-A177-3AD203B41FA5}">
                      <a16:colId xmlns="" xmlns:a16="http://schemas.microsoft.com/office/drawing/2014/main" val="39274278"/>
                    </a:ext>
                  </a:extLst>
                </a:gridCol>
              </a:tblGrid>
              <a:tr h="0">
                <a:tc>
                  <a:txBody>
                    <a:bodyPr/>
                    <a:lstStyle/>
                    <a:p>
                      <a:endParaRPr lang="en-US" sz="1050" dirty="0"/>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tcPr>
                </a:tc>
                <a:tc>
                  <a:txBody>
                    <a:bodyPr/>
                    <a:lstStyle/>
                    <a:p>
                      <a:r>
                        <a:rPr lang="en-US" sz="1050" dirty="0" smtClean="0"/>
                        <a:t>sync</a:t>
                      </a:r>
                      <a:r>
                        <a:rPr lang="en-US" sz="1050" baseline="0" dirty="0" smtClean="0"/>
                        <a:t> app</a:t>
                      </a:r>
                      <a:endParaRPr lang="en-US" sz="1050" dirty="0"/>
                    </a:p>
                  </a:txBody>
                  <a:tcPr marT="91440" anchor="b">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tcPr>
                </a:tc>
                <a:extLst>
                  <a:ext uri="{0D108BD9-81ED-4DB2-BD59-A6C34878D82A}">
                    <a16:rowId xmlns="" xmlns:a16="http://schemas.microsoft.com/office/drawing/2014/main" val="3477769485"/>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err="1" smtClean="0"/>
                        <a:t>OneDrive</a:t>
                      </a:r>
                      <a:r>
                        <a:rPr lang="en-US" sz="1050" dirty="0" smtClean="0"/>
                        <a:t> for Business app</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4288223379"/>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Office Mobile app</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1783603444"/>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touch-optimized browser</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795801254"/>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tcPr>
                </a:tc>
                <a:tc>
                  <a:txBody>
                    <a:bodyPr/>
                    <a:lstStyle/>
                    <a:p>
                      <a:r>
                        <a:rPr lang="en-US" sz="1050" dirty="0" smtClean="0"/>
                        <a:t>desktop browser</a:t>
                      </a:r>
                      <a:endParaRPr lang="en-US" sz="1050" dirty="0"/>
                    </a:p>
                  </a:txBody>
                  <a:tcPr anchor="ctr">
                    <a:lnR w="12700" cap="flat" cmpd="sng" algn="ctr">
                      <a:solidFill>
                        <a:schemeClr val="tx1"/>
                      </a:solidFill>
                      <a:prstDash val="sysDot"/>
                      <a:round/>
                      <a:headEnd type="none" w="med" len="med"/>
                      <a:tailEnd type="none" w="med" len="med"/>
                    </a:lnR>
                    <a:lnB w="12700" cap="flat" cmpd="sng" algn="ctr">
                      <a:solidFill>
                        <a:schemeClr val="tx1"/>
                      </a:solidFill>
                      <a:prstDash val="sysDot"/>
                      <a:round/>
                      <a:headEnd type="none" w="med" len="med"/>
                      <a:tailEnd type="none" w="med" len="med"/>
                    </a:lnB>
                  </a:tcPr>
                </a:tc>
                <a:extLst>
                  <a:ext uri="{0D108BD9-81ED-4DB2-BD59-A6C34878D82A}">
                    <a16:rowId xmlns="" xmlns:a16="http://schemas.microsoft.com/office/drawing/2014/main" val="3017820475"/>
                  </a:ext>
                </a:extLst>
              </a:tr>
            </a:tbl>
          </a:graphicData>
        </a:graphic>
      </p:graphicFrame>
      <p:pic>
        <p:nvPicPr>
          <p:cNvPr id="69" name="Picture 6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50795" y="2590597"/>
            <a:ext cx="320040" cy="320040"/>
          </a:xfrm>
          <a:prstGeom prst="rect">
            <a:avLst/>
          </a:prstGeom>
        </p:spPr>
      </p:pic>
      <p:pic>
        <p:nvPicPr>
          <p:cNvPr id="70" name="Picture 6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50795" y="3112053"/>
            <a:ext cx="320040" cy="320040"/>
          </a:xfrm>
          <a:prstGeom prst="rect">
            <a:avLst/>
          </a:prstGeom>
        </p:spPr>
      </p:pic>
      <p:pic>
        <p:nvPicPr>
          <p:cNvPr id="72" name="Picture 7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30157" y="1143553"/>
            <a:ext cx="274320" cy="274320"/>
          </a:xfrm>
          <a:prstGeom prst="rect">
            <a:avLst/>
          </a:prstGeom>
        </p:spPr>
      </p:pic>
      <p:pic>
        <p:nvPicPr>
          <p:cNvPr id="38" name="Picture 3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19136" y="4180511"/>
            <a:ext cx="173602" cy="173602"/>
          </a:xfrm>
          <a:prstGeom prst="rect">
            <a:avLst/>
          </a:prstGeom>
        </p:spPr>
      </p:pic>
      <p:pic>
        <p:nvPicPr>
          <p:cNvPr id="74" name="Picture 73"/>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19136" y="5202909"/>
            <a:ext cx="210312" cy="210312"/>
          </a:xfrm>
          <a:prstGeom prst="rect">
            <a:avLst/>
          </a:prstGeom>
        </p:spPr>
      </p:pic>
      <p:pic>
        <p:nvPicPr>
          <p:cNvPr id="75" name="Picture 7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32852" y="5573313"/>
            <a:ext cx="182880" cy="182880"/>
          </a:xfrm>
          <a:prstGeom prst="rect">
            <a:avLst/>
          </a:prstGeom>
        </p:spPr>
      </p:pic>
      <p:sp>
        <p:nvSpPr>
          <p:cNvPr id="26" name="Text Placeholder 4"/>
          <p:cNvSpPr>
            <a:spLocks noGrp="1"/>
          </p:cNvSpPr>
          <p:nvPr>
            <p:ph type="body" sz="quarter" idx="10"/>
          </p:nvPr>
        </p:nvSpPr>
        <p:spPr>
          <a:xfrm>
            <a:off x="4391612" y="3646071"/>
            <a:ext cx="7846425" cy="2720745"/>
          </a:xfrm>
        </p:spPr>
        <p:txBody>
          <a:bodyPr/>
          <a:lstStyle/>
          <a:p>
            <a:pPr marL="457200" indent="-457200">
              <a:buFont typeface="Wingdings" panose="05000000000000000000" pitchFamily="2" charset="2"/>
              <a:buChar char="§"/>
            </a:pPr>
            <a:r>
              <a:rPr lang="en-US" sz="2800" dirty="0" smtClean="0">
                <a:solidFill>
                  <a:schemeClr val="tx1"/>
                </a:solidFill>
                <a:latin typeface="+mn-lt"/>
              </a:rPr>
              <a:t>access to all OneDrive for Business apps</a:t>
            </a:r>
          </a:p>
          <a:p>
            <a:pPr marL="457200" indent="-457200">
              <a:buFont typeface="Wingdings" panose="05000000000000000000" pitchFamily="2" charset="2"/>
              <a:buChar char="§"/>
            </a:pPr>
            <a:r>
              <a:rPr lang="en-US" sz="2800" dirty="0" smtClean="0">
                <a:solidFill>
                  <a:schemeClr val="tx1"/>
                </a:solidFill>
                <a:latin typeface="+mn-lt"/>
              </a:rPr>
              <a:t>exclusive access to Office Mobile apps</a:t>
            </a:r>
            <a:r>
              <a:rPr lang="en-US" sz="2800" baseline="30000" dirty="0" smtClean="0">
                <a:solidFill>
                  <a:schemeClr val="tx1"/>
                </a:solidFill>
                <a:latin typeface="+mn-lt"/>
              </a:rPr>
              <a:t>†</a:t>
            </a:r>
          </a:p>
          <a:p>
            <a:pPr marL="457200" indent="-457200">
              <a:buFont typeface="Wingdings" panose="05000000000000000000" pitchFamily="2" charset="2"/>
              <a:buChar char="§"/>
            </a:pPr>
            <a:r>
              <a:rPr lang="en-US" sz="2800" dirty="0" smtClean="0">
                <a:solidFill>
                  <a:schemeClr val="tx1"/>
                </a:solidFill>
                <a:latin typeface="+mn-lt"/>
              </a:rPr>
              <a:t>regular SharePoint updates with new browser-based features</a:t>
            </a:r>
          </a:p>
          <a:p>
            <a:pPr marL="457200" indent="-457200">
              <a:buFont typeface="Wingdings" panose="05000000000000000000" pitchFamily="2" charset="2"/>
              <a:buChar char="§"/>
            </a:pPr>
            <a:endParaRPr lang="en-US" sz="2800" dirty="0" smtClean="0">
              <a:solidFill>
                <a:schemeClr val="tx1"/>
              </a:solidFill>
              <a:latin typeface="+mn-lt"/>
            </a:endParaRPr>
          </a:p>
          <a:p>
            <a:pPr algn="r"/>
            <a:r>
              <a:rPr lang="en-US" sz="2000" dirty="0">
                <a:solidFill>
                  <a:schemeClr val="tx1"/>
                </a:solidFill>
              </a:rPr>
              <a:t>†</a:t>
            </a:r>
            <a:r>
              <a:rPr lang="en-US" sz="2000" dirty="0" smtClean="0">
                <a:solidFill>
                  <a:schemeClr val="tx1"/>
                </a:solidFill>
                <a:latin typeface="+mn-lt"/>
              </a:rPr>
              <a:t> qualifying Office 365 SKUs only</a:t>
            </a:r>
          </a:p>
        </p:txBody>
      </p:sp>
      <p:pic>
        <p:nvPicPr>
          <p:cNvPr id="28" name="Picture 27"/>
          <p:cNvPicPr>
            <a:picLocks noChangeAspect="1"/>
          </p:cNvPicPr>
          <p:nvPr/>
        </p:nvPicPr>
        <p:blipFill>
          <a:blip r:embed="rId13" cstate="screen">
            <a:duotone>
              <a:schemeClr val="accent2">
                <a:shade val="45000"/>
                <a:satMod val="135000"/>
              </a:schemeClr>
              <a:prstClr val="white"/>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577657" y="3138241"/>
            <a:ext cx="228600" cy="228600"/>
          </a:xfrm>
          <a:prstGeom prst="rect">
            <a:avLst/>
          </a:prstGeom>
        </p:spPr>
      </p:pic>
      <p:sp>
        <p:nvSpPr>
          <p:cNvPr id="30" name="TextBox 29"/>
          <p:cNvSpPr txBox="1"/>
          <p:nvPr/>
        </p:nvSpPr>
        <p:spPr>
          <a:xfrm>
            <a:off x="1747837" y="1164285"/>
            <a:ext cx="180022" cy="276999"/>
          </a:xfrm>
          <a:prstGeom prst="rect">
            <a:avLst/>
          </a:prstGeom>
          <a:noFill/>
        </p:spPr>
        <p:txBody>
          <a:bodyPr wrap="square" lIns="0" tIns="0" rIns="0" bIns="0" rtlCol="0">
            <a:spAutoFit/>
          </a:bodyPr>
          <a:lstStyle/>
          <a:p>
            <a:pPr algn="ctr">
              <a:lnSpc>
                <a:spcPct val="90000"/>
              </a:lnSpc>
              <a:spcAft>
                <a:spcPts val="600"/>
              </a:spcAft>
            </a:pPr>
            <a:r>
              <a:rPr lang="en-US" sz="2000" dirty="0">
                <a:solidFill>
                  <a:srgbClr val="B2E1BC"/>
                </a:solidFill>
              </a:rPr>
              <a:t>*</a:t>
            </a:r>
            <a:endParaRPr lang="en-US" sz="2400" dirty="0">
              <a:solidFill>
                <a:srgbClr val="B2E1BC"/>
              </a:solidFill>
            </a:endParaRPr>
          </a:p>
        </p:txBody>
      </p:sp>
      <p:sp>
        <p:nvSpPr>
          <p:cNvPr id="31" name="TextBox 30"/>
          <p:cNvSpPr txBox="1"/>
          <p:nvPr/>
        </p:nvSpPr>
        <p:spPr>
          <a:xfrm>
            <a:off x="1741487" y="3097212"/>
            <a:ext cx="180022" cy="276999"/>
          </a:xfrm>
          <a:prstGeom prst="rect">
            <a:avLst/>
          </a:prstGeom>
          <a:noFill/>
        </p:spPr>
        <p:txBody>
          <a:bodyPr wrap="square" lIns="0" tIns="0" rIns="0" bIns="0" rtlCol="0">
            <a:spAutoFit/>
          </a:bodyPr>
          <a:lstStyle/>
          <a:p>
            <a:pPr algn="ctr">
              <a:lnSpc>
                <a:spcPct val="90000"/>
              </a:lnSpc>
              <a:spcAft>
                <a:spcPts val="600"/>
              </a:spcAft>
            </a:pPr>
            <a:r>
              <a:rPr lang="en-US" sz="2000" dirty="0">
                <a:solidFill>
                  <a:srgbClr val="B2E1BC"/>
                </a:solidFill>
              </a:rPr>
              <a:t>*</a:t>
            </a:r>
            <a:endParaRPr lang="en-US" sz="2400" dirty="0">
              <a:solidFill>
                <a:srgbClr val="B2E1BC"/>
              </a:solidFill>
            </a:endParaRPr>
          </a:p>
        </p:txBody>
      </p:sp>
      <p:sp>
        <p:nvSpPr>
          <p:cNvPr id="32" name="TextBox 31"/>
          <p:cNvSpPr txBox="1"/>
          <p:nvPr/>
        </p:nvSpPr>
        <p:spPr>
          <a:xfrm>
            <a:off x="731837" y="5935662"/>
            <a:ext cx="180022" cy="276999"/>
          </a:xfrm>
          <a:prstGeom prst="rect">
            <a:avLst/>
          </a:prstGeom>
          <a:noFill/>
        </p:spPr>
        <p:txBody>
          <a:bodyPr wrap="square" lIns="0" tIns="0" rIns="0" bIns="0" rtlCol="0">
            <a:spAutoFit/>
          </a:bodyPr>
          <a:lstStyle/>
          <a:p>
            <a:pPr algn="ctr">
              <a:lnSpc>
                <a:spcPct val="90000"/>
              </a:lnSpc>
              <a:spcAft>
                <a:spcPts val="600"/>
              </a:spcAft>
            </a:pPr>
            <a:r>
              <a:rPr lang="en-US" sz="2000" dirty="0">
                <a:solidFill>
                  <a:srgbClr val="B2E1BC"/>
                </a:solidFill>
              </a:rPr>
              <a:t>*</a:t>
            </a:r>
            <a:endParaRPr lang="en-US" sz="2400" dirty="0">
              <a:solidFill>
                <a:srgbClr val="B2E1BC"/>
              </a:solidFill>
            </a:endParaRPr>
          </a:p>
        </p:txBody>
      </p:sp>
      <p:sp>
        <p:nvSpPr>
          <p:cNvPr id="4" name="Rectangle 3"/>
          <p:cNvSpPr/>
          <p:nvPr/>
        </p:nvSpPr>
        <p:spPr>
          <a:xfrm>
            <a:off x="1065767" y="5926593"/>
            <a:ext cx="992579" cy="253916"/>
          </a:xfrm>
          <a:prstGeom prst="rect">
            <a:avLst/>
          </a:prstGeom>
        </p:spPr>
        <p:txBody>
          <a:bodyPr wrap="none">
            <a:spAutoFit/>
          </a:bodyPr>
          <a:lstStyle/>
          <a:p>
            <a:r>
              <a:rPr lang="en-US" sz="1050" dirty="0" smtClean="0">
                <a:solidFill>
                  <a:srgbClr val="FFFFFF"/>
                </a:solidFill>
              </a:rPr>
              <a:t>planned 2014</a:t>
            </a:r>
            <a:endParaRPr lang="en-US" dirty="0">
              <a:solidFill>
                <a:srgbClr val="FFFFFF"/>
              </a:solidFill>
            </a:endParaRPr>
          </a:p>
        </p:txBody>
      </p:sp>
    </p:spTree>
    <p:extLst>
      <p:ext uri="{BB962C8B-B14F-4D97-AF65-F5344CB8AC3E}">
        <p14:creationId xmlns:p14="http://schemas.microsoft.com/office/powerpoint/2010/main" val="7460501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4" name="Rectangle 33"/>
          <p:cNvSpPr/>
          <p:nvPr/>
        </p:nvSpPr>
        <p:spPr bwMode="auto">
          <a:xfrm>
            <a:off x="-12700" y="1744662"/>
            <a:ext cx="4465637" cy="4724400"/>
          </a:xfrm>
          <a:prstGeom prst="rect">
            <a:avLst/>
          </a:prstGeom>
          <a:solidFill>
            <a:schemeClr val="accent2">
              <a:lumMod val="50000"/>
              <a:alpha val="33000"/>
            </a:schemeClr>
          </a:solidFill>
          <a:ln w="190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Rectangle 31"/>
          <p:cNvSpPr/>
          <p:nvPr/>
        </p:nvSpPr>
        <p:spPr bwMode="auto">
          <a:xfrm>
            <a:off x="5624415" y="1363662"/>
            <a:ext cx="6824760" cy="5517689"/>
          </a:xfrm>
          <a:prstGeom prst="rect">
            <a:avLst/>
          </a:prstGeom>
          <a:solidFill>
            <a:schemeClr val="accent2">
              <a:lumMod val="50000"/>
              <a:alpha val="54000"/>
            </a:schemeClr>
          </a:solidFill>
          <a:ln w="190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3" name="Group 2"/>
          <p:cNvGrpSpPr/>
          <p:nvPr/>
        </p:nvGrpSpPr>
        <p:grpSpPr>
          <a:xfrm>
            <a:off x="338137" y="2160051"/>
            <a:ext cx="1912106" cy="4130925"/>
            <a:chOff x="503237" y="1897062"/>
            <a:chExt cx="2194275" cy="4740525"/>
          </a:xfrm>
        </p:grpSpPr>
        <p:pic>
          <p:nvPicPr>
            <p:cNvPr id="17" name="Picture 2" descr="http://i45.tinypic.com/2qvv2tv.png"/>
            <p:cNvPicPr>
              <a:picLocks noChangeAspect="1" noChangeArrowheads="1"/>
            </p:cNvPicPr>
            <p:nvPr/>
          </p:nvPicPr>
          <p:blipFill rotWithShape="1">
            <a:blip r:embed="rId3">
              <a:extLst>
                <a:ext uri="{28A0092B-C50C-407E-A947-70E740481C1C}">
                  <a14:useLocalDpi xmlns:a14="http://schemas.microsoft.com/office/drawing/2010/main" val="0"/>
                </a:ext>
              </a:extLst>
            </a:blip>
            <a:srcRect b="-252"/>
            <a:stretch/>
          </p:blipFill>
          <p:spPr bwMode="auto">
            <a:xfrm>
              <a:off x="503237" y="1897062"/>
              <a:ext cx="2194275" cy="474052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874" y="2600575"/>
              <a:ext cx="1885324" cy="3346450"/>
            </a:xfrm>
            <a:prstGeom prst="rect">
              <a:avLst/>
            </a:prstGeom>
          </p:spPr>
        </p:pic>
      </p:gr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9229" y="2773097"/>
            <a:ext cx="1642884" cy="2916119"/>
          </a:xfrm>
          <a:prstGeom prst="rect">
            <a:avLst/>
          </a:prstGeom>
          <a:effectLst>
            <a:reflection blurRad="63500" stA="43000" endPos="14000" dist="101600" dir="5400000" sy="-100000" algn="bl" rotWithShape="0"/>
          </a:effectLst>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5240" y="1539366"/>
            <a:ext cx="6202300" cy="3939096"/>
          </a:xfrm>
          <a:prstGeom prst="rect">
            <a:avLst/>
          </a:prstGeom>
          <a:effectLst>
            <a:outerShdw blurRad="127000" sx="101000" sy="101000" algn="ctr" rotWithShape="0">
              <a:prstClr val="black">
                <a:alpha val="20000"/>
              </a:prstClr>
            </a:outerShdw>
          </a:effectLst>
        </p:spPr>
      </p:pic>
      <p:sp>
        <p:nvSpPr>
          <p:cNvPr id="31" name="Title 1"/>
          <p:cNvSpPr txBox="1">
            <a:spLocks/>
          </p:cNvSpPr>
          <p:nvPr/>
        </p:nvSpPr>
        <p:spPr>
          <a:xfrm>
            <a:off x="2250243" y="1742538"/>
            <a:ext cx="2202695" cy="622995"/>
          </a:xfrm>
          <a:prstGeom prst="rect">
            <a:avLst/>
          </a:prstGeom>
          <a:noFill/>
        </p:spPr>
        <p:txBody>
          <a:bodyPr vert="horz" wrap="square" lIns="182880" tIns="91440" rIns="274320"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r"/>
            <a:r>
              <a:rPr sz="3600">
                <a:gradFill>
                  <a:gsLst>
                    <a:gs pos="1250">
                      <a:srgbClr val="FFFFFF"/>
                    </a:gs>
                    <a:gs pos="100000">
                      <a:srgbClr val="FFFFFF"/>
                    </a:gs>
                  </a:gsLst>
                  <a:lin ang="5400000" scaled="0"/>
                </a:gradFill>
                <a:latin typeface="Segoe UI"/>
              </a:rPr>
              <a:t>THE OLD</a:t>
            </a:r>
          </a:p>
        </p:txBody>
      </p:sp>
      <p:sp>
        <p:nvSpPr>
          <p:cNvPr id="4" name="Rectangle 3"/>
          <p:cNvSpPr/>
          <p:nvPr/>
        </p:nvSpPr>
        <p:spPr bwMode="auto">
          <a:xfrm>
            <a:off x="-12700" y="1744662"/>
            <a:ext cx="4465637" cy="4724400"/>
          </a:xfrm>
          <a:prstGeom prst="rect">
            <a:avLst/>
          </a:prstGeom>
          <a:solidFill>
            <a:schemeClr val="bg1">
              <a:lumMod val="50000"/>
              <a:alpha val="54000"/>
            </a:schemeClr>
          </a:solidFill>
          <a:ln w="190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Title 1"/>
          <p:cNvSpPr txBox="1">
            <a:spLocks/>
          </p:cNvSpPr>
          <p:nvPr/>
        </p:nvSpPr>
        <p:spPr>
          <a:xfrm>
            <a:off x="5645051" y="6164262"/>
            <a:ext cx="2386648" cy="622995"/>
          </a:xfrm>
          <a:prstGeom prst="rect">
            <a:avLst/>
          </a:prstGeom>
          <a:noFill/>
        </p:spPr>
        <p:txBody>
          <a:bodyPr vert="horz" wrap="square" lIns="182880" tIns="91440" rIns="274320"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3600">
                <a:gradFill>
                  <a:gsLst>
                    <a:gs pos="1250">
                      <a:srgbClr val="FFFFFF"/>
                    </a:gs>
                    <a:gs pos="100000">
                      <a:srgbClr val="FFFFFF"/>
                    </a:gs>
                  </a:gsLst>
                  <a:lin ang="5400000" scaled="0"/>
                </a:gradFill>
                <a:latin typeface="Segoe UI"/>
              </a:rPr>
              <a:t>THE NEW</a:t>
            </a:r>
          </a:p>
        </p:txBody>
      </p:sp>
      <p:sp>
        <p:nvSpPr>
          <p:cNvPr id="38" name="Title 1"/>
          <p:cNvSpPr>
            <a:spLocks noGrp="1"/>
          </p:cNvSpPr>
          <p:nvPr>
            <p:ph type="title"/>
          </p:nvPr>
        </p:nvSpPr>
        <p:spPr>
          <a:xfrm>
            <a:off x="0" y="295274"/>
            <a:ext cx="12436475" cy="917575"/>
          </a:xfrm>
          <a:solidFill>
            <a:schemeClr val="accent2">
              <a:lumMod val="75000"/>
            </a:schemeClr>
          </a:solidFill>
        </p:spPr>
        <p:txBody>
          <a:bodyPr lIns="182880" rIns="274320" anchor="ctr" anchorCtr="0"/>
          <a:lstStyle/>
          <a:p>
            <a:r>
              <a:rPr lang="en-US" sz="4800" dirty="0" smtClean="0"/>
              <a:t>mobile browser experience</a:t>
            </a:r>
            <a:endParaRPr lang="en-US" sz="4800" dirty="0"/>
          </a:p>
        </p:txBody>
      </p:sp>
      <p:pic>
        <p:nvPicPr>
          <p:cNvPr id="5" name="Picture 4"/>
          <p:cNvPicPr>
            <a:picLocks noChangeAspect="1"/>
          </p:cNvPicPr>
          <p:nvPr/>
        </p:nvPicPr>
        <p:blipFill>
          <a:blip r:embed="rId7"/>
          <a:stretch>
            <a:fillRect/>
          </a:stretch>
        </p:blipFill>
        <p:spPr>
          <a:xfrm>
            <a:off x="6446837" y="2014751"/>
            <a:ext cx="5334000" cy="3006060"/>
          </a:xfrm>
          <a:prstGeom prst="rect">
            <a:avLst/>
          </a:prstGeom>
        </p:spPr>
      </p:pic>
      <p:grpSp>
        <p:nvGrpSpPr>
          <p:cNvPr id="6" name="Group 5"/>
          <p:cNvGrpSpPr/>
          <p:nvPr/>
        </p:nvGrpSpPr>
        <p:grpSpPr>
          <a:xfrm>
            <a:off x="9952037" y="2963862"/>
            <a:ext cx="2270003" cy="3907600"/>
            <a:chOff x="9952037" y="2963862"/>
            <a:chExt cx="2270003" cy="3907600"/>
          </a:xfrm>
        </p:grpSpPr>
        <p:pic>
          <p:nvPicPr>
            <p:cNvPr id="18" name="Picture 4" descr="http://www.langoor.mobi/static/images/android_frame.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952037" y="2963862"/>
              <a:ext cx="2270003" cy="39076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77398" y="3547271"/>
              <a:ext cx="1618488" cy="2877311"/>
            </a:xfrm>
            <a:prstGeom prst="rect">
              <a:avLst/>
            </a:prstGeom>
            <a:effectLst>
              <a:softEdge rad="12700"/>
            </a:effectLst>
          </p:spPr>
        </p:pic>
      </p:grpSp>
    </p:spTree>
    <p:extLst>
      <p:ext uri="{BB962C8B-B14F-4D97-AF65-F5344CB8AC3E}">
        <p14:creationId xmlns:p14="http://schemas.microsoft.com/office/powerpoint/2010/main" val="156909900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 name="Rectangle 18"/>
          <p:cNvSpPr/>
          <p:nvPr/>
        </p:nvSpPr>
        <p:spPr bwMode="auto">
          <a:xfrm>
            <a:off x="1112837" y="1668462"/>
            <a:ext cx="3003451" cy="4187952"/>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Cross-Plat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Consistent experience across </a:t>
            </a:r>
            <a:r>
              <a:rPr lang="en-US" sz="2000" dirty="0" err="1" smtClean="0">
                <a:gradFill>
                  <a:gsLst>
                    <a:gs pos="0">
                      <a:srgbClr val="FFFFFF"/>
                    </a:gs>
                    <a:gs pos="100000">
                      <a:srgbClr val="FFFFFF"/>
                    </a:gs>
                  </a:gsLst>
                  <a:lin ang="5400000" scaled="0"/>
                </a:gradFill>
                <a:ea typeface="Segoe UI" pitchFamily="34" charset="0"/>
                <a:cs typeface="Segoe UI" pitchFamily="34" charset="0"/>
              </a:rPr>
              <a:t>iOS</a:t>
            </a:r>
            <a:r>
              <a:rPr lang="en-US" sz="2000" dirty="0" smtClean="0">
                <a:gradFill>
                  <a:gsLst>
                    <a:gs pos="0">
                      <a:srgbClr val="FFFFFF"/>
                    </a:gs>
                    <a:gs pos="100000">
                      <a:srgbClr val="FFFFFF"/>
                    </a:gs>
                  </a:gsLst>
                  <a:lin ang="5400000" scaled="0"/>
                </a:gradFill>
                <a:ea typeface="Segoe UI" pitchFamily="34" charset="0"/>
                <a:cs typeface="Segoe UI" pitchFamily="34" charset="0"/>
              </a:rPr>
              <a:t>, Android, and Windows devices</a:t>
            </a:r>
          </a:p>
          <a:p>
            <a:pPr marL="342900" indent="-342900"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23"/>
          <p:cNvSpPr/>
          <p:nvPr/>
        </p:nvSpPr>
        <p:spPr bwMode="auto">
          <a:xfrm>
            <a:off x="8734772" y="1668462"/>
            <a:ext cx="3054357" cy="4187952"/>
          </a:xfrm>
          <a:prstGeom prst="rect">
            <a:avLst/>
          </a:prstGeom>
          <a:solidFill>
            <a:srgbClr val="00B05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Fast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Built on HTML5  standards with client-side rendering for optimal performance</a:t>
            </a:r>
          </a:p>
        </p:txBody>
      </p:sp>
      <p:sp>
        <p:nvSpPr>
          <p:cNvPr id="15" name="Rectangle 24"/>
          <p:cNvSpPr/>
          <p:nvPr/>
        </p:nvSpPr>
        <p:spPr bwMode="auto">
          <a:xfrm>
            <a:off x="4846637" y="1667276"/>
            <a:ext cx="3003451" cy="4187952"/>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9144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Touch first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Big. Touchable. Modern UI with support for touch gestures (swipe)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0" y="295274"/>
            <a:ext cx="12436475" cy="917575"/>
          </a:xfrm>
          <a:prstGeom prst="rect">
            <a:avLst/>
          </a:prstGeom>
          <a:solidFill>
            <a:schemeClr val="accent2">
              <a:lumMod val="75000"/>
            </a:schemeClr>
          </a:solidFill>
        </p:spPr>
        <p:txBody>
          <a:bodyPr lIns="182880" rIns="274320" anchor="ctr" anchorCtr="0"/>
          <a:lstStyle/>
          <a:p>
            <a:r>
              <a:rPr lang="en-US" sz="4800" dirty="0"/>
              <a:t>introducing </a:t>
            </a:r>
            <a:r>
              <a:rPr lang="en-US" sz="4800" dirty="0" smtClean="0"/>
              <a:t>SharePoint </a:t>
            </a:r>
            <a:r>
              <a:rPr lang="en-US" sz="4800" dirty="0"/>
              <a:t>Touch </a:t>
            </a:r>
            <a:r>
              <a:rPr lang="en-US" sz="4800" dirty="0" smtClean="0"/>
              <a:t>Design</a:t>
            </a:r>
            <a:endParaRPr lang="en-US" dirty="0"/>
          </a:p>
        </p:txBody>
      </p:sp>
      <p:grpSp>
        <p:nvGrpSpPr>
          <p:cNvPr id="26" name="Group 26"/>
          <p:cNvGrpSpPr/>
          <p:nvPr/>
        </p:nvGrpSpPr>
        <p:grpSpPr>
          <a:xfrm>
            <a:off x="9778406" y="4537830"/>
            <a:ext cx="877435" cy="630778"/>
            <a:chOff x="2050824" y="2139157"/>
            <a:chExt cx="1084262" cy="779463"/>
          </a:xfrm>
          <a:solidFill>
            <a:schemeClr val="tx1"/>
          </a:solidFill>
        </p:grpSpPr>
        <p:sp>
          <p:nvSpPr>
            <p:cNvPr id="27" name="Freeform 8"/>
            <p:cNvSpPr>
              <a:spLocks/>
            </p:cNvSpPr>
            <p:nvPr/>
          </p:nvSpPr>
          <p:spPr bwMode="auto">
            <a:xfrm>
              <a:off x="2347686" y="2524920"/>
              <a:ext cx="90488" cy="109538"/>
            </a:xfrm>
            <a:custGeom>
              <a:avLst/>
              <a:gdLst>
                <a:gd name="T0" fmla="*/ 102 w 114"/>
                <a:gd name="T1" fmla="*/ 0 h 140"/>
                <a:gd name="T2" fmla="*/ 0 w 114"/>
                <a:gd name="T3" fmla="*/ 0 h 140"/>
                <a:gd name="T4" fmla="*/ 1 w 114"/>
                <a:gd name="T5" fmla="*/ 36 h 140"/>
                <a:gd name="T6" fmla="*/ 4 w 114"/>
                <a:gd name="T7" fmla="*/ 72 h 140"/>
                <a:gd name="T8" fmla="*/ 10 w 114"/>
                <a:gd name="T9" fmla="*/ 106 h 140"/>
                <a:gd name="T10" fmla="*/ 18 w 114"/>
                <a:gd name="T11" fmla="*/ 140 h 140"/>
                <a:gd name="T12" fmla="*/ 30 w 114"/>
                <a:gd name="T13" fmla="*/ 139 h 140"/>
                <a:gd name="T14" fmla="*/ 41 w 114"/>
                <a:gd name="T15" fmla="*/ 137 h 140"/>
                <a:gd name="T16" fmla="*/ 54 w 114"/>
                <a:gd name="T17" fmla="*/ 137 h 140"/>
                <a:gd name="T18" fmla="*/ 65 w 114"/>
                <a:gd name="T19" fmla="*/ 136 h 140"/>
                <a:gd name="T20" fmla="*/ 78 w 114"/>
                <a:gd name="T21" fmla="*/ 135 h 140"/>
                <a:gd name="T22" fmla="*/ 90 w 114"/>
                <a:gd name="T23" fmla="*/ 134 h 140"/>
                <a:gd name="T24" fmla="*/ 102 w 114"/>
                <a:gd name="T25" fmla="*/ 134 h 140"/>
                <a:gd name="T26" fmla="*/ 114 w 114"/>
                <a:gd name="T27" fmla="*/ 133 h 140"/>
                <a:gd name="T28" fmla="*/ 109 w 114"/>
                <a:gd name="T29" fmla="*/ 101 h 140"/>
                <a:gd name="T30" fmla="*/ 106 w 114"/>
                <a:gd name="T31" fmla="*/ 67 h 140"/>
                <a:gd name="T32" fmla="*/ 103 w 114"/>
                <a:gd name="T33" fmla="*/ 34 h 140"/>
                <a:gd name="T34" fmla="*/ 102 w 114"/>
                <a:gd name="T3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40">
                  <a:moveTo>
                    <a:pt x="102" y="0"/>
                  </a:moveTo>
                  <a:lnTo>
                    <a:pt x="0" y="0"/>
                  </a:lnTo>
                  <a:lnTo>
                    <a:pt x="1" y="36"/>
                  </a:lnTo>
                  <a:lnTo>
                    <a:pt x="4" y="72"/>
                  </a:lnTo>
                  <a:lnTo>
                    <a:pt x="10" y="106"/>
                  </a:lnTo>
                  <a:lnTo>
                    <a:pt x="18" y="140"/>
                  </a:lnTo>
                  <a:lnTo>
                    <a:pt x="30" y="139"/>
                  </a:lnTo>
                  <a:lnTo>
                    <a:pt x="41" y="137"/>
                  </a:lnTo>
                  <a:lnTo>
                    <a:pt x="54" y="137"/>
                  </a:lnTo>
                  <a:lnTo>
                    <a:pt x="65" y="136"/>
                  </a:lnTo>
                  <a:lnTo>
                    <a:pt x="78" y="135"/>
                  </a:lnTo>
                  <a:lnTo>
                    <a:pt x="90" y="134"/>
                  </a:lnTo>
                  <a:lnTo>
                    <a:pt x="102" y="134"/>
                  </a:lnTo>
                  <a:lnTo>
                    <a:pt x="114" y="133"/>
                  </a:lnTo>
                  <a:lnTo>
                    <a:pt x="109" y="101"/>
                  </a:lnTo>
                  <a:lnTo>
                    <a:pt x="106" y="67"/>
                  </a:lnTo>
                  <a:lnTo>
                    <a:pt x="103" y="34"/>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28" name="Freeform 9"/>
            <p:cNvSpPr>
              <a:spLocks/>
            </p:cNvSpPr>
            <p:nvPr/>
          </p:nvSpPr>
          <p:spPr bwMode="auto">
            <a:xfrm>
              <a:off x="2446111" y="2524920"/>
              <a:ext cx="109538" cy="103188"/>
            </a:xfrm>
            <a:custGeom>
              <a:avLst/>
              <a:gdLst>
                <a:gd name="T0" fmla="*/ 134 w 137"/>
                <a:gd name="T1" fmla="*/ 0 h 132"/>
                <a:gd name="T2" fmla="*/ 0 w 137"/>
                <a:gd name="T3" fmla="*/ 0 h 132"/>
                <a:gd name="T4" fmla="*/ 1 w 137"/>
                <a:gd name="T5" fmla="*/ 34 h 132"/>
                <a:gd name="T6" fmla="*/ 4 w 137"/>
                <a:gd name="T7" fmla="*/ 67 h 132"/>
                <a:gd name="T8" fmla="*/ 6 w 137"/>
                <a:gd name="T9" fmla="*/ 99 h 132"/>
                <a:gd name="T10" fmla="*/ 10 w 137"/>
                <a:gd name="T11" fmla="*/ 132 h 132"/>
                <a:gd name="T12" fmla="*/ 27 w 137"/>
                <a:gd name="T13" fmla="*/ 131 h 132"/>
                <a:gd name="T14" fmla="*/ 43 w 137"/>
                <a:gd name="T15" fmla="*/ 131 h 132"/>
                <a:gd name="T16" fmla="*/ 58 w 137"/>
                <a:gd name="T17" fmla="*/ 129 h 132"/>
                <a:gd name="T18" fmla="*/ 74 w 137"/>
                <a:gd name="T19" fmla="*/ 129 h 132"/>
                <a:gd name="T20" fmla="*/ 90 w 137"/>
                <a:gd name="T21" fmla="*/ 128 h 132"/>
                <a:gd name="T22" fmla="*/ 105 w 137"/>
                <a:gd name="T23" fmla="*/ 128 h 132"/>
                <a:gd name="T24" fmla="*/ 121 w 137"/>
                <a:gd name="T25" fmla="*/ 127 h 132"/>
                <a:gd name="T26" fmla="*/ 137 w 137"/>
                <a:gd name="T27" fmla="*/ 127 h 132"/>
                <a:gd name="T28" fmla="*/ 136 w 137"/>
                <a:gd name="T29" fmla="*/ 96 h 132"/>
                <a:gd name="T30" fmla="*/ 135 w 137"/>
                <a:gd name="T31" fmla="*/ 65 h 132"/>
                <a:gd name="T32" fmla="*/ 134 w 137"/>
                <a:gd name="T33" fmla="*/ 33 h 132"/>
                <a:gd name="T34" fmla="*/ 134 w 137"/>
                <a:gd name="T3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32">
                  <a:moveTo>
                    <a:pt x="134" y="0"/>
                  </a:moveTo>
                  <a:lnTo>
                    <a:pt x="0" y="0"/>
                  </a:lnTo>
                  <a:lnTo>
                    <a:pt x="1" y="34"/>
                  </a:lnTo>
                  <a:lnTo>
                    <a:pt x="4" y="67"/>
                  </a:lnTo>
                  <a:lnTo>
                    <a:pt x="6" y="99"/>
                  </a:lnTo>
                  <a:lnTo>
                    <a:pt x="10" y="132"/>
                  </a:lnTo>
                  <a:lnTo>
                    <a:pt x="27" y="131"/>
                  </a:lnTo>
                  <a:lnTo>
                    <a:pt x="43" y="131"/>
                  </a:lnTo>
                  <a:lnTo>
                    <a:pt x="58" y="129"/>
                  </a:lnTo>
                  <a:lnTo>
                    <a:pt x="74" y="129"/>
                  </a:lnTo>
                  <a:lnTo>
                    <a:pt x="90" y="128"/>
                  </a:lnTo>
                  <a:lnTo>
                    <a:pt x="105" y="128"/>
                  </a:lnTo>
                  <a:lnTo>
                    <a:pt x="121" y="127"/>
                  </a:lnTo>
                  <a:lnTo>
                    <a:pt x="137" y="127"/>
                  </a:lnTo>
                  <a:lnTo>
                    <a:pt x="136" y="96"/>
                  </a:lnTo>
                  <a:lnTo>
                    <a:pt x="135" y="65"/>
                  </a:lnTo>
                  <a:lnTo>
                    <a:pt x="134" y="33"/>
                  </a:ln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29" name="Freeform 10"/>
            <p:cNvSpPr>
              <a:spLocks/>
            </p:cNvSpPr>
            <p:nvPr/>
          </p:nvSpPr>
          <p:spPr bwMode="auto">
            <a:xfrm>
              <a:off x="2568349" y="2524920"/>
              <a:ext cx="141288" cy="98425"/>
            </a:xfrm>
            <a:custGeom>
              <a:avLst/>
              <a:gdLst>
                <a:gd name="T0" fmla="*/ 0 w 177"/>
                <a:gd name="T1" fmla="*/ 0 h 126"/>
                <a:gd name="T2" fmla="*/ 0 w 177"/>
                <a:gd name="T3" fmla="*/ 34 h 126"/>
                <a:gd name="T4" fmla="*/ 1 w 177"/>
                <a:gd name="T5" fmla="*/ 65 h 126"/>
                <a:gd name="T6" fmla="*/ 3 w 177"/>
                <a:gd name="T7" fmla="*/ 96 h 126"/>
                <a:gd name="T8" fmla="*/ 4 w 177"/>
                <a:gd name="T9" fmla="*/ 126 h 126"/>
                <a:gd name="T10" fmla="*/ 15 w 177"/>
                <a:gd name="T11" fmla="*/ 126 h 126"/>
                <a:gd name="T12" fmla="*/ 25 w 177"/>
                <a:gd name="T13" fmla="*/ 126 h 126"/>
                <a:gd name="T14" fmla="*/ 35 w 177"/>
                <a:gd name="T15" fmla="*/ 126 h 126"/>
                <a:gd name="T16" fmla="*/ 47 w 177"/>
                <a:gd name="T17" fmla="*/ 125 h 126"/>
                <a:gd name="T18" fmla="*/ 57 w 177"/>
                <a:gd name="T19" fmla="*/ 125 h 126"/>
                <a:gd name="T20" fmla="*/ 68 w 177"/>
                <a:gd name="T21" fmla="*/ 125 h 126"/>
                <a:gd name="T22" fmla="*/ 78 w 177"/>
                <a:gd name="T23" fmla="*/ 125 h 126"/>
                <a:gd name="T24" fmla="*/ 88 w 177"/>
                <a:gd name="T25" fmla="*/ 125 h 126"/>
                <a:gd name="T26" fmla="*/ 99 w 177"/>
                <a:gd name="T27" fmla="*/ 125 h 126"/>
                <a:gd name="T28" fmla="*/ 110 w 177"/>
                <a:gd name="T29" fmla="*/ 125 h 126"/>
                <a:gd name="T30" fmla="*/ 121 w 177"/>
                <a:gd name="T31" fmla="*/ 125 h 126"/>
                <a:gd name="T32" fmla="*/ 131 w 177"/>
                <a:gd name="T33" fmla="*/ 125 h 126"/>
                <a:gd name="T34" fmla="*/ 141 w 177"/>
                <a:gd name="T35" fmla="*/ 126 h 126"/>
                <a:gd name="T36" fmla="*/ 152 w 177"/>
                <a:gd name="T37" fmla="*/ 126 h 126"/>
                <a:gd name="T38" fmla="*/ 162 w 177"/>
                <a:gd name="T39" fmla="*/ 126 h 126"/>
                <a:gd name="T40" fmla="*/ 173 w 177"/>
                <a:gd name="T41" fmla="*/ 126 h 126"/>
                <a:gd name="T42" fmla="*/ 174 w 177"/>
                <a:gd name="T43" fmla="*/ 96 h 126"/>
                <a:gd name="T44" fmla="*/ 176 w 177"/>
                <a:gd name="T45" fmla="*/ 65 h 126"/>
                <a:gd name="T46" fmla="*/ 177 w 177"/>
                <a:gd name="T47" fmla="*/ 34 h 126"/>
                <a:gd name="T48" fmla="*/ 177 w 177"/>
                <a:gd name="T49" fmla="*/ 0 h 126"/>
                <a:gd name="T50" fmla="*/ 0 w 177"/>
                <a:gd name="T5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 h="126">
                  <a:moveTo>
                    <a:pt x="0" y="0"/>
                  </a:moveTo>
                  <a:lnTo>
                    <a:pt x="0" y="34"/>
                  </a:lnTo>
                  <a:lnTo>
                    <a:pt x="1" y="65"/>
                  </a:lnTo>
                  <a:lnTo>
                    <a:pt x="3" y="96"/>
                  </a:lnTo>
                  <a:lnTo>
                    <a:pt x="4" y="126"/>
                  </a:lnTo>
                  <a:lnTo>
                    <a:pt x="15" y="126"/>
                  </a:lnTo>
                  <a:lnTo>
                    <a:pt x="25" y="126"/>
                  </a:lnTo>
                  <a:lnTo>
                    <a:pt x="35" y="126"/>
                  </a:lnTo>
                  <a:lnTo>
                    <a:pt x="47" y="125"/>
                  </a:lnTo>
                  <a:lnTo>
                    <a:pt x="57" y="125"/>
                  </a:lnTo>
                  <a:lnTo>
                    <a:pt x="68" y="125"/>
                  </a:lnTo>
                  <a:lnTo>
                    <a:pt x="78" y="125"/>
                  </a:lnTo>
                  <a:lnTo>
                    <a:pt x="88" y="125"/>
                  </a:lnTo>
                  <a:lnTo>
                    <a:pt x="99" y="125"/>
                  </a:lnTo>
                  <a:lnTo>
                    <a:pt x="110" y="125"/>
                  </a:lnTo>
                  <a:lnTo>
                    <a:pt x="121" y="125"/>
                  </a:lnTo>
                  <a:lnTo>
                    <a:pt x="131" y="125"/>
                  </a:lnTo>
                  <a:lnTo>
                    <a:pt x="141" y="126"/>
                  </a:lnTo>
                  <a:lnTo>
                    <a:pt x="152" y="126"/>
                  </a:lnTo>
                  <a:lnTo>
                    <a:pt x="162" y="126"/>
                  </a:lnTo>
                  <a:lnTo>
                    <a:pt x="173" y="126"/>
                  </a:lnTo>
                  <a:lnTo>
                    <a:pt x="174" y="96"/>
                  </a:lnTo>
                  <a:lnTo>
                    <a:pt x="176" y="65"/>
                  </a:lnTo>
                  <a:lnTo>
                    <a:pt x="177" y="34"/>
                  </a:lnTo>
                  <a:lnTo>
                    <a:pt x="17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0" name="Freeform 11"/>
            <p:cNvSpPr>
              <a:spLocks/>
            </p:cNvSpPr>
            <p:nvPr/>
          </p:nvSpPr>
          <p:spPr bwMode="auto">
            <a:xfrm>
              <a:off x="2252436" y="2524920"/>
              <a:ext cx="92075" cy="119063"/>
            </a:xfrm>
            <a:custGeom>
              <a:avLst/>
              <a:gdLst>
                <a:gd name="T0" fmla="*/ 0 w 115"/>
                <a:gd name="T1" fmla="*/ 0 h 150"/>
                <a:gd name="T2" fmla="*/ 2 w 115"/>
                <a:gd name="T3" fmla="*/ 40 h 150"/>
                <a:gd name="T4" fmla="*/ 8 w 115"/>
                <a:gd name="T5" fmla="*/ 76 h 150"/>
                <a:gd name="T6" fmla="*/ 16 w 115"/>
                <a:gd name="T7" fmla="*/ 114 h 150"/>
                <a:gd name="T8" fmla="*/ 27 w 115"/>
                <a:gd name="T9" fmla="*/ 150 h 150"/>
                <a:gd name="T10" fmla="*/ 38 w 115"/>
                <a:gd name="T11" fmla="*/ 149 h 150"/>
                <a:gd name="T12" fmla="*/ 49 w 115"/>
                <a:gd name="T13" fmla="*/ 148 h 150"/>
                <a:gd name="T14" fmla="*/ 60 w 115"/>
                <a:gd name="T15" fmla="*/ 147 h 150"/>
                <a:gd name="T16" fmla="*/ 71 w 115"/>
                <a:gd name="T17" fmla="*/ 146 h 150"/>
                <a:gd name="T18" fmla="*/ 82 w 115"/>
                <a:gd name="T19" fmla="*/ 144 h 150"/>
                <a:gd name="T20" fmla="*/ 93 w 115"/>
                <a:gd name="T21" fmla="*/ 143 h 150"/>
                <a:gd name="T22" fmla="*/ 104 w 115"/>
                <a:gd name="T23" fmla="*/ 142 h 150"/>
                <a:gd name="T24" fmla="*/ 115 w 115"/>
                <a:gd name="T25" fmla="*/ 141 h 150"/>
                <a:gd name="T26" fmla="*/ 107 w 115"/>
                <a:gd name="T27" fmla="*/ 106 h 150"/>
                <a:gd name="T28" fmla="*/ 102 w 115"/>
                <a:gd name="T29" fmla="*/ 72 h 150"/>
                <a:gd name="T30" fmla="*/ 99 w 115"/>
                <a:gd name="T31" fmla="*/ 36 h 150"/>
                <a:gd name="T32" fmla="*/ 97 w 115"/>
                <a:gd name="T33" fmla="*/ 0 h 150"/>
                <a:gd name="T34" fmla="*/ 0 w 115"/>
                <a:gd name="T3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50">
                  <a:moveTo>
                    <a:pt x="0" y="0"/>
                  </a:moveTo>
                  <a:lnTo>
                    <a:pt x="2" y="40"/>
                  </a:lnTo>
                  <a:lnTo>
                    <a:pt x="8" y="76"/>
                  </a:lnTo>
                  <a:lnTo>
                    <a:pt x="16" y="114"/>
                  </a:lnTo>
                  <a:lnTo>
                    <a:pt x="27" y="150"/>
                  </a:lnTo>
                  <a:lnTo>
                    <a:pt x="38" y="149"/>
                  </a:lnTo>
                  <a:lnTo>
                    <a:pt x="49" y="148"/>
                  </a:lnTo>
                  <a:lnTo>
                    <a:pt x="60" y="147"/>
                  </a:lnTo>
                  <a:lnTo>
                    <a:pt x="71" y="146"/>
                  </a:lnTo>
                  <a:lnTo>
                    <a:pt x="82" y="144"/>
                  </a:lnTo>
                  <a:lnTo>
                    <a:pt x="93" y="143"/>
                  </a:lnTo>
                  <a:lnTo>
                    <a:pt x="104" y="142"/>
                  </a:lnTo>
                  <a:lnTo>
                    <a:pt x="115" y="141"/>
                  </a:lnTo>
                  <a:lnTo>
                    <a:pt x="107" y="106"/>
                  </a:lnTo>
                  <a:lnTo>
                    <a:pt x="102" y="72"/>
                  </a:lnTo>
                  <a:lnTo>
                    <a:pt x="99" y="36"/>
                  </a:lnTo>
                  <a:lnTo>
                    <a:pt x="9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1" name="Freeform 12"/>
            <p:cNvSpPr>
              <a:spLocks/>
            </p:cNvSpPr>
            <p:nvPr/>
          </p:nvSpPr>
          <p:spPr bwMode="auto">
            <a:xfrm>
              <a:off x="2815999" y="2296320"/>
              <a:ext cx="95250" cy="88900"/>
            </a:xfrm>
            <a:custGeom>
              <a:avLst/>
              <a:gdLst>
                <a:gd name="T0" fmla="*/ 26 w 120"/>
                <a:gd name="T1" fmla="*/ 110 h 110"/>
                <a:gd name="T2" fmla="*/ 38 w 120"/>
                <a:gd name="T3" fmla="*/ 109 h 110"/>
                <a:gd name="T4" fmla="*/ 51 w 120"/>
                <a:gd name="T5" fmla="*/ 109 h 110"/>
                <a:gd name="T6" fmla="*/ 62 w 120"/>
                <a:gd name="T7" fmla="*/ 108 h 110"/>
                <a:gd name="T8" fmla="*/ 74 w 120"/>
                <a:gd name="T9" fmla="*/ 107 h 110"/>
                <a:gd name="T10" fmla="*/ 85 w 120"/>
                <a:gd name="T11" fmla="*/ 107 h 110"/>
                <a:gd name="T12" fmla="*/ 97 w 120"/>
                <a:gd name="T13" fmla="*/ 106 h 110"/>
                <a:gd name="T14" fmla="*/ 108 w 120"/>
                <a:gd name="T15" fmla="*/ 106 h 110"/>
                <a:gd name="T16" fmla="*/ 120 w 120"/>
                <a:gd name="T17" fmla="*/ 104 h 110"/>
                <a:gd name="T18" fmla="*/ 115 w 120"/>
                <a:gd name="T19" fmla="*/ 91 h 110"/>
                <a:gd name="T20" fmla="*/ 111 w 120"/>
                <a:gd name="T21" fmla="*/ 77 h 110"/>
                <a:gd name="T22" fmla="*/ 106 w 120"/>
                <a:gd name="T23" fmla="*/ 63 h 110"/>
                <a:gd name="T24" fmla="*/ 100 w 120"/>
                <a:gd name="T25" fmla="*/ 50 h 110"/>
                <a:gd name="T26" fmla="*/ 94 w 120"/>
                <a:gd name="T27" fmla="*/ 37 h 110"/>
                <a:gd name="T28" fmla="*/ 89 w 120"/>
                <a:gd name="T29" fmla="*/ 24 h 110"/>
                <a:gd name="T30" fmla="*/ 83 w 120"/>
                <a:gd name="T31" fmla="*/ 12 h 110"/>
                <a:gd name="T32" fmla="*/ 76 w 120"/>
                <a:gd name="T33" fmla="*/ 0 h 110"/>
                <a:gd name="T34" fmla="*/ 67 w 120"/>
                <a:gd name="T35" fmla="*/ 1 h 110"/>
                <a:gd name="T36" fmla="*/ 58 w 120"/>
                <a:gd name="T37" fmla="*/ 2 h 110"/>
                <a:gd name="T38" fmla="*/ 48 w 120"/>
                <a:gd name="T39" fmla="*/ 3 h 110"/>
                <a:gd name="T40" fmla="*/ 39 w 120"/>
                <a:gd name="T41" fmla="*/ 4 h 110"/>
                <a:gd name="T42" fmla="*/ 29 w 120"/>
                <a:gd name="T43" fmla="*/ 5 h 110"/>
                <a:gd name="T44" fmla="*/ 19 w 120"/>
                <a:gd name="T45" fmla="*/ 7 h 110"/>
                <a:gd name="T46" fmla="*/ 10 w 120"/>
                <a:gd name="T47" fmla="*/ 8 h 110"/>
                <a:gd name="T48" fmla="*/ 0 w 120"/>
                <a:gd name="T49" fmla="*/ 9 h 110"/>
                <a:gd name="T50" fmla="*/ 8 w 120"/>
                <a:gd name="T51" fmla="*/ 33 h 110"/>
                <a:gd name="T52" fmla="*/ 15 w 120"/>
                <a:gd name="T53" fmla="*/ 58 h 110"/>
                <a:gd name="T54" fmla="*/ 21 w 120"/>
                <a:gd name="T55" fmla="*/ 84 h 110"/>
                <a:gd name="T56" fmla="*/ 26 w 120"/>
                <a:gd name="T57"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10">
                  <a:moveTo>
                    <a:pt x="26" y="110"/>
                  </a:moveTo>
                  <a:lnTo>
                    <a:pt x="38" y="109"/>
                  </a:lnTo>
                  <a:lnTo>
                    <a:pt x="51" y="109"/>
                  </a:lnTo>
                  <a:lnTo>
                    <a:pt x="62" y="108"/>
                  </a:lnTo>
                  <a:lnTo>
                    <a:pt x="74" y="107"/>
                  </a:lnTo>
                  <a:lnTo>
                    <a:pt x="85" y="107"/>
                  </a:lnTo>
                  <a:lnTo>
                    <a:pt x="97" y="106"/>
                  </a:lnTo>
                  <a:lnTo>
                    <a:pt x="108" y="106"/>
                  </a:lnTo>
                  <a:lnTo>
                    <a:pt x="120" y="104"/>
                  </a:lnTo>
                  <a:lnTo>
                    <a:pt x="115" y="91"/>
                  </a:lnTo>
                  <a:lnTo>
                    <a:pt x="111" y="77"/>
                  </a:lnTo>
                  <a:lnTo>
                    <a:pt x="106" y="63"/>
                  </a:lnTo>
                  <a:lnTo>
                    <a:pt x="100" y="50"/>
                  </a:lnTo>
                  <a:lnTo>
                    <a:pt x="94" y="37"/>
                  </a:lnTo>
                  <a:lnTo>
                    <a:pt x="89" y="24"/>
                  </a:lnTo>
                  <a:lnTo>
                    <a:pt x="83" y="12"/>
                  </a:lnTo>
                  <a:lnTo>
                    <a:pt x="76" y="0"/>
                  </a:lnTo>
                  <a:lnTo>
                    <a:pt x="67" y="1"/>
                  </a:lnTo>
                  <a:lnTo>
                    <a:pt x="58" y="2"/>
                  </a:lnTo>
                  <a:lnTo>
                    <a:pt x="48" y="3"/>
                  </a:lnTo>
                  <a:lnTo>
                    <a:pt x="39" y="4"/>
                  </a:lnTo>
                  <a:lnTo>
                    <a:pt x="29" y="5"/>
                  </a:lnTo>
                  <a:lnTo>
                    <a:pt x="19" y="7"/>
                  </a:lnTo>
                  <a:lnTo>
                    <a:pt x="10" y="8"/>
                  </a:lnTo>
                  <a:lnTo>
                    <a:pt x="0" y="9"/>
                  </a:lnTo>
                  <a:lnTo>
                    <a:pt x="8" y="33"/>
                  </a:lnTo>
                  <a:lnTo>
                    <a:pt x="15" y="58"/>
                  </a:lnTo>
                  <a:lnTo>
                    <a:pt x="21" y="84"/>
                  </a:lnTo>
                  <a:lnTo>
                    <a:pt x="2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2" name="Freeform 13"/>
            <p:cNvSpPr>
              <a:spLocks/>
            </p:cNvSpPr>
            <p:nvPr/>
          </p:nvSpPr>
          <p:spPr bwMode="auto">
            <a:xfrm>
              <a:off x="2458811" y="2305845"/>
              <a:ext cx="104775" cy="84138"/>
            </a:xfrm>
            <a:custGeom>
              <a:avLst/>
              <a:gdLst>
                <a:gd name="T0" fmla="*/ 123 w 134"/>
                <a:gd name="T1" fmla="*/ 105 h 105"/>
                <a:gd name="T2" fmla="*/ 126 w 134"/>
                <a:gd name="T3" fmla="*/ 80 h 105"/>
                <a:gd name="T4" fmla="*/ 128 w 134"/>
                <a:gd name="T5" fmla="*/ 55 h 105"/>
                <a:gd name="T6" fmla="*/ 130 w 134"/>
                <a:gd name="T7" fmla="*/ 31 h 105"/>
                <a:gd name="T8" fmla="*/ 134 w 134"/>
                <a:gd name="T9" fmla="*/ 7 h 105"/>
                <a:gd name="T10" fmla="*/ 120 w 134"/>
                <a:gd name="T11" fmla="*/ 7 h 105"/>
                <a:gd name="T12" fmla="*/ 106 w 134"/>
                <a:gd name="T13" fmla="*/ 6 h 105"/>
                <a:gd name="T14" fmla="*/ 92 w 134"/>
                <a:gd name="T15" fmla="*/ 5 h 105"/>
                <a:gd name="T16" fmla="*/ 80 w 134"/>
                <a:gd name="T17" fmla="*/ 5 h 105"/>
                <a:gd name="T18" fmla="*/ 66 w 134"/>
                <a:gd name="T19" fmla="*/ 4 h 105"/>
                <a:gd name="T20" fmla="*/ 53 w 134"/>
                <a:gd name="T21" fmla="*/ 3 h 105"/>
                <a:gd name="T22" fmla="*/ 39 w 134"/>
                <a:gd name="T23" fmla="*/ 1 h 105"/>
                <a:gd name="T24" fmla="*/ 27 w 134"/>
                <a:gd name="T25" fmla="*/ 0 h 105"/>
                <a:gd name="T26" fmla="*/ 19 w 134"/>
                <a:gd name="T27" fmla="*/ 24 h 105"/>
                <a:gd name="T28" fmla="*/ 12 w 134"/>
                <a:gd name="T29" fmla="*/ 49 h 105"/>
                <a:gd name="T30" fmla="*/ 6 w 134"/>
                <a:gd name="T31" fmla="*/ 74 h 105"/>
                <a:gd name="T32" fmla="*/ 0 w 134"/>
                <a:gd name="T33" fmla="*/ 100 h 105"/>
                <a:gd name="T34" fmla="*/ 15 w 134"/>
                <a:gd name="T35" fmla="*/ 102 h 105"/>
                <a:gd name="T36" fmla="*/ 30 w 134"/>
                <a:gd name="T37" fmla="*/ 102 h 105"/>
                <a:gd name="T38" fmla="*/ 46 w 134"/>
                <a:gd name="T39" fmla="*/ 103 h 105"/>
                <a:gd name="T40" fmla="*/ 61 w 134"/>
                <a:gd name="T41" fmla="*/ 103 h 105"/>
                <a:gd name="T42" fmla="*/ 77 w 134"/>
                <a:gd name="T43" fmla="*/ 104 h 105"/>
                <a:gd name="T44" fmla="*/ 92 w 134"/>
                <a:gd name="T45" fmla="*/ 104 h 105"/>
                <a:gd name="T46" fmla="*/ 108 w 134"/>
                <a:gd name="T47" fmla="*/ 105 h 105"/>
                <a:gd name="T48" fmla="*/ 123 w 134"/>
                <a:gd name="T4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05">
                  <a:moveTo>
                    <a:pt x="123" y="105"/>
                  </a:moveTo>
                  <a:lnTo>
                    <a:pt x="126" y="80"/>
                  </a:lnTo>
                  <a:lnTo>
                    <a:pt x="128" y="55"/>
                  </a:lnTo>
                  <a:lnTo>
                    <a:pt x="130" y="31"/>
                  </a:lnTo>
                  <a:lnTo>
                    <a:pt x="134" y="7"/>
                  </a:lnTo>
                  <a:lnTo>
                    <a:pt x="120" y="7"/>
                  </a:lnTo>
                  <a:lnTo>
                    <a:pt x="106" y="6"/>
                  </a:lnTo>
                  <a:lnTo>
                    <a:pt x="92" y="5"/>
                  </a:lnTo>
                  <a:lnTo>
                    <a:pt x="80" y="5"/>
                  </a:lnTo>
                  <a:lnTo>
                    <a:pt x="66" y="4"/>
                  </a:lnTo>
                  <a:lnTo>
                    <a:pt x="53" y="3"/>
                  </a:lnTo>
                  <a:lnTo>
                    <a:pt x="39" y="1"/>
                  </a:lnTo>
                  <a:lnTo>
                    <a:pt x="27" y="0"/>
                  </a:lnTo>
                  <a:lnTo>
                    <a:pt x="19" y="24"/>
                  </a:lnTo>
                  <a:lnTo>
                    <a:pt x="12" y="49"/>
                  </a:lnTo>
                  <a:lnTo>
                    <a:pt x="6" y="74"/>
                  </a:lnTo>
                  <a:lnTo>
                    <a:pt x="0" y="100"/>
                  </a:lnTo>
                  <a:lnTo>
                    <a:pt x="15" y="102"/>
                  </a:lnTo>
                  <a:lnTo>
                    <a:pt x="30" y="102"/>
                  </a:lnTo>
                  <a:lnTo>
                    <a:pt x="46" y="103"/>
                  </a:lnTo>
                  <a:lnTo>
                    <a:pt x="61" y="103"/>
                  </a:lnTo>
                  <a:lnTo>
                    <a:pt x="77" y="104"/>
                  </a:lnTo>
                  <a:lnTo>
                    <a:pt x="92" y="104"/>
                  </a:lnTo>
                  <a:lnTo>
                    <a:pt x="108" y="105"/>
                  </a:lnTo>
                  <a:lnTo>
                    <a:pt x="123"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3" name="Freeform 14"/>
            <p:cNvSpPr>
              <a:spLocks/>
            </p:cNvSpPr>
            <p:nvPr/>
          </p:nvSpPr>
          <p:spPr bwMode="auto">
            <a:xfrm>
              <a:off x="2366736" y="2296320"/>
              <a:ext cx="95250" cy="88900"/>
            </a:xfrm>
            <a:custGeom>
              <a:avLst/>
              <a:gdLst>
                <a:gd name="T0" fmla="*/ 120 w 120"/>
                <a:gd name="T1" fmla="*/ 9 h 110"/>
                <a:gd name="T2" fmla="*/ 110 w 120"/>
                <a:gd name="T3" fmla="*/ 8 h 110"/>
                <a:gd name="T4" fmla="*/ 100 w 120"/>
                <a:gd name="T5" fmla="*/ 7 h 110"/>
                <a:gd name="T6" fmla="*/ 91 w 120"/>
                <a:gd name="T7" fmla="*/ 5 h 110"/>
                <a:gd name="T8" fmla="*/ 82 w 120"/>
                <a:gd name="T9" fmla="*/ 4 h 110"/>
                <a:gd name="T10" fmla="*/ 71 w 120"/>
                <a:gd name="T11" fmla="*/ 3 h 110"/>
                <a:gd name="T12" fmla="*/ 62 w 120"/>
                <a:gd name="T13" fmla="*/ 2 h 110"/>
                <a:gd name="T14" fmla="*/ 53 w 120"/>
                <a:gd name="T15" fmla="*/ 1 h 110"/>
                <a:gd name="T16" fmla="*/ 44 w 120"/>
                <a:gd name="T17" fmla="*/ 0 h 110"/>
                <a:gd name="T18" fmla="*/ 37 w 120"/>
                <a:gd name="T19" fmla="*/ 12 h 110"/>
                <a:gd name="T20" fmla="*/ 31 w 120"/>
                <a:gd name="T21" fmla="*/ 24 h 110"/>
                <a:gd name="T22" fmla="*/ 25 w 120"/>
                <a:gd name="T23" fmla="*/ 37 h 110"/>
                <a:gd name="T24" fmla="*/ 19 w 120"/>
                <a:gd name="T25" fmla="*/ 49 h 110"/>
                <a:gd name="T26" fmla="*/ 14 w 120"/>
                <a:gd name="T27" fmla="*/ 63 h 110"/>
                <a:gd name="T28" fmla="*/ 9 w 120"/>
                <a:gd name="T29" fmla="*/ 76 h 110"/>
                <a:gd name="T30" fmla="*/ 4 w 120"/>
                <a:gd name="T31" fmla="*/ 90 h 110"/>
                <a:gd name="T32" fmla="*/ 0 w 120"/>
                <a:gd name="T33" fmla="*/ 103 h 110"/>
                <a:gd name="T34" fmla="*/ 11 w 120"/>
                <a:gd name="T35" fmla="*/ 104 h 110"/>
                <a:gd name="T36" fmla="*/ 23 w 120"/>
                <a:gd name="T37" fmla="*/ 104 h 110"/>
                <a:gd name="T38" fmla="*/ 34 w 120"/>
                <a:gd name="T39" fmla="*/ 106 h 110"/>
                <a:gd name="T40" fmla="*/ 47 w 120"/>
                <a:gd name="T41" fmla="*/ 107 h 110"/>
                <a:gd name="T42" fmla="*/ 59 w 120"/>
                <a:gd name="T43" fmla="*/ 108 h 110"/>
                <a:gd name="T44" fmla="*/ 70 w 120"/>
                <a:gd name="T45" fmla="*/ 108 h 110"/>
                <a:gd name="T46" fmla="*/ 82 w 120"/>
                <a:gd name="T47" fmla="*/ 109 h 110"/>
                <a:gd name="T48" fmla="*/ 93 w 120"/>
                <a:gd name="T49" fmla="*/ 110 h 110"/>
                <a:gd name="T50" fmla="*/ 99 w 120"/>
                <a:gd name="T51" fmla="*/ 84 h 110"/>
                <a:gd name="T52" fmla="*/ 105 w 120"/>
                <a:gd name="T53" fmla="*/ 57 h 110"/>
                <a:gd name="T54" fmla="*/ 112 w 120"/>
                <a:gd name="T55" fmla="*/ 33 h 110"/>
                <a:gd name="T56" fmla="*/ 120 w 120"/>
                <a:gd name="T57" fmla="*/ 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10">
                  <a:moveTo>
                    <a:pt x="120" y="9"/>
                  </a:moveTo>
                  <a:lnTo>
                    <a:pt x="110" y="8"/>
                  </a:lnTo>
                  <a:lnTo>
                    <a:pt x="100" y="7"/>
                  </a:lnTo>
                  <a:lnTo>
                    <a:pt x="91" y="5"/>
                  </a:lnTo>
                  <a:lnTo>
                    <a:pt x="82" y="4"/>
                  </a:lnTo>
                  <a:lnTo>
                    <a:pt x="71" y="3"/>
                  </a:lnTo>
                  <a:lnTo>
                    <a:pt x="62" y="2"/>
                  </a:lnTo>
                  <a:lnTo>
                    <a:pt x="53" y="1"/>
                  </a:lnTo>
                  <a:lnTo>
                    <a:pt x="44" y="0"/>
                  </a:lnTo>
                  <a:lnTo>
                    <a:pt x="37" y="12"/>
                  </a:lnTo>
                  <a:lnTo>
                    <a:pt x="31" y="24"/>
                  </a:lnTo>
                  <a:lnTo>
                    <a:pt x="25" y="37"/>
                  </a:lnTo>
                  <a:lnTo>
                    <a:pt x="19" y="49"/>
                  </a:lnTo>
                  <a:lnTo>
                    <a:pt x="14" y="63"/>
                  </a:lnTo>
                  <a:lnTo>
                    <a:pt x="9" y="76"/>
                  </a:lnTo>
                  <a:lnTo>
                    <a:pt x="4" y="90"/>
                  </a:lnTo>
                  <a:lnTo>
                    <a:pt x="0" y="103"/>
                  </a:lnTo>
                  <a:lnTo>
                    <a:pt x="11" y="104"/>
                  </a:lnTo>
                  <a:lnTo>
                    <a:pt x="23" y="104"/>
                  </a:lnTo>
                  <a:lnTo>
                    <a:pt x="34" y="106"/>
                  </a:lnTo>
                  <a:lnTo>
                    <a:pt x="47" y="107"/>
                  </a:lnTo>
                  <a:lnTo>
                    <a:pt x="59" y="108"/>
                  </a:lnTo>
                  <a:lnTo>
                    <a:pt x="70" y="108"/>
                  </a:lnTo>
                  <a:lnTo>
                    <a:pt x="82" y="109"/>
                  </a:lnTo>
                  <a:lnTo>
                    <a:pt x="93" y="110"/>
                  </a:lnTo>
                  <a:lnTo>
                    <a:pt x="99" y="84"/>
                  </a:lnTo>
                  <a:lnTo>
                    <a:pt x="105" y="57"/>
                  </a:lnTo>
                  <a:lnTo>
                    <a:pt x="112" y="33"/>
                  </a:lnTo>
                  <a:lnTo>
                    <a:pt x="12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4" name="Freeform 15"/>
            <p:cNvSpPr>
              <a:spLocks/>
            </p:cNvSpPr>
            <p:nvPr/>
          </p:nvSpPr>
          <p:spPr bwMode="auto">
            <a:xfrm>
              <a:off x="2715986" y="2305845"/>
              <a:ext cx="103188" cy="84138"/>
            </a:xfrm>
            <a:custGeom>
              <a:avLst/>
              <a:gdLst>
                <a:gd name="T0" fmla="*/ 131 w 131"/>
                <a:gd name="T1" fmla="*/ 100 h 105"/>
                <a:gd name="T2" fmla="*/ 126 w 131"/>
                <a:gd name="T3" fmla="*/ 74 h 105"/>
                <a:gd name="T4" fmla="*/ 120 w 131"/>
                <a:gd name="T5" fmla="*/ 49 h 105"/>
                <a:gd name="T6" fmla="*/ 113 w 131"/>
                <a:gd name="T7" fmla="*/ 24 h 105"/>
                <a:gd name="T8" fmla="*/ 105 w 131"/>
                <a:gd name="T9" fmla="*/ 0 h 105"/>
                <a:gd name="T10" fmla="*/ 92 w 131"/>
                <a:gd name="T11" fmla="*/ 1 h 105"/>
                <a:gd name="T12" fmla="*/ 78 w 131"/>
                <a:gd name="T13" fmla="*/ 3 h 105"/>
                <a:gd name="T14" fmla="*/ 66 w 131"/>
                <a:gd name="T15" fmla="*/ 4 h 105"/>
                <a:gd name="T16" fmla="*/ 53 w 131"/>
                <a:gd name="T17" fmla="*/ 5 h 105"/>
                <a:gd name="T18" fmla="*/ 40 w 131"/>
                <a:gd name="T19" fmla="*/ 5 h 105"/>
                <a:gd name="T20" fmla="*/ 27 w 131"/>
                <a:gd name="T21" fmla="*/ 6 h 105"/>
                <a:gd name="T22" fmla="*/ 14 w 131"/>
                <a:gd name="T23" fmla="*/ 7 h 105"/>
                <a:gd name="T24" fmla="*/ 0 w 131"/>
                <a:gd name="T25" fmla="*/ 7 h 105"/>
                <a:gd name="T26" fmla="*/ 2 w 131"/>
                <a:gd name="T27" fmla="*/ 30 h 105"/>
                <a:gd name="T28" fmla="*/ 5 w 131"/>
                <a:gd name="T29" fmla="*/ 54 h 105"/>
                <a:gd name="T30" fmla="*/ 7 w 131"/>
                <a:gd name="T31" fmla="*/ 80 h 105"/>
                <a:gd name="T32" fmla="*/ 9 w 131"/>
                <a:gd name="T33" fmla="*/ 105 h 105"/>
                <a:gd name="T34" fmla="*/ 25 w 131"/>
                <a:gd name="T35" fmla="*/ 105 h 105"/>
                <a:gd name="T36" fmla="*/ 40 w 131"/>
                <a:gd name="T37" fmla="*/ 104 h 105"/>
                <a:gd name="T38" fmla="*/ 57 w 131"/>
                <a:gd name="T39" fmla="*/ 104 h 105"/>
                <a:gd name="T40" fmla="*/ 72 w 131"/>
                <a:gd name="T41" fmla="*/ 103 h 105"/>
                <a:gd name="T42" fmla="*/ 87 w 131"/>
                <a:gd name="T43" fmla="*/ 103 h 105"/>
                <a:gd name="T44" fmla="*/ 101 w 131"/>
                <a:gd name="T45" fmla="*/ 102 h 105"/>
                <a:gd name="T46" fmla="*/ 116 w 131"/>
                <a:gd name="T47" fmla="*/ 102 h 105"/>
                <a:gd name="T48" fmla="*/ 131 w 131"/>
                <a:gd name="T49" fmla="*/ 10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05">
                  <a:moveTo>
                    <a:pt x="131" y="100"/>
                  </a:moveTo>
                  <a:lnTo>
                    <a:pt x="126" y="74"/>
                  </a:lnTo>
                  <a:lnTo>
                    <a:pt x="120" y="49"/>
                  </a:lnTo>
                  <a:lnTo>
                    <a:pt x="113" y="24"/>
                  </a:lnTo>
                  <a:lnTo>
                    <a:pt x="105" y="0"/>
                  </a:lnTo>
                  <a:lnTo>
                    <a:pt x="92" y="1"/>
                  </a:lnTo>
                  <a:lnTo>
                    <a:pt x="78" y="3"/>
                  </a:lnTo>
                  <a:lnTo>
                    <a:pt x="66" y="4"/>
                  </a:lnTo>
                  <a:lnTo>
                    <a:pt x="53" y="5"/>
                  </a:lnTo>
                  <a:lnTo>
                    <a:pt x="40" y="5"/>
                  </a:lnTo>
                  <a:lnTo>
                    <a:pt x="27" y="6"/>
                  </a:lnTo>
                  <a:lnTo>
                    <a:pt x="14" y="7"/>
                  </a:lnTo>
                  <a:lnTo>
                    <a:pt x="0" y="7"/>
                  </a:lnTo>
                  <a:lnTo>
                    <a:pt x="2" y="30"/>
                  </a:lnTo>
                  <a:lnTo>
                    <a:pt x="5" y="54"/>
                  </a:lnTo>
                  <a:lnTo>
                    <a:pt x="7" y="80"/>
                  </a:lnTo>
                  <a:lnTo>
                    <a:pt x="9" y="105"/>
                  </a:lnTo>
                  <a:lnTo>
                    <a:pt x="25" y="105"/>
                  </a:lnTo>
                  <a:lnTo>
                    <a:pt x="40" y="104"/>
                  </a:lnTo>
                  <a:lnTo>
                    <a:pt x="57" y="104"/>
                  </a:lnTo>
                  <a:lnTo>
                    <a:pt x="72" y="103"/>
                  </a:lnTo>
                  <a:lnTo>
                    <a:pt x="87" y="103"/>
                  </a:lnTo>
                  <a:lnTo>
                    <a:pt x="101" y="102"/>
                  </a:lnTo>
                  <a:lnTo>
                    <a:pt x="116" y="102"/>
                  </a:lnTo>
                  <a:lnTo>
                    <a:pt x="13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5" name="Freeform 16"/>
            <p:cNvSpPr>
              <a:spLocks/>
            </p:cNvSpPr>
            <p:nvPr/>
          </p:nvSpPr>
          <p:spPr bwMode="auto">
            <a:xfrm>
              <a:off x="2573111" y="2312195"/>
              <a:ext cx="131763" cy="77788"/>
            </a:xfrm>
            <a:custGeom>
              <a:avLst/>
              <a:gdLst>
                <a:gd name="T0" fmla="*/ 83 w 166"/>
                <a:gd name="T1" fmla="*/ 98 h 98"/>
                <a:gd name="T2" fmla="*/ 94 w 166"/>
                <a:gd name="T3" fmla="*/ 98 h 98"/>
                <a:gd name="T4" fmla="*/ 104 w 166"/>
                <a:gd name="T5" fmla="*/ 98 h 98"/>
                <a:gd name="T6" fmla="*/ 114 w 166"/>
                <a:gd name="T7" fmla="*/ 98 h 98"/>
                <a:gd name="T8" fmla="*/ 125 w 166"/>
                <a:gd name="T9" fmla="*/ 98 h 98"/>
                <a:gd name="T10" fmla="*/ 135 w 166"/>
                <a:gd name="T11" fmla="*/ 98 h 98"/>
                <a:gd name="T12" fmla="*/ 146 w 166"/>
                <a:gd name="T13" fmla="*/ 98 h 98"/>
                <a:gd name="T14" fmla="*/ 156 w 166"/>
                <a:gd name="T15" fmla="*/ 97 h 98"/>
                <a:gd name="T16" fmla="*/ 166 w 166"/>
                <a:gd name="T17" fmla="*/ 97 h 98"/>
                <a:gd name="T18" fmla="*/ 164 w 166"/>
                <a:gd name="T19" fmla="*/ 72 h 98"/>
                <a:gd name="T20" fmla="*/ 162 w 166"/>
                <a:gd name="T21" fmla="*/ 46 h 98"/>
                <a:gd name="T22" fmla="*/ 159 w 166"/>
                <a:gd name="T23" fmla="*/ 23 h 98"/>
                <a:gd name="T24" fmla="*/ 157 w 166"/>
                <a:gd name="T25" fmla="*/ 0 h 98"/>
                <a:gd name="T26" fmla="*/ 148 w 166"/>
                <a:gd name="T27" fmla="*/ 0 h 98"/>
                <a:gd name="T28" fmla="*/ 139 w 166"/>
                <a:gd name="T29" fmla="*/ 1 h 98"/>
                <a:gd name="T30" fmla="*/ 129 w 166"/>
                <a:gd name="T31" fmla="*/ 1 h 98"/>
                <a:gd name="T32" fmla="*/ 120 w 166"/>
                <a:gd name="T33" fmla="*/ 1 h 98"/>
                <a:gd name="T34" fmla="*/ 111 w 166"/>
                <a:gd name="T35" fmla="*/ 1 h 98"/>
                <a:gd name="T36" fmla="*/ 102 w 166"/>
                <a:gd name="T37" fmla="*/ 1 h 98"/>
                <a:gd name="T38" fmla="*/ 93 w 166"/>
                <a:gd name="T39" fmla="*/ 1 h 98"/>
                <a:gd name="T40" fmla="*/ 83 w 166"/>
                <a:gd name="T41" fmla="*/ 1 h 98"/>
                <a:gd name="T42" fmla="*/ 74 w 166"/>
                <a:gd name="T43" fmla="*/ 1 h 98"/>
                <a:gd name="T44" fmla="*/ 65 w 166"/>
                <a:gd name="T45" fmla="*/ 1 h 98"/>
                <a:gd name="T46" fmla="*/ 56 w 166"/>
                <a:gd name="T47" fmla="*/ 1 h 98"/>
                <a:gd name="T48" fmla="*/ 46 w 166"/>
                <a:gd name="T49" fmla="*/ 1 h 98"/>
                <a:gd name="T50" fmla="*/ 37 w 166"/>
                <a:gd name="T51" fmla="*/ 1 h 98"/>
                <a:gd name="T52" fmla="*/ 28 w 166"/>
                <a:gd name="T53" fmla="*/ 1 h 98"/>
                <a:gd name="T54" fmla="*/ 19 w 166"/>
                <a:gd name="T55" fmla="*/ 0 h 98"/>
                <a:gd name="T56" fmla="*/ 10 w 166"/>
                <a:gd name="T57" fmla="*/ 0 h 98"/>
                <a:gd name="T58" fmla="*/ 7 w 166"/>
                <a:gd name="T59" fmla="*/ 23 h 98"/>
                <a:gd name="T60" fmla="*/ 5 w 166"/>
                <a:gd name="T61" fmla="*/ 46 h 98"/>
                <a:gd name="T62" fmla="*/ 3 w 166"/>
                <a:gd name="T63" fmla="*/ 72 h 98"/>
                <a:gd name="T64" fmla="*/ 0 w 166"/>
                <a:gd name="T65" fmla="*/ 97 h 98"/>
                <a:gd name="T66" fmla="*/ 11 w 166"/>
                <a:gd name="T67" fmla="*/ 97 h 98"/>
                <a:gd name="T68" fmla="*/ 21 w 166"/>
                <a:gd name="T69" fmla="*/ 98 h 98"/>
                <a:gd name="T70" fmla="*/ 31 w 166"/>
                <a:gd name="T71" fmla="*/ 98 h 98"/>
                <a:gd name="T72" fmla="*/ 42 w 166"/>
                <a:gd name="T73" fmla="*/ 98 h 98"/>
                <a:gd name="T74" fmla="*/ 52 w 166"/>
                <a:gd name="T75" fmla="*/ 98 h 98"/>
                <a:gd name="T76" fmla="*/ 63 w 166"/>
                <a:gd name="T77" fmla="*/ 98 h 98"/>
                <a:gd name="T78" fmla="*/ 73 w 166"/>
                <a:gd name="T79" fmla="*/ 98 h 98"/>
                <a:gd name="T80" fmla="*/ 83 w 166"/>
                <a:gd name="T81"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98">
                  <a:moveTo>
                    <a:pt x="83" y="98"/>
                  </a:moveTo>
                  <a:lnTo>
                    <a:pt x="94" y="98"/>
                  </a:lnTo>
                  <a:lnTo>
                    <a:pt x="104" y="98"/>
                  </a:lnTo>
                  <a:lnTo>
                    <a:pt x="114" y="98"/>
                  </a:lnTo>
                  <a:lnTo>
                    <a:pt x="125" y="98"/>
                  </a:lnTo>
                  <a:lnTo>
                    <a:pt x="135" y="98"/>
                  </a:lnTo>
                  <a:lnTo>
                    <a:pt x="146" y="98"/>
                  </a:lnTo>
                  <a:lnTo>
                    <a:pt x="156" y="97"/>
                  </a:lnTo>
                  <a:lnTo>
                    <a:pt x="166" y="97"/>
                  </a:lnTo>
                  <a:lnTo>
                    <a:pt x="164" y="72"/>
                  </a:lnTo>
                  <a:lnTo>
                    <a:pt x="162" y="46"/>
                  </a:lnTo>
                  <a:lnTo>
                    <a:pt x="159" y="23"/>
                  </a:lnTo>
                  <a:lnTo>
                    <a:pt x="157" y="0"/>
                  </a:lnTo>
                  <a:lnTo>
                    <a:pt x="148" y="0"/>
                  </a:lnTo>
                  <a:lnTo>
                    <a:pt x="139" y="1"/>
                  </a:lnTo>
                  <a:lnTo>
                    <a:pt x="129" y="1"/>
                  </a:lnTo>
                  <a:lnTo>
                    <a:pt x="120" y="1"/>
                  </a:lnTo>
                  <a:lnTo>
                    <a:pt x="111" y="1"/>
                  </a:lnTo>
                  <a:lnTo>
                    <a:pt x="102" y="1"/>
                  </a:lnTo>
                  <a:lnTo>
                    <a:pt x="93" y="1"/>
                  </a:lnTo>
                  <a:lnTo>
                    <a:pt x="83" y="1"/>
                  </a:lnTo>
                  <a:lnTo>
                    <a:pt x="74" y="1"/>
                  </a:lnTo>
                  <a:lnTo>
                    <a:pt x="65" y="1"/>
                  </a:lnTo>
                  <a:lnTo>
                    <a:pt x="56" y="1"/>
                  </a:lnTo>
                  <a:lnTo>
                    <a:pt x="46" y="1"/>
                  </a:lnTo>
                  <a:lnTo>
                    <a:pt x="37" y="1"/>
                  </a:lnTo>
                  <a:lnTo>
                    <a:pt x="28" y="1"/>
                  </a:lnTo>
                  <a:lnTo>
                    <a:pt x="19" y="0"/>
                  </a:lnTo>
                  <a:lnTo>
                    <a:pt x="10" y="0"/>
                  </a:lnTo>
                  <a:lnTo>
                    <a:pt x="7" y="23"/>
                  </a:lnTo>
                  <a:lnTo>
                    <a:pt x="5" y="46"/>
                  </a:lnTo>
                  <a:lnTo>
                    <a:pt x="3" y="72"/>
                  </a:lnTo>
                  <a:lnTo>
                    <a:pt x="0" y="97"/>
                  </a:lnTo>
                  <a:lnTo>
                    <a:pt x="11" y="97"/>
                  </a:lnTo>
                  <a:lnTo>
                    <a:pt x="21" y="98"/>
                  </a:lnTo>
                  <a:lnTo>
                    <a:pt x="31" y="98"/>
                  </a:lnTo>
                  <a:lnTo>
                    <a:pt x="42" y="98"/>
                  </a:lnTo>
                  <a:lnTo>
                    <a:pt x="52" y="98"/>
                  </a:lnTo>
                  <a:lnTo>
                    <a:pt x="63" y="98"/>
                  </a:lnTo>
                  <a:lnTo>
                    <a:pt x="73" y="98"/>
                  </a:lnTo>
                  <a:lnTo>
                    <a:pt x="83"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6" name="Freeform 17"/>
            <p:cNvSpPr>
              <a:spLocks/>
            </p:cNvSpPr>
            <p:nvPr/>
          </p:nvSpPr>
          <p:spPr bwMode="auto">
            <a:xfrm>
              <a:off x="2281011" y="2283620"/>
              <a:ext cx="103188" cy="95250"/>
            </a:xfrm>
            <a:custGeom>
              <a:avLst/>
              <a:gdLst>
                <a:gd name="T0" fmla="*/ 62 w 129"/>
                <a:gd name="T1" fmla="*/ 0 h 118"/>
                <a:gd name="T2" fmla="*/ 53 w 129"/>
                <a:gd name="T3" fmla="*/ 12 h 118"/>
                <a:gd name="T4" fmla="*/ 43 w 129"/>
                <a:gd name="T5" fmla="*/ 25 h 118"/>
                <a:gd name="T6" fmla="*/ 35 w 129"/>
                <a:gd name="T7" fmla="*/ 39 h 118"/>
                <a:gd name="T8" fmla="*/ 27 w 129"/>
                <a:gd name="T9" fmla="*/ 53 h 118"/>
                <a:gd name="T10" fmla="*/ 19 w 129"/>
                <a:gd name="T11" fmla="*/ 66 h 118"/>
                <a:gd name="T12" fmla="*/ 12 w 129"/>
                <a:gd name="T13" fmla="*/ 80 h 118"/>
                <a:gd name="T14" fmla="*/ 5 w 129"/>
                <a:gd name="T15" fmla="*/ 94 h 118"/>
                <a:gd name="T16" fmla="*/ 0 w 129"/>
                <a:gd name="T17" fmla="*/ 109 h 118"/>
                <a:gd name="T18" fmla="*/ 10 w 129"/>
                <a:gd name="T19" fmla="*/ 110 h 118"/>
                <a:gd name="T20" fmla="*/ 20 w 129"/>
                <a:gd name="T21" fmla="*/ 111 h 118"/>
                <a:gd name="T22" fmla="*/ 31 w 129"/>
                <a:gd name="T23" fmla="*/ 112 h 118"/>
                <a:gd name="T24" fmla="*/ 42 w 129"/>
                <a:gd name="T25" fmla="*/ 114 h 118"/>
                <a:gd name="T26" fmla="*/ 53 w 129"/>
                <a:gd name="T27" fmla="*/ 115 h 118"/>
                <a:gd name="T28" fmla="*/ 63 w 129"/>
                <a:gd name="T29" fmla="*/ 116 h 118"/>
                <a:gd name="T30" fmla="*/ 75 w 129"/>
                <a:gd name="T31" fmla="*/ 117 h 118"/>
                <a:gd name="T32" fmla="*/ 85 w 129"/>
                <a:gd name="T33" fmla="*/ 118 h 118"/>
                <a:gd name="T34" fmla="*/ 89 w 129"/>
                <a:gd name="T35" fmla="*/ 104 h 118"/>
                <a:gd name="T36" fmla="*/ 94 w 129"/>
                <a:gd name="T37" fmla="*/ 91 h 118"/>
                <a:gd name="T38" fmla="*/ 99 w 129"/>
                <a:gd name="T39" fmla="*/ 77 h 118"/>
                <a:gd name="T40" fmla="*/ 104 w 129"/>
                <a:gd name="T41" fmla="*/ 63 h 118"/>
                <a:gd name="T42" fmla="*/ 110 w 129"/>
                <a:gd name="T43" fmla="*/ 50 h 118"/>
                <a:gd name="T44" fmla="*/ 116 w 129"/>
                <a:gd name="T45" fmla="*/ 38 h 118"/>
                <a:gd name="T46" fmla="*/ 122 w 129"/>
                <a:gd name="T47" fmla="*/ 25 h 118"/>
                <a:gd name="T48" fmla="*/ 129 w 129"/>
                <a:gd name="T49" fmla="*/ 12 h 118"/>
                <a:gd name="T50" fmla="*/ 121 w 129"/>
                <a:gd name="T51" fmla="*/ 11 h 118"/>
                <a:gd name="T52" fmla="*/ 111 w 129"/>
                <a:gd name="T53" fmla="*/ 9 h 118"/>
                <a:gd name="T54" fmla="*/ 103 w 129"/>
                <a:gd name="T55" fmla="*/ 8 h 118"/>
                <a:gd name="T56" fmla="*/ 94 w 129"/>
                <a:gd name="T57" fmla="*/ 5 h 118"/>
                <a:gd name="T58" fmla="*/ 86 w 129"/>
                <a:gd name="T59" fmla="*/ 4 h 118"/>
                <a:gd name="T60" fmla="*/ 78 w 129"/>
                <a:gd name="T61" fmla="*/ 3 h 118"/>
                <a:gd name="T62" fmla="*/ 70 w 129"/>
                <a:gd name="T63" fmla="*/ 1 h 118"/>
                <a:gd name="T64" fmla="*/ 62 w 129"/>
                <a:gd name="T6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18">
                  <a:moveTo>
                    <a:pt x="62" y="0"/>
                  </a:moveTo>
                  <a:lnTo>
                    <a:pt x="53" y="12"/>
                  </a:lnTo>
                  <a:lnTo>
                    <a:pt x="43" y="25"/>
                  </a:lnTo>
                  <a:lnTo>
                    <a:pt x="35" y="39"/>
                  </a:lnTo>
                  <a:lnTo>
                    <a:pt x="27" y="53"/>
                  </a:lnTo>
                  <a:lnTo>
                    <a:pt x="19" y="66"/>
                  </a:lnTo>
                  <a:lnTo>
                    <a:pt x="12" y="80"/>
                  </a:lnTo>
                  <a:lnTo>
                    <a:pt x="5" y="94"/>
                  </a:lnTo>
                  <a:lnTo>
                    <a:pt x="0" y="109"/>
                  </a:lnTo>
                  <a:lnTo>
                    <a:pt x="10" y="110"/>
                  </a:lnTo>
                  <a:lnTo>
                    <a:pt x="20" y="111"/>
                  </a:lnTo>
                  <a:lnTo>
                    <a:pt x="31" y="112"/>
                  </a:lnTo>
                  <a:lnTo>
                    <a:pt x="42" y="114"/>
                  </a:lnTo>
                  <a:lnTo>
                    <a:pt x="53" y="115"/>
                  </a:lnTo>
                  <a:lnTo>
                    <a:pt x="63" y="116"/>
                  </a:lnTo>
                  <a:lnTo>
                    <a:pt x="75" y="117"/>
                  </a:lnTo>
                  <a:lnTo>
                    <a:pt x="85" y="118"/>
                  </a:lnTo>
                  <a:lnTo>
                    <a:pt x="89" y="104"/>
                  </a:lnTo>
                  <a:lnTo>
                    <a:pt x="94" y="91"/>
                  </a:lnTo>
                  <a:lnTo>
                    <a:pt x="99" y="77"/>
                  </a:lnTo>
                  <a:lnTo>
                    <a:pt x="104" y="63"/>
                  </a:lnTo>
                  <a:lnTo>
                    <a:pt x="110" y="50"/>
                  </a:lnTo>
                  <a:lnTo>
                    <a:pt x="116" y="38"/>
                  </a:lnTo>
                  <a:lnTo>
                    <a:pt x="122" y="25"/>
                  </a:lnTo>
                  <a:lnTo>
                    <a:pt x="129" y="12"/>
                  </a:lnTo>
                  <a:lnTo>
                    <a:pt x="121" y="11"/>
                  </a:lnTo>
                  <a:lnTo>
                    <a:pt x="111" y="9"/>
                  </a:lnTo>
                  <a:lnTo>
                    <a:pt x="103" y="8"/>
                  </a:lnTo>
                  <a:lnTo>
                    <a:pt x="94" y="5"/>
                  </a:lnTo>
                  <a:lnTo>
                    <a:pt x="86" y="4"/>
                  </a:lnTo>
                  <a:lnTo>
                    <a:pt x="78" y="3"/>
                  </a:lnTo>
                  <a:lnTo>
                    <a:pt x="70" y="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7" name="Freeform 18"/>
            <p:cNvSpPr>
              <a:spLocks/>
            </p:cNvSpPr>
            <p:nvPr/>
          </p:nvSpPr>
          <p:spPr bwMode="auto">
            <a:xfrm>
              <a:off x="2893786" y="2283620"/>
              <a:ext cx="101600" cy="95250"/>
            </a:xfrm>
            <a:custGeom>
              <a:avLst/>
              <a:gdLst>
                <a:gd name="T0" fmla="*/ 129 w 129"/>
                <a:gd name="T1" fmla="*/ 110 h 118"/>
                <a:gd name="T2" fmla="*/ 123 w 129"/>
                <a:gd name="T3" fmla="*/ 95 h 118"/>
                <a:gd name="T4" fmla="*/ 116 w 129"/>
                <a:gd name="T5" fmla="*/ 80 h 118"/>
                <a:gd name="T6" fmla="*/ 109 w 129"/>
                <a:gd name="T7" fmla="*/ 66 h 118"/>
                <a:gd name="T8" fmla="*/ 101 w 129"/>
                <a:gd name="T9" fmla="*/ 53 h 118"/>
                <a:gd name="T10" fmla="*/ 93 w 129"/>
                <a:gd name="T11" fmla="*/ 39 h 118"/>
                <a:gd name="T12" fmla="*/ 85 w 129"/>
                <a:gd name="T13" fmla="*/ 25 h 118"/>
                <a:gd name="T14" fmla="*/ 76 w 129"/>
                <a:gd name="T15" fmla="*/ 12 h 118"/>
                <a:gd name="T16" fmla="*/ 67 w 129"/>
                <a:gd name="T17" fmla="*/ 0 h 118"/>
                <a:gd name="T18" fmla="*/ 59 w 129"/>
                <a:gd name="T19" fmla="*/ 1 h 118"/>
                <a:gd name="T20" fmla="*/ 51 w 129"/>
                <a:gd name="T21" fmla="*/ 3 h 118"/>
                <a:gd name="T22" fmla="*/ 43 w 129"/>
                <a:gd name="T23" fmla="*/ 4 h 118"/>
                <a:gd name="T24" fmla="*/ 34 w 129"/>
                <a:gd name="T25" fmla="*/ 5 h 118"/>
                <a:gd name="T26" fmla="*/ 25 w 129"/>
                <a:gd name="T27" fmla="*/ 8 h 118"/>
                <a:gd name="T28" fmla="*/ 17 w 129"/>
                <a:gd name="T29" fmla="*/ 9 h 118"/>
                <a:gd name="T30" fmla="*/ 8 w 129"/>
                <a:gd name="T31" fmla="*/ 11 h 118"/>
                <a:gd name="T32" fmla="*/ 0 w 129"/>
                <a:gd name="T33" fmla="*/ 12 h 118"/>
                <a:gd name="T34" fmla="*/ 7 w 129"/>
                <a:gd name="T35" fmla="*/ 25 h 118"/>
                <a:gd name="T36" fmla="*/ 13 w 129"/>
                <a:gd name="T37" fmla="*/ 38 h 118"/>
                <a:gd name="T38" fmla="*/ 18 w 129"/>
                <a:gd name="T39" fmla="*/ 50 h 118"/>
                <a:gd name="T40" fmla="*/ 24 w 129"/>
                <a:gd name="T41" fmla="*/ 63 h 118"/>
                <a:gd name="T42" fmla="*/ 30 w 129"/>
                <a:gd name="T43" fmla="*/ 77 h 118"/>
                <a:gd name="T44" fmla="*/ 34 w 129"/>
                <a:gd name="T45" fmla="*/ 91 h 118"/>
                <a:gd name="T46" fmla="*/ 39 w 129"/>
                <a:gd name="T47" fmla="*/ 104 h 118"/>
                <a:gd name="T48" fmla="*/ 44 w 129"/>
                <a:gd name="T49" fmla="*/ 118 h 118"/>
                <a:gd name="T50" fmla="*/ 54 w 129"/>
                <a:gd name="T51" fmla="*/ 117 h 118"/>
                <a:gd name="T52" fmla="*/ 66 w 129"/>
                <a:gd name="T53" fmla="*/ 116 h 118"/>
                <a:gd name="T54" fmla="*/ 76 w 129"/>
                <a:gd name="T55" fmla="*/ 115 h 118"/>
                <a:gd name="T56" fmla="*/ 86 w 129"/>
                <a:gd name="T57" fmla="*/ 114 h 118"/>
                <a:gd name="T58" fmla="*/ 98 w 129"/>
                <a:gd name="T59" fmla="*/ 114 h 118"/>
                <a:gd name="T60" fmla="*/ 108 w 129"/>
                <a:gd name="T61" fmla="*/ 112 h 118"/>
                <a:gd name="T62" fmla="*/ 119 w 129"/>
                <a:gd name="T63" fmla="*/ 111 h 118"/>
                <a:gd name="T64" fmla="*/ 129 w 129"/>
                <a:gd name="T65"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118">
                  <a:moveTo>
                    <a:pt x="129" y="110"/>
                  </a:moveTo>
                  <a:lnTo>
                    <a:pt x="123" y="95"/>
                  </a:lnTo>
                  <a:lnTo>
                    <a:pt x="116" y="80"/>
                  </a:lnTo>
                  <a:lnTo>
                    <a:pt x="109" y="66"/>
                  </a:lnTo>
                  <a:lnTo>
                    <a:pt x="101" y="53"/>
                  </a:lnTo>
                  <a:lnTo>
                    <a:pt x="93" y="39"/>
                  </a:lnTo>
                  <a:lnTo>
                    <a:pt x="85" y="25"/>
                  </a:lnTo>
                  <a:lnTo>
                    <a:pt x="76" y="12"/>
                  </a:lnTo>
                  <a:lnTo>
                    <a:pt x="67" y="0"/>
                  </a:lnTo>
                  <a:lnTo>
                    <a:pt x="59" y="1"/>
                  </a:lnTo>
                  <a:lnTo>
                    <a:pt x="51" y="3"/>
                  </a:lnTo>
                  <a:lnTo>
                    <a:pt x="43" y="4"/>
                  </a:lnTo>
                  <a:lnTo>
                    <a:pt x="34" y="5"/>
                  </a:lnTo>
                  <a:lnTo>
                    <a:pt x="25" y="8"/>
                  </a:lnTo>
                  <a:lnTo>
                    <a:pt x="17" y="9"/>
                  </a:lnTo>
                  <a:lnTo>
                    <a:pt x="8" y="11"/>
                  </a:lnTo>
                  <a:lnTo>
                    <a:pt x="0" y="12"/>
                  </a:lnTo>
                  <a:lnTo>
                    <a:pt x="7" y="25"/>
                  </a:lnTo>
                  <a:lnTo>
                    <a:pt x="13" y="38"/>
                  </a:lnTo>
                  <a:lnTo>
                    <a:pt x="18" y="50"/>
                  </a:lnTo>
                  <a:lnTo>
                    <a:pt x="24" y="63"/>
                  </a:lnTo>
                  <a:lnTo>
                    <a:pt x="30" y="77"/>
                  </a:lnTo>
                  <a:lnTo>
                    <a:pt x="34" y="91"/>
                  </a:lnTo>
                  <a:lnTo>
                    <a:pt x="39" y="104"/>
                  </a:lnTo>
                  <a:lnTo>
                    <a:pt x="44" y="118"/>
                  </a:lnTo>
                  <a:lnTo>
                    <a:pt x="54" y="117"/>
                  </a:lnTo>
                  <a:lnTo>
                    <a:pt x="66" y="116"/>
                  </a:lnTo>
                  <a:lnTo>
                    <a:pt x="76" y="115"/>
                  </a:lnTo>
                  <a:lnTo>
                    <a:pt x="86" y="114"/>
                  </a:lnTo>
                  <a:lnTo>
                    <a:pt x="98" y="114"/>
                  </a:lnTo>
                  <a:lnTo>
                    <a:pt x="108" y="112"/>
                  </a:lnTo>
                  <a:lnTo>
                    <a:pt x="119" y="111"/>
                  </a:lnTo>
                  <a:lnTo>
                    <a:pt x="129"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8" name="Freeform 19"/>
            <p:cNvSpPr>
              <a:spLocks/>
            </p:cNvSpPr>
            <p:nvPr/>
          </p:nvSpPr>
          <p:spPr bwMode="auto">
            <a:xfrm>
              <a:off x="2817586" y="2645570"/>
              <a:ext cx="93663" cy="88900"/>
            </a:xfrm>
            <a:custGeom>
              <a:avLst/>
              <a:gdLst>
                <a:gd name="T0" fmla="*/ 0 w 119"/>
                <a:gd name="T1" fmla="*/ 101 h 110"/>
                <a:gd name="T2" fmla="*/ 9 w 119"/>
                <a:gd name="T3" fmla="*/ 102 h 110"/>
                <a:gd name="T4" fmla="*/ 18 w 119"/>
                <a:gd name="T5" fmla="*/ 103 h 110"/>
                <a:gd name="T6" fmla="*/ 29 w 119"/>
                <a:gd name="T7" fmla="*/ 104 h 110"/>
                <a:gd name="T8" fmla="*/ 38 w 119"/>
                <a:gd name="T9" fmla="*/ 105 h 110"/>
                <a:gd name="T10" fmla="*/ 47 w 119"/>
                <a:gd name="T11" fmla="*/ 107 h 110"/>
                <a:gd name="T12" fmla="*/ 57 w 119"/>
                <a:gd name="T13" fmla="*/ 108 h 110"/>
                <a:gd name="T14" fmla="*/ 66 w 119"/>
                <a:gd name="T15" fmla="*/ 109 h 110"/>
                <a:gd name="T16" fmla="*/ 75 w 119"/>
                <a:gd name="T17" fmla="*/ 110 h 110"/>
                <a:gd name="T18" fmla="*/ 82 w 119"/>
                <a:gd name="T19" fmla="*/ 99 h 110"/>
                <a:gd name="T20" fmla="*/ 88 w 119"/>
                <a:gd name="T21" fmla="*/ 86 h 110"/>
                <a:gd name="T22" fmla="*/ 93 w 119"/>
                <a:gd name="T23" fmla="*/ 73 h 110"/>
                <a:gd name="T24" fmla="*/ 99 w 119"/>
                <a:gd name="T25" fmla="*/ 61 h 110"/>
                <a:gd name="T26" fmla="*/ 105 w 119"/>
                <a:gd name="T27" fmla="*/ 47 h 110"/>
                <a:gd name="T28" fmla="*/ 110 w 119"/>
                <a:gd name="T29" fmla="*/ 34 h 110"/>
                <a:gd name="T30" fmla="*/ 114 w 119"/>
                <a:gd name="T31" fmla="*/ 20 h 110"/>
                <a:gd name="T32" fmla="*/ 119 w 119"/>
                <a:gd name="T33" fmla="*/ 6 h 110"/>
                <a:gd name="T34" fmla="*/ 107 w 119"/>
                <a:gd name="T35" fmla="*/ 5 h 110"/>
                <a:gd name="T36" fmla="*/ 96 w 119"/>
                <a:gd name="T37" fmla="*/ 4 h 110"/>
                <a:gd name="T38" fmla="*/ 84 w 119"/>
                <a:gd name="T39" fmla="*/ 4 h 110"/>
                <a:gd name="T40" fmla="*/ 73 w 119"/>
                <a:gd name="T41" fmla="*/ 3 h 110"/>
                <a:gd name="T42" fmla="*/ 60 w 119"/>
                <a:gd name="T43" fmla="*/ 2 h 110"/>
                <a:gd name="T44" fmla="*/ 48 w 119"/>
                <a:gd name="T45" fmla="*/ 1 h 110"/>
                <a:gd name="T46" fmla="*/ 37 w 119"/>
                <a:gd name="T47" fmla="*/ 1 h 110"/>
                <a:gd name="T48" fmla="*/ 25 w 119"/>
                <a:gd name="T49" fmla="*/ 0 h 110"/>
                <a:gd name="T50" fmla="*/ 20 w 119"/>
                <a:gd name="T51" fmla="*/ 26 h 110"/>
                <a:gd name="T52" fmla="*/ 14 w 119"/>
                <a:gd name="T53" fmla="*/ 51 h 110"/>
                <a:gd name="T54" fmla="*/ 7 w 119"/>
                <a:gd name="T55" fmla="*/ 77 h 110"/>
                <a:gd name="T56" fmla="*/ 0 w 119"/>
                <a:gd name="T57"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10">
                  <a:moveTo>
                    <a:pt x="0" y="101"/>
                  </a:moveTo>
                  <a:lnTo>
                    <a:pt x="9" y="102"/>
                  </a:lnTo>
                  <a:lnTo>
                    <a:pt x="18" y="103"/>
                  </a:lnTo>
                  <a:lnTo>
                    <a:pt x="29" y="104"/>
                  </a:lnTo>
                  <a:lnTo>
                    <a:pt x="38" y="105"/>
                  </a:lnTo>
                  <a:lnTo>
                    <a:pt x="47" y="107"/>
                  </a:lnTo>
                  <a:lnTo>
                    <a:pt x="57" y="108"/>
                  </a:lnTo>
                  <a:lnTo>
                    <a:pt x="66" y="109"/>
                  </a:lnTo>
                  <a:lnTo>
                    <a:pt x="75" y="110"/>
                  </a:lnTo>
                  <a:lnTo>
                    <a:pt x="82" y="99"/>
                  </a:lnTo>
                  <a:lnTo>
                    <a:pt x="88" y="86"/>
                  </a:lnTo>
                  <a:lnTo>
                    <a:pt x="93" y="73"/>
                  </a:lnTo>
                  <a:lnTo>
                    <a:pt x="99" y="61"/>
                  </a:lnTo>
                  <a:lnTo>
                    <a:pt x="105" y="47"/>
                  </a:lnTo>
                  <a:lnTo>
                    <a:pt x="110" y="34"/>
                  </a:lnTo>
                  <a:lnTo>
                    <a:pt x="114" y="20"/>
                  </a:lnTo>
                  <a:lnTo>
                    <a:pt x="119" y="6"/>
                  </a:lnTo>
                  <a:lnTo>
                    <a:pt x="107" y="5"/>
                  </a:lnTo>
                  <a:lnTo>
                    <a:pt x="96" y="4"/>
                  </a:lnTo>
                  <a:lnTo>
                    <a:pt x="84" y="4"/>
                  </a:lnTo>
                  <a:lnTo>
                    <a:pt x="73" y="3"/>
                  </a:lnTo>
                  <a:lnTo>
                    <a:pt x="60" y="2"/>
                  </a:lnTo>
                  <a:lnTo>
                    <a:pt x="48" y="1"/>
                  </a:lnTo>
                  <a:lnTo>
                    <a:pt x="37" y="1"/>
                  </a:lnTo>
                  <a:lnTo>
                    <a:pt x="25" y="0"/>
                  </a:lnTo>
                  <a:lnTo>
                    <a:pt x="20" y="26"/>
                  </a:lnTo>
                  <a:lnTo>
                    <a:pt x="14" y="51"/>
                  </a:lnTo>
                  <a:lnTo>
                    <a:pt x="7" y="77"/>
                  </a:lnTo>
                  <a:lnTo>
                    <a:pt x="0"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39" name="Freeform 20"/>
            <p:cNvSpPr>
              <a:spLocks/>
            </p:cNvSpPr>
            <p:nvPr/>
          </p:nvSpPr>
          <p:spPr bwMode="auto">
            <a:xfrm>
              <a:off x="2895374" y="2651920"/>
              <a:ext cx="100013" cy="95250"/>
            </a:xfrm>
            <a:custGeom>
              <a:avLst/>
              <a:gdLst>
                <a:gd name="T0" fmla="*/ 67 w 128"/>
                <a:gd name="T1" fmla="*/ 118 h 118"/>
                <a:gd name="T2" fmla="*/ 76 w 128"/>
                <a:gd name="T3" fmla="*/ 106 h 118"/>
                <a:gd name="T4" fmla="*/ 85 w 128"/>
                <a:gd name="T5" fmla="*/ 93 h 118"/>
                <a:gd name="T6" fmla="*/ 93 w 128"/>
                <a:gd name="T7" fmla="*/ 79 h 118"/>
                <a:gd name="T8" fmla="*/ 101 w 128"/>
                <a:gd name="T9" fmla="*/ 65 h 118"/>
                <a:gd name="T10" fmla="*/ 108 w 128"/>
                <a:gd name="T11" fmla="*/ 51 h 118"/>
                <a:gd name="T12" fmla="*/ 115 w 128"/>
                <a:gd name="T13" fmla="*/ 38 h 118"/>
                <a:gd name="T14" fmla="*/ 122 w 128"/>
                <a:gd name="T15" fmla="*/ 24 h 118"/>
                <a:gd name="T16" fmla="*/ 128 w 128"/>
                <a:gd name="T17" fmla="*/ 9 h 118"/>
                <a:gd name="T18" fmla="*/ 118 w 128"/>
                <a:gd name="T19" fmla="*/ 8 h 118"/>
                <a:gd name="T20" fmla="*/ 107 w 128"/>
                <a:gd name="T21" fmla="*/ 7 h 118"/>
                <a:gd name="T22" fmla="*/ 97 w 128"/>
                <a:gd name="T23" fmla="*/ 5 h 118"/>
                <a:gd name="T24" fmla="*/ 85 w 128"/>
                <a:gd name="T25" fmla="*/ 4 h 118"/>
                <a:gd name="T26" fmla="*/ 75 w 128"/>
                <a:gd name="T27" fmla="*/ 3 h 118"/>
                <a:gd name="T28" fmla="*/ 65 w 128"/>
                <a:gd name="T29" fmla="*/ 2 h 118"/>
                <a:gd name="T30" fmla="*/ 53 w 128"/>
                <a:gd name="T31" fmla="*/ 1 h 118"/>
                <a:gd name="T32" fmla="*/ 43 w 128"/>
                <a:gd name="T33" fmla="*/ 0 h 118"/>
                <a:gd name="T34" fmla="*/ 38 w 128"/>
                <a:gd name="T35" fmla="*/ 13 h 118"/>
                <a:gd name="T36" fmla="*/ 35 w 128"/>
                <a:gd name="T37" fmla="*/ 27 h 118"/>
                <a:gd name="T38" fmla="*/ 29 w 128"/>
                <a:gd name="T39" fmla="*/ 41 h 118"/>
                <a:gd name="T40" fmla="*/ 24 w 128"/>
                <a:gd name="T41" fmla="*/ 55 h 118"/>
                <a:gd name="T42" fmla="*/ 18 w 128"/>
                <a:gd name="T43" fmla="*/ 69 h 118"/>
                <a:gd name="T44" fmla="*/ 13 w 128"/>
                <a:gd name="T45" fmla="*/ 81 h 118"/>
                <a:gd name="T46" fmla="*/ 7 w 128"/>
                <a:gd name="T47" fmla="*/ 94 h 118"/>
                <a:gd name="T48" fmla="*/ 0 w 128"/>
                <a:gd name="T49" fmla="*/ 107 h 118"/>
                <a:gd name="T50" fmla="*/ 8 w 128"/>
                <a:gd name="T51" fmla="*/ 108 h 118"/>
                <a:gd name="T52" fmla="*/ 17 w 128"/>
                <a:gd name="T53" fmla="*/ 109 h 118"/>
                <a:gd name="T54" fmla="*/ 25 w 128"/>
                <a:gd name="T55" fmla="*/ 110 h 118"/>
                <a:gd name="T56" fmla="*/ 33 w 128"/>
                <a:gd name="T57" fmla="*/ 112 h 118"/>
                <a:gd name="T58" fmla="*/ 43 w 128"/>
                <a:gd name="T59" fmla="*/ 114 h 118"/>
                <a:gd name="T60" fmla="*/ 51 w 128"/>
                <a:gd name="T61" fmla="*/ 115 h 118"/>
                <a:gd name="T62" fmla="*/ 59 w 128"/>
                <a:gd name="T63" fmla="*/ 117 h 118"/>
                <a:gd name="T64" fmla="*/ 67 w 128"/>
                <a:gd name="T65"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18">
                  <a:moveTo>
                    <a:pt x="67" y="118"/>
                  </a:moveTo>
                  <a:lnTo>
                    <a:pt x="76" y="106"/>
                  </a:lnTo>
                  <a:lnTo>
                    <a:pt x="85" y="93"/>
                  </a:lnTo>
                  <a:lnTo>
                    <a:pt x="93" y="79"/>
                  </a:lnTo>
                  <a:lnTo>
                    <a:pt x="101" y="65"/>
                  </a:lnTo>
                  <a:lnTo>
                    <a:pt x="108" y="51"/>
                  </a:lnTo>
                  <a:lnTo>
                    <a:pt x="115" y="38"/>
                  </a:lnTo>
                  <a:lnTo>
                    <a:pt x="122" y="24"/>
                  </a:lnTo>
                  <a:lnTo>
                    <a:pt x="128" y="9"/>
                  </a:lnTo>
                  <a:lnTo>
                    <a:pt x="118" y="8"/>
                  </a:lnTo>
                  <a:lnTo>
                    <a:pt x="107" y="7"/>
                  </a:lnTo>
                  <a:lnTo>
                    <a:pt x="97" y="5"/>
                  </a:lnTo>
                  <a:lnTo>
                    <a:pt x="85" y="4"/>
                  </a:lnTo>
                  <a:lnTo>
                    <a:pt x="75" y="3"/>
                  </a:lnTo>
                  <a:lnTo>
                    <a:pt x="65" y="2"/>
                  </a:lnTo>
                  <a:lnTo>
                    <a:pt x="53" y="1"/>
                  </a:lnTo>
                  <a:lnTo>
                    <a:pt x="43" y="0"/>
                  </a:lnTo>
                  <a:lnTo>
                    <a:pt x="38" y="13"/>
                  </a:lnTo>
                  <a:lnTo>
                    <a:pt x="35" y="27"/>
                  </a:lnTo>
                  <a:lnTo>
                    <a:pt x="29" y="41"/>
                  </a:lnTo>
                  <a:lnTo>
                    <a:pt x="24" y="55"/>
                  </a:lnTo>
                  <a:lnTo>
                    <a:pt x="18" y="69"/>
                  </a:lnTo>
                  <a:lnTo>
                    <a:pt x="13" y="81"/>
                  </a:lnTo>
                  <a:lnTo>
                    <a:pt x="7" y="94"/>
                  </a:lnTo>
                  <a:lnTo>
                    <a:pt x="0" y="107"/>
                  </a:lnTo>
                  <a:lnTo>
                    <a:pt x="8" y="108"/>
                  </a:lnTo>
                  <a:lnTo>
                    <a:pt x="17" y="109"/>
                  </a:lnTo>
                  <a:lnTo>
                    <a:pt x="25" y="110"/>
                  </a:lnTo>
                  <a:lnTo>
                    <a:pt x="33" y="112"/>
                  </a:lnTo>
                  <a:lnTo>
                    <a:pt x="43" y="114"/>
                  </a:lnTo>
                  <a:lnTo>
                    <a:pt x="51" y="115"/>
                  </a:lnTo>
                  <a:lnTo>
                    <a:pt x="59" y="117"/>
                  </a:lnTo>
                  <a:lnTo>
                    <a:pt x="6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0" name="Freeform 21"/>
            <p:cNvSpPr>
              <a:spLocks/>
            </p:cNvSpPr>
            <p:nvPr/>
          </p:nvSpPr>
          <p:spPr bwMode="auto">
            <a:xfrm>
              <a:off x="2281011" y="2651920"/>
              <a:ext cx="101600" cy="95250"/>
            </a:xfrm>
            <a:custGeom>
              <a:avLst/>
              <a:gdLst>
                <a:gd name="T0" fmla="*/ 0 w 130"/>
                <a:gd name="T1" fmla="*/ 9 h 118"/>
                <a:gd name="T2" fmla="*/ 6 w 130"/>
                <a:gd name="T3" fmla="*/ 24 h 118"/>
                <a:gd name="T4" fmla="*/ 13 w 130"/>
                <a:gd name="T5" fmla="*/ 38 h 118"/>
                <a:gd name="T6" fmla="*/ 20 w 130"/>
                <a:gd name="T7" fmla="*/ 51 h 118"/>
                <a:gd name="T8" fmla="*/ 28 w 130"/>
                <a:gd name="T9" fmla="*/ 65 h 118"/>
                <a:gd name="T10" fmla="*/ 36 w 130"/>
                <a:gd name="T11" fmla="*/ 79 h 118"/>
                <a:gd name="T12" fmla="*/ 44 w 130"/>
                <a:gd name="T13" fmla="*/ 93 h 118"/>
                <a:gd name="T14" fmla="*/ 53 w 130"/>
                <a:gd name="T15" fmla="*/ 106 h 118"/>
                <a:gd name="T16" fmla="*/ 63 w 130"/>
                <a:gd name="T17" fmla="*/ 118 h 118"/>
                <a:gd name="T18" fmla="*/ 71 w 130"/>
                <a:gd name="T19" fmla="*/ 117 h 118"/>
                <a:gd name="T20" fmla="*/ 79 w 130"/>
                <a:gd name="T21" fmla="*/ 115 h 118"/>
                <a:gd name="T22" fmla="*/ 87 w 130"/>
                <a:gd name="T23" fmla="*/ 114 h 118"/>
                <a:gd name="T24" fmla="*/ 96 w 130"/>
                <a:gd name="T25" fmla="*/ 111 h 118"/>
                <a:gd name="T26" fmla="*/ 104 w 130"/>
                <a:gd name="T27" fmla="*/ 110 h 118"/>
                <a:gd name="T28" fmla="*/ 112 w 130"/>
                <a:gd name="T29" fmla="*/ 109 h 118"/>
                <a:gd name="T30" fmla="*/ 121 w 130"/>
                <a:gd name="T31" fmla="*/ 107 h 118"/>
                <a:gd name="T32" fmla="*/ 130 w 130"/>
                <a:gd name="T33" fmla="*/ 106 h 118"/>
                <a:gd name="T34" fmla="*/ 123 w 130"/>
                <a:gd name="T35" fmla="*/ 93 h 118"/>
                <a:gd name="T36" fmla="*/ 117 w 130"/>
                <a:gd name="T37" fmla="*/ 80 h 118"/>
                <a:gd name="T38" fmla="*/ 111 w 130"/>
                <a:gd name="T39" fmla="*/ 68 h 118"/>
                <a:gd name="T40" fmla="*/ 105 w 130"/>
                <a:gd name="T41" fmla="*/ 55 h 118"/>
                <a:gd name="T42" fmla="*/ 101 w 130"/>
                <a:gd name="T43" fmla="*/ 41 h 118"/>
                <a:gd name="T44" fmla="*/ 95 w 130"/>
                <a:gd name="T45" fmla="*/ 27 h 118"/>
                <a:gd name="T46" fmla="*/ 91 w 130"/>
                <a:gd name="T47" fmla="*/ 13 h 118"/>
                <a:gd name="T48" fmla="*/ 87 w 130"/>
                <a:gd name="T49" fmla="*/ 0 h 118"/>
                <a:gd name="T50" fmla="*/ 77 w 130"/>
                <a:gd name="T51" fmla="*/ 1 h 118"/>
                <a:gd name="T52" fmla="*/ 65 w 130"/>
                <a:gd name="T53" fmla="*/ 2 h 118"/>
                <a:gd name="T54" fmla="*/ 55 w 130"/>
                <a:gd name="T55" fmla="*/ 3 h 118"/>
                <a:gd name="T56" fmla="*/ 44 w 130"/>
                <a:gd name="T57" fmla="*/ 4 h 118"/>
                <a:gd name="T58" fmla="*/ 33 w 130"/>
                <a:gd name="T59" fmla="*/ 5 h 118"/>
                <a:gd name="T60" fmla="*/ 22 w 130"/>
                <a:gd name="T61" fmla="*/ 7 h 118"/>
                <a:gd name="T62" fmla="*/ 11 w 130"/>
                <a:gd name="T63" fmla="*/ 8 h 118"/>
                <a:gd name="T64" fmla="*/ 0 w 130"/>
                <a:gd name="T65" fmla="*/ 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118">
                  <a:moveTo>
                    <a:pt x="0" y="9"/>
                  </a:moveTo>
                  <a:lnTo>
                    <a:pt x="6" y="24"/>
                  </a:lnTo>
                  <a:lnTo>
                    <a:pt x="13" y="38"/>
                  </a:lnTo>
                  <a:lnTo>
                    <a:pt x="20" y="51"/>
                  </a:lnTo>
                  <a:lnTo>
                    <a:pt x="28" y="65"/>
                  </a:lnTo>
                  <a:lnTo>
                    <a:pt x="36" y="79"/>
                  </a:lnTo>
                  <a:lnTo>
                    <a:pt x="44" y="93"/>
                  </a:lnTo>
                  <a:lnTo>
                    <a:pt x="53" y="106"/>
                  </a:lnTo>
                  <a:lnTo>
                    <a:pt x="63" y="118"/>
                  </a:lnTo>
                  <a:lnTo>
                    <a:pt x="71" y="117"/>
                  </a:lnTo>
                  <a:lnTo>
                    <a:pt x="79" y="115"/>
                  </a:lnTo>
                  <a:lnTo>
                    <a:pt x="87" y="114"/>
                  </a:lnTo>
                  <a:lnTo>
                    <a:pt x="96" y="111"/>
                  </a:lnTo>
                  <a:lnTo>
                    <a:pt x="104" y="110"/>
                  </a:lnTo>
                  <a:lnTo>
                    <a:pt x="112" y="109"/>
                  </a:lnTo>
                  <a:lnTo>
                    <a:pt x="121" y="107"/>
                  </a:lnTo>
                  <a:lnTo>
                    <a:pt x="130" y="106"/>
                  </a:lnTo>
                  <a:lnTo>
                    <a:pt x="123" y="93"/>
                  </a:lnTo>
                  <a:lnTo>
                    <a:pt x="117" y="80"/>
                  </a:lnTo>
                  <a:lnTo>
                    <a:pt x="111" y="68"/>
                  </a:lnTo>
                  <a:lnTo>
                    <a:pt x="105" y="55"/>
                  </a:lnTo>
                  <a:lnTo>
                    <a:pt x="101" y="41"/>
                  </a:lnTo>
                  <a:lnTo>
                    <a:pt x="95" y="27"/>
                  </a:lnTo>
                  <a:lnTo>
                    <a:pt x="91" y="13"/>
                  </a:lnTo>
                  <a:lnTo>
                    <a:pt x="87" y="0"/>
                  </a:lnTo>
                  <a:lnTo>
                    <a:pt x="77" y="1"/>
                  </a:lnTo>
                  <a:lnTo>
                    <a:pt x="65" y="2"/>
                  </a:lnTo>
                  <a:lnTo>
                    <a:pt x="55" y="3"/>
                  </a:lnTo>
                  <a:lnTo>
                    <a:pt x="44" y="4"/>
                  </a:lnTo>
                  <a:lnTo>
                    <a:pt x="33" y="5"/>
                  </a:lnTo>
                  <a:lnTo>
                    <a:pt x="22" y="7"/>
                  </a:lnTo>
                  <a:lnTo>
                    <a:pt x="11" y="8"/>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1" name="Freeform 22"/>
            <p:cNvSpPr>
              <a:spLocks/>
            </p:cNvSpPr>
            <p:nvPr/>
          </p:nvSpPr>
          <p:spPr bwMode="auto">
            <a:xfrm>
              <a:off x="2458811" y="2640807"/>
              <a:ext cx="104775" cy="84138"/>
            </a:xfrm>
            <a:custGeom>
              <a:avLst/>
              <a:gdLst>
                <a:gd name="T0" fmla="*/ 0 w 133"/>
                <a:gd name="T1" fmla="*/ 4 h 105"/>
                <a:gd name="T2" fmla="*/ 5 w 133"/>
                <a:gd name="T3" fmla="*/ 31 h 105"/>
                <a:gd name="T4" fmla="*/ 12 w 133"/>
                <a:gd name="T5" fmla="*/ 56 h 105"/>
                <a:gd name="T6" fmla="*/ 17 w 133"/>
                <a:gd name="T7" fmla="*/ 80 h 105"/>
                <a:gd name="T8" fmla="*/ 25 w 133"/>
                <a:gd name="T9" fmla="*/ 105 h 105"/>
                <a:gd name="T10" fmla="*/ 38 w 133"/>
                <a:gd name="T11" fmla="*/ 103 h 105"/>
                <a:gd name="T12" fmla="*/ 52 w 133"/>
                <a:gd name="T13" fmla="*/ 102 h 105"/>
                <a:gd name="T14" fmla="*/ 65 w 133"/>
                <a:gd name="T15" fmla="*/ 101 h 105"/>
                <a:gd name="T16" fmla="*/ 78 w 133"/>
                <a:gd name="T17" fmla="*/ 100 h 105"/>
                <a:gd name="T18" fmla="*/ 91 w 133"/>
                <a:gd name="T19" fmla="*/ 100 h 105"/>
                <a:gd name="T20" fmla="*/ 105 w 133"/>
                <a:gd name="T21" fmla="*/ 99 h 105"/>
                <a:gd name="T22" fmla="*/ 119 w 133"/>
                <a:gd name="T23" fmla="*/ 98 h 105"/>
                <a:gd name="T24" fmla="*/ 133 w 133"/>
                <a:gd name="T25" fmla="*/ 98 h 105"/>
                <a:gd name="T26" fmla="*/ 130 w 133"/>
                <a:gd name="T27" fmla="*/ 75 h 105"/>
                <a:gd name="T28" fmla="*/ 128 w 133"/>
                <a:gd name="T29" fmla="*/ 50 h 105"/>
                <a:gd name="T30" fmla="*/ 126 w 133"/>
                <a:gd name="T31" fmla="*/ 25 h 105"/>
                <a:gd name="T32" fmla="*/ 123 w 133"/>
                <a:gd name="T33" fmla="*/ 0 h 105"/>
                <a:gd name="T34" fmla="*/ 108 w 133"/>
                <a:gd name="T35" fmla="*/ 0 h 105"/>
                <a:gd name="T36" fmla="*/ 92 w 133"/>
                <a:gd name="T37" fmla="*/ 1 h 105"/>
                <a:gd name="T38" fmla="*/ 77 w 133"/>
                <a:gd name="T39" fmla="*/ 1 h 105"/>
                <a:gd name="T40" fmla="*/ 61 w 133"/>
                <a:gd name="T41" fmla="*/ 2 h 105"/>
                <a:gd name="T42" fmla="*/ 46 w 133"/>
                <a:gd name="T43" fmla="*/ 2 h 105"/>
                <a:gd name="T44" fmla="*/ 30 w 133"/>
                <a:gd name="T45" fmla="*/ 3 h 105"/>
                <a:gd name="T46" fmla="*/ 15 w 133"/>
                <a:gd name="T47" fmla="*/ 3 h 105"/>
                <a:gd name="T48" fmla="*/ 0 w 133"/>
                <a:gd name="T49" fmla="*/ 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105">
                  <a:moveTo>
                    <a:pt x="0" y="4"/>
                  </a:moveTo>
                  <a:lnTo>
                    <a:pt x="5" y="31"/>
                  </a:lnTo>
                  <a:lnTo>
                    <a:pt x="12" y="56"/>
                  </a:lnTo>
                  <a:lnTo>
                    <a:pt x="17" y="80"/>
                  </a:lnTo>
                  <a:lnTo>
                    <a:pt x="25" y="105"/>
                  </a:lnTo>
                  <a:lnTo>
                    <a:pt x="38" y="103"/>
                  </a:lnTo>
                  <a:lnTo>
                    <a:pt x="52" y="102"/>
                  </a:lnTo>
                  <a:lnTo>
                    <a:pt x="65" y="101"/>
                  </a:lnTo>
                  <a:lnTo>
                    <a:pt x="78" y="100"/>
                  </a:lnTo>
                  <a:lnTo>
                    <a:pt x="91" y="100"/>
                  </a:lnTo>
                  <a:lnTo>
                    <a:pt x="105" y="99"/>
                  </a:lnTo>
                  <a:lnTo>
                    <a:pt x="119" y="98"/>
                  </a:lnTo>
                  <a:lnTo>
                    <a:pt x="133" y="98"/>
                  </a:lnTo>
                  <a:lnTo>
                    <a:pt x="130" y="75"/>
                  </a:lnTo>
                  <a:lnTo>
                    <a:pt x="128" y="50"/>
                  </a:lnTo>
                  <a:lnTo>
                    <a:pt x="126" y="25"/>
                  </a:lnTo>
                  <a:lnTo>
                    <a:pt x="123" y="0"/>
                  </a:lnTo>
                  <a:lnTo>
                    <a:pt x="108" y="0"/>
                  </a:lnTo>
                  <a:lnTo>
                    <a:pt x="92" y="1"/>
                  </a:lnTo>
                  <a:lnTo>
                    <a:pt x="77" y="1"/>
                  </a:lnTo>
                  <a:lnTo>
                    <a:pt x="61" y="2"/>
                  </a:lnTo>
                  <a:lnTo>
                    <a:pt x="46" y="2"/>
                  </a:lnTo>
                  <a:lnTo>
                    <a:pt x="30" y="3"/>
                  </a:lnTo>
                  <a:lnTo>
                    <a:pt x="15" y="3"/>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2" name="Freeform 23"/>
            <p:cNvSpPr>
              <a:spLocks/>
            </p:cNvSpPr>
            <p:nvPr/>
          </p:nvSpPr>
          <p:spPr bwMode="auto">
            <a:xfrm>
              <a:off x="2366736" y="2645570"/>
              <a:ext cx="93663" cy="88900"/>
            </a:xfrm>
            <a:custGeom>
              <a:avLst/>
              <a:gdLst>
                <a:gd name="T0" fmla="*/ 93 w 119"/>
                <a:gd name="T1" fmla="*/ 0 h 110"/>
                <a:gd name="T2" fmla="*/ 82 w 119"/>
                <a:gd name="T3" fmla="*/ 1 h 110"/>
                <a:gd name="T4" fmla="*/ 69 w 119"/>
                <a:gd name="T5" fmla="*/ 1 h 110"/>
                <a:gd name="T6" fmla="*/ 57 w 119"/>
                <a:gd name="T7" fmla="*/ 2 h 110"/>
                <a:gd name="T8" fmla="*/ 46 w 119"/>
                <a:gd name="T9" fmla="*/ 3 h 110"/>
                <a:gd name="T10" fmla="*/ 34 w 119"/>
                <a:gd name="T11" fmla="*/ 4 h 110"/>
                <a:gd name="T12" fmla="*/ 23 w 119"/>
                <a:gd name="T13" fmla="*/ 4 h 110"/>
                <a:gd name="T14" fmla="*/ 11 w 119"/>
                <a:gd name="T15" fmla="*/ 5 h 110"/>
                <a:gd name="T16" fmla="*/ 0 w 119"/>
                <a:gd name="T17" fmla="*/ 6 h 110"/>
                <a:gd name="T18" fmla="*/ 4 w 119"/>
                <a:gd name="T19" fmla="*/ 20 h 110"/>
                <a:gd name="T20" fmla="*/ 8 w 119"/>
                <a:gd name="T21" fmla="*/ 34 h 110"/>
                <a:gd name="T22" fmla="*/ 14 w 119"/>
                <a:gd name="T23" fmla="*/ 47 h 110"/>
                <a:gd name="T24" fmla="*/ 18 w 119"/>
                <a:gd name="T25" fmla="*/ 59 h 110"/>
                <a:gd name="T26" fmla="*/ 24 w 119"/>
                <a:gd name="T27" fmla="*/ 73 h 110"/>
                <a:gd name="T28" fmla="*/ 30 w 119"/>
                <a:gd name="T29" fmla="*/ 86 h 110"/>
                <a:gd name="T30" fmla="*/ 36 w 119"/>
                <a:gd name="T31" fmla="*/ 97 h 110"/>
                <a:gd name="T32" fmla="*/ 42 w 119"/>
                <a:gd name="T33" fmla="*/ 110 h 110"/>
                <a:gd name="T34" fmla="*/ 52 w 119"/>
                <a:gd name="T35" fmla="*/ 109 h 110"/>
                <a:gd name="T36" fmla="*/ 62 w 119"/>
                <a:gd name="T37" fmla="*/ 108 h 110"/>
                <a:gd name="T38" fmla="*/ 71 w 119"/>
                <a:gd name="T39" fmla="*/ 107 h 110"/>
                <a:gd name="T40" fmla="*/ 80 w 119"/>
                <a:gd name="T41" fmla="*/ 105 h 110"/>
                <a:gd name="T42" fmla="*/ 90 w 119"/>
                <a:gd name="T43" fmla="*/ 104 h 110"/>
                <a:gd name="T44" fmla="*/ 100 w 119"/>
                <a:gd name="T45" fmla="*/ 103 h 110"/>
                <a:gd name="T46" fmla="*/ 109 w 119"/>
                <a:gd name="T47" fmla="*/ 102 h 110"/>
                <a:gd name="T48" fmla="*/ 119 w 119"/>
                <a:gd name="T49" fmla="*/ 101 h 110"/>
                <a:gd name="T50" fmla="*/ 112 w 119"/>
                <a:gd name="T51" fmla="*/ 77 h 110"/>
                <a:gd name="T52" fmla="*/ 105 w 119"/>
                <a:gd name="T53" fmla="*/ 51 h 110"/>
                <a:gd name="T54" fmla="*/ 99 w 119"/>
                <a:gd name="T55" fmla="*/ 26 h 110"/>
                <a:gd name="T56" fmla="*/ 93 w 119"/>
                <a:gd name="T5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10">
                  <a:moveTo>
                    <a:pt x="93" y="0"/>
                  </a:moveTo>
                  <a:lnTo>
                    <a:pt x="82" y="1"/>
                  </a:lnTo>
                  <a:lnTo>
                    <a:pt x="69" y="1"/>
                  </a:lnTo>
                  <a:lnTo>
                    <a:pt x="57" y="2"/>
                  </a:lnTo>
                  <a:lnTo>
                    <a:pt x="46" y="3"/>
                  </a:lnTo>
                  <a:lnTo>
                    <a:pt x="34" y="4"/>
                  </a:lnTo>
                  <a:lnTo>
                    <a:pt x="23" y="4"/>
                  </a:lnTo>
                  <a:lnTo>
                    <a:pt x="11" y="5"/>
                  </a:lnTo>
                  <a:lnTo>
                    <a:pt x="0" y="6"/>
                  </a:lnTo>
                  <a:lnTo>
                    <a:pt x="4" y="20"/>
                  </a:lnTo>
                  <a:lnTo>
                    <a:pt x="8" y="34"/>
                  </a:lnTo>
                  <a:lnTo>
                    <a:pt x="14" y="47"/>
                  </a:lnTo>
                  <a:lnTo>
                    <a:pt x="18" y="59"/>
                  </a:lnTo>
                  <a:lnTo>
                    <a:pt x="24" y="73"/>
                  </a:lnTo>
                  <a:lnTo>
                    <a:pt x="30" y="86"/>
                  </a:lnTo>
                  <a:lnTo>
                    <a:pt x="36" y="97"/>
                  </a:lnTo>
                  <a:lnTo>
                    <a:pt x="42" y="110"/>
                  </a:lnTo>
                  <a:lnTo>
                    <a:pt x="52" y="109"/>
                  </a:lnTo>
                  <a:lnTo>
                    <a:pt x="62" y="108"/>
                  </a:lnTo>
                  <a:lnTo>
                    <a:pt x="71" y="107"/>
                  </a:lnTo>
                  <a:lnTo>
                    <a:pt x="80" y="105"/>
                  </a:lnTo>
                  <a:lnTo>
                    <a:pt x="90" y="104"/>
                  </a:lnTo>
                  <a:lnTo>
                    <a:pt x="100" y="103"/>
                  </a:lnTo>
                  <a:lnTo>
                    <a:pt x="109" y="102"/>
                  </a:lnTo>
                  <a:lnTo>
                    <a:pt x="119" y="101"/>
                  </a:lnTo>
                  <a:lnTo>
                    <a:pt x="112" y="77"/>
                  </a:lnTo>
                  <a:lnTo>
                    <a:pt x="105" y="51"/>
                  </a:lnTo>
                  <a:lnTo>
                    <a:pt x="99" y="26"/>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3" name="Freeform 24"/>
            <p:cNvSpPr>
              <a:spLocks/>
            </p:cNvSpPr>
            <p:nvPr/>
          </p:nvSpPr>
          <p:spPr bwMode="auto">
            <a:xfrm>
              <a:off x="2742974" y="2753520"/>
              <a:ext cx="192088" cy="133350"/>
            </a:xfrm>
            <a:custGeom>
              <a:avLst/>
              <a:gdLst>
                <a:gd name="T0" fmla="*/ 0 w 243"/>
                <a:gd name="T1" fmla="*/ 168 h 168"/>
                <a:gd name="T2" fmla="*/ 17 w 243"/>
                <a:gd name="T3" fmla="*/ 163 h 168"/>
                <a:gd name="T4" fmla="*/ 35 w 243"/>
                <a:gd name="T5" fmla="*/ 157 h 168"/>
                <a:gd name="T6" fmla="*/ 53 w 243"/>
                <a:gd name="T7" fmla="*/ 150 h 168"/>
                <a:gd name="T8" fmla="*/ 69 w 243"/>
                <a:gd name="T9" fmla="*/ 143 h 168"/>
                <a:gd name="T10" fmla="*/ 86 w 243"/>
                <a:gd name="T11" fmla="*/ 135 h 168"/>
                <a:gd name="T12" fmla="*/ 102 w 243"/>
                <a:gd name="T13" fmla="*/ 127 h 168"/>
                <a:gd name="T14" fmla="*/ 118 w 243"/>
                <a:gd name="T15" fmla="*/ 118 h 168"/>
                <a:gd name="T16" fmla="*/ 133 w 243"/>
                <a:gd name="T17" fmla="*/ 109 h 168"/>
                <a:gd name="T18" fmla="*/ 148 w 243"/>
                <a:gd name="T19" fmla="*/ 98 h 168"/>
                <a:gd name="T20" fmla="*/ 163 w 243"/>
                <a:gd name="T21" fmla="*/ 88 h 168"/>
                <a:gd name="T22" fmla="*/ 177 w 243"/>
                <a:gd name="T23" fmla="*/ 76 h 168"/>
                <a:gd name="T24" fmla="*/ 192 w 243"/>
                <a:gd name="T25" fmla="*/ 64 h 168"/>
                <a:gd name="T26" fmla="*/ 205 w 243"/>
                <a:gd name="T27" fmla="*/ 52 h 168"/>
                <a:gd name="T28" fmla="*/ 219 w 243"/>
                <a:gd name="T29" fmla="*/ 39 h 168"/>
                <a:gd name="T30" fmla="*/ 230 w 243"/>
                <a:gd name="T31" fmla="*/ 26 h 168"/>
                <a:gd name="T32" fmla="*/ 243 w 243"/>
                <a:gd name="T33" fmla="*/ 12 h 168"/>
                <a:gd name="T34" fmla="*/ 235 w 243"/>
                <a:gd name="T35" fmla="*/ 11 h 168"/>
                <a:gd name="T36" fmla="*/ 227 w 243"/>
                <a:gd name="T37" fmla="*/ 8 h 168"/>
                <a:gd name="T38" fmla="*/ 220 w 243"/>
                <a:gd name="T39" fmla="*/ 7 h 168"/>
                <a:gd name="T40" fmla="*/ 212 w 243"/>
                <a:gd name="T41" fmla="*/ 6 h 168"/>
                <a:gd name="T42" fmla="*/ 204 w 243"/>
                <a:gd name="T43" fmla="*/ 4 h 168"/>
                <a:gd name="T44" fmla="*/ 196 w 243"/>
                <a:gd name="T45" fmla="*/ 3 h 168"/>
                <a:gd name="T46" fmla="*/ 188 w 243"/>
                <a:gd name="T47" fmla="*/ 1 h 168"/>
                <a:gd name="T48" fmla="*/ 179 w 243"/>
                <a:gd name="T49" fmla="*/ 0 h 168"/>
                <a:gd name="T50" fmla="*/ 171 w 243"/>
                <a:gd name="T51" fmla="*/ 13 h 168"/>
                <a:gd name="T52" fmla="*/ 163 w 243"/>
                <a:gd name="T53" fmla="*/ 26 h 168"/>
                <a:gd name="T54" fmla="*/ 155 w 243"/>
                <a:gd name="T55" fmla="*/ 37 h 168"/>
                <a:gd name="T56" fmla="*/ 146 w 243"/>
                <a:gd name="T57" fmla="*/ 50 h 168"/>
                <a:gd name="T58" fmla="*/ 137 w 243"/>
                <a:gd name="T59" fmla="*/ 60 h 168"/>
                <a:gd name="T60" fmla="*/ 128 w 243"/>
                <a:gd name="T61" fmla="*/ 72 h 168"/>
                <a:gd name="T62" fmla="*/ 118 w 243"/>
                <a:gd name="T63" fmla="*/ 82 h 168"/>
                <a:gd name="T64" fmla="*/ 108 w 243"/>
                <a:gd name="T65" fmla="*/ 92 h 168"/>
                <a:gd name="T66" fmla="*/ 95 w 243"/>
                <a:gd name="T67" fmla="*/ 105 h 168"/>
                <a:gd name="T68" fmla="*/ 83 w 243"/>
                <a:gd name="T69" fmla="*/ 115 h 168"/>
                <a:gd name="T70" fmla="*/ 69 w 243"/>
                <a:gd name="T71" fmla="*/ 126 h 168"/>
                <a:gd name="T72" fmla="*/ 56 w 243"/>
                <a:gd name="T73" fmla="*/ 136 h 168"/>
                <a:gd name="T74" fmla="*/ 42 w 243"/>
                <a:gd name="T75" fmla="*/ 145 h 168"/>
                <a:gd name="T76" fmla="*/ 28 w 243"/>
                <a:gd name="T77" fmla="*/ 153 h 168"/>
                <a:gd name="T78" fmla="*/ 13 w 243"/>
                <a:gd name="T79" fmla="*/ 161 h 168"/>
                <a:gd name="T80" fmla="*/ 0 w 243"/>
                <a:gd name="T8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3" h="168">
                  <a:moveTo>
                    <a:pt x="0" y="168"/>
                  </a:moveTo>
                  <a:lnTo>
                    <a:pt x="17" y="163"/>
                  </a:lnTo>
                  <a:lnTo>
                    <a:pt x="35" y="157"/>
                  </a:lnTo>
                  <a:lnTo>
                    <a:pt x="53" y="150"/>
                  </a:lnTo>
                  <a:lnTo>
                    <a:pt x="69" y="143"/>
                  </a:lnTo>
                  <a:lnTo>
                    <a:pt x="86" y="135"/>
                  </a:lnTo>
                  <a:lnTo>
                    <a:pt x="102" y="127"/>
                  </a:lnTo>
                  <a:lnTo>
                    <a:pt x="118" y="118"/>
                  </a:lnTo>
                  <a:lnTo>
                    <a:pt x="133" y="109"/>
                  </a:lnTo>
                  <a:lnTo>
                    <a:pt x="148" y="98"/>
                  </a:lnTo>
                  <a:lnTo>
                    <a:pt x="163" y="88"/>
                  </a:lnTo>
                  <a:lnTo>
                    <a:pt x="177" y="76"/>
                  </a:lnTo>
                  <a:lnTo>
                    <a:pt x="192" y="64"/>
                  </a:lnTo>
                  <a:lnTo>
                    <a:pt x="205" y="52"/>
                  </a:lnTo>
                  <a:lnTo>
                    <a:pt x="219" y="39"/>
                  </a:lnTo>
                  <a:lnTo>
                    <a:pt x="230" y="26"/>
                  </a:lnTo>
                  <a:lnTo>
                    <a:pt x="243" y="12"/>
                  </a:lnTo>
                  <a:lnTo>
                    <a:pt x="235" y="11"/>
                  </a:lnTo>
                  <a:lnTo>
                    <a:pt x="227" y="8"/>
                  </a:lnTo>
                  <a:lnTo>
                    <a:pt x="220" y="7"/>
                  </a:lnTo>
                  <a:lnTo>
                    <a:pt x="212" y="6"/>
                  </a:lnTo>
                  <a:lnTo>
                    <a:pt x="204" y="4"/>
                  </a:lnTo>
                  <a:lnTo>
                    <a:pt x="196" y="3"/>
                  </a:lnTo>
                  <a:lnTo>
                    <a:pt x="188" y="1"/>
                  </a:lnTo>
                  <a:lnTo>
                    <a:pt x="179" y="0"/>
                  </a:lnTo>
                  <a:lnTo>
                    <a:pt x="171" y="13"/>
                  </a:lnTo>
                  <a:lnTo>
                    <a:pt x="163" y="26"/>
                  </a:lnTo>
                  <a:lnTo>
                    <a:pt x="155" y="37"/>
                  </a:lnTo>
                  <a:lnTo>
                    <a:pt x="146" y="50"/>
                  </a:lnTo>
                  <a:lnTo>
                    <a:pt x="137" y="60"/>
                  </a:lnTo>
                  <a:lnTo>
                    <a:pt x="128" y="72"/>
                  </a:lnTo>
                  <a:lnTo>
                    <a:pt x="118" y="82"/>
                  </a:lnTo>
                  <a:lnTo>
                    <a:pt x="108" y="92"/>
                  </a:lnTo>
                  <a:lnTo>
                    <a:pt x="95" y="105"/>
                  </a:lnTo>
                  <a:lnTo>
                    <a:pt x="83" y="115"/>
                  </a:lnTo>
                  <a:lnTo>
                    <a:pt x="69" y="126"/>
                  </a:lnTo>
                  <a:lnTo>
                    <a:pt x="56" y="136"/>
                  </a:lnTo>
                  <a:lnTo>
                    <a:pt x="42" y="145"/>
                  </a:lnTo>
                  <a:lnTo>
                    <a:pt x="28" y="153"/>
                  </a:lnTo>
                  <a:lnTo>
                    <a:pt x="13" y="161"/>
                  </a:lnTo>
                  <a:lnTo>
                    <a:pt x="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4" name="Freeform 25"/>
            <p:cNvSpPr>
              <a:spLocks/>
            </p:cNvSpPr>
            <p:nvPr/>
          </p:nvSpPr>
          <p:spPr bwMode="auto">
            <a:xfrm>
              <a:off x="2723924" y="2742407"/>
              <a:ext cx="142875" cy="133350"/>
            </a:xfrm>
            <a:custGeom>
              <a:avLst/>
              <a:gdLst>
                <a:gd name="T0" fmla="*/ 18 w 179"/>
                <a:gd name="T1" fmla="*/ 150 h 167"/>
                <a:gd name="T2" fmla="*/ 13 w 179"/>
                <a:gd name="T3" fmla="*/ 155 h 167"/>
                <a:gd name="T4" fmla="*/ 9 w 179"/>
                <a:gd name="T5" fmla="*/ 159 h 167"/>
                <a:gd name="T6" fmla="*/ 4 w 179"/>
                <a:gd name="T7" fmla="*/ 163 h 167"/>
                <a:gd name="T8" fmla="*/ 0 w 179"/>
                <a:gd name="T9" fmla="*/ 167 h 167"/>
                <a:gd name="T10" fmla="*/ 26 w 179"/>
                <a:gd name="T11" fmla="*/ 155 h 167"/>
                <a:gd name="T12" fmla="*/ 51 w 179"/>
                <a:gd name="T13" fmla="*/ 140 h 167"/>
                <a:gd name="T14" fmla="*/ 76 w 179"/>
                <a:gd name="T15" fmla="*/ 124 h 167"/>
                <a:gd name="T16" fmla="*/ 99 w 179"/>
                <a:gd name="T17" fmla="*/ 104 h 167"/>
                <a:gd name="T18" fmla="*/ 121 w 179"/>
                <a:gd name="T19" fmla="*/ 84 h 167"/>
                <a:gd name="T20" fmla="*/ 141 w 179"/>
                <a:gd name="T21" fmla="*/ 61 h 167"/>
                <a:gd name="T22" fmla="*/ 161 w 179"/>
                <a:gd name="T23" fmla="*/ 35 h 167"/>
                <a:gd name="T24" fmla="*/ 179 w 179"/>
                <a:gd name="T25" fmla="*/ 9 h 167"/>
                <a:gd name="T26" fmla="*/ 170 w 179"/>
                <a:gd name="T27" fmla="*/ 8 h 167"/>
                <a:gd name="T28" fmla="*/ 162 w 179"/>
                <a:gd name="T29" fmla="*/ 7 h 167"/>
                <a:gd name="T30" fmla="*/ 153 w 179"/>
                <a:gd name="T31" fmla="*/ 5 h 167"/>
                <a:gd name="T32" fmla="*/ 144 w 179"/>
                <a:gd name="T33" fmla="*/ 4 h 167"/>
                <a:gd name="T34" fmla="*/ 136 w 179"/>
                <a:gd name="T35" fmla="*/ 3 h 167"/>
                <a:gd name="T36" fmla="*/ 126 w 179"/>
                <a:gd name="T37" fmla="*/ 2 h 167"/>
                <a:gd name="T38" fmla="*/ 117 w 179"/>
                <a:gd name="T39" fmla="*/ 1 h 167"/>
                <a:gd name="T40" fmla="*/ 108 w 179"/>
                <a:gd name="T41" fmla="*/ 0 h 167"/>
                <a:gd name="T42" fmla="*/ 99 w 179"/>
                <a:gd name="T43" fmla="*/ 23 h 167"/>
                <a:gd name="T44" fmla="*/ 89 w 179"/>
                <a:gd name="T45" fmla="*/ 45 h 167"/>
                <a:gd name="T46" fmla="*/ 79 w 179"/>
                <a:gd name="T47" fmla="*/ 65 h 167"/>
                <a:gd name="T48" fmla="*/ 68 w 179"/>
                <a:gd name="T49" fmla="*/ 85 h 167"/>
                <a:gd name="T50" fmla="*/ 56 w 179"/>
                <a:gd name="T51" fmla="*/ 103 h 167"/>
                <a:gd name="T52" fmla="*/ 43 w 179"/>
                <a:gd name="T53" fmla="*/ 121 h 167"/>
                <a:gd name="T54" fmla="*/ 31 w 179"/>
                <a:gd name="T55" fmla="*/ 137 h 167"/>
                <a:gd name="T56" fmla="*/ 18 w 179"/>
                <a:gd name="T57" fmla="*/ 15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9" h="167">
                  <a:moveTo>
                    <a:pt x="18" y="150"/>
                  </a:moveTo>
                  <a:lnTo>
                    <a:pt x="13" y="155"/>
                  </a:lnTo>
                  <a:lnTo>
                    <a:pt x="9" y="159"/>
                  </a:lnTo>
                  <a:lnTo>
                    <a:pt x="4" y="163"/>
                  </a:lnTo>
                  <a:lnTo>
                    <a:pt x="0" y="167"/>
                  </a:lnTo>
                  <a:lnTo>
                    <a:pt x="26" y="155"/>
                  </a:lnTo>
                  <a:lnTo>
                    <a:pt x="51" y="140"/>
                  </a:lnTo>
                  <a:lnTo>
                    <a:pt x="76" y="124"/>
                  </a:lnTo>
                  <a:lnTo>
                    <a:pt x="99" y="104"/>
                  </a:lnTo>
                  <a:lnTo>
                    <a:pt x="121" y="84"/>
                  </a:lnTo>
                  <a:lnTo>
                    <a:pt x="141" y="61"/>
                  </a:lnTo>
                  <a:lnTo>
                    <a:pt x="161" y="35"/>
                  </a:lnTo>
                  <a:lnTo>
                    <a:pt x="179" y="9"/>
                  </a:lnTo>
                  <a:lnTo>
                    <a:pt x="170" y="8"/>
                  </a:lnTo>
                  <a:lnTo>
                    <a:pt x="162" y="7"/>
                  </a:lnTo>
                  <a:lnTo>
                    <a:pt x="153" y="5"/>
                  </a:lnTo>
                  <a:lnTo>
                    <a:pt x="144" y="4"/>
                  </a:lnTo>
                  <a:lnTo>
                    <a:pt x="136" y="3"/>
                  </a:lnTo>
                  <a:lnTo>
                    <a:pt x="126" y="2"/>
                  </a:lnTo>
                  <a:lnTo>
                    <a:pt x="117" y="1"/>
                  </a:lnTo>
                  <a:lnTo>
                    <a:pt x="108" y="0"/>
                  </a:lnTo>
                  <a:lnTo>
                    <a:pt x="99" y="23"/>
                  </a:lnTo>
                  <a:lnTo>
                    <a:pt x="89" y="45"/>
                  </a:lnTo>
                  <a:lnTo>
                    <a:pt x="79" y="65"/>
                  </a:lnTo>
                  <a:lnTo>
                    <a:pt x="68" y="85"/>
                  </a:lnTo>
                  <a:lnTo>
                    <a:pt x="56" y="103"/>
                  </a:lnTo>
                  <a:lnTo>
                    <a:pt x="43" y="121"/>
                  </a:lnTo>
                  <a:lnTo>
                    <a:pt x="31" y="137"/>
                  </a:lnTo>
                  <a:lnTo>
                    <a:pt x="18"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5" name="Freeform 26"/>
            <p:cNvSpPr>
              <a:spLocks/>
            </p:cNvSpPr>
            <p:nvPr/>
          </p:nvSpPr>
          <p:spPr bwMode="auto">
            <a:xfrm>
              <a:off x="2669949" y="2736057"/>
              <a:ext cx="123825" cy="150813"/>
            </a:xfrm>
            <a:custGeom>
              <a:avLst/>
              <a:gdLst>
                <a:gd name="T0" fmla="*/ 0 w 154"/>
                <a:gd name="T1" fmla="*/ 192 h 192"/>
                <a:gd name="T2" fmla="*/ 23 w 154"/>
                <a:gd name="T3" fmla="*/ 181 h 192"/>
                <a:gd name="T4" fmla="*/ 46 w 154"/>
                <a:gd name="T5" fmla="*/ 167 h 192"/>
                <a:gd name="T6" fmla="*/ 66 w 154"/>
                <a:gd name="T7" fmla="*/ 150 h 192"/>
                <a:gd name="T8" fmla="*/ 87 w 154"/>
                <a:gd name="T9" fmla="*/ 128 h 192"/>
                <a:gd name="T10" fmla="*/ 106 w 154"/>
                <a:gd name="T11" fmla="*/ 103 h 192"/>
                <a:gd name="T12" fmla="*/ 124 w 154"/>
                <a:gd name="T13" fmla="*/ 74 h 192"/>
                <a:gd name="T14" fmla="*/ 140 w 154"/>
                <a:gd name="T15" fmla="*/ 42 h 192"/>
                <a:gd name="T16" fmla="*/ 154 w 154"/>
                <a:gd name="T17" fmla="*/ 7 h 192"/>
                <a:gd name="T18" fmla="*/ 141 w 154"/>
                <a:gd name="T19" fmla="*/ 6 h 192"/>
                <a:gd name="T20" fmla="*/ 130 w 154"/>
                <a:gd name="T21" fmla="*/ 5 h 192"/>
                <a:gd name="T22" fmla="*/ 117 w 154"/>
                <a:gd name="T23" fmla="*/ 5 h 192"/>
                <a:gd name="T24" fmla="*/ 104 w 154"/>
                <a:gd name="T25" fmla="*/ 4 h 192"/>
                <a:gd name="T26" fmla="*/ 92 w 154"/>
                <a:gd name="T27" fmla="*/ 3 h 192"/>
                <a:gd name="T28" fmla="*/ 78 w 154"/>
                <a:gd name="T29" fmla="*/ 2 h 192"/>
                <a:gd name="T30" fmla="*/ 65 w 154"/>
                <a:gd name="T31" fmla="*/ 2 h 192"/>
                <a:gd name="T32" fmla="*/ 53 w 154"/>
                <a:gd name="T33" fmla="*/ 0 h 192"/>
                <a:gd name="T34" fmla="*/ 48 w 154"/>
                <a:gd name="T35" fmla="*/ 33 h 192"/>
                <a:gd name="T36" fmla="*/ 42 w 154"/>
                <a:gd name="T37" fmla="*/ 63 h 192"/>
                <a:gd name="T38" fmla="*/ 36 w 154"/>
                <a:gd name="T39" fmla="*/ 90 h 192"/>
                <a:gd name="T40" fmla="*/ 30 w 154"/>
                <a:gd name="T41" fmla="*/ 117 h 192"/>
                <a:gd name="T42" fmla="*/ 23 w 154"/>
                <a:gd name="T43" fmla="*/ 140 h 192"/>
                <a:gd name="T44" fmla="*/ 16 w 154"/>
                <a:gd name="T45" fmla="*/ 159 h 192"/>
                <a:gd name="T46" fmla="*/ 8 w 154"/>
                <a:gd name="T47" fmla="*/ 177 h 192"/>
                <a:gd name="T48" fmla="*/ 0 w 154"/>
                <a:gd name="T4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92">
                  <a:moveTo>
                    <a:pt x="0" y="192"/>
                  </a:moveTo>
                  <a:lnTo>
                    <a:pt x="23" y="181"/>
                  </a:lnTo>
                  <a:lnTo>
                    <a:pt x="46" y="167"/>
                  </a:lnTo>
                  <a:lnTo>
                    <a:pt x="66" y="150"/>
                  </a:lnTo>
                  <a:lnTo>
                    <a:pt x="87" y="128"/>
                  </a:lnTo>
                  <a:lnTo>
                    <a:pt x="106" y="103"/>
                  </a:lnTo>
                  <a:lnTo>
                    <a:pt x="124" y="74"/>
                  </a:lnTo>
                  <a:lnTo>
                    <a:pt x="140" y="42"/>
                  </a:lnTo>
                  <a:lnTo>
                    <a:pt x="154" y="7"/>
                  </a:lnTo>
                  <a:lnTo>
                    <a:pt x="141" y="6"/>
                  </a:lnTo>
                  <a:lnTo>
                    <a:pt x="130" y="5"/>
                  </a:lnTo>
                  <a:lnTo>
                    <a:pt x="117" y="5"/>
                  </a:lnTo>
                  <a:lnTo>
                    <a:pt x="104" y="4"/>
                  </a:lnTo>
                  <a:lnTo>
                    <a:pt x="92" y="3"/>
                  </a:lnTo>
                  <a:lnTo>
                    <a:pt x="78" y="2"/>
                  </a:lnTo>
                  <a:lnTo>
                    <a:pt x="65" y="2"/>
                  </a:lnTo>
                  <a:lnTo>
                    <a:pt x="53" y="0"/>
                  </a:lnTo>
                  <a:lnTo>
                    <a:pt x="48" y="33"/>
                  </a:lnTo>
                  <a:lnTo>
                    <a:pt x="42" y="63"/>
                  </a:lnTo>
                  <a:lnTo>
                    <a:pt x="36" y="90"/>
                  </a:lnTo>
                  <a:lnTo>
                    <a:pt x="30" y="117"/>
                  </a:lnTo>
                  <a:lnTo>
                    <a:pt x="23" y="140"/>
                  </a:lnTo>
                  <a:lnTo>
                    <a:pt x="16" y="159"/>
                  </a:lnTo>
                  <a:lnTo>
                    <a:pt x="8" y="177"/>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6" name="Freeform 27"/>
            <p:cNvSpPr>
              <a:spLocks/>
            </p:cNvSpPr>
            <p:nvPr/>
          </p:nvSpPr>
          <p:spPr bwMode="auto">
            <a:xfrm>
              <a:off x="2252436" y="2388395"/>
              <a:ext cx="92075" cy="119063"/>
            </a:xfrm>
            <a:custGeom>
              <a:avLst/>
              <a:gdLst>
                <a:gd name="T0" fmla="*/ 27 w 115"/>
                <a:gd name="T1" fmla="*/ 0 h 150"/>
                <a:gd name="T2" fmla="*/ 16 w 115"/>
                <a:gd name="T3" fmla="*/ 36 h 150"/>
                <a:gd name="T4" fmla="*/ 8 w 115"/>
                <a:gd name="T5" fmla="*/ 72 h 150"/>
                <a:gd name="T6" fmla="*/ 2 w 115"/>
                <a:gd name="T7" fmla="*/ 110 h 150"/>
                <a:gd name="T8" fmla="*/ 0 w 115"/>
                <a:gd name="T9" fmla="*/ 150 h 150"/>
                <a:gd name="T10" fmla="*/ 97 w 115"/>
                <a:gd name="T11" fmla="*/ 150 h 150"/>
                <a:gd name="T12" fmla="*/ 99 w 115"/>
                <a:gd name="T13" fmla="*/ 113 h 150"/>
                <a:gd name="T14" fmla="*/ 102 w 115"/>
                <a:gd name="T15" fmla="*/ 77 h 150"/>
                <a:gd name="T16" fmla="*/ 107 w 115"/>
                <a:gd name="T17" fmla="*/ 42 h 150"/>
                <a:gd name="T18" fmla="*/ 115 w 115"/>
                <a:gd name="T19" fmla="*/ 8 h 150"/>
                <a:gd name="T20" fmla="*/ 104 w 115"/>
                <a:gd name="T21" fmla="*/ 7 h 150"/>
                <a:gd name="T22" fmla="*/ 93 w 115"/>
                <a:gd name="T23" fmla="*/ 6 h 150"/>
                <a:gd name="T24" fmla="*/ 82 w 115"/>
                <a:gd name="T25" fmla="*/ 4 h 150"/>
                <a:gd name="T26" fmla="*/ 71 w 115"/>
                <a:gd name="T27" fmla="*/ 3 h 150"/>
                <a:gd name="T28" fmla="*/ 60 w 115"/>
                <a:gd name="T29" fmla="*/ 3 h 150"/>
                <a:gd name="T30" fmla="*/ 49 w 115"/>
                <a:gd name="T31" fmla="*/ 2 h 150"/>
                <a:gd name="T32" fmla="*/ 38 w 115"/>
                <a:gd name="T33" fmla="*/ 1 h 150"/>
                <a:gd name="T34" fmla="*/ 27 w 115"/>
                <a:gd name="T3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50">
                  <a:moveTo>
                    <a:pt x="27" y="0"/>
                  </a:moveTo>
                  <a:lnTo>
                    <a:pt x="16" y="36"/>
                  </a:lnTo>
                  <a:lnTo>
                    <a:pt x="8" y="72"/>
                  </a:lnTo>
                  <a:lnTo>
                    <a:pt x="2" y="110"/>
                  </a:lnTo>
                  <a:lnTo>
                    <a:pt x="0" y="150"/>
                  </a:lnTo>
                  <a:lnTo>
                    <a:pt x="97" y="150"/>
                  </a:lnTo>
                  <a:lnTo>
                    <a:pt x="99" y="113"/>
                  </a:lnTo>
                  <a:lnTo>
                    <a:pt x="102" y="77"/>
                  </a:lnTo>
                  <a:lnTo>
                    <a:pt x="107" y="42"/>
                  </a:lnTo>
                  <a:lnTo>
                    <a:pt x="115" y="8"/>
                  </a:lnTo>
                  <a:lnTo>
                    <a:pt x="104" y="7"/>
                  </a:lnTo>
                  <a:lnTo>
                    <a:pt x="93" y="6"/>
                  </a:lnTo>
                  <a:lnTo>
                    <a:pt x="82" y="4"/>
                  </a:lnTo>
                  <a:lnTo>
                    <a:pt x="71" y="3"/>
                  </a:lnTo>
                  <a:lnTo>
                    <a:pt x="60" y="3"/>
                  </a:lnTo>
                  <a:lnTo>
                    <a:pt x="49" y="2"/>
                  </a:lnTo>
                  <a:lnTo>
                    <a:pt x="38" y="1"/>
                  </a:lnTo>
                  <a:lnTo>
                    <a:pt x="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7" name="Freeform 28"/>
            <p:cNvSpPr>
              <a:spLocks/>
            </p:cNvSpPr>
            <p:nvPr/>
          </p:nvSpPr>
          <p:spPr bwMode="auto">
            <a:xfrm>
              <a:off x="2446111" y="2402682"/>
              <a:ext cx="109538" cy="104775"/>
            </a:xfrm>
            <a:custGeom>
              <a:avLst/>
              <a:gdLst>
                <a:gd name="T0" fmla="*/ 137 w 137"/>
                <a:gd name="T1" fmla="*/ 5 h 133"/>
                <a:gd name="T2" fmla="*/ 121 w 137"/>
                <a:gd name="T3" fmla="*/ 5 h 133"/>
                <a:gd name="T4" fmla="*/ 105 w 137"/>
                <a:gd name="T5" fmla="*/ 5 h 133"/>
                <a:gd name="T6" fmla="*/ 89 w 137"/>
                <a:gd name="T7" fmla="*/ 4 h 133"/>
                <a:gd name="T8" fmla="*/ 74 w 137"/>
                <a:gd name="T9" fmla="*/ 4 h 133"/>
                <a:gd name="T10" fmla="*/ 58 w 137"/>
                <a:gd name="T11" fmla="*/ 2 h 133"/>
                <a:gd name="T12" fmla="*/ 43 w 137"/>
                <a:gd name="T13" fmla="*/ 1 h 133"/>
                <a:gd name="T14" fmla="*/ 27 w 137"/>
                <a:gd name="T15" fmla="*/ 1 h 133"/>
                <a:gd name="T16" fmla="*/ 12 w 137"/>
                <a:gd name="T17" fmla="*/ 0 h 133"/>
                <a:gd name="T18" fmla="*/ 7 w 137"/>
                <a:gd name="T19" fmla="*/ 32 h 133"/>
                <a:gd name="T20" fmla="*/ 4 w 137"/>
                <a:gd name="T21" fmla="*/ 66 h 133"/>
                <a:gd name="T22" fmla="*/ 1 w 137"/>
                <a:gd name="T23" fmla="*/ 99 h 133"/>
                <a:gd name="T24" fmla="*/ 0 w 137"/>
                <a:gd name="T25" fmla="*/ 133 h 133"/>
                <a:gd name="T26" fmla="*/ 134 w 137"/>
                <a:gd name="T27" fmla="*/ 133 h 133"/>
                <a:gd name="T28" fmla="*/ 134 w 137"/>
                <a:gd name="T29" fmla="*/ 100 h 133"/>
                <a:gd name="T30" fmla="*/ 135 w 137"/>
                <a:gd name="T31" fmla="*/ 68 h 133"/>
                <a:gd name="T32" fmla="*/ 136 w 137"/>
                <a:gd name="T33" fmla="*/ 37 h 133"/>
                <a:gd name="T34" fmla="*/ 137 w 137"/>
                <a:gd name="T35" fmla="*/ 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133">
                  <a:moveTo>
                    <a:pt x="137" y="5"/>
                  </a:moveTo>
                  <a:lnTo>
                    <a:pt x="121" y="5"/>
                  </a:lnTo>
                  <a:lnTo>
                    <a:pt x="105" y="5"/>
                  </a:lnTo>
                  <a:lnTo>
                    <a:pt x="89" y="4"/>
                  </a:lnTo>
                  <a:lnTo>
                    <a:pt x="74" y="4"/>
                  </a:lnTo>
                  <a:lnTo>
                    <a:pt x="58" y="2"/>
                  </a:lnTo>
                  <a:lnTo>
                    <a:pt x="43" y="1"/>
                  </a:lnTo>
                  <a:lnTo>
                    <a:pt x="27" y="1"/>
                  </a:lnTo>
                  <a:lnTo>
                    <a:pt x="12" y="0"/>
                  </a:lnTo>
                  <a:lnTo>
                    <a:pt x="7" y="32"/>
                  </a:lnTo>
                  <a:lnTo>
                    <a:pt x="4" y="66"/>
                  </a:lnTo>
                  <a:lnTo>
                    <a:pt x="1" y="99"/>
                  </a:lnTo>
                  <a:lnTo>
                    <a:pt x="0" y="133"/>
                  </a:lnTo>
                  <a:lnTo>
                    <a:pt x="134" y="133"/>
                  </a:lnTo>
                  <a:lnTo>
                    <a:pt x="134" y="100"/>
                  </a:lnTo>
                  <a:lnTo>
                    <a:pt x="135" y="68"/>
                  </a:lnTo>
                  <a:lnTo>
                    <a:pt x="136" y="37"/>
                  </a:lnTo>
                  <a:lnTo>
                    <a:pt x="13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8" name="Freeform 29"/>
            <p:cNvSpPr>
              <a:spLocks/>
            </p:cNvSpPr>
            <p:nvPr/>
          </p:nvSpPr>
          <p:spPr bwMode="auto">
            <a:xfrm>
              <a:off x="2568349" y="2405857"/>
              <a:ext cx="141288" cy="101600"/>
            </a:xfrm>
            <a:custGeom>
              <a:avLst/>
              <a:gdLst>
                <a:gd name="T0" fmla="*/ 177 w 177"/>
                <a:gd name="T1" fmla="*/ 127 h 127"/>
                <a:gd name="T2" fmla="*/ 177 w 177"/>
                <a:gd name="T3" fmla="*/ 93 h 127"/>
                <a:gd name="T4" fmla="*/ 176 w 177"/>
                <a:gd name="T5" fmla="*/ 61 h 127"/>
                <a:gd name="T6" fmla="*/ 174 w 177"/>
                <a:gd name="T7" fmla="*/ 30 h 127"/>
                <a:gd name="T8" fmla="*/ 173 w 177"/>
                <a:gd name="T9" fmla="*/ 0 h 127"/>
                <a:gd name="T10" fmla="*/ 162 w 177"/>
                <a:gd name="T11" fmla="*/ 0 h 127"/>
                <a:gd name="T12" fmla="*/ 152 w 177"/>
                <a:gd name="T13" fmla="*/ 0 h 127"/>
                <a:gd name="T14" fmla="*/ 141 w 177"/>
                <a:gd name="T15" fmla="*/ 0 h 127"/>
                <a:gd name="T16" fmla="*/ 131 w 177"/>
                <a:gd name="T17" fmla="*/ 0 h 127"/>
                <a:gd name="T18" fmla="*/ 121 w 177"/>
                <a:gd name="T19" fmla="*/ 1 h 127"/>
                <a:gd name="T20" fmla="*/ 110 w 177"/>
                <a:gd name="T21" fmla="*/ 1 h 127"/>
                <a:gd name="T22" fmla="*/ 99 w 177"/>
                <a:gd name="T23" fmla="*/ 1 h 127"/>
                <a:gd name="T24" fmla="*/ 88 w 177"/>
                <a:gd name="T25" fmla="*/ 1 h 127"/>
                <a:gd name="T26" fmla="*/ 78 w 177"/>
                <a:gd name="T27" fmla="*/ 1 h 127"/>
                <a:gd name="T28" fmla="*/ 66 w 177"/>
                <a:gd name="T29" fmla="*/ 1 h 127"/>
                <a:gd name="T30" fmla="*/ 56 w 177"/>
                <a:gd name="T31" fmla="*/ 1 h 127"/>
                <a:gd name="T32" fmla="*/ 46 w 177"/>
                <a:gd name="T33" fmla="*/ 0 h 127"/>
                <a:gd name="T34" fmla="*/ 35 w 177"/>
                <a:gd name="T35" fmla="*/ 0 h 127"/>
                <a:gd name="T36" fmla="*/ 25 w 177"/>
                <a:gd name="T37" fmla="*/ 0 h 127"/>
                <a:gd name="T38" fmla="*/ 15 w 177"/>
                <a:gd name="T39" fmla="*/ 0 h 127"/>
                <a:gd name="T40" fmla="*/ 4 w 177"/>
                <a:gd name="T41" fmla="*/ 0 h 127"/>
                <a:gd name="T42" fmla="*/ 3 w 177"/>
                <a:gd name="T43" fmla="*/ 30 h 127"/>
                <a:gd name="T44" fmla="*/ 1 w 177"/>
                <a:gd name="T45" fmla="*/ 61 h 127"/>
                <a:gd name="T46" fmla="*/ 0 w 177"/>
                <a:gd name="T47" fmla="*/ 93 h 127"/>
                <a:gd name="T48" fmla="*/ 0 w 177"/>
                <a:gd name="T49" fmla="*/ 127 h 127"/>
                <a:gd name="T50" fmla="*/ 177 w 177"/>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7" h="127">
                  <a:moveTo>
                    <a:pt x="177" y="127"/>
                  </a:moveTo>
                  <a:lnTo>
                    <a:pt x="177" y="93"/>
                  </a:lnTo>
                  <a:lnTo>
                    <a:pt x="176" y="61"/>
                  </a:lnTo>
                  <a:lnTo>
                    <a:pt x="174" y="30"/>
                  </a:lnTo>
                  <a:lnTo>
                    <a:pt x="173" y="0"/>
                  </a:lnTo>
                  <a:lnTo>
                    <a:pt x="162" y="0"/>
                  </a:lnTo>
                  <a:lnTo>
                    <a:pt x="152" y="0"/>
                  </a:lnTo>
                  <a:lnTo>
                    <a:pt x="141" y="0"/>
                  </a:lnTo>
                  <a:lnTo>
                    <a:pt x="131" y="0"/>
                  </a:lnTo>
                  <a:lnTo>
                    <a:pt x="121" y="1"/>
                  </a:lnTo>
                  <a:lnTo>
                    <a:pt x="110" y="1"/>
                  </a:lnTo>
                  <a:lnTo>
                    <a:pt x="99" y="1"/>
                  </a:lnTo>
                  <a:lnTo>
                    <a:pt x="88" y="1"/>
                  </a:lnTo>
                  <a:lnTo>
                    <a:pt x="78" y="1"/>
                  </a:lnTo>
                  <a:lnTo>
                    <a:pt x="66" y="1"/>
                  </a:lnTo>
                  <a:lnTo>
                    <a:pt x="56" y="1"/>
                  </a:lnTo>
                  <a:lnTo>
                    <a:pt x="46" y="0"/>
                  </a:lnTo>
                  <a:lnTo>
                    <a:pt x="35" y="0"/>
                  </a:lnTo>
                  <a:lnTo>
                    <a:pt x="25" y="0"/>
                  </a:lnTo>
                  <a:lnTo>
                    <a:pt x="15" y="0"/>
                  </a:lnTo>
                  <a:lnTo>
                    <a:pt x="4" y="0"/>
                  </a:lnTo>
                  <a:lnTo>
                    <a:pt x="3" y="30"/>
                  </a:lnTo>
                  <a:lnTo>
                    <a:pt x="1" y="61"/>
                  </a:lnTo>
                  <a:lnTo>
                    <a:pt x="0" y="93"/>
                  </a:lnTo>
                  <a:lnTo>
                    <a:pt x="0" y="127"/>
                  </a:lnTo>
                  <a:lnTo>
                    <a:pt x="177"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49" name="Freeform 30"/>
            <p:cNvSpPr>
              <a:spLocks/>
            </p:cNvSpPr>
            <p:nvPr/>
          </p:nvSpPr>
          <p:spPr bwMode="auto">
            <a:xfrm>
              <a:off x="2347686" y="2396332"/>
              <a:ext cx="90488" cy="111125"/>
            </a:xfrm>
            <a:custGeom>
              <a:avLst/>
              <a:gdLst>
                <a:gd name="T0" fmla="*/ 114 w 114"/>
                <a:gd name="T1" fmla="*/ 6 h 140"/>
                <a:gd name="T2" fmla="*/ 102 w 114"/>
                <a:gd name="T3" fmla="*/ 6 h 140"/>
                <a:gd name="T4" fmla="*/ 90 w 114"/>
                <a:gd name="T5" fmla="*/ 5 h 140"/>
                <a:gd name="T6" fmla="*/ 78 w 114"/>
                <a:gd name="T7" fmla="*/ 5 h 140"/>
                <a:gd name="T8" fmla="*/ 65 w 114"/>
                <a:gd name="T9" fmla="*/ 4 h 140"/>
                <a:gd name="T10" fmla="*/ 54 w 114"/>
                <a:gd name="T11" fmla="*/ 3 h 140"/>
                <a:gd name="T12" fmla="*/ 41 w 114"/>
                <a:gd name="T13" fmla="*/ 1 h 140"/>
                <a:gd name="T14" fmla="*/ 30 w 114"/>
                <a:gd name="T15" fmla="*/ 1 h 140"/>
                <a:gd name="T16" fmla="*/ 18 w 114"/>
                <a:gd name="T17" fmla="*/ 0 h 140"/>
                <a:gd name="T18" fmla="*/ 10 w 114"/>
                <a:gd name="T19" fmla="*/ 34 h 140"/>
                <a:gd name="T20" fmla="*/ 4 w 114"/>
                <a:gd name="T21" fmla="*/ 68 h 140"/>
                <a:gd name="T22" fmla="*/ 1 w 114"/>
                <a:gd name="T23" fmla="*/ 104 h 140"/>
                <a:gd name="T24" fmla="*/ 0 w 114"/>
                <a:gd name="T25" fmla="*/ 140 h 140"/>
                <a:gd name="T26" fmla="*/ 102 w 114"/>
                <a:gd name="T27" fmla="*/ 140 h 140"/>
                <a:gd name="T28" fmla="*/ 103 w 114"/>
                <a:gd name="T29" fmla="*/ 105 h 140"/>
                <a:gd name="T30" fmla="*/ 106 w 114"/>
                <a:gd name="T31" fmla="*/ 72 h 140"/>
                <a:gd name="T32" fmla="*/ 109 w 114"/>
                <a:gd name="T33" fmla="*/ 38 h 140"/>
                <a:gd name="T34" fmla="*/ 114 w 114"/>
                <a:gd name="T35" fmla="*/ 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4" h="140">
                  <a:moveTo>
                    <a:pt x="114" y="6"/>
                  </a:moveTo>
                  <a:lnTo>
                    <a:pt x="102" y="6"/>
                  </a:lnTo>
                  <a:lnTo>
                    <a:pt x="90" y="5"/>
                  </a:lnTo>
                  <a:lnTo>
                    <a:pt x="78" y="5"/>
                  </a:lnTo>
                  <a:lnTo>
                    <a:pt x="65" y="4"/>
                  </a:lnTo>
                  <a:lnTo>
                    <a:pt x="54" y="3"/>
                  </a:lnTo>
                  <a:lnTo>
                    <a:pt x="41" y="1"/>
                  </a:lnTo>
                  <a:lnTo>
                    <a:pt x="30" y="1"/>
                  </a:lnTo>
                  <a:lnTo>
                    <a:pt x="18" y="0"/>
                  </a:lnTo>
                  <a:lnTo>
                    <a:pt x="10" y="34"/>
                  </a:lnTo>
                  <a:lnTo>
                    <a:pt x="4" y="68"/>
                  </a:lnTo>
                  <a:lnTo>
                    <a:pt x="1" y="104"/>
                  </a:lnTo>
                  <a:lnTo>
                    <a:pt x="0" y="140"/>
                  </a:lnTo>
                  <a:lnTo>
                    <a:pt x="102" y="140"/>
                  </a:lnTo>
                  <a:lnTo>
                    <a:pt x="103" y="105"/>
                  </a:lnTo>
                  <a:lnTo>
                    <a:pt x="106" y="72"/>
                  </a:lnTo>
                  <a:lnTo>
                    <a:pt x="109" y="38"/>
                  </a:lnTo>
                  <a:lnTo>
                    <a:pt x="11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0" name="Freeform 31"/>
            <p:cNvSpPr>
              <a:spLocks/>
            </p:cNvSpPr>
            <p:nvPr/>
          </p:nvSpPr>
          <p:spPr bwMode="auto">
            <a:xfrm>
              <a:off x="2723924" y="2402682"/>
              <a:ext cx="107950" cy="104775"/>
            </a:xfrm>
            <a:custGeom>
              <a:avLst/>
              <a:gdLst>
                <a:gd name="T0" fmla="*/ 4 w 136"/>
                <a:gd name="T1" fmla="*/ 133 h 133"/>
                <a:gd name="T2" fmla="*/ 136 w 136"/>
                <a:gd name="T3" fmla="*/ 133 h 133"/>
                <a:gd name="T4" fmla="*/ 135 w 136"/>
                <a:gd name="T5" fmla="*/ 99 h 133"/>
                <a:gd name="T6" fmla="*/ 133 w 136"/>
                <a:gd name="T7" fmla="*/ 66 h 133"/>
                <a:gd name="T8" fmla="*/ 130 w 136"/>
                <a:gd name="T9" fmla="*/ 32 h 133"/>
                <a:gd name="T10" fmla="*/ 125 w 136"/>
                <a:gd name="T11" fmla="*/ 0 h 133"/>
                <a:gd name="T12" fmla="*/ 110 w 136"/>
                <a:gd name="T13" fmla="*/ 1 h 133"/>
                <a:gd name="T14" fmla="*/ 95 w 136"/>
                <a:gd name="T15" fmla="*/ 1 h 133"/>
                <a:gd name="T16" fmla="*/ 79 w 136"/>
                <a:gd name="T17" fmla="*/ 2 h 133"/>
                <a:gd name="T18" fmla="*/ 64 w 136"/>
                <a:gd name="T19" fmla="*/ 4 h 133"/>
                <a:gd name="T20" fmla="*/ 48 w 136"/>
                <a:gd name="T21" fmla="*/ 4 h 133"/>
                <a:gd name="T22" fmla="*/ 33 w 136"/>
                <a:gd name="T23" fmla="*/ 5 h 133"/>
                <a:gd name="T24" fmla="*/ 17 w 136"/>
                <a:gd name="T25" fmla="*/ 5 h 133"/>
                <a:gd name="T26" fmla="*/ 0 w 136"/>
                <a:gd name="T27" fmla="*/ 5 h 133"/>
                <a:gd name="T28" fmla="*/ 2 w 136"/>
                <a:gd name="T29" fmla="*/ 36 h 133"/>
                <a:gd name="T30" fmla="*/ 3 w 136"/>
                <a:gd name="T31" fmla="*/ 68 h 133"/>
                <a:gd name="T32" fmla="*/ 4 w 136"/>
                <a:gd name="T33" fmla="*/ 100 h 133"/>
                <a:gd name="T34" fmla="*/ 4 w 136"/>
                <a:gd name="T3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33">
                  <a:moveTo>
                    <a:pt x="4" y="133"/>
                  </a:moveTo>
                  <a:lnTo>
                    <a:pt x="136" y="133"/>
                  </a:lnTo>
                  <a:lnTo>
                    <a:pt x="135" y="99"/>
                  </a:lnTo>
                  <a:lnTo>
                    <a:pt x="133" y="66"/>
                  </a:lnTo>
                  <a:lnTo>
                    <a:pt x="130" y="32"/>
                  </a:lnTo>
                  <a:lnTo>
                    <a:pt x="125" y="0"/>
                  </a:lnTo>
                  <a:lnTo>
                    <a:pt x="110" y="1"/>
                  </a:lnTo>
                  <a:lnTo>
                    <a:pt x="95" y="1"/>
                  </a:lnTo>
                  <a:lnTo>
                    <a:pt x="79" y="2"/>
                  </a:lnTo>
                  <a:lnTo>
                    <a:pt x="64" y="4"/>
                  </a:lnTo>
                  <a:lnTo>
                    <a:pt x="48" y="4"/>
                  </a:lnTo>
                  <a:lnTo>
                    <a:pt x="33" y="5"/>
                  </a:lnTo>
                  <a:lnTo>
                    <a:pt x="17" y="5"/>
                  </a:lnTo>
                  <a:lnTo>
                    <a:pt x="0" y="5"/>
                  </a:lnTo>
                  <a:lnTo>
                    <a:pt x="2" y="36"/>
                  </a:lnTo>
                  <a:lnTo>
                    <a:pt x="3" y="68"/>
                  </a:lnTo>
                  <a:lnTo>
                    <a:pt x="4" y="100"/>
                  </a:lnTo>
                  <a:lnTo>
                    <a:pt x="4"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1" name="Freeform 32"/>
            <p:cNvSpPr>
              <a:spLocks/>
            </p:cNvSpPr>
            <p:nvPr/>
          </p:nvSpPr>
          <p:spPr bwMode="auto">
            <a:xfrm>
              <a:off x="2669949" y="2143920"/>
              <a:ext cx="123825" cy="150813"/>
            </a:xfrm>
            <a:custGeom>
              <a:avLst/>
              <a:gdLst>
                <a:gd name="T0" fmla="*/ 70 w 154"/>
                <a:gd name="T1" fmla="*/ 46 h 191"/>
                <a:gd name="T2" fmla="*/ 62 w 154"/>
                <a:gd name="T3" fmla="*/ 38 h 191"/>
                <a:gd name="T4" fmla="*/ 53 w 154"/>
                <a:gd name="T5" fmla="*/ 30 h 191"/>
                <a:gd name="T6" fmla="*/ 45 w 154"/>
                <a:gd name="T7" fmla="*/ 23 h 191"/>
                <a:gd name="T8" fmla="*/ 35 w 154"/>
                <a:gd name="T9" fmla="*/ 18 h 191"/>
                <a:gd name="T10" fmla="*/ 27 w 154"/>
                <a:gd name="T11" fmla="*/ 12 h 191"/>
                <a:gd name="T12" fmla="*/ 18 w 154"/>
                <a:gd name="T13" fmla="*/ 7 h 191"/>
                <a:gd name="T14" fmla="*/ 9 w 154"/>
                <a:gd name="T15" fmla="*/ 4 h 191"/>
                <a:gd name="T16" fmla="*/ 0 w 154"/>
                <a:gd name="T17" fmla="*/ 0 h 191"/>
                <a:gd name="T18" fmla="*/ 8 w 154"/>
                <a:gd name="T19" fmla="*/ 15 h 191"/>
                <a:gd name="T20" fmla="*/ 16 w 154"/>
                <a:gd name="T21" fmla="*/ 33 h 191"/>
                <a:gd name="T22" fmla="*/ 23 w 154"/>
                <a:gd name="T23" fmla="*/ 53 h 191"/>
                <a:gd name="T24" fmla="*/ 30 w 154"/>
                <a:gd name="T25" fmla="*/ 76 h 191"/>
                <a:gd name="T26" fmla="*/ 36 w 154"/>
                <a:gd name="T27" fmla="*/ 102 h 191"/>
                <a:gd name="T28" fmla="*/ 42 w 154"/>
                <a:gd name="T29" fmla="*/ 129 h 191"/>
                <a:gd name="T30" fmla="*/ 48 w 154"/>
                <a:gd name="T31" fmla="*/ 159 h 191"/>
                <a:gd name="T32" fmla="*/ 53 w 154"/>
                <a:gd name="T33" fmla="*/ 191 h 191"/>
                <a:gd name="T34" fmla="*/ 65 w 154"/>
                <a:gd name="T35" fmla="*/ 190 h 191"/>
                <a:gd name="T36" fmla="*/ 78 w 154"/>
                <a:gd name="T37" fmla="*/ 189 h 191"/>
                <a:gd name="T38" fmla="*/ 92 w 154"/>
                <a:gd name="T39" fmla="*/ 189 h 191"/>
                <a:gd name="T40" fmla="*/ 104 w 154"/>
                <a:gd name="T41" fmla="*/ 188 h 191"/>
                <a:gd name="T42" fmla="*/ 117 w 154"/>
                <a:gd name="T43" fmla="*/ 187 h 191"/>
                <a:gd name="T44" fmla="*/ 130 w 154"/>
                <a:gd name="T45" fmla="*/ 186 h 191"/>
                <a:gd name="T46" fmla="*/ 141 w 154"/>
                <a:gd name="T47" fmla="*/ 186 h 191"/>
                <a:gd name="T48" fmla="*/ 154 w 154"/>
                <a:gd name="T49" fmla="*/ 184 h 191"/>
                <a:gd name="T50" fmla="*/ 146 w 154"/>
                <a:gd name="T51" fmla="*/ 164 h 191"/>
                <a:gd name="T52" fmla="*/ 137 w 154"/>
                <a:gd name="T53" fmla="*/ 144 h 191"/>
                <a:gd name="T54" fmla="*/ 126 w 154"/>
                <a:gd name="T55" fmla="*/ 125 h 191"/>
                <a:gd name="T56" fmla="*/ 117 w 154"/>
                <a:gd name="T57" fmla="*/ 106 h 191"/>
                <a:gd name="T58" fmla="*/ 106 w 154"/>
                <a:gd name="T59" fmla="*/ 90 h 191"/>
                <a:gd name="T60" fmla="*/ 94 w 154"/>
                <a:gd name="T61" fmla="*/ 74 h 191"/>
                <a:gd name="T62" fmla="*/ 83 w 154"/>
                <a:gd name="T63" fmla="*/ 59 h 191"/>
                <a:gd name="T64" fmla="*/ 70 w 154"/>
                <a:gd name="T65" fmla="*/ 4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1">
                  <a:moveTo>
                    <a:pt x="70" y="46"/>
                  </a:moveTo>
                  <a:lnTo>
                    <a:pt x="62" y="38"/>
                  </a:lnTo>
                  <a:lnTo>
                    <a:pt x="53" y="30"/>
                  </a:lnTo>
                  <a:lnTo>
                    <a:pt x="45" y="23"/>
                  </a:lnTo>
                  <a:lnTo>
                    <a:pt x="35" y="18"/>
                  </a:lnTo>
                  <a:lnTo>
                    <a:pt x="27" y="12"/>
                  </a:lnTo>
                  <a:lnTo>
                    <a:pt x="18" y="7"/>
                  </a:lnTo>
                  <a:lnTo>
                    <a:pt x="9" y="4"/>
                  </a:lnTo>
                  <a:lnTo>
                    <a:pt x="0" y="0"/>
                  </a:lnTo>
                  <a:lnTo>
                    <a:pt x="8" y="15"/>
                  </a:lnTo>
                  <a:lnTo>
                    <a:pt x="16" y="33"/>
                  </a:lnTo>
                  <a:lnTo>
                    <a:pt x="23" y="53"/>
                  </a:lnTo>
                  <a:lnTo>
                    <a:pt x="30" y="76"/>
                  </a:lnTo>
                  <a:lnTo>
                    <a:pt x="36" y="102"/>
                  </a:lnTo>
                  <a:lnTo>
                    <a:pt x="42" y="129"/>
                  </a:lnTo>
                  <a:lnTo>
                    <a:pt x="48" y="159"/>
                  </a:lnTo>
                  <a:lnTo>
                    <a:pt x="53" y="191"/>
                  </a:lnTo>
                  <a:lnTo>
                    <a:pt x="65" y="190"/>
                  </a:lnTo>
                  <a:lnTo>
                    <a:pt x="78" y="189"/>
                  </a:lnTo>
                  <a:lnTo>
                    <a:pt x="92" y="189"/>
                  </a:lnTo>
                  <a:lnTo>
                    <a:pt x="104" y="188"/>
                  </a:lnTo>
                  <a:lnTo>
                    <a:pt x="117" y="187"/>
                  </a:lnTo>
                  <a:lnTo>
                    <a:pt x="130" y="186"/>
                  </a:lnTo>
                  <a:lnTo>
                    <a:pt x="141" y="186"/>
                  </a:lnTo>
                  <a:lnTo>
                    <a:pt x="154" y="184"/>
                  </a:lnTo>
                  <a:lnTo>
                    <a:pt x="146" y="164"/>
                  </a:lnTo>
                  <a:lnTo>
                    <a:pt x="137" y="144"/>
                  </a:lnTo>
                  <a:lnTo>
                    <a:pt x="126" y="125"/>
                  </a:lnTo>
                  <a:lnTo>
                    <a:pt x="117" y="106"/>
                  </a:lnTo>
                  <a:lnTo>
                    <a:pt x="106" y="90"/>
                  </a:lnTo>
                  <a:lnTo>
                    <a:pt x="94" y="74"/>
                  </a:lnTo>
                  <a:lnTo>
                    <a:pt x="83" y="59"/>
                  </a:lnTo>
                  <a:lnTo>
                    <a:pt x="7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2" name="Freeform 33"/>
            <p:cNvSpPr>
              <a:spLocks/>
            </p:cNvSpPr>
            <p:nvPr/>
          </p:nvSpPr>
          <p:spPr bwMode="auto">
            <a:xfrm>
              <a:off x="2725511" y="2155032"/>
              <a:ext cx="141288" cy="133350"/>
            </a:xfrm>
            <a:custGeom>
              <a:avLst/>
              <a:gdLst>
                <a:gd name="T0" fmla="*/ 115 w 178"/>
                <a:gd name="T1" fmla="*/ 79 h 167"/>
                <a:gd name="T2" fmla="*/ 101 w 178"/>
                <a:gd name="T3" fmla="*/ 66 h 167"/>
                <a:gd name="T4" fmla="*/ 87 w 178"/>
                <a:gd name="T5" fmla="*/ 53 h 167"/>
                <a:gd name="T6" fmla="*/ 74 w 178"/>
                <a:gd name="T7" fmla="*/ 43 h 167"/>
                <a:gd name="T8" fmla="*/ 60 w 178"/>
                <a:gd name="T9" fmla="*/ 32 h 167"/>
                <a:gd name="T10" fmla="*/ 45 w 178"/>
                <a:gd name="T11" fmla="*/ 23 h 167"/>
                <a:gd name="T12" fmla="*/ 30 w 178"/>
                <a:gd name="T13" fmla="*/ 15 h 167"/>
                <a:gd name="T14" fmla="*/ 15 w 178"/>
                <a:gd name="T15" fmla="*/ 7 h 167"/>
                <a:gd name="T16" fmla="*/ 0 w 178"/>
                <a:gd name="T17" fmla="*/ 0 h 167"/>
                <a:gd name="T18" fmla="*/ 4 w 178"/>
                <a:gd name="T19" fmla="*/ 4 h 167"/>
                <a:gd name="T20" fmla="*/ 9 w 178"/>
                <a:gd name="T21" fmla="*/ 8 h 167"/>
                <a:gd name="T22" fmla="*/ 12 w 178"/>
                <a:gd name="T23" fmla="*/ 12 h 167"/>
                <a:gd name="T24" fmla="*/ 17 w 178"/>
                <a:gd name="T25" fmla="*/ 16 h 167"/>
                <a:gd name="T26" fmla="*/ 30 w 178"/>
                <a:gd name="T27" fmla="*/ 31 h 167"/>
                <a:gd name="T28" fmla="*/ 42 w 178"/>
                <a:gd name="T29" fmla="*/ 46 h 167"/>
                <a:gd name="T30" fmla="*/ 55 w 178"/>
                <a:gd name="T31" fmla="*/ 64 h 167"/>
                <a:gd name="T32" fmla="*/ 67 w 178"/>
                <a:gd name="T33" fmla="*/ 82 h 167"/>
                <a:gd name="T34" fmla="*/ 78 w 178"/>
                <a:gd name="T35" fmla="*/ 102 h 167"/>
                <a:gd name="T36" fmla="*/ 88 w 178"/>
                <a:gd name="T37" fmla="*/ 122 h 167"/>
                <a:gd name="T38" fmla="*/ 98 w 178"/>
                <a:gd name="T39" fmla="*/ 144 h 167"/>
                <a:gd name="T40" fmla="*/ 107 w 178"/>
                <a:gd name="T41" fmla="*/ 167 h 167"/>
                <a:gd name="T42" fmla="*/ 116 w 178"/>
                <a:gd name="T43" fmla="*/ 166 h 167"/>
                <a:gd name="T44" fmla="*/ 125 w 178"/>
                <a:gd name="T45" fmla="*/ 165 h 167"/>
                <a:gd name="T46" fmla="*/ 135 w 178"/>
                <a:gd name="T47" fmla="*/ 164 h 167"/>
                <a:gd name="T48" fmla="*/ 143 w 178"/>
                <a:gd name="T49" fmla="*/ 163 h 167"/>
                <a:gd name="T50" fmla="*/ 152 w 178"/>
                <a:gd name="T51" fmla="*/ 161 h 167"/>
                <a:gd name="T52" fmla="*/ 161 w 178"/>
                <a:gd name="T53" fmla="*/ 160 h 167"/>
                <a:gd name="T54" fmla="*/ 169 w 178"/>
                <a:gd name="T55" fmla="*/ 159 h 167"/>
                <a:gd name="T56" fmla="*/ 178 w 178"/>
                <a:gd name="T57" fmla="*/ 158 h 167"/>
                <a:gd name="T58" fmla="*/ 172 w 178"/>
                <a:gd name="T59" fmla="*/ 148 h 167"/>
                <a:gd name="T60" fmla="*/ 165 w 178"/>
                <a:gd name="T61" fmla="*/ 137 h 167"/>
                <a:gd name="T62" fmla="*/ 157 w 178"/>
                <a:gd name="T63" fmla="*/ 127 h 167"/>
                <a:gd name="T64" fmla="*/ 148 w 178"/>
                <a:gd name="T65" fmla="*/ 117 h 167"/>
                <a:gd name="T66" fmla="*/ 140 w 178"/>
                <a:gd name="T67" fmla="*/ 106 h 167"/>
                <a:gd name="T68" fmla="*/ 132 w 178"/>
                <a:gd name="T69" fmla="*/ 97 h 167"/>
                <a:gd name="T70" fmla="*/ 124 w 178"/>
                <a:gd name="T71" fmla="*/ 88 h 167"/>
                <a:gd name="T72" fmla="*/ 115 w 178"/>
                <a:gd name="T73" fmla="*/ 7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8" h="167">
                  <a:moveTo>
                    <a:pt x="115" y="79"/>
                  </a:moveTo>
                  <a:lnTo>
                    <a:pt x="101" y="66"/>
                  </a:lnTo>
                  <a:lnTo>
                    <a:pt x="87" y="53"/>
                  </a:lnTo>
                  <a:lnTo>
                    <a:pt x="74" y="43"/>
                  </a:lnTo>
                  <a:lnTo>
                    <a:pt x="60" y="32"/>
                  </a:lnTo>
                  <a:lnTo>
                    <a:pt x="45" y="23"/>
                  </a:lnTo>
                  <a:lnTo>
                    <a:pt x="30" y="15"/>
                  </a:lnTo>
                  <a:lnTo>
                    <a:pt x="15" y="7"/>
                  </a:lnTo>
                  <a:lnTo>
                    <a:pt x="0" y="0"/>
                  </a:lnTo>
                  <a:lnTo>
                    <a:pt x="4" y="4"/>
                  </a:lnTo>
                  <a:lnTo>
                    <a:pt x="9" y="8"/>
                  </a:lnTo>
                  <a:lnTo>
                    <a:pt x="12" y="12"/>
                  </a:lnTo>
                  <a:lnTo>
                    <a:pt x="17" y="16"/>
                  </a:lnTo>
                  <a:lnTo>
                    <a:pt x="30" y="31"/>
                  </a:lnTo>
                  <a:lnTo>
                    <a:pt x="42" y="46"/>
                  </a:lnTo>
                  <a:lnTo>
                    <a:pt x="55" y="64"/>
                  </a:lnTo>
                  <a:lnTo>
                    <a:pt x="67" y="82"/>
                  </a:lnTo>
                  <a:lnTo>
                    <a:pt x="78" y="102"/>
                  </a:lnTo>
                  <a:lnTo>
                    <a:pt x="88" y="122"/>
                  </a:lnTo>
                  <a:lnTo>
                    <a:pt x="98" y="144"/>
                  </a:lnTo>
                  <a:lnTo>
                    <a:pt x="107" y="167"/>
                  </a:lnTo>
                  <a:lnTo>
                    <a:pt x="116" y="166"/>
                  </a:lnTo>
                  <a:lnTo>
                    <a:pt x="125" y="165"/>
                  </a:lnTo>
                  <a:lnTo>
                    <a:pt x="135" y="164"/>
                  </a:lnTo>
                  <a:lnTo>
                    <a:pt x="143" y="163"/>
                  </a:lnTo>
                  <a:lnTo>
                    <a:pt x="152" y="161"/>
                  </a:lnTo>
                  <a:lnTo>
                    <a:pt x="161" y="160"/>
                  </a:lnTo>
                  <a:lnTo>
                    <a:pt x="169" y="159"/>
                  </a:lnTo>
                  <a:lnTo>
                    <a:pt x="178" y="158"/>
                  </a:lnTo>
                  <a:lnTo>
                    <a:pt x="172" y="148"/>
                  </a:lnTo>
                  <a:lnTo>
                    <a:pt x="165" y="137"/>
                  </a:lnTo>
                  <a:lnTo>
                    <a:pt x="157" y="127"/>
                  </a:lnTo>
                  <a:lnTo>
                    <a:pt x="148" y="117"/>
                  </a:lnTo>
                  <a:lnTo>
                    <a:pt x="140" y="106"/>
                  </a:lnTo>
                  <a:lnTo>
                    <a:pt x="132" y="97"/>
                  </a:lnTo>
                  <a:lnTo>
                    <a:pt x="124" y="88"/>
                  </a:lnTo>
                  <a:lnTo>
                    <a:pt x="115"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3" name="Freeform 34"/>
            <p:cNvSpPr>
              <a:spLocks/>
            </p:cNvSpPr>
            <p:nvPr/>
          </p:nvSpPr>
          <p:spPr bwMode="auto">
            <a:xfrm>
              <a:off x="2342924" y="2143920"/>
              <a:ext cx="193675" cy="133350"/>
            </a:xfrm>
            <a:custGeom>
              <a:avLst/>
              <a:gdLst>
                <a:gd name="T0" fmla="*/ 244 w 244"/>
                <a:gd name="T1" fmla="*/ 0 h 169"/>
                <a:gd name="T2" fmla="*/ 226 w 244"/>
                <a:gd name="T3" fmla="*/ 6 h 169"/>
                <a:gd name="T4" fmla="*/ 208 w 244"/>
                <a:gd name="T5" fmla="*/ 12 h 169"/>
                <a:gd name="T6" fmla="*/ 191 w 244"/>
                <a:gd name="T7" fmla="*/ 19 h 169"/>
                <a:gd name="T8" fmla="*/ 174 w 244"/>
                <a:gd name="T9" fmla="*/ 26 h 169"/>
                <a:gd name="T10" fmla="*/ 157 w 244"/>
                <a:gd name="T11" fmla="*/ 34 h 169"/>
                <a:gd name="T12" fmla="*/ 140 w 244"/>
                <a:gd name="T13" fmla="*/ 42 h 169"/>
                <a:gd name="T14" fmla="*/ 124 w 244"/>
                <a:gd name="T15" fmla="*/ 51 h 169"/>
                <a:gd name="T16" fmla="*/ 109 w 244"/>
                <a:gd name="T17" fmla="*/ 60 h 169"/>
                <a:gd name="T18" fmla="*/ 94 w 244"/>
                <a:gd name="T19" fmla="*/ 71 h 169"/>
                <a:gd name="T20" fmla="*/ 79 w 244"/>
                <a:gd name="T21" fmla="*/ 81 h 169"/>
                <a:gd name="T22" fmla="*/ 64 w 244"/>
                <a:gd name="T23" fmla="*/ 93 h 169"/>
                <a:gd name="T24" fmla="*/ 51 w 244"/>
                <a:gd name="T25" fmla="*/ 105 h 169"/>
                <a:gd name="T26" fmla="*/ 37 w 244"/>
                <a:gd name="T27" fmla="*/ 117 h 169"/>
                <a:gd name="T28" fmla="*/ 24 w 244"/>
                <a:gd name="T29" fmla="*/ 129 h 169"/>
                <a:gd name="T30" fmla="*/ 11 w 244"/>
                <a:gd name="T31" fmla="*/ 143 h 169"/>
                <a:gd name="T32" fmla="*/ 0 w 244"/>
                <a:gd name="T33" fmla="*/ 157 h 169"/>
                <a:gd name="T34" fmla="*/ 8 w 244"/>
                <a:gd name="T35" fmla="*/ 158 h 169"/>
                <a:gd name="T36" fmla="*/ 16 w 244"/>
                <a:gd name="T37" fmla="*/ 160 h 169"/>
                <a:gd name="T38" fmla="*/ 23 w 244"/>
                <a:gd name="T39" fmla="*/ 162 h 169"/>
                <a:gd name="T40" fmla="*/ 31 w 244"/>
                <a:gd name="T41" fmla="*/ 163 h 169"/>
                <a:gd name="T42" fmla="*/ 39 w 244"/>
                <a:gd name="T43" fmla="*/ 165 h 169"/>
                <a:gd name="T44" fmla="*/ 47 w 244"/>
                <a:gd name="T45" fmla="*/ 166 h 169"/>
                <a:gd name="T46" fmla="*/ 55 w 244"/>
                <a:gd name="T47" fmla="*/ 167 h 169"/>
                <a:gd name="T48" fmla="*/ 63 w 244"/>
                <a:gd name="T49" fmla="*/ 169 h 169"/>
                <a:gd name="T50" fmla="*/ 81 w 244"/>
                <a:gd name="T51" fmla="*/ 141 h 169"/>
                <a:gd name="T52" fmla="*/ 100 w 244"/>
                <a:gd name="T53" fmla="*/ 114 h 169"/>
                <a:gd name="T54" fmla="*/ 121 w 244"/>
                <a:gd name="T55" fmla="*/ 90 h 169"/>
                <a:gd name="T56" fmla="*/ 144 w 244"/>
                <a:gd name="T57" fmla="*/ 68 h 169"/>
                <a:gd name="T58" fmla="*/ 167 w 244"/>
                <a:gd name="T59" fmla="*/ 48 h 169"/>
                <a:gd name="T60" fmla="*/ 191 w 244"/>
                <a:gd name="T61" fmla="*/ 29 h 169"/>
                <a:gd name="T62" fmla="*/ 218 w 244"/>
                <a:gd name="T63" fmla="*/ 14 h 169"/>
                <a:gd name="T64" fmla="*/ 244 w 244"/>
                <a:gd name="T6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69">
                  <a:moveTo>
                    <a:pt x="244" y="0"/>
                  </a:moveTo>
                  <a:lnTo>
                    <a:pt x="226" y="6"/>
                  </a:lnTo>
                  <a:lnTo>
                    <a:pt x="208" y="12"/>
                  </a:lnTo>
                  <a:lnTo>
                    <a:pt x="191" y="19"/>
                  </a:lnTo>
                  <a:lnTo>
                    <a:pt x="174" y="26"/>
                  </a:lnTo>
                  <a:lnTo>
                    <a:pt x="157" y="34"/>
                  </a:lnTo>
                  <a:lnTo>
                    <a:pt x="140" y="42"/>
                  </a:lnTo>
                  <a:lnTo>
                    <a:pt x="124" y="51"/>
                  </a:lnTo>
                  <a:lnTo>
                    <a:pt x="109" y="60"/>
                  </a:lnTo>
                  <a:lnTo>
                    <a:pt x="94" y="71"/>
                  </a:lnTo>
                  <a:lnTo>
                    <a:pt x="79" y="81"/>
                  </a:lnTo>
                  <a:lnTo>
                    <a:pt x="64" y="93"/>
                  </a:lnTo>
                  <a:lnTo>
                    <a:pt x="51" y="105"/>
                  </a:lnTo>
                  <a:lnTo>
                    <a:pt x="37" y="117"/>
                  </a:lnTo>
                  <a:lnTo>
                    <a:pt x="24" y="129"/>
                  </a:lnTo>
                  <a:lnTo>
                    <a:pt x="11" y="143"/>
                  </a:lnTo>
                  <a:lnTo>
                    <a:pt x="0" y="157"/>
                  </a:lnTo>
                  <a:lnTo>
                    <a:pt x="8" y="158"/>
                  </a:lnTo>
                  <a:lnTo>
                    <a:pt x="16" y="160"/>
                  </a:lnTo>
                  <a:lnTo>
                    <a:pt x="23" y="162"/>
                  </a:lnTo>
                  <a:lnTo>
                    <a:pt x="31" y="163"/>
                  </a:lnTo>
                  <a:lnTo>
                    <a:pt x="39" y="165"/>
                  </a:lnTo>
                  <a:lnTo>
                    <a:pt x="47" y="166"/>
                  </a:lnTo>
                  <a:lnTo>
                    <a:pt x="55" y="167"/>
                  </a:lnTo>
                  <a:lnTo>
                    <a:pt x="63" y="169"/>
                  </a:lnTo>
                  <a:lnTo>
                    <a:pt x="81" y="141"/>
                  </a:lnTo>
                  <a:lnTo>
                    <a:pt x="100" y="114"/>
                  </a:lnTo>
                  <a:lnTo>
                    <a:pt x="121" y="90"/>
                  </a:lnTo>
                  <a:lnTo>
                    <a:pt x="144" y="68"/>
                  </a:lnTo>
                  <a:lnTo>
                    <a:pt x="167" y="48"/>
                  </a:lnTo>
                  <a:lnTo>
                    <a:pt x="191" y="29"/>
                  </a:lnTo>
                  <a:lnTo>
                    <a:pt x="218" y="14"/>
                  </a:lnTo>
                  <a:lnTo>
                    <a:pt x="2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4" name="Freeform 35"/>
            <p:cNvSpPr>
              <a:spLocks/>
            </p:cNvSpPr>
            <p:nvPr/>
          </p:nvSpPr>
          <p:spPr bwMode="auto">
            <a:xfrm>
              <a:off x="2411186" y="2155032"/>
              <a:ext cx="144463" cy="133350"/>
            </a:xfrm>
            <a:custGeom>
              <a:avLst/>
              <a:gdLst>
                <a:gd name="T0" fmla="*/ 182 w 182"/>
                <a:gd name="T1" fmla="*/ 0 h 167"/>
                <a:gd name="T2" fmla="*/ 166 w 182"/>
                <a:gd name="T3" fmla="*/ 7 h 167"/>
                <a:gd name="T4" fmla="*/ 151 w 182"/>
                <a:gd name="T5" fmla="*/ 14 h 167"/>
                <a:gd name="T6" fmla="*/ 135 w 182"/>
                <a:gd name="T7" fmla="*/ 22 h 167"/>
                <a:gd name="T8" fmla="*/ 120 w 182"/>
                <a:gd name="T9" fmla="*/ 32 h 167"/>
                <a:gd name="T10" fmla="*/ 105 w 182"/>
                <a:gd name="T11" fmla="*/ 43 h 167"/>
                <a:gd name="T12" fmla="*/ 91 w 182"/>
                <a:gd name="T13" fmla="*/ 53 h 167"/>
                <a:gd name="T14" fmla="*/ 77 w 182"/>
                <a:gd name="T15" fmla="*/ 66 h 167"/>
                <a:gd name="T16" fmla="*/ 64 w 182"/>
                <a:gd name="T17" fmla="*/ 79 h 167"/>
                <a:gd name="T18" fmla="*/ 54 w 182"/>
                <a:gd name="T19" fmla="*/ 88 h 167"/>
                <a:gd name="T20" fmla="*/ 46 w 182"/>
                <a:gd name="T21" fmla="*/ 97 h 167"/>
                <a:gd name="T22" fmla="*/ 38 w 182"/>
                <a:gd name="T23" fmla="*/ 106 h 167"/>
                <a:gd name="T24" fmla="*/ 30 w 182"/>
                <a:gd name="T25" fmla="*/ 117 h 167"/>
                <a:gd name="T26" fmla="*/ 22 w 182"/>
                <a:gd name="T27" fmla="*/ 127 h 167"/>
                <a:gd name="T28" fmla="*/ 14 w 182"/>
                <a:gd name="T29" fmla="*/ 137 h 167"/>
                <a:gd name="T30" fmla="*/ 7 w 182"/>
                <a:gd name="T31" fmla="*/ 148 h 167"/>
                <a:gd name="T32" fmla="*/ 0 w 182"/>
                <a:gd name="T33" fmla="*/ 158 h 167"/>
                <a:gd name="T34" fmla="*/ 9 w 182"/>
                <a:gd name="T35" fmla="*/ 159 h 167"/>
                <a:gd name="T36" fmla="*/ 19 w 182"/>
                <a:gd name="T37" fmla="*/ 160 h 167"/>
                <a:gd name="T38" fmla="*/ 28 w 182"/>
                <a:gd name="T39" fmla="*/ 161 h 167"/>
                <a:gd name="T40" fmla="*/ 37 w 182"/>
                <a:gd name="T41" fmla="*/ 163 h 167"/>
                <a:gd name="T42" fmla="*/ 45 w 182"/>
                <a:gd name="T43" fmla="*/ 164 h 167"/>
                <a:gd name="T44" fmla="*/ 54 w 182"/>
                <a:gd name="T45" fmla="*/ 165 h 167"/>
                <a:gd name="T46" fmla="*/ 64 w 182"/>
                <a:gd name="T47" fmla="*/ 166 h 167"/>
                <a:gd name="T48" fmla="*/ 73 w 182"/>
                <a:gd name="T49" fmla="*/ 167 h 167"/>
                <a:gd name="T50" fmla="*/ 83 w 182"/>
                <a:gd name="T51" fmla="*/ 141 h 167"/>
                <a:gd name="T52" fmla="*/ 95 w 182"/>
                <a:gd name="T53" fmla="*/ 115 h 167"/>
                <a:gd name="T54" fmla="*/ 107 w 182"/>
                <a:gd name="T55" fmla="*/ 92 h 167"/>
                <a:gd name="T56" fmla="*/ 121 w 182"/>
                <a:gd name="T57" fmla="*/ 69 h 167"/>
                <a:gd name="T58" fmla="*/ 135 w 182"/>
                <a:gd name="T59" fmla="*/ 50 h 167"/>
                <a:gd name="T60" fmla="*/ 150 w 182"/>
                <a:gd name="T61" fmla="*/ 31 h 167"/>
                <a:gd name="T62" fmla="*/ 166 w 182"/>
                <a:gd name="T63" fmla="*/ 15 h 167"/>
                <a:gd name="T64" fmla="*/ 182 w 182"/>
                <a:gd name="T6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2" h="167">
                  <a:moveTo>
                    <a:pt x="182" y="0"/>
                  </a:moveTo>
                  <a:lnTo>
                    <a:pt x="166" y="7"/>
                  </a:lnTo>
                  <a:lnTo>
                    <a:pt x="151" y="14"/>
                  </a:lnTo>
                  <a:lnTo>
                    <a:pt x="135" y="22"/>
                  </a:lnTo>
                  <a:lnTo>
                    <a:pt x="120" y="32"/>
                  </a:lnTo>
                  <a:lnTo>
                    <a:pt x="105" y="43"/>
                  </a:lnTo>
                  <a:lnTo>
                    <a:pt x="91" y="53"/>
                  </a:lnTo>
                  <a:lnTo>
                    <a:pt x="77" y="66"/>
                  </a:lnTo>
                  <a:lnTo>
                    <a:pt x="64" y="79"/>
                  </a:lnTo>
                  <a:lnTo>
                    <a:pt x="54" y="88"/>
                  </a:lnTo>
                  <a:lnTo>
                    <a:pt x="46" y="97"/>
                  </a:lnTo>
                  <a:lnTo>
                    <a:pt x="38" y="106"/>
                  </a:lnTo>
                  <a:lnTo>
                    <a:pt x="30" y="117"/>
                  </a:lnTo>
                  <a:lnTo>
                    <a:pt x="22" y="127"/>
                  </a:lnTo>
                  <a:lnTo>
                    <a:pt x="14" y="137"/>
                  </a:lnTo>
                  <a:lnTo>
                    <a:pt x="7" y="148"/>
                  </a:lnTo>
                  <a:lnTo>
                    <a:pt x="0" y="158"/>
                  </a:lnTo>
                  <a:lnTo>
                    <a:pt x="9" y="159"/>
                  </a:lnTo>
                  <a:lnTo>
                    <a:pt x="19" y="160"/>
                  </a:lnTo>
                  <a:lnTo>
                    <a:pt x="28" y="161"/>
                  </a:lnTo>
                  <a:lnTo>
                    <a:pt x="37" y="163"/>
                  </a:lnTo>
                  <a:lnTo>
                    <a:pt x="45" y="164"/>
                  </a:lnTo>
                  <a:lnTo>
                    <a:pt x="54" y="165"/>
                  </a:lnTo>
                  <a:lnTo>
                    <a:pt x="64" y="166"/>
                  </a:lnTo>
                  <a:lnTo>
                    <a:pt x="73" y="167"/>
                  </a:lnTo>
                  <a:lnTo>
                    <a:pt x="83" y="141"/>
                  </a:lnTo>
                  <a:lnTo>
                    <a:pt x="95" y="115"/>
                  </a:lnTo>
                  <a:lnTo>
                    <a:pt x="107" y="92"/>
                  </a:lnTo>
                  <a:lnTo>
                    <a:pt x="121" y="69"/>
                  </a:lnTo>
                  <a:lnTo>
                    <a:pt x="135" y="50"/>
                  </a:lnTo>
                  <a:lnTo>
                    <a:pt x="150" y="31"/>
                  </a:lnTo>
                  <a:lnTo>
                    <a:pt x="166" y="15"/>
                  </a:lnTo>
                  <a:lnTo>
                    <a:pt x="1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5" name="Freeform 36"/>
            <p:cNvSpPr>
              <a:spLocks/>
            </p:cNvSpPr>
            <p:nvPr/>
          </p:nvSpPr>
          <p:spPr bwMode="auto">
            <a:xfrm>
              <a:off x="2742974" y="2143920"/>
              <a:ext cx="192088" cy="133350"/>
            </a:xfrm>
            <a:custGeom>
              <a:avLst/>
              <a:gdLst>
                <a:gd name="T0" fmla="*/ 178 w 242"/>
                <a:gd name="T1" fmla="*/ 169 h 169"/>
                <a:gd name="T2" fmla="*/ 186 w 242"/>
                <a:gd name="T3" fmla="*/ 167 h 169"/>
                <a:gd name="T4" fmla="*/ 194 w 242"/>
                <a:gd name="T5" fmla="*/ 166 h 169"/>
                <a:gd name="T6" fmla="*/ 203 w 242"/>
                <a:gd name="T7" fmla="*/ 165 h 169"/>
                <a:gd name="T8" fmla="*/ 211 w 242"/>
                <a:gd name="T9" fmla="*/ 163 h 169"/>
                <a:gd name="T10" fmla="*/ 219 w 242"/>
                <a:gd name="T11" fmla="*/ 162 h 169"/>
                <a:gd name="T12" fmla="*/ 226 w 242"/>
                <a:gd name="T13" fmla="*/ 160 h 169"/>
                <a:gd name="T14" fmla="*/ 234 w 242"/>
                <a:gd name="T15" fmla="*/ 158 h 169"/>
                <a:gd name="T16" fmla="*/ 242 w 242"/>
                <a:gd name="T17" fmla="*/ 157 h 169"/>
                <a:gd name="T18" fmla="*/ 230 w 242"/>
                <a:gd name="T19" fmla="*/ 143 h 169"/>
                <a:gd name="T20" fmla="*/ 218 w 242"/>
                <a:gd name="T21" fmla="*/ 131 h 169"/>
                <a:gd name="T22" fmla="*/ 205 w 242"/>
                <a:gd name="T23" fmla="*/ 118 h 169"/>
                <a:gd name="T24" fmla="*/ 191 w 242"/>
                <a:gd name="T25" fmla="*/ 105 h 169"/>
                <a:gd name="T26" fmla="*/ 177 w 242"/>
                <a:gd name="T27" fmla="*/ 94 h 169"/>
                <a:gd name="T28" fmla="*/ 163 w 242"/>
                <a:gd name="T29" fmla="*/ 82 h 169"/>
                <a:gd name="T30" fmla="*/ 148 w 242"/>
                <a:gd name="T31" fmla="*/ 72 h 169"/>
                <a:gd name="T32" fmla="*/ 133 w 242"/>
                <a:gd name="T33" fmla="*/ 61 h 169"/>
                <a:gd name="T34" fmla="*/ 117 w 242"/>
                <a:gd name="T35" fmla="*/ 51 h 169"/>
                <a:gd name="T36" fmla="*/ 102 w 242"/>
                <a:gd name="T37" fmla="*/ 42 h 169"/>
                <a:gd name="T38" fmla="*/ 86 w 242"/>
                <a:gd name="T39" fmla="*/ 34 h 169"/>
                <a:gd name="T40" fmla="*/ 69 w 242"/>
                <a:gd name="T41" fmla="*/ 26 h 169"/>
                <a:gd name="T42" fmla="*/ 53 w 242"/>
                <a:gd name="T43" fmla="*/ 19 h 169"/>
                <a:gd name="T44" fmla="*/ 35 w 242"/>
                <a:gd name="T45" fmla="*/ 12 h 169"/>
                <a:gd name="T46" fmla="*/ 17 w 242"/>
                <a:gd name="T47" fmla="*/ 6 h 169"/>
                <a:gd name="T48" fmla="*/ 0 w 242"/>
                <a:gd name="T49" fmla="*/ 0 h 169"/>
                <a:gd name="T50" fmla="*/ 13 w 242"/>
                <a:gd name="T51" fmla="*/ 7 h 169"/>
                <a:gd name="T52" fmla="*/ 28 w 242"/>
                <a:gd name="T53" fmla="*/ 15 h 169"/>
                <a:gd name="T54" fmla="*/ 42 w 242"/>
                <a:gd name="T55" fmla="*/ 25 h 169"/>
                <a:gd name="T56" fmla="*/ 56 w 242"/>
                <a:gd name="T57" fmla="*/ 34 h 169"/>
                <a:gd name="T58" fmla="*/ 69 w 242"/>
                <a:gd name="T59" fmla="*/ 43 h 169"/>
                <a:gd name="T60" fmla="*/ 83 w 242"/>
                <a:gd name="T61" fmla="*/ 55 h 169"/>
                <a:gd name="T62" fmla="*/ 95 w 242"/>
                <a:gd name="T63" fmla="*/ 65 h 169"/>
                <a:gd name="T64" fmla="*/ 108 w 242"/>
                <a:gd name="T65" fmla="*/ 78 h 169"/>
                <a:gd name="T66" fmla="*/ 118 w 242"/>
                <a:gd name="T67" fmla="*/ 88 h 169"/>
                <a:gd name="T68" fmla="*/ 128 w 242"/>
                <a:gd name="T69" fmla="*/ 98 h 169"/>
                <a:gd name="T70" fmla="*/ 137 w 242"/>
                <a:gd name="T71" fmla="*/ 109 h 169"/>
                <a:gd name="T72" fmla="*/ 146 w 242"/>
                <a:gd name="T73" fmla="*/ 120 h 169"/>
                <a:gd name="T74" fmla="*/ 155 w 242"/>
                <a:gd name="T75" fmla="*/ 132 h 169"/>
                <a:gd name="T76" fmla="*/ 163 w 242"/>
                <a:gd name="T77" fmla="*/ 144 h 169"/>
                <a:gd name="T78" fmla="*/ 170 w 242"/>
                <a:gd name="T79" fmla="*/ 156 h 169"/>
                <a:gd name="T80" fmla="*/ 178 w 242"/>
                <a:gd name="T8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169">
                  <a:moveTo>
                    <a:pt x="178" y="169"/>
                  </a:moveTo>
                  <a:lnTo>
                    <a:pt x="186" y="167"/>
                  </a:lnTo>
                  <a:lnTo>
                    <a:pt x="194" y="166"/>
                  </a:lnTo>
                  <a:lnTo>
                    <a:pt x="203" y="165"/>
                  </a:lnTo>
                  <a:lnTo>
                    <a:pt x="211" y="163"/>
                  </a:lnTo>
                  <a:lnTo>
                    <a:pt x="219" y="162"/>
                  </a:lnTo>
                  <a:lnTo>
                    <a:pt x="226" y="160"/>
                  </a:lnTo>
                  <a:lnTo>
                    <a:pt x="234" y="158"/>
                  </a:lnTo>
                  <a:lnTo>
                    <a:pt x="242" y="157"/>
                  </a:lnTo>
                  <a:lnTo>
                    <a:pt x="230" y="143"/>
                  </a:lnTo>
                  <a:lnTo>
                    <a:pt x="218" y="131"/>
                  </a:lnTo>
                  <a:lnTo>
                    <a:pt x="205" y="118"/>
                  </a:lnTo>
                  <a:lnTo>
                    <a:pt x="191" y="105"/>
                  </a:lnTo>
                  <a:lnTo>
                    <a:pt x="177" y="94"/>
                  </a:lnTo>
                  <a:lnTo>
                    <a:pt x="163" y="82"/>
                  </a:lnTo>
                  <a:lnTo>
                    <a:pt x="148" y="72"/>
                  </a:lnTo>
                  <a:lnTo>
                    <a:pt x="133" y="61"/>
                  </a:lnTo>
                  <a:lnTo>
                    <a:pt x="117" y="51"/>
                  </a:lnTo>
                  <a:lnTo>
                    <a:pt x="102" y="42"/>
                  </a:lnTo>
                  <a:lnTo>
                    <a:pt x="86" y="34"/>
                  </a:lnTo>
                  <a:lnTo>
                    <a:pt x="69" y="26"/>
                  </a:lnTo>
                  <a:lnTo>
                    <a:pt x="53" y="19"/>
                  </a:lnTo>
                  <a:lnTo>
                    <a:pt x="35" y="12"/>
                  </a:lnTo>
                  <a:lnTo>
                    <a:pt x="17" y="6"/>
                  </a:lnTo>
                  <a:lnTo>
                    <a:pt x="0" y="0"/>
                  </a:lnTo>
                  <a:lnTo>
                    <a:pt x="13" y="7"/>
                  </a:lnTo>
                  <a:lnTo>
                    <a:pt x="28" y="15"/>
                  </a:lnTo>
                  <a:lnTo>
                    <a:pt x="42" y="25"/>
                  </a:lnTo>
                  <a:lnTo>
                    <a:pt x="56" y="34"/>
                  </a:lnTo>
                  <a:lnTo>
                    <a:pt x="69" y="43"/>
                  </a:lnTo>
                  <a:lnTo>
                    <a:pt x="83" y="55"/>
                  </a:lnTo>
                  <a:lnTo>
                    <a:pt x="95" y="65"/>
                  </a:lnTo>
                  <a:lnTo>
                    <a:pt x="108" y="78"/>
                  </a:lnTo>
                  <a:lnTo>
                    <a:pt x="118" y="88"/>
                  </a:lnTo>
                  <a:lnTo>
                    <a:pt x="128" y="98"/>
                  </a:lnTo>
                  <a:lnTo>
                    <a:pt x="137" y="109"/>
                  </a:lnTo>
                  <a:lnTo>
                    <a:pt x="146" y="120"/>
                  </a:lnTo>
                  <a:lnTo>
                    <a:pt x="155" y="132"/>
                  </a:lnTo>
                  <a:lnTo>
                    <a:pt x="163" y="144"/>
                  </a:lnTo>
                  <a:lnTo>
                    <a:pt x="170" y="156"/>
                  </a:lnTo>
                  <a:lnTo>
                    <a:pt x="178" y="1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6" name="Freeform 37"/>
            <p:cNvSpPr>
              <a:spLocks/>
            </p:cNvSpPr>
            <p:nvPr/>
          </p:nvSpPr>
          <p:spPr bwMode="auto">
            <a:xfrm>
              <a:off x="2484211" y="2143920"/>
              <a:ext cx="125413" cy="150813"/>
            </a:xfrm>
            <a:custGeom>
              <a:avLst/>
              <a:gdLst>
                <a:gd name="T0" fmla="*/ 156 w 156"/>
                <a:gd name="T1" fmla="*/ 0 h 191"/>
                <a:gd name="T2" fmla="*/ 147 w 156"/>
                <a:gd name="T3" fmla="*/ 4 h 191"/>
                <a:gd name="T4" fmla="*/ 138 w 156"/>
                <a:gd name="T5" fmla="*/ 7 h 191"/>
                <a:gd name="T6" fmla="*/ 129 w 156"/>
                <a:gd name="T7" fmla="*/ 12 h 191"/>
                <a:gd name="T8" fmla="*/ 119 w 156"/>
                <a:gd name="T9" fmla="*/ 18 h 191"/>
                <a:gd name="T10" fmla="*/ 110 w 156"/>
                <a:gd name="T11" fmla="*/ 23 h 191"/>
                <a:gd name="T12" fmla="*/ 101 w 156"/>
                <a:gd name="T13" fmla="*/ 30 h 191"/>
                <a:gd name="T14" fmla="*/ 93 w 156"/>
                <a:gd name="T15" fmla="*/ 38 h 191"/>
                <a:gd name="T16" fmla="*/ 84 w 156"/>
                <a:gd name="T17" fmla="*/ 46 h 191"/>
                <a:gd name="T18" fmla="*/ 71 w 156"/>
                <a:gd name="T19" fmla="*/ 59 h 191"/>
                <a:gd name="T20" fmla="*/ 59 w 156"/>
                <a:gd name="T21" fmla="*/ 74 h 191"/>
                <a:gd name="T22" fmla="*/ 48 w 156"/>
                <a:gd name="T23" fmla="*/ 90 h 191"/>
                <a:gd name="T24" fmla="*/ 38 w 156"/>
                <a:gd name="T25" fmla="*/ 106 h 191"/>
                <a:gd name="T26" fmla="*/ 27 w 156"/>
                <a:gd name="T27" fmla="*/ 125 h 191"/>
                <a:gd name="T28" fmla="*/ 17 w 156"/>
                <a:gd name="T29" fmla="*/ 144 h 191"/>
                <a:gd name="T30" fmla="*/ 8 w 156"/>
                <a:gd name="T31" fmla="*/ 164 h 191"/>
                <a:gd name="T32" fmla="*/ 0 w 156"/>
                <a:gd name="T33" fmla="*/ 184 h 191"/>
                <a:gd name="T34" fmla="*/ 12 w 156"/>
                <a:gd name="T35" fmla="*/ 186 h 191"/>
                <a:gd name="T36" fmla="*/ 25 w 156"/>
                <a:gd name="T37" fmla="*/ 186 h 191"/>
                <a:gd name="T38" fmla="*/ 38 w 156"/>
                <a:gd name="T39" fmla="*/ 187 h 191"/>
                <a:gd name="T40" fmla="*/ 50 w 156"/>
                <a:gd name="T41" fmla="*/ 188 h 191"/>
                <a:gd name="T42" fmla="*/ 63 w 156"/>
                <a:gd name="T43" fmla="*/ 189 h 191"/>
                <a:gd name="T44" fmla="*/ 77 w 156"/>
                <a:gd name="T45" fmla="*/ 189 h 191"/>
                <a:gd name="T46" fmla="*/ 89 w 156"/>
                <a:gd name="T47" fmla="*/ 190 h 191"/>
                <a:gd name="T48" fmla="*/ 102 w 156"/>
                <a:gd name="T49" fmla="*/ 191 h 191"/>
                <a:gd name="T50" fmla="*/ 107 w 156"/>
                <a:gd name="T51" fmla="*/ 160 h 191"/>
                <a:gd name="T52" fmla="*/ 112 w 156"/>
                <a:gd name="T53" fmla="*/ 130 h 191"/>
                <a:gd name="T54" fmla="*/ 118 w 156"/>
                <a:gd name="T55" fmla="*/ 103 h 191"/>
                <a:gd name="T56" fmla="*/ 125 w 156"/>
                <a:gd name="T57" fmla="*/ 77 h 191"/>
                <a:gd name="T58" fmla="*/ 132 w 156"/>
                <a:gd name="T59" fmla="*/ 54 h 191"/>
                <a:gd name="T60" fmla="*/ 139 w 156"/>
                <a:gd name="T61" fmla="*/ 34 h 191"/>
                <a:gd name="T62" fmla="*/ 147 w 156"/>
                <a:gd name="T63" fmla="*/ 15 h 191"/>
                <a:gd name="T64" fmla="*/ 156 w 156"/>
                <a:gd name="T6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91">
                  <a:moveTo>
                    <a:pt x="156" y="0"/>
                  </a:moveTo>
                  <a:lnTo>
                    <a:pt x="147" y="4"/>
                  </a:lnTo>
                  <a:lnTo>
                    <a:pt x="138" y="7"/>
                  </a:lnTo>
                  <a:lnTo>
                    <a:pt x="129" y="12"/>
                  </a:lnTo>
                  <a:lnTo>
                    <a:pt x="119" y="18"/>
                  </a:lnTo>
                  <a:lnTo>
                    <a:pt x="110" y="23"/>
                  </a:lnTo>
                  <a:lnTo>
                    <a:pt x="101" y="30"/>
                  </a:lnTo>
                  <a:lnTo>
                    <a:pt x="93" y="38"/>
                  </a:lnTo>
                  <a:lnTo>
                    <a:pt x="84" y="46"/>
                  </a:lnTo>
                  <a:lnTo>
                    <a:pt x="71" y="59"/>
                  </a:lnTo>
                  <a:lnTo>
                    <a:pt x="59" y="74"/>
                  </a:lnTo>
                  <a:lnTo>
                    <a:pt x="48" y="90"/>
                  </a:lnTo>
                  <a:lnTo>
                    <a:pt x="38" y="106"/>
                  </a:lnTo>
                  <a:lnTo>
                    <a:pt x="27" y="125"/>
                  </a:lnTo>
                  <a:lnTo>
                    <a:pt x="17" y="144"/>
                  </a:lnTo>
                  <a:lnTo>
                    <a:pt x="8" y="164"/>
                  </a:lnTo>
                  <a:lnTo>
                    <a:pt x="0" y="184"/>
                  </a:lnTo>
                  <a:lnTo>
                    <a:pt x="12" y="186"/>
                  </a:lnTo>
                  <a:lnTo>
                    <a:pt x="25" y="186"/>
                  </a:lnTo>
                  <a:lnTo>
                    <a:pt x="38" y="187"/>
                  </a:lnTo>
                  <a:lnTo>
                    <a:pt x="50" y="188"/>
                  </a:lnTo>
                  <a:lnTo>
                    <a:pt x="63" y="189"/>
                  </a:lnTo>
                  <a:lnTo>
                    <a:pt x="77" y="189"/>
                  </a:lnTo>
                  <a:lnTo>
                    <a:pt x="89" y="190"/>
                  </a:lnTo>
                  <a:lnTo>
                    <a:pt x="102" y="191"/>
                  </a:lnTo>
                  <a:lnTo>
                    <a:pt x="107" y="160"/>
                  </a:lnTo>
                  <a:lnTo>
                    <a:pt x="112" y="130"/>
                  </a:lnTo>
                  <a:lnTo>
                    <a:pt x="118" y="103"/>
                  </a:lnTo>
                  <a:lnTo>
                    <a:pt x="125" y="77"/>
                  </a:lnTo>
                  <a:lnTo>
                    <a:pt x="132" y="54"/>
                  </a:lnTo>
                  <a:lnTo>
                    <a:pt x="139" y="34"/>
                  </a:lnTo>
                  <a:lnTo>
                    <a:pt x="147" y="15"/>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7" name="Freeform 38"/>
            <p:cNvSpPr>
              <a:spLocks/>
            </p:cNvSpPr>
            <p:nvPr/>
          </p:nvSpPr>
          <p:spPr bwMode="auto">
            <a:xfrm>
              <a:off x="2584224" y="2139157"/>
              <a:ext cx="111125" cy="157163"/>
            </a:xfrm>
            <a:custGeom>
              <a:avLst/>
              <a:gdLst>
                <a:gd name="T0" fmla="*/ 141 w 141"/>
                <a:gd name="T1" fmla="*/ 196 h 199"/>
                <a:gd name="T2" fmla="*/ 135 w 141"/>
                <a:gd name="T3" fmla="*/ 160 h 199"/>
                <a:gd name="T4" fmla="*/ 128 w 141"/>
                <a:gd name="T5" fmla="*/ 127 h 199"/>
                <a:gd name="T6" fmla="*/ 121 w 141"/>
                <a:gd name="T7" fmla="*/ 97 h 199"/>
                <a:gd name="T8" fmla="*/ 114 w 141"/>
                <a:gd name="T9" fmla="*/ 71 h 199"/>
                <a:gd name="T10" fmla="*/ 106 w 141"/>
                <a:gd name="T11" fmla="*/ 49 h 199"/>
                <a:gd name="T12" fmla="*/ 99 w 141"/>
                <a:gd name="T13" fmla="*/ 31 h 199"/>
                <a:gd name="T14" fmla="*/ 91 w 141"/>
                <a:gd name="T15" fmla="*/ 17 h 199"/>
                <a:gd name="T16" fmla="*/ 83 w 141"/>
                <a:gd name="T17" fmla="*/ 6 h 199"/>
                <a:gd name="T18" fmla="*/ 80 w 141"/>
                <a:gd name="T19" fmla="*/ 3 h 199"/>
                <a:gd name="T20" fmla="*/ 76 w 141"/>
                <a:gd name="T21" fmla="*/ 1 h 199"/>
                <a:gd name="T22" fmla="*/ 73 w 141"/>
                <a:gd name="T23" fmla="*/ 0 h 199"/>
                <a:gd name="T24" fmla="*/ 70 w 141"/>
                <a:gd name="T25" fmla="*/ 0 h 199"/>
                <a:gd name="T26" fmla="*/ 68 w 141"/>
                <a:gd name="T27" fmla="*/ 0 h 199"/>
                <a:gd name="T28" fmla="*/ 65 w 141"/>
                <a:gd name="T29" fmla="*/ 1 h 199"/>
                <a:gd name="T30" fmla="*/ 61 w 141"/>
                <a:gd name="T31" fmla="*/ 3 h 199"/>
                <a:gd name="T32" fmla="*/ 58 w 141"/>
                <a:gd name="T33" fmla="*/ 6 h 199"/>
                <a:gd name="T34" fmla="*/ 50 w 141"/>
                <a:gd name="T35" fmla="*/ 17 h 199"/>
                <a:gd name="T36" fmla="*/ 42 w 141"/>
                <a:gd name="T37" fmla="*/ 31 h 199"/>
                <a:gd name="T38" fmla="*/ 35 w 141"/>
                <a:gd name="T39" fmla="*/ 49 h 199"/>
                <a:gd name="T40" fmla="*/ 27 w 141"/>
                <a:gd name="T41" fmla="*/ 71 h 199"/>
                <a:gd name="T42" fmla="*/ 20 w 141"/>
                <a:gd name="T43" fmla="*/ 97 h 199"/>
                <a:gd name="T44" fmla="*/ 13 w 141"/>
                <a:gd name="T45" fmla="*/ 127 h 199"/>
                <a:gd name="T46" fmla="*/ 6 w 141"/>
                <a:gd name="T47" fmla="*/ 160 h 199"/>
                <a:gd name="T48" fmla="*/ 0 w 141"/>
                <a:gd name="T49" fmla="*/ 196 h 199"/>
                <a:gd name="T50" fmla="*/ 9 w 141"/>
                <a:gd name="T51" fmla="*/ 196 h 199"/>
                <a:gd name="T52" fmla="*/ 17 w 141"/>
                <a:gd name="T53" fmla="*/ 198 h 199"/>
                <a:gd name="T54" fmla="*/ 27 w 141"/>
                <a:gd name="T55" fmla="*/ 198 h 199"/>
                <a:gd name="T56" fmla="*/ 35 w 141"/>
                <a:gd name="T57" fmla="*/ 198 h 199"/>
                <a:gd name="T58" fmla="*/ 44 w 141"/>
                <a:gd name="T59" fmla="*/ 199 h 199"/>
                <a:gd name="T60" fmla="*/ 52 w 141"/>
                <a:gd name="T61" fmla="*/ 199 h 199"/>
                <a:gd name="T62" fmla="*/ 61 w 141"/>
                <a:gd name="T63" fmla="*/ 199 h 199"/>
                <a:gd name="T64" fmla="*/ 70 w 141"/>
                <a:gd name="T65" fmla="*/ 199 h 199"/>
                <a:gd name="T66" fmla="*/ 80 w 141"/>
                <a:gd name="T67" fmla="*/ 199 h 199"/>
                <a:gd name="T68" fmla="*/ 89 w 141"/>
                <a:gd name="T69" fmla="*/ 199 h 199"/>
                <a:gd name="T70" fmla="*/ 97 w 141"/>
                <a:gd name="T71" fmla="*/ 199 h 199"/>
                <a:gd name="T72" fmla="*/ 106 w 141"/>
                <a:gd name="T73" fmla="*/ 198 h 199"/>
                <a:gd name="T74" fmla="*/ 114 w 141"/>
                <a:gd name="T75" fmla="*/ 198 h 199"/>
                <a:gd name="T76" fmla="*/ 123 w 141"/>
                <a:gd name="T77" fmla="*/ 198 h 199"/>
                <a:gd name="T78" fmla="*/ 131 w 141"/>
                <a:gd name="T79" fmla="*/ 196 h 199"/>
                <a:gd name="T80" fmla="*/ 141 w 141"/>
                <a:gd name="T81" fmla="*/ 19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96"/>
                  </a:moveTo>
                  <a:lnTo>
                    <a:pt x="135" y="160"/>
                  </a:lnTo>
                  <a:lnTo>
                    <a:pt x="128" y="127"/>
                  </a:lnTo>
                  <a:lnTo>
                    <a:pt x="121" y="97"/>
                  </a:lnTo>
                  <a:lnTo>
                    <a:pt x="114" y="71"/>
                  </a:lnTo>
                  <a:lnTo>
                    <a:pt x="106" y="49"/>
                  </a:lnTo>
                  <a:lnTo>
                    <a:pt x="99" y="31"/>
                  </a:lnTo>
                  <a:lnTo>
                    <a:pt x="91" y="17"/>
                  </a:lnTo>
                  <a:lnTo>
                    <a:pt x="83" y="6"/>
                  </a:lnTo>
                  <a:lnTo>
                    <a:pt x="80" y="3"/>
                  </a:lnTo>
                  <a:lnTo>
                    <a:pt x="76" y="1"/>
                  </a:lnTo>
                  <a:lnTo>
                    <a:pt x="73" y="0"/>
                  </a:lnTo>
                  <a:lnTo>
                    <a:pt x="70" y="0"/>
                  </a:lnTo>
                  <a:lnTo>
                    <a:pt x="68" y="0"/>
                  </a:lnTo>
                  <a:lnTo>
                    <a:pt x="65" y="1"/>
                  </a:lnTo>
                  <a:lnTo>
                    <a:pt x="61" y="3"/>
                  </a:lnTo>
                  <a:lnTo>
                    <a:pt x="58" y="6"/>
                  </a:lnTo>
                  <a:lnTo>
                    <a:pt x="50" y="17"/>
                  </a:lnTo>
                  <a:lnTo>
                    <a:pt x="42" y="31"/>
                  </a:lnTo>
                  <a:lnTo>
                    <a:pt x="35" y="49"/>
                  </a:lnTo>
                  <a:lnTo>
                    <a:pt x="27" y="71"/>
                  </a:lnTo>
                  <a:lnTo>
                    <a:pt x="20" y="97"/>
                  </a:lnTo>
                  <a:lnTo>
                    <a:pt x="13" y="127"/>
                  </a:lnTo>
                  <a:lnTo>
                    <a:pt x="6" y="160"/>
                  </a:lnTo>
                  <a:lnTo>
                    <a:pt x="0" y="196"/>
                  </a:lnTo>
                  <a:lnTo>
                    <a:pt x="9" y="196"/>
                  </a:lnTo>
                  <a:lnTo>
                    <a:pt x="17" y="198"/>
                  </a:lnTo>
                  <a:lnTo>
                    <a:pt x="27" y="198"/>
                  </a:lnTo>
                  <a:lnTo>
                    <a:pt x="35" y="198"/>
                  </a:lnTo>
                  <a:lnTo>
                    <a:pt x="44" y="199"/>
                  </a:lnTo>
                  <a:lnTo>
                    <a:pt x="52" y="199"/>
                  </a:lnTo>
                  <a:lnTo>
                    <a:pt x="61" y="199"/>
                  </a:lnTo>
                  <a:lnTo>
                    <a:pt x="70" y="199"/>
                  </a:lnTo>
                  <a:lnTo>
                    <a:pt x="80" y="199"/>
                  </a:lnTo>
                  <a:lnTo>
                    <a:pt x="89" y="199"/>
                  </a:lnTo>
                  <a:lnTo>
                    <a:pt x="97" y="199"/>
                  </a:lnTo>
                  <a:lnTo>
                    <a:pt x="106" y="198"/>
                  </a:lnTo>
                  <a:lnTo>
                    <a:pt x="114" y="198"/>
                  </a:lnTo>
                  <a:lnTo>
                    <a:pt x="123" y="198"/>
                  </a:lnTo>
                  <a:lnTo>
                    <a:pt x="131" y="196"/>
                  </a:lnTo>
                  <a:lnTo>
                    <a:pt x="141"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8" name="Freeform 39"/>
            <p:cNvSpPr>
              <a:spLocks/>
            </p:cNvSpPr>
            <p:nvPr/>
          </p:nvSpPr>
          <p:spPr bwMode="auto">
            <a:xfrm>
              <a:off x="2723924" y="2524920"/>
              <a:ext cx="107950" cy="101600"/>
            </a:xfrm>
            <a:custGeom>
              <a:avLst/>
              <a:gdLst>
                <a:gd name="T0" fmla="*/ 136 w 136"/>
                <a:gd name="T1" fmla="*/ 0 h 129"/>
                <a:gd name="T2" fmla="*/ 4 w 136"/>
                <a:gd name="T3" fmla="*/ 0 h 129"/>
                <a:gd name="T4" fmla="*/ 4 w 136"/>
                <a:gd name="T5" fmla="*/ 33 h 129"/>
                <a:gd name="T6" fmla="*/ 3 w 136"/>
                <a:gd name="T7" fmla="*/ 65 h 129"/>
                <a:gd name="T8" fmla="*/ 2 w 136"/>
                <a:gd name="T9" fmla="*/ 96 h 129"/>
                <a:gd name="T10" fmla="*/ 0 w 136"/>
                <a:gd name="T11" fmla="*/ 127 h 129"/>
                <a:gd name="T12" fmla="*/ 10 w 136"/>
                <a:gd name="T13" fmla="*/ 127 h 129"/>
                <a:gd name="T14" fmla="*/ 19 w 136"/>
                <a:gd name="T15" fmla="*/ 127 h 129"/>
                <a:gd name="T16" fmla="*/ 28 w 136"/>
                <a:gd name="T17" fmla="*/ 127 h 129"/>
                <a:gd name="T18" fmla="*/ 37 w 136"/>
                <a:gd name="T19" fmla="*/ 128 h 129"/>
                <a:gd name="T20" fmla="*/ 47 w 136"/>
                <a:gd name="T21" fmla="*/ 128 h 129"/>
                <a:gd name="T22" fmla="*/ 55 w 136"/>
                <a:gd name="T23" fmla="*/ 128 h 129"/>
                <a:gd name="T24" fmla="*/ 64 w 136"/>
                <a:gd name="T25" fmla="*/ 129 h 129"/>
                <a:gd name="T26" fmla="*/ 72 w 136"/>
                <a:gd name="T27" fmla="*/ 129 h 129"/>
                <a:gd name="T28" fmla="*/ 80 w 136"/>
                <a:gd name="T29" fmla="*/ 124 h 129"/>
                <a:gd name="T30" fmla="*/ 87 w 136"/>
                <a:gd name="T31" fmla="*/ 118 h 129"/>
                <a:gd name="T32" fmla="*/ 95 w 136"/>
                <a:gd name="T33" fmla="*/ 112 h 129"/>
                <a:gd name="T34" fmla="*/ 102 w 136"/>
                <a:gd name="T35" fmla="*/ 106 h 129"/>
                <a:gd name="T36" fmla="*/ 110 w 136"/>
                <a:gd name="T37" fmla="*/ 102 h 129"/>
                <a:gd name="T38" fmla="*/ 117 w 136"/>
                <a:gd name="T39" fmla="*/ 96 h 129"/>
                <a:gd name="T40" fmla="*/ 125 w 136"/>
                <a:gd name="T41" fmla="*/ 90 h 129"/>
                <a:gd name="T42" fmla="*/ 132 w 136"/>
                <a:gd name="T43" fmla="*/ 84 h 129"/>
                <a:gd name="T44" fmla="*/ 133 w 136"/>
                <a:gd name="T45" fmla="*/ 64 h 129"/>
                <a:gd name="T46" fmla="*/ 135 w 136"/>
                <a:gd name="T47" fmla="*/ 43 h 129"/>
                <a:gd name="T48" fmla="*/ 136 w 136"/>
                <a:gd name="T49" fmla="*/ 22 h 129"/>
                <a:gd name="T50" fmla="*/ 136 w 136"/>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 h="129">
                  <a:moveTo>
                    <a:pt x="136" y="0"/>
                  </a:moveTo>
                  <a:lnTo>
                    <a:pt x="4" y="0"/>
                  </a:lnTo>
                  <a:lnTo>
                    <a:pt x="4" y="33"/>
                  </a:lnTo>
                  <a:lnTo>
                    <a:pt x="3" y="65"/>
                  </a:lnTo>
                  <a:lnTo>
                    <a:pt x="2" y="96"/>
                  </a:lnTo>
                  <a:lnTo>
                    <a:pt x="0" y="127"/>
                  </a:lnTo>
                  <a:lnTo>
                    <a:pt x="10" y="127"/>
                  </a:lnTo>
                  <a:lnTo>
                    <a:pt x="19" y="127"/>
                  </a:lnTo>
                  <a:lnTo>
                    <a:pt x="28" y="127"/>
                  </a:lnTo>
                  <a:lnTo>
                    <a:pt x="37" y="128"/>
                  </a:lnTo>
                  <a:lnTo>
                    <a:pt x="47" y="128"/>
                  </a:lnTo>
                  <a:lnTo>
                    <a:pt x="55" y="128"/>
                  </a:lnTo>
                  <a:lnTo>
                    <a:pt x="64" y="129"/>
                  </a:lnTo>
                  <a:lnTo>
                    <a:pt x="72" y="129"/>
                  </a:lnTo>
                  <a:lnTo>
                    <a:pt x="80" y="124"/>
                  </a:lnTo>
                  <a:lnTo>
                    <a:pt x="87" y="118"/>
                  </a:lnTo>
                  <a:lnTo>
                    <a:pt x="95" y="112"/>
                  </a:lnTo>
                  <a:lnTo>
                    <a:pt x="102" y="106"/>
                  </a:lnTo>
                  <a:lnTo>
                    <a:pt x="110" y="102"/>
                  </a:lnTo>
                  <a:lnTo>
                    <a:pt x="117" y="96"/>
                  </a:lnTo>
                  <a:lnTo>
                    <a:pt x="125" y="90"/>
                  </a:lnTo>
                  <a:lnTo>
                    <a:pt x="132" y="84"/>
                  </a:lnTo>
                  <a:lnTo>
                    <a:pt x="133" y="64"/>
                  </a:lnTo>
                  <a:lnTo>
                    <a:pt x="135" y="43"/>
                  </a:lnTo>
                  <a:lnTo>
                    <a:pt x="136" y="22"/>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59" name="Freeform 40"/>
            <p:cNvSpPr>
              <a:spLocks/>
            </p:cNvSpPr>
            <p:nvPr/>
          </p:nvSpPr>
          <p:spPr bwMode="auto">
            <a:xfrm>
              <a:off x="2933474" y="2524920"/>
              <a:ext cx="90488" cy="117475"/>
            </a:xfrm>
            <a:custGeom>
              <a:avLst/>
              <a:gdLst>
                <a:gd name="T0" fmla="*/ 0 w 116"/>
                <a:gd name="T1" fmla="*/ 141 h 149"/>
                <a:gd name="T2" fmla="*/ 12 w 116"/>
                <a:gd name="T3" fmla="*/ 142 h 149"/>
                <a:gd name="T4" fmla="*/ 22 w 116"/>
                <a:gd name="T5" fmla="*/ 143 h 149"/>
                <a:gd name="T6" fmla="*/ 34 w 116"/>
                <a:gd name="T7" fmla="*/ 144 h 149"/>
                <a:gd name="T8" fmla="*/ 45 w 116"/>
                <a:gd name="T9" fmla="*/ 144 h 149"/>
                <a:gd name="T10" fmla="*/ 56 w 116"/>
                <a:gd name="T11" fmla="*/ 146 h 149"/>
                <a:gd name="T12" fmla="*/ 67 w 116"/>
                <a:gd name="T13" fmla="*/ 147 h 149"/>
                <a:gd name="T14" fmla="*/ 78 w 116"/>
                <a:gd name="T15" fmla="*/ 148 h 149"/>
                <a:gd name="T16" fmla="*/ 88 w 116"/>
                <a:gd name="T17" fmla="*/ 149 h 149"/>
                <a:gd name="T18" fmla="*/ 100 w 116"/>
                <a:gd name="T19" fmla="*/ 113 h 149"/>
                <a:gd name="T20" fmla="*/ 108 w 116"/>
                <a:gd name="T21" fmla="*/ 76 h 149"/>
                <a:gd name="T22" fmla="*/ 113 w 116"/>
                <a:gd name="T23" fmla="*/ 40 h 149"/>
                <a:gd name="T24" fmla="*/ 116 w 116"/>
                <a:gd name="T25" fmla="*/ 0 h 149"/>
                <a:gd name="T26" fmla="*/ 25 w 116"/>
                <a:gd name="T27" fmla="*/ 0 h 149"/>
                <a:gd name="T28" fmla="*/ 23 w 116"/>
                <a:gd name="T29" fmla="*/ 2 h 149"/>
                <a:gd name="T30" fmla="*/ 21 w 116"/>
                <a:gd name="T31" fmla="*/ 3 h 149"/>
                <a:gd name="T32" fmla="*/ 20 w 116"/>
                <a:gd name="T33" fmla="*/ 5 h 149"/>
                <a:gd name="T34" fmla="*/ 19 w 116"/>
                <a:gd name="T35" fmla="*/ 6 h 149"/>
                <a:gd name="T36" fmla="*/ 17 w 116"/>
                <a:gd name="T37" fmla="*/ 41 h 149"/>
                <a:gd name="T38" fmla="*/ 13 w 116"/>
                <a:gd name="T39" fmla="*/ 75 h 149"/>
                <a:gd name="T40" fmla="*/ 7 w 116"/>
                <a:gd name="T41" fmla="*/ 109 h 149"/>
                <a:gd name="T42" fmla="*/ 0 w 116"/>
                <a:gd name="T43" fmla="*/ 14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49">
                  <a:moveTo>
                    <a:pt x="0" y="141"/>
                  </a:moveTo>
                  <a:lnTo>
                    <a:pt x="12" y="142"/>
                  </a:lnTo>
                  <a:lnTo>
                    <a:pt x="22" y="143"/>
                  </a:lnTo>
                  <a:lnTo>
                    <a:pt x="34" y="144"/>
                  </a:lnTo>
                  <a:lnTo>
                    <a:pt x="45" y="144"/>
                  </a:lnTo>
                  <a:lnTo>
                    <a:pt x="56" y="146"/>
                  </a:lnTo>
                  <a:lnTo>
                    <a:pt x="67" y="147"/>
                  </a:lnTo>
                  <a:lnTo>
                    <a:pt x="78" y="148"/>
                  </a:lnTo>
                  <a:lnTo>
                    <a:pt x="88" y="149"/>
                  </a:lnTo>
                  <a:lnTo>
                    <a:pt x="100" y="113"/>
                  </a:lnTo>
                  <a:lnTo>
                    <a:pt x="108" y="76"/>
                  </a:lnTo>
                  <a:lnTo>
                    <a:pt x="113" y="40"/>
                  </a:lnTo>
                  <a:lnTo>
                    <a:pt x="116" y="0"/>
                  </a:lnTo>
                  <a:lnTo>
                    <a:pt x="25" y="0"/>
                  </a:lnTo>
                  <a:lnTo>
                    <a:pt x="23" y="2"/>
                  </a:lnTo>
                  <a:lnTo>
                    <a:pt x="21" y="3"/>
                  </a:lnTo>
                  <a:lnTo>
                    <a:pt x="20" y="5"/>
                  </a:lnTo>
                  <a:lnTo>
                    <a:pt x="19" y="6"/>
                  </a:lnTo>
                  <a:lnTo>
                    <a:pt x="17" y="41"/>
                  </a:lnTo>
                  <a:lnTo>
                    <a:pt x="13" y="75"/>
                  </a:lnTo>
                  <a:lnTo>
                    <a:pt x="7" y="109"/>
                  </a:lnTo>
                  <a:lnTo>
                    <a:pt x="0"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0" name="Freeform 41"/>
            <p:cNvSpPr>
              <a:spLocks/>
            </p:cNvSpPr>
            <p:nvPr/>
          </p:nvSpPr>
          <p:spPr bwMode="auto">
            <a:xfrm>
              <a:off x="2839811" y="2547145"/>
              <a:ext cx="88900" cy="87313"/>
            </a:xfrm>
            <a:custGeom>
              <a:avLst/>
              <a:gdLst>
                <a:gd name="T0" fmla="*/ 0 w 113"/>
                <a:gd name="T1" fmla="*/ 105 h 111"/>
                <a:gd name="T2" fmla="*/ 11 w 113"/>
                <a:gd name="T3" fmla="*/ 105 h 111"/>
                <a:gd name="T4" fmla="*/ 24 w 113"/>
                <a:gd name="T5" fmla="*/ 106 h 111"/>
                <a:gd name="T6" fmla="*/ 36 w 113"/>
                <a:gd name="T7" fmla="*/ 106 h 111"/>
                <a:gd name="T8" fmla="*/ 48 w 113"/>
                <a:gd name="T9" fmla="*/ 107 h 111"/>
                <a:gd name="T10" fmla="*/ 60 w 113"/>
                <a:gd name="T11" fmla="*/ 108 h 111"/>
                <a:gd name="T12" fmla="*/ 72 w 113"/>
                <a:gd name="T13" fmla="*/ 109 h 111"/>
                <a:gd name="T14" fmla="*/ 84 w 113"/>
                <a:gd name="T15" fmla="*/ 109 h 111"/>
                <a:gd name="T16" fmla="*/ 96 w 113"/>
                <a:gd name="T17" fmla="*/ 111 h 111"/>
                <a:gd name="T18" fmla="*/ 101 w 113"/>
                <a:gd name="T19" fmla="*/ 84 h 111"/>
                <a:gd name="T20" fmla="*/ 107 w 113"/>
                <a:gd name="T21" fmla="*/ 56 h 111"/>
                <a:gd name="T22" fmla="*/ 111 w 113"/>
                <a:gd name="T23" fmla="*/ 29 h 111"/>
                <a:gd name="T24" fmla="*/ 113 w 113"/>
                <a:gd name="T25" fmla="*/ 0 h 111"/>
                <a:gd name="T26" fmla="*/ 100 w 113"/>
                <a:gd name="T27" fmla="*/ 12 h 111"/>
                <a:gd name="T28" fmla="*/ 87 w 113"/>
                <a:gd name="T29" fmla="*/ 23 h 111"/>
                <a:gd name="T30" fmla="*/ 74 w 113"/>
                <a:gd name="T31" fmla="*/ 35 h 111"/>
                <a:gd name="T32" fmla="*/ 60 w 113"/>
                <a:gd name="T33" fmla="*/ 46 h 111"/>
                <a:gd name="T34" fmla="*/ 46 w 113"/>
                <a:gd name="T35" fmla="*/ 58 h 111"/>
                <a:gd name="T36" fmla="*/ 32 w 113"/>
                <a:gd name="T37" fmla="*/ 69 h 111"/>
                <a:gd name="T38" fmla="*/ 17 w 113"/>
                <a:gd name="T39" fmla="*/ 81 h 111"/>
                <a:gd name="T40" fmla="*/ 2 w 113"/>
                <a:gd name="T41" fmla="*/ 92 h 111"/>
                <a:gd name="T42" fmla="*/ 1 w 113"/>
                <a:gd name="T43" fmla="*/ 94 h 111"/>
                <a:gd name="T44" fmla="*/ 1 w 113"/>
                <a:gd name="T45" fmla="*/ 98 h 111"/>
                <a:gd name="T46" fmla="*/ 1 w 113"/>
                <a:gd name="T47" fmla="*/ 101 h 111"/>
                <a:gd name="T48" fmla="*/ 0 w 113"/>
                <a:gd name="T49" fmla="*/ 10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111">
                  <a:moveTo>
                    <a:pt x="0" y="105"/>
                  </a:moveTo>
                  <a:lnTo>
                    <a:pt x="11" y="105"/>
                  </a:lnTo>
                  <a:lnTo>
                    <a:pt x="24" y="106"/>
                  </a:lnTo>
                  <a:lnTo>
                    <a:pt x="36" y="106"/>
                  </a:lnTo>
                  <a:lnTo>
                    <a:pt x="48" y="107"/>
                  </a:lnTo>
                  <a:lnTo>
                    <a:pt x="60" y="108"/>
                  </a:lnTo>
                  <a:lnTo>
                    <a:pt x="72" y="109"/>
                  </a:lnTo>
                  <a:lnTo>
                    <a:pt x="84" y="109"/>
                  </a:lnTo>
                  <a:lnTo>
                    <a:pt x="96" y="111"/>
                  </a:lnTo>
                  <a:lnTo>
                    <a:pt x="101" y="84"/>
                  </a:lnTo>
                  <a:lnTo>
                    <a:pt x="107" y="56"/>
                  </a:lnTo>
                  <a:lnTo>
                    <a:pt x="111" y="29"/>
                  </a:lnTo>
                  <a:lnTo>
                    <a:pt x="113" y="0"/>
                  </a:lnTo>
                  <a:lnTo>
                    <a:pt x="100" y="12"/>
                  </a:lnTo>
                  <a:lnTo>
                    <a:pt x="87" y="23"/>
                  </a:lnTo>
                  <a:lnTo>
                    <a:pt x="74" y="35"/>
                  </a:lnTo>
                  <a:lnTo>
                    <a:pt x="60" y="46"/>
                  </a:lnTo>
                  <a:lnTo>
                    <a:pt x="46" y="58"/>
                  </a:lnTo>
                  <a:lnTo>
                    <a:pt x="32" y="69"/>
                  </a:lnTo>
                  <a:lnTo>
                    <a:pt x="17" y="81"/>
                  </a:lnTo>
                  <a:lnTo>
                    <a:pt x="2" y="92"/>
                  </a:lnTo>
                  <a:lnTo>
                    <a:pt x="1" y="94"/>
                  </a:lnTo>
                  <a:lnTo>
                    <a:pt x="1" y="98"/>
                  </a:lnTo>
                  <a:lnTo>
                    <a:pt x="1" y="101"/>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1" name="Freeform 42"/>
            <p:cNvSpPr>
              <a:spLocks/>
            </p:cNvSpPr>
            <p:nvPr/>
          </p:nvSpPr>
          <p:spPr bwMode="auto">
            <a:xfrm>
              <a:off x="2846161" y="2524920"/>
              <a:ext cx="60325" cy="52388"/>
            </a:xfrm>
            <a:custGeom>
              <a:avLst/>
              <a:gdLst>
                <a:gd name="T0" fmla="*/ 3 w 76"/>
                <a:gd name="T1" fmla="*/ 0 h 66"/>
                <a:gd name="T2" fmla="*/ 3 w 76"/>
                <a:gd name="T3" fmla="*/ 17 h 66"/>
                <a:gd name="T4" fmla="*/ 2 w 76"/>
                <a:gd name="T5" fmla="*/ 33 h 66"/>
                <a:gd name="T6" fmla="*/ 1 w 76"/>
                <a:gd name="T7" fmla="*/ 50 h 66"/>
                <a:gd name="T8" fmla="*/ 0 w 76"/>
                <a:gd name="T9" fmla="*/ 66 h 66"/>
                <a:gd name="T10" fmla="*/ 10 w 76"/>
                <a:gd name="T11" fmla="*/ 58 h 66"/>
                <a:gd name="T12" fmla="*/ 20 w 76"/>
                <a:gd name="T13" fmla="*/ 50 h 66"/>
                <a:gd name="T14" fmla="*/ 29 w 76"/>
                <a:gd name="T15" fmla="*/ 42 h 66"/>
                <a:gd name="T16" fmla="*/ 39 w 76"/>
                <a:gd name="T17" fmla="*/ 33 h 66"/>
                <a:gd name="T18" fmla="*/ 48 w 76"/>
                <a:gd name="T19" fmla="*/ 25 h 66"/>
                <a:gd name="T20" fmla="*/ 58 w 76"/>
                <a:gd name="T21" fmla="*/ 17 h 66"/>
                <a:gd name="T22" fmla="*/ 67 w 76"/>
                <a:gd name="T23" fmla="*/ 8 h 66"/>
                <a:gd name="T24" fmla="*/ 76 w 76"/>
                <a:gd name="T25" fmla="*/ 0 h 66"/>
                <a:gd name="T26" fmla="*/ 3 w 7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66">
                  <a:moveTo>
                    <a:pt x="3" y="0"/>
                  </a:moveTo>
                  <a:lnTo>
                    <a:pt x="3" y="17"/>
                  </a:lnTo>
                  <a:lnTo>
                    <a:pt x="2" y="33"/>
                  </a:lnTo>
                  <a:lnTo>
                    <a:pt x="1" y="50"/>
                  </a:lnTo>
                  <a:lnTo>
                    <a:pt x="0" y="66"/>
                  </a:lnTo>
                  <a:lnTo>
                    <a:pt x="10" y="58"/>
                  </a:lnTo>
                  <a:lnTo>
                    <a:pt x="20" y="50"/>
                  </a:lnTo>
                  <a:lnTo>
                    <a:pt x="29" y="42"/>
                  </a:lnTo>
                  <a:lnTo>
                    <a:pt x="39" y="33"/>
                  </a:lnTo>
                  <a:lnTo>
                    <a:pt x="48" y="25"/>
                  </a:lnTo>
                  <a:lnTo>
                    <a:pt x="58" y="17"/>
                  </a:lnTo>
                  <a:lnTo>
                    <a:pt x="67" y="8"/>
                  </a:lnTo>
                  <a:lnTo>
                    <a:pt x="76"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2" name="Freeform 43"/>
            <p:cNvSpPr>
              <a:spLocks/>
            </p:cNvSpPr>
            <p:nvPr/>
          </p:nvSpPr>
          <p:spPr bwMode="auto">
            <a:xfrm>
              <a:off x="2573111" y="2640807"/>
              <a:ext cx="131763" cy="77788"/>
            </a:xfrm>
            <a:custGeom>
              <a:avLst/>
              <a:gdLst>
                <a:gd name="T0" fmla="*/ 163 w 166"/>
                <a:gd name="T1" fmla="*/ 49 h 98"/>
                <a:gd name="T2" fmla="*/ 164 w 166"/>
                <a:gd name="T3" fmla="*/ 38 h 98"/>
                <a:gd name="T4" fmla="*/ 165 w 166"/>
                <a:gd name="T5" fmla="*/ 26 h 98"/>
                <a:gd name="T6" fmla="*/ 165 w 166"/>
                <a:gd name="T7" fmla="*/ 13 h 98"/>
                <a:gd name="T8" fmla="*/ 166 w 166"/>
                <a:gd name="T9" fmla="*/ 1 h 98"/>
                <a:gd name="T10" fmla="*/ 156 w 166"/>
                <a:gd name="T11" fmla="*/ 1 h 98"/>
                <a:gd name="T12" fmla="*/ 146 w 166"/>
                <a:gd name="T13" fmla="*/ 0 h 98"/>
                <a:gd name="T14" fmla="*/ 135 w 166"/>
                <a:gd name="T15" fmla="*/ 0 h 98"/>
                <a:gd name="T16" fmla="*/ 125 w 166"/>
                <a:gd name="T17" fmla="*/ 0 h 98"/>
                <a:gd name="T18" fmla="*/ 114 w 166"/>
                <a:gd name="T19" fmla="*/ 0 h 98"/>
                <a:gd name="T20" fmla="*/ 104 w 166"/>
                <a:gd name="T21" fmla="*/ 0 h 98"/>
                <a:gd name="T22" fmla="*/ 94 w 166"/>
                <a:gd name="T23" fmla="*/ 0 h 98"/>
                <a:gd name="T24" fmla="*/ 83 w 166"/>
                <a:gd name="T25" fmla="*/ 0 h 98"/>
                <a:gd name="T26" fmla="*/ 73 w 166"/>
                <a:gd name="T27" fmla="*/ 0 h 98"/>
                <a:gd name="T28" fmla="*/ 63 w 166"/>
                <a:gd name="T29" fmla="*/ 0 h 98"/>
                <a:gd name="T30" fmla="*/ 52 w 166"/>
                <a:gd name="T31" fmla="*/ 0 h 98"/>
                <a:gd name="T32" fmla="*/ 42 w 166"/>
                <a:gd name="T33" fmla="*/ 0 h 98"/>
                <a:gd name="T34" fmla="*/ 31 w 166"/>
                <a:gd name="T35" fmla="*/ 0 h 98"/>
                <a:gd name="T36" fmla="*/ 21 w 166"/>
                <a:gd name="T37" fmla="*/ 0 h 98"/>
                <a:gd name="T38" fmla="*/ 11 w 166"/>
                <a:gd name="T39" fmla="*/ 1 h 98"/>
                <a:gd name="T40" fmla="*/ 0 w 166"/>
                <a:gd name="T41" fmla="*/ 1 h 98"/>
                <a:gd name="T42" fmla="*/ 3 w 166"/>
                <a:gd name="T43" fmla="*/ 26 h 98"/>
                <a:gd name="T44" fmla="*/ 5 w 166"/>
                <a:gd name="T45" fmla="*/ 50 h 98"/>
                <a:gd name="T46" fmla="*/ 7 w 166"/>
                <a:gd name="T47" fmla="*/ 74 h 98"/>
                <a:gd name="T48" fmla="*/ 10 w 166"/>
                <a:gd name="T49" fmla="*/ 98 h 98"/>
                <a:gd name="T50" fmla="*/ 19 w 166"/>
                <a:gd name="T51" fmla="*/ 98 h 98"/>
                <a:gd name="T52" fmla="*/ 28 w 166"/>
                <a:gd name="T53" fmla="*/ 96 h 98"/>
                <a:gd name="T54" fmla="*/ 37 w 166"/>
                <a:gd name="T55" fmla="*/ 96 h 98"/>
                <a:gd name="T56" fmla="*/ 46 w 166"/>
                <a:gd name="T57" fmla="*/ 96 h 98"/>
                <a:gd name="T58" fmla="*/ 55 w 166"/>
                <a:gd name="T59" fmla="*/ 96 h 98"/>
                <a:gd name="T60" fmla="*/ 64 w 166"/>
                <a:gd name="T61" fmla="*/ 96 h 98"/>
                <a:gd name="T62" fmla="*/ 73 w 166"/>
                <a:gd name="T63" fmla="*/ 96 h 98"/>
                <a:gd name="T64" fmla="*/ 82 w 166"/>
                <a:gd name="T65" fmla="*/ 96 h 98"/>
                <a:gd name="T66" fmla="*/ 90 w 166"/>
                <a:gd name="T67" fmla="*/ 92 h 98"/>
                <a:gd name="T68" fmla="*/ 98 w 166"/>
                <a:gd name="T69" fmla="*/ 87 h 98"/>
                <a:gd name="T70" fmla="*/ 106 w 166"/>
                <a:gd name="T71" fmla="*/ 83 h 98"/>
                <a:gd name="T72" fmla="*/ 114 w 166"/>
                <a:gd name="T73" fmla="*/ 78 h 98"/>
                <a:gd name="T74" fmla="*/ 121 w 166"/>
                <a:gd name="T75" fmla="*/ 74 h 98"/>
                <a:gd name="T76" fmla="*/ 129 w 166"/>
                <a:gd name="T77" fmla="*/ 70 h 98"/>
                <a:gd name="T78" fmla="*/ 138 w 166"/>
                <a:gd name="T79" fmla="*/ 65 h 98"/>
                <a:gd name="T80" fmla="*/ 144 w 166"/>
                <a:gd name="T81" fmla="*/ 61 h 98"/>
                <a:gd name="T82" fmla="*/ 149 w 166"/>
                <a:gd name="T83" fmla="*/ 58 h 98"/>
                <a:gd name="T84" fmla="*/ 154 w 166"/>
                <a:gd name="T85" fmla="*/ 55 h 98"/>
                <a:gd name="T86" fmla="*/ 158 w 166"/>
                <a:gd name="T87" fmla="*/ 53 h 98"/>
                <a:gd name="T88" fmla="*/ 163 w 166"/>
                <a:gd name="T89"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6" h="98">
                  <a:moveTo>
                    <a:pt x="163" y="49"/>
                  </a:moveTo>
                  <a:lnTo>
                    <a:pt x="164" y="38"/>
                  </a:lnTo>
                  <a:lnTo>
                    <a:pt x="165" y="26"/>
                  </a:lnTo>
                  <a:lnTo>
                    <a:pt x="165" y="13"/>
                  </a:lnTo>
                  <a:lnTo>
                    <a:pt x="166" y="1"/>
                  </a:lnTo>
                  <a:lnTo>
                    <a:pt x="156" y="1"/>
                  </a:lnTo>
                  <a:lnTo>
                    <a:pt x="146" y="0"/>
                  </a:lnTo>
                  <a:lnTo>
                    <a:pt x="135" y="0"/>
                  </a:lnTo>
                  <a:lnTo>
                    <a:pt x="125" y="0"/>
                  </a:lnTo>
                  <a:lnTo>
                    <a:pt x="114" y="0"/>
                  </a:lnTo>
                  <a:lnTo>
                    <a:pt x="104" y="0"/>
                  </a:lnTo>
                  <a:lnTo>
                    <a:pt x="94" y="0"/>
                  </a:lnTo>
                  <a:lnTo>
                    <a:pt x="83" y="0"/>
                  </a:lnTo>
                  <a:lnTo>
                    <a:pt x="73" y="0"/>
                  </a:lnTo>
                  <a:lnTo>
                    <a:pt x="63" y="0"/>
                  </a:lnTo>
                  <a:lnTo>
                    <a:pt x="52" y="0"/>
                  </a:lnTo>
                  <a:lnTo>
                    <a:pt x="42" y="0"/>
                  </a:lnTo>
                  <a:lnTo>
                    <a:pt x="31" y="0"/>
                  </a:lnTo>
                  <a:lnTo>
                    <a:pt x="21" y="0"/>
                  </a:lnTo>
                  <a:lnTo>
                    <a:pt x="11" y="1"/>
                  </a:lnTo>
                  <a:lnTo>
                    <a:pt x="0" y="1"/>
                  </a:lnTo>
                  <a:lnTo>
                    <a:pt x="3" y="26"/>
                  </a:lnTo>
                  <a:lnTo>
                    <a:pt x="5" y="50"/>
                  </a:lnTo>
                  <a:lnTo>
                    <a:pt x="7" y="74"/>
                  </a:lnTo>
                  <a:lnTo>
                    <a:pt x="10" y="98"/>
                  </a:lnTo>
                  <a:lnTo>
                    <a:pt x="19" y="98"/>
                  </a:lnTo>
                  <a:lnTo>
                    <a:pt x="28" y="96"/>
                  </a:lnTo>
                  <a:lnTo>
                    <a:pt x="37" y="96"/>
                  </a:lnTo>
                  <a:lnTo>
                    <a:pt x="46" y="96"/>
                  </a:lnTo>
                  <a:lnTo>
                    <a:pt x="55" y="96"/>
                  </a:lnTo>
                  <a:lnTo>
                    <a:pt x="64" y="96"/>
                  </a:lnTo>
                  <a:lnTo>
                    <a:pt x="73" y="96"/>
                  </a:lnTo>
                  <a:lnTo>
                    <a:pt x="82" y="96"/>
                  </a:lnTo>
                  <a:lnTo>
                    <a:pt x="90" y="92"/>
                  </a:lnTo>
                  <a:lnTo>
                    <a:pt x="98" y="87"/>
                  </a:lnTo>
                  <a:lnTo>
                    <a:pt x="106" y="83"/>
                  </a:lnTo>
                  <a:lnTo>
                    <a:pt x="114" y="78"/>
                  </a:lnTo>
                  <a:lnTo>
                    <a:pt x="121" y="74"/>
                  </a:lnTo>
                  <a:lnTo>
                    <a:pt x="129" y="70"/>
                  </a:lnTo>
                  <a:lnTo>
                    <a:pt x="138" y="65"/>
                  </a:lnTo>
                  <a:lnTo>
                    <a:pt x="144" y="61"/>
                  </a:lnTo>
                  <a:lnTo>
                    <a:pt x="149" y="58"/>
                  </a:lnTo>
                  <a:lnTo>
                    <a:pt x="154" y="55"/>
                  </a:lnTo>
                  <a:lnTo>
                    <a:pt x="158" y="53"/>
                  </a:lnTo>
                  <a:lnTo>
                    <a:pt x="163"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3" name="Freeform 44"/>
            <p:cNvSpPr>
              <a:spLocks/>
            </p:cNvSpPr>
            <p:nvPr/>
          </p:nvSpPr>
          <p:spPr bwMode="auto">
            <a:xfrm>
              <a:off x="2719161" y="2640807"/>
              <a:ext cx="39688" cy="28575"/>
            </a:xfrm>
            <a:custGeom>
              <a:avLst/>
              <a:gdLst>
                <a:gd name="T0" fmla="*/ 3 w 48"/>
                <a:gd name="T1" fmla="*/ 0 h 34"/>
                <a:gd name="T2" fmla="*/ 2 w 48"/>
                <a:gd name="T3" fmla="*/ 8 h 34"/>
                <a:gd name="T4" fmla="*/ 2 w 48"/>
                <a:gd name="T5" fmla="*/ 17 h 34"/>
                <a:gd name="T6" fmla="*/ 1 w 48"/>
                <a:gd name="T7" fmla="*/ 25 h 34"/>
                <a:gd name="T8" fmla="*/ 0 w 48"/>
                <a:gd name="T9" fmla="*/ 34 h 34"/>
                <a:gd name="T10" fmla="*/ 7 w 48"/>
                <a:gd name="T11" fmla="*/ 30 h 34"/>
                <a:gd name="T12" fmla="*/ 12 w 48"/>
                <a:gd name="T13" fmla="*/ 26 h 34"/>
                <a:gd name="T14" fmla="*/ 18 w 48"/>
                <a:gd name="T15" fmla="*/ 22 h 34"/>
                <a:gd name="T16" fmla="*/ 25 w 48"/>
                <a:gd name="T17" fmla="*/ 17 h 34"/>
                <a:gd name="T18" fmla="*/ 31 w 48"/>
                <a:gd name="T19" fmla="*/ 14 h 34"/>
                <a:gd name="T20" fmla="*/ 37 w 48"/>
                <a:gd name="T21" fmla="*/ 9 h 34"/>
                <a:gd name="T22" fmla="*/ 42 w 48"/>
                <a:gd name="T23" fmla="*/ 6 h 34"/>
                <a:gd name="T24" fmla="*/ 48 w 48"/>
                <a:gd name="T25" fmla="*/ 1 h 34"/>
                <a:gd name="T26" fmla="*/ 42 w 48"/>
                <a:gd name="T27" fmla="*/ 1 h 34"/>
                <a:gd name="T28" fmla="*/ 37 w 48"/>
                <a:gd name="T29" fmla="*/ 1 h 34"/>
                <a:gd name="T30" fmla="*/ 31 w 48"/>
                <a:gd name="T31" fmla="*/ 1 h 34"/>
                <a:gd name="T32" fmla="*/ 26 w 48"/>
                <a:gd name="T33" fmla="*/ 1 h 34"/>
                <a:gd name="T34" fmla="*/ 21 w 48"/>
                <a:gd name="T35" fmla="*/ 1 h 34"/>
                <a:gd name="T36" fmla="*/ 15 w 48"/>
                <a:gd name="T37" fmla="*/ 1 h 34"/>
                <a:gd name="T38" fmla="*/ 9 w 48"/>
                <a:gd name="T39" fmla="*/ 0 h 34"/>
                <a:gd name="T40" fmla="*/ 3 w 48"/>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34">
                  <a:moveTo>
                    <a:pt x="3" y="0"/>
                  </a:moveTo>
                  <a:lnTo>
                    <a:pt x="2" y="8"/>
                  </a:lnTo>
                  <a:lnTo>
                    <a:pt x="2" y="17"/>
                  </a:lnTo>
                  <a:lnTo>
                    <a:pt x="1" y="25"/>
                  </a:lnTo>
                  <a:lnTo>
                    <a:pt x="0" y="34"/>
                  </a:lnTo>
                  <a:lnTo>
                    <a:pt x="7" y="30"/>
                  </a:lnTo>
                  <a:lnTo>
                    <a:pt x="12" y="26"/>
                  </a:lnTo>
                  <a:lnTo>
                    <a:pt x="18" y="22"/>
                  </a:lnTo>
                  <a:lnTo>
                    <a:pt x="25" y="17"/>
                  </a:lnTo>
                  <a:lnTo>
                    <a:pt x="31" y="14"/>
                  </a:lnTo>
                  <a:lnTo>
                    <a:pt x="37" y="9"/>
                  </a:lnTo>
                  <a:lnTo>
                    <a:pt x="42" y="6"/>
                  </a:lnTo>
                  <a:lnTo>
                    <a:pt x="48" y="1"/>
                  </a:lnTo>
                  <a:lnTo>
                    <a:pt x="42" y="1"/>
                  </a:lnTo>
                  <a:lnTo>
                    <a:pt x="37" y="1"/>
                  </a:lnTo>
                  <a:lnTo>
                    <a:pt x="31" y="1"/>
                  </a:lnTo>
                  <a:lnTo>
                    <a:pt x="26" y="1"/>
                  </a:lnTo>
                  <a:lnTo>
                    <a:pt x="21" y="1"/>
                  </a:lnTo>
                  <a:lnTo>
                    <a:pt x="15" y="1"/>
                  </a:lnTo>
                  <a:lnTo>
                    <a:pt x="9"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4" name="Freeform 45"/>
            <p:cNvSpPr>
              <a:spLocks/>
            </p:cNvSpPr>
            <p:nvPr/>
          </p:nvSpPr>
          <p:spPr bwMode="auto">
            <a:xfrm>
              <a:off x="2715986" y="2645570"/>
              <a:ext cx="103188" cy="79375"/>
            </a:xfrm>
            <a:custGeom>
              <a:avLst/>
              <a:gdLst>
                <a:gd name="T0" fmla="*/ 0 w 131"/>
                <a:gd name="T1" fmla="*/ 94 h 101"/>
                <a:gd name="T2" fmla="*/ 14 w 131"/>
                <a:gd name="T3" fmla="*/ 94 h 101"/>
                <a:gd name="T4" fmla="*/ 27 w 131"/>
                <a:gd name="T5" fmla="*/ 95 h 101"/>
                <a:gd name="T6" fmla="*/ 40 w 131"/>
                <a:gd name="T7" fmla="*/ 96 h 101"/>
                <a:gd name="T8" fmla="*/ 53 w 131"/>
                <a:gd name="T9" fmla="*/ 96 h 101"/>
                <a:gd name="T10" fmla="*/ 66 w 131"/>
                <a:gd name="T11" fmla="*/ 97 h 101"/>
                <a:gd name="T12" fmla="*/ 80 w 131"/>
                <a:gd name="T13" fmla="*/ 98 h 101"/>
                <a:gd name="T14" fmla="*/ 92 w 131"/>
                <a:gd name="T15" fmla="*/ 99 h 101"/>
                <a:gd name="T16" fmla="*/ 106 w 131"/>
                <a:gd name="T17" fmla="*/ 101 h 101"/>
                <a:gd name="T18" fmla="*/ 114 w 131"/>
                <a:gd name="T19" fmla="*/ 76 h 101"/>
                <a:gd name="T20" fmla="*/ 121 w 131"/>
                <a:gd name="T21" fmla="*/ 52 h 101"/>
                <a:gd name="T22" fmla="*/ 127 w 131"/>
                <a:gd name="T23" fmla="*/ 27 h 101"/>
                <a:gd name="T24" fmla="*/ 131 w 131"/>
                <a:gd name="T25" fmla="*/ 0 h 101"/>
                <a:gd name="T26" fmla="*/ 127 w 131"/>
                <a:gd name="T27" fmla="*/ 0 h 101"/>
                <a:gd name="T28" fmla="*/ 123 w 131"/>
                <a:gd name="T29" fmla="*/ 0 h 101"/>
                <a:gd name="T30" fmla="*/ 119 w 131"/>
                <a:gd name="T31" fmla="*/ 0 h 101"/>
                <a:gd name="T32" fmla="*/ 114 w 131"/>
                <a:gd name="T33" fmla="*/ 0 h 101"/>
                <a:gd name="T34" fmla="*/ 101 w 131"/>
                <a:gd name="T35" fmla="*/ 10 h 101"/>
                <a:gd name="T36" fmla="*/ 88 w 131"/>
                <a:gd name="T37" fmla="*/ 19 h 101"/>
                <a:gd name="T38" fmla="*/ 74 w 131"/>
                <a:gd name="T39" fmla="*/ 28 h 101"/>
                <a:gd name="T40" fmla="*/ 60 w 131"/>
                <a:gd name="T41" fmla="*/ 37 h 101"/>
                <a:gd name="T42" fmla="*/ 46 w 131"/>
                <a:gd name="T43" fmla="*/ 48 h 101"/>
                <a:gd name="T44" fmla="*/ 31 w 131"/>
                <a:gd name="T45" fmla="*/ 57 h 101"/>
                <a:gd name="T46" fmla="*/ 16 w 131"/>
                <a:gd name="T47" fmla="*/ 66 h 101"/>
                <a:gd name="T48" fmla="*/ 1 w 131"/>
                <a:gd name="T49" fmla="*/ 76 h 101"/>
                <a:gd name="T50" fmla="*/ 1 w 131"/>
                <a:gd name="T51" fmla="*/ 81 h 101"/>
                <a:gd name="T52" fmla="*/ 1 w 131"/>
                <a:gd name="T53" fmla="*/ 84 h 101"/>
                <a:gd name="T54" fmla="*/ 0 w 131"/>
                <a:gd name="T55" fmla="*/ 89 h 101"/>
                <a:gd name="T56" fmla="*/ 0 w 131"/>
                <a:gd name="T57" fmla="*/ 9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01">
                  <a:moveTo>
                    <a:pt x="0" y="94"/>
                  </a:moveTo>
                  <a:lnTo>
                    <a:pt x="14" y="94"/>
                  </a:lnTo>
                  <a:lnTo>
                    <a:pt x="27" y="95"/>
                  </a:lnTo>
                  <a:lnTo>
                    <a:pt x="40" y="96"/>
                  </a:lnTo>
                  <a:lnTo>
                    <a:pt x="53" y="96"/>
                  </a:lnTo>
                  <a:lnTo>
                    <a:pt x="66" y="97"/>
                  </a:lnTo>
                  <a:lnTo>
                    <a:pt x="80" y="98"/>
                  </a:lnTo>
                  <a:lnTo>
                    <a:pt x="92" y="99"/>
                  </a:lnTo>
                  <a:lnTo>
                    <a:pt x="106" y="101"/>
                  </a:lnTo>
                  <a:lnTo>
                    <a:pt x="114" y="76"/>
                  </a:lnTo>
                  <a:lnTo>
                    <a:pt x="121" y="52"/>
                  </a:lnTo>
                  <a:lnTo>
                    <a:pt x="127" y="27"/>
                  </a:lnTo>
                  <a:lnTo>
                    <a:pt x="131" y="0"/>
                  </a:lnTo>
                  <a:lnTo>
                    <a:pt x="127" y="0"/>
                  </a:lnTo>
                  <a:lnTo>
                    <a:pt x="123" y="0"/>
                  </a:lnTo>
                  <a:lnTo>
                    <a:pt x="119" y="0"/>
                  </a:lnTo>
                  <a:lnTo>
                    <a:pt x="114" y="0"/>
                  </a:lnTo>
                  <a:lnTo>
                    <a:pt x="101" y="10"/>
                  </a:lnTo>
                  <a:lnTo>
                    <a:pt x="88" y="19"/>
                  </a:lnTo>
                  <a:lnTo>
                    <a:pt x="74" y="28"/>
                  </a:lnTo>
                  <a:lnTo>
                    <a:pt x="60" y="37"/>
                  </a:lnTo>
                  <a:lnTo>
                    <a:pt x="46" y="48"/>
                  </a:lnTo>
                  <a:lnTo>
                    <a:pt x="31" y="57"/>
                  </a:lnTo>
                  <a:lnTo>
                    <a:pt x="16" y="66"/>
                  </a:lnTo>
                  <a:lnTo>
                    <a:pt x="1" y="76"/>
                  </a:lnTo>
                  <a:lnTo>
                    <a:pt x="1" y="81"/>
                  </a:lnTo>
                  <a:lnTo>
                    <a:pt x="1" y="84"/>
                  </a:lnTo>
                  <a:lnTo>
                    <a:pt x="0" y="89"/>
                  </a:ln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5" name="Freeform 46"/>
            <p:cNvSpPr>
              <a:spLocks/>
            </p:cNvSpPr>
            <p:nvPr/>
          </p:nvSpPr>
          <p:spPr bwMode="auto">
            <a:xfrm>
              <a:off x="2341336" y="2753520"/>
              <a:ext cx="93663" cy="68263"/>
            </a:xfrm>
            <a:custGeom>
              <a:avLst/>
              <a:gdLst>
                <a:gd name="T0" fmla="*/ 63 w 116"/>
                <a:gd name="T1" fmla="*/ 0 h 88"/>
                <a:gd name="T2" fmla="*/ 55 w 116"/>
                <a:gd name="T3" fmla="*/ 1 h 88"/>
                <a:gd name="T4" fmla="*/ 47 w 116"/>
                <a:gd name="T5" fmla="*/ 3 h 88"/>
                <a:gd name="T6" fmla="*/ 39 w 116"/>
                <a:gd name="T7" fmla="*/ 4 h 88"/>
                <a:gd name="T8" fmla="*/ 31 w 116"/>
                <a:gd name="T9" fmla="*/ 6 h 88"/>
                <a:gd name="T10" fmla="*/ 23 w 116"/>
                <a:gd name="T11" fmla="*/ 7 h 88"/>
                <a:gd name="T12" fmla="*/ 16 w 116"/>
                <a:gd name="T13" fmla="*/ 8 h 88"/>
                <a:gd name="T14" fmla="*/ 8 w 116"/>
                <a:gd name="T15" fmla="*/ 11 h 88"/>
                <a:gd name="T16" fmla="*/ 0 w 116"/>
                <a:gd name="T17" fmla="*/ 12 h 88"/>
                <a:gd name="T18" fmla="*/ 9 w 116"/>
                <a:gd name="T19" fmla="*/ 22 h 88"/>
                <a:gd name="T20" fmla="*/ 18 w 116"/>
                <a:gd name="T21" fmla="*/ 33 h 88"/>
                <a:gd name="T22" fmla="*/ 27 w 116"/>
                <a:gd name="T23" fmla="*/ 42 h 88"/>
                <a:gd name="T24" fmla="*/ 38 w 116"/>
                <a:gd name="T25" fmla="*/ 52 h 88"/>
                <a:gd name="T26" fmla="*/ 48 w 116"/>
                <a:gd name="T27" fmla="*/ 61 h 88"/>
                <a:gd name="T28" fmla="*/ 58 w 116"/>
                <a:gd name="T29" fmla="*/ 71 h 88"/>
                <a:gd name="T30" fmla="*/ 69 w 116"/>
                <a:gd name="T31" fmla="*/ 80 h 88"/>
                <a:gd name="T32" fmla="*/ 79 w 116"/>
                <a:gd name="T33" fmla="*/ 88 h 88"/>
                <a:gd name="T34" fmla="*/ 84 w 116"/>
                <a:gd name="T35" fmla="*/ 85 h 88"/>
                <a:gd name="T36" fmla="*/ 88 w 116"/>
                <a:gd name="T37" fmla="*/ 84 h 88"/>
                <a:gd name="T38" fmla="*/ 93 w 116"/>
                <a:gd name="T39" fmla="*/ 82 h 88"/>
                <a:gd name="T40" fmla="*/ 98 w 116"/>
                <a:gd name="T41" fmla="*/ 81 h 88"/>
                <a:gd name="T42" fmla="*/ 102 w 116"/>
                <a:gd name="T43" fmla="*/ 79 h 88"/>
                <a:gd name="T44" fmla="*/ 107 w 116"/>
                <a:gd name="T45" fmla="*/ 77 h 88"/>
                <a:gd name="T46" fmla="*/ 111 w 116"/>
                <a:gd name="T47" fmla="*/ 75 h 88"/>
                <a:gd name="T48" fmla="*/ 116 w 116"/>
                <a:gd name="T49" fmla="*/ 74 h 88"/>
                <a:gd name="T50" fmla="*/ 109 w 116"/>
                <a:gd name="T51" fmla="*/ 65 h 88"/>
                <a:gd name="T52" fmla="*/ 102 w 116"/>
                <a:gd name="T53" fmla="*/ 57 h 88"/>
                <a:gd name="T54" fmla="*/ 95 w 116"/>
                <a:gd name="T55" fmla="*/ 47 h 88"/>
                <a:gd name="T56" fmla="*/ 88 w 116"/>
                <a:gd name="T57" fmla="*/ 38 h 88"/>
                <a:gd name="T58" fmla="*/ 82 w 116"/>
                <a:gd name="T59" fmla="*/ 29 h 88"/>
                <a:gd name="T60" fmla="*/ 76 w 116"/>
                <a:gd name="T61" fmla="*/ 20 h 88"/>
                <a:gd name="T62" fmla="*/ 69 w 116"/>
                <a:gd name="T63" fmla="*/ 11 h 88"/>
                <a:gd name="T64" fmla="*/ 63 w 116"/>
                <a:gd name="T6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88">
                  <a:moveTo>
                    <a:pt x="63" y="0"/>
                  </a:moveTo>
                  <a:lnTo>
                    <a:pt x="55" y="1"/>
                  </a:lnTo>
                  <a:lnTo>
                    <a:pt x="47" y="3"/>
                  </a:lnTo>
                  <a:lnTo>
                    <a:pt x="39" y="4"/>
                  </a:lnTo>
                  <a:lnTo>
                    <a:pt x="31" y="6"/>
                  </a:lnTo>
                  <a:lnTo>
                    <a:pt x="23" y="7"/>
                  </a:lnTo>
                  <a:lnTo>
                    <a:pt x="16" y="8"/>
                  </a:lnTo>
                  <a:lnTo>
                    <a:pt x="8" y="11"/>
                  </a:lnTo>
                  <a:lnTo>
                    <a:pt x="0" y="12"/>
                  </a:lnTo>
                  <a:lnTo>
                    <a:pt x="9" y="22"/>
                  </a:lnTo>
                  <a:lnTo>
                    <a:pt x="18" y="33"/>
                  </a:lnTo>
                  <a:lnTo>
                    <a:pt x="27" y="42"/>
                  </a:lnTo>
                  <a:lnTo>
                    <a:pt x="38" y="52"/>
                  </a:lnTo>
                  <a:lnTo>
                    <a:pt x="48" y="61"/>
                  </a:lnTo>
                  <a:lnTo>
                    <a:pt x="58" y="71"/>
                  </a:lnTo>
                  <a:lnTo>
                    <a:pt x="69" y="80"/>
                  </a:lnTo>
                  <a:lnTo>
                    <a:pt x="79" y="88"/>
                  </a:lnTo>
                  <a:lnTo>
                    <a:pt x="84" y="85"/>
                  </a:lnTo>
                  <a:lnTo>
                    <a:pt x="88" y="84"/>
                  </a:lnTo>
                  <a:lnTo>
                    <a:pt x="93" y="82"/>
                  </a:lnTo>
                  <a:lnTo>
                    <a:pt x="98" y="81"/>
                  </a:lnTo>
                  <a:lnTo>
                    <a:pt x="102" y="79"/>
                  </a:lnTo>
                  <a:lnTo>
                    <a:pt x="107" y="77"/>
                  </a:lnTo>
                  <a:lnTo>
                    <a:pt x="111" y="75"/>
                  </a:lnTo>
                  <a:lnTo>
                    <a:pt x="116" y="74"/>
                  </a:lnTo>
                  <a:lnTo>
                    <a:pt x="109" y="65"/>
                  </a:lnTo>
                  <a:lnTo>
                    <a:pt x="102" y="57"/>
                  </a:lnTo>
                  <a:lnTo>
                    <a:pt x="95" y="47"/>
                  </a:lnTo>
                  <a:lnTo>
                    <a:pt x="88" y="38"/>
                  </a:lnTo>
                  <a:lnTo>
                    <a:pt x="82" y="29"/>
                  </a:lnTo>
                  <a:lnTo>
                    <a:pt x="76" y="20"/>
                  </a:lnTo>
                  <a:lnTo>
                    <a:pt x="69" y="11"/>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6" name="Freeform 47"/>
            <p:cNvSpPr>
              <a:spLocks/>
            </p:cNvSpPr>
            <p:nvPr/>
          </p:nvSpPr>
          <p:spPr bwMode="auto">
            <a:xfrm>
              <a:off x="2444524" y="2839245"/>
              <a:ext cx="92075" cy="47625"/>
            </a:xfrm>
            <a:custGeom>
              <a:avLst/>
              <a:gdLst>
                <a:gd name="T0" fmla="*/ 114 w 114"/>
                <a:gd name="T1" fmla="*/ 58 h 58"/>
                <a:gd name="T2" fmla="*/ 103 w 114"/>
                <a:gd name="T3" fmla="*/ 53 h 58"/>
                <a:gd name="T4" fmla="*/ 90 w 114"/>
                <a:gd name="T5" fmla="*/ 46 h 58"/>
                <a:gd name="T6" fmla="*/ 78 w 114"/>
                <a:gd name="T7" fmla="*/ 40 h 58"/>
                <a:gd name="T8" fmla="*/ 67 w 114"/>
                <a:gd name="T9" fmla="*/ 32 h 58"/>
                <a:gd name="T10" fmla="*/ 55 w 114"/>
                <a:gd name="T11" fmla="*/ 25 h 58"/>
                <a:gd name="T12" fmla="*/ 45 w 114"/>
                <a:gd name="T13" fmla="*/ 17 h 58"/>
                <a:gd name="T14" fmla="*/ 33 w 114"/>
                <a:gd name="T15" fmla="*/ 9 h 58"/>
                <a:gd name="T16" fmla="*/ 23 w 114"/>
                <a:gd name="T17" fmla="*/ 0 h 58"/>
                <a:gd name="T18" fmla="*/ 18 w 114"/>
                <a:gd name="T19" fmla="*/ 2 h 58"/>
                <a:gd name="T20" fmla="*/ 13 w 114"/>
                <a:gd name="T21" fmla="*/ 5 h 58"/>
                <a:gd name="T22" fmla="*/ 6 w 114"/>
                <a:gd name="T23" fmla="*/ 8 h 58"/>
                <a:gd name="T24" fmla="*/ 0 w 114"/>
                <a:gd name="T25" fmla="*/ 11 h 58"/>
                <a:gd name="T26" fmla="*/ 13 w 114"/>
                <a:gd name="T27" fmla="*/ 18 h 58"/>
                <a:gd name="T28" fmla="*/ 26 w 114"/>
                <a:gd name="T29" fmla="*/ 25 h 58"/>
                <a:gd name="T30" fmla="*/ 40 w 114"/>
                <a:gd name="T31" fmla="*/ 32 h 58"/>
                <a:gd name="T32" fmla="*/ 54 w 114"/>
                <a:gd name="T33" fmla="*/ 38 h 58"/>
                <a:gd name="T34" fmla="*/ 69 w 114"/>
                <a:gd name="T35" fmla="*/ 43 h 58"/>
                <a:gd name="T36" fmla="*/ 84 w 114"/>
                <a:gd name="T37" fmla="*/ 49 h 58"/>
                <a:gd name="T38" fmla="*/ 99 w 114"/>
                <a:gd name="T39" fmla="*/ 54 h 58"/>
                <a:gd name="T40" fmla="*/ 114 w 114"/>
                <a:gd name="T41"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58">
                  <a:moveTo>
                    <a:pt x="114" y="58"/>
                  </a:moveTo>
                  <a:lnTo>
                    <a:pt x="103" y="53"/>
                  </a:lnTo>
                  <a:lnTo>
                    <a:pt x="90" y="46"/>
                  </a:lnTo>
                  <a:lnTo>
                    <a:pt x="78" y="40"/>
                  </a:lnTo>
                  <a:lnTo>
                    <a:pt x="67" y="32"/>
                  </a:lnTo>
                  <a:lnTo>
                    <a:pt x="55" y="25"/>
                  </a:lnTo>
                  <a:lnTo>
                    <a:pt x="45" y="17"/>
                  </a:lnTo>
                  <a:lnTo>
                    <a:pt x="33" y="9"/>
                  </a:lnTo>
                  <a:lnTo>
                    <a:pt x="23" y="0"/>
                  </a:lnTo>
                  <a:lnTo>
                    <a:pt x="18" y="2"/>
                  </a:lnTo>
                  <a:lnTo>
                    <a:pt x="13" y="5"/>
                  </a:lnTo>
                  <a:lnTo>
                    <a:pt x="6" y="8"/>
                  </a:lnTo>
                  <a:lnTo>
                    <a:pt x="0" y="11"/>
                  </a:lnTo>
                  <a:lnTo>
                    <a:pt x="13" y="18"/>
                  </a:lnTo>
                  <a:lnTo>
                    <a:pt x="26" y="25"/>
                  </a:lnTo>
                  <a:lnTo>
                    <a:pt x="40" y="32"/>
                  </a:lnTo>
                  <a:lnTo>
                    <a:pt x="54" y="38"/>
                  </a:lnTo>
                  <a:lnTo>
                    <a:pt x="69" y="43"/>
                  </a:lnTo>
                  <a:lnTo>
                    <a:pt x="84" y="49"/>
                  </a:lnTo>
                  <a:lnTo>
                    <a:pt x="99" y="54"/>
                  </a:lnTo>
                  <a:lnTo>
                    <a:pt x="11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7" name="Freeform 48"/>
            <p:cNvSpPr>
              <a:spLocks/>
            </p:cNvSpPr>
            <p:nvPr/>
          </p:nvSpPr>
          <p:spPr bwMode="auto">
            <a:xfrm>
              <a:off x="2584224" y="2734470"/>
              <a:ext cx="20638" cy="9525"/>
            </a:xfrm>
            <a:custGeom>
              <a:avLst/>
              <a:gdLst>
                <a:gd name="T0" fmla="*/ 0 w 27"/>
                <a:gd name="T1" fmla="*/ 1 h 13"/>
                <a:gd name="T2" fmla="*/ 0 w 27"/>
                <a:gd name="T3" fmla="*/ 4 h 13"/>
                <a:gd name="T4" fmla="*/ 1 w 27"/>
                <a:gd name="T5" fmla="*/ 7 h 13"/>
                <a:gd name="T6" fmla="*/ 1 w 27"/>
                <a:gd name="T7" fmla="*/ 11 h 13"/>
                <a:gd name="T8" fmla="*/ 1 w 27"/>
                <a:gd name="T9" fmla="*/ 13 h 13"/>
                <a:gd name="T10" fmla="*/ 8 w 27"/>
                <a:gd name="T11" fmla="*/ 11 h 13"/>
                <a:gd name="T12" fmla="*/ 14 w 27"/>
                <a:gd name="T13" fmla="*/ 7 h 13"/>
                <a:gd name="T14" fmla="*/ 21 w 27"/>
                <a:gd name="T15" fmla="*/ 4 h 13"/>
                <a:gd name="T16" fmla="*/ 27 w 27"/>
                <a:gd name="T17" fmla="*/ 0 h 13"/>
                <a:gd name="T18" fmla="*/ 21 w 27"/>
                <a:gd name="T19" fmla="*/ 0 h 13"/>
                <a:gd name="T20" fmla="*/ 14 w 27"/>
                <a:gd name="T21" fmla="*/ 0 h 13"/>
                <a:gd name="T22" fmla="*/ 7 w 27"/>
                <a:gd name="T23" fmla="*/ 0 h 13"/>
                <a:gd name="T24" fmla="*/ 0 w 27"/>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13">
                  <a:moveTo>
                    <a:pt x="0" y="1"/>
                  </a:moveTo>
                  <a:lnTo>
                    <a:pt x="0" y="4"/>
                  </a:lnTo>
                  <a:lnTo>
                    <a:pt x="1" y="7"/>
                  </a:lnTo>
                  <a:lnTo>
                    <a:pt x="1" y="11"/>
                  </a:lnTo>
                  <a:lnTo>
                    <a:pt x="1" y="13"/>
                  </a:lnTo>
                  <a:lnTo>
                    <a:pt x="8" y="11"/>
                  </a:lnTo>
                  <a:lnTo>
                    <a:pt x="14" y="7"/>
                  </a:lnTo>
                  <a:lnTo>
                    <a:pt x="21" y="4"/>
                  </a:lnTo>
                  <a:lnTo>
                    <a:pt x="27" y="0"/>
                  </a:lnTo>
                  <a:lnTo>
                    <a:pt x="21" y="0"/>
                  </a:lnTo>
                  <a:lnTo>
                    <a:pt x="14" y="0"/>
                  </a:lnTo>
                  <a:lnTo>
                    <a:pt x="7"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8" name="Freeform 49"/>
            <p:cNvSpPr>
              <a:spLocks/>
            </p:cNvSpPr>
            <p:nvPr/>
          </p:nvSpPr>
          <p:spPr bwMode="auto">
            <a:xfrm>
              <a:off x="2590574" y="2734470"/>
              <a:ext cx="104775" cy="157163"/>
            </a:xfrm>
            <a:custGeom>
              <a:avLst/>
              <a:gdLst>
                <a:gd name="T0" fmla="*/ 49 w 132"/>
                <a:gd name="T1" fmla="*/ 191 h 198"/>
                <a:gd name="T2" fmla="*/ 52 w 132"/>
                <a:gd name="T3" fmla="*/ 195 h 198"/>
                <a:gd name="T4" fmla="*/ 56 w 132"/>
                <a:gd name="T5" fmla="*/ 196 h 198"/>
                <a:gd name="T6" fmla="*/ 59 w 132"/>
                <a:gd name="T7" fmla="*/ 198 h 198"/>
                <a:gd name="T8" fmla="*/ 61 w 132"/>
                <a:gd name="T9" fmla="*/ 198 h 198"/>
                <a:gd name="T10" fmla="*/ 71 w 132"/>
                <a:gd name="T11" fmla="*/ 195 h 198"/>
                <a:gd name="T12" fmla="*/ 80 w 132"/>
                <a:gd name="T13" fmla="*/ 186 h 198"/>
                <a:gd name="T14" fmla="*/ 89 w 132"/>
                <a:gd name="T15" fmla="*/ 170 h 198"/>
                <a:gd name="T16" fmla="*/ 98 w 132"/>
                <a:gd name="T17" fmla="*/ 148 h 198"/>
                <a:gd name="T18" fmla="*/ 107 w 132"/>
                <a:gd name="T19" fmla="*/ 119 h 198"/>
                <a:gd name="T20" fmla="*/ 117 w 132"/>
                <a:gd name="T21" fmla="*/ 85 h 198"/>
                <a:gd name="T22" fmla="*/ 125 w 132"/>
                <a:gd name="T23" fmla="*/ 46 h 198"/>
                <a:gd name="T24" fmla="*/ 132 w 132"/>
                <a:gd name="T25" fmla="*/ 1 h 198"/>
                <a:gd name="T26" fmla="*/ 124 w 132"/>
                <a:gd name="T27" fmla="*/ 0 h 198"/>
                <a:gd name="T28" fmla="*/ 116 w 132"/>
                <a:gd name="T29" fmla="*/ 0 h 198"/>
                <a:gd name="T30" fmla="*/ 106 w 132"/>
                <a:gd name="T31" fmla="*/ 0 h 198"/>
                <a:gd name="T32" fmla="*/ 98 w 132"/>
                <a:gd name="T33" fmla="*/ 0 h 198"/>
                <a:gd name="T34" fmla="*/ 86 w 132"/>
                <a:gd name="T35" fmla="*/ 7 h 198"/>
                <a:gd name="T36" fmla="*/ 74 w 132"/>
                <a:gd name="T37" fmla="*/ 15 h 198"/>
                <a:gd name="T38" fmla="*/ 61 w 132"/>
                <a:gd name="T39" fmla="*/ 22 h 198"/>
                <a:gd name="T40" fmla="*/ 50 w 132"/>
                <a:gd name="T41" fmla="*/ 29 h 198"/>
                <a:gd name="T42" fmla="*/ 37 w 132"/>
                <a:gd name="T43" fmla="*/ 36 h 198"/>
                <a:gd name="T44" fmla="*/ 24 w 132"/>
                <a:gd name="T45" fmla="*/ 43 h 198"/>
                <a:gd name="T46" fmla="*/ 13 w 132"/>
                <a:gd name="T47" fmla="*/ 49 h 198"/>
                <a:gd name="T48" fmla="*/ 0 w 132"/>
                <a:gd name="T49" fmla="*/ 56 h 198"/>
                <a:gd name="T50" fmla="*/ 6 w 132"/>
                <a:gd name="T51" fmla="*/ 82 h 198"/>
                <a:gd name="T52" fmla="*/ 12 w 132"/>
                <a:gd name="T53" fmla="*/ 105 h 198"/>
                <a:gd name="T54" fmla="*/ 18 w 132"/>
                <a:gd name="T55" fmla="*/ 126 h 198"/>
                <a:gd name="T56" fmla="*/ 23 w 132"/>
                <a:gd name="T57" fmla="*/ 144 h 198"/>
                <a:gd name="T58" fmla="*/ 29 w 132"/>
                <a:gd name="T59" fmla="*/ 160 h 198"/>
                <a:gd name="T60" fmla="*/ 36 w 132"/>
                <a:gd name="T61" fmla="*/ 173 h 198"/>
                <a:gd name="T62" fmla="*/ 42 w 132"/>
                <a:gd name="T63" fmla="*/ 183 h 198"/>
                <a:gd name="T64" fmla="*/ 49 w 132"/>
                <a:gd name="T65" fmla="*/ 19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98">
                  <a:moveTo>
                    <a:pt x="49" y="191"/>
                  </a:moveTo>
                  <a:lnTo>
                    <a:pt x="52" y="195"/>
                  </a:lnTo>
                  <a:lnTo>
                    <a:pt x="56" y="196"/>
                  </a:lnTo>
                  <a:lnTo>
                    <a:pt x="59" y="198"/>
                  </a:lnTo>
                  <a:lnTo>
                    <a:pt x="61" y="198"/>
                  </a:lnTo>
                  <a:lnTo>
                    <a:pt x="71" y="195"/>
                  </a:lnTo>
                  <a:lnTo>
                    <a:pt x="80" y="186"/>
                  </a:lnTo>
                  <a:lnTo>
                    <a:pt x="89" y="170"/>
                  </a:lnTo>
                  <a:lnTo>
                    <a:pt x="98" y="148"/>
                  </a:lnTo>
                  <a:lnTo>
                    <a:pt x="107" y="119"/>
                  </a:lnTo>
                  <a:lnTo>
                    <a:pt x="117" y="85"/>
                  </a:lnTo>
                  <a:lnTo>
                    <a:pt x="125" y="46"/>
                  </a:lnTo>
                  <a:lnTo>
                    <a:pt x="132" y="1"/>
                  </a:lnTo>
                  <a:lnTo>
                    <a:pt x="124" y="0"/>
                  </a:lnTo>
                  <a:lnTo>
                    <a:pt x="116" y="0"/>
                  </a:lnTo>
                  <a:lnTo>
                    <a:pt x="106" y="0"/>
                  </a:lnTo>
                  <a:lnTo>
                    <a:pt x="98" y="0"/>
                  </a:lnTo>
                  <a:lnTo>
                    <a:pt x="86" y="7"/>
                  </a:lnTo>
                  <a:lnTo>
                    <a:pt x="74" y="15"/>
                  </a:lnTo>
                  <a:lnTo>
                    <a:pt x="61" y="22"/>
                  </a:lnTo>
                  <a:lnTo>
                    <a:pt x="50" y="29"/>
                  </a:lnTo>
                  <a:lnTo>
                    <a:pt x="37" y="36"/>
                  </a:lnTo>
                  <a:lnTo>
                    <a:pt x="24" y="43"/>
                  </a:lnTo>
                  <a:lnTo>
                    <a:pt x="13" y="49"/>
                  </a:lnTo>
                  <a:lnTo>
                    <a:pt x="0" y="56"/>
                  </a:lnTo>
                  <a:lnTo>
                    <a:pt x="6" y="82"/>
                  </a:lnTo>
                  <a:lnTo>
                    <a:pt x="12" y="105"/>
                  </a:lnTo>
                  <a:lnTo>
                    <a:pt x="18" y="126"/>
                  </a:lnTo>
                  <a:lnTo>
                    <a:pt x="23" y="144"/>
                  </a:lnTo>
                  <a:lnTo>
                    <a:pt x="29" y="160"/>
                  </a:lnTo>
                  <a:lnTo>
                    <a:pt x="36" y="173"/>
                  </a:lnTo>
                  <a:lnTo>
                    <a:pt x="42" y="183"/>
                  </a:lnTo>
                  <a:lnTo>
                    <a:pt x="49" y="1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69" name="Freeform 50"/>
            <p:cNvSpPr>
              <a:spLocks/>
            </p:cNvSpPr>
            <p:nvPr/>
          </p:nvSpPr>
          <p:spPr bwMode="auto">
            <a:xfrm>
              <a:off x="2484211" y="2736057"/>
              <a:ext cx="84138" cy="47625"/>
            </a:xfrm>
            <a:custGeom>
              <a:avLst/>
              <a:gdLst>
                <a:gd name="T0" fmla="*/ 102 w 106"/>
                <a:gd name="T1" fmla="*/ 0 h 60"/>
                <a:gd name="T2" fmla="*/ 89 w 106"/>
                <a:gd name="T3" fmla="*/ 2 h 60"/>
                <a:gd name="T4" fmla="*/ 77 w 106"/>
                <a:gd name="T5" fmla="*/ 2 h 60"/>
                <a:gd name="T6" fmla="*/ 63 w 106"/>
                <a:gd name="T7" fmla="*/ 3 h 60"/>
                <a:gd name="T8" fmla="*/ 50 w 106"/>
                <a:gd name="T9" fmla="*/ 4 h 60"/>
                <a:gd name="T10" fmla="*/ 38 w 106"/>
                <a:gd name="T11" fmla="*/ 5 h 60"/>
                <a:gd name="T12" fmla="*/ 25 w 106"/>
                <a:gd name="T13" fmla="*/ 5 h 60"/>
                <a:gd name="T14" fmla="*/ 12 w 106"/>
                <a:gd name="T15" fmla="*/ 6 h 60"/>
                <a:gd name="T16" fmla="*/ 0 w 106"/>
                <a:gd name="T17" fmla="*/ 7 h 60"/>
                <a:gd name="T18" fmla="*/ 5 w 106"/>
                <a:gd name="T19" fmla="*/ 21 h 60"/>
                <a:gd name="T20" fmla="*/ 11 w 106"/>
                <a:gd name="T21" fmla="*/ 34 h 60"/>
                <a:gd name="T22" fmla="*/ 17 w 106"/>
                <a:gd name="T23" fmla="*/ 48 h 60"/>
                <a:gd name="T24" fmla="*/ 23 w 106"/>
                <a:gd name="T25" fmla="*/ 60 h 60"/>
                <a:gd name="T26" fmla="*/ 33 w 106"/>
                <a:gd name="T27" fmla="*/ 56 h 60"/>
                <a:gd name="T28" fmla="*/ 43 w 106"/>
                <a:gd name="T29" fmla="*/ 51 h 60"/>
                <a:gd name="T30" fmla="*/ 54 w 106"/>
                <a:gd name="T31" fmla="*/ 46 h 60"/>
                <a:gd name="T32" fmla="*/ 64 w 106"/>
                <a:gd name="T33" fmla="*/ 41 h 60"/>
                <a:gd name="T34" fmla="*/ 74 w 106"/>
                <a:gd name="T35" fmla="*/ 36 h 60"/>
                <a:gd name="T36" fmla="*/ 85 w 106"/>
                <a:gd name="T37" fmla="*/ 31 h 60"/>
                <a:gd name="T38" fmla="*/ 95 w 106"/>
                <a:gd name="T39" fmla="*/ 27 h 60"/>
                <a:gd name="T40" fmla="*/ 106 w 106"/>
                <a:gd name="T41" fmla="*/ 22 h 60"/>
                <a:gd name="T42" fmla="*/ 104 w 106"/>
                <a:gd name="T43" fmla="*/ 17 h 60"/>
                <a:gd name="T44" fmla="*/ 104 w 106"/>
                <a:gd name="T45" fmla="*/ 12 h 60"/>
                <a:gd name="T46" fmla="*/ 103 w 106"/>
                <a:gd name="T47" fmla="*/ 6 h 60"/>
                <a:gd name="T48" fmla="*/ 102 w 106"/>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60">
                  <a:moveTo>
                    <a:pt x="102" y="0"/>
                  </a:moveTo>
                  <a:lnTo>
                    <a:pt x="89" y="2"/>
                  </a:lnTo>
                  <a:lnTo>
                    <a:pt x="77" y="2"/>
                  </a:lnTo>
                  <a:lnTo>
                    <a:pt x="63" y="3"/>
                  </a:lnTo>
                  <a:lnTo>
                    <a:pt x="50" y="4"/>
                  </a:lnTo>
                  <a:lnTo>
                    <a:pt x="38" y="5"/>
                  </a:lnTo>
                  <a:lnTo>
                    <a:pt x="25" y="5"/>
                  </a:lnTo>
                  <a:lnTo>
                    <a:pt x="12" y="6"/>
                  </a:lnTo>
                  <a:lnTo>
                    <a:pt x="0" y="7"/>
                  </a:lnTo>
                  <a:lnTo>
                    <a:pt x="5" y="21"/>
                  </a:lnTo>
                  <a:lnTo>
                    <a:pt x="11" y="34"/>
                  </a:lnTo>
                  <a:lnTo>
                    <a:pt x="17" y="48"/>
                  </a:lnTo>
                  <a:lnTo>
                    <a:pt x="23" y="60"/>
                  </a:lnTo>
                  <a:lnTo>
                    <a:pt x="33" y="56"/>
                  </a:lnTo>
                  <a:lnTo>
                    <a:pt x="43" y="51"/>
                  </a:lnTo>
                  <a:lnTo>
                    <a:pt x="54" y="46"/>
                  </a:lnTo>
                  <a:lnTo>
                    <a:pt x="64" y="41"/>
                  </a:lnTo>
                  <a:lnTo>
                    <a:pt x="74" y="36"/>
                  </a:lnTo>
                  <a:lnTo>
                    <a:pt x="85" y="31"/>
                  </a:lnTo>
                  <a:lnTo>
                    <a:pt x="95" y="27"/>
                  </a:lnTo>
                  <a:lnTo>
                    <a:pt x="106" y="22"/>
                  </a:lnTo>
                  <a:lnTo>
                    <a:pt x="104" y="17"/>
                  </a:lnTo>
                  <a:lnTo>
                    <a:pt x="104" y="12"/>
                  </a:lnTo>
                  <a:lnTo>
                    <a:pt x="103" y="6"/>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0" name="Freeform 51"/>
            <p:cNvSpPr>
              <a:spLocks/>
            </p:cNvSpPr>
            <p:nvPr/>
          </p:nvSpPr>
          <p:spPr bwMode="auto">
            <a:xfrm>
              <a:off x="2520724" y="2788445"/>
              <a:ext cx="87313" cy="98425"/>
            </a:xfrm>
            <a:custGeom>
              <a:avLst/>
              <a:gdLst>
                <a:gd name="T0" fmla="*/ 38 w 109"/>
                <a:gd name="T1" fmla="*/ 81 h 126"/>
                <a:gd name="T2" fmla="*/ 47 w 109"/>
                <a:gd name="T3" fmla="*/ 89 h 126"/>
                <a:gd name="T4" fmla="*/ 55 w 109"/>
                <a:gd name="T5" fmla="*/ 96 h 126"/>
                <a:gd name="T6" fmla="*/ 64 w 109"/>
                <a:gd name="T7" fmla="*/ 103 h 126"/>
                <a:gd name="T8" fmla="*/ 73 w 109"/>
                <a:gd name="T9" fmla="*/ 108 h 126"/>
                <a:gd name="T10" fmla="*/ 81 w 109"/>
                <a:gd name="T11" fmla="*/ 114 h 126"/>
                <a:gd name="T12" fmla="*/ 91 w 109"/>
                <a:gd name="T13" fmla="*/ 119 h 126"/>
                <a:gd name="T14" fmla="*/ 100 w 109"/>
                <a:gd name="T15" fmla="*/ 122 h 126"/>
                <a:gd name="T16" fmla="*/ 109 w 109"/>
                <a:gd name="T17" fmla="*/ 126 h 126"/>
                <a:gd name="T18" fmla="*/ 103 w 109"/>
                <a:gd name="T19" fmla="*/ 115 h 126"/>
                <a:gd name="T20" fmla="*/ 98 w 109"/>
                <a:gd name="T21" fmla="*/ 103 h 126"/>
                <a:gd name="T22" fmla="*/ 92 w 109"/>
                <a:gd name="T23" fmla="*/ 89 h 126"/>
                <a:gd name="T24" fmla="*/ 86 w 109"/>
                <a:gd name="T25" fmla="*/ 74 h 126"/>
                <a:gd name="T26" fmla="*/ 80 w 109"/>
                <a:gd name="T27" fmla="*/ 58 h 126"/>
                <a:gd name="T28" fmla="*/ 76 w 109"/>
                <a:gd name="T29" fmla="*/ 39 h 126"/>
                <a:gd name="T30" fmla="*/ 71 w 109"/>
                <a:gd name="T31" fmla="*/ 21 h 126"/>
                <a:gd name="T32" fmla="*/ 66 w 109"/>
                <a:gd name="T33" fmla="*/ 0 h 126"/>
                <a:gd name="T34" fmla="*/ 58 w 109"/>
                <a:gd name="T35" fmla="*/ 5 h 126"/>
                <a:gd name="T36" fmla="*/ 50 w 109"/>
                <a:gd name="T37" fmla="*/ 8 h 126"/>
                <a:gd name="T38" fmla="*/ 41 w 109"/>
                <a:gd name="T39" fmla="*/ 13 h 126"/>
                <a:gd name="T40" fmla="*/ 33 w 109"/>
                <a:gd name="T41" fmla="*/ 16 h 126"/>
                <a:gd name="T42" fmla="*/ 25 w 109"/>
                <a:gd name="T43" fmla="*/ 21 h 126"/>
                <a:gd name="T44" fmla="*/ 16 w 109"/>
                <a:gd name="T45" fmla="*/ 25 h 126"/>
                <a:gd name="T46" fmla="*/ 8 w 109"/>
                <a:gd name="T47" fmla="*/ 29 h 126"/>
                <a:gd name="T48" fmla="*/ 0 w 109"/>
                <a:gd name="T49" fmla="*/ 33 h 126"/>
                <a:gd name="T50" fmla="*/ 4 w 109"/>
                <a:gd name="T51" fmla="*/ 40 h 126"/>
                <a:gd name="T52" fmla="*/ 9 w 109"/>
                <a:gd name="T53" fmla="*/ 46 h 126"/>
                <a:gd name="T54" fmla="*/ 13 w 109"/>
                <a:gd name="T55" fmla="*/ 52 h 126"/>
                <a:gd name="T56" fmla="*/ 18 w 109"/>
                <a:gd name="T57" fmla="*/ 59 h 126"/>
                <a:gd name="T58" fmla="*/ 23 w 109"/>
                <a:gd name="T59" fmla="*/ 65 h 126"/>
                <a:gd name="T60" fmla="*/ 28 w 109"/>
                <a:gd name="T61" fmla="*/ 70 h 126"/>
                <a:gd name="T62" fmla="*/ 33 w 109"/>
                <a:gd name="T63" fmla="*/ 75 h 126"/>
                <a:gd name="T64" fmla="*/ 38 w 109"/>
                <a:gd name="T65" fmla="*/ 8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9" h="126">
                  <a:moveTo>
                    <a:pt x="38" y="81"/>
                  </a:moveTo>
                  <a:lnTo>
                    <a:pt x="47" y="89"/>
                  </a:lnTo>
                  <a:lnTo>
                    <a:pt x="55" y="96"/>
                  </a:lnTo>
                  <a:lnTo>
                    <a:pt x="64" y="103"/>
                  </a:lnTo>
                  <a:lnTo>
                    <a:pt x="73" y="108"/>
                  </a:lnTo>
                  <a:lnTo>
                    <a:pt x="81" y="114"/>
                  </a:lnTo>
                  <a:lnTo>
                    <a:pt x="91" y="119"/>
                  </a:lnTo>
                  <a:lnTo>
                    <a:pt x="100" y="122"/>
                  </a:lnTo>
                  <a:lnTo>
                    <a:pt x="109" y="126"/>
                  </a:lnTo>
                  <a:lnTo>
                    <a:pt x="103" y="115"/>
                  </a:lnTo>
                  <a:lnTo>
                    <a:pt x="98" y="103"/>
                  </a:lnTo>
                  <a:lnTo>
                    <a:pt x="92" y="89"/>
                  </a:lnTo>
                  <a:lnTo>
                    <a:pt x="86" y="74"/>
                  </a:lnTo>
                  <a:lnTo>
                    <a:pt x="80" y="58"/>
                  </a:lnTo>
                  <a:lnTo>
                    <a:pt x="76" y="39"/>
                  </a:lnTo>
                  <a:lnTo>
                    <a:pt x="71" y="21"/>
                  </a:lnTo>
                  <a:lnTo>
                    <a:pt x="66" y="0"/>
                  </a:lnTo>
                  <a:lnTo>
                    <a:pt x="58" y="5"/>
                  </a:lnTo>
                  <a:lnTo>
                    <a:pt x="50" y="8"/>
                  </a:lnTo>
                  <a:lnTo>
                    <a:pt x="41" y="13"/>
                  </a:lnTo>
                  <a:lnTo>
                    <a:pt x="33" y="16"/>
                  </a:lnTo>
                  <a:lnTo>
                    <a:pt x="25" y="21"/>
                  </a:lnTo>
                  <a:lnTo>
                    <a:pt x="16" y="25"/>
                  </a:lnTo>
                  <a:lnTo>
                    <a:pt x="8" y="29"/>
                  </a:lnTo>
                  <a:lnTo>
                    <a:pt x="0" y="33"/>
                  </a:lnTo>
                  <a:lnTo>
                    <a:pt x="4" y="40"/>
                  </a:lnTo>
                  <a:lnTo>
                    <a:pt x="9" y="46"/>
                  </a:lnTo>
                  <a:lnTo>
                    <a:pt x="13" y="52"/>
                  </a:lnTo>
                  <a:lnTo>
                    <a:pt x="18" y="59"/>
                  </a:lnTo>
                  <a:lnTo>
                    <a:pt x="23" y="65"/>
                  </a:lnTo>
                  <a:lnTo>
                    <a:pt x="28" y="70"/>
                  </a:lnTo>
                  <a:lnTo>
                    <a:pt x="33" y="75"/>
                  </a:lnTo>
                  <a:lnTo>
                    <a:pt x="3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1" name="Freeform 52"/>
            <p:cNvSpPr>
              <a:spLocks/>
            </p:cNvSpPr>
            <p:nvPr/>
          </p:nvSpPr>
          <p:spPr bwMode="auto">
            <a:xfrm>
              <a:off x="2411186" y="2742407"/>
              <a:ext cx="76200" cy="61913"/>
            </a:xfrm>
            <a:custGeom>
              <a:avLst/>
              <a:gdLst>
                <a:gd name="T0" fmla="*/ 72 w 97"/>
                <a:gd name="T1" fmla="*/ 0 h 77"/>
                <a:gd name="T2" fmla="*/ 62 w 97"/>
                <a:gd name="T3" fmla="*/ 1 h 77"/>
                <a:gd name="T4" fmla="*/ 53 w 97"/>
                <a:gd name="T5" fmla="*/ 2 h 77"/>
                <a:gd name="T6" fmla="*/ 44 w 97"/>
                <a:gd name="T7" fmla="*/ 3 h 77"/>
                <a:gd name="T8" fmla="*/ 36 w 97"/>
                <a:gd name="T9" fmla="*/ 4 h 77"/>
                <a:gd name="T10" fmla="*/ 27 w 97"/>
                <a:gd name="T11" fmla="*/ 5 h 77"/>
                <a:gd name="T12" fmla="*/ 17 w 97"/>
                <a:gd name="T13" fmla="*/ 7 h 77"/>
                <a:gd name="T14" fmla="*/ 9 w 97"/>
                <a:gd name="T15" fmla="*/ 8 h 77"/>
                <a:gd name="T16" fmla="*/ 0 w 97"/>
                <a:gd name="T17" fmla="*/ 9 h 77"/>
                <a:gd name="T18" fmla="*/ 6 w 97"/>
                <a:gd name="T19" fmla="*/ 18 h 77"/>
                <a:gd name="T20" fmla="*/ 12 w 97"/>
                <a:gd name="T21" fmla="*/ 27 h 77"/>
                <a:gd name="T22" fmla="*/ 17 w 97"/>
                <a:gd name="T23" fmla="*/ 35 h 77"/>
                <a:gd name="T24" fmla="*/ 24 w 97"/>
                <a:gd name="T25" fmla="*/ 45 h 77"/>
                <a:gd name="T26" fmla="*/ 31 w 97"/>
                <a:gd name="T27" fmla="*/ 53 h 77"/>
                <a:gd name="T28" fmla="*/ 38 w 97"/>
                <a:gd name="T29" fmla="*/ 61 h 77"/>
                <a:gd name="T30" fmla="*/ 45 w 97"/>
                <a:gd name="T31" fmla="*/ 69 h 77"/>
                <a:gd name="T32" fmla="*/ 52 w 97"/>
                <a:gd name="T33" fmla="*/ 77 h 77"/>
                <a:gd name="T34" fmla="*/ 58 w 97"/>
                <a:gd name="T35" fmla="*/ 74 h 77"/>
                <a:gd name="T36" fmla="*/ 62 w 97"/>
                <a:gd name="T37" fmla="*/ 72 h 77"/>
                <a:gd name="T38" fmla="*/ 68 w 97"/>
                <a:gd name="T39" fmla="*/ 70 h 77"/>
                <a:gd name="T40" fmla="*/ 74 w 97"/>
                <a:gd name="T41" fmla="*/ 68 h 77"/>
                <a:gd name="T42" fmla="*/ 80 w 97"/>
                <a:gd name="T43" fmla="*/ 65 h 77"/>
                <a:gd name="T44" fmla="*/ 85 w 97"/>
                <a:gd name="T45" fmla="*/ 63 h 77"/>
                <a:gd name="T46" fmla="*/ 91 w 97"/>
                <a:gd name="T47" fmla="*/ 61 h 77"/>
                <a:gd name="T48" fmla="*/ 97 w 97"/>
                <a:gd name="T49" fmla="*/ 58 h 77"/>
                <a:gd name="T50" fmla="*/ 90 w 97"/>
                <a:gd name="T51" fmla="*/ 45 h 77"/>
                <a:gd name="T52" fmla="*/ 83 w 97"/>
                <a:gd name="T53" fmla="*/ 30 h 77"/>
                <a:gd name="T54" fmla="*/ 77 w 97"/>
                <a:gd name="T55" fmla="*/ 15 h 77"/>
                <a:gd name="T56" fmla="*/ 72 w 97"/>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77">
                  <a:moveTo>
                    <a:pt x="72" y="0"/>
                  </a:moveTo>
                  <a:lnTo>
                    <a:pt x="62" y="1"/>
                  </a:lnTo>
                  <a:lnTo>
                    <a:pt x="53" y="2"/>
                  </a:lnTo>
                  <a:lnTo>
                    <a:pt x="44" y="3"/>
                  </a:lnTo>
                  <a:lnTo>
                    <a:pt x="36" y="4"/>
                  </a:lnTo>
                  <a:lnTo>
                    <a:pt x="27" y="5"/>
                  </a:lnTo>
                  <a:lnTo>
                    <a:pt x="17" y="7"/>
                  </a:lnTo>
                  <a:lnTo>
                    <a:pt x="9" y="8"/>
                  </a:lnTo>
                  <a:lnTo>
                    <a:pt x="0" y="9"/>
                  </a:lnTo>
                  <a:lnTo>
                    <a:pt x="6" y="18"/>
                  </a:lnTo>
                  <a:lnTo>
                    <a:pt x="12" y="27"/>
                  </a:lnTo>
                  <a:lnTo>
                    <a:pt x="17" y="35"/>
                  </a:lnTo>
                  <a:lnTo>
                    <a:pt x="24" y="45"/>
                  </a:lnTo>
                  <a:lnTo>
                    <a:pt x="31" y="53"/>
                  </a:lnTo>
                  <a:lnTo>
                    <a:pt x="38" y="61"/>
                  </a:lnTo>
                  <a:lnTo>
                    <a:pt x="45" y="69"/>
                  </a:lnTo>
                  <a:lnTo>
                    <a:pt x="52" y="77"/>
                  </a:lnTo>
                  <a:lnTo>
                    <a:pt x="58" y="74"/>
                  </a:lnTo>
                  <a:lnTo>
                    <a:pt x="62" y="72"/>
                  </a:lnTo>
                  <a:lnTo>
                    <a:pt x="68" y="70"/>
                  </a:lnTo>
                  <a:lnTo>
                    <a:pt x="74" y="68"/>
                  </a:lnTo>
                  <a:lnTo>
                    <a:pt x="80" y="65"/>
                  </a:lnTo>
                  <a:lnTo>
                    <a:pt x="85" y="63"/>
                  </a:lnTo>
                  <a:lnTo>
                    <a:pt x="91" y="61"/>
                  </a:lnTo>
                  <a:lnTo>
                    <a:pt x="97" y="58"/>
                  </a:lnTo>
                  <a:lnTo>
                    <a:pt x="90" y="45"/>
                  </a:lnTo>
                  <a:lnTo>
                    <a:pt x="83" y="30"/>
                  </a:lnTo>
                  <a:lnTo>
                    <a:pt x="77" y="15"/>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2" name="Freeform 53"/>
            <p:cNvSpPr>
              <a:spLocks/>
            </p:cNvSpPr>
            <p:nvPr/>
          </p:nvSpPr>
          <p:spPr bwMode="auto">
            <a:xfrm>
              <a:off x="2481036" y="2820195"/>
              <a:ext cx="71438" cy="55563"/>
            </a:xfrm>
            <a:custGeom>
              <a:avLst/>
              <a:gdLst>
                <a:gd name="T0" fmla="*/ 91 w 91"/>
                <a:gd name="T1" fmla="*/ 70 h 70"/>
                <a:gd name="T2" fmla="*/ 86 w 91"/>
                <a:gd name="T3" fmla="*/ 66 h 70"/>
                <a:gd name="T4" fmla="*/ 83 w 91"/>
                <a:gd name="T5" fmla="*/ 62 h 70"/>
                <a:gd name="T6" fmla="*/ 78 w 91"/>
                <a:gd name="T7" fmla="*/ 58 h 70"/>
                <a:gd name="T8" fmla="*/ 74 w 91"/>
                <a:gd name="T9" fmla="*/ 53 h 70"/>
                <a:gd name="T10" fmla="*/ 68 w 91"/>
                <a:gd name="T11" fmla="*/ 48 h 70"/>
                <a:gd name="T12" fmla="*/ 62 w 91"/>
                <a:gd name="T13" fmla="*/ 42 h 70"/>
                <a:gd name="T14" fmla="*/ 56 w 91"/>
                <a:gd name="T15" fmla="*/ 36 h 70"/>
                <a:gd name="T16" fmla="*/ 52 w 91"/>
                <a:gd name="T17" fmla="*/ 29 h 70"/>
                <a:gd name="T18" fmla="*/ 46 w 91"/>
                <a:gd name="T19" fmla="*/ 22 h 70"/>
                <a:gd name="T20" fmla="*/ 41 w 91"/>
                <a:gd name="T21" fmla="*/ 15 h 70"/>
                <a:gd name="T22" fmla="*/ 36 w 91"/>
                <a:gd name="T23" fmla="*/ 9 h 70"/>
                <a:gd name="T24" fmla="*/ 31 w 91"/>
                <a:gd name="T25" fmla="*/ 0 h 70"/>
                <a:gd name="T26" fmla="*/ 23 w 91"/>
                <a:gd name="T27" fmla="*/ 5 h 70"/>
                <a:gd name="T28" fmla="*/ 16 w 91"/>
                <a:gd name="T29" fmla="*/ 9 h 70"/>
                <a:gd name="T30" fmla="*/ 8 w 91"/>
                <a:gd name="T31" fmla="*/ 12 h 70"/>
                <a:gd name="T32" fmla="*/ 0 w 91"/>
                <a:gd name="T33" fmla="*/ 15 h 70"/>
                <a:gd name="T34" fmla="*/ 10 w 91"/>
                <a:gd name="T35" fmla="*/ 25 h 70"/>
                <a:gd name="T36" fmla="*/ 22 w 91"/>
                <a:gd name="T37" fmla="*/ 33 h 70"/>
                <a:gd name="T38" fmla="*/ 33 w 91"/>
                <a:gd name="T39" fmla="*/ 40 h 70"/>
                <a:gd name="T40" fmla="*/ 44 w 91"/>
                <a:gd name="T41" fmla="*/ 47 h 70"/>
                <a:gd name="T42" fmla="*/ 55 w 91"/>
                <a:gd name="T43" fmla="*/ 53 h 70"/>
                <a:gd name="T44" fmla="*/ 67 w 91"/>
                <a:gd name="T45" fmla="*/ 59 h 70"/>
                <a:gd name="T46" fmla="*/ 79 w 91"/>
                <a:gd name="T47" fmla="*/ 65 h 70"/>
                <a:gd name="T48" fmla="*/ 91 w 91"/>
                <a:gd name="T49"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70">
                  <a:moveTo>
                    <a:pt x="91" y="70"/>
                  </a:moveTo>
                  <a:lnTo>
                    <a:pt x="86" y="66"/>
                  </a:lnTo>
                  <a:lnTo>
                    <a:pt x="83" y="62"/>
                  </a:lnTo>
                  <a:lnTo>
                    <a:pt x="78" y="58"/>
                  </a:lnTo>
                  <a:lnTo>
                    <a:pt x="74" y="53"/>
                  </a:lnTo>
                  <a:lnTo>
                    <a:pt x="68" y="48"/>
                  </a:lnTo>
                  <a:lnTo>
                    <a:pt x="62" y="42"/>
                  </a:lnTo>
                  <a:lnTo>
                    <a:pt x="56" y="36"/>
                  </a:lnTo>
                  <a:lnTo>
                    <a:pt x="52" y="29"/>
                  </a:lnTo>
                  <a:lnTo>
                    <a:pt x="46" y="22"/>
                  </a:lnTo>
                  <a:lnTo>
                    <a:pt x="41" y="15"/>
                  </a:lnTo>
                  <a:lnTo>
                    <a:pt x="36" y="9"/>
                  </a:lnTo>
                  <a:lnTo>
                    <a:pt x="31" y="0"/>
                  </a:lnTo>
                  <a:lnTo>
                    <a:pt x="23" y="5"/>
                  </a:lnTo>
                  <a:lnTo>
                    <a:pt x="16" y="9"/>
                  </a:lnTo>
                  <a:lnTo>
                    <a:pt x="8" y="12"/>
                  </a:lnTo>
                  <a:lnTo>
                    <a:pt x="0" y="15"/>
                  </a:lnTo>
                  <a:lnTo>
                    <a:pt x="10" y="25"/>
                  </a:lnTo>
                  <a:lnTo>
                    <a:pt x="22" y="33"/>
                  </a:lnTo>
                  <a:lnTo>
                    <a:pt x="33" y="40"/>
                  </a:lnTo>
                  <a:lnTo>
                    <a:pt x="44" y="47"/>
                  </a:lnTo>
                  <a:lnTo>
                    <a:pt x="55" y="53"/>
                  </a:lnTo>
                  <a:lnTo>
                    <a:pt x="67" y="59"/>
                  </a:lnTo>
                  <a:lnTo>
                    <a:pt x="79" y="65"/>
                  </a:lnTo>
                  <a:lnTo>
                    <a:pt x="9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3" name="Freeform 54"/>
            <p:cNvSpPr>
              <a:spLocks/>
            </p:cNvSpPr>
            <p:nvPr/>
          </p:nvSpPr>
          <p:spPr bwMode="auto">
            <a:xfrm>
              <a:off x="2969986" y="2453482"/>
              <a:ext cx="53975" cy="53975"/>
            </a:xfrm>
            <a:custGeom>
              <a:avLst/>
              <a:gdLst>
                <a:gd name="T0" fmla="*/ 62 w 69"/>
                <a:gd name="T1" fmla="*/ 0 h 68"/>
                <a:gd name="T2" fmla="*/ 62 w 69"/>
                <a:gd name="T3" fmla="*/ 0 h 68"/>
                <a:gd name="T4" fmla="*/ 62 w 69"/>
                <a:gd name="T5" fmla="*/ 0 h 68"/>
                <a:gd name="T6" fmla="*/ 62 w 69"/>
                <a:gd name="T7" fmla="*/ 0 h 68"/>
                <a:gd name="T8" fmla="*/ 62 w 69"/>
                <a:gd name="T9" fmla="*/ 0 h 68"/>
                <a:gd name="T10" fmla="*/ 55 w 69"/>
                <a:gd name="T11" fmla="*/ 8 h 68"/>
                <a:gd name="T12" fmla="*/ 47 w 69"/>
                <a:gd name="T13" fmla="*/ 17 h 68"/>
                <a:gd name="T14" fmla="*/ 39 w 69"/>
                <a:gd name="T15" fmla="*/ 25 h 68"/>
                <a:gd name="T16" fmla="*/ 32 w 69"/>
                <a:gd name="T17" fmla="*/ 34 h 68"/>
                <a:gd name="T18" fmla="*/ 24 w 69"/>
                <a:gd name="T19" fmla="*/ 42 h 68"/>
                <a:gd name="T20" fmla="*/ 16 w 69"/>
                <a:gd name="T21" fmla="*/ 51 h 68"/>
                <a:gd name="T22" fmla="*/ 8 w 69"/>
                <a:gd name="T23" fmla="*/ 59 h 68"/>
                <a:gd name="T24" fmla="*/ 0 w 69"/>
                <a:gd name="T25" fmla="*/ 68 h 68"/>
                <a:gd name="T26" fmla="*/ 69 w 69"/>
                <a:gd name="T27" fmla="*/ 68 h 68"/>
                <a:gd name="T28" fmla="*/ 68 w 69"/>
                <a:gd name="T29" fmla="*/ 50 h 68"/>
                <a:gd name="T30" fmla="*/ 66 w 69"/>
                <a:gd name="T31" fmla="*/ 33 h 68"/>
                <a:gd name="T32" fmla="*/ 64 w 69"/>
                <a:gd name="T33" fmla="*/ 16 h 68"/>
                <a:gd name="T34" fmla="*/ 62 w 69"/>
                <a:gd name="T35" fmla="*/ 0 h 68"/>
                <a:gd name="T36" fmla="*/ 62 w 69"/>
                <a:gd name="T37" fmla="*/ 0 h 68"/>
                <a:gd name="T38" fmla="*/ 62 w 69"/>
                <a:gd name="T39" fmla="*/ 0 h 68"/>
                <a:gd name="T40" fmla="*/ 62 w 69"/>
                <a:gd name="T41" fmla="*/ 0 h 68"/>
                <a:gd name="T42" fmla="*/ 62 w 69"/>
                <a:gd name="T4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8">
                  <a:moveTo>
                    <a:pt x="62" y="0"/>
                  </a:moveTo>
                  <a:lnTo>
                    <a:pt x="62" y="0"/>
                  </a:lnTo>
                  <a:lnTo>
                    <a:pt x="62" y="0"/>
                  </a:lnTo>
                  <a:lnTo>
                    <a:pt x="62" y="0"/>
                  </a:lnTo>
                  <a:lnTo>
                    <a:pt x="62" y="0"/>
                  </a:lnTo>
                  <a:lnTo>
                    <a:pt x="55" y="8"/>
                  </a:lnTo>
                  <a:lnTo>
                    <a:pt x="47" y="17"/>
                  </a:lnTo>
                  <a:lnTo>
                    <a:pt x="39" y="25"/>
                  </a:lnTo>
                  <a:lnTo>
                    <a:pt x="32" y="34"/>
                  </a:lnTo>
                  <a:lnTo>
                    <a:pt x="24" y="42"/>
                  </a:lnTo>
                  <a:lnTo>
                    <a:pt x="16" y="51"/>
                  </a:lnTo>
                  <a:lnTo>
                    <a:pt x="8" y="59"/>
                  </a:lnTo>
                  <a:lnTo>
                    <a:pt x="0" y="68"/>
                  </a:lnTo>
                  <a:lnTo>
                    <a:pt x="69" y="68"/>
                  </a:lnTo>
                  <a:lnTo>
                    <a:pt x="68" y="50"/>
                  </a:lnTo>
                  <a:lnTo>
                    <a:pt x="66" y="33"/>
                  </a:lnTo>
                  <a:lnTo>
                    <a:pt x="64" y="16"/>
                  </a:lnTo>
                  <a:lnTo>
                    <a:pt x="62" y="0"/>
                  </a:lnTo>
                  <a:lnTo>
                    <a:pt x="62" y="0"/>
                  </a:lnTo>
                  <a:lnTo>
                    <a:pt x="62" y="0"/>
                  </a:lnTo>
                  <a:lnTo>
                    <a:pt x="62" y="0"/>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4" name="Freeform 55"/>
            <p:cNvSpPr>
              <a:spLocks/>
            </p:cNvSpPr>
            <p:nvPr/>
          </p:nvSpPr>
          <p:spPr bwMode="auto">
            <a:xfrm>
              <a:off x="2933474" y="2388395"/>
              <a:ext cx="76200" cy="96838"/>
            </a:xfrm>
            <a:custGeom>
              <a:avLst/>
              <a:gdLst>
                <a:gd name="T0" fmla="*/ 88 w 97"/>
                <a:gd name="T1" fmla="*/ 0 h 122"/>
                <a:gd name="T2" fmla="*/ 78 w 97"/>
                <a:gd name="T3" fmla="*/ 1 h 122"/>
                <a:gd name="T4" fmla="*/ 66 w 97"/>
                <a:gd name="T5" fmla="*/ 2 h 122"/>
                <a:gd name="T6" fmla="*/ 56 w 97"/>
                <a:gd name="T7" fmla="*/ 3 h 122"/>
                <a:gd name="T8" fmla="*/ 44 w 97"/>
                <a:gd name="T9" fmla="*/ 3 h 122"/>
                <a:gd name="T10" fmla="*/ 34 w 97"/>
                <a:gd name="T11" fmla="*/ 4 h 122"/>
                <a:gd name="T12" fmla="*/ 22 w 97"/>
                <a:gd name="T13" fmla="*/ 6 h 122"/>
                <a:gd name="T14" fmla="*/ 12 w 97"/>
                <a:gd name="T15" fmla="*/ 7 h 122"/>
                <a:gd name="T16" fmla="*/ 0 w 97"/>
                <a:gd name="T17" fmla="*/ 8 h 122"/>
                <a:gd name="T18" fmla="*/ 6 w 97"/>
                <a:gd name="T19" fmla="*/ 36 h 122"/>
                <a:gd name="T20" fmla="*/ 12 w 97"/>
                <a:gd name="T21" fmla="*/ 64 h 122"/>
                <a:gd name="T22" fmla="*/ 15 w 97"/>
                <a:gd name="T23" fmla="*/ 93 h 122"/>
                <a:gd name="T24" fmla="*/ 18 w 97"/>
                <a:gd name="T25" fmla="*/ 122 h 122"/>
                <a:gd name="T26" fmla="*/ 29 w 97"/>
                <a:gd name="T27" fmla="*/ 110 h 122"/>
                <a:gd name="T28" fmla="*/ 40 w 97"/>
                <a:gd name="T29" fmla="*/ 99 h 122"/>
                <a:gd name="T30" fmla="*/ 50 w 97"/>
                <a:gd name="T31" fmla="*/ 87 h 122"/>
                <a:gd name="T32" fmla="*/ 60 w 97"/>
                <a:gd name="T33" fmla="*/ 76 h 122"/>
                <a:gd name="T34" fmla="*/ 70 w 97"/>
                <a:gd name="T35" fmla="*/ 65 h 122"/>
                <a:gd name="T36" fmla="*/ 79 w 97"/>
                <a:gd name="T37" fmla="*/ 54 h 122"/>
                <a:gd name="T38" fmla="*/ 88 w 97"/>
                <a:gd name="T39" fmla="*/ 42 h 122"/>
                <a:gd name="T40" fmla="*/ 97 w 97"/>
                <a:gd name="T41" fmla="*/ 31 h 122"/>
                <a:gd name="T42" fmla="*/ 95 w 97"/>
                <a:gd name="T43" fmla="*/ 23 h 122"/>
                <a:gd name="T44" fmla="*/ 93 w 97"/>
                <a:gd name="T45" fmla="*/ 15 h 122"/>
                <a:gd name="T46" fmla="*/ 90 w 97"/>
                <a:gd name="T47" fmla="*/ 8 h 122"/>
                <a:gd name="T48" fmla="*/ 88 w 97"/>
                <a:gd name="T4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7" h="122">
                  <a:moveTo>
                    <a:pt x="88" y="0"/>
                  </a:moveTo>
                  <a:lnTo>
                    <a:pt x="78" y="1"/>
                  </a:lnTo>
                  <a:lnTo>
                    <a:pt x="66" y="2"/>
                  </a:lnTo>
                  <a:lnTo>
                    <a:pt x="56" y="3"/>
                  </a:lnTo>
                  <a:lnTo>
                    <a:pt x="44" y="3"/>
                  </a:lnTo>
                  <a:lnTo>
                    <a:pt x="34" y="4"/>
                  </a:lnTo>
                  <a:lnTo>
                    <a:pt x="22" y="6"/>
                  </a:lnTo>
                  <a:lnTo>
                    <a:pt x="12" y="7"/>
                  </a:lnTo>
                  <a:lnTo>
                    <a:pt x="0" y="8"/>
                  </a:lnTo>
                  <a:lnTo>
                    <a:pt x="6" y="36"/>
                  </a:lnTo>
                  <a:lnTo>
                    <a:pt x="12" y="64"/>
                  </a:lnTo>
                  <a:lnTo>
                    <a:pt x="15" y="93"/>
                  </a:lnTo>
                  <a:lnTo>
                    <a:pt x="18" y="122"/>
                  </a:lnTo>
                  <a:lnTo>
                    <a:pt x="29" y="110"/>
                  </a:lnTo>
                  <a:lnTo>
                    <a:pt x="40" y="99"/>
                  </a:lnTo>
                  <a:lnTo>
                    <a:pt x="50" y="87"/>
                  </a:lnTo>
                  <a:lnTo>
                    <a:pt x="60" y="76"/>
                  </a:lnTo>
                  <a:lnTo>
                    <a:pt x="70" y="65"/>
                  </a:lnTo>
                  <a:lnTo>
                    <a:pt x="79" y="54"/>
                  </a:lnTo>
                  <a:lnTo>
                    <a:pt x="88" y="42"/>
                  </a:lnTo>
                  <a:lnTo>
                    <a:pt x="97" y="31"/>
                  </a:lnTo>
                  <a:lnTo>
                    <a:pt x="95" y="23"/>
                  </a:lnTo>
                  <a:lnTo>
                    <a:pt x="93" y="15"/>
                  </a:lnTo>
                  <a:lnTo>
                    <a:pt x="90" y="8"/>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5" name="Freeform 56"/>
            <p:cNvSpPr>
              <a:spLocks/>
            </p:cNvSpPr>
            <p:nvPr/>
          </p:nvSpPr>
          <p:spPr bwMode="auto">
            <a:xfrm>
              <a:off x="2839811" y="2396332"/>
              <a:ext cx="90488" cy="111125"/>
            </a:xfrm>
            <a:custGeom>
              <a:avLst/>
              <a:gdLst>
                <a:gd name="T0" fmla="*/ 96 w 114"/>
                <a:gd name="T1" fmla="*/ 0 h 140"/>
                <a:gd name="T2" fmla="*/ 84 w 114"/>
                <a:gd name="T3" fmla="*/ 1 h 140"/>
                <a:gd name="T4" fmla="*/ 72 w 114"/>
                <a:gd name="T5" fmla="*/ 1 h 140"/>
                <a:gd name="T6" fmla="*/ 60 w 114"/>
                <a:gd name="T7" fmla="*/ 3 h 140"/>
                <a:gd name="T8" fmla="*/ 48 w 114"/>
                <a:gd name="T9" fmla="*/ 4 h 140"/>
                <a:gd name="T10" fmla="*/ 36 w 114"/>
                <a:gd name="T11" fmla="*/ 5 h 140"/>
                <a:gd name="T12" fmla="*/ 24 w 114"/>
                <a:gd name="T13" fmla="*/ 5 h 140"/>
                <a:gd name="T14" fmla="*/ 11 w 114"/>
                <a:gd name="T15" fmla="*/ 6 h 140"/>
                <a:gd name="T16" fmla="*/ 0 w 114"/>
                <a:gd name="T17" fmla="*/ 6 h 140"/>
                <a:gd name="T18" fmla="*/ 4 w 114"/>
                <a:gd name="T19" fmla="*/ 38 h 140"/>
                <a:gd name="T20" fmla="*/ 8 w 114"/>
                <a:gd name="T21" fmla="*/ 72 h 140"/>
                <a:gd name="T22" fmla="*/ 10 w 114"/>
                <a:gd name="T23" fmla="*/ 105 h 140"/>
                <a:gd name="T24" fmla="*/ 11 w 114"/>
                <a:gd name="T25" fmla="*/ 140 h 140"/>
                <a:gd name="T26" fmla="*/ 107 w 114"/>
                <a:gd name="T27" fmla="*/ 140 h 140"/>
                <a:gd name="T28" fmla="*/ 109 w 114"/>
                <a:gd name="T29" fmla="*/ 137 h 140"/>
                <a:gd name="T30" fmla="*/ 111 w 114"/>
                <a:gd name="T31" fmla="*/ 136 h 140"/>
                <a:gd name="T32" fmla="*/ 113 w 114"/>
                <a:gd name="T33" fmla="*/ 134 h 140"/>
                <a:gd name="T34" fmla="*/ 114 w 114"/>
                <a:gd name="T35" fmla="*/ 133 h 140"/>
                <a:gd name="T36" fmla="*/ 112 w 114"/>
                <a:gd name="T37" fmla="*/ 98 h 140"/>
                <a:gd name="T38" fmla="*/ 108 w 114"/>
                <a:gd name="T39" fmla="*/ 65 h 140"/>
                <a:gd name="T40" fmla="*/ 102 w 114"/>
                <a:gd name="T41" fmla="*/ 32 h 140"/>
                <a:gd name="T42" fmla="*/ 96 w 11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40">
                  <a:moveTo>
                    <a:pt x="96" y="0"/>
                  </a:moveTo>
                  <a:lnTo>
                    <a:pt x="84" y="1"/>
                  </a:lnTo>
                  <a:lnTo>
                    <a:pt x="72" y="1"/>
                  </a:lnTo>
                  <a:lnTo>
                    <a:pt x="60" y="3"/>
                  </a:lnTo>
                  <a:lnTo>
                    <a:pt x="48" y="4"/>
                  </a:lnTo>
                  <a:lnTo>
                    <a:pt x="36" y="5"/>
                  </a:lnTo>
                  <a:lnTo>
                    <a:pt x="24" y="5"/>
                  </a:lnTo>
                  <a:lnTo>
                    <a:pt x="11" y="6"/>
                  </a:lnTo>
                  <a:lnTo>
                    <a:pt x="0" y="6"/>
                  </a:lnTo>
                  <a:lnTo>
                    <a:pt x="4" y="38"/>
                  </a:lnTo>
                  <a:lnTo>
                    <a:pt x="8" y="72"/>
                  </a:lnTo>
                  <a:lnTo>
                    <a:pt x="10" y="105"/>
                  </a:lnTo>
                  <a:lnTo>
                    <a:pt x="11" y="140"/>
                  </a:lnTo>
                  <a:lnTo>
                    <a:pt x="107" y="140"/>
                  </a:lnTo>
                  <a:lnTo>
                    <a:pt x="109" y="137"/>
                  </a:lnTo>
                  <a:lnTo>
                    <a:pt x="111" y="136"/>
                  </a:lnTo>
                  <a:lnTo>
                    <a:pt x="113" y="134"/>
                  </a:lnTo>
                  <a:lnTo>
                    <a:pt x="114" y="133"/>
                  </a:lnTo>
                  <a:lnTo>
                    <a:pt x="112" y="98"/>
                  </a:lnTo>
                  <a:lnTo>
                    <a:pt x="108" y="65"/>
                  </a:lnTo>
                  <a:lnTo>
                    <a:pt x="102" y="32"/>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6" name="Freeform 57"/>
            <p:cNvSpPr>
              <a:spLocks/>
            </p:cNvSpPr>
            <p:nvPr/>
          </p:nvSpPr>
          <p:spPr bwMode="auto">
            <a:xfrm>
              <a:off x="3028724" y="2443957"/>
              <a:ext cx="1588" cy="1588"/>
            </a:xfrm>
            <a:custGeom>
              <a:avLst/>
              <a:gdLst>
                <a:gd name="T0" fmla="*/ 0 w 2"/>
                <a:gd name="T1" fmla="*/ 1 h 1"/>
                <a:gd name="T2" fmla="*/ 0 w 2"/>
                <a:gd name="T3" fmla="*/ 1 h 1"/>
                <a:gd name="T4" fmla="*/ 0 w 2"/>
                <a:gd name="T5" fmla="*/ 1 h 1"/>
                <a:gd name="T6" fmla="*/ 0 w 2"/>
                <a:gd name="T7" fmla="*/ 1 h 1"/>
                <a:gd name="T8" fmla="*/ 0 w 2"/>
                <a:gd name="T9" fmla="*/ 1 h 1"/>
                <a:gd name="T10" fmla="*/ 2 w 2"/>
                <a:gd name="T11" fmla="*/ 0 h 1"/>
                <a:gd name="T12" fmla="*/ 2 w 2"/>
                <a:gd name="T13" fmla="*/ 0 h 1"/>
                <a:gd name="T14" fmla="*/ 2 w 2"/>
                <a:gd name="T15" fmla="*/ 0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lnTo>
                    <a:pt x="0" y="1"/>
                  </a:lnTo>
                  <a:lnTo>
                    <a:pt x="0" y="1"/>
                  </a:lnTo>
                  <a:lnTo>
                    <a:pt x="0" y="1"/>
                  </a:lnTo>
                  <a:lnTo>
                    <a:pt x="0" y="1"/>
                  </a:lnTo>
                  <a:lnTo>
                    <a:pt x="2" y="0"/>
                  </a:lnTo>
                  <a:lnTo>
                    <a:pt x="2" y="0"/>
                  </a:lnTo>
                  <a:lnTo>
                    <a:pt x="2"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7" name="Freeform 58"/>
            <p:cNvSpPr>
              <a:spLocks/>
            </p:cNvSpPr>
            <p:nvPr/>
          </p:nvSpPr>
          <p:spPr bwMode="auto">
            <a:xfrm>
              <a:off x="3019199" y="245348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8" name="Freeform 59"/>
            <p:cNvSpPr>
              <a:spLocks/>
            </p:cNvSpPr>
            <p:nvPr/>
          </p:nvSpPr>
          <p:spPr bwMode="auto">
            <a:xfrm>
              <a:off x="2893786" y="2148682"/>
              <a:ext cx="241300" cy="309563"/>
            </a:xfrm>
            <a:custGeom>
              <a:avLst/>
              <a:gdLst>
                <a:gd name="T0" fmla="*/ 224 w 303"/>
                <a:gd name="T1" fmla="*/ 83 h 389"/>
                <a:gd name="T2" fmla="*/ 232 w 303"/>
                <a:gd name="T3" fmla="*/ 107 h 389"/>
                <a:gd name="T4" fmla="*/ 234 w 303"/>
                <a:gd name="T5" fmla="*/ 133 h 389"/>
                <a:gd name="T6" fmla="*/ 232 w 303"/>
                <a:gd name="T7" fmla="*/ 161 h 389"/>
                <a:gd name="T8" fmla="*/ 224 w 303"/>
                <a:gd name="T9" fmla="*/ 192 h 389"/>
                <a:gd name="T10" fmla="*/ 211 w 303"/>
                <a:gd name="T11" fmla="*/ 225 h 389"/>
                <a:gd name="T12" fmla="*/ 195 w 303"/>
                <a:gd name="T13" fmla="*/ 258 h 389"/>
                <a:gd name="T14" fmla="*/ 173 w 303"/>
                <a:gd name="T15" fmla="*/ 294 h 389"/>
                <a:gd name="T16" fmla="*/ 147 w 303"/>
                <a:gd name="T17" fmla="*/ 331 h 389"/>
                <a:gd name="T18" fmla="*/ 151 w 303"/>
                <a:gd name="T19" fmla="*/ 346 h 389"/>
                <a:gd name="T20" fmla="*/ 154 w 303"/>
                <a:gd name="T21" fmla="*/ 359 h 389"/>
                <a:gd name="T22" fmla="*/ 157 w 303"/>
                <a:gd name="T23" fmla="*/ 374 h 389"/>
                <a:gd name="T24" fmla="*/ 159 w 303"/>
                <a:gd name="T25" fmla="*/ 389 h 389"/>
                <a:gd name="T26" fmla="*/ 199 w 303"/>
                <a:gd name="T27" fmla="*/ 341 h 389"/>
                <a:gd name="T28" fmla="*/ 233 w 303"/>
                <a:gd name="T29" fmla="*/ 295 h 389"/>
                <a:gd name="T30" fmla="*/ 260 w 303"/>
                <a:gd name="T31" fmla="*/ 250 h 389"/>
                <a:gd name="T32" fmla="*/ 282 w 303"/>
                <a:gd name="T33" fmla="*/ 209 h 389"/>
                <a:gd name="T34" fmla="*/ 296 w 303"/>
                <a:gd name="T35" fmla="*/ 168 h 389"/>
                <a:gd name="T36" fmla="*/ 303 w 303"/>
                <a:gd name="T37" fmla="*/ 131 h 389"/>
                <a:gd name="T38" fmla="*/ 302 w 303"/>
                <a:gd name="T39" fmla="*/ 98 h 389"/>
                <a:gd name="T40" fmla="*/ 294 w 303"/>
                <a:gd name="T41" fmla="*/ 69 h 389"/>
                <a:gd name="T42" fmla="*/ 287 w 303"/>
                <a:gd name="T43" fmla="*/ 57 h 389"/>
                <a:gd name="T44" fmla="*/ 278 w 303"/>
                <a:gd name="T45" fmla="*/ 45 h 389"/>
                <a:gd name="T46" fmla="*/ 267 w 303"/>
                <a:gd name="T47" fmla="*/ 35 h 389"/>
                <a:gd name="T48" fmla="*/ 255 w 303"/>
                <a:gd name="T49" fmla="*/ 27 h 389"/>
                <a:gd name="T50" fmla="*/ 241 w 303"/>
                <a:gd name="T51" fmla="*/ 19 h 389"/>
                <a:gd name="T52" fmla="*/ 226 w 303"/>
                <a:gd name="T53" fmla="*/ 13 h 389"/>
                <a:gd name="T54" fmla="*/ 210 w 303"/>
                <a:gd name="T55" fmla="*/ 7 h 389"/>
                <a:gd name="T56" fmla="*/ 191 w 303"/>
                <a:gd name="T57" fmla="*/ 4 h 389"/>
                <a:gd name="T58" fmla="*/ 172 w 303"/>
                <a:gd name="T59" fmla="*/ 1 h 389"/>
                <a:gd name="T60" fmla="*/ 151 w 303"/>
                <a:gd name="T61" fmla="*/ 0 h 389"/>
                <a:gd name="T62" fmla="*/ 128 w 303"/>
                <a:gd name="T63" fmla="*/ 0 h 389"/>
                <a:gd name="T64" fmla="*/ 105 w 303"/>
                <a:gd name="T65" fmla="*/ 1 h 389"/>
                <a:gd name="T66" fmla="*/ 81 w 303"/>
                <a:gd name="T67" fmla="*/ 4 h 389"/>
                <a:gd name="T68" fmla="*/ 54 w 303"/>
                <a:gd name="T69" fmla="*/ 7 h 389"/>
                <a:gd name="T70" fmla="*/ 28 w 303"/>
                <a:gd name="T71" fmla="*/ 12 h 389"/>
                <a:gd name="T72" fmla="*/ 0 w 303"/>
                <a:gd name="T73" fmla="*/ 17 h 389"/>
                <a:gd name="T74" fmla="*/ 21 w 303"/>
                <a:gd name="T75" fmla="*/ 15 h 389"/>
                <a:gd name="T76" fmla="*/ 40 w 303"/>
                <a:gd name="T77" fmla="*/ 13 h 389"/>
                <a:gd name="T78" fmla="*/ 60 w 303"/>
                <a:gd name="T79" fmla="*/ 13 h 389"/>
                <a:gd name="T80" fmla="*/ 78 w 303"/>
                <a:gd name="T81" fmla="*/ 13 h 389"/>
                <a:gd name="T82" fmla="*/ 97 w 303"/>
                <a:gd name="T83" fmla="*/ 13 h 389"/>
                <a:gd name="T84" fmla="*/ 113 w 303"/>
                <a:gd name="T85" fmla="*/ 15 h 389"/>
                <a:gd name="T86" fmla="*/ 129 w 303"/>
                <a:gd name="T87" fmla="*/ 17 h 389"/>
                <a:gd name="T88" fmla="*/ 144 w 303"/>
                <a:gd name="T89" fmla="*/ 21 h 389"/>
                <a:gd name="T90" fmla="*/ 158 w 303"/>
                <a:gd name="T91" fmla="*/ 26 h 389"/>
                <a:gd name="T92" fmla="*/ 170 w 303"/>
                <a:gd name="T93" fmla="*/ 31 h 389"/>
                <a:gd name="T94" fmla="*/ 182 w 303"/>
                <a:gd name="T95" fmla="*/ 37 h 389"/>
                <a:gd name="T96" fmla="*/ 192 w 303"/>
                <a:gd name="T97" fmla="*/ 45 h 389"/>
                <a:gd name="T98" fmla="*/ 203 w 303"/>
                <a:gd name="T99" fmla="*/ 53 h 389"/>
                <a:gd name="T100" fmla="*/ 211 w 303"/>
                <a:gd name="T101" fmla="*/ 62 h 389"/>
                <a:gd name="T102" fmla="*/ 218 w 303"/>
                <a:gd name="T103" fmla="*/ 72 h 389"/>
                <a:gd name="T104" fmla="*/ 224 w 303"/>
                <a:gd name="T105" fmla="*/ 83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3" h="389">
                  <a:moveTo>
                    <a:pt x="224" y="83"/>
                  </a:moveTo>
                  <a:lnTo>
                    <a:pt x="232" y="107"/>
                  </a:lnTo>
                  <a:lnTo>
                    <a:pt x="234" y="133"/>
                  </a:lnTo>
                  <a:lnTo>
                    <a:pt x="232" y="161"/>
                  </a:lnTo>
                  <a:lnTo>
                    <a:pt x="224" y="192"/>
                  </a:lnTo>
                  <a:lnTo>
                    <a:pt x="211" y="225"/>
                  </a:lnTo>
                  <a:lnTo>
                    <a:pt x="195" y="258"/>
                  </a:lnTo>
                  <a:lnTo>
                    <a:pt x="173" y="294"/>
                  </a:lnTo>
                  <a:lnTo>
                    <a:pt x="147" y="331"/>
                  </a:lnTo>
                  <a:lnTo>
                    <a:pt x="151" y="346"/>
                  </a:lnTo>
                  <a:lnTo>
                    <a:pt x="154" y="359"/>
                  </a:lnTo>
                  <a:lnTo>
                    <a:pt x="157" y="374"/>
                  </a:lnTo>
                  <a:lnTo>
                    <a:pt x="159" y="389"/>
                  </a:lnTo>
                  <a:lnTo>
                    <a:pt x="199" y="341"/>
                  </a:lnTo>
                  <a:lnTo>
                    <a:pt x="233" y="295"/>
                  </a:lnTo>
                  <a:lnTo>
                    <a:pt x="260" y="250"/>
                  </a:lnTo>
                  <a:lnTo>
                    <a:pt x="282" y="209"/>
                  </a:lnTo>
                  <a:lnTo>
                    <a:pt x="296" y="168"/>
                  </a:lnTo>
                  <a:lnTo>
                    <a:pt x="303" y="131"/>
                  </a:lnTo>
                  <a:lnTo>
                    <a:pt x="302" y="98"/>
                  </a:lnTo>
                  <a:lnTo>
                    <a:pt x="294" y="69"/>
                  </a:lnTo>
                  <a:lnTo>
                    <a:pt x="287" y="57"/>
                  </a:lnTo>
                  <a:lnTo>
                    <a:pt x="278" y="45"/>
                  </a:lnTo>
                  <a:lnTo>
                    <a:pt x="267" y="35"/>
                  </a:lnTo>
                  <a:lnTo>
                    <a:pt x="255" y="27"/>
                  </a:lnTo>
                  <a:lnTo>
                    <a:pt x="241" y="19"/>
                  </a:lnTo>
                  <a:lnTo>
                    <a:pt x="226" y="13"/>
                  </a:lnTo>
                  <a:lnTo>
                    <a:pt x="210" y="7"/>
                  </a:lnTo>
                  <a:lnTo>
                    <a:pt x="191" y="4"/>
                  </a:lnTo>
                  <a:lnTo>
                    <a:pt x="172" y="1"/>
                  </a:lnTo>
                  <a:lnTo>
                    <a:pt x="151" y="0"/>
                  </a:lnTo>
                  <a:lnTo>
                    <a:pt x="128" y="0"/>
                  </a:lnTo>
                  <a:lnTo>
                    <a:pt x="105" y="1"/>
                  </a:lnTo>
                  <a:lnTo>
                    <a:pt x="81" y="4"/>
                  </a:lnTo>
                  <a:lnTo>
                    <a:pt x="54" y="7"/>
                  </a:lnTo>
                  <a:lnTo>
                    <a:pt x="28" y="12"/>
                  </a:lnTo>
                  <a:lnTo>
                    <a:pt x="0" y="17"/>
                  </a:lnTo>
                  <a:lnTo>
                    <a:pt x="21" y="15"/>
                  </a:lnTo>
                  <a:lnTo>
                    <a:pt x="40" y="13"/>
                  </a:lnTo>
                  <a:lnTo>
                    <a:pt x="60" y="13"/>
                  </a:lnTo>
                  <a:lnTo>
                    <a:pt x="78" y="13"/>
                  </a:lnTo>
                  <a:lnTo>
                    <a:pt x="97" y="13"/>
                  </a:lnTo>
                  <a:lnTo>
                    <a:pt x="113" y="15"/>
                  </a:lnTo>
                  <a:lnTo>
                    <a:pt x="129" y="17"/>
                  </a:lnTo>
                  <a:lnTo>
                    <a:pt x="144" y="21"/>
                  </a:lnTo>
                  <a:lnTo>
                    <a:pt x="158" y="26"/>
                  </a:lnTo>
                  <a:lnTo>
                    <a:pt x="170" y="31"/>
                  </a:lnTo>
                  <a:lnTo>
                    <a:pt x="182" y="37"/>
                  </a:lnTo>
                  <a:lnTo>
                    <a:pt x="192" y="45"/>
                  </a:lnTo>
                  <a:lnTo>
                    <a:pt x="203" y="53"/>
                  </a:lnTo>
                  <a:lnTo>
                    <a:pt x="211" y="62"/>
                  </a:lnTo>
                  <a:lnTo>
                    <a:pt x="218" y="72"/>
                  </a:lnTo>
                  <a:lnTo>
                    <a:pt x="224"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sp>
          <p:nvSpPr>
            <p:cNvPr id="79" name="Freeform 60"/>
            <p:cNvSpPr>
              <a:spLocks/>
            </p:cNvSpPr>
            <p:nvPr/>
          </p:nvSpPr>
          <p:spPr bwMode="auto">
            <a:xfrm>
              <a:off x="2050824" y="2569370"/>
              <a:ext cx="392113" cy="349250"/>
            </a:xfrm>
            <a:custGeom>
              <a:avLst/>
              <a:gdLst>
                <a:gd name="T0" fmla="*/ 447 w 495"/>
                <a:gd name="T1" fmla="*/ 327 h 440"/>
                <a:gd name="T2" fmla="*/ 414 w 495"/>
                <a:gd name="T3" fmla="*/ 337 h 440"/>
                <a:gd name="T4" fmla="*/ 380 w 495"/>
                <a:gd name="T5" fmla="*/ 347 h 440"/>
                <a:gd name="T6" fmla="*/ 349 w 495"/>
                <a:gd name="T7" fmla="*/ 355 h 440"/>
                <a:gd name="T8" fmla="*/ 318 w 495"/>
                <a:gd name="T9" fmla="*/ 360 h 440"/>
                <a:gd name="T10" fmla="*/ 289 w 495"/>
                <a:gd name="T11" fmla="*/ 365 h 440"/>
                <a:gd name="T12" fmla="*/ 262 w 495"/>
                <a:gd name="T13" fmla="*/ 368 h 440"/>
                <a:gd name="T14" fmla="*/ 235 w 495"/>
                <a:gd name="T15" fmla="*/ 370 h 440"/>
                <a:gd name="T16" fmla="*/ 210 w 495"/>
                <a:gd name="T17" fmla="*/ 370 h 440"/>
                <a:gd name="T18" fmla="*/ 187 w 495"/>
                <a:gd name="T19" fmla="*/ 367 h 440"/>
                <a:gd name="T20" fmla="*/ 166 w 495"/>
                <a:gd name="T21" fmla="*/ 364 h 440"/>
                <a:gd name="T22" fmla="*/ 146 w 495"/>
                <a:gd name="T23" fmla="*/ 358 h 440"/>
                <a:gd name="T24" fmla="*/ 130 w 495"/>
                <a:gd name="T25" fmla="*/ 351 h 440"/>
                <a:gd name="T26" fmla="*/ 114 w 495"/>
                <a:gd name="T27" fmla="*/ 342 h 440"/>
                <a:gd name="T28" fmla="*/ 101 w 495"/>
                <a:gd name="T29" fmla="*/ 332 h 440"/>
                <a:gd name="T30" fmla="*/ 91 w 495"/>
                <a:gd name="T31" fmla="*/ 319 h 440"/>
                <a:gd name="T32" fmla="*/ 83 w 495"/>
                <a:gd name="T33" fmla="*/ 305 h 440"/>
                <a:gd name="T34" fmla="*/ 75 w 495"/>
                <a:gd name="T35" fmla="*/ 281 h 440"/>
                <a:gd name="T36" fmla="*/ 72 w 495"/>
                <a:gd name="T37" fmla="*/ 256 h 440"/>
                <a:gd name="T38" fmla="*/ 73 w 495"/>
                <a:gd name="T39" fmla="*/ 229 h 440"/>
                <a:gd name="T40" fmla="*/ 80 w 495"/>
                <a:gd name="T41" fmla="*/ 200 h 440"/>
                <a:gd name="T42" fmla="*/ 92 w 495"/>
                <a:gd name="T43" fmla="*/ 170 h 440"/>
                <a:gd name="T44" fmla="*/ 110 w 495"/>
                <a:gd name="T45" fmla="*/ 139 h 440"/>
                <a:gd name="T46" fmla="*/ 133 w 495"/>
                <a:gd name="T47" fmla="*/ 105 h 440"/>
                <a:gd name="T48" fmla="*/ 160 w 495"/>
                <a:gd name="T49" fmla="*/ 69 h 440"/>
                <a:gd name="T50" fmla="*/ 180 w 495"/>
                <a:gd name="T51" fmla="*/ 90 h 440"/>
                <a:gd name="T52" fmla="*/ 219 w 495"/>
                <a:gd name="T53" fmla="*/ 0 h 440"/>
                <a:gd name="T54" fmla="*/ 135 w 495"/>
                <a:gd name="T55" fmla="*/ 40 h 440"/>
                <a:gd name="T56" fmla="*/ 157 w 495"/>
                <a:gd name="T57" fmla="*/ 64 h 440"/>
                <a:gd name="T58" fmla="*/ 112 w 495"/>
                <a:gd name="T59" fmla="*/ 113 h 440"/>
                <a:gd name="T60" fmla="*/ 74 w 495"/>
                <a:gd name="T61" fmla="*/ 159 h 440"/>
                <a:gd name="T62" fmla="*/ 44 w 495"/>
                <a:gd name="T63" fmla="*/ 201 h 440"/>
                <a:gd name="T64" fmla="*/ 22 w 495"/>
                <a:gd name="T65" fmla="*/ 242 h 440"/>
                <a:gd name="T66" fmla="*/ 7 w 495"/>
                <a:gd name="T67" fmla="*/ 279 h 440"/>
                <a:gd name="T68" fmla="*/ 0 w 495"/>
                <a:gd name="T69" fmla="*/ 314 h 440"/>
                <a:gd name="T70" fmla="*/ 1 w 495"/>
                <a:gd name="T71" fmla="*/ 345 h 440"/>
                <a:gd name="T72" fmla="*/ 10 w 495"/>
                <a:gd name="T73" fmla="*/ 375 h 440"/>
                <a:gd name="T74" fmla="*/ 21 w 495"/>
                <a:gd name="T75" fmla="*/ 393 h 440"/>
                <a:gd name="T76" fmla="*/ 33 w 495"/>
                <a:gd name="T77" fmla="*/ 406 h 440"/>
                <a:gd name="T78" fmla="*/ 51 w 495"/>
                <a:gd name="T79" fmla="*/ 418 h 440"/>
                <a:gd name="T80" fmla="*/ 70 w 495"/>
                <a:gd name="T81" fmla="*/ 427 h 440"/>
                <a:gd name="T82" fmla="*/ 93 w 495"/>
                <a:gd name="T83" fmla="*/ 434 h 440"/>
                <a:gd name="T84" fmla="*/ 119 w 495"/>
                <a:gd name="T85" fmla="*/ 439 h 440"/>
                <a:gd name="T86" fmla="*/ 146 w 495"/>
                <a:gd name="T87" fmla="*/ 440 h 440"/>
                <a:gd name="T88" fmla="*/ 178 w 495"/>
                <a:gd name="T89" fmla="*/ 440 h 440"/>
                <a:gd name="T90" fmla="*/ 211 w 495"/>
                <a:gd name="T91" fmla="*/ 436 h 440"/>
                <a:gd name="T92" fmla="*/ 246 w 495"/>
                <a:gd name="T93" fmla="*/ 432 h 440"/>
                <a:gd name="T94" fmla="*/ 284 w 495"/>
                <a:gd name="T95" fmla="*/ 425 h 440"/>
                <a:gd name="T96" fmla="*/ 323 w 495"/>
                <a:gd name="T97" fmla="*/ 415 h 440"/>
                <a:gd name="T98" fmla="*/ 363 w 495"/>
                <a:gd name="T99" fmla="*/ 403 h 440"/>
                <a:gd name="T100" fmla="*/ 406 w 495"/>
                <a:gd name="T101" fmla="*/ 389 h 440"/>
                <a:gd name="T102" fmla="*/ 450 w 495"/>
                <a:gd name="T103" fmla="*/ 373 h 440"/>
                <a:gd name="T104" fmla="*/ 495 w 495"/>
                <a:gd name="T105" fmla="*/ 355 h 440"/>
                <a:gd name="T106" fmla="*/ 489 w 495"/>
                <a:gd name="T107" fmla="*/ 351 h 440"/>
                <a:gd name="T108" fmla="*/ 483 w 495"/>
                <a:gd name="T109" fmla="*/ 348 h 440"/>
                <a:gd name="T110" fmla="*/ 476 w 495"/>
                <a:gd name="T111" fmla="*/ 344 h 440"/>
                <a:gd name="T112" fmla="*/ 470 w 495"/>
                <a:gd name="T113" fmla="*/ 341 h 440"/>
                <a:gd name="T114" fmla="*/ 465 w 495"/>
                <a:gd name="T115" fmla="*/ 337 h 440"/>
                <a:gd name="T116" fmla="*/ 459 w 495"/>
                <a:gd name="T117" fmla="*/ 334 h 440"/>
                <a:gd name="T118" fmla="*/ 453 w 495"/>
                <a:gd name="T119" fmla="*/ 330 h 440"/>
                <a:gd name="T120" fmla="*/ 447 w 495"/>
                <a:gd name="T121" fmla="*/ 32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5" h="440">
                  <a:moveTo>
                    <a:pt x="447" y="327"/>
                  </a:moveTo>
                  <a:lnTo>
                    <a:pt x="414" y="337"/>
                  </a:lnTo>
                  <a:lnTo>
                    <a:pt x="380" y="347"/>
                  </a:lnTo>
                  <a:lnTo>
                    <a:pt x="349" y="355"/>
                  </a:lnTo>
                  <a:lnTo>
                    <a:pt x="318" y="360"/>
                  </a:lnTo>
                  <a:lnTo>
                    <a:pt x="289" y="365"/>
                  </a:lnTo>
                  <a:lnTo>
                    <a:pt x="262" y="368"/>
                  </a:lnTo>
                  <a:lnTo>
                    <a:pt x="235" y="370"/>
                  </a:lnTo>
                  <a:lnTo>
                    <a:pt x="210" y="370"/>
                  </a:lnTo>
                  <a:lnTo>
                    <a:pt x="187" y="367"/>
                  </a:lnTo>
                  <a:lnTo>
                    <a:pt x="166" y="364"/>
                  </a:lnTo>
                  <a:lnTo>
                    <a:pt x="146" y="358"/>
                  </a:lnTo>
                  <a:lnTo>
                    <a:pt x="130" y="351"/>
                  </a:lnTo>
                  <a:lnTo>
                    <a:pt x="114" y="342"/>
                  </a:lnTo>
                  <a:lnTo>
                    <a:pt x="101" y="332"/>
                  </a:lnTo>
                  <a:lnTo>
                    <a:pt x="91" y="319"/>
                  </a:lnTo>
                  <a:lnTo>
                    <a:pt x="83" y="305"/>
                  </a:lnTo>
                  <a:lnTo>
                    <a:pt x="75" y="281"/>
                  </a:lnTo>
                  <a:lnTo>
                    <a:pt x="72" y="256"/>
                  </a:lnTo>
                  <a:lnTo>
                    <a:pt x="73" y="229"/>
                  </a:lnTo>
                  <a:lnTo>
                    <a:pt x="80" y="200"/>
                  </a:lnTo>
                  <a:lnTo>
                    <a:pt x="92" y="170"/>
                  </a:lnTo>
                  <a:lnTo>
                    <a:pt x="110" y="139"/>
                  </a:lnTo>
                  <a:lnTo>
                    <a:pt x="133" y="105"/>
                  </a:lnTo>
                  <a:lnTo>
                    <a:pt x="160" y="69"/>
                  </a:lnTo>
                  <a:lnTo>
                    <a:pt x="180" y="90"/>
                  </a:lnTo>
                  <a:lnTo>
                    <a:pt x="219" y="0"/>
                  </a:lnTo>
                  <a:lnTo>
                    <a:pt x="135" y="40"/>
                  </a:lnTo>
                  <a:lnTo>
                    <a:pt x="157" y="64"/>
                  </a:lnTo>
                  <a:lnTo>
                    <a:pt x="112" y="113"/>
                  </a:lnTo>
                  <a:lnTo>
                    <a:pt x="74" y="159"/>
                  </a:lnTo>
                  <a:lnTo>
                    <a:pt x="44" y="201"/>
                  </a:lnTo>
                  <a:lnTo>
                    <a:pt x="22" y="242"/>
                  </a:lnTo>
                  <a:lnTo>
                    <a:pt x="7" y="279"/>
                  </a:lnTo>
                  <a:lnTo>
                    <a:pt x="0" y="314"/>
                  </a:lnTo>
                  <a:lnTo>
                    <a:pt x="1" y="345"/>
                  </a:lnTo>
                  <a:lnTo>
                    <a:pt x="10" y="375"/>
                  </a:lnTo>
                  <a:lnTo>
                    <a:pt x="21" y="393"/>
                  </a:lnTo>
                  <a:lnTo>
                    <a:pt x="33" y="406"/>
                  </a:lnTo>
                  <a:lnTo>
                    <a:pt x="51" y="418"/>
                  </a:lnTo>
                  <a:lnTo>
                    <a:pt x="70" y="427"/>
                  </a:lnTo>
                  <a:lnTo>
                    <a:pt x="93" y="434"/>
                  </a:lnTo>
                  <a:lnTo>
                    <a:pt x="119" y="439"/>
                  </a:lnTo>
                  <a:lnTo>
                    <a:pt x="146" y="440"/>
                  </a:lnTo>
                  <a:lnTo>
                    <a:pt x="178" y="440"/>
                  </a:lnTo>
                  <a:lnTo>
                    <a:pt x="211" y="436"/>
                  </a:lnTo>
                  <a:lnTo>
                    <a:pt x="246" y="432"/>
                  </a:lnTo>
                  <a:lnTo>
                    <a:pt x="284" y="425"/>
                  </a:lnTo>
                  <a:lnTo>
                    <a:pt x="323" y="415"/>
                  </a:lnTo>
                  <a:lnTo>
                    <a:pt x="363" y="403"/>
                  </a:lnTo>
                  <a:lnTo>
                    <a:pt x="406" y="389"/>
                  </a:lnTo>
                  <a:lnTo>
                    <a:pt x="450" y="373"/>
                  </a:lnTo>
                  <a:lnTo>
                    <a:pt x="495" y="355"/>
                  </a:lnTo>
                  <a:lnTo>
                    <a:pt x="489" y="351"/>
                  </a:lnTo>
                  <a:lnTo>
                    <a:pt x="483" y="348"/>
                  </a:lnTo>
                  <a:lnTo>
                    <a:pt x="476" y="344"/>
                  </a:lnTo>
                  <a:lnTo>
                    <a:pt x="470" y="341"/>
                  </a:lnTo>
                  <a:lnTo>
                    <a:pt x="465" y="337"/>
                  </a:lnTo>
                  <a:lnTo>
                    <a:pt x="459" y="334"/>
                  </a:lnTo>
                  <a:lnTo>
                    <a:pt x="453" y="330"/>
                  </a:lnTo>
                  <a:lnTo>
                    <a:pt x="447" y="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dirty="0">
                <a:solidFill>
                  <a:srgbClr val="000000"/>
                </a:solidFill>
              </a:endParaRPr>
            </a:p>
          </p:txBody>
        </p:sp>
      </p:grpSp>
      <p:pic>
        <p:nvPicPr>
          <p:cNvPr id="80" name="Picture 8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826" y="4304177"/>
            <a:ext cx="1098085" cy="1098085"/>
          </a:xfrm>
          <a:prstGeom prst="rect">
            <a:avLst/>
          </a:prstGeom>
        </p:spPr>
      </p:pic>
      <p:pic>
        <p:nvPicPr>
          <p:cNvPr id="81"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7835" y="4335051"/>
            <a:ext cx="1179120" cy="1036336"/>
          </a:xfrm>
          <a:prstGeom prst="rect">
            <a:avLst/>
          </a:prstGeom>
        </p:spPr>
      </p:pic>
    </p:spTree>
    <p:extLst>
      <p:ext uri="{BB962C8B-B14F-4D97-AF65-F5344CB8AC3E}">
        <p14:creationId xmlns:p14="http://schemas.microsoft.com/office/powerpoint/2010/main" val="312753176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3" name="Text Placeholder 2"/>
          <p:cNvSpPr txBox="1">
            <a:spLocks/>
          </p:cNvSpPr>
          <p:nvPr/>
        </p:nvSpPr>
        <p:spPr>
          <a:xfrm>
            <a:off x="9037637" y="1020553"/>
            <a:ext cx="2819400" cy="1248191"/>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my documents</a:t>
            </a:r>
          </a:p>
          <a:p>
            <a:r>
              <a:rPr lang="en-US" sz="1800" dirty="0" smtClean="0">
                <a:solidFill>
                  <a:srgbClr val="FFFFFF"/>
                </a:solidFill>
                <a:latin typeface="Segoe UI"/>
              </a:rPr>
              <a:t>stored in OneDrive for Business</a:t>
            </a:r>
            <a:endParaRPr lang="en-US" sz="1800" dirty="0">
              <a:solidFill>
                <a:srgbClr val="FFFFFF"/>
              </a:solidFill>
              <a:latin typeface="Segoe UI"/>
            </a:endParaRPr>
          </a:p>
        </p:txBody>
      </p:sp>
      <p:sp>
        <p:nvSpPr>
          <p:cNvPr id="14" name="Text Placeholder 2"/>
          <p:cNvSpPr txBox="1">
            <a:spLocks/>
          </p:cNvSpPr>
          <p:nvPr/>
        </p:nvSpPr>
        <p:spPr>
          <a:xfrm>
            <a:off x="9037637" y="2401455"/>
            <a:ext cx="3400882" cy="1244570"/>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recent</a:t>
            </a:r>
            <a:endParaRPr lang="en-US" sz="2400" dirty="0" smtClean="0">
              <a:solidFill>
                <a:srgbClr val="FFFFFF"/>
              </a:solidFill>
            </a:endParaRPr>
          </a:p>
          <a:p>
            <a:r>
              <a:rPr lang="en-US" sz="1800" dirty="0" smtClean="0">
                <a:solidFill>
                  <a:srgbClr val="FFFFFF"/>
                </a:solidFill>
                <a:latin typeface="Segoe UI"/>
              </a:rPr>
              <a:t>documents opened recently from any Office app</a:t>
            </a:r>
            <a:endParaRPr lang="en-US" sz="1800" dirty="0">
              <a:solidFill>
                <a:srgbClr val="FFFFFF"/>
              </a:solidFill>
              <a:latin typeface="Segoe UI"/>
            </a:endParaRPr>
          </a:p>
        </p:txBody>
      </p:sp>
      <p:sp>
        <p:nvSpPr>
          <p:cNvPr id="15" name="Text Placeholder 2"/>
          <p:cNvSpPr txBox="1">
            <a:spLocks/>
          </p:cNvSpPr>
          <p:nvPr/>
        </p:nvSpPr>
        <p:spPr>
          <a:xfrm>
            <a:off x="9037637" y="3778736"/>
            <a:ext cx="2971800" cy="1227138"/>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shared with me</a:t>
            </a:r>
            <a:endParaRPr lang="en-US" sz="2400" dirty="0" smtClean="0">
              <a:solidFill>
                <a:srgbClr val="FFFFFF"/>
              </a:solidFill>
            </a:endParaRPr>
          </a:p>
          <a:p>
            <a:r>
              <a:rPr lang="en-US" sz="1800" dirty="0" smtClean="0">
                <a:solidFill>
                  <a:srgbClr val="FFFFFF"/>
                </a:solidFill>
                <a:latin typeface="Segoe UI"/>
              </a:rPr>
              <a:t>new view of docs shared explicitly with you</a:t>
            </a:r>
            <a:endParaRPr lang="en-US" sz="1800" dirty="0">
              <a:solidFill>
                <a:srgbClr val="FFFFFF"/>
              </a:solidFill>
              <a:latin typeface="Segoe UI"/>
            </a:endParaRPr>
          </a:p>
        </p:txBody>
      </p:sp>
      <p:sp>
        <p:nvSpPr>
          <p:cNvPr id="16" name="Text Placeholder 2"/>
          <p:cNvSpPr txBox="1">
            <a:spLocks/>
          </p:cNvSpPr>
          <p:nvPr/>
        </p:nvSpPr>
        <p:spPr>
          <a:xfrm>
            <a:off x="9037637" y="5133823"/>
            <a:ext cx="2514600" cy="1227138"/>
          </a:xfrm>
          <a:prstGeom prst="rect">
            <a:avLst/>
          </a:prstGeom>
          <a:solidFill>
            <a:schemeClr val="accent2">
              <a:lumMod val="75000"/>
            </a:schemeClr>
          </a:solidFill>
        </p:spPr>
        <p:txBody>
          <a:bodyPr vert="horz" wrap="square" lIns="27432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followed</a:t>
            </a:r>
            <a:endParaRPr lang="en-US" sz="2400" dirty="0" smtClean="0">
              <a:solidFill>
                <a:srgbClr val="FFFFFF"/>
              </a:solidFill>
            </a:endParaRPr>
          </a:p>
          <a:p>
            <a:r>
              <a:rPr lang="en-US" sz="1800" dirty="0" smtClean="0">
                <a:solidFill>
                  <a:srgbClr val="FFFFFF"/>
                </a:solidFill>
                <a:latin typeface="Segoe UI"/>
              </a:rPr>
              <a:t>docs you follow on SharePoint</a:t>
            </a:r>
            <a:endParaRPr lang="en-US" sz="1800" dirty="0">
              <a:solidFill>
                <a:srgbClr val="FFFFFF"/>
              </a:solidFill>
              <a:latin typeface="Segoe UI"/>
            </a:endParaRPr>
          </a:p>
        </p:txBody>
      </p:sp>
      <p:pic>
        <p:nvPicPr>
          <p:cNvPr id="10"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05" y="694777"/>
            <a:ext cx="9190055" cy="5836626"/>
          </a:xfrm>
          <a:prstGeom prst="rect">
            <a:avLst/>
          </a:prstGeom>
          <a:effectLst>
            <a:outerShdw blurRad="127000" sx="101000" sy="101000" algn="ctr" rotWithShape="0">
              <a:prstClr val="black">
                <a:alpha val="20000"/>
              </a:prstClr>
            </a:outerShdw>
          </a:effectLst>
        </p:spPr>
      </p:pic>
      <p:pic>
        <p:nvPicPr>
          <p:cNvPr id="2" name="Picture 1"/>
          <p:cNvPicPr>
            <a:picLocks noChangeAspect="1"/>
          </p:cNvPicPr>
          <p:nvPr/>
        </p:nvPicPr>
        <p:blipFill>
          <a:blip r:embed="rId3"/>
          <a:stretch>
            <a:fillRect/>
          </a:stretch>
        </p:blipFill>
        <p:spPr>
          <a:xfrm>
            <a:off x="808037" y="1363662"/>
            <a:ext cx="7924800" cy="4466147"/>
          </a:xfrm>
          <a:prstGeom prst="rect">
            <a:avLst/>
          </a:prstGeom>
        </p:spPr>
      </p:pic>
    </p:spTree>
    <p:extLst>
      <p:ext uri="{BB962C8B-B14F-4D97-AF65-F5344CB8AC3E}">
        <p14:creationId xmlns:p14="http://schemas.microsoft.com/office/powerpoint/2010/main" val="26595404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7" name="Title 1"/>
          <p:cNvSpPr>
            <a:spLocks noGrp="1"/>
          </p:cNvSpPr>
          <p:nvPr>
            <p:ph type="title"/>
          </p:nvPr>
        </p:nvSpPr>
        <p:spPr>
          <a:xfrm>
            <a:off x="0" y="295274"/>
            <a:ext cx="12436475" cy="917575"/>
          </a:xfrm>
          <a:solidFill>
            <a:schemeClr val="accent2">
              <a:lumMod val="75000"/>
            </a:schemeClr>
          </a:solidFill>
        </p:spPr>
        <p:txBody>
          <a:bodyPr rIns="274320" anchor="ctr" anchorCtr="0"/>
          <a:lstStyle/>
          <a:p>
            <a:pPr algn="r"/>
            <a:r>
              <a:rPr lang="en-US" sz="4800" dirty="0"/>
              <a:t>easy access to sites</a:t>
            </a:r>
            <a:endParaRPr lang="en-US" dirty="0"/>
          </a:p>
        </p:txBody>
      </p:sp>
      <p:sp>
        <p:nvSpPr>
          <p:cNvPr id="3" name="Text Placeholder 2"/>
          <p:cNvSpPr>
            <a:spLocks noGrp="1"/>
          </p:cNvSpPr>
          <p:nvPr>
            <p:ph type="body" sz="quarter" idx="10"/>
          </p:nvPr>
        </p:nvSpPr>
        <p:spPr>
          <a:xfrm>
            <a:off x="8582482" y="1723609"/>
            <a:ext cx="3856038" cy="1248191"/>
          </a:xfrm>
          <a:solidFill>
            <a:schemeClr val="accent2">
              <a:lumMod val="75000"/>
            </a:schemeClr>
          </a:solidFill>
        </p:spPr>
        <p:txBody>
          <a:bodyPr lIns="182880" tIns="182880" rIns="182880" bIns="182880">
            <a:noAutofit/>
          </a:bodyPr>
          <a:lstStyle/>
          <a:p>
            <a:r>
              <a:rPr lang="en-US" sz="2800" dirty="0" smtClean="0">
                <a:solidFill>
                  <a:schemeClr val="tx1"/>
                </a:solidFill>
              </a:rPr>
              <a:t>Outlook and Calendar </a:t>
            </a:r>
            <a:r>
              <a:rPr lang="en-US" sz="1800" dirty="0" smtClean="0">
                <a:solidFill>
                  <a:schemeClr val="tx1"/>
                </a:solidFill>
                <a:latin typeface="+mn-lt"/>
              </a:rPr>
              <a:t>are just a touch away!</a:t>
            </a:r>
            <a:endParaRPr lang="en-US" sz="1800" dirty="0">
              <a:solidFill>
                <a:schemeClr val="tx1"/>
              </a:solidFill>
              <a:latin typeface="+mn-lt"/>
            </a:endParaRPr>
          </a:p>
        </p:txBody>
      </p:sp>
      <p:grpSp>
        <p:nvGrpSpPr>
          <p:cNvPr id="11" name="Group 10"/>
          <p:cNvGrpSpPr/>
          <p:nvPr/>
        </p:nvGrpSpPr>
        <p:grpSpPr>
          <a:xfrm>
            <a:off x="350837" y="868754"/>
            <a:ext cx="2803875" cy="6042313"/>
            <a:chOff x="3507407" y="982662"/>
            <a:chExt cx="2803875" cy="6042313"/>
          </a:xfrm>
        </p:grpSpPr>
        <p:pic>
          <p:nvPicPr>
            <p:cNvPr id="14" name="Picture 2" descr="http://i45.tinypic.com/2qvv2tv.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7407" y="982662"/>
              <a:ext cx="2803875" cy="60423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2267" y="1839716"/>
              <a:ext cx="2421228" cy="4297680"/>
            </a:xfrm>
            <a:prstGeom prst="rect">
              <a:avLst/>
            </a:prstGeom>
            <a:effectLst>
              <a:softEdge rad="12700"/>
            </a:effectLst>
          </p:spPr>
        </p:pic>
      </p:gr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5449" y="1723609"/>
            <a:ext cx="2421228" cy="4297680"/>
          </a:xfrm>
          <a:prstGeom prst="rect">
            <a:avLst/>
          </a:prstGeom>
          <a:effectLst>
            <a:reflection blurRad="50800" stA="43000" endPos="17000" dist="101600" dir="5400000" sy="-100000" algn="bl" rotWithShape="0"/>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44467" y="1723609"/>
            <a:ext cx="2421227" cy="4297680"/>
          </a:xfrm>
          <a:prstGeom prst="rect">
            <a:avLst/>
          </a:prstGeom>
          <a:effectLst>
            <a:reflection blurRad="50800" stA="43000" endPos="17000" dist="101600" dir="5400000" sy="-100000" algn="bl" rotWithShape="0"/>
          </a:effectLst>
        </p:spPr>
      </p:pic>
      <p:sp>
        <p:nvSpPr>
          <p:cNvPr id="12" name="Text Placeholder 2"/>
          <p:cNvSpPr txBox="1">
            <a:spLocks/>
          </p:cNvSpPr>
          <p:nvPr/>
        </p:nvSpPr>
        <p:spPr>
          <a:xfrm>
            <a:off x="8582482" y="3410874"/>
            <a:ext cx="3856038" cy="1248191"/>
          </a:xfrm>
          <a:prstGeom prst="rect">
            <a:avLst/>
          </a:prstGeom>
          <a:solidFill>
            <a:schemeClr val="accent2">
              <a:lumMod val="75000"/>
            </a:schemeClr>
          </a:solidFill>
        </p:spPr>
        <p:txBody>
          <a:bodyPr vert="horz" wrap="square" lIns="182880" tIns="182880" rIns="182880" bIns="182880" rtlCol="0">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solidFill>
                  <a:srgbClr val="FFFFFF"/>
                </a:solidFill>
              </a:rPr>
              <a:t>sites you care about</a:t>
            </a:r>
          </a:p>
          <a:p>
            <a:r>
              <a:rPr lang="en-US" sz="1800" dirty="0" smtClean="0">
                <a:solidFill>
                  <a:srgbClr val="FFFFFF"/>
                </a:solidFill>
                <a:latin typeface="Segoe UI"/>
              </a:rPr>
              <a:t>accessible through a modern Touch UI</a:t>
            </a:r>
            <a:endParaRPr lang="en-US" sz="1800" dirty="0">
              <a:solidFill>
                <a:srgbClr val="FFFFFF"/>
              </a:solidFill>
              <a:latin typeface="Segoe UI"/>
            </a:endParaRPr>
          </a:p>
        </p:txBody>
      </p:sp>
    </p:spTree>
    <p:extLst>
      <p:ext uri="{BB962C8B-B14F-4D97-AF65-F5344CB8AC3E}">
        <p14:creationId xmlns:p14="http://schemas.microsoft.com/office/powerpoint/2010/main" val="160739627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OneDrive</a:t>
            </a:r>
            <a:r>
              <a:rPr lang="en-US" dirty="0" smtClean="0"/>
              <a:t> for Business &amp; Mobility </a:t>
            </a:r>
            <a:br>
              <a:rPr lang="en-US" dirty="0" smtClean="0"/>
            </a:br>
            <a:r>
              <a:rPr lang="en-US" sz="1800" dirty="0" smtClean="0">
                <a:latin typeface="+mn-lt"/>
              </a:rPr>
              <a:t>Access your files on the go from any device or platform</a:t>
            </a:r>
            <a:br>
              <a:rPr lang="en-US" sz="1800" dirty="0" smtClean="0">
                <a:latin typeface="+mn-lt"/>
              </a:rPr>
            </a:br>
            <a:endParaRPr lang="en-US" dirty="0">
              <a:latin typeface="+mn-lt"/>
            </a:endParaRPr>
          </a:p>
        </p:txBody>
      </p:sp>
      <p:sp>
        <p:nvSpPr>
          <p:cNvPr id="5" name="Text Placeholder 4"/>
          <p:cNvSpPr>
            <a:spLocks noGrp="1"/>
          </p:cNvSpPr>
          <p:nvPr>
            <p:ph type="body" sz="quarter" idx="14"/>
          </p:nvPr>
        </p:nvSpPr>
        <p:spPr/>
        <p:txBody>
          <a:bodyPr/>
          <a:lstStyle/>
          <a:p>
            <a:r>
              <a:rPr lang="en-US" sz="2400" b="1" dirty="0" smtClean="0"/>
              <a:t>Kieran Gupta</a:t>
            </a:r>
            <a:r>
              <a:rPr lang="en-US" sz="2400" dirty="0" smtClean="0"/>
              <a:t> &amp; </a:t>
            </a:r>
            <a:r>
              <a:rPr lang="en-US" sz="2400" b="1" dirty="0" smtClean="0"/>
              <a:t>Kate Dramstad</a:t>
            </a:r>
          </a:p>
          <a:p>
            <a:r>
              <a:rPr lang="en-US" sz="2400" dirty="0" smtClean="0"/>
              <a:t>Program Managers</a:t>
            </a:r>
          </a:p>
          <a:p>
            <a:r>
              <a:rPr lang="en-US" sz="2400" dirty="0" smtClean="0"/>
              <a:t>Microsoft </a:t>
            </a:r>
            <a:endParaRPr lang="en-US" sz="2400" dirty="0"/>
          </a:p>
        </p:txBody>
      </p:sp>
      <p:sp>
        <p:nvSpPr>
          <p:cNvPr id="2" name="Text Placeholder 1"/>
          <p:cNvSpPr>
            <a:spLocks noGrp="1"/>
          </p:cNvSpPr>
          <p:nvPr>
            <p:ph type="body" sz="quarter" idx="15"/>
          </p:nvPr>
        </p:nvSpPr>
        <p:spPr/>
        <p:txBody>
          <a:bodyPr/>
          <a:lstStyle/>
          <a:p>
            <a:r>
              <a:rPr lang="en-US" dirty="0" smtClean="0"/>
              <a:t>SPC245</a:t>
            </a:r>
            <a:endParaRPr lang="en-US" dirty="0"/>
          </a:p>
        </p:txBody>
      </p:sp>
    </p:spTree>
    <p:extLst>
      <p:ext uri="{BB962C8B-B14F-4D97-AF65-F5344CB8AC3E}">
        <p14:creationId xmlns:p14="http://schemas.microsoft.com/office/powerpoint/2010/main" val="148464110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smtClean="0"/>
              <a:t>SharePoint Touch Design</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3230" y="1782445"/>
            <a:ext cx="2936384" cy="5212080"/>
          </a:xfrm>
          <a:prstGeom prst="rect">
            <a:avLst/>
          </a:prstGeom>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3743" y="1782445"/>
            <a:ext cx="2936384" cy="5212080"/>
          </a:xfrm>
          <a:prstGeom prst="rect">
            <a:avLst/>
          </a:prstGeom>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72859" y="1782445"/>
            <a:ext cx="2936384" cy="5212080"/>
          </a:xfrm>
          <a:prstGeom prst="rect">
            <a:avLst/>
          </a:prstGeom>
          <a:effec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 y="1782445"/>
            <a:ext cx="2936384" cy="5212080"/>
          </a:xfrm>
          <a:prstGeom prst="rect">
            <a:avLst/>
          </a:prstGeom>
          <a:effectLst>
            <a:softEdge rad="12700"/>
          </a:effectLst>
        </p:spPr>
      </p:pic>
    </p:spTree>
    <p:extLst>
      <p:ext uri="{BB962C8B-B14F-4D97-AF65-F5344CB8AC3E}">
        <p14:creationId xmlns:p14="http://schemas.microsoft.com/office/powerpoint/2010/main" val="18196016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2274" y="4832693"/>
            <a:ext cx="1554480" cy="1554480"/>
          </a:xfrm>
          <a:prstGeom prst="rect">
            <a:avLst/>
          </a:prstGeom>
        </p:spPr>
      </p:pic>
      <p:sp>
        <p:nvSpPr>
          <p:cNvPr id="2" name="Title 1"/>
          <p:cNvSpPr>
            <a:spLocks noGrp="1"/>
          </p:cNvSpPr>
          <p:nvPr>
            <p:ph type="title"/>
          </p:nvPr>
        </p:nvSpPr>
        <p:spPr>
          <a:xfrm>
            <a:off x="0" y="295274"/>
            <a:ext cx="12436475" cy="917575"/>
          </a:xfrm>
          <a:prstGeom prst="rect">
            <a:avLst/>
          </a:prstGeom>
          <a:solidFill>
            <a:schemeClr val="accent2">
              <a:lumMod val="75000"/>
            </a:schemeClr>
          </a:solidFill>
        </p:spPr>
        <p:txBody>
          <a:bodyPr lIns="182880" rIns="274320" anchor="ctr" anchorCtr="0"/>
          <a:lstStyle/>
          <a:p>
            <a:r>
              <a:rPr lang="en-US" sz="4800" smtClean="0"/>
              <a:t>Roadmap</a:t>
            </a:r>
            <a:endParaRPr lang="en-US"/>
          </a:p>
        </p:txBody>
      </p:sp>
      <p:sp>
        <p:nvSpPr>
          <p:cNvPr id="7" name="Flowchart: Off-page Connector 4"/>
          <p:cNvSpPr/>
          <p:nvPr/>
        </p:nvSpPr>
        <p:spPr bwMode="auto">
          <a:xfrm rot="16200000">
            <a:off x="1189038" y="2049462"/>
            <a:ext cx="2438400" cy="3048000"/>
          </a:xfrm>
          <a:prstGeom prst="flowChartOffpageConnector">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Wave 1</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OneDrive for Business and Sites hub</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shipped Nov 2013</a:t>
            </a:r>
            <a:endParaRPr lang="en-US" sz="2000" dirty="0">
              <a:gradFill>
                <a:gsLst>
                  <a:gs pos="0">
                    <a:srgbClr val="FFFFFF"/>
                  </a:gs>
                  <a:gs pos="100000">
                    <a:srgbClr val="FFFFFF"/>
                  </a:gs>
                </a:gsLst>
                <a:lin ang="5400000" scaled="0"/>
              </a:gradFill>
            </a:endParaRPr>
          </a:p>
        </p:txBody>
      </p:sp>
      <p:sp>
        <p:nvSpPr>
          <p:cNvPr id="8" name="Flowchart: Off-page Connector 5"/>
          <p:cNvSpPr/>
          <p:nvPr/>
        </p:nvSpPr>
        <p:spPr bwMode="auto">
          <a:xfrm rot="16200000">
            <a:off x="4770438" y="2049462"/>
            <a:ext cx="2438400" cy="3048000"/>
          </a:xfrm>
          <a:prstGeom prst="flowChartOffpageConnector">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Wave 2</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New doc library experiences across SharePoint</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ETA Spring 2014</a:t>
            </a:r>
            <a:endParaRPr lang="en-US" sz="2000" dirty="0">
              <a:gradFill>
                <a:gsLst>
                  <a:gs pos="0">
                    <a:srgbClr val="FFFFFF"/>
                  </a:gs>
                  <a:gs pos="100000">
                    <a:srgbClr val="FFFFFF"/>
                  </a:gs>
                </a:gsLst>
                <a:lin ang="5400000" scaled="0"/>
              </a:gradFill>
            </a:endParaRPr>
          </a:p>
        </p:txBody>
      </p:sp>
      <p:sp>
        <p:nvSpPr>
          <p:cNvPr id="9" name="Flowchart: Off-page Connector 9"/>
          <p:cNvSpPr/>
          <p:nvPr/>
        </p:nvSpPr>
        <p:spPr bwMode="auto">
          <a:xfrm rot="16200000">
            <a:off x="8504237" y="2049462"/>
            <a:ext cx="2438400" cy="3048000"/>
          </a:xfrm>
          <a:prstGeom prst="flowChartOffpageConnector">
            <a:avLst/>
          </a:prstGeom>
          <a:solidFill>
            <a:srgbClr val="00B050">
              <a:alpha val="5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Wave 3</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Richer doc library experiences. New? Upload? Search?</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ETA Summer 2014</a:t>
            </a:r>
            <a:endParaRPr lang="en-US" sz="2000" dirty="0">
              <a:gradFill>
                <a:gsLst>
                  <a:gs pos="0">
                    <a:srgbClr val="FFFFFF"/>
                  </a:gs>
                  <a:gs pos="100000">
                    <a:srgbClr val="FFFFFF"/>
                  </a:gs>
                </a:gsLst>
                <a:lin ang="5400000" scaled="0"/>
              </a:gradFill>
            </a:endParaRPr>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t="19209" b="19428"/>
          <a:stretch/>
        </p:blipFill>
        <p:spPr>
          <a:xfrm>
            <a:off x="1182218" y="5093491"/>
            <a:ext cx="1683219" cy="1032885"/>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62973" y="4723619"/>
            <a:ext cx="1772629" cy="1772629"/>
          </a:xfrm>
          <a:prstGeom prst="rect">
            <a:avLst/>
          </a:prstGeom>
        </p:spPr>
      </p:pic>
    </p:spTree>
    <p:extLst>
      <p:ext uri="{BB962C8B-B14F-4D97-AF65-F5344CB8AC3E}">
        <p14:creationId xmlns:p14="http://schemas.microsoft.com/office/powerpoint/2010/main" val="265587943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aphicFrame>
        <p:nvGraphicFramePr>
          <p:cNvPr id="4" name="Table 1"/>
          <p:cNvGraphicFramePr>
            <a:graphicFrameLocks noGrp="1"/>
          </p:cNvGraphicFramePr>
          <p:nvPr>
            <p:extLst/>
          </p:nvPr>
        </p:nvGraphicFramePr>
        <p:xfrm>
          <a:off x="-3" y="1744662"/>
          <a:ext cx="12436480" cy="3810000"/>
        </p:xfrm>
        <a:graphic>
          <a:graphicData uri="http://schemas.openxmlformats.org/drawingml/2006/table">
            <a:tbl>
              <a:tblPr firstRow="1" bandRow="1"/>
              <a:tblGrid>
                <a:gridCol w="1554560">
                  <a:extLst>
                    <a:ext uri="{9D8B030D-6E8A-4147-A177-3AD203B41FA5}">
                      <a16:colId xmlns="" xmlns:a16="http://schemas.microsoft.com/office/drawing/2014/main" val="680261967"/>
                    </a:ext>
                  </a:extLst>
                </a:gridCol>
                <a:gridCol w="1554560">
                  <a:extLst>
                    <a:ext uri="{9D8B030D-6E8A-4147-A177-3AD203B41FA5}">
                      <a16:colId xmlns="" xmlns:a16="http://schemas.microsoft.com/office/drawing/2014/main" val="550258965"/>
                    </a:ext>
                  </a:extLst>
                </a:gridCol>
                <a:gridCol w="1554560">
                  <a:extLst>
                    <a:ext uri="{9D8B030D-6E8A-4147-A177-3AD203B41FA5}">
                      <a16:colId xmlns="" xmlns:a16="http://schemas.microsoft.com/office/drawing/2014/main" val="236286858"/>
                    </a:ext>
                  </a:extLst>
                </a:gridCol>
                <a:gridCol w="1478360">
                  <a:extLst>
                    <a:ext uri="{9D8B030D-6E8A-4147-A177-3AD203B41FA5}">
                      <a16:colId xmlns="" xmlns:a16="http://schemas.microsoft.com/office/drawing/2014/main" val="760370302"/>
                    </a:ext>
                  </a:extLst>
                </a:gridCol>
                <a:gridCol w="1630760">
                  <a:extLst>
                    <a:ext uri="{9D8B030D-6E8A-4147-A177-3AD203B41FA5}">
                      <a16:colId xmlns="" xmlns:a16="http://schemas.microsoft.com/office/drawing/2014/main" val="1957073325"/>
                    </a:ext>
                  </a:extLst>
                </a:gridCol>
                <a:gridCol w="1722040">
                  <a:extLst>
                    <a:ext uri="{9D8B030D-6E8A-4147-A177-3AD203B41FA5}">
                      <a16:colId xmlns="" xmlns:a16="http://schemas.microsoft.com/office/drawing/2014/main" val="1661722067"/>
                    </a:ext>
                  </a:extLst>
                </a:gridCol>
                <a:gridCol w="1524000">
                  <a:extLst>
                    <a:ext uri="{9D8B030D-6E8A-4147-A177-3AD203B41FA5}">
                      <a16:colId xmlns="" xmlns:a16="http://schemas.microsoft.com/office/drawing/2014/main" val="3299364567"/>
                    </a:ext>
                  </a:extLst>
                </a:gridCol>
                <a:gridCol w="1417640">
                  <a:extLst>
                    <a:ext uri="{9D8B030D-6E8A-4147-A177-3AD203B41FA5}">
                      <a16:colId xmlns="" xmlns:a16="http://schemas.microsoft.com/office/drawing/2014/main" val="2773103288"/>
                    </a:ext>
                  </a:extLst>
                </a:gridCol>
              </a:tblGrid>
              <a:tr h="370840">
                <a:tc>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endParaRPr lang="en-US" sz="2000" b="0" dirty="0">
                        <a:latin typeface="Segoe UI" panose="020B0502040204020203" pitchFamily="34" charset="0"/>
                        <a:cs typeface="Segoe UI" panose="020B0502040204020203" pitchFamily="34" charset="0"/>
                      </a:endParaRPr>
                    </a:p>
                  </a:txBody>
                  <a:tcP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gridSpan="3">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Office 365 Small Business</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gridSpan="2">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Enterprise,</a:t>
                      </a:r>
                      <a:r>
                        <a:rPr lang="en-US" sz="2000" b="0" baseline="0" dirty="0" smtClean="0">
                          <a:solidFill>
                            <a:schemeClr val="tx1">
                              <a:lumMod val="50000"/>
                              <a:lumOff val="50000"/>
                            </a:schemeClr>
                          </a:solidFill>
                          <a:latin typeface="Segoe UI Semibold" panose="020B0702040204020203" pitchFamily="34" charset="0"/>
                          <a:cs typeface="Segoe UI Semibold" panose="020B0702040204020203" pitchFamily="34" charset="0"/>
                        </a:rPr>
                        <a:t> EDU, Gov’t</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gridSpan="2">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SharePoint</a:t>
                      </a:r>
                      <a:r>
                        <a:rPr lang="en-US" sz="2000" b="0" baseline="0" dirty="0" smtClean="0">
                          <a:solidFill>
                            <a:schemeClr val="tx1">
                              <a:lumMod val="50000"/>
                              <a:lumOff val="50000"/>
                            </a:schemeClr>
                          </a:solidFill>
                          <a:latin typeface="Segoe UI Semibold" panose="020B0702040204020203" pitchFamily="34" charset="0"/>
                          <a:cs typeface="Segoe UI Semibold" panose="020B0702040204020203" pitchFamily="34" charset="0"/>
                        </a:rPr>
                        <a:t> Online</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extLst>
                  <a:ext uri="{0D108BD9-81ED-4DB2-BD59-A6C34878D82A}">
                    <a16:rowId xmlns="" xmlns:a16="http://schemas.microsoft.com/office/drawing/2014/main" val="2512376082"/>
                  </a:ext>
                </a:extLst>
              </a:tr>
              <a:tr h="3708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endParaRPr lang="en-US" sz="2000" b="0" dirty="0">
                        <a:solidFill>
                          <a:schemeClr val="tx1"/>
                        </a:solidFill>
                        <a:latin typeface="Segoe UI" panose="020B0502040204020203" pitchFamily="34" charset="0"/>
                        <a:cs typeface="Segoe UI" panose="020B0502040204020203" pitchFamily="34" charset="0"/>
                      </a:endParaRPr>
                    </a:p>
                  </a:txBody>
                  <a:tcP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baseline="0" dirty="0" smtClean="0">
                          <a:solidFill>
                            <a:schemeClr val="tx1"/>
                          </a:solidFill>
                          <a:latin typeface="Segoe UI" panose="020B0502040204020203" pitchFamily="34" charset="0"/>
                          <a:cs typeface="Segoe UI" panose="020B0502040204020203" pitchFamily="34" charset="0"/>
                        </a:rPr>
                        <a:t>Small Business</a:t>
                      </a:r>
                      <a:endParaRPr lang="en-US" sz="2000" b="0" dirty="0">
                        <a:solidFill>
                          <a:schemeClr val="tx1"/>
                        </a:solidFill>
                        <a:latin typeface="Segoe UI" panose="020B0502040204020203" pitchFamily="34" charset="0"/>
                        <a:cs typeface="Segoe UI" panose="020B05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Small Business</a:t>
                      </a:r>
                      <a:r>
                        <a:rPr lang="en-US" sz="2000" b="0" baseline="0" dirty="0" smtClean="0">
                          <a:solidFill>
                            <a:schemeClr val="tx1"/>
                          </a:solidFill>
                          <a:latin typeface="Segoe UI" panose="020B0502040204020203" pitchFamily="34" charset="0"/>
                          <a:cs typeface="Segoe UI" panose="020B0502040204020203" pitchFamily="34" charset="0"/>
                        </a:rPr>
                        <a:t> Premium</a:t>
                      </a:r>
                      <a:endParaRPr lang="en-US" sz="2000" b="0" dirty="0">
                        <a:solidFill>
                          <a:schemeClr val="tx1"/>
                        </a:solidFill>
                        <a:latin typeface="Segoe UI" panose="020B0502040204020203" pitchFamily="34" charset="0"/>
                        <a:cs typeface="Segoe UI" panose="020B0502040204020203" pitchFamily="34" charset="0"/>
                      </a:endParaRPr>
                    </a:p>
                  </a:txBody>
                  <a:tcPr marL="182880">
                    <a:lnL>
                      <a:noFill/>
                    </a:lnL>
                    <a:lnR>
                      <a:noFill/>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Midsize Business</a:t>
                      </a:r>
                      <a:endParaRPr lang="en-US" sz="2000" b="0" dirty="0">
                        <a:solidFill>
                          <a:schemeClr val="tx1"/>
                        </a:solidFill>
                        <a:latin typeface="Segoe UI" panose="020B0502040204020203" pitchFamily="34" charset="0"/>
                        <a:cs typeface="Segoe UI" panose="020B0502040204020203" pitchFamily="34" charset="0"/>
                      </a:endParaRPr>
                    </a:p>
                  </a:txBody>
                  <a:tcPr marL="182880">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E1 / A2 /</a:t>
                      </a:r>
                      <a:r>
                        <a:rPr lang="en-US" sz="2000" b="0" baseline="0" dirty="0" smtClean="0">
                          <a:solidFill>
                            <a:schemeClr val="tx1"/>
                          </a:solidFill>
                          <a:latin typeface="Segoe UI" panose="020B0502040204020203" pitchFamily="34" charset="0"/>
                          <a:cs typeface="Segoe UI" panose="020B0502040204020203" pitchFamily="34" charset="0"/>
                        </a:rPr>
                        <a:t> G2</a:t>
                      </a:r>
                      <a:endParaRPr lang="en-US" sz="2000" b="0" dirty="0">
                        <a:solidFill>
                          <a:schemeClr val="tx1"/>
                        </a:solidFill>
                        <a:latin typeface="Segoe UI" panose="020B0502040204020203" pitchFamily="34" charset="0"/>
                        <a:cs typeface="Segoe UI" panose="020B05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E3 / A3 / G3</a:t>
                      </a:r>
                    </a:p>
                    <a:p>
                      <a:r>
                        <a:rPr lang="en-US" sz="2000" b="0" dirty="0" smtClean="0">
                          <a:solidFill>
                            <a:schemeClr val="tx1"/>
                          </a:solidFill>
                          <a:latin typeface="Segoe UI" panose="020B0502040204020203" pitchFamily="34" charset="0"/>
                          <a:cs typeface="Segoe UI" panose="020B0502040204020203" pitchFamily="34" charset="0"/>
                        </a:rPr>
                        <a:t>E4</a:t>
                      </a:r>
                      <a:r>
                        <a:rPr lang="en-US" sz="2000" b="0" baseline="0" dirty="0" smtClean="0">
                          <a:solidFill>
                            <a:schemeClr val="tx1"/>
                          </a:solidFill>
                          <a:latin typeface="Segoe UI" panose="020B0502040204020203" pitchFamily="34" charset="0"/>
                          <a:cs typeface="Segoe UI" panose="020B0502040204020203" pitchFamily="34" charset="0"/>
                        </a:rPr>
                        <a:t> / A4 / G4</a:t>
                      </a:r>
                      <a:endParaRPr lang="en-US" sz="2000" b="0" dirty="0">
                        <a:solidFill>
                          <a:schemeClr val="tx1"/>
                        </a:solidFill>
                        <a:latin typeface="Segoe UI" panose="020B0502040204020203" pitchFamily="34" charset="0"/>
                        <a:cs typeface="Segoe UI" panose="020B0502040204020203" pitchFamily="34" charset="0"/>
                      </a:endParaRPr>
                    </a:p>
                  </a:txBody>
                  <a:tcPr marL="182880">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Plan 1</a:t>
                      </a:r>
                      <a:endParaRPr lang="en-US" sz="2000" b="0" dirty="0">
                        <a:solidFill>
                          <a:schemeClr val="tx1"/>
                        </a:solidFill>
                        <a:latin typeface="Segoe UI" panose="020B0502040204020203" pitchFamily="34" charset="0"/>
                        <a:cs typeface="Segoe UI" panose="020B0502040204020203" pitchFamily="34" charset="0"/>
                      </a:endParaRPr>
                    </a:p>
                  </a:txBody>
                  <a:tcPr marL="182880">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Plan 2</a:t>
                      </a:r>
                      <a:endParaRPr lang="en-US" sz="2000" b="0" dirty="0">
                        <a:solidFill>
                          <a:schemeClr val="tx1"/>
                        </a:solidFill>
                        <a:latin typeface="Segoe UI" panose="020B0502040204020203" pitchFamily="34" charset="0"/>
                        <a:cs typeface="Segoe UI" panose="020B0502040204020203" pitchFamily="34" charset="0"/>
                      </a:endParaRPr>
                    </a:p>
                  </a:txBody>
                  <a:tcPr marL="182880">
                    <a:lnL>
                      <a:noFill/>
                    </a:lnL>
                    <a:lnR w="6350" cap="flat" cmpd="sng" algn="ctr">
                      <a:noFill/>
                      <a:prstDash val="solid"/>
                      <a:miter lim="800000"/>
                    </a:lnR>
                    <a:lnT w="6350" cap="flat" cmpd="sng" algn="ctr">
                      <a:noFill/>
                      <a:prstDash val="solid"/>
                      <a:miter lim="800000"/>
                    </a:lnT>
                    <a:lnB w="12700" cap="flat" cmpd="sng" algn="ctr">
                      <a:solidFill>
                        <a:schemeClr val="accent2">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415355203"/>
                  </a:ext>
                </a:extLst>
              </a:tr>
              <a:tr h="3708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OneDrive</a:t>
                      </a:r>
                      <a:br>
                        <a:rPr lang="en-US" sz="2000" b="0" dirty="0" smtClean="0">
                          <a:latin typeface="Segoe UI" panose="020B0502040204020203" pitchFamily="34" charset="0"/>
                          <a:cs typeface="Segoe UI" panose="020B0502040204020203" pitchFamily="34" charset="0"/>
                        </a:rPr>
                      </a:br>
                      <a:r>
                        <a:rPr lang="en-US" sz="1400" b="0" dirty="0" smtClean="0">
                          <a:latin typeface="Segoe UI" panose="020B0502040204020203" pitchFamily="34" charset="0"/>
                          <a:cs typeface="Segoe UI" panose="020B0502040204020203" pitchFamily="34" charset="0"/>
                        </a:rPr>
                        <a:t>for Business</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a:noFill/>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6350" cap="flat" cmpd="sng" algn="ctr">
                      <a:noFill/>
                      <a:prstDash val="solid"/>
                      <a:miter lim="800000"/>
                    </a:lnR>
                    <a:lnT w="12700" cap="flat" cmpd="sng" algn="ctr">
                      <a:solidFill>
                        <a:schemeClr val="accent2">
                          <a:lumMod val="20000"/>
                          <a:lumOff val="80000"/>
                        </a:schemeClr>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4087270981"/>
                  </a:ext>
                </a:extLst>
              </a:tr>
              <a:tr h="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Office</a:t>
                      </a:r>
                      <a:r>
                        <a:rPr lang="en-US" sz="2000" b="0" baseline="0" dirty="0" smtClean="0">
                          <a:latin typeface="Segoe UI" panose="020B0502040204020203" pitchFamily="34" charset="0"/>
                          <a:cs typeface="Segoe UI" panose="020B0502040204020203" pitchFamily="34" charset="0"/>
                        </a:rPr>
                        <a:t> Mobile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No</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tx1">
                        <a:alpha val="15000"/>
                      </a:schemeClr>
                    </a:solid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marL="0" algn="l" defTabSz="932742" rtl="0" eaLnBrk="1" latinLnBrk="0" hangingPunct="1"/>
                      <a:r>
                        <a:rPr lang="en-US" sz="2000" b="0" kern="1200" dirty="0" smtClean="0">
                          <a:solidFill>
                            <a:schemeClr val="tx1"/>
                          </a:solidFill>
                          <a:latin typeface="Segoe UI" panose="020B0502040204020203" pitchFamily="34" charset="0"/>
                          <a:ea typeface=""/>
                          <a:cs typeface="Segoe UI" panose="020B0502040204020203" pitchFamily="34" charset="0"/>
                        </a:rPr>
                        <a:t>No</a:t>
                      </a:r>
                      <a:endParaRPr lang="en-US" sz="2000" b="0" kern="1200" dirty="0">
                        <a:solidFill>
                          <a:schemeClr val="tx1"/>
                        </a:solidFill>
                        <a:latin typeface="Segoe UI" panose="020B0502040204020203" pitchFamily="34" charset="0"/>
                        <a:ea typeface=""/>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tx1">
                        <a:alpha val="15000"/>
                      </a:schemeClr>
                    </a:solid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No</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tx1">
                        <a:alpha val="15000"/>
                      </a:schemeClr>
                    </a:solid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No</a:t>
                      </a:r>
                      <a:endParaRPr lang="en-US" sz="2000" b="0" dirty="0">
                        <a:latin typeface="Segoe UI" panose="020B0502040204020203" pitchFamily="34" charset="0"/>
                        <a:cs typeface="Segoe UI" panose="020B0502040204020203" pitchFamily="34" charset="0"/>
                      </a:endParaRPr>
                    </a:p>
                  </a:txBody>
                  <a:tcPr marL="182880" anchor="ct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tx1">
                        <a:alpha val="15000"/>
                      </a:schemeClr>
                    </a:solidFill>
                  </a:tcPr>
                </a:tc>
                <a:extLst>
                  <a:ext uri="{0D108BD9-81ED-4DB2-BD59-A6C34878D82A}">
                    <a16:rowId xmlns="" xmlns:a16="http://schemas.microsoft.com/office/drawing/2014/main" val="145217111"/>
                  </a:ext>
                </a:extLst>
              </a:tr>
              <a:tr h="5486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Web</a:t>
                      </a:r>
                      <a:r>
                        <a:rPr lang="en-US" sz="2000" b="0" baseline="0" dirty="0" smtClean="0">
                          <a:latin typeface="Segoe UI" panose="020B0502040204020203" pitchFamily="34" charset="0"/>
                          <a:cs typeface="Segoe UI" panose="020B0502040204020203" pitchFamily="34" charset="0"/>
                        </a:rPr>
                        <a:t> Apps</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Yes</a:t>
                      </a: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1379986222"/>
                  </a:ext>
                </a:extLst>
              </a:tr>
              <a:tr h="548640">
                <a:tc>
                  <a:txBody>
                    <a:bodyPr/>
                    <a:lstStyle/>
                    <a:p>
                      <a:r>
                        <a:rPr lang="en-US" sz="2000" b="0" dirty="0" smtClean="0">
                          <a:latin typeface="Segoe UI" panose="020B0502040204020203" pitchFamily="34" charset="0"/>
                          <a:cs typeface="Segoe UI" panose="020B0502040204020203" pitchFamily="34" charset="0"/>
                        </a:rPr>
                        <a:t>Touch UI</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Yes</a:t>
                      </a: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12700" cap="flat" cmpd="sng" algn="ctr">
                      <a:solidFill>
                        <a:schemeClr val="accent2">
                          <a:lumMod val="20000"/>
                          <a:lumOff val="8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w="12700" cap="flat" cmpd="sng" algn="ctr">
                      <a:solidFill>
                        <a:schemeClr val="accent2">
                          <a:lumMod val="20000"/>
                          <a:lumOff val="80000"/>
                        </a:schemeClr>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r>
                        <a:rPr lang="en-US" sz="2000" b="0" dirty="0" smtClean="0">
                          <a:latin typeface="Segoe UI" panose="020B0502040204020203" pitchFamily="34" charset="0"/>
                          <a:cs typeface="Segoe UI" panose="020B0502040204020203" pitchFamily="34" charset="0"/>
                        </a:rPr>
                        <a:t>Yes</a:t>
                      </a:r>
                      <a:endParaRPr lang="en-US" sz="2000" b="0" dirty="0">
                        <a:latin typeface="Segoe UI" panose="020B0502040204020203" pitchFamily="34" charset="0"/>
                        <a:cs typeface="Segoe UI" panose="020B0502040204020203" pitchFamily="34" charset="0"/>
                      </a:endParaRPr>
                    </a:p>
                  </a:txBody>
                  <a:tcPr marL="182880" anchor="ct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1920928392"/>
                  </a:ext>
                </a:extLst>
              </a:tr>
            </a:tbl>
          </a:graphicData>
        </a:graphic>
      </p:graphicFrame>
      <p:sp>
        <p:nvSpPr>
          <p:cNvPr id="6" name="Title 1"/>
          <p:cNvSpPr>
            <a:spLocks noGrp="1"/>
          </p:cNvSpPr>
          <p:nvPr>
            <p:ph type="title"/>
          </p:nvPr>
        </p:nvSpPr>
        <p:spPr>
          <a:xfrm>
            <a:off x="0" y="295274"/>
            <a:ext cx="12436475" cy="917575"/>
          </a:xfrm>
          <a:solidFill>
            <a:schemeClr val="accent2">
              <a:lumMod val="75000"/>
            </a:schemeClr>
          </a:solidFill>
        </p:spPr>
        <p:txBody>
          <a:bodyPr lIns="274320" rIns="274320" anchor="ctr" anchorCtr="0"/>
          <a:lstStyle/>
          <a:p>
            <a:r>
              <a:rPr lang="en-US" sz="4800" dirty="0" smtClean="0"/>
              <a:t>licensing restrictions</a:t>
            </a:r>
            <a:endParaRPr lang="en-US" sz="4800" dirty="0"/>
          </a:p>
        </p:txBody>
      </p:sp>
      <p:sp>
        <p:nvSpPr>
          <p:cNvPr id="9" name="Oval 8"/>
          <p:cNvSpPr/>
          <p:nvPr/>
        </p:nvSpPr>
        <p:spPr bwMode="auto">
          <a:xfrm>
            <a:off x="12288837" y="6847522"/>
            <a:ext cx="109728" cy="109728"/>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11693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 name="Rectangle 5"/>
          <p:cNvSpPr/>
          <p:nvPr/>
        </p:nvSpPr>
        <p:spPr bwMode="auto">
          <a:xfrm>
            <a:off x="0" y="1287462"/>
            <a:ext cx="12436475" cy="2057400"/>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Text Placeholder 4"/>
          <p:cNvSpPr>
            <a:spLocks noGrp="1"/>
          </p:cNvSpPr>
          <p:nvPr>
            <p:ph type="body" sz="quarter" idx="10"/>
          </p:nvPr>
        </p:nvSpPr>
        <p:spPr>
          <a:xfrm>
            <a:off x="960437" y="4335462"/>
            <a:ext cx="7315199" cy="738664"/>
          </a:xfrm>
        </p:spPr>
        <p:txBody>
          <a:bodyPr/>
          <a:lstStyle/>
          <a:p>
            <a:r>
              <a:rPr lang="en-US" dirty="0" smtClean="0">
                <a:solidFill>
                  <a:schemeClr val="tx1"/>
                </a:solidFill>
              </a:rPr>
              <a:t>we’re </a:t>
            </a:r>
            <a:r>
              <a:rPr lang="en-US" dirty="0">
                <a:solidFill>
                  <a:schemeClr val="tx1"/>
                </a:solidFill>
              </a:rPr>
              <a:t>working </a:t>
            </a:r>
            <a:r>
              <a:rPr lang="en-US" dirty="0" smtClean="0">
                <a:solidFill>
                  <a:schemeClr val="tx1"/>
                </a:solidFill>
              </a:rPr>
              <a:t>to support you!</a:t>
            </a:r>
            <a:endParaRPr lang="en-US" dirty="0">
              <a:solidFill>
                <a:schemeClr val="tx1"/>
              </a:solidFill>
            </a:endParaRPr>
          </a:p>
        </p:txBody>
      </p:sp>
      <p:sp>
        <p:nvSpPr>
          <p:cNvPr id="3" name="Title 4"/>
          <p:cNvSpPr>
            <a:spLocks noGrp="1"/>
          </p:cNvSpPr>
          <p:nvPr>
            <p:ph type="title"/>
          </p:nvPr>
        </p:nvSpPr>
        <p:spPr>
          <a:xfrm>
            <a:off x="960437" y="1516062"/>
            <a:ext cx="11201400" cy="1676400"/>
          </a:xfrm>
        </p:spPr>
        <p:txBody>
          <a:bodyPr/>
          <a:lstStyle/>
          <a:p>
            <a:r>
              <a:rPr lang="en-US" dirty="0"/>
              <a:t>What about </a:t>
            </a:r>
            <a:r>
              <a:rPr lang="en-US" b="1" dirty="0"/>
              <a:t>Office 365 Dedicated </a:t>
            </a:r>
            <a:r>
              <a:rPr lang="en-US" dirty="0"/>
              <a:t>customers?</a:t>
            </a:r>
          </a:p>
        </p:txBody>
      </p:sp>
      <p:sp>
        <p:nvSpPr>
          <p:cNvPr id="4" name="Freeform 52"/>
          <p:cNvSpPr>
            <a:spLocks noEditPoints="1"/>
          </p:cNvSpPr>
          <p:nvPr/>
        </p:nvSpPr>
        <p:spPr bwMode="black">
          <a:xfrm>
            <a:off x="427037" y="1744662"/>
            <a:ext cx="423951" cy="398816"/>
          </a:xfrm>
          <a:custGeom>
            <a:avLst/>
            <a:gdLst>
              <a:gd name="T0" fmla="*/ 76 w 153"/>
              <a:gd name="T1" fmla="*/ 9 h 144"/>
              <a:gd name="T2" fmla="*/ 15 w 153"/>
              <a:gd name="T3" fmla="*/ 63 h 144"/>
              <a:gd name="T4" fmla="*/ 27 w 153"/>
              <a:gd name="T5" fmla="*/ 109 h 144"/>
              <a:gd name="T6" fmla="*/ 68 w 153"/>
              <a:gd name="T7" fmla="*/ 133 h 144"/>
              <a:gd name="T8" fmla="*/ 77 w 153"/>
              <a:gd name="T9" fmla="*/ 134 h 144"/>
              <a:gd name="T10" fmla="*/ 138 w 153"/>
              <a:gd name="T11" fmla="*/ 80 h 144"/>
              <a:gd name="T12" fmla="*/ 126 w 153"/>
              <a:gd name="T13" fmla="*/ 34 h 144"/>
              <a:gd name="T14" fmla="*/ 85 w 153"/>
              <a:gd name="T15" fmla="*/ 10 h 144"/>
              <a:gd name="T16" fmla="*/ 76 w 153"/>
              <a:gd name="T17" fmla="*/ 9 h 144"/>
              <a:gd name="T18" fmla="*/ 76 w 153"/>
              <a:gd name="T19" fmla="*/ 0 h 144"/>
              <a:gd name="T20" fmla="*/ 86 w 153"/>
              <a:gd name="T21" fmla="*/ 0 h 144"/>
              <a:gd name="T22" fmla="*/ 148 w 153"/>
              <a:gd name="T23" fmla="*/ 81 h 144"/>
              <a:gd name="T24" fmla="*/ 77 w 153"/>
              <a:gd name="T25" fmla="*/ 144 h 144"/>
              <a:gd name="T26" fmla="*/ 67 w 153"/>
              <a:gd name="T27" fmla="*/ 143 h 144"/>
              <a:gd name="T28" fmla="*/ 5 w 153"/>
              <a:gd name="T29" fmla="*/ 62 h 144"/>
              <a:gd name="T30" fmla="*/ 76 w 153"/>
              <a:gd name="T31" fmla="*/ 0 h 144"/>
              <a:gd name="T32" fmla="*/ 53 w 153"/>
              <a:gd name="T33" fmla="*/ 48 h 144"/>
              <a:gd name="T34" fmla="*/ 58 w 153"/>
              <a:gd name="T35" fmla="*/ 40 h 144"/>
              <a:gd name="T36" fmla="*/ 66 w 153"/>
              <a:gd name="T37" fmla="*/ 34 h 144"/>
              <a:gd name="T38" fmla="*/ 76 w 153"/>
              <a:gd name="T39" fmla="*/ 32 h 144"/>
              <a:gd name="T40" fmla="*/ 89 w 153"/>
              <a:gd name="T41" fmla="*/ 34 h 144"/>
              <a:gd name="T42" fmla="*/ 96 w 153"/>
              <a:gd name="T43" fmla="*/ 40 h 144"/>
              <a:gd name="T44" fmla="*/ 101 w 153"/>
              <a:gd name="T45" fmla="*/ 46 h 144"/>
              <a:gd name="T46" fmla="*/ 102 w 153"/>
              <a:gd name="T47" fmla="*/ 52 h 144"/>
              <a:gd name="T48" fmla="*/ 101 w 153"/>
              <a:gd name="T49" fmla="*/ 61 h 144"/>
              <a:gd name="T50" fmla="*/ 98 w 153"/>
              <a:gd name="T51" fmla="*/ 66 h 144"/>
              <a:gd name="T52" fmla="*/ 93 w 153"/>
              <a:gd name="T53" fmla="*/ 70 h 144"/>
              <a:gd name="T54" fmla="*/ 89 w 153"/>
              <a:gd name="T55" fmla="*/ 73 h 144"/>
              <a:gd name="T56" fmla="*/ 85 w 153"/>
              <a:gd name="T57" fmla="*/ 77 h 144"/>
              <a:gd name="T58" fmla="*/ 83 w 153"/>
              <a:gd name="T59" fmla="*/ 82 h 144"/>
              <a:gd name="T60" fmla="*/ 83 w 153"/>
              <a:gd name="T61" fmla="*/ 86 h 144"/>
              <a:gd name="T62" fmla="*/ 69 w 153"/>
              <a:gd name="T63" fmla="*/ 86 h 144"/>
              <a:gd name="T64" fmla="*/ 69 w 153"/>
              <a:gd name="T65" fmla="*/ 81 h 144"/>
              <a:gd name="T66" fmla="*/ 71 w 153"/>
              <a:gd name="T67" fmla="*/ 74 h 144"/>
              <a:gd name="T68" fmla="*/ 74 w 153"/>
              <a:gd name="T69" fmla="*/ 69 h 144"/>
              <a:gd name="T70" fmla="*/ 78 w 153"/>
              <a:gd name="T71" fmla="*/ 65 h 144"/>
              <a:gd name="T72" fmla="*/ 82 w 153"/>
              <a:gd name="T73" fmla="*/ 62 h 144"/>
              <a:gd name="T74" fmla="*/ 85 w 153"/>
              <a:gd name="T75" fmla="*/ 59 h 144"/>
              <a:gd name="T76" fmla="*/ 86 w 153"/>
              <a:gd name="T77" fmla="*/ 54 h 144"/>
              <a:gd name="T78" fmla="*/ 83 w 153"/>
              <a:gd name="T79" fmla="*/ 47 h 144"/>
              <a:gd name="T80" fmla="*/ 77 w 153"/>
              <a:gd name="T81" fmla="*/ 45 h 144"/>
              <a:gd name="T82" fmla="*/ 72 w 153"/>
              <a:gd name="T83" fmla="*/ 46 h 144"/>
              <a:gd name="T84" fmla="*/ 69 w 153"/>
              <a:gd name="T85" fmla="*/ 49 h 144"/>
              <a:gd name="T86" fmla="*/ 67 w 153"/>
              <a:gd name="T87" fmla="*/ 53 h 144"/>
              <a:gd name="T88" fmla="*/ 66 w 153"/>
              <a:gd name="T89" fmla="*/ 58 h 144"/>
              <a:gd name="T90" fmla="*/ 51 w 153"/>
              <a:gd name="T91" fmla="*/ 58 h 144"/>
              <a:gd name="T92" fmla="*/ 53 w 153"/>
              <a:gd name="T93" fmla="*/ 48 h 144"/>
              <a:gd name="T94" fmla="*/ 84 w 153"/>
              <a:gd name="T95" fmla="*/ 101 h 144"/>
              <a:gd name="T96" fmla="*/ 76 w 153"/>
              <a:gd name="T97" fmla="*/ 92 h 144"/>
              <a:gd name="T98" fmla="*/ 68 w 153"/>
              <a:gd name="T99" fmla="*/ 101 h 144"/>
              <a:gd name="T100" fmla="*/ 76 w 153"/>
              <a:gd name="T101" fmla="*/ 109 h 144"/>
              <a:gd name="T102" fmla="*/ 84 w 153"/>
              <a:gd name="T103"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44">
                <a:moveTo>
                  <a:pt x="76" y="9"/>
                </a:moveTo>
                <a:cubicBezTo>
                  <a:pt x="45" y="9"/>
                  <a:pt x="19" y="32"/>
                  <a:pt x="15" y="63"/>
                </a:cubicBezTo>
                <a:cubicBezTo>
                  <a:pt x="12" y="80"/>
                  <a:pt x="17" y="96"/>
                  <a:pt x="27" y="109"/>
                </a:cubicBezTo>
                <a:cubicBezTo>
                  <a:pt x="37" y="123"/>
                  <a:pt x="52" y="131"/>
                  <a:pt x="68" y="133"/>
                </a:cubicBezTo>
                <a:cubicBezTo>
                  <a:pt x="71" y="134"/>
                  <a:pt x="74" y="134"/>
                  <a:pt x="77" y="134"/>
                </a:cubicBezTo>
                <a:cubicBezTo>
                  <a:pt x="108" y="134"/>
                  <a:pt x="134" y="111"/>
                  <a:pt x="138" y="80"/>
                </a:cubicBezTo>
                <a:cubicBezTo>
                  <a:pt x="141" y="63"/>
                  <a:pt x="136" y="47"/>
                  <a:pt x="126" y="34"/>
                </a:cubicBezTo>
                <a:cubicBezTo>
                  <a:pt x="116" y="20"/>
                  <a:pt x="101" y="12"/>
                  <a:pt x="85" y="10"/>
                </a:cubicBezTo>
                <a:cubicBezTo>
                  <a:pt x="82" y="9"/>
                  <a:pt x="79" y="9"/>
                  <a:pt x="76" y="9"/>
                </a:cubicBezTo>
                <a:moveTo>
                  <a:pt x="76" y="0"/>
                </a:moveTo>
                <a:cubicBezTo>
                  <a:pt x="80" y="0"/>
                  <a:pt x="83" y="0"/>
                  <a:pt x="86" y="0"/>
                </a:cubicBezTo>
                <a:cubicBezTo>
                  <a:pt x="125" y="6"/>
                  <a:pt x="153" y="42"/>
                  <a:pt x="148" y="81"/>
                </a:cubicBezTo>
                <a:cubicBezTo>
                  <a:pt x="143" y="117"/>
                  <a:pt x="112" y="144"/>
                  <a:pt x="77" y="144"/>
                </a:cubicBezTo>
                <a:cubicBezTo>
                  <a:pt x="73" y="144"/>
                  <a:pt x="70" y="143"/>
                  <a:pt x="67" y="143"/>
                </a:cubicBezTo>
                <a:cubicBezTo>
                  <a:pt x="28" y="138"/>
                  <a:pt x="0" y="101"/>
                  <a:pt x="5" y="62"/>
                </a:cubicBezTo>
                <a:cubicBezTo>
                  <a:pt x="10" y="26"/>
                  <a:pt x="41" y="0"/>
                  <a:pt x="76" y="0"/>
                </a:cubicBezTo>
                <a:moveTo>
                  <a:pt x="53" y="48"/>
                </a:moveTo>
                <a:cubicBezTo>
                  <a:pt x="54" y="45"/>
                  <a:pt x="56" y="42"/>
                  <a:pt x="58" y="40"/>
                </a:cubicBezTo>
                <a:cubicBezTo>
                  <a:pt x="60" y="37"/>
                  <a:pt x="63" y="36"/>
                  <a:pt x="66" y="34"/>
                </a:cubicBezTo>
                <a:cubicBezTo>
                  <a:pt x="69" y="33"/>
                  <a:pt x="72" y="32"/>
                  <a:pt x="76" y="32"/>
                </a:cubicBezTo>
                <a:cubicBezTo>
                  <a:pt x="81" y="32"/>
                  <a:pt x="85" y="33"/>
                  <a:pt x="89" y="34"/>
                </a:cubicBezTo>
                <a:cubicBezTo>
                  <a:pt x="92" y="36"/>
                  <a:pt x="94" y="38"/>
                  <a:pt x="96" y="40"/>
                </a:cubicBezTo>
                <a:cubicBezTo>
                  <a:pt x="98" y="42"/>
                  <a:pt x="100" y="44"/>
                  <a:pt x="101" y="46"/>
                </a:cubicBezTo>
                <a:cubicBezTo>
                  <a:pt x="102" y="48"/>
                  <a:pt x="102" y="50"/>
                  <a:pt x="102" y="52"/>
                </a:cubicBezTo>
                <a:cubicBezTo>
                  <a:pt x="102" y="56"/>
                  <a:pt x="102" y="59"/>
                  <a:pt x="101" y="61"/>
                </a:cubicBezTo>
                <a:cubicBezTo>
                  <a:pt x="100" y="63"/>
                  <a:pt x="99" y="65"/>
                  <a:pt x="98" y="66"/>
                </a:cubicBezTo>
                <a:cubicBezTo>
                  <a:pt x="96" y="68"/>
                  <a:pt x="95" y="69"/>
                  <a:pt x="93" y="70"/>
                </a:cubicBezTo>
                <a:cubicBezTo>
                  <a:pt x="92" y="71"/>
                  <a:pt x="90" y="72"/>
                  <a:pt x="89" y="73"/>
                </a:cubicBezTo>
                <a:cubicBezTo>
                  <a:pt x="88" y="74"/>
                  <a:pt x="86" y="76"/>
                  <a:pt x="85" y="77"/>
                </a:cubicBezTo>
                <a:cubicBezTo>
                  <a:pt x="84" y="78"/>
                  <a:pt x="83" y="80"/>
                  <a:pt x="83" y="82"/>
                </a:cubicBezTo>
                <a:cubicBezTo>
                  <a:pt x="83" y="86"/>
                  <a:pt x="83" y="86"/>
                  <a:pt x="83" y="86"/>
                </a:cubicBezTo>
                <a:cubicBezTo>
                  <a:pt x="69" y="86"/>
                  <a:pt x="69" y="86"/>
                  <a:pt x="69" y="86"/>
                </a:cubicBezTo>
                <a:cubicBezTo>
                  <a:pt x="69" y="81"/>
                  <a:pt x="69" y="81"/>
                  <a:pt x="69" y="81"/>
                </a:cubicBezTo>
                <a:cubicBezTo>
                  <a:pt x="69" y="78"/>
                  <a:pt x="70" y="76"/>
                  <a:pt x="71" y="74"/>
                </a:cubicBezTo>
                <a:cubicBezTo>
                  <a:pt x="72" y="72"/>
                  <a:pt x="73" y="70"/>
                  <a:pt x="74" y="69"/>
                </a:cubicBezTo>
                <a:cubicBezTo>
                  <a:pt x="75" y="67"/>
                  <a:pt x="77" y="66"/>
                  <a:pt x="78" y="65"/>
                </a:cubicBezTo>
                <a:cubicBezTo>
                  <a:pt x="79" y="64"/>
                  <a:pt x="81" y="63"/>
                  <a:pt x="82" y="62"/>
                </a:cubicBezTo>
                <a:cubicBezTo>
                  <a:pt x="83" y="61"/>
                  <a:pt x="84" y="60"/>
                  <a:pt x="85" y="59"/>
                </a:cubicBezTo>
                <a:cubicBezTo>
                  <a:pt x="86" y="57"/>
                  <a:pt x="86" y="56"/>
                  <a:pt x="86" y="54"/>
                </a:cubicBezTo>
                <a:cubicBezTo>
                  <a:pt x="86" y="51"/>
                  <a:pt x="85" y="48"/>
                  <a:pt x="83" y="47"/>
                </a:cubicBezTo>
                <a:cubicBezTo>
                  <a:pt x="82" y="45"/>
                  <a:pt x="80" y="45"/>
                  <a:pt x="77" y="45"/>
                </a:cubicBezTo>
                <a:cubicBezTo>
                  <a:pt x="75" y="45"/>
                  <a:pt x="73" y="45"/>
                  <a:pt x="72" y="46"/>
                </a:cubicBezTo>
                <a:cubicBezTo>
                  <a:pt x="71" y="46"/>
                  <a:pt x="70" y="47"/>
                  <a:pt x="69" y="49"/>
                </a:cubicBezTo>
                <a:cubicBezTo>
                  <a:pt x="68" y="50"/>
                  <a:pt x="67" y="51"/>
                  <a:pt x="67" y="53"/>
                </a:cubicBezTo>
                <a:cubicBezTo>
                  <a:pt x="66" y="54"/>
                  <a:pt x="66" y="56"/>
                  <a:pt x="66" y="58"/>
                </a:cubicBezTo>
                <a:cubicBezTo>
                  <a:pt x="51" y="58"/>
                  <a:pt x="51" y="58"/>
                  <a:pt x="51" y="58"/>
                </a:cubicBezTo>
                <a:cubicBezTo>
                  <a:pt x="51" y="54"/>
                  <a:pt x="52" y="51"/>
                  <a:pt x="53" y="48"/>
                </a:cubicBezTo>
                <a:moveTo>
                  <a:pt x="84" y="101"/>
                </a:moveTo>
                <a:cubicBezTo>
                  <a:pt x="84" y="96"/>
                  <a:pt x="80" y="92"/>
                  <a:pt x="76" y="92"/>
                </a:cubicBezTo>
                <a:cubicBezTo>
                  <a:pt x="71" y="92"/>
                  <a:pt x="68" y="96"/>
                  <a:pt x="68" y="101"/>
                </a:cubicBezTo>
                <a:cubicBezTo>
                  <a:pt x="68" y="105"/>
                  <a:pt x="71" y="109"/>
                  <a:pt x="76" y="109"/>
                </a:cubicBezTo>
                <a:cubicBezTo>
                  <a:pt x="80" y="109"/>
                  <a:pt x="84" y="105"/>
                  <a:pt x="84" y="101"/>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 name="Oval 1"/>
          <p:cNvSpPr/>
          <p:nvPr/>
        </p:nvSpPr>
        <p:spPr bwMode="auto">
          <a:xfrm>
            <a:off x="439472" y="4500297"/>
            <a:ext cx="411480" cy="411480"/>
          </a:xfrm>
          <a:prstGeom prst="ellipse">
            <a:avLst/>
          </a:prstGeom>
          <a:noFill/>
          <a:ln w="28575">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458588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iOS support for Dedicated customers</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7437" y="1325245"/>
            <a:ext cx="3779520" cy="5669280"/>
          </a:xfrm>
          <a:prstGeom prst="rect">
            <a:avLst/>
          </a:prstGeom>
        </p:spPr>
      </p:pic>
    </p:spTree>
    <p:extLst>
      <p:ext uri="{BB962C8B-B14F-4D97-AF65-F5344CB8AC3E}">
        <p14:creationId xmlns:p14="http://schemas.microsoft.com/office/powerpoint/2010/main" val="29861061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OneDrive for Business – Mac Sync Client</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21489"/>
          <a:stretch/>
        </p:blipFill>
        <p:spPr>
          <a:xfrm>
            <a:off x="274640" y="2430462"/>
            <a:ext cx="4419598" cy="280987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8637" y="1668462"/>
            <a:ext cx="6334125" cy="4762500"/>
          </a:xfrm>
          <a:prstGeom prst="rect">
            <a:avLst/>
          </a:prstGeom>
        </p:spPr>
      </p:pic>
    </p:spTree>
    <p:extLst>
      <p:ext uri="{BB962C8B-B14F-4D97-AF65-F5344CB8AC3E}">
        <p14:creationId xmlns:p14="http://schemas.microsoft.com/office/powerpoint/2010/main" val="19986945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SharePoint browser experience</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94441" y="1370820"/>
            <a:ext cx="9249959" cy="5611756"/>
          </a:xfrm>
          <a:prstGeom prst="rect">
            <a:avLst/>
          </a:prstGeom>
        </p:spPr>
      </p:pic>
    </p:spTree>
    <p:extLst>
      <p:ext uri="{BB962C8B-B14F-4D97-AF65-F5344CB8AC3E}">
        <p14:creationId xmlns:p14="http://schemas.microsoft.com/office/powerpoint/2010/main" val="19285534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t="12688" b="3991"/>
          <a:stretch/>
        </p:blipFill>
        <p:spPr>
          <a:xfrm>
            <a:off x="0" y="-1"/>
            <a:ext cx="12436475" cy="6994525"/>
          </a:xfrm>
          <a:prstGeom prst="rect">
            <a:avLst/>
          </a:prstGeom>
        </p:spPr>
      </p:pic>
      <p:sp>
        <p:nvSpPr>
          <p:cNvPr id="10" name="Title 2"/>
          <p:cNvSpPr>
            <a:spLocks noGrp="1"/>
          </p:cNvSpPr>
          <p:nvPr>
            <p:ph type="title"/>
          </p:nvPr>
        </p:nvSpPr>
        <p:spPr>
          <a:xfrm>
            <a:off x="0" y="2659062"/>
            <a:ext cx="12436475" cy="1371600"/>
          </a:xfrm>
          <a:solidFill>
            <a:schemeClr val="accent2">
              <a:alpha val="73000"/>
            </a:schemeClr>
          </a:solidFill>
        </p:spPr>
        <p:txBody>
          <a:bodyPr/>
          <a:lstStyle/>
          <a:p>
            <a:r>
              <a:rPr lang="en-US" dirty="0" smtClean="0">
                <a:solidFill>
                  <a:schemeClr val="tx1"/>
                </a:solidFill>
              </a:rPr>
              <a:t>        in the cloud</a:t>
            </a:r>
            <a:endParaRPr lang="en-US" dirty="0">
              <a:solidFill>
                <a:schemeClr val="tx1"/>
              </a:solidFill>
            </a:endParaRPr>
          </a:p>
        </p:txBody>
      </p:sp>
      <p:pic>
        <p:nvPicPr>
          <p:cNvPr id="5" name="Picture 4"/>
          <p:cNvPicPr>
            <a:picLocks noChangeAspect="1"/>
          </p:cNvPicPr>
          <p:nvPr/>
        </p:nvPicPr>
        <p:blipFill rotWithShape="1">
          <a:blip r:embed="rId3" cstate="screen">
            <a:duotone>
              <a:prstClr val="black"/>
              <a:schemeClr val="accent2">
                <a:tint val="45000"/>
                <a:satMod val="400000"/>
              </a:schemeClr>
            </a:duotone>
            <a:extLst>
              <a:ext uri="{28A0092B-C50C-407E-A947-70E740481C1C}">
                <a14:useLocalDpi xmlns:a14="http://schemas.microsoft.com/office/drawing/2010/main"/>
              </a:ext>
            </a:extLst>
          </a:blip>
          <a:srcRect t="19209" b="19428"/>
          <a:stretch/>
        </p:blipFill>
        <p:spPr>
          <a:xfrm>
            <a:off x="225147" y="2735261"/>
            <a:ext cx="1986846" cy="1219201"/>
          </a:xfrm>
          <a:prstGeom prst="rect">
            <a:avLst/>
          </a:prstGeom>
        </p:spPr>
      </p:pic>
    </p:spTree>
    <p:extLst>
      <p:ext uri="{BB962C8B-B14F-4D97-AF65-F5344CB8AC3E}">
        <p14:creationId xmlns:p14="http://schemas.microsoft.com/office/powerpoint/2010/main" val="7446609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a:r>
            <a:br>
              <a:rPr lang="en-US" dirty="0" smtClean="0"/>
            </a:br>
            <a:r>
              <a:rPr lang="en-US" dirty="0" smtClean="0"/>
              <a:t>are you… </a:t>
            </a:r>
            <a:br>
              <a:rPr lang="en-US" dirty="0" smtClean="0"/>
            </a:br>
            <a:r>
              <a:rPr lang="en-US" dirty="0"/>
              <a:t>	</a:t>
            </a:r>
            <a:r>
              <a:rPr lang="en-US" dirty="0" smtClean="0"/>
              <a:t>				on-premises?</a:t>
            </a:r>
            <a:endParaRPr lang="en-US" dirty="0"/>
          </a:p>
        </p:txBody>
      </p:sp>
      <p:pic>
        <p:nvPicPr>
          <p:cNvPr id="1030" name="Picture 6" descr="Network Server Icon 256x256 png"/>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4770437" y="2354262"/>
            <a:ext cx="2438400" cy="2438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587675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screen">
            <a:duotone>
              <a:prstClr val="black"/>
              <a:schemeClr val="accent4">
                <a:lumMod val="20000"/>
                <a:lumOff val="80000"/>
                <a:tint val="45000"/>
                <a:satMod val="400000"/>
              </a:schemeClr>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1577657" y="2660771"/>
            <a:ext cx="228600" cy="228600"/>
          </a:xfrm>
          <a:prstGeom prst="rect">
            <a:avLst/>
          </a:prstGeom>
        </p:spPr>
      </p:pic>
      <p:graphicFrame>
        <p:nvGraphicFramePr>
          <p:cNvPr id="3" name="Table 2"/>
          <p:cNvGraphicFramePr>
            <a:graphicFrameLocks noGrp="1"/>
          </p:cNvGraphicFramePr>
          <p:nvPr>
            <p:extLst/>
          </p:nvPr>
        </p:nvGraphicFramePr>
        <p:xfrm>
          <a:off x="579438" y="498393"/>
          <a:ext cx="2362199" cy="3017520"/>
        </p:xfrm>
        <a:graphic>
          <a:graphicData uri="http://schemas.openxmlformats.org/drawingml/2006/table">
            <a:tbl>
              <a:tblPr firstRow="1" bandRow="1">
                <a:tableStyleId>{2D5ABB26-0587-4C30-8999-92F81FD0307C}</a:tableStyleId>
              </a:tblPr>
              <a:tblGrid>
                <a:gridCol w="819320">
                  <a:extLst>
                    <a:ext uri="{9D8B030D-6E8A-4147-A177-3AD203B41FA5}">
                      <a16:colId xmlns="" xmlns:a16="http://schemas.microsoft.com/office/drawing/2014/main" val="3869488014"/>
                    </a:ext>
                  </a:extLst>
                </a:gridCol>
                <a:gridCol w="514293">
                  <a:extLst>
                    <a:ext uri="{9D8B030D-6E8A-4147-A177-3AD203B41FA5}">
                      <a16:colId xmlns="" xmlns:a16="http://schemas.microsoft.com/office/drawing/2014/main" val="1357732773"/>
                    </a:ext>
                  </a:extLst>
                </a:gridCol>
                <a:gridCol w="514293">
                  <a:extLst>
                    <a:ext uri="{9D8B030D-6E8A-4147-A177-3AD203B41FA5}">
                      <a16:colId xmlns="" xmlns:a16="http://schemas.microsoft.com/office/drawing/2014/main" val="4263637373"/>
                    </a:ext>
                  </a:extLst>
                </a:gridCol>
                <a:gridCol w="514293">
                  <a:extLst>
                    <a:ext uri="{9D8B030D-6E8A-4147-A177-3AD203B41FA5}">
                      <a16:colId xmlns="" xmlns:a16="http://schemas.microsoft.com/office/drawing/2014/main" val="1715411277"/>
                    </a:ext>
                  </a:extLst>
                </a:gridCol>
              </a:tblGrid>
              <a:tr h="370840">
                <a:tc>
                  <a:txBody>
                    <a:bodyPr/>
                    <a:lstStyle/>
                    <a:p>
                      <a:pPr>
                        <a:lnSpc>
                          <a:spcPct val="150000"/>
                        </a:lnSpc>
                      </a:pPr>
                      <a:r>
                        <a:rPr lang="en-US" dirty="0" smtClean="0"/>
                        <a:t>Win</a:t>
                      </a:r>
                      <a:endParaRPr lang="en-US" dirty="0"/>
                    </a:p>
                  </a:txBody>
                  <a:tcPr anchor="ctr">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588333685"/>
                  </a:ext>
                </a:extLst>
              </a:tr>
              <a:tr h="370840">
                <a:tc>
                  <a:txBody>
                    <a:bodyPr/>
                    <a:lstStyle/>
                    <a:p>
                      <a:pPr>
                        <a:lnSpc>
                          <a:spcPct val="150000"/>
                        </a:lnSpc>
                      </a:pPr>
                      <a:r>
                        <a:rPr lang="en-US" dirty="0" smtClean="0"/>
                        <a:t>Mac</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b="0" dirty="0" smtClean="0"/>
                        <a:t>-</a:t>
                      </a:r>
                      <a:endParaRPr lang="en-US" b="0"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b="0"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b="0"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4244721435"/>
                  </a:ext>
                </a:extLst>
              </a:tr>
              <a:tr h="370840">
                <a:tc>
                  <a:txBody>
                    <a:bodyPr/>
                    <a:lstStyle/>
                    <a:p>
                      <a:pPr>
                        <a:lnSpc>
                          <a:spcPct val="150000"/>
                        </a:lnSpc>
                      </a:pPr>
                      <a:r>
                        <a:rPr lang="en-US" dirty="0" smtClean="0"/>
                        <a:t>W8</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dirty="0" smtClean="0"/>
                        <a:t>-</a:t>
                      </a: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dirty="0" smtClean="0"/>
                        <a:t>-</a:t>
                      </a: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2090108437"/>
                  </a:ext>
                </a:extLst>
              </a:tr>
              <a:tr h="370840">
                <a:tc>
                  <a:txBody>
                    <a:bodyPr/>
                    <a:lstStyle/>
                    <a:p>
                      <a:pPr>
                        <a:lnSpc>
                          <a:spcPct val="150000"/>
                        </a:lnSpc>
                      </a:pPr>
                      <a:r>
                        <a:rPr lang="en-US" dirty="0" smtClean="0"/>
                        <a:t>WP8</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dirty="0" smtClean="0"/>
                        <a:t>-</a:t>
                      </a: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541585026"/>
                  </a:ext>
                </a:extLst>
              </a:tr>
              <a:tr h="370840">
                <a:tc>
                  <a:txBody>
                    <a:bodyPr/>
                    <a:lstStyle/>
                    <a:p>
                      <a:pPr>
                        <a:lnSpc>
                          <a:spcPct val="150000"/>
                        </a:lnSpc>
                      </a:pPr>
                      <a:r>
                        <a:rPr lang="en-US" dirty="0" err="1" smtClean="0"/>
                        <a:t>iOS</a:t>
                      </a:r>
                      <a:endParaRPr lang="en-US" dirty="0"/>
                    </a:p>
                  </a:txBody>
                  <a:tcPr anchor="ct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dirty="0" smtClean="0"/>
                        <a:t>   </a:t>
                      </a:r>
                      <a:endParaRPr lang="en-US" dirty="0"/>
                    </a:p>
                  </a:txBody>
                  <a:tcPr marL="0" marR="0">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tc>
                  <a:txBody>
                    <a:bodyPr/>
                    <a:lstStyle/>
                    <a:p>
                      <a:pPr algn="ctr">
                        <a:lnSpc>
                          <a:spcPct val="150000"/>
                        </a:lnSpc>
                      </a:pPr>
                      <a:r>
                        <a:rPr lang="en-US" dirty="0" smtClean="0"/>
                        <a:t>-</a:t>
                      </a:r>
                      <a:endParaRPr lang="en-US" dirty="0"/>
                    </a:p>
                  </a:txBody>
                  <a:tcPr>
                    <a:lnT w="12700" cap="flat" cmpd="sng" algn="ctr">
                      <a:solidFill>
                        <a:schemeClr val="bg1">
                          <a:lumMod val="20000"/>
                          <a:lumOff val="80000"/>
                        </a:schemeClr>
                      </a:solidFill>
                      <a:prstDash val="solid"/>
                      <a:round/>
                      <a:headEnd type="none" w="med" len="med"/>
                      <a:tailEnd type="none" w="med" len="med"/>
                    </a:lnT>
                    <a:lnB w="12700" cap="flat" cmpd="sng" algn="ctr">
                      <a:solidFill>
                        <a:schemeClr val="bg1">
                          <a:lumMod val="20000"/>
                          <a:lumOff val="80000"/>
                        </a:schemeClr>
                      </a:solidFill>
                      <a:prstDash val="solid"/>
                      <a:round/>
                      <a:headEnd type="none" w="med" len="med"/>
                      <a:tailEnd type="none" w="med" len="med"/>
                    </a:lnB>
                  </a:tcPr>
                </a:tc>
                <a:extLst>
                  <a:ext uri="{0D108BD9-81ED-4DB2-BD59-A6C34878D82A}">
                    <a16:rowId xmlns="" xmlns:a16="http://schemas.microsoft.com/office/drawing/2014/main" val="1378385839"/>
                  </a:ext>
                </a:extLst>
              </a:tr>
              <a:tr h="370840">
                <a:tc>
                  <a:txBody>
                    <a:bodyPr/>
                    <a:lstStyle/>
                    <a:p>
                      <a:pPr>
                        <a:lnSpc>
                          <a:spcPct val="150000"/>
                        </a:lnSpc>
                      </a:pPr>
                      <a:r>
                        <a:rPr lang="en-US" sz="1400" dirty="0" smtClean="0"/>
                        <a:t>Android</a:t>
                      </a:r>
                      <a:endParaRPr lang="en-US" dirty="0"/>
                    </a:p>
                  </a:txBody>
                  <a:tcPr anchor="ctr">
                    <a:lnT w="12700" cap="flat" cmpd="sng" algn="ctr">
                      <a:solidFill>
                        <a:schemeClr val="bg1">
                          <a:lumMod val="20000"/>
                          <a:lumOff val="80000"/>
                        </a:schemeClr>
                      </a:solidFill>
                      <a:prstDash val="solid"/>
                      <a:round/>
                      <a:headEnd type="none" w="med" len="med"/>
                      <a:tailEnd type="none" w="med" len="med"/>
                    </a:lnT>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tcPr>
                </a:tc>
                <a:tc>
                  <a:txBody>
                    <a:bodyPr/>
                    <a:lstStyle/>
                    <a:p>
                      <a:pPr algn="ctr">
                        <a:lnSpc>
                          <a:spcPct val="150000"/>
                        </a:lnSpc>
                      </a:pPr>
                      <a:endParaRPr lang="en-US" dirty="0"/>
                    </a:p>
                  </a:txBody>
                  <a:tcPr>
                    <a:lnT w="12700" cap="flat" cmpd="sng" algn="ctr">
                      <a:solidFill>
                        <a:schemeClr val="bg1">
                          <a:lumMod val="20000"/>
                          <a:lumOff val="80000"/>
                        </a:schemeClr>
                      </a:solidFill>
                      <a:prstDash val="solid"/>
                      <a:round/>
                      <a:headEnd type="none" w="med" len="med"/>
                      <a:tailEnd type="none" w="med" len="med"/>
                    </a:lnT>
                  </a:tcPr>
                </a:tc>
                <a:tc>
                  <a:txBody>
                    <a:bodyPr/>
                    <a:lstStyle/>
                    <a:p>
                      <a:pPr algn="ctr">
                        <a:lnSpc>
                          <a:spcPct val="150000"/>
                        </a:lnSpc>
                      </a:pPr>
                      <a:r>
                        <a:rPr lang="en-US" dirty="0" smtClean="0"/>
                        <a:t>-</a:t>
                      </a:r>
                      <a:endParaRPr lang="en-US" dirty="0"/>
                    </a:p>
                  </a:txBody>
                  <a:tcPr>
                    <a:lnT w="12700" cap="flat" cmpd="sng" algn="ctr">
                      <a:solidFill>
                        <a:schemeClr val="bg1">
                          <a:lumMod val="20000"/>
                          <a:lumOff val="80000"/>
                        </a:schemeClr>
                      </a:solidFill>
                      <a:prstDash val="solid"/>
                      <a:round/>
                      <a:headEnd type="none" w="med" len="med"/>
                      <a:tailEnd type="none" w="med" len="med"/>
                    </a:lnT>
                  </a:tcPr>
                </a:tc>
                <a:extLst>
                  <a:ext uri="{0D108BD9-81ED-4DB2-BD59-A6C34878D82A}">
                    <a16:rowId xmlns="" xmlns:a16="http://schemas.microsoft.com/office/drawing/2014/main" val="3223662301"/>
                  </a:ext>
                </a:extLst>
              </a:tr>
            </a:tbl>
          </a:graphicData>
        </a:graphic>
      </p:graphicFrame>
      <p:pic>
        <p:nvPicPr>
          <p:cNvPr id="2049" name="Picture 204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30157" y="664079"/>
            <a:ext cx="274320" cy="274320"/>
          </a:xfrm>
          <a:prstGeom prst="rect">
            <a:avLst/>
          </a:prstGeom>
        </p:spPr>
      </p:pic>
      <p:pic>
        <p:nvPicPr>
          <p:cNvPr id="22" name="Picture 21"/>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027237" y="2098593"/>
            <a:ext cx="365760" cy="365760"/>
          </a:xfrm>
          <a:prstGeom prst="rect">
            <a:avLst/>
          </a:prstGeom>
        </p:spPr>
      </p:pic>
      <p:pic>
        <p:nvPicPr>
          <p:cNvPr id="36" name="Picture 3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12499" y="669159"/>
            <a:ext cx="264160" cy="264160"/>
          </a:xfrm>
          <a:prstGeom prst="rect">
            <a:avLst/>
          </a:prstGeom>
        </p:spPr>
      </p:pic>
      <p:pic>
        <p:nvPicPr>
          <p:cNvPr id="39" name="Picture 3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0090" y="4460793"/>
            <a:ext cx="228600" cy="228600"/>
          </a:xfrm>
          <a:prstGeom prst="rect">
            <a:avLst/>
          </a:prstGeom>
        </p:spPr>
      </p:pic>
      <p:pic>
        <p:nvPicPr>
          <p:cNvPr id="40" name="Picture 39"/>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685751" y="4811313"/>
            <a:ext cx="240372" cy="240372"/>
          </a:xfrm>
          <a:prstGeom prst="rect">
            <a:avLst/>
          </a:prstGeom>
        </p:spPr>
      </p:pic>
      <p:graphicFrame>
        <p:nvGraphicFramePr>
          <p:cNvPr id="2051" name="Table 2050"/>
          <p:cNvGraphicFramePr>
            <a:graphicFrameLocks noGrp="1"/>
          </p:cNvGraphicFramePr>
          <p:nvPr>
            <p:extLst/>
          </p:nvPr>
        </p:nvGraphicFramePr>
        <p:xfrm>
          <a:off x="566736" y="4079793"/>
          <a:ext cx="2166619" cy="1780540"/>
        </p:xfrm>
        <a:graphic>
          <a:graphicData uri="http://schemas.openxmlformats.org/drawingml/2006/table">
            <a:tbl>
              <a:tblPr firstRow="1" bandRow="1">
                <a:tableStyleId>{2D5ABB26-0587-4C30-8999-92F81FD0307C}</a:tableStyleId>
              </a:tblPr>
              <a:tblGrid>
                <a:gridCol w="502920">
                  <a:extLst>
                    <a:ext uri="{9D8B030D-6E8A-4147-A177-3AD203B41FA5}">
                      <a16:colId xmlns="" xmlns:a16="http://schemas.microsoft.com/office/drawing/2014/main" val="2461149005"/>
                    </a:ext>
                  </a:extLst>
                </a:gridCol>
                <a:gridCol w="1663699">
                  <a:extLst>
                    <a:ext uri="{9D8B030D-6E8A-4147-A177-3AD203B41FA5}">
                      <a16:colId xmlns="" xmlns:a16="http://schemas.microsoft.com/office/drawing/2014/main" val="111880404"/>
                    </a:ext>
                  </a:extLst>
                </a:gridCol>
              </a:tblGrid>
              <a:tr h="0">
                <a:tc>
                  <a:txBody>
                    <a:bodyPr/>
                    <a:lstStyle/>
                    <a:p>
                      <a:endParaRPr lang="en-US" sz="1050" dirty="0"/>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tcPr>
                </a:tc>
                <a:tc>
                  <a:txBody>
                    <a:bodyPr/>
                    <a:lstStyle/>
                    <a:p>
                      <a:r>
                        <a:rPr lang="en-US" sz="1050" dirty="0" smtClean="0"/>
                        <a:t>sync</a:t>
                      </a:r>
                      <a:r>
                        <a:rPr lang="en-US" sz="1050" baseline="0" dirty="0" smtClean="0"/>
                        <a:t> app</a:t>
                      </a:r>
                      <a:endParaRPr lang="en-US" sz="1050" dirty="0"/>
                    </a:p>
                  </a:txBody>
                  <a:tcPr marT="91440" anchor="b">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tcPr>
                </a:tc>
                <a:extLst>
                  <a:ext uri="{0D108BD9-81ED-4DB2-BD59-A6C34878D82A}">
                    <a16:rowId xmlns="" xmlns:a16="http://schemas.microsoft.com/office/drawing/2014/main" val="1181677856"/>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SkyDrive Pro app</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672550640"/>
                  </a:ext>
                </a:extLst>
              </a:tr>
              <a:tr h="370840">
                <a:tc>
                  <a:txBody>
                    <a:bodyPr/>
                    <a:lstStyle/>
                    <a:p>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Office Mobile app</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1779545562"/>
                  </a:ext>
                </a:extLst>
              </a:tr>
              <a:tr h="370840">
                <a:tc>
                  <a:txBody>
                    <a:bodyPr/>
                    <a:lstStyle/>
                    <a:p>
                      <a:r>
                        <a:rPr lang="en-US" sz="1050" dirty="0" smtClean="0"/>
                        <a:t> </a:t>
                      </a:r>
                      <a:endParaRPr lang="en-US" sz="1050" dirty="0"/>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desktop browser</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3025188765"/>
                  </a:ext>
                </a:extLst>
              </a:tr>
              <a:tr h="370840">
                <a:tc>
                  <a:txBody>
                    <a:bodyPr/>
                    <a:lstStyle/>
                    <a:p>
                      <a:pPr algn="ctr"/>
                      <a:endParaRPr lang="en-US" sz="1050" dirty="0"/>
                    </a:p>
                  </a:txBody>
                  <a:tcPr marL="0" marR="0" anchor="ctr">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tcPr>
                </a:tc>
                <a:tc>
                  <a:txBody>
                    <a:bodyPr/>
                    <a:lstStyle/>
                    <a:p>
                      <a:r>
                        <a:rPr lang="en-US" sz="1050" dirty="0" smtClean="0"/>
                        <a:t>limited access</a:t>
                      </a:r>
                      <a:endParaRPr lang="en-US" sz="1050" dirty="0"/>
                    </a:p>
                  </a:txBody>
                  <a:tcPr anchor="ctr">
                    <a:lnR w="12700" cap="flat" cmpd="sng" algn="ctr">
                      <a:solidFill>
                        <a:schemeClr val="tx1"/>
                      </a:solidFill>
                      <a:prstDash val="sysDot"/>
                      <a:round/>
                      <a:headEnd type="none" w="med" len="med"/>
                      <a:tailEnd type="none" w="med" len="med"/>
                    </a:lnR>
                    <a:lnB w="12700" cap="flat" cmpd="sng" algn="ctr">
                      <a:solidFill>
                        <a:schemeClr val="tx1"/>
                      </a:solidFill>
                      <a:prstDash val="sysDot"/>
                      <a:round/>
                      <a:headEnd type="none" w="med" len="med"/>
                      <a:tailEnd type="none" w="med" len="med"/>
                    </a:lnB>
                  </a:tcPr>
                </a:tc>
                <a:extLst>
                  <a:ext uri="{0D108BD9-81ED-4DB2-BD59-A6C34878D82A}">
                    <a16:rowId xmlns="" xmlns:a16="http://schemas.microsoft.com/office/drawing/2014/main" val="4059317713"/>
                  </a:ext>
                </a:extLst>
              </a:tr>
            </a:tbl>
          </a:graphicData>
        </a:graphic>
      </p:graphicFrame>
      <p:pic>
        <p:nvPicPr>
          <p:cNvPr id="72" name="Picture 7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30157" y="1143553"/>
            <a:ext cx="274320" cy="274320"/>
          </a:xfrm>
          <a:prstGeom prst="rect">
            <a:avLst/>
          </a:prstGeom>
        </p:spPr>
      </p:pic>
      <p:pic>
        <p:nvPicPr>
          <p:cNvPr id="38" name="Picture 3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19136" y="4180511"/>
            <a:ext cx="173602" cy="173602"/>
          </a:xfrm>
          <a:prstGeom prst="rect">
            <a:avLst/>
          </a:prstGeom>
        </p:spPr>
      </p:pic>
      <p:pic>
        <p:nvPicPr>
          <p:cNvPr id="75" name="Picture 7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32852" y="5222793"/>
            <a:ext cx="182880" cy="182880"/>
          </a:xfrm>
          <a:prstGeom prst="rect">
            <a:avLst/>
          </a:prstGeom>
        </p:spPr>
      </p:pic>
      <p:sp>
        <p:nvSpPr>
          <p:cNvPr id="79" name="Rectangle 78"/>
          <p:cNvSpPr/>
          <p:nvPr/>
        </p:nvSpPr>
        <p:spPr bwMode="auto">
          <a:xfrm>
            <a:off x="6599237" y="677862"/>
            <a:ext cx="5837238" cy="2740025"/>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150000"/>
              </a:lnSpc>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which apps can I use…</a:t>
            </a:r>
          </a:p>
          <a:p>
            <a:pPr defTabSz="932472" fontAlgn="base">
              <a:lnSpc>
                <a:spcPct val="150000"/>
              </a:lnSpc>
              <a:spcBef>
                <a:spcPct val="0"/>
              </a:spcBef>
              <a:spcAft>
                <a:spcPct val="0"/>
              </a:spcAft>
            </a:pPr>
            <a:r>
              <a:rPr lang="en-US" sz="6000" dirty="0" smtClean="0">
                <a:gradFill>
                  <a:gsLst>
                    <a:gs pos="0">
                      <a:srgbClr val="FFFFFF"/>
                    </a:gs>
                    <a:gs pos="100000">
                      <a:srgbClr val="FFFFFF"/>
                    </a:gs>
                  </a:gsLst>
                  <a:lin ang="5400000" scaled="0"/>
                </a:gradFill>
                <a:latin typeface="Segoe UI Light"/>
                <a:ea typeface="Segoe UI" pitchFamily="34" charset="0"/>
                <a:cs typeface="Segoe UI" pitchFamily="34" charset="0"/>
              </a:rPr>
              <a:t>on-premises</a:t>
            </a:r>
          </a:p>
        </p:txBody>
      </p:sp>
      <p:sp>
        <p:nvSpPr>
          <p:cNvPr id="80" name="Rectangle 79"/>
          <p:cNvSpPr/>
          <p:nvPr/>
        </p:nvSpPr>
        <p:spPr bwMode="auto">
          <a:xfrm>
            <a:off x="4013199" y="677861"/>
            <a:ext cx="2586038" cy="2740025"/>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20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8" name="Picture 6" descr="Network Server Icon 256x256 png"/>
          <p:cNvPicPr>
            <a:picLocks noChangeAspect="1" noChangeArrowheads="1"/>
          </p:cNvPicPr>
          <p:nvPr/>
        </p:nvPicPr>
        <p:blipFill>
          <a:blip r:embed="rId11">
            <a:duotone>
              <a:schemeClr val="accent4">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087018" y="707814"/>
            <a:ext cx="2438400" cy="2438400"/>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ext Placeholder 4"/>
          <p:cNvSpPr>
            <a:spLocks noGrp="1"/>
          </p:cNvSpPr>
          <p:nvPr>
            <p:ph type="body" sz="quarter" idx="10"/>
          </p:nvPr>
        </p:nvSpPr>
        <p:spPr>
          <a:xfrm>
            <a:off x="4391612" y="3646071"/>
            <a:ext cx="7846425" cy="3157788"/>
          </a:xfrm>
        </p:spPr>
        <p:txBody>
          <a:bodyPr/>
          <a:lstStyle/>
          <a:p>
            <a:pPr marL="457200" indent="-457200">
              <a:buFont typeface="Wingdings" panose="05000000000000000000" pitchFamily="2" charset="2"/>
              <a:buChar char="§"/>
            </a:pPr>
            <a:r>
              <a:rPr lang="en-US" sz="2800" dirty="0" smtClean="0">
                <a:solidFill>
                  <a:schemeClr val="tx1"/>
                </a:solidFill>
                <a:latin typeface="+mn-lt"/>
              </a:rPr>
              <a:t>access to OneDrive for Business Windows sync client</a:t>
            </a:r>
          </a:p>
          <a:p>
            <a:pPr marL="457200" indent="-457200">
              <a:buFont typeface="Wingdings" panose="05000000000000000000" pitchFamily="2" charset="2"/>
              <a:buChar char="§"/>
            </a:pPr>
            <a:r>
              <a:rPr lang="en-US" sz="2800" dirty="0" smtClean="0">
                <a:solidFill>
                  <a:schemeClr val="tx1"/>
                </a:solidFill>
                <a:latin typeface="+mn-lt"/>
              </a:rPr>
              <a:t>access to Office Hub on </a:t>
            </a:r>
            <a:r>
              <a:rPr lang="en-US" sz="2800" dirty="0" err="1" smtClean="0">
                <a:solidFill>
                  <a:schemeClr val="tx1"/>
                </a:solidFill>
                <a:latin typeface="+mn-lt"/>
              </a:rPr>
              <a:t>WinPhone</a:t>
            </a:r>
            <a:endParaRPr lang="en-US" sz="2800" dirty="0">
              <a:solidFill>
                <a:schemeClr val="tx1"/>
              </a:solidFill>
              <a:latin typeface="+mn-lt"/>
            </a:endParaRPr>
          </a:p>
          <a:p>
            <a:pPr marL="457200" indent="-457200">
              <a:buFont typeface="Wingdings" panose="05000000000000000000" pitchFamily="2" charset="2"/>
              <a:buChar char="§"/>
            </a:pPr>
            <a:r>
              <a:rPr lang="en-US" sz="2800" dirty="0" smtClean="0">
                <a:solidFill>
                  <a:schemeClr val="tx1"/>
                </a:solidFill>
                <a:latin typeface="+mn-lt"/>
              </a:rPr>
              <a:t>limited access to OneDrive for Business iOS app and Office Mobile apps</a:t>
            </a:r>
          </a:p>
          <a:p>
            <a:pPr marL="457200" indent="-457200">
              <a:buFont typeface="Wingdings" panose="05000000000000000000" pitchFamily="2" charset="2"/>
              <a:buChar char="§"/>
            </a:pPr>
            <a:r>
              <a:rPr lang="en-US" sz="2800" dirty="0" smtClean="0">
                <a:solidFill>
                  <a:schemeClr val="tx1"/>
                </a:solidFill>
                <a:latin typeface="+mn-lt"/>
              </a:rPr>
              <a:t>access to SharePoint services updates, but no new features</a:t>
            </a:r>
            <a:endParaRPr lang="en-US" sz="2000" dirty="0" smtClean="0">
              <a:solidFill>
                <a:schemeClr val="tx1"/>
              </a:solidFill>
              <a:latin typeface="+mn-lt"/>
            </a:endParaRPr>
          </a:p>
        </p:txBody>
      </p:sp>
      <p:grpSp>
        <p:nvGrpSpPr>
          <p:cNvPr id="4" name="Group 3"/>
          <p:cNvGrpSpPr/>
          <p:nvPr/>
        </p:nvGrpSpPr>
        <p:grpSpPr>
          <a:xfrm>
            <a:off x="2027237" y="2496459"/>
            <a:ext cx="466724" cy="572464"/>
            <a:chOff x="2027237" y="2904528"/>
            <a:chExt cx="466724" cy="572464"/>
          </a:xfrm>
        </p:grpSpPr>
        <p:pic>
          <p:nvPicPr>
            <p:cNvPr id="16" name="Picture 15"/>
            <p:cNvPicPr>
              <a:picLocks noChangeAspect="1"/>
            </p:cNvPicPr>
            <p:nvPr/>
          </p:nvPicPr>
          <p:blipFill>
            <a:blip r:embed="rId6"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2027237" y="3040062"/>
              <a:ext cx="304800" cy="304800"/>
            </a:xfrm>
            <a:prstGeom prst="rect">
              <a:avLst/>
            </a:prstGeom>
          </p:spPr>
        </p:pic>
        <p:sp>
          <p:nvSpPr>
            <p:cNvPr id="2" name="TextBox 1"/>
            <p:cNvSpPr txBox="1"/>
            <p:nvPr/>
          </p:nvSpPr>
          <p:spPr>
            <a:xfrm>
              <a:off x="2108199" y="2904528"/>
              <a:ext cx="385762"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796587"/>
                  </a:solidFill>
                </a:rPr>
                <a:t>*</a:t>
              </a:r>
              <a:endParaRPr lang="en-US" sz="2400" dirty="0" smtClean="0">
                <a:solidFill>
                  <a:srgbClr val="796587"/>
                </a:solidFill>
              </a:endParaRPr>
            </a:p>
          </p:txBody>
        </p:sp>
      </p:grpSp>
      <p:grpSp>
        <p:nvGrpSpPr>
          <p:cNvPr id="19" name="Group 18"/>
          <p:cNvGrpSpPr/>
          <p:nvPr/>
        </p:nvGrpSpPr>
        <p:grpSpPr>
          <a:xfrm>
            <a:off x="2027237" y="3012993"/>
            <a:ext cx="466724" cy="572464"/>
            <a:chOff x="2027237" y="2904528"/>
            <a:chExt cx="466724" cy="572464"/>
          </a:xfrm>
        </p:grpSpPr>
        <p:pic>
          <p:nvPicPr>
            <p:cNvPr id="20" name="Picture 19"/>
            <p:cNvPicPr>
              <a:picLocks noChangeAspect="1"/>
            </p:cNvPicPr>
            <p:nvPr/>
          </p:nvPicPr>
          <p:blipFill>
            <a:blip r:embed="rId6"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2027237" y="3040062"/>
              <a:ext cx="304800" cy="304800"/>
            </a:xfrm>
            <a:prstGeom prst="rect">
              <a:avLst/>
            </a:prstGeom>
          </p:spPr>
        </p:pic>
        <p:sp>
          <p:nvSpPr>
            <p:cNvPr id="21" name="TextBox 20"/>
            <p:cNvSpPr txBox="1"/>
            <p:nvPr/>
          </p:nvSpPr>
          <p:spPr>
            <a:xfrm>
              <a:off x="2108199" y="2904528"/>
              <a:ext cx="385762"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796587"/>
                  </a:solidFill>
                </a:rPr>
                <a:t>*</a:t>
              </a:r>
              <a:endParaRPr lang="en-US" sz="2400" dirty="0" smtClean="0">
                <a:solidFill>
                  <a:srgbClr val="796587"/>
                </a:solidFill>
              </a:endParaRPr>
            </a:p>
          </p:txBody>
        </p:sp>
      </p:grpSp>
      <p:sp>
        <p:nvSpPr>
          <p:cNvPr id="29" name="TextBox 28"/>
          <p:cNvSpPr txBox="1"/>
          <p:nvPr/>
        </p:nvSpPr>
        <p:spPr>
          <a:xfrm>
            <a:off x="1595596" y="2496459"/>
            <a:ext cx="385762"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a:solidFill>
                  <a:srgbClr val="796587"/>
                </a:solidFill>
              </a:rPr>
              <a:t>*</a:t>
            </a:r>
            <a:endParaRPr lang="en-US" sz="2400" dirty="0">
              <a:solidFill>
                <a:srgbClr val="796587"/>
              </a:solidFill>
            </a:endParaRPr>
          </a:p>
        </p:txBody>
      </p:sp>
      <p:sp>
        <p:nvSpPr>
          <p:cNvPr id="24" name="TextBox 23"/>
          <p:cNvSpPr txBox="1"/>
          <p:nvPr/>
        </p:nvSpPr>
        <p:spPr>
          <a:xfrm>
            <a:off x="770591" y="5589683"/>
            <a:ext cx="107402" cy="276999"/>
          </a:xfrm>
          <a:prstGeom prst="rect">
            <a:avLst/>
          </a:prstGeom>
          <a:noFill/>
        </p:spPr>
        <p:txBody>
          <a:bodyPr wrap="none" lIns="0" tIns="0" rIns="0" bIns="0" rtlCol="0">
            <a:spAutoFit/>
          </a:bodyPr>
          <a:lstStyle/>
          <a:p>
            <a:pPr>
              <a:lnSpc>
                <a:spcPct val="90000"/>
              </a:lnSpc>
              <a:spcAft>
                <a:spcPts val="600"/>
              </a:spcAft>
            </a:pPr>
            <a:r>
              <a:rPr lang="en-US" sz="2000" dirty="0">
                <a:solidFill>
                  <a:srgbClr val="796587"/>
                </a:solidFill>
              </a:rPr>
              <a:t>*</a:t>
            </a:r>
            <a:endParaRPr lang="en-US" sz="2400" dirty="0">
              <a:solidFill>
                <a:srgbClr val="796587"/>
              </a:solidFill>
            </a:endParaRPr>
          </a:p>
        </p:txBody>
      </p:sp>
    </p:spTree>
    <p:extLst>
      <p:ext uri="{BB962C8B-B14F-4D97-AF65-F5344CB8AC3E}">
        <p14:creationId xmlns:p14="http://schemas.microsoft.com/office/powerpoint/2010/main" val="5946736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95274"/>
            <a:ext cx="12436475" cy="917575"/>
          </a:xfrm>
          <a:prstGeom prst="rect">
            <a:avLst/>
          </a:prstGeom>
          <a:solidFill>
            <a:schemeClr val="accent1">
              <a:lumMod val="90000"/>
              <a:lumOff val="10000"/>
            </a:schemeClr>
          </a:solidFill>
        </p:spPr>
        <p:txBody>
          <a:bodyPr lIns="182880" rIns="274320" anchor="ctr" anchorCtr="0"/>
          <a:lstStyle/>
          <a:p>
            <a:r>
              <a:rPr lang="en-US" sz="4800" dirty="0" smtClean="0"/>
              <a:t>Talk Roadmap</a:t>
            </a:r>
            <a:endParaRPr lang="en-US" dirty="0"/>
          </a:p>
        </p:txBody>
      </p:sp>
      <p:sp>
        <p:nvSpPr>
          <p:cNvPr id="7" name="Flowchart: Off-page Connector 4"/>
          <p:cNvSpPr/>
          <p:nvPr/>
        </p:nvSpPr>
        <p:spPr bwMode="auto">
          <a:xfrm rot="16200000">
            <a:off x="274637" y="2049462"/>
            <a:ext cx="2438400" cy="3048000"/>
          </a:xfrm>
          <a:prstGeom prst="flowChartOffpageConnector">
            <a:avLst/>
          </a:prstGeom>
          <a:solidFill>
            <a:schemeClr val="accent1">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OneDrive</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for Business</a:t>
            </a:r>
          </a:p>
          <a:p>
            <a:pP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What is it?</a:t>
            </a:r>
            <a:endParaRPr lang="en-US" sz="2000" dirty="0">
              <a:gradFill>
                <a:gsLst>
                  <a:gs pos="0">
                    <a:srgbClr val="FFFFFF"/>
                  </a:gs>
                  <a:gs pos="100000">
                    <a:srgbClr val="FFFFFF"/>
                  </a:gs>
                </a:gsLst>
                <a:lin ang="5400000" scaled="0"/>
              </a:gradFill>
            </a:endParaRPr>
          </a:p>
        </p:txBody>
      </p:sp>
      <p:sp>
        <p:nvSpPr>
          <p:cNvPr id="8" name="Flowchart: Off-page Connector 5"/>
          <p:cNvSpPr/>
          <p:nvPr/>
        </p:nvSpPr>
        <p:spPr bwMode="auto">
          <a:xfrm rot="16200000">
            <a:off x="3449637" y="2049462"/>
            <a:ext cx="2438400" cy="3048000"/>
          </a:xfrm>
          <a:prstGeom prst="flowChartOffpageConnector">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Cloud</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customers on Office 365</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Access to mobile features &amp; apps</a:t>
            </a:r>
            <a:endParaRPr lang="en-US" sz="2000" dirty="0">
              <a:gradFill>
                <a:gsLst>
                  <a:gs pos="0">
                    <a:srgbClr val="FFFFFF"/>
                  </a:gs>
                  <a:gs pos="100000">
                    <a:srgbClr val="FFFFFF"/>
                  </a:gs>
                </a:gsLst>
                <a:lin ang="5400000" scaled="0"/>
              </a:gradFill>
            </a:endParaRPr>
          </a:p>
        </p:txBody>
      </p:sp>
      <p:sp>
        <p:nvSpPr>
          <p:cNvPr id="9" name="Flowchart: Off-page Connector 9"/>
          <p:cNvSpPr/>
          <p:nvPr/>
        </p:nvSpPr>
        <p:spPr bwMode="auto">
          <a:xfrm rot="16200000">
            <a:off x="6624637" y="2049462"/>
            <a:ext cx="2438400" cy="3048000"/>
          </a:xfrm>
          <a:prstGeom prst="flowChartOffpageConnector">
            <a:avLst/>
          </a:prstGeom>
          <a:solidFill>
            <a:schemeClr val="accent4">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On-</a:t>
            </a:r>
            <a:r>
              <a:rPr lang="en-US" sz="3200" dirty="0" err="1" smtClean="0">
                <a:gradFill>
                  <a:gsLst>
                    <a:gs pos="0">
                      <a:srgbClr val="FFFFFF"/>
                    </a:gs>
                    <a:gs pos="100000">
                      <a:srgbClr val="FFFFFF"/>
                    </a:gs>
                  </a:gsLst>
                  <a:lin ang="5400000" scaled="0"/>
                </a:gradFill>
                <a:latin typeface="Segoe UI Light"/>
              </a:rPr>
              <a:t>Prem</a:t>
            </a:r>
            <a:endParaRPr lang="en-US" sz="3200" dirty="0" smtClean="0">
              <a:gradFill>
                <a:gsLst>
                  <a:gs pos="0">
                    <a:srgbClr val="FFFFFF"/>
                  </a:gs>
                  <a:gs pos="100000">
                    <a:srgbClr val="FFFFFF"/>
                  </a:gs>
                </a:gsLst>
                <a:lin ang="5400000" scaled="0"/>
              </a:gradFill>
              <a:latin typeface="Segoe UI Light"/>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customers with SharePoint 2013</a:t>
            </a:r>
          </a:p>
          <a:p>
            <a:pP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Access to mobile features &amp; apps</a:t>
            </a:r>
            <a:endParaRPr lang="en-US" sz="2000" dirty="0">
              <a:gradFill>
                <a:gsLst>
                  <a:gs pos="0">
                    <a:srgbClr val="FFFFFF"/>
                  </a:gs>
                  <a:gs pos="100000">
                    <a:srgbClr val="FFFFFF"/>
                  </a:gs>
                </a:gsLst>
                <a:lin ang="5400000" scaled="0"/>
              </a:gradFill>
            </a:endParaRPr>
          </a:p>
        </p:txBody>
      </p:sp>
      <p:sp>
        <p:nvSpPr>
          <p:cNvPr id="10" name="Flowchart: Off-page Connector 9"/>
          <p:cNvSpPr/>
          <p:nvPr/>
        </p:nvSpPr>
        <p:spPr bwMode="auto">
          <a:xfrm rot="16200000">
            <a:off x="9799637" y="2049462"/>
            <a:ext cx="2438400" cy="3048000"/>
          </a:xfrm>
          <a:prstGeom prst="flowChartOffpageConnector">
            <a:avLst/>
          </a:prstGeom>
          <a:solidFill>
            <a:schemeClr val="accent3">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182880" tIns="182880" rIns="182880" bIns="182880" numCol="1" rtlCol="0" anchor="t"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Segoe UI Light"/>
              </a:rPr>
              <a:t>FAQs</a:t>
            </a:r>
          </a:p>
          <a:p>
            <a:pPr defTabSz="932472" fontAlgn="base">
              <a:spcBef>
                <a:spcPct val="0"/>
              </a:spcBef>
              <a:spcAft>
                <a:spcPct val="0"/>
              </a:spcAft>
            </a:pPr>
            <a:r>
              <a:rPr lang="en-US" sz="2000" dirty="0" smtClean="0">
                <a:gradFill>
                  <a:gsLst>
                    <a:gs pos="0">
                      <a:srgbClr val="FFFFFF"/>
                    </a:gs>
                    <a:gs pos="100000">
                      <a:srgbClr val="FFFFFF"/>
                    </a:gs>
                  </a:gsLst>
                  <a:lin ang="5400000" scaled="0"/>
                </a:gradFill>
              </a:rPr>
              <a:t>commonly asked questions</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rPr>
              <a:t>by platform</a:t>
            </a:r>
          </a:p>
          <a:p>
            <a:pP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12" name="Picture 11"/>
          <p:cNvPicPr>
            <a:picLocks noChangeAspect="1"/>
          </p:cNvPicPr>
          <p:nvPr/>
        </p:nvPicPr>
        <p:blipFill rotWithShape="1">
          <a:blip r:embed="rId2" cstate="screen">
            <a:extLst>
              <a:ext uri="{28A0092B-C50C-407E-A947-70E740481C1C}">
                <a14:useLocalDpi xmlns:a14="http://schemas.microsoft.com/office/drawing/2010/main"/>
              </a:ext>
            </a:extLst>
          </a:blip>
          <a:srcRect t="19209" b="19428"/>
          <a:stretch/>
        </p:blipFill>
        <p:spPr>
          <a:xfrm>
            <a:off x="267818" y="5052352"/>
            <a:ext cx="1683219" cy="1032885"/>
          </a:xfrm>
          <a:prstGeom prst="rect">
            <a:avLst/>
          </a:prstGeom>
        </p:spPr>
      </p:pic>
      <p:pic>
        <p:nvPicPr>
          <p:cNvPr id="13" name="Picture 8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6837" y="5050626"/>
            <a:ext cx="1179120" cy="1036336"/>
          </a:xfrm>
          <a:prstGeom prst="rect">
            <a:avLst/>
          </a:prstGeom>
        </p:spPr>
      </p:pic>
      <p:pic>
        <p:nvPicPr>
          <p:cNvPr id="16" name="Picture 6" descr="Network Server Icon 256x256 png"/>
          <p:cNvPicPr>
            <a:picLocks noChangeAspect="1" noChangeArrowheads="1"/>
          </p:cNvPicPr>
          <p:nvPr/>
        </p:nvPicPr>
        <p:blipFill>
          <a:blip r:embed="rId4">
            <a:biLevel thresh="25000"/>
            <a:extLst>
              <a:ext uri="{28A0092B-C50C-407E-A947-70E740481C1C}">
                <a14:useLocalDpi xmlns:a14="http://schemas.microsoft.com/office/drawing/2010/main"/>
              </a:ext>
            </a:extLst>
          </a:blip>
          <a:srcRect/>
          <a:stretch>
            <a:fillRect/>
          </a:stretch>
        </p:blipFill>
        <p:spPr bwMode="auto">
          <a:xfrm>
            <a:off x="6827837" y="4921511"/>
            <a:ext cx="1294567" cy="1294567"/>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https://portal.fasttrack.office.com/Images/LargeIcons/largeOfficeIcon.png"/>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3779837" y="4901191"/>
            <a:ext cx="1335206" cy="1335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349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charRg st="4294967295" end="4294967295"/>
                                            </p:txEl>
                                          </p:spTgt>
                                        </p:tgtEl>
                                        <p:attrNameLst>
                                          <p:attrName>style.visibility</p:attrName>
                                        </p:attrNameLst>
                                      </p:cBhvr>
                                      <p:to>
                                        <p:strVal val="visible"/>
                                      </p:to>
                                    </p:set>
                                    <p:animEffect transition="in" filter="fade">
                                      <p:cBhvr>
                                        <p:cTn id="7" dur="500"/>
                                        <p:tgtEl>
                                          <p:spTgt spid="8">
                                            <p:txEl>
                                              <p:charRg st="4294967295" end="4294967295"/>
                                            </p:txEl>
                                          </p:spTgt>
                                        </p:tgtEl>
                                      </p:cBhvr>
                                    </p:animEffect>
                                  </p:childTnLst>
                                </p:cTn>
                              </p:par>
                              <p:par>
                                <p:cTn id="8" presetID="26" presetClass="emph" presetSubtype="0" fill="hold" nodeType="withEffect">
                                  <p:stCondLst>
                                    <p:cond delay="0"/>
                                  </p:stCondLst>
                                  <p:childTnLst>
                                    <p:animEffect transition="out" filter="fade">
                                      <p:cBhvr>
                                        <p:cTn id="9" dur="500" tmFilter="0, 0; .2, .5; .8, .5; 1, 0"/>
                                        <p:tgtEl>
                                          <p:spTgt spid="4098"/>
                                        </p:tgtEl>
                                      </p:cBhvr>
                                    </p:animEffect>
                                    <p:animScale>
                                      <p:cBhvr>
                                        <p:cTn id="10" dur="250" autoRev="1" fill="hold"/>
                                        <p:tgtEl>
                                          <p:spTgt spid="4098"/>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Effect transition="in" filter="fade">
                                      <p:cBhvr>
                                        <p:cTn id="15" dur="500"/>
                                        <p:tgtEl>
                                          <p:spTgt spid="9">
                                            <p:txEl>
                                              <p:charRg st="4294967295" end="4294967295"/>
                                            </p:txEl>
                                          </p:spTgt>
                                        </p:tgtEl>
                                      </p:cBhvr>
                                    </p:animEffect>
                                  </p:childTnLst>
                                </p:cTn>
                              </p:par>
                              <p:par>
                                <p:cTn id="16" presetID="26" presetClass="emph" presetSubtype="0" fill="hold" nodeType="withEffect">
                                  <p:stCondLst>
                                    <p:cond delay="0"/>
                                  </p:stCondLst>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charRg st="4294967295" end="4294967295"/>
                                            </p:txEl>
                                          </p:spTgt>
                                        </p:tgtEl>
                                        <p:attrNameLst>
                                          <p:attrName>style.visibility</p:attrName>
                                        </p:attrNameLst>
                                      </p:cBhvr>
                                      <p:to>
                                        <p:strVal val="visible"/>
                                      </p:to>
                                    </p:set>
                                    <p:animEffect transition="in" filter="fade">
                                      <p:cBhvr>
                                        <p:cTn id="23" dur="500"/>
                                        <p:tgtEl>
                                          <p:spTgt spid="10">
                                            <p:txEl>
                                              <p:charRg st="4294967295" end="4294967295"/>
                                            </p:txEl>
                                          </p:spTgt>
                                        </p:tgtEl>
                                      </p:cBhvr>
                                    </p:animEffect>
                                  </p:childTnLst>
                                </p:cTn>
                              </p:par>
                              <p:par>
                                <p:cTn id="24" presetID="26" presetClass="emph" presetSubtype="0" fill="hold" nodeType="with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373062"/>
            <a:ext cx="10363199" cy="738664"/>
          </a:xfrm>
        </p:spPr>
        <p:txBody>
          <a:bodyPr/>
          <a:lstStyle/>
          <a:p>
            <a:r>
              <a:rPr lang="en-US" dirty="0" smtClean="0">
                <a:solidFill>
                  <a:schemeClr val="tx1"/>
                </a:solidFill>
              </a:rPr>
              <a:t>Mobile apps and SharePoint on-premises </a:t>
            </a: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798" y="2049462"/>
            <a:ext cx="640080" cy="640080"/>
          </a:xfrm>
          <a:prstGeom prst="rect">
            <a:avLst/>
          </a:prstGeom>
        </p:spPr>
      </p:pic>
      <p:sp>
        <p:nvSpPr>
          <p:cNvPr id="2" name="Rectangle 1"/>
          <p:cNvSpPr/>
          <p:nvPr/>
        </p:nvSpPr>
        <p:spPr>
          <a:xfrm>
            <a:off x="1417637" y="1996853"/>
            <a:ext cx="9448800" cy="4524315"/>
          </a:xfrm>
          <a:prstGeom prst="rect">
            <a:avLst/>
          </a:prstGeom>
        </p:spPr>
        <p:txBody>
          <a:bodyPr wrap="square">
            <a:spAutoFit/>
          </a:bodyPr>
          <a:lstStyle/>
          <a:p>
            <a:pPr>
              <a:lnSpc>
                <a:spcPct val="150000"/>
              </a:lnSpc>
            </a:pPr>
            <a:r>
              <a:rPr lang="en-US" sz="2400" dirty="0" smtClean="0">
                <a:solidFill>
                  <a:srgbClr val="FFFFFF"/>
                </a:solidFill>
              </a:rPr>
              <a:t>OneDrive for Business iOS </a:t>
            </a:r>
            <a:r>
              <a:rPr lang="en-US" sz="2400" dirty="0">
                <a:solidFill>
                  <a:srgbClr val="FFFFFF"/>
                </a:solidFill>
              </a:rPr>
              <a:t>app is compatible with NTLM </a:t>
            </a:r>
            <a:r>
              <a:rPr lang="en-US" sz="2400" dirty="0" smtClean="0">
                <a:solidFill>
                  <a:srgbClr val="FFFFFF"/>
                </a:solidFill>
              </a:rPr>
              <a:t>authentication and Forms-Based Authentication (FBA)</a:t>
            </a:r>
            <a:endParaRPr lang="en-US" sz="2400" dirty="0">
              <a:solidFill>
                <a:srgbClr val="FFFFFF"/>
              </a:solidFill>
            </a:endParaRPr>
          </a:p>
          <a:p>
            <a:pPr>
              <a:lnSpc>
                <a:spcPct val="150000"/>
              </a:lnSpc>
            </a:pPr>
            <a:endParaRPr lang="en-US" sz="2400" dirty="0" smtClean="0">
              <a:solidFill>
                <a:srgbClr val="FFFFFF"/>
              </a:solidFill>
            </a:endParaRPr>
          </a:p>
          <a:p>
            <a:pPr>
              <a:lnSpc>
                <a:spcPct val="150000"/>
              </a:lnSpc>
            </a:pPr>
            <a:r>
              <a:rPr lang="en-US" sz="2400" dirty="0" smtClean="0">
                <a:solidFill>
                  <a:srgbClr val="FFFFFF"/>
                </a:solidFill>
              </a:rPr>
              <a:t>Office Hub for Windows Phone – free to use (O365 and on-</a:t>
            </a:r>
            <a:r>
              <a:rPr lang="en-US" sz="2400" dirty="0" err="1" smtClean="0">
                <a:solidFill>
                  <a:srgbClr val="FFFFFF"/>
                </a:solidFill>
              </a:rPr>
              <a:t>prem</a:t>
            </a:r>
            <a:r>
              <a:rPr lang="en-US" sz="2400" dirty="0">
                <a:solidFill>
                  <a:srgbClr val="FFFFFF"/>
                </a:solidFill>
              </a:rPr>
              <a:t>)</a:t>
            </a:r>
            <a:endParaRPr lang="en-US" sz="2400" dirty="0" smtClean="0">
              <a:solidFill>
                <a:srgbClr val="FFFFFF"/>
              </a:solidFill>
            </a:endParaRPr>
          </a:p>
          <a:p>
            <a:pPr>
              <a:lnSpc>
                <a:spcPct val="150000"/>
              </a:lnSpc>
            </a:pPr>
            <a:endParaRPr lang="en-US" sz="2400" dirty="0">
              <a:solidFill>
                <a:srgbClr val="FFFFFF"/>
              </a:solidFill>
            </a:endParaRPr>
          </a:p>
          <a:p>
            <a:pPr>
              <a:lnSpc>
                <a:spcPct val="150000"/>
              </a:lnSpc>
            </a:pPr>
            <a:r>
              <a:rPr lang="en-US" sz="2400" dirty="0" smtClean="0">
                <a:solidFill>
                  <a:srgbClr val="FFFFFF"/>
                </a:solidFill>
              </a:rPr>
              <a:t>Office Mobile apps for iPhone </a:t>
            </a:r>
            <a:r>
              <a:rPr lang="en-US" sz="2400" dirty="0">
                <a:solidFill>
                  <a:srgbClr val="FFFFFF"/>
                </a:solidFill>
              </a:rPr>
              <a:t>&amp;</a:t>
            </a:r>
            <a:r>
              <a:rPr lang="en-US" sz="2400" dirty="0" smtClean="0">
                <a:solidFill>
                  <a:srgbClr val="FFFFFF"/>
                </a:solidFill>
              </a:rPr>
              <a:t> Android </a:t>
            </a:r>
            <a:r>
              <a:rPr lang="en-US" sz="2400" dirty="0">
                <a:solidFill>
                  <a:srgbClr val="FFFFFF"/>
                </a:solidFill>
              </a:rPr>
              <a:t>can connect to SharePoint on-</a:t>
            </a:r>
            <a:r>
              <a:rPr lang="en-US" sz="2400" dirty="0" err="1">
                <a:solidFill>
                  <a:srgbClr val="FFFFFF"/>
                </a:solidFill>
              </a:rPr>
              <a:t>prem</a:t>
            </a:r>
            <a:r>
              <a:rPr lang="en-US" sz="2400" dirty="0">
                <a:solidFill>
                  <a:srgbClr val="FFFFFF"/>
                </a:solidFill>
              </a:rPr>
              <a:t> servers, </a:t>
            </a:r>
            <a:r>
              <a:rPr lang="en-US" sz="2400" dirty="0" smtClean="0">
                <a:solidFill>
                  <a:srgbClr val="FFFFFF"/>
                </a:solidFill>
              </a:rPr>
              <a:t>but the apps </a:t>
            </a:r>
            <a:r>
              <a:rPr lang="en-US" sz="2400" u="sng" dirty="0" smtClean="0">
                <a:solidFill>
                  <a:srgbClr val="FFFFFF"/>
                </a:solidFill>
              </a:rPr>
              <a:t>require </a:t>
            </a:r>
            <a:r>
              <a:rPr lang="en-US" sz="2400" u="sng" dirty="0">
                <a:solidFill>
                  <a:srgbClr val="FFFFFF"/>
                </a:solidFill>
              </a:rPr>
              <a:t>activation</a:t>
            </a:r>
            <a:r>
              <a:rPr lang="en-US" sz="2400" dirty="0">
                <a:solidFill>
                  <a:srgbClr val="FFFFFF"/>
                </a:solidFill>
              </a:rPr>
              <a:t> using an Office 365 subscription before </a:t>
            </a:r>
            <a:r>
              <a:rPr lang="en-US" sz="2400" dirty="0" smtClean="0">
                <a:solidFill>
                  <a:srgbClr val="FFFFFF"/>
                </a:solidFill>
              </a:rPr>
              <a:t>they </a:t>
            </a:r>
            <a:r>
              <a:rPr lang="en-US" sz="2400" dirty="0">
                <a:solidFill>
                  <a:srgbClr val="FFFFFF"/>
                </a:solidFill>
              </a:rPr>
              <a:t>can be used.</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238" y="3768476"/>
            <a:ext cx="457200" cy="457200"/>
          </a:xfrm>
          <a:prstGeom prst="rect">
            <a:avLst/>
          </a:prstGeom>
        </p:spPr>
      </p:pic>
      <p:pic>
        <p:nvPicPr>
          <p:cNvPr id="13" name="Picture 12"/>
          <p:cNvPicPr>
            <a:picLocks noChangeAspect="1"/>
          </p:cNvPicPr>
          <p:nvPr/>
        </p:nvPicPr>
        <p:blipFill>
          <a:blip r:embed="rId5">
            <a:biLevel thresh="25000"/>
            <a:extLst>
              <a:ext uri="{28A0092B-C50C-407E-A947-70E740481C1C}">
                <a14:useLocalDpi xmlns:a14="http://schemas.microsoft.com/office/drawing/2010/main"/>
              </a:ext>
            </a:extLst>
          </a:blip>
          <a:stretch>
            <a:fillRect/>
          </a:stretch>
        </p:blipFill>
        <p:spPr>
          <a:xfrm>
            <a:off x="657518" y="5430682"/>
            <a:ext cx="548640" cy="548640"/>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66730" y="4894910"/>
            <a:ext cx="330217" cy="406421"/>
          </a:xfrm>
          <a:prstGeom prst="rect">
            <a:avLst/>
          </a:prstGeom>
        </p:spPr>
      </p:pic>
    </p:spTree>
    <p:extLst>
      <p:ext uri="{BB962C8B-B14F-4D97-AF65-F5344CB8AC3E}">
        <p14:creationId xmlns:p14="http://schemas.microsoft.com/office/powerpoint/2010/main" val="11590701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Office Hub – Windows Phone </a:t>
            </a:r>
            <a:endParaRPr lang="en-US" dirty="0"/>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817" y="1439862"/>
            <a:ext cx="3291840" cy="5486400"/>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4637" y="1439862"/>
            <a:ext cx="3291840" cy="5486400"/>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75637" y="1439862"/>
            <a:ext cx="3291840" cy="5486400"/>
          </a:xfrm>
          <a:prstGeom prst="rect">
            <a:avLst/>
          </a:prstGeom>
        </p:spPr>
      </p:pic>
    </p:spTree>
    <p:extLst>
      <p:ext uri="{BB962C8B-B14F-4D97-AF65-F5344CB8AC3E}">
        <p14:creationId xmlns:p14="http://schemas.microsoft.com/office/powerpoint/2010/main" val="39187663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Office Mobile – activation</a:t>
            </a:r>
            <a:endParaRPr lang="en-US"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55837" y="1325245"/>
            <a:ext cx="3188970" cy="5669280"/>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4437" y="1325245"/>
            <a:ext cx="3779520" cy="5669280"/>
          </a:xfrm>
          <a:prstGeom prst="rect">
            <a:avLst/>
          </a:prstGeom>
        </p:spPr>
      </p:pic>
    </p:spTree>
    <p:extLst>
      <p:ext uri="{BB962C8B-B14F-4D97-AF65-F5344CB8AC3E}">
        <p14:creationId xmlns:p14="http://schemas.microsoft.com/office/powerpoint/2010/main" val="5991616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4602"/>
            <a:ext cx="12436475" cy="7961715"/>
          </a:xfrm>
          <a:prstGeom prst="rect">
            <a:avLst/>
          </a:prstGeom>
        </p:spPr>
      </p:pic>
      <p:sp>
        <p:nvSpPr>
          <p:cNvPr id="6" name="Title 2"/>
          <p:cNvSpPr txBox="1">
            <a:spLocks/>
          </p:cNvSpPr>
          <p:nvPr/>
        </p:nvSpPr>
        <p:spPr>
          <a:xfrm>
            <a:off x="0" y="2506662"/>
            <a:ext cx="12436475" cy="1524000"/>
          </a:xfrm>
          <a:prstGeom prst="rect">
            <a:avLst/>
          </a:prstGeom>
          <a:solidFill>
            <a:schemeClr val="accent4">
              <a:alpha val="78000"/>
            </a:schemeClr>
          </a:solid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dirty="0" smtClean="0">
                <a:solidFill>
                  <a:srgbClr val="FFFFFF"/>
                </a:solidFill>
              </a:rPr>
              <a:t>      on-premises</a:t>
            </a:r>
            <a:endParaRPr dirty="0">
              <a:solidFill>
                <a:srgbClr val="FFFFFF"/>
              </a:solidFill>
            </a:endParaRPr>
          </a:p>
        </p:txBody>
      </p:sp>
      <p:pic>
        <p:nvPicPr>
          <p:cNvPr id="7" name="Picture 6" descr="Network Server Icon 256x256 png"/>
          <p:cNvPicPr>
            <a:picLocks noChangeAspect="1" noChangeArrowheads="1"/>
          </p:cNvPicPr>
          <p:nvPr/>
        </p:nvPicPr>
        <p:blipFill>
          <a:blip r:embed="rId3" cstate="screen">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274637" y="2506662"/>
            <a:ext cx="1524000" cy="1524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441388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Common Questions</a:t>
            </a:r>
            <a:endParaRPr lang="en-US" dirty="0"/>
          </a:p>
        </p:txBody>
      </p:sp>
    </p:spTree>
    <p:extLst>
      <p:ext uri="{BB962C8B-B14F-4D97-AF65-F5344CB8AC3E}">
        <p14:creationId xmlns:p14="http://schemas.microsoft.com/office/powerpoint/2010/main" val="29788924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9457101"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364825016"/>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3011702642"/>
                  </a:ext>
                </a:extLst>
              </a:tr>
              <a:tr h="1188720">
                <a:tc>
                  <a:txBody>
                    <a:bodyPr/>
                    <a:lstStyle/>
                    <a:p>
                      <a:r>
                        <a:rPr lang="en-US" sz="2400" b="0" baseline="0" dirty="0" smtClean="0">
                          <a:solidFill>
                            <a:schemeClr val="tx1"/>
                          </a:solidFill>
                        </a:rPr>
                        <a:t>Mobile Browser</a:t>
                      </a: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3903957064"/>
                  </a:ext>
                </a:extLst>
              </a:tr>
              <a:tr h="1188720">
                <a:tc>
                  <a:txBody>
                    <a:bodyPr/>
                    <a:lstStyle/>
                    <a:p>
                      <a:r>
                        <a:rPr lang="en-US" sz="2000" dirty="0" smtClean="0">
                          <a:solidFill>
                            <a:schemeClr val="tx1"/>
                          </a:solidFill>
                        </a:rPr>
                        <a:t>for touch-optimized browsing &amp; easy</a:t>
                      </a:r>
                      <a:r>
                        <a:rPr lang="en-US" sz="2000" baseline="0" dirty="0" smtClean="0">
                          <a:solidFill>
                            <a:schemeClr val="tx1"/>
                          </a:solidFill>
                        </a:rPr>
                        <a:t> sharing</a:t>
                      </a:r>
                      <a:endParaRPr lang="en-US" sz="2000" dirty="0">
                        <a:solidFill>
                          <a:schemeClr val="tx1"/>
                        </a:solidFill>
                      </a:endParaRPr>
                    </a:p>
                  </a:txBody>
                  <a:tcPr marL="182880" marR="182880">
                    <a:solidFill>
                      <a:schemeClr val="accent4"/>
                    </a:solidFill>
                  </a:tcPr>
                </a:tc>
                <a:extLst>
                  <a:ext uri="{0D108BD9-81ED-4DB2-BD59-A6C34878D82A}">
                    <a16:rowId xmlns="" xmlns:a16="http://schemas.microsoft.com/office/drawing/2014/main" val="4160753092"/>
                  </a:ext>
                </a:extLst>
              </a:tr>
            </a:tbl>
          </a:graphicData>
        </a:graphic>
      </p:graphicFrame>
      <p:sp>
        <p:nvSpPr>
          <p:cNvPr id="3" name="Title 2"/>
          <p:cNvSpPr>
            <a:spLocks noGrp="1"/>
          </p:cNvSpPr>
          <p:nvPr>
            <p:ph type="title"/>
          </p:nvPr>
        </p:nvSpPr>
        <p:spPr/>
        <p:txBody>
          <a:bodyPr/>
          <a:lstStyle/>
          <a:p>
            <a:r>
              <a:rPr lang="en-US" sz="4000" dirty="0" smtClean="0"/>
              <a:t>My customer uses iPads and iPhones… what to do?</a:t>
            </a:r>
            <a:endParaRPr lang="en-US" sz="4000" dirty="0"/>
          </a:p>
        </p:txBody>
      </p:sp>
      <p:graphicFrame>
        <p:nvGraphicFramePr>
          <p:cNvPr id="17" name="Table 16"/>
          <p:cNvGraphicFramePr>
            <a:graphicFrameLocks noGrp="1"/>
          </p:cNvGraphicFramePr>
          <p:nvPr>
            <p:extLst/>
          </p:nvPr>
        </p:nvGraphicFramePr>
        <p:xfrm>
          <a:off x="274639"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723101831"/>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bg2"/>
                    </a:solidFill>
                  </a:tcPr>
                </a:tc>
                <a:extLst>
                  <a:ext uri="{0D108BD9-81ED-4DB2-BD59-A6C34878D82A}">
                    <a16:rowId xmlns="" xmlns:a16="http://schemas.microsoft.com/office/drawing/2014/main" val="3834659451"/>
                  </a:ext>
                </a:extLst>
              </a:tr>
              <a:tr h="672971">
                <a:tc>
                  <a:txBody>
                    <a:bodyPr/>
                    <a:lstStyle/>
                    <a:p>
                      <a:r>
                        <a:rPr lang="en-US" sz="2400" b="0" dirty="0" smtClean="0">
                          <a:solidFill>
                            <a:schemeClr val="tx1"/>
                          </a:solidFill>
                        </a:rPr>
                        <a:t>OneDrive</a:t>
                      </a:r>
                      <a:r>
                        <a:rPr lang="en-US" sz="2400" b="0" baseline="0" dirty="0" smtClean="0">
                          <a:solidFill>
                            <a:schemeClr val="tx1"/>
                          </a:solidFill>
                        </a:rPr>
                        <a:t> for Business iOS app</a:t>
                      </a:r>
                      <a:br>
                        <a:rPr lang="en-US" sz="2400" b="0" baseline="0" dirty="0" smtClean="0">
                          <a:solidFill>
                            <a:schemeClr val="tx1"/>
                          </a:solidFill>
                        </a:rPr>
                      </a:br>
                      <a:endParaRPr lang="en-US" sz="2400" b="0" dirty="0">
                        <a:solidFill>
                          <a:schemeClr val="tx1"/>
                        </a:solidFill>
                      </a:endParaRPr>
                    </a:p>
                  </a:txBody>
                  <a:tcPr marL="182880" marR="182880">
                    <a:solidFill>
                      <a:schemeClr val="bg2"/>
                    </a:solidFill>
                  </a:tcPr>
                </a:tc>
                <a:extLst>
                  <a:ext uri="{0D108BD9-81ED-4DB2-BD59-A6C34878D82A}">
                    <a16:rowId xmlns="" xmlns:a16="http://schemas.microsoft.com/office/drawing/2014/main" val="1826852546"/>
                  </a:ext>
                </a:extLst>
              </a:tr>
              <a:tr h="1188720">
                <a:tc>
                  <a:txBody>
                    <a:bodyPr/>
                    <a:lstStyle/>
                    <a:p>
                      <a:r>
                        <a:rPr lang="en-US" sz="2000" dirty="0" smtClean="0">
                          <a:solidFill>
                            <a:schemeClr val="tx1"/>
                          </a:solidFill>
                        </a:rPr>
                        <a:t>for access to files and offline capability</a:t>
                      </a:r>
                      <a:endParaRPr lang="en-US" sz="2000" dirty="0">
                        <a:solidFill>
                          <a:schemeClr val="tx1"/>
                        </a:solidFill>
                      </a:endParaRPr>
                    </a:p>
                  </a:txBody>
                  <a:tcPr marL="182880">
                    <a:solidFill>
                      <a:schemeClr val="bg2"/>
                    </a:solidFill>
                  </a:tcPr>
                </a:tc>
                <a:extLst>
                  <a:ext uri="{0D108BD9-81ED-4DB2-BD59-A6C34878D82A}">
                    <a16:rowId xmlns="" xmlns:a16="http://schemas.microsoft.com/office/drawing/2014/main" val="3788537902"/>
                  </a:ext>
                </a:extLst>
              </a:tr>
            </a:tbl>
          </a:graphicData>
        </a:graphic>
      </p:graphicFrame>
      <p:pic>
        <p:nvPicPr>
          <p:cNvPr id="18" name="Picture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26199" y="2565082"/>
            <a:ext cx="640080" cy="640080"/>
          </a:xfrm>
          <a:prstGeom prst="rect">
            <a:avLst/>
          </a:prstGeom>
        </p:spPr>
      </p:pic>
      <p:graphicFrame>
        <p:nvGraphicFramePr>
          <p:cNvPr id="19" name="Table 18"/>
          <p:cNvGraphicFramePr>
            <a:graphicFrameLocks noGrp="1"/>
          </p:cNvGraphicFramePr>
          <p:nvPr>
            <p:extLst/>
          </p:nvPr>
        </p:nvGraphicFramePr>
        <p:xfrm>
          <a:off x="3335460"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272926683"/>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6"/>
                    </a:solidFill>
                  </a:tcPr>
                </a:tc>
                <a:extLst>
                  <a:ext uri="{0D108BD9-81ED-4DB2-BD59-A6C34878D82A}">
                    <a16:rowId xmlns="" xmlns:a16="http://schemas.microsoft.com/office/drawing/2014/main" val="709003072"/>
                  </a:ext>
                </a:extLst>
              </a:tr>
              <a:tr h="1153901">
                <a:tc>
                  <a:txBody>
                    <a:bodyPr/>
                    <a:lstStyle/>
                    <a:p>
                      <a:r>
                        <a:rPr lang="en-US" sz="2400" b="0" dirty="0" smtClean="0">
                          <a:solidFill>
                            <a:schemeClr val="tx1"/>
                          </a:solidFill>
                        </a:rPr>
                        <a:t>Office Online</a:t>
                      </a:r>
                      <a:br>
                        <a:rPr lang="en-US" sz="2400" b="0" dirty="0" smtClean="0">
                          <a:solidFill>
                            <a:schemeClr val="tx1"/>
                          </a:solidFill>
                        </a:rPr>
                      </a:br>
                      <a:r>
                        <a:rPr lang="en-US" sz="2400" b="0" dirty="0" smtClean="0">
                          <a:solidFill>
                            <a:schemeClr val="tx1"/>
                          </a:solidFill>
                        </a:rPr>
                        <a:t>(Web Apps)</a:t>
                      </a:r>
                      <a:br>
                        <a:rPr lang="en-US" sz="2400" b="0" dirty="0" smtClean="0">
                          <a:solidFill>
                            <a:schemeClr val="tx1"/>
                          </a:solidFill>
                        </a:rPr>
                      </a:br>
                      <a:endParaRPr lang="en-US" sz="2400" b="0" dirty="0">
                        <a:solidFill>
                          <a:schemeClr val="tx1"/>
                        </a:solidFill>
                      </a:endParaRPr>
                    </a:p>
                  </a:txBody>
                  <a:tcPr marL="182880" marR="182880">
                    <a:solidFill>
                      <a:schemeClr val="accent6"/>
                    </a:solidFill>
                  </a:tcPr>
                </a:tc>
                <a:extLst>
                  <a:ext uri="{0D108BD9-81ED-4DB2-BD59-A6C34878D82A}">
                    <a16:rowId xmlns="" xmlns:a16="http://schemas.microsoft.com/office/drawing/2014/main" val="3310232912"/>
                  </a:ext>
                </a:extLst>
              </a:tr>
              <a:tr h="1188720">
                <a:tc>
                  <a:txBody>
                    <a:bodyPr/>
                    <a:lstStyle/>
                    <a:p>
                      <a:r>
                        <a:rPr lang="en-US" sz="2000" dirty="0" smtClean="0">
                          <a:solidFill>
                            <a:schemeClr val="tx1"/>
                          </a:solidFill>
                        </a:rPr>
                        <a:t>for full</a:t>
                      </a:r>
                      <a:r>
                        <a:rPr lang="en-US" sz="2000" baseline="0" dirty="0" smtClean="0">
                          <a:solidFill>
                            <a:schemeClr val="tx1"/>
                          </a:solidFill>
                        </a:rPr>
                        <a:t> fidelity </a:t>
                      </a:r>
                      <a:r>
                        <a:rPr lang="en-US" sz="2000" dirty="0" smtClean="0">
                          <a:solidFill>
                            <a:schemeClr val="tx1"/>
                          </a:solidFill>
                        </a:rPr>
                        <a:t>editing on iPad</a:t>
                      </a:r>
                      <a:endParaRPr lang="en-US" sz="2000" dirty="0">
                        <a:solidFill>
                          <a:schemeClr val="tx1"/>
                        </a:solidFill>
                      </a:endParaRPr>
                    </a:p>
                  </a:txBody>
                  <a:tcPr marL="182880" marR="182880">
                    <a:solidFill>
                      <a:schemeClr val="accent6"/>
                    </a:solidFill>
                  </a:tcPr>
                </a:tc>
                <a:extLst>
                  <a:ext uri="{0D108BD9-81ED-4DB2-BD59-A6C34878D82A}">
                    <a16:rowId xmlns="" xmlns:a16="http://schemas.microsoft.com/office/drawing/2014/main" val="1815418974"/>
                  </a:ext>
                </a:extLst>
              </a:tr>
            </a:tbl>
          </a:graphicData>
        </a:graphic>
      </p:graphicFrame>
      <p:pic>
        <p:nvPicPr>
          <p:cNvPr id="21" name="Picture 2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54381" y="2626042"/>
            <a:ext cx="548640" cy="548640"/>
          </a:xfrm>
          <a:prstGeom prst="rect">
            <a:avLst/>
          </a:prstGeom>
        </p:spPr>
      </p:pic>
      <p:pic>
        <p:nvPicPr>
          <p:cNvPr id="24" name="Picture 23"/>
          <p:cNvPicPr>
            <a:picLocks noChangeAspect="1"/>
          </p:cNvPicPr>
          <p:nvPr/>
        </p:nvPicPr>
        <p:blipFill>
          <a:blip r:embed="rId5">
            <a:biLevel thresh="25000"/>
            <a:extLst>
              <a:ext uri="{28A0092B-C50C-407E-A947-70E740481C1C}">
                <a14:useLocalDpi xmlns:a14="http://schemas.microsoft.com/office/drawing/2010/main"/>
              </a:ext>
            </a:extLst>
          </a:blip>
          <a:stretch>
            <a:fillRect/>
          </a:stretch>
        </p:blipFill>
        <p:spPr>
          <a:xfrm>
            <a:off x="4402260" y="2580322"/>
            <a:ext cx="609600" cy="609600"/>
          </a:xfrm>
          <a:prstGeom prst="rect">
            <a:avLst/>
          </a:prstGeom>
        </p:spPr>
      </p:pic>
      <p:grpSp>
        <p:nvGrpSpPr>
          <p:cNvPr id="2" name="Group 1"/>
          <p:cNvGrpSpPr/>
          <p:nvPr/>
        </p:nvGrpSpPr>
        <p:grpSpPr>
          <a:xfrm>
            <a:off x="142471" y="5764968"/>
            <a:ext cx="6035040" cy="1085094"/>
            <a:chOff x="142471" y="5764968"/>
            <a:chExt cx="6035040" cy="1085094"/>
          </a:xfrm>
        </p:grpSpPr>
        <p:pic>
          <p:nvPicPr>
            <p:cNvPr id="5" name="Picture 6" descr="Network Server Icon 256x256 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477619" y="6157649"/>
              <a:ext cx="640080" cy="64008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itle 2"/>
            <p:cNvSpPr txBox="1">
              <a:spLocks/>
            </p:cNvSpPr>
            <p:nvPr/>
          </p:nvSpPr>
          <p:spPr>
            <a:xfrm>
              <a:off x="1966279" y="6088062"/>
              <a:ext cx="3168940"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solidFill>
                    <a:srgbClr val="505050"/>
                  </a:solidFill>
                  <a:latin typeface="Segoe UI"/>
                </a:rPr>
                <a:t>on-premises</a:t>
              </a:r>
              <a:br>
                <a:rPr sz="2400" dirty="0" smtClean="0">
                  <a:solidFill>
                    <a:srgbClr val="505050"/>
                  </a:solidFill>
                  <a:latin typeface="Segoe UI"/>
                </a:rPr>
              </a:br>
              <a:r>
                <a:rPr sz="1800" dirty="0" smtClean="0">
                  <a:solidFill>
                    <a:srgbClr val="505050"/>
                  </a:solidFill>
                  <a:latin typeface="Segoe UI"/>
                </a:rPr>
                <a:t>(</a:t>
              </a:r>
              <a:r>
                <a:rPr sz="1800" dirty="0" err="1" smtClean="0">
                  <a:solidFill>
                    <a:srgbClr val="505050"/>
                  </a:solidFill>
                  <a:latin typeface="Segoe UI"/>
                </a:rPr>
                <a:t>add’l</a:t>
              </a:r>
              <a:r>
                <a:rPr sz="1800" dirty="0" smtClean="0">
                  <a:solidFill>
                    <a:srgbClr val="505050"/>
                  </a:solidFill>
                  <a:latin typeface="Segoe UI"/>
                </a:rPr>
                <a:t> configuration required)</a:t>
              </a:r>
              <a:endParaRPr sz="2400" dirty="0">
                <a:solidFill>
                  <a:srgbClr val="505050"/>
                </a:solidFill>
                <a:latin typeface="Segoe UI"/>
              </a:endParaRPr>
            </a:p>
          </p:txBody>
        </p:sp>
        <p:sp>
          <p:nvSpPr>
            <p:cNvPr id="26" name="Left Brace 25"/>
            <p:cNvSpPr/>
            <p:nvPr/>
          </p:nvSpPr>
          <p:spPr>
            <a:xfrm rot="16200000">
              <a:off x="2998444" y="2908995"/>
              <a:ext cx="323093" cy="6035040"/>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graphicFrame>
        <p:nvGraphicFramePr>
          <p:cNvPr id="27" name="Table 26"/>
          <p:cNvGraphicFramePr>
            <a:graphicFrameLocks noGrp="1"/>
          </p:cNvGraphicFramePr>
          <p:nvPr>
            <p:extLst/>
          </p:nvPr>
        </p:nvGraphicFramePr>
        <p:xfrm>
          <a:off x="6396281"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584977434"/>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3"/>
                    </a:solidFill>
                  </a:tcPr>
                </a:tc>
                <a:extLst>
                  <a:ext uri="{0D108BD9-81ED-4DB2-BD59-A6C34878D82A}">
                    <a16:rowId xmlns="" xmlns:a16="http://schemas.microsoft.com/office/drawing/2014/main" val="211392241"/>
                  </a:ext>
                </a:extLst>
              </a:tr>
              <a:tr h="1188720">
                <a:tc>
                  <a:txBody>
                    <a:bodyPr/>
                    <a:lstStyle/>
                    <a:p>
                      <a:r>
                        <a:rPr lang="en-US" sz="2400" b="0" dirty="0" smtClean="0">
                          <a:solidFill>
                            <a:schemeClr val="tx1"/>
                          </a:solidFill>
                        </a:rPr>
                        <a:t>Office Mobile for iPhone app</a:t>
                      </a:r>
                      <a:endParaRPr lang="en-US" sz="2400" b="0" dirty="0">
                        <a:solidFill>
                          <a:schemeClr val="tx1"/>
                        </a:solidFill>
                      </a:endParaRPr>
                    </a:p>
                  </a:txBody>
                  <a:tcPr marL="182880" marR="182880">
                    <a:solidFill>
                      <a:schemeClr val="accent3"/>
                    </a:solidFill>
                  </a:tcPr>
                </a:tc>
                <a:extLst>
                  <a:ext uri="{0D108BD9-81ED-4DB2-BD59-A6C34878D82A}">
                    <a16:rowId xmlns="" xmlns:a16="http://schemas.microsoft.com/office/drawing/2014/main" val="410869285"/>
                  </a:ext>
                </a:extLst>
              </a:tr>
              <a:tr h="1188720">
                <a:tc>
                  <a:txBody>
                    <a:bodyPr/>
                    <a:lstStyle/>
                    <a:p>
                      <a:r>
                        <a:rPr lang="en-US" sz="2000" dirty="0" smtClean="0">
                          <a:solidFill>
                            <a:schemeClr val="tx1"/>
                          </a:solidFill>
                        </a:rPr>
                        <a:t>for</a:t>
                      </a:r>
                      <a:r>
                        <a:rPr lang="en-US" sz="2000" baseline="0" dirty="0" smtClean="0">
                          <a:solidFill>
                            <a:schemeClr val="tx1"/>
                          </a:solidFill>
                        </a:rPr>
                        <a:t> lightweight </a:t>
                      </a:r>
                      <a:r>
                        <a:rPr lang="en-US" sz="2000" dirty="0" smtClean="0">
                          <a:solidFill>
                            <a:schemeClr val="tx1"/>
                          </a:solidFill>
                        </a:rPr>
                        <a:t>editing on iPhone</a:t>
                      </a:r>
                      <a:endParaRPr lang="en-US" sz="2000" dirty="0">
                        <a:solidFill>
                          <a:schemeClr val="tx1"/>
                        </a:solidFill>
                      </a:endParaRPr>
                    </a:p>
                  </a:txBody>
                  <a:tcPr marL="182880" marR="182880">
                    <a:solidFill>
                      <a:schemeClr val="accent3"/>
                    </a:solidFill>
                  </a:tcPr>
                </a:tc>
                <a:extLst>
                  <a:ext uri="{0D108BD9-81ED-4DB2-BD59-A6C34878D82A}">
                    <a16:rowId xmlns="" xmlns:a16="http://schemas.microsoft.com/office/drawing/2014/main" val="986203127"/>
                  </a:ext>
                </a:extLst>
              </a:tr>
            </a:tbl>
          </a:graphicData>
        </a:graphic>
      </p:graphicFrame>
      <p:pic>
        <p:nvPicPr>
          <p:cNvPr id="28" name="Picture 27"/>
          <p:cNvPicPr>
            <a:picLocks noChangeAspect="1"/>
          </p:cNvPicPr>
          <p:nvPr/>
        </p:nvPicPr>
        <p:blipFill>
          <a:blip r:embed="rId5">
            <a:biLevel thresh="25000"/>
            <a:extLst>
              <a:ext uri="{28A0092B-C50C-407E-A947-70E740481C1C}">
                <a14:useLocalDpi xmlns:a14="http://schemas.microsoft.com/office/drawing/2010/main"/>
              </a:ext>
            </a:extLst>
          </a:blip>
          <a:stretch>
            <a:fillRect/>
          </a:stretch>
        </p:blipFill>
        <p:spPr>
          <a:xfrm>
            <a:off x="7463081" y="2580322"/>
            <a:ext cx="609600" cy="609600"/>
          </a:xfrm>
          <a:prstGeom prst="rect">
            <a:avLst/>
          </a:prstGeom>
        </p:spPr>
      </p:pic>
    </p:spTree>
    <p:extLst>
      <p:ext uri="{BB962C8B-B14F-4D97-AF65-F5344CB8AC3E}">
        <p14:creationId xmlns:p14="http://schemas.microsoft.com/office/powerpoint/2010/main" val="21889284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51037" y="1820863"/>
            <a:ext cx="7025290" cy="4724399"/>
            <a:chOff x="1951037" y="1820863"/>
            <a:chExt cx="7025290" cy="4724399"/>
          </a:xfrm>
        </p:grpSpPr>
        <p:pic>
          <p:nvPicPr>
            <p:cNvPr id="8" name="Picture 2" descr="https://d3bbjw2ue4gssg.cloudfront.net/assets/ipad_mini_blk-73ed18202ba0763d9abdccb53d5796a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51037" y="1820863"/>
              <a:ext cx="7025290" cy="4724399"/>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9977" y="2054225"/>
              <a:ext cx="5711698" cy="4283774"/>
            </a:xfrm>
            <a:prstGeom prst="rect">
              <a:avLst/>
            </a:prstGeom>
            <a:effectLst>
              <a:softEdge rad="12700"/>
            </a:effectLst>
          </p:spPr>
        </p:pic>
      </p:grpSp>
      <p:sp>
        <p:nvSpPr>
          <p:cNvPr id="3" name="Title 2"/>
          <p:cNvSpPr>
            <a:spLocks noGrp="1"/>
          </p:cNvSpPr>
          <p:nvPr>
            <p:ph type="title"/>
          </p:nvPr>
        </p:nvSpPr>
        <p:spPr/>
        <p:txBody>
          <a:bodyPr/>
          <a:lstStyle/>
          <a:p>
            <a:r>
              <a:rPr lang="en-US" sz="4800" dirty="0"/>
              <a:t>Office Online (Web Apps)</a:t>
            </a:r>
            <a:endParaRPr lang="en-US" dirty="0"/>
          </a:p>
        </p:txBody>
      </p:sp>
    </p:spTree>
    <p:extLst>
      <p:ext uri="{BB962C8B-B14F-4D97-AF65-F5344CB8AC3E}">
        <p14:creationId xmlns:p14="http://schemas.microsoft.com/office/powerpoint/2010/main" val="13471919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6370637"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3097864048"/>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2274031685"/>
                  </a:ext>
                </a:extLst>
              </a:tr>
              <a:tr h="1188720">
                <a:tc>
                  <a:txBody>
                    <a:bodyPr/>
                    <a:lstStyle/>
                    <a:p>
                      <a:r>
                        <a:rPr lang="en-US" sz="2400" b="0" baseline="0" dirty="0" smtClean="0">
                          <a:solidFill>
                            <a:schemeClr val="tx1"/>
                          </a:solidFill>
                        </a:rPr>
                        <a:t>Mobile Browser</a:t>
                      </a: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1269605773"/>
                  </a:ext>
                </a:extLst>
              </a:tr>
              <a:tr h="1188720">
                <a:tc>
                  <a:txBody>
                    <a:bodyPr/>
                    <a:lstStyle/>
                    <a:p>
                      <a:r>
                        <a:rPr lang="en-US" sz="2000" dirty="0" smtClean="0">
                          <a:solidFill>
                            <a:schemeClr val="tx1"/>
                          </a:solidFill>
                        </a:rPr>
                        <a:t>for touch-optimized browsing &amp; easy</a:t>
                      </a:r>
                      <a:r>
                        <a:rPr lang="en-US" sz="2000" baseline="0" dirty="0" smtClean="0">
                          <a:solidFill>
                            <a:schemeClr val="tx1"/>
                          </a:solidFill>
                        </a:rPr>
                        <a:t> sharing</a:t>
                      </a:r>
                      <a:endParaRPr lang="en-US" sz="2000" dirty="0">
                        <a:solidFill>
                          <a:schemeClr val="tx1"/>
                        </a:solidFill>
                      </a:endParaRPr>
                    </a:p>
                  </a:txBody>
                  <a:tcPr marL="182880" marR="182880">
                    <a:solidFill>
                      <a:schemeClr val="accent4"/>
                    </a:solidFill>
                  </a:tcPr>
                </a:tc>
                <a:extLst>
                  <a:ext uri="{0D108BD9-81ED-4DB2-BD59-A6C34878D82A}">
                    <a16:rowId xmlns="" xmlns:a16="http://schemas.microsoft.com/office/drawing/2014/main" val="215569384"/>
                  </a:ext>
                </a:extLst>
              </a:tr>
            </a:tbl>
          </a:graphicData>
        </a:graphic>
      </p:graphicFrame>
      <p:sp>
        <p:nvSpPr>
          <p:cNvPr id="3" name="Title 2"/>
          <p:cNvSpPr>
            <a:spLocks noGrp="1"/>
          </p:cNvSpPr>
          <p:nvPr>
            <p:ph type="title"/>
          </p:nvPr>
        </p:nvSpPr>
        <p:spPr/>
        <p:txBody>
          <a:bodyPr/>
          <a:lstStyle/>
          <a:p>
            <a:r>
              <a:rPr lang="en-US" sz="4000" dirty="0" smtClean="0"/>
              <a:t>My customer uses Android devices… what to do?</a:t>
            </a:r>
            <a:endParaRPr lang="en-US" sz="4000" dirty="0"/>
          </a:p>
        </p:txBody>
      </p:sp>
      <p:graphicFrame>
        <p:nvGraphicFramePr>
          <p:cNvPr id="19" name="Table 18"/>
          <p:cNvGraphicFramePr>
            <a:graphicFrameLocks noGrp="1"/>
          </p:cNvGraphicFramePr>
          <p:nvPr>
            <p:extLst/>
          </p:nvPr>
        </p:nvGraphicFramePr>
        <p:xfrm>
          <a:off x="3335460"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633273409"/>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3"/>
                    </a:solidFill>
                  </a:tcPr>
                </a:tc>
                <a:extLst>
                  <a:ext uri="{0D108BD9-81ED-4DB2-BD59-A6C34878D82A}">
                    <a16:rowId xmlns="" xmlns:a16="http://schemas.microsoft.com/office/drawing/2014/main" val="3241497310"/>
                  </a:ext>
                </a:extLst>
              </a:tr>
              <a:tr h="1153901">
                <a:tc>
                  <a:txBody>
                    <a:bodyPr/>
                    <a:lstStyle/>
                    <a:p>
                      <a:r>
                        <a:rPr lang="en-US" sz="2400" b="0" dirty="0" smtClean="0">
                          <a:solidFill>
                            <a:schemeClr val="tx1"/>
                          </a:solidFill>
                        </a:rPr>
                        <a:t>Office Mobile for Android app</a:t>
                      </a:r>
                      <a:br>
                        <a:rPr lang="en-US" sz="2400" b="0" dirty="0" smtClean="0">
                          <a:solidFill>
                            <a:schemeClr val="tx1"/>
                          </a:solidFill>
                        </a:rPr>
                      </a:br>
                      <a:endParaRPr lang="en-US" sz="2400" b="0" dirty="0">
                        <a:solidFill>
                          <a:schemeClr val="tx1"/>
                        </a:solidFill>
                      </a:endParaRPr>
                    </a:p>
                  </a:txBody>
                  <a:tcPr marL="182880" marR="182880">
                    <a:solidFill>
                      <a:schemeClr val="accent3"/>
                    </a:solidFill>
                  </a:tcPr>
                </a:tc>
                <a:extLst>
                  <a:ext uri="{0D108BD9-81ED-4DB2-BD59-A6C34878D82A}">
                    <a16:rowId xmlns="" xmlns:a16="http://schemas.microsoft.com/office/drawing/2014/main" val="4019134181"/>
                  </a:ext>
                </a:extLst>
              </a:tr>
              <a:tr h="1188720">
                <a:tc>
                  <a:txBody>
                    <a:bodyPr/>
                    <a:lstStyle/>
                    <a:p>
                      <a:r>
                        <a:rPr lang="en-US" sz="2000" dirty="0" smtClean="0">
                          <a:solidFill>
                            <a:schemeClr val="tx1"/>
                          </a:solidFill>
                        </a:rPr>
                        <a:t>for lightweight</a:t>
                      </a:r>
                      <a:r>
                        <a:rPr lang="en-US" sz="2000" baseline="0" dirty="0" smtClean="0">
                          <a:solidFill>
                            <a:schemeClr val="tx1"/>
                          </a:solidFill>
                        </a:rPr>
                        <a:t> editing on Android phones</a:t>
                      </a:r>
                      <a:endParaRPr lang="en-US" sz="2000" dirty="0">
                        <a:solidFill>
                          <a:schemeClr val="tx1"/>
                        </a:solidFill>
                      </a:endParaRPr>
                    </a:p>
                  </a:txBody>
                  <a:tcPr marL="182880" marR="182880">
                    <a:solidFill>
                      <a:schemeClr val="accent3"/>
                    </a:solidFill>
                  </a:tcPr>
                </a:tc>
                <a:extLst>
                  <a:ext uri="{0D108BD9-81ED-4DB2-BD59-A6C34878D82A}">
                    <a16:rowId xmlns="" xmlns:a16="http://schemas.microsoft.com/office/drawing/2014/main" val="3151967136"/>
                  </a:ext>
                </a:extLst>
              </a:tr>
            </a:tbl>
          </a:graphicData>
        </a:graphic>
      </p:graphicFrame>
      <p:pic>
        <p:nvPicPr>
          <p:cNvPr id="21" name="Picture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7917" y="2626042"/>
            <a:ext cx="548640" cy="548640"/>
          </a:xfrm>
          <a:prstGeom prst="rect">
            <a:avLst/>
          </a:prstGeom>
        </p:spPr>
      </p:pic>
      <p:pic>
        <p:nvPicPr>
          <p:cNvPr id="24" name="Picture 23"/>
          <p:cNvPicPr>
            <a:picLocks noChangeAspect="1"/>
          </p:cNvPicPr>
          <p:nvPr/>
        </p:nvPicPr>
        <p:blipFill>
          <a:blip r:embed="rId4">
            <a:biLevel thresh="25000"/>
            <a:extLst>
              <a:ext uri="{28A0092B-C50C-407E-A947-70E740481C1C}">
                <a14:useLocalDpi xmlns:a14="http://schemas.microsoft.com/office/drawing/2010/main"/>
              </a:ext>
            </a:extLst>
          </a:blip>
          <a:stretch>
            <a:fillRect/>
          </a:stretch>
        </p:blipFill>
        <p:spPr>
          <a:xfrm>
            <a:off x="4402260" y="2580322"/>
            <a:ext cx="609600" cy="609600"/>
          </a:xfrm>
          <a:prstGeom prst="rect">
            <a:avLst/>
          </a:prstGeom>
        </p:spPr>
      </p:pic>
      <p:grpSp>
        <p:nvGrpSpPr>
          <p:cNvPr id="2" name="Group 1"/>
          <p:cNvGrpSpPr/>
          <p:nvPr/>
        </p:nvGrpSpPr>
        <p:grpSpPr>
          <a:xfrm>
            <a:off x="9158577" y="5764968"/>
            <a:ext cx="3657600" cy="1085094"/>
            <a:chOff x="9158577" y="5764968"/>
            <a:chExt cx="3657600" cy="1085094"/>
          </a:xfrm>
        </p:grpSpPr>
        <p:pic>
          <p:nvPicPr>
            <p:cNvPr id="5" name="Picture 6" descr="Network Server Icon 256x256 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158577" y="6157649"/>
              <a:ext cx="640080" cy="64008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itle 2"/>
            <p:cNvSpPr txBox="1">
              <a:spLocks/>
            </p:cNvSpPr>
            <p:nvPr/>
          </p:nvSpPr>
          <p:spPr>
            <a:xfrm>
              <a:off x="9647237" y="6088062"/>
              <a:ext cx="3168940"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solidFill>
                    <a:srgbClr val="505050"/>
                  </a:solidFill>
                  <a:latin typeface="Segoe UI"/>
                </a:rPr>
                <a:t>on-premises</a:t>
              </a:r>
              <a:br>
                <a:rPr sz="2400" dirty="0" smtClean="0">
                  <a:solidFill>
                    <a:srgbClr val="505050"/>
                  </a:solidFill>
                  <a:latin typeface="Segoe UI"/>
                </a:rPr>
              </a:br>
              <a:r>
                <a:rPr sz="1800" dirty="0" smtClean="0">
                  <a:solidFill>
                    <a:srgbClr val="505050"/>
                  </a:solidFill>
                  <a:latin typeface="Segoe UI"/>
                </a:rPr>
                <a:t>(no apps/features available)</a:t>
              </a:r>
              <a:endParaRPr sz="2400" dirty="0">
                <a:solidFill>
                  <a:srgbClr val="505050"/>
                </a:solidFill>
                <a:latin typeface="Segoe UI"/>
              </a:endParaRPr>
            </a:p>
          </p:txBody>
        </p:sp>
        <p:sp>
          <p:nvSpPr>
            <p:cNvPr id="26" name="Left Brace 25"/>
            <p:cNvSpPr/>
            <p:nvPr/>
          </p:nvSpPr>
          <p:spPr>
            <a:xfrm rot="16200000">
              <a:off x="10679402" y="4884225"/>
              <a:ext cx="323093" cy="2084580"/>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graphicFrame>
        <p:nvGraphicFramePr>
          <p:cNvPr id="10" name="Table 9"/>
          <p:cNvGraphicFramePr>
            <a:graphicFrameLocks noGrp="1"/>
          </p:cNvGraphicFramePr>
          <p:nvPr>
            <p:extLst/>
          </p:nvPr>
        </p:nvGraphicFramePr>
        <p:xfrm>
          <a:off x="274640" y="2430462"/>
          <a:ext cx="2743198" cy="3291840"/>
        </p:xfrm>
        <a:graphic>
          <a:graphicData uri="http://schemas.openxmlformats.org/drawingml/2006/table">
            <a:tbl>
              <a:tblPr firstRow="1" bandRow="1">
                <a:tableStyleId>{2D5ABB26-0587-4C30-8999-92F81FD0307C}</a:tableStyleId>
              </a:tblPr>
              <a:tblGrid>
                <a:gridCol w="2743198">
                  <a:extLst>
                    <a:ext uri="{9D8B030D-6E8A-4147-A177-3AD203B41FA5}">
                      <a16:colId xmlns="" xmlns:a16="http://schemas.microsoft.com/office/drawing/2014/main" val="2962324827"/>
                    </a:ext>
                  </a:extLst>
                </a:gridCol>
              </a:tblGrid>
              <a:tr h="914400">
                <a:tc>
                  <a:txBody>
                    <a:bodyPr/>
                    <a:lstStyle/>
                    <a:p>
                      <a:endParaRPr lang="en-US" dirty="0">
                        <a:solidFill>
                          <a:schemeClr val="bg1">
                            <a:lumMod val="20000"/>
                            <a:lumOff val="80000"/>
                          </a:schemeClr>
                        </a:solidFill>
                      </a:endParaRPr>
                    </a:p>
                  </a:txBody>
                  <a:tcPr>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T w="12700" cap="flat" cmpd="sng" algn="ctr">
                      <a:solidFill>
                        <a:schemeClr val="bg1">
                          <a:lumMod val="20000"/>
                          <a:lumOff val="80000"/>
                        </a:schemeClr>
                      </a:solidFill>
                      <a:prstDash val="dash"/>
                      <a:round/>
                      <a:headEnd type="none" w="med" len="med"/>
                      <a:tailEnd type="none" w="med" len="med"/>
                    </a:lnT>
                    <a:solidFill>
                      <a:schemeClr val="tx1">
                        <a:lumMod val="95000"/>
                      </a:schemeClr>
                    </a:solidFill>
                  </a:tcPr>
                </a:tc>
                <a:extLst>
                  <a:ext uri="{0D108BD9-81ED-4DB2-BD59-A6C34878D82A}">
                    <a16:rowId xmlns="" xmlns:a16="http://schemas.microsoft.com/office/drawing/2014/main" val="1769419669"/>
                  </a:ext>
                </a:extLst>
              </a:tr>
              <a:tr h="1153901">
                <a:tc>
                  <a:txBody>
                    <a:bodyPr/>
                    <a:lstStyle/>
                    <a:p>
                      <a:r>
                        <a:rPr lang="en-US" sz="2400" b="0" dirty="0" smtClean="0">
                          <a:solidFill>
                            <a:schemeClr val="bg1">
                              <a:lumMod val="40000"/>
                              <a:lumOff val="60000"/>
                            </a:schemeClr>
                          </a:solidFill>
                        </a:rPr>
                        <a:t>OneDrive for Business Android app</a:t>
                      </a:r>
                      <a:endParaRPr lang="en-US" sz="2400" b="0" dirty="0">
                        <a:solidFill>
                          <a:schemeClr val="bg1">
                            <a:lumMod val="40000"/>
                            <a:lumOff val="60000"/>
                          </a:schemeClr>
                        </a:solidFill>
                      </a:endParaRPr>
                    </a:p>
                  </a:txBody>
                  <a:tcPr marL="182880" marR="18288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solidFill>
                      <a:schemeClr val="tx1">
                        <a:lumMod val="95000"/>
                      </a:schemeClr>
                    </a:solidFill>
                  </a:tcPr>
                </a:tc>
                <a:extLst>
                  <a:ext uri="{0D108BD9-81ED-4DB2-BD59-A6C34878D82A}">
                    <a16:rowId xmlns="" xmlns:a16="http://schemas.microsoft.com/office/drawing/2014/main" val="2202959977"/>
                  </a:ext>
                </a:extLst>
              </a:tr>
              <a:tr h="1188720">
                <a:tc>
                  <a:txBody>
                    <a:bodyPr/>
                    <a:lstStyle/>
                    <a:p>
                      <a:endParaRPr lang="en-US" sz="2000" dirty="0" smtClean="0">
                        <a:solidFill>
                          <a:schemeClr val="bg1">
                            <a:lumMod val="40000"/>
                            <a:lumOff val="60000"/>
                          </a:schemeClr>
                        </a:solidFill>
                      </a:endParaRPr>
                    </a:p>
                    <a:p>
                      <a:r>
                        <a:rPr lang="en-US" sz="2000" dirty="0" smtClean="0">
                          <a:solidFill>
                            <a:schemeClr val="bg1">
                              <a:lumMod val="40000"/>
                              <a:lumOff val="60000"/>
                            </a:schemeClr>
                          </a:solidFill>
                        </a:rPr>
                        <a:t>coming soon … </a:t>
                      </a:r>
                      <a:r>
                        <a:rPr lang="en-US" sz="2000" baseline="0" dirty="0" smtClean="0">
                          <a:solidFill>
                            <a:schemeClr val="bg1">
                              <a:lumMod val="40000"/>
                              <a:lumOff val="60000"/>
                            </a:schemeClr>
                          </a:solidFill>
                        </a:rPr>
                        <a:t>2014</a:t>
                      </a:r>
                      <a:endParaRPr lang="en-US" sz="2000" dirty="0">
                        <a:solidFill>
                          <a:schemeClr val="bg1">
                            <a:lumMod val="40000"/>
                            <a:lumOff val="60000"/>
                          </a:schemeClr>
                        </a:solidFill>
                      </a:endParaRPr>
                    </a:p>
                  </a:txBody>
                  <a:tcPr marL="182880" marR="18288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B w="12700" cap="flat" cmpd="sng" algn="ctr">
                      <a:solidFill>
                        <a:schemeClr val="bg1">
                          <a:lumMod val="20000"/>
                          <a:lumOff val="80000"/>
                        </a:schemeClr>
                      </a:solidFill>
                      <a:prstDash val="dash"/>
                      <a:round/>
                      <a:headEnd type="none" w="med" len="med"/>
                      <a:tailEnd type="none" w="med" len="med"/>
                    </a:lnB>
                    <a:solidFill>
                      <a:schemeClr val="tx1">
                        <a:lumMod val="95000"/>
                      </a:schemeClr>
                    </a:solidFill>
                  </a:tcPr>
                </a:tc>
                <a:extLst>
                  <a:ext uri="{0D108BD9-81ED-4DB2-BD59-A6C34878D82A}">
                    <a16:rowId xmlns="" xmlns:a16="http://schemas.microsoft.com/office/drawing/2014/main" val="511887524"/>
                  </a:ext>
                </a:extLst>
              </a:tr>
            </a:tbl>
          </a:graphicData>
        </a:graphic>
      </p:graphicFrame>
    </p:spTree>
    <p:extLst>
      <p:ext uri="{BB962C8B-B14F-4D97-AF65-F5344CB8AC3E}">
        <p14:creationId xmlns:p14="http://schemas.microsoft.com/office/powerpoint/2010/main" val="41633136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9457101"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3446120385"/>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4285650903"/>
                  </a:ext>
                </a:extLst>
              </a:tr>
              <a:tr h="1188720">
                <a:tc>
                  <a:txBody>
                    <a:bodyPr/>
                    <a:lstStyle/>
                    <a:p>
                      <a:r>
                        <a:rPr lang="en-US" sz="2400" b="0" baseline="0" dirty="0" smtClean="0">
                          <a:solidFill>
                            <a:schemeClr val="tx1"/>
                          </a:solidFill>
                        </a:rPr>
                        <a:t>Desktop Browser</a:t>
                      </a: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1526910272"/>
                  </a:ext>
                </a:extLst>
              </a:tr>
              <a:tr h="1188720">
                <a:tc>
                  <a:txBody>
                    <a:bodyPr/>
                    <a:lstStyle/>
                    <a:p>
                      <a:r>
                        <a:rPr lang="en-US" sz="2000" dirty="0" smtClean="0">
                          <a:solidFill>
                            <a:schemeClr val="tx1"/>
                          </a:solidFill>
                        </a:rPr>
                        <a:t>for drag n’ drop capability</a:t>
                      </a:r>
                      <a:r>
                        <a:rPr lang="en-US" sz="2000" baseline="0" dirty="0" smtClean="0">
                          <a:solidFill>
                            <a:schemeClr val="tx1"/>
                          </a:solidFill>
                        </a:rPr>
                        <a:t> and full fidelity browsing</a:t>
                      </a:r>
                      <a:endParaRPr lang="en-US" sz="2000" dirty="0">
                        <a:solidFill>
                          <a:schemeClr val="tx1"/>
                        </a:solidFill>
                      </a:endParaRPr>
                    </a:p>
                  </a:txBody>
                  <a:tcPr marL="182880" marR="182880">
                    <a:solidFill>
                      <a:schemeClr val="accent4"/>
                    </a:solidFill>
                  </a:tcPr>
                </a:tc>
                <a:extLst>
                  <a:ext uri="{0D108BD9-81ED-4DB2-BD59-A6C34878D82A}">
                    <a16:rowId xmlns="" xmlns:a16="http://schemas.microsoft.com/office/drawing/2014/main" val="3826274321"/>
                  </a:ext>
                </a:extLst>
              </a:tr>
            </a:tbl>
          </a:graphicData>
        </a:graphic>
      </p:graphicFrame>
      <p:sp>
        <p:nvSpPr>
          <p:cNvPr id="3" name="Title 2"/>
          <p:cNvSpPr>
            <a:spLocks noGrp="1"/>
          </p:cNvSpPr>
          <p:nvPr>
            <p:ph type="title"/>
          </p:nvPr>
        </p:nvSpPr>
        <p:spPr/>
        <p:txBody>
          <a:bodyPr/>
          <a:lstStyle/>
          <a:p>
            <a:r>
              <a:rPr lang="en-US" sz="4000" dirty="0" smtClean="0"/>
              <a:t>What can I do on my Surface Pro device?</a:t>
            </a:r>
            <a:endParaRPr lang="en-US" sz="4000" dirty="0"/>
          </a:p>
        </p:txBody>
      </p:sp>
      <p:graphicFrame>
        <p:nvGraphicFramePr>
          <p:cNvPr id="17" name="Table 16"/>
          <p:cNvGraphicFramePr>
            <a:graphicFrameLocks noGrp="1"/>
          </p:cNvGraphicFramePr>
          <p:nvPr>
            <p:extLst/>
          </p:nvPr>
        </p:nvGraphicFramePr>
        <p:xfrm>
          <a:off x="274639"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3249732594"/>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bg2"/>
                    </a:solidFill>
                  </a:tcPr>
                </a:tc>
                <a:extLst>
                  <a:ext uri="{0D108BD9-81ED-4DB2-BD59-A6C34878D82A}">
                    <a16:rowId xmlns="" xmlns:a16="http://schemas.microsoft.com/office/drawing/2014/main" val="2299157937"/>
                  </a:ext>
                </a:extLst>
              </a:tr>
              <a:tr h="1188720">
                <a:tc>
                  <a:txBody>
                    <a:bodyPr/>
                    <a:lstStyle/>
                    <a:p>
                      <a:r>
                        <a:rPr lang="en-US" sz="2000" b="0" dirty="0" smtClean="0">
                          <a:solidFill>
                            <a:schemeClr val="tx1"/>
                          </a:solidFill>
                        </a:rPr>
                        <a:t>OneDrive for Business </a:t>
                      </a:r>
                      <a:r>
                        <a:rPr lang="en-US" sz="2000" b="0" baseline="0" dirty="0" smtClean="0">
                          <a:solidFill>
                            <a:schemeClr val="tx1"/>
                          </a:solidFill>
                        </a:rPr>
                        <a:t>Win8 app</a:t>
                      </a:r>
                      <a:r>
                        <a:rPr lang="en-US" sz="2400" b="0" baseline="0" dirty="0" smtClean="0">
                          <a:solidFill>
                            <a:schemeClr val="tx1"/>
                          </a:solidFill>
                        </a:rPr>
                        <a:t/>
                      </a:r>
                      <a:br>
                        <a:rPr lang="en-US" sz="2400" b="0" baseline="0" dirty="0" smtClean="0">
                          <a:solidFill>
                            <a:schemeClr val="tx1"/>
                          </a:solidFill>
                        </a:rPr>
                      </a:br>
                      <a:endParaRPr lang="en-US" sz="2400" b="0" dirty="0">
                        <a:solidFill>
                          <a:schemeClr val="tx1"/>
                        </a:solidFill>
                      </a:endParaRPr>
                    </a:p>
                  </a:txBody>
                  <a:tcPr marL="182880" marR="182880">
                    <a:solidFill>
                      <a:schemeClr val="bg2"/>
                    </a:solidFill>
                  </a:tcPr>
                </a:tc>
                <a:extLst>
                  <a:ext uri="{0D108BD9-81ED-4DB2-BD59-A6C34878D82A}">
                    <a16:rowId xmlns="" xmlns:a16="http://schemas.microsoft.com/office/drawing/2014/main" val="62063339"/>
                  </a:ext>
                </a:extLst>
              </a:tr>
              <a:tr h="1188720">
                <a:tc>
                  <a:txBody>
                    <a:bodyPr/>
                    <a:lstStyle/>
                    <a:p>
                      <a:r>
                        <a:rPr lang="en-US" sz="2000" dirty="0" smtClean="0">
                          <a:solidFill>
                            <a:schemeClr val="tx1"/>
                          </a:solidFill>
                        </a:rPr>
                        <a:t>for touch-optimized</a:t>
                      </a:r>
                      <a:r>
                        <a:rPr lang="en-US" sz="2000" baseline="0" dirty="0" smtClean="0">
                          <a:solidFill>
                            <a:schemeClr val="tx1"/>
                          </a:solidFill>
                        </a:rPr>
                        <a:t> browsing and sharing of files</a:t>
                      </a:r>
                      <a:endParaRPr lang="en-US" sz="2000" dirty="0">
                        <a:solidFill>
                          <a:schemeClr val="tx1"/>
                        </a:solidFill>
                      </a:endParaRPr>
                    </a:p>
                  </a:txBody>
                  <a:tcPr marL="182880">
                    <a:solidFill>
                      <a:schemeClr val="bg2"/>
                    </a:solidFill>
                  </a:tcPr>
                </a:tc>
                <a:extLst>
                  <a:ext uri="{0D108BD9-81ED-4DB2-BD59-A6C34878D82A}">
                    <a16:rowId xmlns="" xmlns:a16="http://schemas.microsoft.com/office/drawing/2014/main" val="3798693873"/>
                  </a:ext>
                </a:extLst>
              </a:tr>
            </a:tbl>
          </a:graphicData>
        </a:graphic>
      </p:graphicFrame>
      <p:pic>
        <p:nvPicPr>
          <p:cNvPr id="18" name="Picture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26199" y="2565082"/>
            <a:ext cx="640080" cy="640080"/>
          </a:xfrm>
          <a:prstGeom prst="rect">
            <a:avLst/>
          </a:prstGeom>
        </p:spPr>
      </p:pic>
      <p:graphicFrame>
        <p:nvGraphicFramePr>
          <p:cNvPr id="19" name="Table 18"/>
          <p:cNvGraphicFramePr>
            <a:graphicFrameLocks noGrp="1"/>
          </p:cNvGraphicFramePr>
          <p:nvPr>
            <p:extLst/>
          </p:nvPr>
        </p:nvGraphicFramePr>
        <p:xfrm>
          <a:off x="3286034" y="2430462"/>
          <a:ext cx="2842051" cy="3291840"/>
        </p:xfrm>
        <a:graphic>
          <a:graphicData uri="http://schemas.openxmlformats.org/drawingml/2006/table">
            <a:tbl>
              <a:tblPr firstRow="1" bandRow="1">
                <a:tableStyleId>{2D5ABB26-0587-4C30-8999-92F81FD0307C}</a:tableStyleId>
              </a:tblPr>
              <a:tblGrid>
                <a:gridCol w="2842051">
                  <a:extLst>
                    <a:ext uri="{9D8B030D-6E8A-4147-A177-3AD203B41FA5}">
                      <a16:colId xmlns="" xmlns:a16="http://schemas.microsoft.com/office/drawing/2014/main" val="2843637076"/>
                    </a:ext>
                  </a:extLst>
                </a:gridCol>
              </a:tblGrid>
              <a:tr h="82296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1"/>
                    </a:solidFill>
                  </a:tcPr>
                </a:tc>
                <a:extLst>
                  <a:ext uri="{0D108BD9-81ED-4DB2-BD59-A6C34878D82A}">
                    <a16:rowId xmlns="" xmlns:a16="http://schemas.microsoft.com/office/drawing/2014/main" val="1594219246"/>
                  </a:ext>
                </a:extLst>
              </a:tr>
              <a:tr h="1188720">
                <a:tc>
                  <a:txBody>
                    <a:bodyPr/>
                    <a:lstStyle/>
                    <a:p>
                      <a:r>
                        <a:rPr lang="en-US" sz="2000" b="0" dirty="0" smtClean="0">
                          <a:solidFill>
                            <a:schemeClr val="tx1"/>
                          </a:solidFill>
                        </a:rPr>
                        <a:t>OneDrive for Business </a:t>
                      </a:r>
                      <a:r>
                        <a:rPr lang="en-US" sz="2000" b="0" baseline="0" dirty="0" smtClean="0">
                          <a:solidFill>
                            <a:schemeClr val="tx1"/>
                          </a:solidFill>
                        </a:rPr>
                        <a:t>Sync app for Windows</a:t>
                      </a:r>
                      <a:endParaRPr lang="en-US" sz="2000" b="0" dirty="0">
                        <a:solidFill>
                          <a:schemeClr val="tx1"/>
                        </a:solidFill>
                      </a:endParaRPr>
                    </a:p>
                  </a:txBody>
                  <a:tcPr marL="182880" marR="182880">
                    <a:solidFill>
                      <a:schemeClr val="accent1"/>
                    </a:solidFill>
                  </a:tcPr>
                </a:tc>
                <a:extLst>
                  <a:ext uri="{0D108BD9-81ED-4DB2-BD59-A6C34878D82A}">
                    <a16:rowId xmlns="" xmlns:a16="http://schemas.microsoft.com/office/drawing/2014/main" val="2792225409"/>
                  </a:ext>
                </a:extLst>
              </a:tr>
              <a:tr h="1188720">
                <a:tc>
                  <a:txBody>
                    <a:bodyPr/>
                    <a:lstStyle/>
                    <a:p>
                      <a:r>
                        <a:rPr lang="en-US" sz="2000" dirty="0" smtClean="0">
                          <a:solidFill>
                            <a:schemeClr val="tx1"/>
                          </a:solidFill>
                        </a:rPr>
                        <a:t>for offline access and syncing</a:t>
                      </a:r>
                      <a:endParaRPr lang="en-US" sz="2000" dirty="0">
                        <a:solidFill>
                          <a:schemeClr val="tx1"/>
                        </a:solidFill>
                      </a:endParaRPr>
                    </a:p>
                  </a:txBody>
                  <a:tcPr marL="182880" marR="182880">
                    <a:solidFill>
                      <a:schemeClr val="accent1"/>
                    </a:solidFill>
                  </a:tcPr>
                </a:tc>
                <a:extLst>
                  <a:ext uri="{0D108BD9-81ED-4DB2-BD59-A6C34878D82A}">
                    <a16:rowId xmlns="" xmlns:a16="http://schemas.microsoft.com/office/drawing/2014/main" val="1243480526"/>
                  </a:ext>
                </a:extLst>
              </a:tr>
            </a:tbl>
          </a:graphicData>
        </a:graphic>
      </p:graphicFrame>
      <p:grpSp>
        <p:nvGrpSpPr>
          <p:cNvPr id="2" name="Group 1"/>
          <p:cNvGrpSpPr/>
          <p:nvPr/>
        </p:nvGrpSpPr>
        <p:grpSpPr>
          <a:xfrm>
            <a:off x="3231199" y="5764968"/>
            <a:ext cx="9083038" cy="1085094"/>
            <a:chOff x="3231199" y="5764968"/>
            <a:chExt cx="9083038" cy="1085094"/>
          </a:xfrm>
        </p:grpSpPr>
        <p:pic>
          <p:nvPicPr>
            <p:cNvPr id="5" name="Picture 6" descr="Network Server Icon 256x256 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81786" y="6157649"/>
              <a:ext cx="640080" cy="64008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itle 2"/>
            <p:cNvSpPr txBox="1">
              <a:spLocks/>
            </p:cNvSpPr>
            <p:nvPr/>
          </p:nvSpPr>
          <p:spPr>
            <a:xfrm>
              <a:off x="6670446" y="6088062"/>
              <a:ext cx="3168940"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solidFill>
                    <a:srgbClr val="505050"/>
                  </a:solidFill>
                  <a:latin typeface="Segoe UI"/>
                </a:rPr>
                <a:t>on-premises</a:t>
              </a:r>
              <a:br>
                <a:rPr sz="2400" dirty="0" smtClean="0">
                  <a:solidFill>
                    <a:srgbClr val="505050"/>
                  </a:solidFill>
                  <a:latin typeface="Segoe UI"/>
                </a:rPr>
              </a:br>
              <a:r>
                <a:rPr sz="1800" dirty="0" smtClean="0">
                  <a:solidFill>
                    <a:srgbClr val="505050"/>
                  </a:solidFill>
                  <a:latin typeface="Segoe UI"/>
                </a:rPr>
                <a:t>(</a:t>
              </a:r>
              <a:r>
                <a:rPr sz="1800" dirty="0" err="1" smtClean="0">
                  <a:solidFill>
                    <a:srgbClr val="505050"/>
                  </a:solidFill>
                  <a:latin typeface="Segoe UI"/>
                </a:rPr>
                <a:t>add’l</a:t>
              </a:r>
              <a:r>
                <a:rPr sz="1800" dirty="0" smtClean="0">
                  <a:solidFill>
                    <a:srgbClr val="505050"/>
                  </a:solidFill>
                  <a:latin typeface="Segoe UI"/>
                </a:rPr>
                <a:t> software may be required)</a:t>
              </a:r>
              <a:endParaRPr sz="2400" dirty="0">
                <a:solidFill>
                  <a:srgbClr val="505050"/>
                </a:solidFill>
                <a:latin typeface="Segoe UI"/>
              </a:endParaRPr>
            </a:p>
          </p:txBody>
        </p:sp>
        <p:sp>
          <p:nvSpPr>
            <p:cNvPr id="26" name="Left Brace 25"/>
            <p:cNvSpPr/>
            <p:nvPr/>
          </p:nvSpPr>
          <p:spPr>
            <a:xfrm rot="16200000">
              <a:off x="7611171" y="1384996"/>
              <a:ext cx="323093" cy="9083038"/>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graphicFrame>
        <p:nvGraphicFramePr>
          <p:cNvPr id="27" name="Table 26"/>
          <p:cNvGraphicFramePr>
            <a:graphicFrameLocks noGrp="1"/>
          </p:cNvGraphicFramePr>
          <p:nvPr>
            <p:extLst/>
          </p:nvPr>
        </p:nvGraphicFramePr>
        <p:xfrm>
          <a:off x="6396281" y="2451938"/>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542461547"/>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3"/>
                    </a:solidFill>
                  </a:tcPr>
                </a:tc>
                <a:extLst>
                  <a:ext uri="{0D108BD9-81ED-4DB2-BD59-A6C34878D82A}">
                    <a16:rowId xmlns="" xmlns:a16="http://schemas.microsoft.com/office/drawing/2014/main" val="183595200"/>
                  </a:ext>
                </a:extLst>
              </a:tr>
              <a:tr h="1188720">
                <a:tc>
                  <a:txBody>
                    <a:bodyPr/>
                    <a:lstStyle/>
                    <a:p>
                      <a:r>
                        <a:rPr lang="en-US" sz="2400" b="0" dirty="0" smtClean="0">
                          <a:solidFill>
                            <a:schemeClr val="tx1"/>
                          </a:solidFill>
                        </a:rPr>
                        <a:t>Office 2013</a:t>
                      </a:r>
                      <a:r>
                        <a:rPr lang="en-US" sz="2400" b="0" baseline="0" dirty="0" smtClean="0">
                          <a:solidFill>
                            <a:schemeClr val="tx1"/>
                          </a:solidFill>
                        </a:rPr>
                        <a:t> desktop apps</a:t>
                      </a:r>
                      <a:endParaRPr lang="en-US" sz="2400" b="0" dirty="0">
                        <a:solidFill>
                          <a:schemeClr val="tx1"/>
                        </a:solidFill>
                      </a:endParaRPr>
                    </a:p>
                  </a:txBody>
                  <a:tcPr marL="182880" marR="182880">
                    <a:solidFill>
                      <a:schemeClr val="accent3"/>
                    </a:solidFill>
                  </a:tcPr>
                </a:tc>
                <a:extLst>
                  <a:ext uri="{0D108BD9-81ED-4DB2-BD59-A6C34878D82A}">
                    <a16:rowId xmlns="" xmlns:a16="http://schemas.microsoft.com/office/drawing/2014/main" val="3944021034"/>
                  </a:ext>
                </a:extLst>
              </a:tr>
              <a:tr h="1188720">
                <a:tc>
                  <a:txBody>
                    <a:bodyPr/>
                    <a:lstStyle/>
                    <a:p>
                      <a:r>
                        <a:rPr lang="en-US" sz="2000" dirty="0" smtClean="0">
                          <a:solidFill>
                            <a:schemeClr val="tx1"/>
                          </a:solidFill>
                        </a:rPr>
                        <a:t>for</a:t>
                      </a:r>
                      <a:r>
                        <a:rPr lang="en-US" sz="2000" baseline="0" dirty="0" smtClean="0">
                          <a:solidFill>
                            <a:schemeClr val="tx1"/>
                          </a:solidFill>
                        </a:rPr>
                        <a:t> viewing and editing</a:t>
                      </a:r>
                      <a:endParaRPr lang="en-US" sz="2000" dirty="0">
                        <a:solidFill>
                          <a:schemeClr val="tx1"/>
                        </a:solidFill>
                      </a:endParaRPr>
                    </a:p>
                  </a:txBody>
                  <a:tcPr marL="182880" marR="182880">
                    <a:solidFill>
                      <a:schemeClr val="accent3"/>
                    </a:solidFill>
                  </a:tcPr>
                </a:tc>
                <a:extLst>
                  <a:ext uri="{0D108BD9-81ED-4DB2-BD59-A6C34878D82A}">
                    <a16:rowId xmlns="" xmlns:a16="http://schemas.microsoft.com/office/drawing/2014/main" val="826777349"/>
                  </a:ext>
                </a:extLst>
              </a:tr>
            </a:tbl>
          </a:graphicData>
        </a:graphic>
      </p:graphicFrame>
      <p:pic>
        <p:nvPicPr>
          <p:cNvPr id="28" name="Picture 27"/>
          <p:cNvPicPr>
            <a:picLocks noChangeAspect="1"/>
          </p:cNvPicPr>
          <p:nvPr/>
        </p:nvPicPr>
        <p:blipFill>
          <a:blip r:embed="rId5">
            <a:biLevel thresh="25000"/>
            <a:extLst>
              <a:ext uri="{28A0092B-C50C-407E-A947-70E740481C1C}">
                <a14:useLocalDpi xmlns:a14="http://schemas.microsoft.com/office/drawing/2010/main"/>
              </a:ext>
            </a:extLst>
          </a:blip>
          <a:stretch>
            <a:fillRect/>
          </a:stretch>
        </p:blipFill>
        <p:spPr>
          <a:xfrm>
            <a:off x="7463081" y="2580322"/>
            <a:ext cx="609600" cy="60960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87019" y="2565082"/>
            <a:ext cx="640080" cy="640080"/>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77241" y="2641282"/>
            <a:ext cx="502920" cy="502920"/>
          </a:xfrm>
          <a:prstGeom prst="rect">
            <a:avLst/>
          </a:prstGeom>
        </p:spPr>
      </p:pic>
    </p:spTree>
    <p:extLst>
      <p:ext uri="{BB962C8B-B14F-4D97-AF65-F5344CB8AC3E}">
        <p14:creationId xmlns:p14="http://schemas.microsoft.com/office/powerpoint/2010/main" val="37337775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10440356" y="2430462"/>
          <a:ext cx="1905616" cy="3291840"/>
        </p:xfrm>
        <a:graphic>
          <a:graphicData uri="http://schemas.openxmlformats.org/drawingml/2006/table">
            <a:tbl>
              <a:tblPr firstRow="1" bandRow="1">
                <a:tableStyleId>{2D5ABB26-0587-4C30-8999-92F81FD0307C}</a:tableStyleId>
              </a:tblPr>
              <a:tblGrid>
                <a:gridCol w="1905616">
                  <a:extLst>
                    <a:ext uri="{9D8B030D-6E8A-4147-A177-3AD203B41FA5}">
                      <a16:colId xmlns="" xmlns:a16="http://schemas.microsoft.com/office/drawing/2014/main" val="4090990099"/>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4149422775"/>
                  </a:ext>
                </a:extLst>
              </a:tr>
              <a:tr h="1188720">
                <a:tc>
                  <a:txBody>
                    <a:bodyPr/>
                    <a:lstStyle/>
                    <a:p>
                      <a:r>
                        <a:rPr lang="en-US" sz="2400" b="0" baseline="0" dirty="0" smtClean="0">
                          <a:solidFill>
                            <a:schemeClr val="tx1"/>
                          </a:solidFill>
                        </a:rPr>
                        <a:t>Desktop Browser</a:t>
                      </a: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713623762"/>
                  </a:ext>
                </a:extLst>
              </a:tr>
              <a:tr h="1188720">
                <a:tc>
                  <a:txBody>
                    <a:bodyPr/>
                    <a:lstStyle/>
                    <a:p>
                      <a:r>
                        <a:rPr lang="en-US" sz="1600" dirty="0" smtClean="0">
                          <a:solidFill>
                            <a:schemeClr val="tx1"/>
                          </a:solidFill>
                        </a:rPr>
                        <a:t>for drag n’ drop capability</a:t>
                      </a:r>
                      <a:r>
                        <a:rPr lang="en-US" sz="1600" baseline="0" dirty="0" smtClean="0">
                          <a:solidFill>
                            <a:schemeClr val="tx1"/>
                          </a:solidFill>
                        </a:rPr>
                        <a:t> and full fidelity browsing</a:t>
                      </a:r>
                      <a:endParaRPr lang="en-US" sz="1600" dirty="0">
                        <a:solidFill>
                          <a:schemeClr val="tx1"/>
                        </a:solidFill>
                      </a:endParaRPr>
                    </a:p>
                  </a:txBody>
                  <a:tcPr marL="182880" marR="182880">
                    <a:solidFill>
                      <a:schemeClr val="accent4"/>
                    </a:solidFill>
                  </a:tcPr>
                </a:tc>
                <a:extLst>
                  <a:ext uri="{0D108BD9-81ED-4DB2-BD59-A6C34878D82A}">
                    <a16:rowId xmlns="" xmlns:a16="http://schemas.microsoft.com/office/drawing/2014/main" val="1095746949"/>
                  </a:ext>
                </a:extLst>
              </a:tr>
            </a:tbl>
          </a:graphicData>
        </a:graphic>
      </p:graphicFrame>
      <p:sp>
        <p:nvSpPr>
          <p:cNvPr id="3" name="Title 2"/>
          <p:cNvSpPr>
            <a:spLocks noGrp="1"/>
          </p:cNvSpPr>
          <p:nvPr>
            <p:ph type="title"/>
          </p:nvPr>
        </p:nvSpPr>
        <p:spPr/>
        <p:txBody>
          <a:bodyPr/>
          <a:lstStyle/>
          <a:p>
            <a:r>
              <a:rPr lang="en-US" sz="4000" dirty="0" smtClean="0"/>
              <a:t>What can I do on my Surface RT device?</a:t>
            </a:r>
            <a:endParaRPr lang="en-US" sz="4000" dirty="0"/>
          </a:p>
        </p:txBody>
      </p:sp>
      <p:graphicFrame>
        <p:nvGraphicFramePr>
          <p:cNvPr id="17" name="Table 16"/>
          <p:cNvGraphicFramePr>
            <a:graphicFrameLocks noGrp="1"/>
          </p:cNvGraphicFramePr>
          <p:nvPr>
            <p:extLst/>
          </p:nvPr>
        </p:nvGraphicFramePr>
        <p:xfrm>
          <a:off x="274639"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3731129636"/>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bg2"/>
                    </a:solidFill>
                  </a:tcPr>
                </a:tc>
                <a:extLst>
                  <a:ext uri="{0D108BD9-81ED-4DB2-BD59-A6C34878D82A}">
                    <a16:rowId xmlns="" xmlns:a16="http://schemas.microsoft.com/office/drawing/2014/main" val="4046301516"/>
                  </a:ext>
                </a:extLst>
              </a:tr>
              <a:tr h="118872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FFFFFF"/>
                          </a:solidFill>
                          <a:effectLst/>
                          <a:uLnTx/>
                          <a:uFillTx/>
                          <a:latin typeface="+mn-lt"/>
                          <a:ea typeface="+mn-ea"/>
                          <a:cs typeface="+mn-cs"/>
                        </a:rPr>
                        <a:t>OneDrive for Business Win8 app</a:t>
                      </a:r>
                      <a:r>
                        <a:rPr kumimoji="0" lang="en-US" sz="2400" b="0" i="0" u="none" strike="noStrike" kern="1200" cap="none" spc="0" normalizeH="0" baseline="0" noProof="0" dirty="0" smtClean="0">
                          <a:ln>
                            <a:noFill/>
                          </a:ln>
                          <a:solidFill>
                            <a:srgbClr val="FFFFFF"/>
                          </a:solidFill>
                          <a:effectLst/>
                          <a:uLnTx/>
                          <a:uFillTx/>
                          <a:latin typeface="+mn-lt"/>
                          <a:ea typeface="+mn-ea"/>
                          <a:cs typeface="+mn-cs"/>
                        </a:rPr>
                        <a:t/>
                      </a:r>
                      <a:br>
                        <a:rPr kumimoji="0" lang="en-US" sz="2400" b="0" i="0" u="none" strike="noStrike" kern="1200" cap="none" spc="0" normalizeH="0" baseline="0" noProof="0" dirty="0" smtClean="0">
                          <a:ln>
                            <a:noFill/>
                          </a:ln>
                          <a:solidFill>
                            <a:srgbClr val="FFFFFF"/>
                          </a:solidFill>
                          <a:effectLst/>
                          <a:uLnTx/>
                          <a:uFillTx/>
                          <a:latin typeface="+mn-lt"/>
                          <a:ea typeface="+mn-ea"/>
                          <a:cs typeface="+mn-cs"/>
                        </a:rPr>
                      </a:br>
                      <a:endParaRPr kumimoji="0" lang="en-US" sz="2400" b="0" i="0" u="none" strike="noStrike" kern="1200" cap="none" spc="0" normalizeH="0" baseline="0" noProof="0" dirty="0">
                        <a:ln>
                          <a:noFill/>
                        </a:ln>
                        <a:solidFill>
                          <a:srgbClr val="FFFFFF"/>
                        </a:solidFill>
                        <a:effectLst/>
                        <a:uLnTx/>
                        <a:uFillTx/>
                        <a:latin typeface="+mn-lt"/>
                        <a:ea typeface="+mn-ea"/>
                        <a:cs typeface="+mn-cs"/>
                      </a:endParaRPr>
                    </a:p>
                  </a:txBody>
                  <a:tcPr marL="182880" marR="182880">
                    <a:solidFill>
                      <a:schemeClr val="bg2"/>
                    </a:solidFill>
                  </a:tcPr>
                </a:tc>
                <a:extLst>
                  <a:ext uri="{0D108BD9-81ED-4DB2-BD59-A6C34878D82A}">
                    <a16:rowId xmlns="" xmlns:a16="http://schemas.microsoft.com/office/drawing/2014/main" val="2574546908"/>
                  </a:ext>
                </a:extLst>
              </a:tr>
              <a:tr h="1188720">
                <a:tc>
                  <a:txBody>
                    <a:bodyPr/>
                    <a:lstStyle/>
                    <a:p>
                      <a:r>
                        <a:rPr lang="en-US" sz="2000" dirty="0" smtClean="0">
                          <a:solidFill>
                            <a:schemeClr val="tx1"/>
                          </a:solidFill>
                        </a:rPr>
                        <a:t>for touch-optimized</a:t>
                      </a:r>
                      <a:r>
                        <a:rPr lang="en-US" sz="2000" baseline="0" dirty="0" smtClean="0">
                          <a:solidFill>
                            <a:schemeClr val="tx1"/>
                          </a:solidFill>
                        </a:rPr>
                        <a:t> browsing and sharing of files</a:t>
                      </a:r>
                      <a:endParaRPr lang="en-US" sz="2000" dirty="0">
                        <a:solidFill>
                          <a:schemeClr val="tx1"/>
                        </a:solidFill>
                      </a:endParaRPr>
                    </a:p>
                  </a:txBody>
                  <a:tcPr marL="182880">
                    <a:solidFill>
                      <a:schemeClr val="bg2"/>
                    </a:solidFill>
                  </a:tcPr>
                </a:tc>
                <a:extLst>
                  <a:ext uri="{0D108BD9-81ED-4DB2-BD59-A6C34878D82A}">
                    <a16:rowId xmlns="" xmlns:a16="http://schemas.microsoft.com/office/drawing/2014/main" val="404995017"/>
                  </a:ext>
                </a:extLst>
              </a:tr>
            </a:tbl>
          </a:graphicData>
        </a:graphic>
      </p:graphicFrame>
      <p:pic>
        <p:nvPicPr>
          <p:cNvPr id="18" name="Picture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26199" y="2565082"/>
            <a:ext cx="640080" cy="640080"/>
          </a:xfrm>
          <a:prstGeom prst="rect">
            <a:avLst/>
          </a:prstGeom>
        </p:spPr>
      </p:pic>
      <p:graphicFrame>
        <p:nvGraphicFramePr>
          <p:cNvPr id="19" name="Table 18"/>
          <p:cNvGraphicFramePr>
            <a:graphicFrameLocks noGrp="1"/>
          </p:cNvGraphicFramePr>
          <p:nvPr>
            <p:extLst/>
          </p:nvPr>
        </p:nvGraphicFramePr>
        <p:xfrm>
          <a:off x="3286035" y="2430462"/>
          <a:ext cx="2551202" cy="3291840"/>
        </p:xfrm>
        <a:graphic>
          <a:graphicData uri="http://schemas.openxmlformats.org/drawingml/2006/table">
            <a:tbl>
              <a:tblPr firstRow="1" bandRow="1">
                <a:tableStyleId>{2D5ABB26-0587-4C30-8999-92F81FD0307C}</a:tableStyleId>
              </a:tblPr>
              <a:tblGrid>
                <a:gridCol w="2551202">
                  <a:extLst>
                    <a:ext uri="{9D8B030D-6E8A-4147-A177-3AD203B41FA5}">
                      <a16:colId xmlns="" xmlns:a16="http://schemas.microsoft.com/office/drawing/2014/main" val="3195006587"/>
                    </a:ext>
                  </a:extLst>
                </a:gridCol>
              </a:tblGrid>
              <a:tr h="924175">
                <a:tc>
                  <a:txBody>
                    <a:bodyPr/>
                    <a:lstStyle/>
                    <a:p>
                      <a:r>
                        <a:rPr lang="en-US" dirty="0" smtClean="0">
                          <a:solidFill>
                            <a:schemeClr val="bg1">
                              <a:lumMod val="20000"/>
                              <a:lumOff val="80000"/>
                            </a:schemeClr>
                          </a:solidFill>
                        </a:rPr>
                        <a:t>`</a:t>
                      </a:r>
                      <a:endParaRPr lang="en-US" dirty="0">
                        <a:solidFill>
                          <a:schemeClr val="bg1">
                            <a:lumMod val="20000"/>
                            <a:lumOff val="80000"/>
                          </a:schemeClr>
                        </a:solidFill>
                      </a:endParaRPr>
                    </a:p>
                  </a:txBody>
                  <a:tcPr>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T w="12700" cap="flat" cmpd="sng" algn="ctr">
                      <a:solidFill>
                        <a:schemeClr val="bg1">
                          <a:lumMod val="20000"/>
                          <a:lumOff val="80000"/>
                        </a:schemeClr>
                      </a:solidFill>
                      <a:prstDash val="dash"/>
                      <a:round/>
                      <a:headEnd type="none" w="med" len="med"/>
                      <a:tailEnd type="none" w="med" len="med"/>
                    </a:lnT>
                    <a:noFill/>
                  </a:tcPr>
                </a:tc>
                <a:extLst>
                  <a:ext uri="{0D108BD9-81ED-4DB2-BD59-A6C34878D82A}">
                    <a16:rowId xmlns="" xmlns:a16="http://schemas.microsoft.com/office/drawing/2014/main" val="2938639086"/>
                  </a:ext>
                </a:extLst>
              </a:tr>
              <a:tr h="1166237">
                <a:tc>
                  <a:txBody>
                    <a:bodyPr/>
                    <a:lstStyle/>
                    <a:p>
                      <a:endParaRPr lang="en-US" sz="2400" b="0" dirty="0">
                        <a:solidFill>
                          <a:schemeClr val="bg1">
                            <a:lumMod val="20000"/>
                            <a:lumOff val="80000"/>
                          </a:schemeClr>
                        </a:solidFill>
                      </a:endParaRPr>
                    </a:p>
                  </a:txBody>
                  <a:tcPr marL="182880" marR="18288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noFill/>
                  </a:tcPr>
                </a:tc>
                <a:extLst>
                  <a:ext uri="{0D108BD9-81ED-4DB2-BD59-A6C34878D82A}">
                    <a16:rowId xmlns="" xmlns:a16="http://schemas.microsoft.com/office/drawing/2014/main" val="1405976935"/>
                  </a:ext>
                </a:extLst>
              </a:tr>
              <a:tr h="1201428">
                <a:tc>
                  <a:txBody>
                    <a:bodyPr/>
                    <a:lstStyle/>
                    <a:p>
                      <a:r>
                        <a:rPr lang="en-US" sz="2000" dirty="0" smtClean="0">
                          <a:solidFill>
                            <a:schemeClr val="bg1">
                              <a:lumMod val="40000"/>
                              <a:lumOff val="60000"/>
                            </a:schemeClr>
                          </a:solidFill>
                        </a:rPr>
                        <a:t>no offline sync available</a:t>
                      </a:r>
                      <a:endParaRPr lang="en-US" sz="2000" dirty="0">
                        <a:solidFill>
                          <a:schemeClr val="bg1">
                            <a:lumMod val="40000"/>
                            <a:lumOff val="60000"/>
                          </a:schemeClr>
                        </a:solidFill>
                      </a:endParaRPr>
                    </a:p>
                  </a:txBody>
                  <a:tcPr marL="182880" marR="18288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B w="12700" cap="flat" cmpd="sng" algn="ctr">
                      <a:solidFill>
                        <a:schemeClr val="bg1">
                          <a:lumMod val="20000"/>
                          <a:lumOff val="80000"/>
                        </a:schemeClr>
                      </a:solidFill>
                      <a:prstDash val="dash"/>
                      <a:round/>
                      <a:headEnd type="none" w="med" len="med"/>
                      <a:tailEnd type="none" w="med" len="med"/>
                    </a:lnB>
                    <a:noFill/>
                  </a:tcPr>
                </a:tc>
                <a:extLst>
                  <a:ext uri="{0D108BD9-81ED-4DB2-BD59-A6C34878D82A}">
                    <a16:rowId xmlns="" xmlns:a16="http://schemas.microsoft.com/office/drawing/2014/main" val="4097788456"/>
                  </a:ext>
                </a:extLst>
              </a:tr>
            </a:tbl>
          </a:graphicData>
        </a:graphic>
      </p:graphicFrame>
      <p:grpSp>
        <p:nvGrpSpPr>
          <p:cNvPr id="2" name="Group 1"/>
          <p:cNvGrpSpPr/>
          <p:nvPr/>
        </p:nvGrpSpPr>
        <p:grpSpPr>
          <a:xfrm>
            <a:off x="8047037" y="5764968"/>
            <a:ext cx="4648200" cy="1085094"/>
            <a:chOff x="6294439" y="5764968"/>
            <a:chExt cx="6536341" cy="1085094"/>
          </a:xfrm>
        </p:grpSpPr>
        <p:pic>
          <p:nvPicPr>
            <p:cNvPr id="5" name="Picture 6" descr="Network Server Icon 256x256 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84021" y="6157649"/>
              <a:ext cx="640080" cy="64008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itle 2"/>
            <p:cNvSpPr txBox="1">
              <a:spLocks/>
            </p:cNvSpPr>
            <p:nvPr/>
          </p:nvSpPr>
          <p:spPr>
            <a:xfrm>
              <a:off x="8072680" y="6088062"/>
              <a:ext cx="4758100"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solidFill>
                    <a:srgbClr val="505050"/>
                  </a:solidFill>
                  <a:latin typeface="Segoe UI"/>
                </a:rPr>
                <a:t>on-premises</a:t>
              </a:r>
              <a:br>
                <a:rPr sz="2400" dirty="0" smtClean="0">
                  <a:solidFill>
                    <a:srgbClr val="505050"/>
                  </a:solidFill>
                  <a:latin typeface="Segoe UI"/>
                </a:rPr>
              </a:br>
              <a:r>
                <a:rPr sz="1600" dirty="0" smtClean="0">
                  <a:solidFill>
                    <a:srgbClr val="505050"/>
                  </a:solidFill>
                  <a:latin typeface="Segoe UI"/>
                </a:rPr>
                <a:t>(</a:t>
              </a:r>
              <a:r>
                <a:rPr sz="1600" dirty="0" err="1" smtClean="0">
                  <a:solidFill>
                    <a:srgbClr val="505050"/>
                  </a:solidFill>
                  <a:latin typeface="Segoe UI"/>
                </a:rPr>
                <a:t>add’l</a:t>
              </a:r>
              <a:r>
                <a:rPr sz="1600" dirty="0" smtClean="0">
                  <a:solidFill>
                    <a:srgbClr val="505050"/>
                  </a:solidFill>
                  <a:latin typeface="Segoe UI"/>
                </a:rPr>
                <a:t> software may be required)</a:t>
              </a:r>
              <a:endParaRPr sz="2000" dirty="0">
                <a:solidFill>
                  <a:srgbClr val="505050"/>
                </a:solidFill>
                <a:latin typeface="Segoe UI"/>
              </a:endParaRPr>
            </a:p>
          </p:txBody>
        </p:sp>
        <p:sp>
          <p:nvSpPr>
            <p:cNvPr id="26" name="Left Brace 25"/>
            <p:cNvSpPr/>
            <p:nvPr/>
          </p:nvSpPr>
          <p:spPr>
            <a:xfrm rot="16200000">
              <a:off x="9142791" y="2916616"/>
              <a:ext cx="323093" cy="6019798"/>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graphicFrame>
        <p:nvGraphicFramePr>
          <p:cNvPr id="27" name="Table 26"/>
          <p:cNvGraphicFramePr>
            <a:graphicFrameLocks noGrp="1"/>
          </p:cNvGraphicFramePr>
          <p:nvPr>
            <p:extLst/>
          </p:nvPr>
        </p:nvGraphicFramePr>
        <p:xfrm>
          <a:off x="8138238" y="2430462"/>
          <a:ext cx="2107956" cy="3291840"/>
        </p:xfrm>
        <a:graphic>
          <a:graphicData uri="http://schemas.openxmlformats.org/drawingml/2006/table">
            <a:tbl>
              <a:tblPr firstRow="1" bandRow="1">
                <a:tableStyleId>{2D5ABB26-0587-4C30-8999-92F81FD0307C}</a:tableStyleId>
              </a:tblPr>
              <a:tblGrid>
                <a:gridCol w="2107956">
                  <a:extLst>
                    <a:ext uri="{9D8B030D-6E8A-4147-A177-3AD203B41FA5}">
                      <a16:colId xmlns="" xmlns:a16="http://schemas.microsoft.com/office/drawing/2014/main" val="3967765646"/>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3"/>
                    </a:solidFill>
                  </a:tcPr>
                </a:tc>
                <a:extLst>
                  <a:ext uri="{0D108BD9-81ED-4DB2-BD59-A6C34878D82A}">
                    <a16:rowId xmlns="" xmlns:a16="http://schemas.microsoft.com/office/drawing/2014/main" val="3825233569"/>
                  </a:ext>
                </a:extLst>
              </a:tr>
              <a:tr h="1188720">
                <a:tc>
                  <a:txBody>
                    <a:bodyPr/>
                    <a:lstStyle/>
                    <a:p>
                      <a:r>
                        <a:rPr lang="en-US" sz="2300" b="0" dirty="0" smtClean="0">
                          <a:solidFill>
                            <a:schemeClr val="tx1"/>
                          </a:solidFill>
                        </a:rPr>
                        <a:t>Office 2013</a:t>
                      </a:r>
                      <a:r>
                        <a:rPr lang="en-US" sz="2300" b="0" baseline="0" dirty="0" smtClean="0">
                          <a:solidFill>
                            <a:schemeClr val="tx1"/>
                          </a:solidFill>
                        </a:rPr>
                        <a:t> desktop apps</a:t>
                      </a:r>
                      <a:endParaRPr lang="en-US" sz="2300" b="0" dirty="0">
                        <a:solidFill>
                          <a:schemeClr val="tx1"/>
                        </a:solidFill>
                      </a:endParaRPr>
                    </a:p>
                  </a:txBody>
                  <a:tcPr marL="182880" marR="182880">
                    <a:solidFill>
                      <a:schemeClr val="accent3"/>
                    </a:solidFill>
                  </a:tcPr>
                </a:tc>
                <a:extLst>
                  <a:ext uri="{0D108BD9-81ED-4DB2-BD59-A6C34878D82A}">
                    <a16:rowId xmlns="" xmlns:a16="http://schemas.microsoft.com/office/drawing/2014/main" val="912147445"/>
                  </a:ext>
                </a:extLst>
              </a:tr>
              <a:tr h="1188720">
                <a:tc>
                  <a:txBody>
                    <a:bodyPr/>
                    <a:lstStyle/>
                    <a:p>
                      <a:r>
                        <a:rPr lang="en-US" sz="2000" dirty="0" smtClean="0">
                          <a:solidFill>
                            <a:schemeClr val="tx1"/>
                          </a:solidFill>
                        </a:rPr>
                        <a:t>for</a:t>
                      </a:r>
                      <a:r>
                        <a:rPr lang="en-US" sz="2000" baseline="0" dirty="0" smtClean="0">
                          <a:solidFill>
                            <a:schemeClr val="tx1"/>
                          </a:solidFill>
                        </a:rPr>
                        <a:t> viewing and editing</a:t>
                      </a:r>
                      <a:endParaRPr lang="en-US" sz="2000" dirty="0">
                        <a:solidFill>
                          <a:schemeClr val="tx1"/>
                        </a:solidFill>
                      </a:endParaRPr>
                    </a:p>
                  </a:txBody>
                  <a:tcPr marL="182880" marR="182880">
                    <a:solidFill>
                      <a:schemeClr val="accent3"/>
                    </a:solidFill>
                  </a:tcPr>
                </a:tc>
                <a:extLst>
                  <a:ext uri="{0D108BD9-81ED-4DB2-BD59-A6C34878D82A}">
                    <a16:rowId xmlns="" xmlns:a16="http://schemas.microsoft.com/office/drawing/2014/main" val="207494618"/>
                  </a:ext>
                </a:extLst>
              </a:tr>
            </a:tbl>
          </a:graphicData>
        </a:graphic>
      </p:graphicFrame>
      <p:pic>
        <p:nvPicPr>
          <p:cNvPr id="28" name="Picture 27"/>
          <p:cNvPicPr>
            <a:picLocks noChangeAspect="1"/>
          </p:cNvPicPr>
          <p:nvPr/>
        </p:nvPicPr>
        <p:blipFill>
          <a:blip r:embed="rId5">
            <a:biLevel thresh="25000"/>
            <a:extLst>
              <a:ext uri="{28A0092B-C50C-407E-A947-70E740481C1C}">
                <a14:useLocalDpi xmlns:a14="http://schemas.microsoft.com/office/drawing/2010/main"/>
              </a:ext>
            </a:extLst>
          </a:blip>
          <a:stretch>
            <a:fillRect/>
          </a:stretch>
        </p:blipFill>
        <p:spPr>
          <a:xfrm>
            <a:off x="8887416" y="2580322"/>
            <a:ext cx="609600" cy="609600"/>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141704" y="2641282"/>
            <a:ext cx="502920" cy="502920"/>
          </a:xfrm>
          <a:prstGeom prst="rect">
            <a:avLst/>
          </a:prstGeom>
        </p:spPr>
      </p:pic>
      <p:pic>
        <p:nvPicPr>
          <p:cNvPr id="20" name="Picture 19"/>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241596" y="2565082"/>
            <a:ext cx="640080" cy="640080"/>
          </a:xfrm>
          <a:prstGeom prst="rect">
            <a:avLst/>
          </a:prstGeom>
        </p:spPr>
      </p:pic>
      <p:graphicFrame>
        <p:nvGraphicFramePr>
          <p:cNvPr id="15" name="Table 14"/>
          <p:cNvGraphicFramePr>
            <a:graphicFrameLocks noGrp="1"/>
          </p:cNvGraphicFramePr>
          <p:nvPr>
            <p:extLst/>
          </p:nvPr>
        </p:nvGraphicFramePr>
        <p:xfrm>
          <a:off x="6036629" y="2430462"/>
          <a:ext cx="1891328" cy="3291840"/>
        </p:xfrm>
        <a:graphic>
          <a:graphicData uri="http://schemas.openxmlformats.org/drawingml/2006/table">
            <a:tbl>
              <a:tblPr firstRow="1" bandRow="1">
                <a:tableStyleId>{2D5ABB26-0587-4C30-8999-92F81FD0307C}</a:tableStyleId>
              </a:tblPr>
              <a:tblGrid>
                <a:gridCol w="1891328">
                  <a:extLst>
                    <a:ext uri="{9D8B030D-6E8A-4147-A177-3AD203B41FA5}">
                      <a16:colId xmlns="" xmlns:a16="http://schemas.microsoft.com/office/drawing/2014/main" val="4090990099"/>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4149422775"/>
                  </a:ext>
                </a:extLst>
              </a:tr>
              <a:tr h="1188720">
                <a:tc>
                  <a:txBody>
                    <a:bodyPr/>
                    <a:lstStyle/>
                    <a:p>
                      <a:r>
                        <a:rPr lang="en-US" sz="2400" b="0" baseline="0" dirty="0" smtClean="0">
                          <a:solidFill>
                            <a:schemeClr val="tx1"/>
                          </a:solidFill>
                        </a:rPr>
                        <a:t>Mobile Browser</a:t>
                      </a:r>
                      <a:br>
                        <a:rPr lang="en-US" sz="2400" b="0" baseline="0" dirty="0" smtClean="0">
                          <a:solidFill>
                            <a:schemeClr val="tx1"/>
                          </a:solidFill>
                        </a:rPr>
                      </a:b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713623762"/>
                  </a:ext>
                </a:extLst>
              </a:tr>
              <a:tr h="1188720">
                <a:tc>
                  <a:txBody>
                    <a:bodyPr/>
                    <a:lstStyle/>
                    <a:p>
                      <a:r>
                        <a:rPr lang="en-US" sz="1600" dirty="0" smtClean="0">
                          <a:solidFill>
                            <a:schemeClr val="tx1"/>
                          </a:solidFill>
                        </a:rPr>
                        <a:t>for touch-optimized browsing &amp; easy</a:t>
                      </a:r>
                      <a:r>
                        <a:rPr lang="en-US" sz="1600" baseline="0" dirty="0" smtClean="0">
                          <a:solidFill>
                            <a:schemeClr val="tx1"/>
                          </a:solidFill>
                        </a:rPr>
                        <a:t> sharing</a:t>
                      </a:r>
                      <a:endParaRPr lang="en-US" sz="1600" dirty="0">
                        <a:solidFill>
                          <a:schemeClr val="tx1"/>
                        </a:solidFill>
                      </a:endParaRPr>
                    </a:p>
                  </a:txBody>
                  <a:tcPr marL="182880" marR="182880">
                    <a:solidFill>
                      <a:schemeClr val="accent4"/>
                    </a:solidFill>
                  </a:tcPr>
                </a:tc>
                <a:extLst>
                  <a:ext uri="{0D108BD9-81ED-4DB2-BD59-A6C34878D82A}">
                    <a16:rowId xmlns="" xmlns:a16="http://schemas.microsoft.com/office/drawing/2014/main" val="1095746949"/>
                  </a:ext>
                </a:extLst>
              </a:tr>
            </a:tbl>
          </a:graphicData>
        </a:graphic>
      </p:graphicFrame>
      <p:pic>
        <p:nvPicPr>
          <p:cNvPr id="21" name="Picture 20"/>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6707973" y="2626042"/>
            <a:ext cx="548640" cy="548640"/>
          </a:xfrm>
          <a:prstGeom prst="rect">
            <a:avLst/>
          </a:prstGeom>
        </p:spPr>
      </p:pic>
    </p:spTree>
    <p:extLst>
      <p:ext uri="{BB962C8B-B14F-4D97-AF65-F5344CB8AC3E}">
        <p14:creationId xmlns:p14="http://schemas.microsoft.com/office/powerpoint/2010/main" val="572921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Network Server Icon 256x256 png"/>
          <p:cNvPicPr>
            <a:picLocks noChangeAspect="1" noChangeArrowheads="1"/>
          </p:cNvPicPr>
          <p:nvPr/>
        </p:nvPicPr>
        <p:blipFill>
          <a:blip r:embed="rId3">
            <a:biLevel thresh="25000"/>
            <a:extLst>
              <a:ext uri="{28A0092B-C50C-407E-A947-70E740481C1C}">
                <a14:useLocalDpi xmlns:a14="http://schemas.microsoft.com/office/drawing/2010/main"/>
              </a:ext>
            </a:extLst>
          </a:blip>
          <a:srcRect/>
          <a:stretch>
            <a:fillRect/>
          </a:stretch>
        </p:blipFill>
        <p:spPr bwMode="auto">
          <a:xfrm>
            <a:off x="6827004" y="4281981"/>
            <a:ext cx="2438400" cy="24384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p:cNvPicPr>
            <a:picLocks noChangeAspect="1"/>
          </p:cNvPicPr>
          <p:nvPr/>
        </p:nvPicPr>
        <p:blipFill>
          <a:blip r:embed="rId4">
            <a:biLevel thresh="25000"/>
            <a:extLst>
              <a:ext uri="{28A0092B-C50C-407E-A947-70E740481C1C}">
                <a14:useLocalDpi xmlns:a14="http://schemas.microsoft.com/office/drawing/2010/main"/>
              </a:ext>
            </a:extLst>
          </a:blip>
          <a:stretch>
            <a:fillRect/>
          </a:stretch>
        </p:blipFill>
        <p:spPr>
          <a:xfrm>
            <a:off x="10588997" y="4815381"/>
            <a:ext cx="1600200" cy="1600200"/>
          </a:xfrm>
          <a:prstGeom prst="rect">
            <a:avLst/>
          </a:prstGeom>
        </p:spPr>
      </p:pic>
      <p:pic>
        <p:nvPicPr>
          <p:cNvPr id="14" name="Picture 13"/>
          <p:cNvPicPr>
            <a:picLocks noChangeAspect="1"/>
          </p:cNvPicPr>
          <p:nvPr/>
        </p:nvPicPr>
        <p:blipFill rotWithShape="1">
          <a:blip r:embed="rId5" cstate="screen">
            <a:extLst>
              <a:ext uri="{28A0092B-C50C-407E-A947-70E740481C1C}">
                <a14:useLocalDpi xmlns:a14="http://schemas.microsoft.com/office/drawing/2010/main"/>
              </a:ext>
            </a:extLst>
          </a:blip>
          <a:srcRect l="17183" t="8981" r="17183" b="8979"/>
          <a:stretch/>
        </p:blipFill>
        <p:spPr>
          <a:xfrm rot="16200000">
            <a:off x="9454155" y="2100791"/>
            <a:ext cx="1938836" cy="2423544"/>
          </a:xfrm>
          <a:prstGeom prst="rect">
            <a:avLst/>
          </a:prstGeom>
        </p:spPr>
      </p:pic>
      <p:pic>
        <p:nvPicPr>
          <p:cNvPr id="15" name="Picture 14"/>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2027237" y="4590262"/>
            <a:ext cx="2387711" cy="2387711"/>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99153" y="2458594"/>
            <a:ext cx="1486477" cy="1823387"/>
          </a:xfrm>
          <a:prstGeom prst="rect">
            <a:avLst/>
          </a:prstGeom>
        </p:spPr>
      </p:pic>
      <p:pic>
        <p:nvPicPr>
          <p:cNvPr id="21" name="Picture 20"/>
          <p:cNvPicPr>
            <a:picLocks noChangeAspect="1"/>
          </p:cNvPicPr>
          <p:nvPr/>
        </p:nvPicPr>
        <p:blipFill>
          <a:blip r:embed="rId8" cstate="screen">
            <a:biLevel thresh="25000"/>
            <a:extLst>
              <a:ext uri="{28A0092B-C50C-407E-A947-70E740481C1C}">
                <a14:useLocalDpi xmlns:a14="http://schemas.microsoft.com/office/drawing/2010/main"/>
              </a:ext>
            </a:extLst>
          </a:blip>
          <a:stretch>
            <a:fillRect/>
          </a:stretch>
        </p:blipFill>
        <p:spPr>
          <a:xfrm>
            <a:off x="612970" y="2535687"/>
            <a:ext cx="1702123" cy="1866110"/>
          </a:xfrm>
          <a:prstGeom prst="rect">
            <a:avLst/>
          </a:prstGeom>
        </p:spPr>
      </p:pic>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11538" y="2039482"/>
            <a:ext cx="2247261" cy="2247261"/>
          </a:xfrm>
          <a:prstGeom prst="rect">
            <a:avLst/>
          </a:prstGeom>
        </p:spPr>
      </p:pic>
      <p:grpSp>
        <p:nvGrpSpPr>
          <p:cNvPr id="12" name="Group 11"/>
          <p:cNvGrpSpPr/>
          <p:nvPr/>
        </p:nvGrpSpPr>
        <p:grpSpPr>
          <a:xfrm>
            <a:off x="227999" y="-265524"/>
            <a:ext cx="7342307" cy="2629431"/>
            <a:chOff x="4286130" y="1744662"/>
            <a:chExt cx="7342307" cy="2629431"/>
          </a:xfrm>
        </p:grpSpPr>
        <p:grpSp>
          <p:nvGrpSpPr>
            <p:cNvPr id="16" name="Group 15"/>
            <p:cNvGrpSpPr/>
            <p:nvPr/>
          </p:nvGrpSpPr>
          <p:grpSpPr>
            <a:xfrm>
              <a:off x="4286130" y="1744662"/>
              <a:ext cx="7342307" cy="1920240"/>
              <a:chOff x="274637" y="30515"/>
              <a:chExt cx="7342307" cy="1920240"/>
            </a:xfrm>
          </p:grpSpPr>
          <p:sp>
            <p:nvSpPr>
              <p:cNvPr id="18" name="TextBox 17"/>
              <p:cNvSpPr txBox="1"/>
              <p:nvPr/>
            </p:nvSpPr>
            <p:spPr>
              <a:xfrm>
                <a:off x="2259091" y="282968"/>
                <a:ext cx="5357853" cy="1638910"/>
              </a:xfrm>
              <a:prstGeom prst="rect">
                <a:avLst/>
              </a:prstGeom>
              <a:noFill/>
            </p:spPr>
            <p:txBody>
              <a:bodyPr wrap="square" lIns="182880" tIns="146304" rIns="182880" bIns="146304" rtlCol="0">
                <a:spAutoFit/>
              </a:bodyPr>
              <a:lstStyle/>
              <a:p>
                <a:pPr>
                  <a:lnSpc>
                    <a:spcPct val="90000"/>
                  </a:lnSpc>
                </a:pPr>
                <a:r>
                  <a:rPr lang="en-US" sz="9700" spc="-300" dirty="0" smtClean="0">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OneDrive</a:t>
                </a:r>
              </a:p>
            </p:txBody>
          </p:sp>
          <p:pic>
            <p:nvPicPr>
              <p:cNvPr id="20" name="Picture 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4637" y="30515"/>
                <a:ext cx="1920240" cy="1920240"/>
              </a:xfrm>
              <a:prstGeom prst="rect">
                <a:avLst/>
              </a:prstGeom>
            </p:spPr>
          </p:pic>
        </p:grpSp>
        <p:sp>
          <p:nvSpPr>
            <p:cNvPr id="17" name="Rectangle 16"/>
            <p:cNvSpPr/>
            <p:nvPr/>
          </p:nvSpPr>
          <p:spPr>
            <a:xfrm>
              <a:off x="6334192" y="3284564"/>
              <a:ext cx="4812536" cy="1089529"/>
            </a:xfrm>
            <a:prstGeom prst="rect">
              <a:avLst/>
            </a:prstGeom>
          </p:spPr>
          <p:txBody>
            <a:bodyPr wrap="none">
              <a:spAutoFit/>
            </a:bodyPr>
            <a:lstStyle/>
            <a:p>
              <a:pPr>
                <a:lnSpc>
                  <a:spcPct val="90000"/>
                </a:lnSpc>
              </a:pPr>
              <a:r>
                <a:rPr lang="en-US" sz="7200" spc="-150" dirty="0">
                  <a:gradFill>
                    <a:gsLst>
                      <a:gs pos="2917">
                        <a:srgbClr val="FFFFFF"/>
                      </a:gs>
                      <a:gs pos="30000">
                        <a:srgbClr val="FFFFFF"/>
                      </a:gs>
                    </a:gsLst>
                    <a:lin ang="5400000" scaled="0"/>
                  </a:gradFill>
                </a:rPr>
                <a:t>for Business</a:t>
              </a:r>
            </a:p>
          </p:txBody>
        </p:sp>
      </p:grpSp>
    </p:spTree>
    <p:extLst>
      <p:ext uri="{BB962C8B-B14F-4D97-AF65-F5344CB8AC3E}">
        <p14:creationId xmlns:p14="http://schemas.microsoft.com/office/powerpoint/2010/main" val="5677836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nvPr>
        </p:nvGraphicFramePr>
        <p:xfrm>
          <a:off x="3286034" y="2451938"/>
          <a:ext cx="2743198" cy="3291840"/>
        </p:xfrm>
        <a:graphic>
          <a:graphicData uri="http://schemas.openxmlformats.org/drawingml/2006/table">
            <a:tbl>
              <a:tblPr firstRow="1" bandRow="1">
                <a:tableStyleId>{2D5ABB26-0587-4C30-8999-92F81FD0307C}</a:tableStyleId>
              </a:tblPr>
              <a:tblGrid>
                <a:gridCol w="2743198">
                  <a:extLst>
                    <a:ext uri="{9D8B030D-6E8A-4147-A177-3AD203B41FA5}">
                      <a16:colId xmlns="" xmlns:a16="http://schemas.microsoft.com/office/drawing/2014/main" val="2962324827"/>
                    </a:ext>
                  </a:extLst>
                </a:gridCol>
              </a:tblGrid>
              <a:tr h="924175">
                <a:tc>
                  <a:txBody>
                    <a:bodyPr/>
                    <a:lstStyle/>
                    <a:p>
                      <a:endParaRPr lang="en-US" dirty="0">
                        <a:solidFill>
                          <a:schemeClr val="bg1">
                            <a:lumMod val="20000"/>
                            <a:lumOff val="80000"/>
                          </a:schemeClr>
                        </a:solidFill>
                      </a:endParaRPr>
                    </a:p>
                  </a:txBody>
                  <a:tcPr>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T w="12700" cap="flat" cmpd="sng" algn="ctr">
                      <a:solidFill>
                        <a:schemeClr val="bg1">
                          <a:lumMod val="20000"/>
                          <a:lumOff val="80000"/>
                        </a:schemeClr>
                      </a:solidFill>
                      <a:prstDash val="dash"/>
                      <a:round/>
                      <a:headEnd type="none" w="med" len="med"/>
                      <a:tailEnd type="none" w="med" len="med"/>
                    </a:lnT>
                    <a:solidFill>
                      <a:schemeClr val="tx1">
                        <a:lumMod val="95000"/>
                      </a:schemeClr>
                    </a:solidFill>
                  </a:tcPr>
                </a:tc>
                <a:extLst>
                  <a:ext uri="{0D108BD9-81ED-4DB2-BD59-A6C34878D82A}">
                    <a16:rowId xmlns="" xmlns:a16="http://schemas.microsoft.com/office/drawing/2014/main" val="1769419669"/>
                  </a:ext>
                </a:extLst>
              </a:tr>
              <a:tr h="1166237">
                <a:tc>
                  <a:txBody>
                    <a:bodyPr/>
                    <a:lstStyle/>
                    <a:p>
                      <a:r>
                        <a:rPr lang="en-US" sz="2000" b="0" dirty="0" smtClean="0">
                          <a:solidFill>
                            <a:schemeClr val="bg1">
                              <a:lumMod val="40000"/>
                              <a:lumOff val="60000"/>
                            </a:schemeClr>
                          </a:solidFill>
                        </a:rPr>
                        <a:t>OneDrive for Business Sync app for Mac</a:t>
                      </a:r>
                      <a:endParaRPr lang="en-US" sz="2000" b="0" dirty="0">
                        <a:solidFill>
                          <a:schemeClr val="bg1">
                            <a:lumMod val="40000"/>
                            <a:lumOff val="60000"/>
                          </a:schemeClr>
                        </a:solidFill>
                      </a:endParaRPr>
                    </a:p>
                  </a:txBody>
                  <a:tcPr marL="137160" marR="13716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solidFill>
                      <a:schemeClr val="tx1">
                        <a:lumMod val="95000"/>
                      </a:schemeClr>
                    </a:solidFill>
                  </a:tcPr>
                </a:tc>
                <a:extLst>
                  <a:ext uri="{0D108BD9-81ED-4DB2-BD59-A6C34878D82A}">
                    <a16:rowId xmlns="" xmlns:a16="http://schemas.microsoft.com/office/drawing/2014/main" val="2202959977"/>
                  </a:ext>
                </a:extLst>
              </a:tr>
              <a:tr h="1201428">
                <a:tc>
                  <a:txBody>
                    <a:bodyPr/>
                    <a:lstStyle/>
                    <a:p>
                      <a:r>
                        <a:rPr lang="en-US" sz="2000" dirty="0" smtClean="0">
                          <a:solidFill>
                            <a:schemeClr val="bg1">
                              <a:lumMod val="40000"/>
                              <a:lumOff val="60000"/>
                            </a:schemeClr>
                          </a:solidFill>
                        </a:rPr>
                        <a:t>coming soon … </a:t>
                      </a:r>
                      <a:r>
                        <a:rPr lang="en-US" sz="2000" baseline="0" dirty="0" smtClean="0">
                          <a:solidFill>
                            <a:schemeClr val="bg1">
                              <a:lumMod val="40000"/>
                              <a:lumOff val="60000"/>
                            </a:schemeClr>
                          </a:solidFill>
                        </a:rPr>
                        <a:t>2014</a:t>
                      </a:r>
                      <a:endParaRPr lang="en-US" sz="2000" dirty="0">
                        <a:solidFill>
                          <a:schemeClr val="bg1">
                            <a:lumMod val="40000"/>
                            <a:lumOff val="60000"/>
                          </a:schemeClr>
                        </a:solidFill>
                      </a:endParaRPr>
                    </a:p>
                  </a:txBody>
                  <a:tcPr marL="182880" marR="182880">
                    <a:lnL w="12700" cap="flat" cmpd="sng" algn="ctr">
                      <a:solidFill>
                        <a:schemeClr val="bg1">
                          <a:lumMod val="20000"/>
                          <a:lumOff val="80000"/>
                        </a:schemeClr>
                      </a:solidFill>
                      <a:prstDash val="dash"/>
                      <a:round/>
                      <a:headEnd type="none" w="med" len="med"/>
                      <a:tailEnd type="none" w="med" len="med"/>
                    </a:lnL>
                    <a:lnR w="12700" cap="flat" cmpd="sng" algn="ctr">
                      <a:solidFill>
                        <a:schemeClr val="bg1">
                          <a:lumMod val="20000"/>
                          <a:lumOff val="80000"/>
                        </a:schemeClr>
                      </a:solidFill>
                      <a:prstDash val="dash"/>
                      <a:round/>
                      <a:headEnd type="none" w="med" len="med"/>
                      <a:tailEnd type="none" w="med" len="med"/>
                    </a:lnR>
                    <a:lnB w="12700" cap="flat" cmpd="sng" algn="ctr">
                      <a:solidFill>
                        <a:schemeClr val="bg1">
                          <a:lumMod val="20000"/>
                          <a:lumOff val="80000"/>
                        </a:schemeClr>
                      </a:solidFill>
                      <a:prstDash val="dash"/>
                      <a:round/>
                      <a:headEnd type="none" w="med" len="med"/>
                      <a:tailEnd type="none" w="med" len="med"/>
                    </a:lnB>
                    <a:solidFill>
                      <a:schemeClr val="tx1">
                        <a:lumMod val="95000"/>
                      </a:schemeClr>
                    </a:solidFill>
                  </a:tcPr>
                </a:tc>
                <a:extLst>
                  <a:ext uri="{0D108BD9-81ED-4DB2-BD59-A6C34878D82A}">
                    <a16:rowId xmlns="" xmlns:a16="http://schemas.microsoft.com/office/drawing/2014/main" val="511887524"/>
                  </a:ext>
                </a:extLst>
              </a:tr>
            </a:tbl>
          </a:graphicData>
        </a:graphic>
      </p:graphicFrame>
      <p:graphicFrame>
        <p:nvGraphicFramePr>
          <p:cNvPr id="25" name="Table 24"/>
          <p:cNvGraphicFramePr>
            <a:graphicFrameLocks noGrp="1"/>
          </p:cNvGraphicFramePr>
          <p:nvPr>
            <p:extLst/>
          </p:nvPr>
        </p:nvGraphicFramePr>
        <p:xfrm>
          <a:off x="9457101" y="2430462"/>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97282896"/>
                    </a:ext>
                  </a:extLst>
                </a:gridCol>
              </a:tblGrid>
              <a:tr h="914400">
                <a:tc>
                  <a:txBody>
                    <a:bodyPr/>
                    <a:lstStyle/>
                    <a:p>
                      <a:endParaRPr lang="en-US" dirty="0">
                        <a:solidFill>
                          <a:schemeClr val="bg1"/>
                        </a:solidFill>
                      </a:endParaRPr>
                    </a:p>
                  </a:txBody>
                  <a:tcPr>
                    <a:solidFill>
                      <a:schemeClr val="accent4"/>
                    </a:solidFill>
                  </a:tcPr>
                </a:tc>
                <a:extLst>
                  <a:ext uri="{0D108BD9-81ED-4DB2-BD59-A6C34878D82A}">
                    <a16:rowId xmlns="" xmlns:a16="http://schemas.microsoft.com/office/drawing/2014/main" val="2132998023"/>
                  </a:ext>
                </a:extLst>
              </a:tr>
              <a:tr h="1188720">
                <a:tc>
                  <a:txBody>
                    <a:bodyPr/>
                    <a:lstStyle/>
                    <a:p>
                      <a:r>
                        <a:rPr lang="en-US" sz="2400" b="0" baseline="0" dirty="0" smtClean="0">
                          <a:solidFill>
                            <a:schemeClr val="tx1"/>
                          </a:solidFill>
                        </a:rPr>
                        <a:t>Desktop Browser</a:t>
                      </a:r>
                      <a:endParaRPr lang="en-US" sz="2400" b="0" dirty="0">
                        <a:solidFill>
                          <a:schemeClr val="tx1"/>
                        </a:solidFill>
                      </a:endParaRPr>
                    </a:p>
                  </a:txBody>
                  <a:tcPr marL="182880" marR="182880">
                    <a:solidFill>
                      <a:schemeClr val="accent4"/>
                    </a:solidFill>
                  </a:tcPr>
                </a:tc>
                <a:extLst>
                  <a:ext uri="{0D108BD9-81ED-4DB2-BD59-A6C34878D82A}">
                    <a16:rowId xmlns="" xmlns:a16="http://schemas.microsoft.com/office/drawing/2014/main" val="989503138"/>
                  </a:ext>
                </a:extLst>
              </a:tr>
              <a:tr h="1188720">
                <a:tc>
                  <a:txBody>
                    <a:bodyPr/>
                    <a:lstStyle/>
                    <a:p>
                      <a:r>
                        <a:rPr lang="en-US" sz="2000" dirty="0" smtClean="0">
                          <a:solidFill>
                            <a:schemeClr val="tx1"/>
                          </a:solidFill>
                        </a:rPr>
                        <a:t>for drag n’ drop capability</a:t>
                      </a:r>
                      <a:r>
                        <a:rPr lang="en-US" sz="2000" baseline="0" dirty="0" smtClean="0">
                          <a:solidFill>
                            <a:schemeClr val="tx1"/>
                          </a:solidFill>
                        </a:rPr>
                        <a:t> and full fidelity browsing</a:t>
                      </a:r>
                      <a:endParaRPr lang="en-US" sz="2000" dirty="0">
                        <a:solidFill>
                          <a:schemeClr val="tx1"/>
                        </a:solidFill>
                      </a:endParaRPr>
                    </a:p>
                  </a:txBody>
                  <a:tcPr marL="182880" marR="182880">
                    <a:solidFill>
                      <a:schemeClr val="accent4"/>
                    </a:solidFill>
                  </a:tcPr>
                </a:tc>
                <a:extLst>
                  <a:ext uri="{0D108BD9-81ED-4DB2-BD59-A6C34878D82A}">
                    <a16:rowId xmlns="" xmlns:a16="http://schemas.microsoft.com/office/drawing/2014/main" val="2383347952"/>
                  </a:ext>
                </a:extLst>
              </a:tr>
            </a:tbl>
          </a:graphicData>
        </a:graphic>
      </p:graphicFrame>
      <p:sp>
        <p:nvSpPr>
          <p:cNvPr id="3" name="Title 2"/>
          <p:cNvSpPr>
            <a:spLocks noGrp="1"/>
          </p:cNvSpPr>
          <p:nvPr>
            <p:ph type="title"/>
          </p:nvPr>
        </p:nvSpPr>
        <p:spPr/>
        <p:txBody>
          <a:bodyPr/>
          <a:lstStyle/>
          <a:p>
            <a:r>
              <a:rPr lang="en-US" sz="4000" dirty="0" smtClean="0"/>
              <a:t>What can I do on my Mac?</a:t>
            </a:r>
            <a:endParaRPr lang="en-US" sz="4000" dirty="0"/>
          </a:p>
        </p:txBody>
      </p:sp>
      <p:graphicFrame>
        <p:nvGraphicFramePr>
          <p:cNvPr id="27" name="Table 26"/>
          <p:cNvGraphicFramePr>
            <a:graphicFrameLocks noGrp="1"/>
          </p:cNvGraphicFramePr>
          <p:nvPr>
            <p:extLst/>
          </p:nvPr>
        </p:nvGraphicFramePr>
        <p:xfrm>
          <a:off x="6396281" y="2451938"/>
          <a:ext cx="2743200" cy="3291840"/>
        </p:xfrm>
        <a:graphic>
          <a:graphicData uri="http://schemas.openxmlformats.org/drawingml/2006/table">
            <a:tbl>
              <a:tblPr firstRow="1" bandRow="1">
                <a:tableStyleId>{2D5ABB26-0587-4C30-8999-92F81FD0307C}</a:tableStyleId>
              </a:tblPr>
              <a:tblGrid>
                <a:gridCol w="2743200">
                  <a:extLst>
                    <a:ext uri="{9D8B030D-6E8A-4147-A177-3AD203B41FA5}">
                      <a16:colId xmlns="" xmlns:a16="http://schemas.microsoft.com/office/drawing/2014/main" val="2737589283"/>
                    </a:ext>
                  </a:extLst>
                </a:gridCol>
              </a:tblGrid>
              <a:tr h="914400">
                <a:tc>
                  <a:txBody>
                    <a:bodyPr/>
                    <a:lstStyle/>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txBody>
                  <a:tcPr>
                    <a:solidFill>
                      <a:schemeClr val="accent3"/>
                    </a:solidFill>
                  </a:tcPr>
                </a:tc>
                <a:extLst>
                  <a:ext uri="{0D108BD9-81ED-4DB2-BD59-A6C34878D82A}">
                    <a16:rowId xmlns="" xmlns:a16="http://schemas.microsoft.com/office/drawing/2014/main" val="890636441"/>
                  </a:ext>
                </a:extLst>
              </a:tr>
              <a:tr h="1188720">
                <a:tc>
                  <a:txBody>
                    <a:bodyPr/>
                    <a:lstStyle/>
                    <a:p>
                      <a:r>
                        <a:rPr lang="en-US" sz="2400" b="0" dirty="0" smtClean="0">
                          <a:solidFill>
                            <a:schemeClr val="tx1"/>
                          </a:solidFill>
                        </a:rPr>
                        <a:t>Mac Office 2011</a:t>
                      </a:r>
                      <a:r>
                        <a:rPr lang="en-US" sz="2400" b="0" baseline="0" dirty="0" smtClean="0">
                          <a:solidFill>
                            <a:schemeClr val="tx1"/>
                          </a:solidFill>
                        </a:rPr>
                        <a:t> desktop apps</a:t>
                      </a:r>
                      <a:endParaRPr lang="en-US" sz="2400" b="0" dirty="0">
                        <a:solidFill>
                          <a:schemeClr val="tx1"/>
                        </a:solidFill>
                      </a:endParaRPr>
                    </a:p>
                  </a:txBody>
                  <a:tcPr marL="182880" marR="182880">
                    <a:solidFill>
                      <a:schemeClr val="accent3"/>
                    </a:solidFill>
                  </a:tcPr>
                </a:tc>
                <a:extLst>
                  <a:ext uri="{0D108BD9-81ED-4DB2-BD59-A6C34878D82A}">
                    <a16:rowId xmlns="" xmlns:a16="http://schemas.microsoft.com/office/drawing/2014/main" val="1639800115"/>
                  </a:ext>
                </a:extLst>
              </a:tr>
              <a:tr h="1188720">
                <a:tc>
                  <a:txBody>
                    <a:bodyPr/>
                    <a:lstStyle/>
                    <a:p>
                      <a:r>
                        <a:rPr lang="en-US" sz="2000" dirty="0" smtClean="0">
                          <a:solidFill>
                            <a:schemeClr val="tx1"/>
                          </a:solidFill>
                        </a:rPr>
                        <a:t>for</a:t>
                      </a:r>
                      <a:r>
                        <a:rPr lang="en-US" sz="2000" baseline="0" dirty="0" smtClean="0">
                          <a:solidFill>
                            <a:schemeClr val="tx1"/>
                          </a:solidFill>
                        </a:rPr>
                        <a:t> viewing and editing</a:t>
                      </a:r>
                      <a:endParaRPr lang="en-US" sz="2000" dirty="0">
                        <a:solidFill>
                          <a:schemeClr val="tx1"/>
                        </a:solidFill>
                      </a:endParaRPr>
                    </a:p>
                  </a:txBody>
                  <a:tcPr marL="182880" marR="182880">
                    <a:solidFill>
                      <a:schemeClr val="accent3"/>
                    </a:solidFill>
                  </a:tcPr>
                </a:tc>
                <a:extLst>
                  <a:ext uri="{0D108BD9-81ED-4DB2-BD59-A6C34878D82A}">
                    <a16:rowId xmlns="" xmlns:a16="http://schemas.microsoft.com/office/drawing/2014/main" val="2459281008"/>
                  </a:ext>
                </a:extLst>
              </a:tr>
            </a:tbl>
          </a:graphicData>
        </a:graphic>
      </p:graphicFrame>
      <p:pic>
        <p:nvPicPr>
          <p:cNvPr id="28" name="Picture 27"/>
          <p:cNvPicPr>
            <a:picLocks noChangeAspect="1"/>
          </p:cNvPicPr>
          <p:nvPr/>
        </p:nvPicPr>
        <p:blipFill>
          <a:blip r:embed="rId3">
            <a:biLevel thresh="25000"/>
            <a:extLst>
              <a:ext uri="{28A0092B-C50C-407E-A947-70E740481C1C}">
                <a14:useLocalDpi xmlns:a14="http://schemas.microsoft.com/office/drawing/2010/main"/>
              </a:ext>
            </a:extLst>
          </a:blip>
          <a:stretch>
            <a:fillRect/>
          </a:stretch>
        </p:blipFill>
        <p:spPr>
          <a:xfrm>
            <a:off x="7463081" y="2580322"/>
            <a:ext cx="609600" cy="609600"/>
          </a:xfrm>
          <a:prstGeom prst="rect">
            <a:avLst/>
          </a:prstGeom>
        </p:spPr>
      </p:pic>
      <p:pic>
        <p:nvPicPr>
          <p:cNvPr id="15" name="Picture 14"/>
          <p:cNvPicPr>
            <a:picLocks noChangeAspect="1"/>
          </p:cNvPicPr>
          <p:nvPr/>
        </p:nvPicPr>
        <p:blipFill>
          <a:blip r:embed="rId4">
            <a:duotone>
              <a:prstClr val="black"/>
              <a:schemeClr val="accent1">
                <a:tint val="45000"/>
                <a:satMod val="400000"/>
              </a:scheme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4387019" y="2565082"/>
            <a:ext cx="640080" cy="640080"/>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77241" y="2641282"/>
            <a:ext cx="502920" cy="502920"/>
          </a:xfrm>
          <a:prstGeom prst="rect">
            <a:avLst/>
          </a:prstGeom>
        </p:spPr>
      </p:pic>
      <p:grpSp>
        <p:nvGrpSpPr>
          <p:cNvPr id="20" name="Group 19"/>
          <p:cNvGrpSpPr/>
          <p:nvPr/>
        </p:nvGrpSpPr>
        <p:grpSpPr>
          <a:xfrm>
            <a:off x="6294439" y="5764968"/>
            <a:ext cx="6019798" cy="1085094"/>
            <a:chOff x="6294439" y="5764968"/>
            <a:chExt cx="6019798" cy="1085094"/>
          </a:xfrm>
        </p:grpSpPr>
        <p:pic>
          <p:nvPicPr>
            <p:cNvPr id="21" name="Picture 6" descr="Network Server Icon 256x256 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584021" y="6157649"/>
              <a:ext cx="640080" cy="64008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Title 2"/>
            <p:cNvSpPr txBox="1">
              <a:spLocks/>
            </p:cNvSpPr>
            <p:nvPr/>
          </p:nvSpPr>
          <p:spPr>
            <a:xfrm>
              <a:off x="8072681" y="6088062"/>
              <a:ext cx="3168940"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dirty="0" smtClean="0">
                  <a:solidFill>
                    <a:srgbClr val="505050"/>
                  </a:solidFill>
                  <a:latin typeface="Segoe UI"/>
                </a:rPr>
                <a:t>on-premises</a:t>
              </a:r>
              <a:br>
                <a:rPr sz="2400" dirty="0" smtClean="0">
                  <a:solidFill>
                    <a:srgbClr val="505050"/>
                  </a:solidFill>
                  <a:latin typeface="Segoe UI"/>
                </a:rPr>
              </a:br>
              <a:r>
                <a:rPr sz="1800" dirty="0" smtClean="0">
                  <a:solidFill>
                    <a:srgbClr val="505050"/>
                  </a:solidFill>
                  <a:latin typeface="Segoe UI"/>
                </a:rPr>
                <a:t>(</a:t>
              </a:r>
              <a:r>
                <a:rPr sz="1800" dirty="0" err="1" smtClean="0">
                  <a:solidFill>
                    <a:srgbClr val="505050"/>
                  </a:solidFill>
                  <a:latin typeface="Segoe UI"/>
                </a:rPr>
                <a:t>add’l</a:t>
              </a:r>
              <a:r>
                <a:rPr sz="1800" dirty="0" smtClean="0">
                  <a:solidFill>
                    <a:srgbClr val="505050"/>
                  </a:solidFill>
                  <a:latin typeface="Segoe UI"/>
                </a:rPr>
                <a:t> software may be required)</a:t>
              </a:r>
              <a:endParaRPr sz="2400" dirty="0">
                <a:solidFill>
                  <a:srgbClr val="505050"/>
                </a:solidFill>
                <a:latin typeface="Segoe UI"/>
              </a:endParaRPr>
            </a:p>
          </p:txBody>
        </p:sp>
        <p:sp>
          <p:nvSpPr>
            <p:cNvPr id="23" name="Left Brace 22"/>
            <p:cNvSpPr/>
            <p:nvPr/>
          </p:nvSpPr>
          <p:spPr>
            <a:xfrm rot="16200000">
              <a:off x="9142791" y="2916616"/>
              <a:ext cx="323093" cy="6019798"/>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16696307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screen">
            <a:duotone>
              <a:prstClr val="black"/>
              <a:schemeClr val="accent1">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t="19209" b="19428"/>
          <a:stretch/>
        </p:blipFill>
        <p:spPr>
          <a:xfrm>
            <a:off x="2054723" y="4550149"/>
            <a:ext cx="1986846" cy="1219201"/>
          </a:xfrm>
          <a:prstGeom prst="rect">
            <a:avLst/>
          </a:prstGeom>
        </p:spPr>
      </p:pic>
      <p:cxnSp>
        <p:nvCxnSpPr>
          <p:cNvPr id="9" name="Straight Connector 8"/>
          <p:cNvCxnSpPr/>
          <p:nvPr/>
        </p:nvCxnSpPr>
        <p:spPr>
          <a:xfrm>
            <a:off x="3017837" y="2049462"/>
            <a:ext cx="0" cy="2133600"/>
          </a:xfrm>
          <a:prstGeom prst="line">
            <a:avLst/>
          </a:prstGeom>
          <a:ln w="3810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sz="4000" dirty="0" smtClean="0"/>
              <a:t>Why do some apps support on-</a:t>
            </a:r>
            <a:r>
              <a:rPr lang="en-US" sz="4000" dirty="0" err="1" smtClean="0"/>
              <a:t>prem</a:t>
            </a:r>
            <a:r>
              <a:rPr lang="en-US" sz="4000" dirty="0" smtClean="0"/>
              <a:t>, but others don’t?</a:t>
            </a:r>
            <a:endParaRPr lang="en-US" sz="4000" dirty="0"/>
          </a:p>
        </p:txBody>
      </p:sp>
      <p:pic>
        <p:nvPicPr>
          <p:cNvPr id="21" name="Picture 6" descr="Network Server Icon 256x256 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546973" y="4204227"/>
            <a:ext cx="1828800" cy="1828800"/>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itle 2"/>
          <p:cNvSpPr txBox="1">
            <a:spLocks/>
          </p:cNvSpPr>
          <p:nvPr/>
        </p:nvSpPr>
        <p:spPr>
          <a:xfrm>
            <a:off x="1897355" y="6054193"/>
            <a:ext cx="2301582"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smtClean="0">
                <a:solidFill>
                  <a:srgbClr val="505050"/>
                </a:solidFill>
                <a:latin typeface="Segoe UI"/>
              </a:rPr>
              <a:t>Office 365</a:t>
            </a:r>
          </a:p>
          <a:p>
            <a:pPr algn="ctr"/>
            <a:r>
              <a:rPr sz="2400" dirty="0" smtClean="0">
                <a:solidFill>
                  <a:srgbClr val="505050"/>
                </a:solidFill>
                <a:latin typeface="Segoe UI"/>
              </a:rPr>
              <a:t>support</a:t>
            </a:r>
            <a:endParaRPr sz="2400" dirty="0">
              <a:solidFill>
                <a:srgbClr val="505050"/>
              </a:solidFill>
              <a:latin typeface="Segoe UI"/>
            </a:endParaRPr>
          </a:p>
        </p:txBody>
      </p:sp>
      <p:sp>
        <p:nvSpPr>
          <p:cNvPr id="25" name="Title 2"/>
          <p:cNvSpPr txBox="1">
            <a:spLocks/>
          </p:cNvSpPr>
          <p:nvPr/>
        </p:nvSpPr>
        <p:spPr>
          <a:xfrm>
            <a:off x="7310582" y="6054193"/>
            <a:ext cx="2301582"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smtClean="0">
                <a:solidFill>
                  <a:srgbClr val="505050"/>
                </a:solidFill>
                <a:latin typeface="Segoe UI"/>
              </a:rPr>
              <a:t>on-premises</a:t>
            </a:r>
          </a:p>
          <a:p>
            <a:pPr algn="ctr"/>
            <a:r>
              <a:rPr sz="2400" dirty="0" smtClean="0">
                <a:solidFill>
                  <a:srgbClr val="505050"/>
                </a:solidFill>
                <a:latin typeface="Segoe UI"/>
              </a:rPr>
              <a:t>support</a:t>
            </a:r>
            <a:endParaRPr sz="2400" dirty="0">
              <a:solidFill>
                <a:srgbClr val="505050"/>
              </a:solidFill>
              <a:latin typeface="Segoe UI"/>
            </a:endParaRPr>
          </a:p>
        </p:txBody>
      </p:sp>
      <p:sp>
        <p:nvSpPr>
          <p:cNvPr id="5" name="Right Arrow 4"/>
          <p:cNvSpPr/>
          <p:nvPr/>
        </p:nvSpPr>
        <p:spPr bwMode="auto">
          <a:xfrm>
            <a:off x="350837" y="2423582"/>
            <a:ext cx="11125200" cy="806626"/>
          </a:xfrm>
          <a:prstGeom prst="rightArrow">
            <a:avLst>
              <a:gd name="adj1" fmla="val 42593"/>
              <a:gd name="adj2" fmla="val 55556"/>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latin typeface="Segoe UI Semibold" panose="020B0702040204020203" pitchFamily="34" charset="0"/>
              </a:rPr>
              <a:t>  </a:t>
            </a:r>
            <a:r>
              <a:rPr lang="en-US" sz="1600" dirty="0" smtClean="0">
                <a:gradFill>
                  <a:gsLst>
                    <a:gs pos="0">
                      <a:srgbClr val="FFFFFF"/>
                    </a:gs>
                    <a:gs pos="100000">
                      <a:srgbClr val="FFFFFF"/>
                    </a:gs>
                  </a:gsLst>
                  <a:lin ang="5400000" scaled="0"/>
                </a:gradFill>
                <a:latin typeface="Segoe UI Semibold" panose="020B0702040204020203" pitchFamily="34" charset="0"/>
              </a:rPr>
              <a:t>NEW PRODUCT DEVELOPMENT</a:t>
            </a:r>
            <a:endParaRPr lang="en-US" sz="1600" dirty="0">
              <a:gradFill>
                <a:gsLst>
                  <a:gs pos="0">
                    <a:srgbClr val="FFFFFF"/>
                  </a:gs>
                  <a:gs pos="100000">
                    <a:srgbClr val="FFFFFF"/>
                  </a:gs>
                </a:gsLst>
                <a:lin ang="5400000" scaled="0"/>
              </a:gradFill>
              <a:latin typeface="Segoe UI Semibold" panose="020B0702040204020203" pitchFamily="34" charset="0"/>
            </a:endParaRPr>
          </a:p>
        </p:txBody>
      </p:sp>
      <p:sp>
        <p:nvSpPr>
          <p:cNvPr id="27" name="Title 2"/>
          <p:cNvSpPr txBox="1">
            <a:spLocks/>
          </p:cNvSpPr>
          <p:nvPr/>
        </p:nvSpPr>
        <p:spPr>
          <a:xfrm>
            <a:off x="1897355" y="1445312"/>
            <a:ext cx="2301582"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smtClean="0">
                <a:solidFill>
                  <a:srgbClr val="505050">
                    <a:lumMod val="60000"/>
                    <a:lumOff val="40000"/>
                  </a:srgbClr>
                </a:solidFill>
                <a:latin typeface="Segoe UI"/>
              </a:rPr>
              <a:t>v1 release</a:t>
            </a:r>
            <a:endParaRPr sz="2400" dirty="0">
              <a:solidFill>
                <a:srgbClr val="505050">
                  <a:lumMod val="60000"/>
                  <a:lumOff val="40000"/>
                </a:srgbClr>
              </a:solidFill>
              <a:latin typeface="Segoe UI"/>
            </a:endParaRPr>
          </a:p>
        </p:txBody>
      </p:sp>
      <p:sp>
        <p:nvSpPr>
          <p:cNvPr id="34" name="Title 2"/>
          <p:cNvSpPr txBox="1">
            <a:spLocks/>
          </p:cNvSpPr>
          <p:nvPr/>
        </p:nvSpPr>
        <p:spPr>
          <a:xfrm>
            <a:off x="7310582" y="1445312"/>
            <a:ext cx="2301582"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err="1" smtClean="0">
                <a:solidFill>
                  <a:srgbClr val="505050">
                    <a:lumMod val="60000"/>
                    <a:lumOff val="40000"/>
                  </a:srgbClr>
                </a:solidFill>
                <a:latin typeface="Segoe UI"/>
              </a:rPr>
              <a:t>vLater</a:t>
            </a:r>
            <a:r>
              <a:rPr sz="2400" dirty="0" smtClean="0">
                <a:solidFill>
                  <a:srgbClr val="505050">
                    <a:lumMod val="60000"/>
                    <a:lumOff val="40000"/>
                  </a:srgbClr>
                </a:solidFill>
                <a:latin typeface="Segoe UI"/>
              </a:rPr>
              <a:t> release</a:t>
            </a:r>
            <a:endParaRPr sz="2400" dirty="0">
              <a:solidFill>
                <a:srgbClr val="505050">
                  <a:lumMod val="60000"/>
                  <a:lumOff val="40000"/>
                </a:srgbClr>
              </a:solidFill>
              <a:latin typeface="Segoe UI"/>
            </a:endParaRPr>
          </a:p>
        </p:txBody>
      </p:sp>
      <p:cxnSp>
        <p:nvCxnSpPr>
          <p:cNvPr id="29" name="Straight Connector 28"/>
          <p:cNvCxnSpPr/>
          <p:nvPr/>
        </p:nvCxnSpPr>
        <p:spPr>
          <a:xfrm>
            <a:off x="8431064" y="2049462"/>
            <a:ext cx="0" cy="2133600"/>
          </a:xfrm>
          <a:prstGeom prst="line">
            <a:avLst/>
          </a:prstGeom>
          <a:ln w="38100">
            <a:solidFill>
              <a:schemeClr val="bg2"/>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Right Arrow 11"/>
          <p:cNvSpPr/>
          <p:nvPr/>
        </p:nvSpPr>
        <p:spPr bwMode="auto">
          <a:xfrm>
            <a:off x="5456237" y="4391657"/>
            <a:ext cx="2325613" cy="1368212"/>
          </a:xfrm>
          <a:prstGeom prst="rightArrow">
            <a:avLst>
              <a:gd name="adj1" fmla="val 100000"/>
              <a:gd name="adj2" fmla="val 47288"/>
            </a:avLst>
          </a:prstGeom>
          <a:solidFill>
            <a:schemeClr val="bg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0" bIns="91440" numCol="1" rtlCol="0" anchor="ctr" anchorCtr="0" compatLnSpc="1">
            <a:prstTxWarp prst="textNoShape">
              <a:avLst/>
            </a:prstTxWarp>
            <a:noAutofit/>
          </a:bodyPr>
          <a:lstStyle/>
          <a:p>
            <a:pPr defTabSz="932472" fontAlgn="base">
              <a:spcBef>
                <a:spcPct val="0"/>
              </a:spcBef>
              <a:spcAft>
                <a:spcPct val="0"/>
              </a:spcAft>
            </a:pPr>
            <a:r>
              <a:rPr lang="en-US" sz="1500" dirty="0" smtClean="0">
                <a:solidFill>
                  <a:srgbClr val="505050"/>
                </a:solidFill>
              </a:rPr>
              <a:t>based on the feature, customer demand, and resourcing</a:t>
            </a:r>
            <a:endParaRPr lang="en-US" sz="1500" dirty="0">
              <a:solidFill>
                <a:srgbClr val="505050"/>
              </a:solidFill>
            </a:endParaRPr>
          </a:p>
        </p:txBody>
      </p:sp>
      <p:sp>
        <p:nvSpPr>
          <p:cNvPr id="13" name="Rectangle 12"/>
          <p:cNvSpPr/>
          <p:nvPr/>
        </p:nvSpPr>
        <p:spPr bwMode="auto">
          <a:xfrm>
            <a:off x="9885140" y="4725660"/>
            <a:ext cx="1719264" cy="143860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ctr" anchorCtr="0" compatLnSpc="1">
            <a:prstTxWarp prst="textNoShape">
              <a:avLst/>
            </a:prstTxWarp>
          </a:bodyPr>
          <a:lstStyle/>
          <a:p>
            <a:pPr defTabSz="932472" fontAlgn="base">
              <a:spcBef>
                <a:spcPct val="0"/>
              </a:spcBef>
              <a:spcAft>
                <a:spcPct val="0"/>
              </a:spcAft>
            </a:pPr>
            <a:r>
              <a:rPr lang="en-US" sz="1500" dirty="0" smtClean="0">
                <a:solidFill>
                  <a:srgbClr val="FFFFFF"/>
                </a:solidFill>
              </a:rPr>
              <a:t>specific marketing goals may delay or impact this functionality</a:t>
            </a:r>
            <a:br>
              <a:rPr lang="en-US" sz="1500" dirty="0" smtClean="0">
                <a:solidFill>
                  <a:srgbClr val="FFFFFF"/>
                </a:solidFill>
              </a:rPr>
            </a:br>
            <a:r>
              <a:rPr lang="en-US" sz="1500" dirty="0" smtClean="0">
                <a:solidFill>
                  <a:srgbClr val="FFFFFF"/>
                </a:solidFill>
              </a:rPr>
              <a:t>(ex: Office Mobile)</a:t>
            </a:r>
            <a:endParaRPr lang="en-US" sz="2000" dirty="0">
              <a:solidFill>
                <a:srgbClr val="FFFFFF"/>
              </a:solidFill>
            </a:endParaRPr>
          </a:p>
        </p:txBody>
      </p:sp>
      <p:sp>
        <p:nvSpPr>
          <p:cNvPr id="36" name="Left Brace 35"/>
          <p:cNvSpPr/>
          <p:nvPr/>
        </p:nvSpPr>
        <p:spPr>
          <a:xfrm rot="10800000">
            <a:off x="9468910" y="4116060"/>
            <a:ext cx="323093" cy="2657801"/>
          </a:xfrm>
          <a:prstGeom prst="leftBrace">
            <a:avLst>
              <a:gd name="adj1" fmla="val 37044"/>
              <a:gd name="adj2" fmla="val 50000"/>
            </a:avLst>
          </a:prstGeom>
          <a:ln w="19050">
            <a:solidFill>
              <a:schemeClr val="accent3"/>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3819295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t>Why aren’t there Office apps for iPad and Android tablet?</a:t>
            </a:r>
            <a:endParaRPr lang="en-US" sz="4000" dirty="0"/>
          </a:p>
        </p:txBody>
      </p:sp>
      <p:grpSp>
        <p:nvGrpSpPr>
          <p:cNvPr id="8" name="Group 7"/>
          <p:cNvGrpSpPr/>
          <p:nvPr/>
        </p:nvGrpSpPr>
        <p:grpSpPr>
          <a:xfrm>
            <a:off x="7589838" y="1223961"/>
            <a:ext cx="4679452" cy="5626101"/>
            <a:chOff x="7589838" y="1223961"/>
            <a:chExt cx="4679452" cy="5626101"/>
          </a:xfrm>
        </p:grpSpPr>
        <p:pic>
          <p:nvPicPr>
            <p:cNvPr id="2062" name="Picture 14" descr="http://dri1.img.digitalrivercontent.net/Storefront/Company/msintl/images/English/en-INTL_Surface_WinRT_64GB_7ZR-00002/en-INTL_L_Surface_WinRT_64GB_7ZR-00002_mnco.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4965" r="10632" b="2153"/>
            <a:stretch/>
          </p:blipFill>
          <p:spPr bwMode="auto">
            <a:xfrm>
              <a:off x="8267264" y="1223961"/>
              <a:ext cx="3087626" cy="2286001"/>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images.amazon.com/images/G/01/electronics/samsung/samsung-galaxytab2-10-main-wide-lg.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601" t="2999" r="1867" b="2530"/>
            <a:stretch/>
          </p:blipFill>
          <p:spPr bwMode="auto">
            <a:xfrm>
              <a:off x="9529483" y="3756579"/>
              <a:ext cx="2663607" cy="1854224"/>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descr="http://ipadoccasion.fr/wp-content/uploads/2012/12/ipad-mini.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230" t="12500" r="51269" b="17500"/>
            <a:stretch/>
          </p:blipFill>
          <p:spPr bwMode="auto">
            <a:xfrm>
              <a:off x="7716429" y="3509962"/>
              <a:ext cx="1700902" cy="2506592"/>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Title 2"/>
            <p:cNvSpPr txBox="1">
              <a:spLocks/>
            </p:cNvSpPr>
            <p:nvPr/>
          </p:nvSpPr>
          <p:spPr>
            <a:xfrm>
              <a:off x="8394055" y="6424717"/>
              <a:ext cx="3168940"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smtClean="0">
                  <a:solidFill>
                    <a:srgbClr val="505050"/>
                  </a:solidFill>
                  <a:latin typeface="Segoe UI"/>
                </a:rPr>
                <a:t>tablet strategy</a:t>
              </a:r>
              <a:endParaRPr sz="2400" dirty="0">
                <a:solidFill>
                  <a:srgbClr val="505050"/>
                </a:solidFill>
                <a:latin typeface="Segoe UI"/>
              </a:endParaRPr>
            </a:p>
          </p:txBody>
        </p:sp>
        <p:sp>
          <p:nvSpPr>
            <p:cNvPr id="31" name="Left Brace 30"/>
            <p:cNvSpPr/>
            <p:nvPr/>
          </p:nvSpPr>
          <p:spPr>
            <a:xfrm rot="16200000">
              <a:off x="9768017" y="3923444"/>
              <a:ext cx="323093" cy="4679452"/>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grpSp>
      <p:grpSp>
        <p:nvGrpSpPr>
          <p:cNvPr id="9" name="Group 8"/>
          <p:cNvGrpSpPr/>
          <p:nvPr/>
        </p:nvGrpSpPr>
        <p:grpSpPr>
          <a:xfrm>
            <a:off x="92280" y="2299819"/>
            <a:ext cx="5179273" cy="4540817"/>
            <a:chOff x="92280" y="2299819"/>
            <a:chExt cx="5179273" cy="4540817"/>
          </a:xfrm>
        </p:grpSpPr>
        <p:pic>
          <p:nvPicPr>
            <p:cNvPr id="23" name="Picture 6" descr="http://i-cdn.phonearena.com/images/articles/61557-image/windowsph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280" y="2299819"/>
              <a:ext cx="1673286" cy="334657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02006" y="2344835"/>
              <a:ext cx="5169547" cy="4495801"/>
              <a:chOff x="102006" y="2354262"/>
              <a:chExt cx="5169547" cy="4495801"/>
            </a:xfrm>
          </p:grpSpPr>
          <p:grpSp>
            <p:nvGrpSpPr>
              <p:cNvPr id="4" name="Group 3"/>
              <p:cNvGrpSpPr/>
              <p:nvPr/>
            </p:nvGrpSpPr>
            <p:grpSpPr>
              <a:xfrm>
                <a:off x="1866822" y="2515807"/>
                <a:ext cx="1613564" cy="3114116"/>
                <a:chOff x="6189522" y="2515807"/>
                <a:chExt cx="1830180" cy="3532176"/>
              </a:xfrm>
            </p:grpSpPr>
            <p:pic>
              <p:nvPicPr>
                <p:cNvPr id="2052" name="Picture 4" descr="http://i.stack.imgur.com/zx071.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189522" y="2515807"/>
                  <a:ext cx="1830180" cy="3532176"/>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40157" y="3116262"/>
                  <a:ext cx="1524000" cy="2286000"/>
                </a:xfrm>
                <a:prstGeom prst="rect">
                  <a:avLst/>
                </a:prstGeom>
              </p:spPr>
            </p:pic>
          </p:grpSp>
          <p:pic>
            <p:nvPicPr>
              <p:cNvPr id="17" name="Picture 1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0356" y="2948573"/>
                <a:ext cx="1353620" cy="2256033"/>
              </a:xfrm>
              <a:prstGeom prst="rect">
                <a:avLst/>
              </a:prstGeom>
            </p:spPr>
          </p:pic>
          <p:grpSp>
            <p:nvGrpSpPr>
              <p:cNvPr id="6" name="Group 5"/>
              <p:cNvGrpSpPr/>
              <p:nvPr/>
            </p:nvGrpSpPr>
            <p:grpSpPr>
              <a:xfrm>
                <a:off x="3379763" y="2354262"/>
                <a:ext cx="1891790" cy="3256541"/>
                <a:chOff x="9955755" y="2354262"/>
                <a:chExt cx="2145756" cy="3693720"/>
              </a:xfrm>
            </p:grpSpPr>
            <p:pic>
              <p:nvPicPr>
                <p:cNvPr id="11" name="Picture 4" descr="http://www.langoor.mobi/static/images/android_frame.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9955755" y="2354262"/>
                  <a:ext cx="2145756" cy="369372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9"/>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269459" y="2914027"/>
                  <a:ext cx="1515505" cy="2694231"/>
                </a:xfrm>
                <a:prstGeom prst="rect">
                  <a:avLst/>
                </a:prstGeom>
              </p:spPr>
            </p:pic>
          </p:grpSp>
          <p:sp>
            <p:nvSpPr>
              <p:cNvPr id="32" name="Title 2"/>
              <p:cNvSpPr txBox="1">
                <a:spLocks/>
              </p:cNvSpPr>
              <p:nvPr/>
            </p:nvSpPr>
            <p:spPr>
              <a:xfrm>
                <a:off x="1113874" y="6424718"/>
                <a:ext cx="3168940" cy="42534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dirty="0" smtClean="0">
                    <a:solidFill>
                      <a:srgbClr val="505050"/>
                    </a:solidFill>
                    <a:latin typeface="Segoe UI"/>
                  </a:rPr>
                  <a:t>phone strategy</a:t>
                </a:r>
                <a:endParaRPr sz="2400" dirty="0">
                  <a:solidFill>
                    <a:srgbClr val="505050"/>
                  </a:solidFill>
                  <a:latin typeface="Segoe UI"/>
                </a:endParaRPr>
              </a:p>
            </p:txBody>
          </p:sp>
          <p:sp>
            <p:nvSpPr>
              <p:cNvPr id="33" name="Left Brace 32"/>
              <p:cNvSpPr/>
              <p:nvPr/>
            </p:nvSpPr>
            <p:spPr>
              <a:xfrm rot="16200000">
                <a:off x="2465175" y="3738454"/>
                <a:ext cx="323093" cy="5049431"/>
              </a:xfrm>
              <a:prstGeom prst="leftBrace">
                <a:avLst>
                  <a:gd name="adj1" fmla="val 37044"/>
                  <a:gd name="adj2" fmla="val 50000"/>
                </a:avLst>
              </a:prstGeom>
              <a:ln w="28575">
                <a:solidFill>
                  <a:schemeClr val="bg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60356" y="2967091"/>
                <a:ext cx="1353620" cy="2256033"/>
              </a:xfrm>
              <a:prstGeom prst="rect">
                <a:avLst/>
              </a:prstGeom>
            </p:spPr>
          </p:pic>
        </p:grpSp>
      </p:grpSp>
      <p:cxnSp>
        <p:nvCxnSpPr>
          <p:cNvPr id="7" name="Straight Connector 6"/>
          <p:cNvCxnSpPr/>
          <p:nvPr/>
        </p:nvCxnSpPr>
        <p:spPr>
          <a:xfrm>
            <a:off x="6599237" y="1668462"/>
            <a:ext cx="0" cy="4876800"/>
          </a:xfrm>
          <a:prstGeom prst="line">
            <a:avLst/>
          </a:prstGeom>
          <a:ln w="190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3526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24926"/>
          <a:stretch/>
        </p:blipFill>
        <p:spPr>
          <a:xfrm>
            <a:off x="-1" y="0"/>
            <a:ext cx="12436475" cy="7002462"/>
          </a:xfrm>
          <a:prstGeom prst="rect">
            <a:avLst/>
          </a:prstGeom>
        </p:spPr>
      </p:pic>
      <p:sp>
        <p:nvSpPr>
          <p:cNvPr id="4" name="Rectangle 3"/>
          <p:cNvSpPr/>
          <p:nvPr/>
        </p:nvSpPr>
        <p:spPr bwMode="auto">
          <a:xfrm>
            <a:off x="274637" y="295275"/>
            <a:ext cx="5638800" cy="3811587"/>
          </a:xfrm>
          <a:prstGeom prst="rect">
            <a:avLst/>
          </a:prstGeom>
          <a:solidFill>
            <a:schemeClr val="bg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Top features on backlog</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Remote Wipe</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Shared with Me</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Camera roll upload</a:t>
            </a:r>
            <a:endParaRPr lang="en-US" sz="2800" dirty="0">
              <a:gradFill>
                <a:gsLst>
                  <a:gs pos="0">
                    <a:srgbClr val="FFFFFF"/>
                  </a:gs>
                  <a:gs pos="100000">
                    <a:srgbClr val="FFFFFF"/>
                  </a:gs>
                </a:gsLst>
                <a:lin ang="5400000" scaled="0"/>
              </a:gradFill>
              <a:ea typeface="Segoe UI" pitchFamily="34" charset="0"/>
              <a:cs typeface="Segoe "/>
            </a:endParaRP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External Sharing (guest link)</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Move</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Touch UI for SP </a:t>
            </a:r>
            <a:r>
              <a:rPr lang="en-US" sz="2800" dirty="0" err="1" smtClean="0">
                <a:gradFill>
                  <a:gsLst>
                    <a:gs pos="0">
                      <a:srgbClr val="FFFFFF"/>
                    </a:gs>
                    <a:gs pos="100000">
                      <a:srgbClr val="FFFFFF"/>
                    </a:gs>
                  </a:gsLst>
                  <a:lin ang="5400000" scaled="0"/>
                </a:gradFill>
                <a:ea typeface="Segoe UI" pitchFamily="34" charset="0"/>
                <a:cs typeface="Segoe "/>
              </a:rPr>
              <a:t>teamsites</a:t>
            </a:r>
            <a:endParaRPr lang="en-US" sz="2800" dirty="0" smtClean="0">
              <a:gradFill>
                <a:gsLst>
                  <a:gs pos="0">
                    <a:srgbClr val="FFFFFF"/>
                  </a:gs>
                  <a:gs pos="100000">
                    <a:srgbClr val="FFFFFF"/>
                  </a:gs>
                </a:gsLst>
                <a:lin ang="5400000" scaled="0"/>
              </a:gradFill>
              <a:ea typeface="Segoe UI" pitchFamily="34" charset="0"/>
              <a:cs typeface="Segoe "/>
            </a:endParaRPr>
          </a:p>
        </p:txBody>
      </p:sp>
      <p:sp>
        <p:nvSpPr>
          <p:cNvPr id="6" name="Rectangle 5"/>
          <p:cNvSpPr/>
          <p:nvPr/>
        </p:nvSpPr>
        <p:spPr bwMode="auto">
          <a:xfrm>
            <a:off x="7513637" y="295275"/>
            <a:ext cx="4454484" cy="2439987"/>
          </a:xfrm>
          <a:prstGeom prst="rect">
            <a:avLst/>
          </a:prstGeom>
          <a:solidFill>
            <a:schemeClr val="bg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Top platform gaps</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Mac OS</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Android</a:t>
            </a:r>
          </a:p>
          <a:p>
            <a:pPr marL="571500" indent="-571500" defTabSz="932472" fontAlgn="base">
              <a:lnSpc>
                <a:spcPct val="80000"/>
              </a:lnSpc>
              <a:spcBef>
                <a:spcPct val="0"/>
              </a:spcBef>
              <a:spcAft>
                <a:spcPts val="1200"/>
              </a:spcAft>
              <a:buFontTx/>
              <a:buChar char="-"/>
            </a:pPr>
            <a:r>
              <a:rPr lang="en-US" sz="2800" dirty="0" smtClean="0">
                <a:gradFill>
                  <a:gsLst>
                    <a:gs pos="0">
                      <a:srgbClr val="FFFFFF"/>
                    </a:gs>
                    <a:gs pos="100000">
                      <a:srgbClr val="FFFFFF"/>
                    </a:gs>
                  </a:gsLst>
                  <a:lin ang="5400000" scaled="0"/>
                </a:gradFill>
                <a:ea typeface="Segoe UI" pitchFamily="34" charset="0"/>
                <a:cs typeface="Segoe "/>
              </a:rPr>
              <a:t>Windows Phone</a:t>
            </a:r>
          </a:p>
          <a:p>
            <a:pPr marL="571500" indent="-571500" defTabSz="932472" fontAlgn="base">
              <a:lnSpc>
                <a:spcPct val="90000"/>
              </a:lnSpc>
              <a:spcBef>
                <a:spcPct val="0"/>
              </a:spcBef>
              <a:spcAft>
                <a:spcPts val="1200"/>
              </a:spcAft>
              <a:buFontTx/>
              <a:buChar char="-"/>
            </a:pPr>
            <a:endPar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240393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7010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76968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3962399" cy="1831975"/>
          </a:xfrm>
        </p:spPr>
        <p:txBody>
          <a:bodyPr/>
          <a:lstStyle/>
          <a:p>
            <a:r>
              <a:rPr lang="en-US" dirty="0" smtClean="0"/>
              <a:t>What is</a:t>
            </a:r>
            <a:endParaRPr lang="en-US" dirty="0"/>
          </a:p>
        </p:txBody>
      </p:sp>
      <p:grpSp>
        <p:nvGrpSpPr>
          <p:cNvPr id="9" name="Group 8"/>
          <p:cNvGrpSpPr/>
          <p:nvPr/>
        </p:nvGrpSpPr>
        <p:grpSpPr>
          <a:xfrm>
            <a:off x="4286130" y="1744662"/>
            <a:ext cx="7342307" cy="2629431"/>
            <a:chOff x="4286130" y="1744662"/>
            <a:chExt cx="7342307" cy="2629431"/>
          </a:xfrm>
        </p:grpSpPr>
        <p:grpSp>
          <p:nvGrpSpPr>
            <p:cNvPr id="4" name="Group 3"/>
            <p:cNvGrpSpPr/>
            <p:nvPr/>
          </p:nvGrpSpPr>
          <p:grpSpPr>
            <a:xfrm>
              <a:off x="4286130" y="1744662"/>
              <a:ext cx="7342307" cy="1920240"/>
              <a:chOff x="274637" y="30515"/>
              <a:chExt cx="7342307" cy="1920240"/>
            </a:xfrm>
          </p:grpSpPr>
          <p:sp>
            <p:nvSpPr>
              <p:cNvPr id="5" name="TextBox 4"/>
              <p:cNvSpPr txBox="1"/>
              <p:nvPr/>
            </p:nvSpPr>
            <p:spPr>
              <a:xfrm>
                <a:off x="2259091" y="282968"/>
                <a:ext cx="5357853" cy="1638910"/>
              </a:xfrm>
              <a:prstGeom prst="rect">
                <a:avLst/>
              </a:prstGeom>
              <a:noFill/>
            </p:spPr>
            <p:txBody>
              <a:bodyPr wrap="square" lIns="182880" tIns="146304" rIns="182880" bIns="146304" rtlCol="0">
                <a:spAutoFit/>
              </a:bodyPr>
              <a:lstStyle/>
              <a:p>
                <a:pPr>
                  <a:lnSpc>
                    <a:spcPct val="90000"/>
                  </a:lnSpc>
                </a:pPr>
                <a:r>
                  <a:rPr lang="en-US" sz="9700" spc="-300" dirty="0" smtClean="0">
                    <a:gradFill>
                      <a:gsLst>
                        <a:gs pos="2917">
                          <a:srgbClr val="FFFFFF"/>
                        </a:gs>
                        <a:gs pos="30000">
                          <a:srgbClr val="FFFFFF"/>
                        </a:gs>
                      </a:gsLst>
                      <a:lin ang="5400000" scaled="0"/>
                    </a:gradFill>
                    <a:latin typeface="Segoe UI Semibold" panose="020B0702040204020203" pitchFamily="34" charset="0"/>
                    <a:cs typeface="Segoe UI Semibold" panose="020B0702040204020203" pitchFamily="34" charset="0"/>
                  </a:rPr>
                  <a:t>OneDrive</a:t>
                </a:r>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4637" y="30515"/>
                <a:ext cx="1920240" cy="1920240"/>
              </a:xfrm>
              <a:prstGeom prst="rect">
                <a:avLst/>
              </a:prstGeom>
            </p:spPr>
          </p:pic>
        </p:grpSp>
        <p:sp>
          <p:nvSpPr>
            <p:cNvPr id="8" name="Rectangle 7"/>
            <p:cNvSpPr/>
            <p:nvPr/>
          </p:nvSpPr>
          <p:spPr>
            <a:xfrm>
              <a:off x="6334192" y="3284564"/>
              <a:ext cx="4812536" cy="1089529"/>
            </a:xfrm>
            <a:prstGeom prst="rect">
              <a:avLst/>
            </a:prstGeom>
          </p:spPr>
          <p:txBody>
            <a:bodyPr wrap="none">
              <a:spAutoFit/>
            </a:bodyPr>
            <a:lstStyle/>
            <a:p>
              <a:pPr>
                <a:lnSpc>
                  <a:spcPct val="90000"/>
                </a:lnSpc>
              </a:pPr>
              <a:r>
                <a:rPr lang="en-US" sz="7200" spc="-150" dirty="0">
                  <a:gradFill>
                    <a:gsLst>
                      <a:gs pos="2917">
                        <a:srgbClr val="FFFFFF"/>
                      </a:gs>
                      <a:gs pos="30000">
                        <a:srgbClr val="FFFFFF"/>
                      </a:gs>
                    </a:gsLst>
                    <a:lin ang="5400000" scaled="0"/>
                  </a:gradFill>
                </a:rPr>
                <a:t>for Business</a:t>
              </a:r>
            </a:p>
          </p:txBody>
        </p:sp>
      </p:grpSp>
    </p:spTree>
    <p:extLst>
      <p:ext uri="{BB962C8B-B14F-4D97-AF65-F5344CB8AC3E}">
        <p14:creationId xmlns:p14="http://schemas.microsoft.com/office/powerpoint/2010/main" val="39367509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43" t="16411" r="365" b="289"/>
          <a:stretch/>
        </p:blipFill>
        <p:spPr>
          <a:xfrm>
            <a:off x="0" y="0"/>
            <a:ext cx="12466637" cy="70024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5437" y="-84138"/>
            <a:ext cx="6044196" cy="2362205"/>
          </a:xfrm>
          <a:prstGeom prst="rect">
            <a:avLst/>
          </a:prstGeom>
        </p:spPr>
      </p:pic>
      <p:sp>
        <p:nvSpPr>
          <p:cNvPr id="12" name="Rectangle 11"/>
          <p:cNvSpPr/>
          <p:nvPr/>
        </p:nvSpPr>
        <p:spPr bwMode="auto">
          <a:xfrm>
            <a:off x="832166" y="3501231"/>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All my files in </a:t>
            </a:r>
            <a:r>
              <a:rPr lang="en-US" sz="2400" b="1" i="1" dirty="0">
                <a:gradFill>
                  <a:gsLst>
                    <a:gs pos="0">
                      <a:srgbClr val="FFFFFF"/>
                    </a:gs>
                    <a:gs pos="100000">
                      <a:srgbClr val="FFFFFF"/>
                    </a:gs>
                  </a:gsLst>
                  <a:lin ang="5400000" scaled="0"/>
                </a:gradFill>
                <a:ea typeface="Segoe UI" pitchFamily="34" charset="0"/>
                <a:cs typeface="Segoe UI" pitchFamily="34" charset="0"/>
              </a:rPr>
              <a:t>o</a:t>
            </a:r>
            <a:r>
              <a:rPr lang="en-US" sz="2400" b="1" i="1" dirty="0" smtClean="0">
                <a:gradFill>
                  <a:gsLst>
                    <a:gs pos="0">
                      <a:srgbClr val="FFFFFF"/>
                    </a:gs>
                    <a:gs pos="100000">
                      <a:srgbClr val="FFFFFF"/>
                    </a:gs>
                  </a:gsLst>
                  <a:lin ang="5400000" scaled="0"/>
                </a:gradFill>
                <a:ea typeface="Segoe UI" pitchFamily="34" charset="0"/>
                <a:cs typeface="Segoe UI" pitchFamily="34" charset="0"/>
              </a:rPr>
              <a:t>ne</a:t>
            </a:r>
            <a:r>
              <a:rPr lang="en-US" sz="2400" b="1" dirty="0" smtClean="0">
                <a:gradFill>
                  <a:gsLst>
                    <a:gs pos="0">
                      <a:srgbClr val="FFFFFF"/>
                    </a:gs>
                    <a:gs pos="100000">
                      <a:srgbClr val="FFFFFF"/>
                    </a:gs>
                  </a:gsLst>
                  <a:lin ang="5400000" scaled="0"/>
                </a:gradFill>
                <a:ea typeface="Segoe UI" pitchFamily="34" charset="0"/>
                <a:cs typeface="Segoe UI" pitchFamily="34" charset="0"/>
              </a:rPr>
              <a:t> place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25GB Storage</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Anywhere Access</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Sync client</a:t>
            </a:r>
          </a:p>
        </p:txBody>
      </p:sp>
      <p:sp>
        <p:nvSpPr>
          <p:cNvPr id="13" name="Rectangle 12"/>
          <p:cNvSpPr/>
          <p:nvPr/>
        </p:nvSpPr>
        <p:spPr bwMode="auto">
          <a:xfrm>
            <a:off x="4465637"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Get work done. Together.</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Office client integration</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Co-authoring</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Easy sharing</a:t>
            </a:r>
          </a:p>
        </p:txBody>
      </p:sp>
      <p:sp>
        <p:nvSpPr>
          <p:cNvPr id="14" name="Rectangle 13"/>
          <p:cNvSpPr/>
          <p:nvPr/>
        </p:nvSpPr>
        <p:spPr bwMode="auto">
          <a:xfrm>
            <a:off x="8099108" y="3497262"/>
            <a:ext cx="3505200" cy="3505200"/>
          </a:xfrm>
          <a:prstGeom prst="rect">
            <a:avLst/>
          </a:prstGeom>
          <a:solidFill>
            <a:srgbClr val="676268">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A trusted enterprise-grade service</a:t>
            </a:r>
          </a:p>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Security</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Management</a:t>
            </a:r>
          </a:p>
          <a:p>
            <a:pPr algn="ctr" defTabSz="914099" fontAlgn="base">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Admin Control</a:t>
            </a:r>
          </a:p>
        </p:txBody>
      </p:sp>
    </p:spTree>
    <p:extLst>
      <p:ext uri="{BB962C8B-B14F-4D97-AF65-F5344CB8AC3E}">
        <p14:creationId xmlns:p14="http://schemas.microsoft.com/office/powerpoint/2010/main" val="15290254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0203" y="1516062"/>
            <a:ext cx="3003451" cy="4191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Full Sync</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background agent</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offline access</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keeps files in sync between pc/server</a:t>
            </a:r>
          </a:p>
          <a:p>
            <a:pPr marL="342900" indent="-342900"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128973" y="1516062"/>
            <a:ext cx="3003451" cy="4191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Browse &amp;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Manage</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touch-optimized native app</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quick access to files, including offline</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manage &amp; share content</a:t>
            </a:r>
          </a:p>
          <a:p>
            <a:pPr marL="109538" indent="-109538" defTabSz="932472" fontAlgn="base">
              <a:spcBef>
                <a:spcPct val="0"/>
              </a:spcBef>
              <a:spcAft>
                <a:spcPct val="0"/>
              </a:spcAft>
              <a:buFontTx/>
              <a:buChar char="-"/>
            </a:pPr>
            <a:r>
              <a:rPr lang="en-US" sz="2000" dirty="0">
                <a:gradFill>
                  <a:gsLst>
                    <a:gs pos="0">
                      <a:srgbClr val="FFFFFF"/>
                    </a:gs>
                    <a:gs pos="100000">
                      <a:srgbClr val="FFFFFF"/>
                    </a:gs>
                  </a:gsLst>
                  <a:lin ang="5400000" scaled="0"/>
                </a:gradFill>
                <a:ea typeface="Segoe UI" pitchFamily="34" charset="0"/>
                <a:cs typeface="Segoe UI" pitchFamily="34" charset="0"/>
              </a:rPr>
              <a:t>connect to My </a:t>
            </a:r>
            <a:r>
              <a:rPr lang="en-US" sz="2000" dirty="0" smtClean="0">
                <a:gradFill>
                  <a:gsLst>
                    <a:gs pos="0">
                      <a:srgbClr val="FFFFFF"/>
                    </a:gs>
                    <a:gs pos="100000">
                      <a:srgbClr val="FFFFFF"/>
                    </a:gs>
                  </a:gsLst>
                  <a:lin ang="5400000" scaled="0"/>
                </a:gradFill>
                <a:ea typeface="Segoe UI" pitchFamily="34" charset="0"/>
                <a:cs typeface="Segoe UI" pitchFamily="34" charset="0"/>
              </a:rPr>
              <a:t>Docs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9226513" y="1516062"/>
            <a:ext cx="3054357" cy="4191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Web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Experiences</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cross-platform</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desktop: drag n’ drop</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mobile: touch-optimized</a:t>
            </a: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online editing &amp; </a:t>
            </a:r>
            <a:r>
              <a:rPr lang="en-US" sz="2000" dirty="0" err="1" smtClean="0">
                <a:gradFill>
                  <a:gsLst>
                    <a:gs pos="0">
                      <a:srgbClr val="FFFFFF"/>
                    </a:gs>
                    <a:gs pos="100000">
                      <a:srgbClr val="FFFFFF"/>
                    </a:gs>
                  </a:gsLst>
                  <a:lin ang="5400000" scaled="0"/>
                </a:gradFill>
                <a:ea typeface="Segoe UI" pitchFamily="34" charset="0"/>
                <a:cs typeface="Segoe UI" pitchFamily="34" charset="0"/>
              </a:rPr>
              <a:t>collab</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177743" y="1514876"/>
            <a:ext cx="3003451" cy="4191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Office Apps</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a:gradFill>
                  <a:gsLst>
                    <a:gs pos="0">
                      <a:srgbClr val="FFFFFF"/>
                    </a:gs>
                    <a:gs pos="100000">
                      <a:srgbClr val="FFFFFF"/>
                    </a:gs>
                  </a:gsLst>
                  <a:lin ang="5400000" scaled="0"/>
                </a:gradFill>
                <a:ea typeface="Segoe UI" pitchFamily="34" charset="0"/>
                <a:cs typeface="Segoe UI" pitchFamily="34" charset="0"/>
              </a:rPr>
              <a:t>create, view, edit, &amp; </a:t>
            </a:r>
            <a:r>
              <a:rPr lang="en-US" sz="2000" dirty="0" err="1">
                <a:gradFill>
                  <a:gsLst>
                    <a:gs pos="0">
                      <a:srgbClr val="FFFFFF"/>
                    </a:gs>
                    <a:gs pos="100000">
                      <a:srgbClr val="FFFFFF"/>
                    </a:gs>
                  </a:gsLst>
                  <a:lin ang="5400000" scaled="0"/>
                </a:gradFill>
                <a:ea typeface="Segoe UI" pitchFamily="34" charset="0"/>
                <a:cs typeface="Segoe UI" pitchFamily="34" charset="0"/>
              </a:rPr>
              <a:t>collab</a:t>
            </a:r>
            <a:r>
              <a:rPr lang="en-US" sz="2000" dirty="0">
                <a:gradFill>
                  <a:gsLst>
                    <a:gs pos="0">
                      <a:srgbClr val="FFFFFF"/>
                    </a:gs>
                    <a:gs pos="100000">
                      <a:srgbClr val="FFFFFF"/>
                    </a:gs>
                  </a:gsLst>
                  <a:lin ang="5400000" scaled="0"/>
                </a:gradFill>
                <a:ea typeface="Segoe UI" pitchFamily="34" charset="0"/>
                <a:cs typeface="Segoe UI" pitchFamily="34" charset="0"/>
              </a:rPr>
              <a:t> in full fidelity</a:t>
            </a:r>
          </a:p>
          <a:p>
            <a:pPr marL="109538" indent="-109538" defTabSz="932472" fontAlgn="base">
              <a:spcBef>
                <a:spcPct val="0"/>
              </a:spcBef>
              <a:spcAft>
                <a:spcPct val="0"/>
              </a:spcAft>
              <a:buFontTx/>
              <a:buChar char="-"/>
            </a:pPr>
            <a:r>
              <a:rPr lang="en-US" sz="2000" dirty="0">
                <a:gradFill>
                  <a:gsLst>
                    <a:gs pos="0">
                      <a:srgbClr val="FFFFFF"/>
                    </a:gs>
                    <a:gs pos="100000">
                      <a:srgbClr val="FFFFFF"/>
                    </a:gs>
                  </a:gsLst>
                  <a:lin ang="5400000" scaled="0"/>
                </a:gradFill>
                <a:ea typeface="Segoe UI" pitchFamily="34" charset="0"/>
                <a:cs typeface="Segoe UI" pitchFamily="34" charset="0"/>
              </a:rPr>
              <a:t>save/open </a:t>
            </a:r>
            <a:r>
              <a:rPr lang="en-US" sz="2000">
                <a:gradFill>
                  <a:gsLst>
                    <a:gs pos="0">
                      <a:srgbClr val="FFFFFF"/>
                    </a:gs>
                    <a:gs pos="100000">
                      <a:srgbClr val="FFFFFF"/>
                    </a:gs>
                  </a:gsLst>
                  <a:lin ang="5400000" scaled="0"/>
                </a:gradFill>
                <a:ea typeface="Segoe UI" pitchFamily="34" charset="0"/>
                <a:cs typeface="Segoe UI" pitchFamily="34" charset="0"/>
              </a:rPr>
              <a:t>from </a:t>
            </a:r>
            <a:r>
              <a:rPr lang="en-US" sz="2000" dirty="0">
                <a:gradFill>
                  <a:gsLst>
                    <a:gs pos="0">
                      <a:srgbClr val="FFFFFF"/>
                    </a:gs>
                    <a:gs pos="100000">
                      <a:srgbClr val="FFFFFF"/>
                    </a:gs>
                  </a:gsLst>
                  <a:lin ang="5400000" scaled="0"/>
                </a:gradFill>
                <a:ea typeface="Segoe UI" pitchFamily="34" charset="0"/>
                <a:cs typeface="Segoe UI" pitchFamily="34" charset="0"/>
              </a:rPr>
              <a:t>OneDrive</a:t>
            </a:r>
            <a:r>
              <a:rPr lang="en-US" sz="2000">
                <a:gradFill>
                  <a:gsLst>
                    <a:gs pos="0">
                      <a:srgbClr val="FFFFFF"/>
                    </a:gs>
                    <a:gs pos="100000">
                      <a:srgbClr val="FFFFFF"/>
                    </a:gs>
                  </a:gsLst>
                  <a:lin ang="5400000" scaled="0"/>
                </a:gradFill>
                <a:ea typeface="Segoe UI" pitchFamily="34" charset="0"/>
                <a:cs typeface="Segoe UI" pitchFamily="34" charset="0"/>
              </a:rPr>
              <a:t> for </a:t>
            </a:r>
            <a:r>
              <a:rPr lang="en-US" sz="2000" smtClean="0">
                <a:gradFill>
                  <a:gsLst>
                    <a:gs pos="0">
                      <a:srgbClr val="FFFFFF"/>
                    </a:gs>
                    <a:gs pos="100000">
                      <a:srgbClr val="FFFFFF"/>
                    </a:gs>
                  </a:gsLst>
                  <a:lin ang="5400000" scaled="0"/>
                </a:gradFill>
                <a:ea typeface="Segoe UI" pitchFamily="34" charset="0"/>
                <a:cs typeface="Segoe UI" pitchFamily="34" charset="0"/>
              </a:rPr>
              <a:t>Business, </a:t>
            </a:r>
            <a:r>
              <a:rPr lang="en-US" sz="2000" dirty="0">
                <a:gradFill>
                  <a:gsLst>
                    <a:gs pos="0">
                      <a:srgbClr val="FFFFFF"/>
                    </a:gs>
                    <a:gs pos="100000">
                      <a:srgbClr val="FFFFFF"/>
                    </a:gs>
                  </a:gsLst>
                  <a:lin ang="5400000" scaled="0"/>
                </a:gradFill>
                <a:ea typeface="Segoe UI" pitchFamily="34" charset="0"/>
                <a:cs typeface="Segoe UI" pitchFamily="34" charset="0"/>
              </a:rPr>
              <a:t>SharePoint</a:t>
            </a:r>
          </a:p>
          <a:p>
            <a:pPr marL="109538" indent="-109538" defTabSz="932472" fontAlgn="base">
              <a:spcBef>
                <a:spcPct val="0"/>
              </a:spcBef>
              <a:spcAft>
                <a:spcPct val="0"/>
              </a:spcAft>
              <a:buFontTx/>
              <a:buChar char="-"/>
            </a:pPr>
            <a:r>
              <a:rPr lang="en-US" sz="2000" dirty="0">
                <a:gradFill>
                  <a:gsLst>
                    <a:gs pos="0">
                      <a:srgbClr val="FFFFFF"/>
                    </a:gs>
                    <a:gs pos="100000">
                      <a:srgbClr val="FFFFFF"/>
                    </a:gs>
                  </a:gsLst>
                  <a:lin ang="5400000" scaled="0"/>
                </a:gradFill>
                <a:ea typeface="Segoe UI" pitchFamily="34" charset="0"/>
                <a:cs typeface="Segoe UI" pitchFamily="34" charset="0"/>
              </a:rPr>
              <a:t>connect to My Docs and </a:t>
            </a:r>
            <a:r>
              <a:rPr lang="en-US" sz="2000" dirty="0" err="1">
                <a:gradFill>
                  <a:gsLst>
                    <a:gs pos="0">
                      <a:srgbClr val="FFFFFF"/>
                    </a:gs>
                    <a:gs pos="100000">
                      <a:srgbClr val="FFFFFF"/>
                    </a:gs>
                  </a:gsLst>
                  <a:lin ang="5400000" scaled="0"/>
                </a:gradFill>
                <a:ea typeface="Segoe UI" pitchFamily="34" charset="0"/>
                <a:cs typeface="Segoe UI" pitchFamily="34" charset="0"/>
              </a:rPr>
              <a:t>teamsite</a:t>
            </a:r>
            <a:r>
              <a:rPr lang="en-US" sz="2000" dirty="0">
                <a:gradFill>
                  <a:gsLst>
                    <a:gs pos="0">
                      <a:srgbClr val="FFFFFF"/>
                    </a:gs>
                    <a:gs pos="100000">
                      <a:srgbClr val="FFFFFF"/>
                    </a:gs>
                  </a:gsLst>
                  <a:lin ang="5400000" scaled="0"/>
                </a:gradFill>
                <a:ea typeface="Segoe UI" pitchFamily="34" charset="0"/>
                <a:cs typeface="Segoe UI" pitchFamily="34" charset="0"/>
              </a:rPr>
              <a:t> doc libs</a:t>
            </a:r>
          </a:p>
          <a:p>
            <a:pPr marL="109538" indent="-109538" defTabSz="932472" fontAlgn="base">
              <a:spcBef>
                <a:spcPct val="0"/>
              </a:spcBef>
              <a:spcAft>
                <a:spcPct val="0"/>
              </a:spcAft>
              <a:buFontTx/>
              <a:buChar char="-"/>
            </a:pPr>
            <a:endParaRPr lang="en-US" sz="2000" dirty="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2950" y="1538922"/>
            <a:ext cx="320040" cy="320040"/>
          </a:xfrm>
          <a:prstGeom prst="rect">
            <a:avLst/>
          </a:prstGeom>
        </p:spPr>
      </p:pic>
      <p:pic>
        <p:nvPicPr>
          <p:cNvPr id="9" name="Picture 8"/>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8769413" y="1531302"/>
            <a:ext cx="365760" cy="365760"/>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85032" y="1589722"/>
            <a:ext cx="264160" cy="264160"/>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963717" y="1584642"/>
            <a:ext cx="274320" cy="274320"/>
          </a:xfrm>
          <a:prstGeom prst="rect">
            <a:avLst/>
          </a:prstGeom>
        </p:spPr>
      </p:pic>
      <p:sp>
        <p:nvSpPr>
          <p:cNvPr id="12" name="Title 1"/>
          <p:cNvSpPr>
            <a:spLocks noGrp="1"/>
          </p:cNvSpPr>
          <p:nvPr>
            <p:ph type="title"/>
          </p:nvPr>
        </p:nvSpPr>
        <p:spPr>
          <a:xfrm>
            <a:off x="0" y="295274"/>
            <a:ext cx="12436475" cy="917575"/>
          </a:xfrm>
          <a:prstGeom prst="rect">
            <a:avLst/>
          </a:prstGeom>
          <a:solidFill>
            <a:schemeClr val="accent1">
              <a:lumMod val="90000"/>
              <a:lumOff val="10000"/>
            </a:schemeClr>
          </a:solidFill>
        </p:spPr>
        <p:txBody>
          <a:bodyPr lIns="182880" rIns="274320" anchor="ctr" anchorCtr="0"/>
          <a:lstStyle/>
          <a:p>
            <a:r>
              <a:rPr lang="en-US" sz="4800" dirty="0" smtClean="0"/>
              <a:t>App Capabilities</a:t>
            </a:r>
            <a:endParaRPr lang="en-US" dirty="0"/>
          </a:p>
        </p:txBody>
      </p:sp>
    </p:spTree>
    <p:extLst>
      <p:ext uri="{BB962C8B-B14F-4D97-AF65-F5344CB8AC3E}">
        <p14:creationId xmlns:p14="http://schemas.microsoft.com/office/powerpoint/2010/main" val="6604378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charRg st="4294967295" end="4294967295"/>
                                            </p:txEl>
                                          </p:spTgt>
                                        </p:tgtEl>
                                        <p:attrNameLst>
                                          <p:attrName>style.visibility</p:attrName>
                                        </p:attrNameLst>
                                      </p:cBhvr>
                                      <p:to>
                                        <p:strVal val="visible"/>
                                      </p:to>
                                    </p:set>
                                    <p:animEffect transition="in" filter="fade">
                                      <p:cBhvr>
                                        <p:cTn id="7" dur="500"/>
                                        <p:tgtEl>
                                          <p:spTgt spid="3">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charRg st="4294967295" end="4294967295"/>
                                            </p:txEl>
                                          </p:spTgt>
                                        </p:tgtEl>
                                        <p:attrNameLst>
                                          <p:attrName>style.visibility</p:attrName>
                                        </p:attrNameLst>
                                      </p:cBhvr>
                                      <p:to>
                                        <p:strVal val="visible"/>
                                      </p:to>
                                    </p:set>
                                    <p:animEffect transition="in" filter="fade">
                                      <p:cBhvr>
                                        <p:cTn id="12" dur="500"/>
                                        <p:tgtEl>
                                          <p:spTgt spid="4">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charRg st="4294967295" end="4294967295"/>
                                            </p:txEl>
                                          </p:spTgt>
                                        </p:tgtEl>
                                        <p:attrNameLst>
                                          <p:attrName>style.visibility</p:attrName>
                                        </p:attrNameLst>
                                      </p:cBhvr>
                                      <p:to>
                                        <p:strVal val="visible"/>
                                      </p:to>
                                    </p:set>
                                    <p:animEffect transition="in" filter="fade">
                                      <p:cBhvr>
                                        <p:cTn id="17" dur="500"/>
                                        <p:tgtEl>
                                          <p:spTgt spid="6">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charRg st="4294967295" end="4294967295"/>
                                            </p:txEl>
                                          </p:spTgt>
                                        </p:tgtEl>
                                        <p:attrNameLst>
                                          <p:attrName>style.visibility</p:attrName>
                                        </p:attrNameLst>
                                      </p:cBhvr>
                                      <p:to>
                                        <p:strVal val="visible"/>
                                      </p:to>
                                    </p:set>
                                    <p:animEffect transition="in" filter="fade">
                                      <p:cBhvr>
                                        <p:cTn id="22" dur="500"/>
                                        <p:tgtEl>
                                          <p:spTgt spid="5">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0203" y="1516062"/>
            <a:ext cx="3003451" cy="41879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Full Sync</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OneDrive for Business sync client for Windows</a:t>
            </a:r>
            <a:br>
              <a:rPr lang="en-US" sz="2000" dirty="0" smtClean="0">
                <a:gradFill>
                  <a:gsLst>
                    <a:gs pos="0">
                      <a:srgbClr val="FFFFFF"/>
                    </a:gs>
                    <a:gs pos="100000">
                      <a:srgbClr val="FFFFFF"/>
                    </a:gs>
                  </a:gsLst>
                  <a:lin ang="5400000" scaled="0"/>
                </a:gradFill>
                <a:ea typeface="Segoe UI" pitchFamily="34" charset="0"/>
                <a:cs typeface="Segoe UI" pitchFamily="34" charset="0"/>
              </a:rPr>
            </a:b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solidFill>
                  <a:srgbClr val="FFFFFF">
                    <a:lumMod val="50000"/>
                  </a:srgbClr>
                </a:solidFill>
                <a:ea typeface="Segoe UI" pitchFamily="34" charset="0"/>
                <a:cs typeface="Segoe UI" pitchFamily="34" charset="0"/>
              </a:rPr>
              <a:t>OneDrive for Business sync client for Mac *</a:t>
            </a:r>
          </a:p>
          <a:p>
            <a:pPr marL="109538" indent="-109538"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342900" indent="-342900" defTabSz="932472" fontAlgn="base">
              <a:spcBef>
                <a:spcPct val="0"/>
              </a:spcBef>
              <a:spcAft>
                <a:spcPct val="0"/>
              </a:spcAft>
              <a:buFontTx/>
              <a:buChar char="-"/>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3128973" y="1516062"/>
            <a:ext cx="3003451" cy="41879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Browse &amp;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Manage</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OneDrive for Business app for Win8</a:t>
            </a:r>
            <a:endParaRPr lang="en-US" sz="1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1000"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OneDrive for Business app for iPhone &amp; iPad</a:t>
            </a:r>
          </a:p>
          <a:p>
            <a:pPr marL="109538" indent="-109538" defTabSz="932472" fontAlgn="base">
              <a:spcBef>
                <a:spcPct val="0"/>
              </a:spcBef>
              <a:spcAft>
                <a:spcPct val="0"/>
              </a:spcAft>
              <a:buFontTx/>
              <a:buChar char="-"/>
            </a:pPr>
            <a:endParaRPr lang="en-US" sz="1000" dirty="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solidFill>
                  <a:srgbClr val="505050">
                    <a:lumMod val="75000"/>
                  </a:srgbClr>
                </a:solidFill>
                <a:ea typeface="Segoe UI" pitchFamily="34" charset="0"/>
                <a:cs typeface="Segoe UI" pitchFamily="34" charset="0"/>
              </a:rPr>
              <a:t>OneDrive for Business app for Android *</a:t>
            </a:r>
            <a:endParaRPr lang="en-US" sz="2000" dirty="0">
              <a:solidFill>
                <a:srgbClr val="505050">
                  <a:lumMod val="75000"/>
                </a:srgbClr>
              </a:solidFill>
              <a:ea typeface="Segoe UI" pitchFamily="34" charset="0"/>
              <a:cs typeface="Segoe UI" pitchFamily="34" charset="0"/>
            </a:endParaRPr>
          </a:p>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9226513" y="1516062"/>
            <a:ext cx="3054357" cy="41879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Web </a:t>
            </a: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Experiences</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desktop browser</a:t>
            </a:r>
            <a:br>
              <a:rPr lang="en-US" sz="2000" dirty="0" smtClean="0">
                <a:gradFill>
                  <a:gsLst>
                    <a:gs pos="0">
                      <a:srgbClr val="FFFFFF"/>
                    </a:gs>
                    <a:gs pos="100000">
                      <a:srgbClr val="FFFFFF"/>
                    </a:gs>
                  </a:gsLst>
                  <a:lin ang="5400000" scaled="0"/>
                </a:gradFill>
                <a:ea typeface="Segoe UI" pitchFamily="34" charset="0"/>
                <a:cs typeface="Segoe UI" pitchFamily="34" charset="0"/>
              </a:rPr>
            </a:br>
            <a:endParaRPr lang="en-US" sz="2000" dirty="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mobile browser</a:t>
            </a:r>
            <a:br>
              <a:rPr lang="en-US" sz="2000" dirty="0" smtClean="0">
                <a:gradFill>
                  <a:gsLst>
                    <a:gs pos="0">
                      <a:srgbClr val="FFFFFF"/>
                    </a:gs>
                    <a:gs pos="100000">
                      <a:srgbClr val="FFFFFF"/>
                    </a:gs>
                  </a:gsLst>
                  <a:lin ang="5400000" scaled="0"/>
                </a:gradFill>
                <a:ea typeface="Segoe UI" pitchFamily="34" charset="0"/>
                <a:cs typeface="Segoe UI" pitchFamily="34" charset="0"/>
              </a:rPr>
            </a:b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sz="2000" dirty="0" smtClean="0">
                <a:gradFill>
                  <a:gsLst>
                    <a:gs pos="0">
                      <a:srgbClr val="FFFFFF"/>
                    </a:gs>
                    <a:gs pos="100000">
                      <a:srgbClr val="FFFFFF"/>
                    </a:gs>
                  </a:gsLst>
                  <a:lin ang="5400000" scaled="0"/>
                </a:gradFill>
                <a:ea typeface="Segoe UI" pitchFamily="34" charset="0"/>
                <a:cs typeface="Segoe UI" pitchFamily="34" charset="0"/>
              </a:rPr>
              <a:t>Office Online</a:t>
            </a:r>
            <a:br>
              <a:rPr lang="en-US" sz="2000" dirty="0" smtClean="0">
                <a:gradFill>
                  <a:gsLst>
                    <a:gs pos="0">
                      <a:srgbClr val="FFFFFF"/>
                    </a:gs>
                    <a:gs pos="100000">
                      <a:srgbClr val="FFFFFF"/>
                    </a:gs>
                  </a:gsLst>
                  <a:lin ang="5400000" scaled="0"/>
                </a:gradFill>
                <a:ea typeface="Segoe UI" pitchFamily="34" charset="0"/>
                <a:cs typeface="Segoe UI" pitchFamily="34" charset="0"/>
              </a:rPr>
            </a:br>
            <a:r>
              <a:rPr lang="en-US" sz="2000" dirty="0" smtClean="0">
                <a:gradFill>
                  <a:gsLst>
                    <a:gs pos="0">
                      <a:srgbClr val="FFFFFF"/>
                    </a:gs>
                    <a:gs pos="100000">
                      <a:srgbClr val="FFFFFF"/>
                    </a:gs>
                  </a:gsLst>
                  <a:lin ang="5400000" scaled="0"/>
                </a:gradFill>
                <a:ea typeface="Segoe UI" pitchFamily="34" charset="0"/>
                <a:cs typeface="Segoe UI" pitchFamily="34" charset="0"/>
              </a:rPr>
              <a:t>(Office Web Apps)</a:t>
            </a:r>
          </a:p>
        </p:txBody>
      </p:sp>
      <p:sp>
        <p:nvSpPr>
          <p:cNvPr id="6" name="Rectangle 5"/>
          <p:cNvSpPr/>
          <p:nvPr/>
        </p:nvSpPr>
        <p:spPr bwMode="auto">
          <a:xfrm>
            <a:off x="6177743" y="1514876"/>
            <a:ext cx="3003451" cy="41879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9144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Office Apps</a:t>
            </a:r>
          </a:p>
          <a:p>
            <a:pPr defTabSz="932472" fontAlgn="base">
              <a:spcBef>
                <a:spcPct val="0"/>
              </a:spcBef>
              <a:spcAft>
                <a:spcPct val="0"/>
              </a:spcAft>
            </a:pPr>
            <a:endPar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109538" indent="-109538" defTabSz="932472" fontAlgn="base">
              <a:spcBef>
                <a:spcPct val="0"/>
              </a:spcBef>
              <a:spcAft>
                <a:spcPct val="0"/>
              </a:spcAft>
              <a:buFontTx/>
              <a:buChar char="-"/>
            </a:pPr>
            <a:r>
              <a:rPr lang="en-US" dirty="0" smtClean="0">
                <a:gradFill>
                  <a:gsLst>
                    <a:gs pos="0">
                      <a:srgbClr val="FFFFFF"/>
                    </a:gs>
                    <a:gs pos="100000">
                      <a:srgbClr val="FFFFFF"/>
                    </a:gs>
                  </a:gsLst>
                  <a:lin ang="5400000" scaled="0"/>
                </a:gradFill>
                <a:ea typeface="Segoe UI" pitchFamily="34" charset="0"/>
                <a:cs typeface="Segoe UI" pitchFamily="34" charset="0"/>
              </a:rPr>
              <a:t>Office Hub for </a:t>
            </a:r>
            <a:r>
              <a:rPr lang="en-US" dirty="0" err="1" smtClean="0">
                <a:gradFill>
                  <a:gsLst>
                    <a:gs pos="0">
                      <a:srgbClr val="FFFFFF"/>
                    </a:gs>
                    <a:gs pos="100000">
                      <a:srgbClr val="FFFFFF"/>
                    </a:gs>
                  </a:gsLst>
                  <a:lin ang="5400000" scaled="0"/>
                </a:gradFill>
                <a:ea typeface="Segoe UI" pitchFamily="34" charset="0"/>
                <a:cs typeface="Segoe UI" pitchFamily="34" charset="0"/>
              </a:rPr>
              <a:t>WinPhone</a:t>
            </a:r>
            <a:r>
              <a:rPr lang="en-US" dirty="0" smtClean="0">
                <a:gradFill>
                  <a:gsLst>
                    <a:gs pos="0">
                      <a:srgbClr val="FFFFFF"/>
                    </a:gs>
                    <a:gs pos="100000">
                      <a:srgbClr val="FFFFFF"/>
                    </a:gs>
                  </a:gsLst>
                  <a:lin ang="5400000" scaled="0"/>
                </a:gradFill>
                <a:ea typeface="Segoe UI" pitchFamily="34" charset="0"/>
                <a:cs typeface="Segoe UI" pitchFamily="34" charset="0"/>
              </a:rPr>
              <a:t/>
            </a:r>
            <a:br>
              <a:rPr lang="en-US" dirty="0" smtClean="0">
                <a:gradFill>
                  <a:gsLst>
                    <a:gs pos="0">
                      <a:srgbClr val="FFFFFF"/>
                    </a:gs>
                    <a:gs pos="100000">
                      <a:srgbClr val="FFFFFF"/>
                    </a:gs>
                  </a:gsLst>
                  <a:lin ang="5400000" scaled="0"/>
                </a:gradFill>
                <a:ea typeface="Segoe UI" pitchFamily="34" charset="0"/>
                <a:cs typeface="Segoe UI" pitchFamily="34" charset="0"/>
              </a:rPr>
            </a:br>
            <a:endParaRPr lang="en-US"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dirty="0" smtClean="0">
                <a:gradFill>
                  <a:gsLst>
                    <a:gs pos="0">
                      <a:srgbClr val="FFFFFF"/>
                    </a:gs>
                    <a:gs pos="100000">
                      <a:srgbClr val="FFFFFF"/>
                    </a:gs>
                  </a:gsLst>
                  <a:lin ang="5400000" scaled="0"/>
                </a:gradFill>
                <a:ea typeface="Segoe UI" pitchFamily="34" charset="0"/>
                <a:cs typeface="Segoe UI" pitchFamily="34" charset="0"/>
              </a:rPr>
              <a:t>Office Mobile for iPhone</a:t>
            </a:r>
            <a:br>
              <a:rPr lang="en-US" dirty="0" smtClean="0">
                <a:gradFill>
                  <a:gsLst>
                    <a:gs pos="0">
                      <a:srgbClr val="FFFFFF"/>
                    </a:gs>
                    <a:gs pos="100000">
                      <a:srgbClr val="FFFFFF"/>
                    </a:gs>
                  </a:gsLst>
                  <a:lin ang="5400000" scaled="0"/>
                </a:gradFill>
                <a:ea typeface="Segoe UI" pitchFamily="34" charset="0"/>
                <a:cs typeface="Segoe UI" pitchFamily="34" charset="0"/>
              </a:rPr>
            </a:br>
            <a:endParaRPr lang="en-US" dirty="0" smtClean="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r>
              <a:rPr lang="en-US" dirty="0" smtClean="0">
                <a:gradFill>
                  <a:gsLst>
                    <a:gs pos="0">
                      <a:srgbClr val="FFFFFF"/>
                    </a:gs>
                    <a:gs pos="100000">
                      <a:srgbClr val="FFFFFF"/>
                    </a:gs>
                  </a:gsLst>
                  <a:lin ang="5400000" scaled="0"/>
                </a:gradFill>
                <a:ea typeface="Segoe UI" pitchFamily="34" charset="0"/>
                <a:cs typeface="Segoe UI" pitchFamily="34" charset="0"/>
              </a:rPr>
              <a:t>Office Mobile for Android</a:t>
            </a:r>
            <a:endParaRPr lang="en-US" dirty="0">
              <a:gradFill>
                <a:gsLst>
                  <a:gs pos="0">
                    <a:srgbClr val="FFFFFF"/>
                  </a:gs>
                  <a:gs pos="100000">
                    <a:srgbClr val="FFFFFF"/>
                  </a:gs>
                </a:gsLst>
                <a:lin ang="5400000" scaled="0"/>
              </a:gradFill>
              <a:ea typeface="Segoe UI" pitchFamily="34" charset="0"/>
              <a:cs typeface="Segoe UI" pitchFamily="34" charset="0"/>
            </a:endParaRPr>
          </a:p>
          <a:p>
            <a:pPr marL="109538" indent="-109538" defTabSz="932472" fontAlgn="base">
              <a:spcBef>
                <a:spcPct val="0"/>
              </a:spcBef>
              <a:spcAft>
                <a:spcPct val="0"/>
              </a:spcAft>
              <a:buFontTx/>
              <a:buChar char="-"/>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2950" y="1538922"/>
            <a:ext cx="320040" cy="320040"/>
          </a:xfrm>
          <a:prstGeom prst="rect">
            <a:avLst/>
          </a:prstGeom>
        </p:spPr>
      </p:pic>
      <p:pic>
        <p:nvPicPr>
          <p:cNvPr id="9" name="Picture 8"/>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8769413" y="1531302"/>
            <a:ext cx="365760" cy="365760"/>
          </a:xfrm>
          <a:prstGeom prst="rect">
            <a:avLst/>
          </a:prstGeom>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85032" y="1589722"/>
            <a:ext cx="264160" cy="264160"/>
          </a:xfrm>
          <a:prstGeom prst="rect">
            <a:avLst/>
          </a:prstGeom>
        </p:spPr>
      </p:pic>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963717" y="1584642"/>
            <a:ext cx="274320" cy="274320"/>
          </a:xfrm>
          <a:prstGeom prst="rect">
            <a:avLst/>
          </a:prstGeom>
        </p:spPr>
      </p:pic>
      <p:sp>
        <p:nvSpPr>
          <p:cNvPr id="12" name="Rectangle 11"/>
          <p:cNvSpPr/>
          <p:nvPr/>
        </p:nvSpPr>
        <p:spPr>
          <a:xfrm>
            <a:off x="11033709" y="6653831"/>
            <a:ext cx="1436611" cy="286232"/>
          </a:xfrm>
          <a:prstGeom prst="rect">
            <a:avLst/>
          </a:prstGeom>
        </p:spPr>
        <p:txBody>
          <a:bodyPr wrap="none">
            <a:spAutoFit/>
          </a:bodyPr>
          <a:lstStyle/>
          <a:p>
            <a:pPr algn="r">
              <a:lnSpc>
                <a:spcPct val="90000"/>
              </a:lnSpc>
              <a:spcBef>
                <a:spcPct val="20000"/>
              </a:spcBef>
              <a:buSzPct val="90000"/>
            </a:pPr>
            <a:r>
              <a:rPr lang="en-US" sz="1400" dirty="0">
                <a:gradFill>
                  <a:gsLst>
                    <a:gs pos="1250">
                      <a:srgbClr val="6DC2E9"/>
                    </a:gs>
                    <a:gs pos="99000">
                      <a:srgbClr val="6DC2E9"/>
                    </a:gs>
                  </a:gsLst>
                  <a:lin ang="5400000" scaled="0"/>
                </a:gradFill>
              </a:rPr>
              <a:t>* </a:t>
            </a:r>
            <a:r>
              <a:rPr lang="en-US" sz="1400" dirty="0" smtClean="0">
                <a:gradFill>
                  <a:gsLst>
                    <a:gs pos="1250">
                      <a:srgbClr val="6DC2E9"/>
                    </a:gs>
                    <a:gs pos="99000">
                      <a:srgbClr val="6DC2E9"/>
                    </a:gs>
                  </a:gsLst>
                  <a:lin ang="5400000" scaled="0"/>
                </a:gradFill>
              </a:rPr>
              <a:t>planned 2014</a:t>
            </a:r>
            <a:endParaRPr lang="en-US" sz="1400" dirty="0">
              <a:gradFill>
                <a:gsLst>
                  <a:gs pos="1250">
                    <a:srgbClr val="6DC2E9"/>
                  </a:gs>
                  <a:gs pos="99000">
                    <a:srgbClr val="6DC2E9"/>
                  </a:gs>
                </a:gsLst>
                <a:lin ang="5400000" scaled="0"/>
              </a:gradFill>
            </a:endParaRPr>
          </a:p>
        </p:txBody>
      </p:sp>
      <p:sp>
        <p:nvSpPr>
          <p:cNvPr id="13" name="Title 1"/>
          <p:cNvSpPr>
            <a:spLocks noGrp="1"/>
          </p:cNvSpPr>
          <p:nvPr>
            <p:ph type="title"/>
          </p:nvPr>
        </p:nvSpPr>
        <p:spPr>
          <a:xfrm>
            <a:off x="0" y="295274"/>
            <a:ext cx="12436475" cy="917575"/>
          </a:xfrm>
          <a:prstGeom prst="rect">
            <a:avLst/>
          </a:prstGeom>
          <a:solidFill>
            <a:schemeClr val="accent1">
              <a:lumMod val="90000"/>
              <a:lumOff val="10000"/>
            </a:schemeClr>
          </a:solidFill>
        </p:spPr>
        <p:txBody>
          <a:bodyPr lIns="182880" rIns="274320" anchor="ctr" anchorCtr="0"/>
          <a:lstStyle/>
          <a:p>
            <a:r>
              <a:rPr lang="en-US" sz="4800" dirty="0" smtClean="0"/>
              <a:t>App Capabilities</a:t>
            </a:r>
            <a:endParaRPr lang="en-US" dirty="0"/>
          </a:p>
        </p:txBody>
      </p:sp>
    </p:spTree>
    <p:extLst>
      <p:ext uri="{BB962C8B-B14F-4D97-AF65-F5344CB8AC3E}">
        <p14:creationId xmlns:p14="http://schemas.microsoft.com/office/powerpoint/2010/main" val="36294893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500"/>
                                        <p:tgtEl>
                                          <p:spTgt spid="4">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500"/>
                                        <p:tgtEl>
                                          <p:spTgt spid="6">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500"/>
                                        <p:tgtEl>
                                          <p:spTgt spid="6">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fade">
                                      <p:cBhvr>
                                        <p:cTn id="37" dur="500"/>
                                        <p:tgtEl>
                                          <p:spTgt spid="5">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fade">
                                      <p:cBhvr>
                                        <p:cTn id="40" dur="500"/>
                                        <p:tgtEl>
                                          <p:spTgt spid="5">
                                            <p:txEl>
                                              <p:pRg st="3" end="3"/>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fade">
                                      <p:cBhvr>
                                        <p:cTn id="4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nvPr>
        </p:nvGraphicFramePr>
        <p:xfrm>
          <a:off x="-1" y="144462"/>
          <a:ext cx="12436470" cy="5852160"/>
        </p:xfrm>
        <a:graphic>
          <a:graphicData uri="http://schemas.openxmlformats.org/drawingml/2006/table">
            <a:tbl>
              <a:tblPr firstRow="1" bandRow="1"/>
              <a:tblGrid>
                <a:gridCol w="2103438">
                  <a:extLst>
                    <a:ext uri="{9D8B030D-6E8A-4147-A177-3AD203B41FA5}">
                      <a16:colId xmlns="" xmlns:a16="http://schemas.microsoft.com/office/drawing/2014/main" val="930466168"/>
                    </a:ext>
                  </a:extLst>
                </a:gridCol>
                <a:gridCol w="1291629">
                  <a:extLst>
                    <a:ext uri="{9D8B030D-6E8A-4147-A177-3AD203B41FA5}">
                      <a16:colId xmlns="" xmlns:a16="http://schemas.microsoft.com/office/drawing/2014/main" val="2851093855"/>
                    </a:ext>
                  </a:extLst>
                </a:gridCol>
                <a:gridCol w="1291629">
                  <a:extLst>
                    <a:ext uri="{9D8B030D-6E8A-4147-A177-3AD203B41FA5}">
                      <a16:colId xmlns="" xmlns:a16="http://schemas.microsoft.com/office/drawing/2014/main" val="3882488271"/>
                    </a:ext>
                  </a:extLst>
                </a:gridCol>
                <a:gridCol w="1291629">
                  <a:extLst>
                    <a:ext uri="{9D8B030D-6E8A-4147-A177-3AD203B41FA5}">
                      <a16:colId xmlns="" xmlns:a16="http://schemas.microsoft.com/office/drawing/2014/main" val="1272956375"/>
                    </a:ext>
                  </a:extLst>
                </a:gridCol>
                <a:gridCol w="1291629">
                  <a:extLst>
                    <a:ext uri="{9D8B030D-6E8A-4147-A177-3AD203B41FA5}">
                      <a16:colId xmlns="" xmlns:a16="http://schemas.microsoft.com/office/drawing/2014/main" val="58865562"/>
                    </a:ext>
                  </a:extLst>
                </a:gridCol>
                <a:gridCol w="1291629">
                  <a:extLst>
                    <a:ext uri="{9D8B030D-6E8A-4147-A177-3AD203B41FA5}">
                      <a16:colId xmlns="" xmlns:a16="http://schemas.microsoft.com/office/drawing/2014/main" val="3464888282"/>
                    </a:ext>
                  </a:extLst>
                </a:gridCol>
                <a:gridCol w="1291629">
                  <a:extLst>
                    <a:ext uri="{9D8B030D-6E8A-4147-A177-3AD203B41FA5}">
                      <a16:colId xmlns="" xmlns:a16="http://schemas.microsoft.com/office/drawing/2014/main" val="3467171574"/>
                    </a:ext>
                  </a:extLst>
                </a:gridCol>
                <a:gridCol w="1291629">
                  <a:extLst>
                    <a:ext uri="{9D8B030D-6E8A-4147-A177-3AD203B41FA5}">
                      <a16:colId xmlns="" xmlns:a16="http://schemas.microsoft.com/office/drawing/2014/main" val="380215583"/>
                    </a:ext>
                  </a:extLst>
                </a:gridCol>
                <a:gridCol w="1291629">
                  <a:extLst>
                    <a:ext uri="{9D8B030D-6E8A-4147-A177-3AD203B41FA5}">
                      <a16:colId xmlns="" xmlns:a16="http://schemas.microsoft.com/office/drawing/2014/main" val="4232690710"/>
                    </a:ext>
                  </a:extLst>
                </a:gridCol>
              </a:tblGrid>
              <a:tr h="370840">
                <a:tc>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endParaRPr lang="en-US" sz="2000" b="0" dirty="0">
                        <a:latin typeface="Segoe UI" panose="020B0502040204020203" pitchFamily="34" charset="0"/>
                        <a:cs typeface="Segoe UI" panose="020B0502040204020203" pitchFamily="34" charset="0"/>
                      </a:endParaRPr>
                    </a:p>
                  </a:txBody>
                  <a:tcP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gridSpan="4">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OneDrive for Business</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gridSpan="2">
                  <a:txBody>
                    <a:bodyPr/>
                    <a:lstStyle>
                      <a:lvl1pPr marL="0" algn="l" defTabSz="932742" rtl="0" eaLnBrk="1" latinLnBrk="0" hangingPunct="1">
                        <a:defRPr sz="1800" b="1" kern="1200">
                          <a:solidFill>
                            <a:schemeClr val="bg1"/>
                          </a:solidFill>
                          <a:latin typeface="Calibri"/>
                          <a:ea typeface=""/>
                          <a:cs typeface=""/>
                        </a:defRPr>
                      </a:lvl1pPr>
                      <a:lvl2pPr marL="466371" algn="l" defTabSz="932742" rtl="0" eaLnBrk="1" latinLnBrk="0" hangingPunct="1">
                        <a:defRPr sz="1800" b="1" kern="1200">
                          <a:solidFill>
                            <a:schemeClr val="bg1"/>
                          </a:solidFill>
                          <a:latin typeface="Calibri"/>
                          <a:ea typeface=""/>
                          <a:cs typeface=""/>
                        </a:defRPr>
                      </a:lvl2pPr>
                      <a:lvl3pPr marL="932742" algn="l" defTabSz="932742" rtl="0" eaLnBrk="1" latinLnBrk="0" hangingPunct="1">
                        <a:defRPr sz="1800" b="1" kern="1200">
                          <a:solidFill>
                            <a:schemeClr val="bg1"/>
                          </a:solidFill>
                          <a:latin typeface="Calibri"/>
                          <a:ea typeface=""/>
                          <a:cs typeface=""/>
                        </a:defRPr>
                      </a:lvl3pPr>
                      <a:lvl4pPr marL="1399113" algn="l" defTabSz="932742" rtl="0" eaLnBrk="1" latinLnBrk="0" hangingPunct="1">
                        <a:defRPr sz="1800" b="1" kern="1200">
                          <a:solidFill>
                            <a:schemeClr val="bg1"/>
                          </a:solidFill>
                          <a:latin typeface="Calibri"/>
                          <a:ea typeface=""/>
                          <a:cs typeface=""/>
                        </a:defRPr>
                      </a:lvl4pPr>
                      <a:lvl5pPr marL="1865484" algn="l" defTabSz="932742" rtl="0" eaLnBrk="1" latinLnBrk="0" hangingPunct="1">
                        <a:defRPr sz="1800" b="1" kern="1200">
                          <a:solidFill>
                            <a:schemeClr val="bg1"/>
                          </a:solidFill>
                          <a:latin typeface="Calibri"/>
                          <a:ea typeface=""/>
                          <a:cs typeface=""/>
                        </a:defRPr>
                      </a:lvl5pPr>
                      <a:lvl6pPr marL="2331856" algn="l" defTabSz="932742" rtl="0" eaLnBrk="1" latinLnBrk="0" hangingPunct="1">
                        <a:defRPr sz="1800" b="1" kern="1200">
                          <a:solidFill>
                            <a:schemeClr val="bg1"/>
                          </a:solidFill>
                          <a:latin typeface="Calibri"/>
                          <a:ea typeface=""/>
                          <a:cs typeface=""/>
                        </a:defRPr>
                      </a:lvl6pPr>
                      <a:lvl7pPr marL="2798226" algn="l" defTabSz="932742" rtl="0" eaLnBrk="1" latinLnBrk="0" hangingPunct="1">
                        <a:defRPr sz="1800" b="1" kern="1200">
                          <a:solidFill>
                            <a:schemeClr val="bg1"/>
                          </a:solidFill>
                          <a:latin typeface="Calibri"/>
                          <a:ea typeface=""/>
                          <a:cs typeface=""/>
                        </a:defRPr>
                      </a:lvl7pPr>
                      <a:lvl8pPr marL="3264597" algn="l" defTabSz="932742" rtl="0" eaLnBrk="1" latinLnBrk="0" hangingPunct="1">
                        <a:defRPr sz="1800" b="1" kern="1200">
                          <a:solidFill>
                            <a:schemeClr val="bg1"/>
                          </a:solidFill>
                          <a:latin typeface="Calibri"/>
                          <a:ea typeface=""/>
                          <a:cs typeface=""/>
                        </a:defRPr>
                      </a:lvl8pPr>
                      <a:lvl9pPr marL="3730969" algn="l" defTabSz="932742" rtl="0" eaLnBrk="1" latinLnBrk="0" hangingPunct="1">
                        <a:defRPr sz="1800" b="1" kern="1200">
                          <a:solidFill>
                            <a:schemeClr val="bg1"/>
                          </a:solidFill>
                          <a:latin typeface="Calibri"/>
                          <a:ea typeface=""/>
                          <a:cs typeface=""/>
                        </a:defRPr>
                      </a:lvl9p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Office</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sz="1400" b="0" dirty="0">
                        <a:latin typeface="Segoe UI" panose="020B0502040204020203" pitchFamily="34" charset="0"/>
                        <a:cs typeface="Segoe UI" panose="020B0502040204020203" pitchFamily="34" charset="0"/>
                      </a:endParaRPr>
                    </a:p>
                  </a:txBody>
                  <a:tcPr>
                    <a:solidFill>
                      <a:schemeClr val="accent1">
                        <a:lumMod val="75000"/>
                      </a:schemeClr>
                    </a:solidFill>
                  </a:tcPr>
                </a:tc>
                <a:tc gridSpan="2">
                  <a:txBody>
                    <a:bodyPr/>
                    <a:lstStyle/>
                    <a:p>
                      <a:r>
                        <a:rPr lang="en-US" sz="2000" b="0" dirty="0" smtClean="0">
                          <a:solidFill>
                            <a:schemeClr val="tx1">
                              <a:lumMod val="50000"/>
                              <a:lumOff val="50000"/>
                            </a:schemeClr>
                          </a:solidFill>
                          <a:latin typeface="Segoe UI Semibold" panose="020B0702040204020203" pitchFamily="34" charset="0"/>
                          <a:cs typeface="Segoe UI Semibold" panose="020B0702040204020203" pitchFamily="34" charset="0"/>
                        </a:rPr>
                        <a:t>Web</a:t>
                      </a:r>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hMerge="1">
                  <a:txBody>
                    <a:bodyPr/>
                    <a:lstStyle/>
                    <a:p>
                      <a:endParaRPr lang="en-US" sz="2000" b="0" dirty="0">
                        <a:solidFill>
                          <a:schemeClr val="tx1">
                            <a:lumMod val="50000"/>
                            <a:lumOff val="50000"/>
                          </a:schemeClr>
                        </a:solidFill>
                        <a:latin typeface="Segoe UI Semibold" panose="020B0702040204020203" pitchFamily="34" charset="0"/>
                        <a:cs typeface="Segoe UI Semibold" panose="020B0702040204020203" pitchFamily="34" charset="0"/>
                      </a:endParaRPr>
                    </a:p>
                  </a:txBody>
                  <a:tcP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648452247"/>
                  </a:ext>
                </a:extLst>
              </a:tr>
              <a:tr h="3708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endParaRPr lang="en-US" sz="2000" b="0" dirty="0">
                        <a:solidFill>
                          <a:schemeClr val="tx1"/>
                        </a:solidFill>
                        <a:latin typeface="Segoe UI" panose="020B0502040204020203" pitchFamily="34" charset="0"/>
                        <a:cs typeface="Segoe UI" panose="020B0502040204020203" pitchFamily="34" charset="0"/>
                      </a:endParaRPr>
                    </a:p>
                  </a:txBody>
                  <a:tcP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baseline="0" dirty="0" smtClean="0">
                          <a:solidFill>
                            <a:schemeClr val="tx1"/>
                          </a:solidFill>
                          <a:latin typeface="Segoe UI" panose="020B0502040204020203" pitchFamily="34" charset="0"/>
                          <a:cs typeface="Segoe UI" panose="020B0502040204020203" pitchFamily="34" charset="0"/>
                        </a:rPr>
                        <a:t>Win32</a:t>
                      </a:r>
                      <a:endParaRPr lang="en-US" sz="2000" b="0" dirty="0">
                        <a:solidFill>
                          <a:schemeClr val="tx1"/>
                        </a:solidFill>
                        <a:latin typeface="Segoe UI" panose="020B0502040204020203" pitchFamily="34" charset="0"/>
                        <a:cs typeface="Segoe UI" panose="020B0502040204020203" pitchFamily="34" charset="0"/>
                      </a:endParaRPr>
                    </a:p>
                  </a:txBody>
                  <a:tcPr>
                    <a:lnL w="19050" cap="flat" cmpd="sng" algn="ctr">
                      <a:solidFill>
                        <a:schemeClr val="tx2"/>
                      </a:solidFill>
                      <a:prstDash val="solid"/>
                      <a:round/>
                      <a:headEnd type="none" w="med" len="med"/>
                      <a:tailEnd type="none" w="med" len="med"/>
                    </a:lnL>
                    <a:lnR>
                      <a:noFill/>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0" dirty="0" smtClean="0">
                          <a:solidFill>
                            <a:schemeClr val="tx1"/>
                          </a:solidFill>
                          <a:latin typeface="Segoe UI" panose="020B0502040204020203" pitchFamily="34" charset="0"/>
                          <a:cs typeface="Segoe UI" panose="020B0502040204020203" pitchFamily="34" charset="0"/>
                        </a:rPr>
                        <a:t>Mac *</a:t>
                      </a:r>
                      <a:endParaRPr lang="en-US" sz="2000" b="0" dirty="0">
                        <a:solidFill>
                          <a:schemeClr val="tx1"/>
                        </a:solidFill>
                        <a:latin typeface="Segoe UI" panose="020B0502040204020203" pitchFamily="34" charset="0"/>
                        <a:cs typeface="Segoe UI" panose="020B0502040204020203" pitchFamily="34" charset="0"/>
                      </a:endParaRPr>
                    </a:p>
                  </a:txBody>
                  <a:tcPr>
                    <a:lnL>
                      <a:noFill/>
                    </a:lnL>
                    <a:lnR>
                      <a:noFill/>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iOS</a:t>
                      </a:r>
                      <a:endParaRPr lang="en-US" sz="2000" b="0" dirty="0">
                        <a:solidFill>
                          <a:schemeClr val="tx1"/>
                        </a:solidFill>
                        <a:latin typeface="Segoe UI" panose="020B0502040204020203" pitchFamily="34" charset="0"/>
                        <a:cs typeface="Segoe UI" panose="020B0502040204020203" pitchFamily="34" charset="0"/>
                      </a:endParaRPr>
                    </a:p>
                  </a:txBody>
                  <a:tcPr>
                    <a:lnL>
                      <a:noFill/>
                    </a:lnL>
                    <a:lnR>
                      <a:noFill/>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Modern</a:t>
                      </a:r>
                      <a:endParaRPr lang="en-US" sz="2000" b="0" dirty="0">
                        <a:solidFill>
                          <a:schemeClr val="tx1"/>
                        </a:solidFill>
                        <a:latin typeface="Segoe UI" panose="020B0502040204020203" pitchFamily="34" charset="0"/>
                        <a:cs typeface="Segoe UI" panose="020B0502040204020203" pitchFamily="34" charset="0"/>
                      </a:endParaRPr>
                    </a:p>
                  </a:txBody>
                  <a:tcPr>
                    <a:lnL>
                      <a:noFill/>
                    </a:lnL>
                    <a:lnR w="19050" cap="flat" cmpd="sng" algn="ctr">
                      <a:solidFill>
                        <a:schemeClr val="tx2"/>
                      </a:solidFill>
                      <a:prstDash val="solid"/>
                      <a:round/>
                      <a:headEnd type="none" w="med" len="med"/>
                      <a:tailEnd type="none" w="med" len="med"/>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Office</a:t>
                      </a:r>
                      <a:br>
                        <a:rPr lang="en-US" sz="2000" b="0" dirty="0" smtClean="0">
                          <a:solidFill>
                            <a:schemeClr val="tx1"/>
                          </a:solidFill>
                          <a:latin typeface="Segoe UI" panose="020B0502040204020203" pitchFamily="34" charset="0"/>
                          <a:cs typeface="Segoe UI" panose="020B0502040204020203" pitchFamily="34" charset="0"/>
                        </a:rPr>
                      </a:br>
                      <a:r>
                        <a:rPr lang="en-US" sz="2000" b="0" dirty="0" smtClean="0">
                          <a:solidFill>
                            <a:schemeClr val="tx1"/>
                          </a:solidFill>
                          <a:latin typeface="Segoe UI" panose="020B0502040204020203" pitchFamily="34" charset="0"/>
                          <a:cs typeface="Segoe UI" panose="020B0502040204020203" pitchFamily="34" charset="0"/>
                        </a:rPr>
                        <a:t>Mobile</a:t>
                      </a:r>
                      <a:endParaRPr lang="en-US" sz="2000" b="0" dirty="0">
                        <a:solidFill>
                          <a:schemeClr val="tx1"/>
                        </a:solidFill>
                        <a:latin typeface="Segoe UI" panose="020B0502040204020203" pitchFamily="34" charset="0"/>
                        <a:cs typeface="Segoe UI" panose="020B0502040204020203" pitchFamily="34" charset="0"/>
                      </a:endParaRPr>
                    </a:p>
                  </a:txBody>
                  <a:tcPr>
                    <a:lnL w="19050" cap="flat" cmpd="sng" algn="ctr">
                      <a:solidFill>
                        <a:schemeClr val="tx2"/>
                      </a:solidFill>
                      <a:prstDash val="solid"/>
                      <a:round/>
                      <a:headEnd type="none" w="med" len="med"/>
                      <a:tailEnd type="none" w="med" len="med"/>
                    </a:lnL>
                    <a:lnR>
                      <a:noFill/>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r>
                        <a:rPr lang="en-US" sz="2000" b="0" dirty="0" smtClean="0">
                          <a:solidFill>
                            <a:schemeClr val="tx1"/>
                          </a:solidFill>
                          <a:latin typeface="Segoe UI" panose="020B0502040204020203" pitchFamily="34" charset="0"/>
                          <a:cs typeface="Segoe UI" panose="020B0502040204020203" pitchFamily="34" charset="0"/>
                        </a:rPr>
                        <a:t>Office Desktop</a:t>
                      </a:r>
                      <a:endParaRPr lang="en-US" sz="2000" b="0" dirty="0">
                        <a:solidFill>
                          <a:schemeClr val="tx1"/>
                        </a:solidFill>
                        <a:latin typeface="Segoe UI" panose="020B0502040204020203" pitchFamily="34" charset="0"/>
                        <a:cs typeface="Segoe UI" panose="020B0502040204020203" pitchFamily="34" charset="0"/>
                      </a:endParaRPr>
                    </a:p>
                  </a:txBody>
                  <a:tcPr>
                    <a:lnL>
                      <a:noFill/>
                    </a:lnL>
                    <a:lnR w="19050" cap="flat" cmpd="sng" algn="ctr">
                      <a:solidFill>
                        <a:schemeClr val="tx2"/>
                      </a:solidFill>
                      <a:prstDash val="solid"/>
                      <a:round/>
                      <a:headEnd type="none" w="med" len="med"/>
                      <a:tailEnd type="none" w="med" len="med"/>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0" dirty="0" smtClean="0">
                          <a:solidFill>
                            <a:schemeClr val="tx1"/>
                          </a:solidFill>
                          <a:latin typeface="Segoe UI" panose="020B0502040204020203" pitchFamily="34" charset="0"/>
                          <a:cs typeface="Segoe UI" panose="020B0502040204020203" pitchFamily="34" charset="0"/>
                        </a:rPr>
                        <a:t>mobile</a:t>
                      </a:r>
                      <a:endParaRPr lang="en-US" sz="2000" b="0" dirty="0">
                        <a:solidFill>
                          <a:schemeClr val="tx1"/>
                        </a:solidFill>
                        <a:latin typeface="Segoe UI" panose="020B0502040204020203" pitchFamily="34" charset="0"/>
                        <a:cs typeface="Segoe UI" panose="020B0502040204020203" pitchFamily="34" charset="0"/>
                      </a:endParaRPr>
                    </a:p>
                  </a:txBody>
                  <a:tcP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0" dirty="0" smtClean="0">
                          <a:solidFill>
                            <a:schemeClr val="tx1"/>
                          </a:solidFill>
                          <a:latin typeface="Segoe UI" panose="020B0502040204020203" pitchFamily="34" charset="0"/>
                          <a:cs typeface="Segoe UI" panose="020B0502040204020203" pitchFamily="34" charset="0"/>
                        </a:rPr>
                        <a:t>desktop</a:t>
                      </a:r>
                      <a:endParaRPr lang="en-US" sz="2000" b="0" dirty="0">
                        <a:solidFill>
                          <a:schemeClr val="tx1"/>
                        </a:solidFill>
                        <a:latin typeface="Segoe UI" panose="020B0502040204020203" pitchFamily="34" charset="0"/>
                        <a:cs typeface="Segoe UI" panose="020B0502040204020203" pitchFamily="34" charset="0"/>
                      </a:endParaRPr>
                    </a:p>
                  </a:txBody>
                  <a:tcPr>
                    <a:lnL>
                      <a:noFill/>
                    </a:lnL>
                    <a:lnR w="19050" cap="flat" cmpd="sng" algn="ctr">
                      <a:noFill/>
                      <a:prstDash val="solid"/>
                      <a:round/>
                      <a:headEnd type="none" w="med" len="med"/>
                      <a:tailEnd type="none" w="med" len="med"/>
                    </a:lnR>
                    <a:lnT w="6350" cap="flat" cmpd="sng" algn="ctr">
                      <a:noFill/>
                      <a:prstDash val="solid"/>
                      <a:miter lim="800000"/>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515170605"/>
                  </a:ext>
                </a:extLst>
              </a:tr>
              <a:tr h="3708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lvl="0"/>
                      <a:r>
                        <a:rPr lang="en-US" sz="2000" b="0" dirty="0" smtClean="0">
                          <a:latin typeface="Segoe UI" panose="020B0502040204020203" pitchFamily="34" charset="0"/>
                          <a:cs typeface="Segoe UI" panose="020B0502040204020203" pitchFamily="34" charset="0"/>
                        </a:rPr>
                        <a:t>My Docs</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19050" cap="flat" cmpd="sng" algn="ctr">
                      <a:solidFill>
                        <a:schemeClr val="tx2"/>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718735"/>
                  </a:ext>
                </a:extLst>
              </a:tr>
              <a:tr h="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lvl="0"/>
                      <a:r>
                        <a:rPr lang="en-US" sz="2000" b="0" dirty="0" smtClean="0">
                          <a:latin typeface="Segoe UI" panose="020B0502040204020203" pitchFamily="34" charset="0"/>
                          <a:cs typeface="Segoe UI" panose="020B0502040204020203" pitchFamily="34" charset="0"/>
                        </a:rPr>
                        <a:t>Team Sites</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marL="0" algn="ctr" defTabSz="932742" rtl="0" eaLnBrk="1" latinLnBrk="0" hangingPunct="1"/>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kern="1200" dirty="0">
                        <a:solidFill>
                          <a:schemeClr val="tx1"/>
                        </a:solidFill>
                        <a:latin typeface="Segoe UI" panose="020B0502040204020203" pitchFamily="34" charset="0"/>
                        <a:ea typeface=""/>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3523654748"/>
                  </a:ext>
                </a:extLst>
              </a:tr>
              <a:tr h="370840">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lvl="0"/>
                      <a:r>
                        <a:rPr lang="en-US" sz="2000" b="0" dirty="0" smtClean="0">
                          <a:latin typeface="Segoe UI" panose="020B0502040204020203" pitchFamily="34" charset="0"/>
                          <a:cs typeface="Segoe UI" panose="020B0502040204020203" pitchFamily="34" charset="0"/>
                        </a:rPr>
                        <a:t>Recents</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lvl1pPr marL="0" algn="l" defTabSz="932742" rtl="0" eaLnBrk="1" latinLnBrk="0" hangingPunct="1">
                        <a:defRPr sz="1800" kern="1200">
                          <a:solidFill>
                            <a:schemeClr val="tx1"/>
                          </a:solidFill>
                          <a:latin typeface="Calibri"/>
                          <a:ea typeface=""/>
                          <a:cs typeface=""/>
                        </a:defRPr>
                      </a:lvl1pPr>
                      <a:lvl2pPr marL="466371" algn="l" defTabSz="932742" rtl="0" eaLnBrk="1" latinLnBrk="0" hangingPunct="1">
                        <a:defRPr sz="1800" kern="1200">
                          <a:solidFill>
                            <a:schemeClr val="tx1"/>
                          </a:solidFill>
                          <a:latin typeface="Calibri"/>
                          <a:ea typeface=""/>
                          <a:cs typeface=""/>
                        </a:defRPr>
                      </a:lvl2pPr>
                      <a:lvl3pPr marL="932742" algn="l" defTabSz="932742" rtl="0" eaLnBrk="1" latinLnBrk="0" hangingPunct="1">
                        <a:defRPr sz="1800" kern="1200">
                          <a:solidFill>
                            <a:schemeClr val="tx1"/>
                          </a:solidFill>
                          <a:latin typeface="Calibri"/>
                          <a:ea typeface=""/>
                          <a:cs typeface=""/>
                        </a:defRPr>
                      </a:lvl3pPr>
                      <a:lvl4pPr marL="1399113" algn="l" defTabSz="932742" rtl="0" eaLnBrk="1" latinLnBrk="0" hangingPunct="1">
                        <a:defRPr sz="1800" kern="1200">
                          <a:solidFill>
                            <a:schemeClr val="tx1"/>
                          </a:solidFill>
                          <a:latin typeface="Calibri"/>
                          <a:ea typeface=""/>
                          <a:cs typeface=""/>
                        </a:defRPr>
                      </a:lvl4pPr>
                      <a:lvl5pPr marL="1865484" algn="l" defTabSz="932742" rtl="0" eaLnBrk="1" latinLnBrk="0" hangingPunct="1">
                        <a:defRPr sz="1800" kern="1200">
                          <a:solidFill>
                            <a:schemeClr val="tx1"/>
                          </a:solidFill>
                          <a:latin typeface="Calibri"/>
                          <a:ea typeface=""/>
                          <a:cs typeface=""/>
                        </a:defRPr>
                      </a:lvl5pPr>
                      <a:lvl6pPr marL="2331856" algn="l" defTabSz="932742" rtl="0" eaLnBrk="1" latinLnBrk="0" hangingPunct="1">
                        <a:defRPr sz="1800" kern="1200">
                          <a:solidFill>
                            <a:schemeClr val="tx1"/>
                          </a:solidFill>
                          <a:latin typeface="Calibri"/>
                          <a:ea typeface=""/>
                          <a:cs typeface=""/>
                        </a:defRPr>
                      </a:lvl6pPr>
                      <a:lvl7pPr marL="2798226" algn="l" defTabSz="932742" rtl="0" eaLnBrk="1" latinLnBrk="0" hangingPunct="1">
                        <a:defRPr sz="1800" kern="1200">
                          <a:solidFill>
                            <a:schemeClr val="tx1"/>
                          </a:solidFill>
                          <a:latin typeface="Calibri"/>
                          <a:ea typeface=""/>
                          <a:cs typeface=""/>
                        </a:defRPr>
                      </a:lvl7pPr>
                      <a:lvl8pPr marL="3264597" algn="l" defTabSz="932742" rtl="0" eaLnBrk="1" latinLnBrk="0" hangingPunct="1">
                        <a:defRPr sz="1800" kern="1200">
                          <a:solidFill>
                            <a:schemeClr val="tx1"/>
                          </a:solidFill>
                          <a:latin typeface="Calibri"/>
                          <a:ea typeface=""/>
                          <a:cs typeface=""/>
                        </a:defRPr>
                      </a:lvl8pPr>
                      <a:lvl9pPr marL="3730969" algn="l" defTabSz="932742" rtl="0" eaLnBrk="1" latinLnBrk="0" hangingPunct="1">
                        <a:defRPr sz="1800" kern="1200">
                          <a:solidFill>
                            <a:schemeClr val="tx1"/>
                          </a:solidFill>
                          <a:latin typeface="Calibri"/>
                          <a:ea typeface=""/>
                          <a:cs typeface=""/>
                        </a:defRPr>
                      </a:lvl9p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4224066806"/>
                  </a:ext>
                </a:extLst>
              </a:tr>
              <a:tr h="370840">
                <a:tc>
                  <a:txBody>
                    <a:bodyPr/>
                    <a:lstStyle/>
                    <a:p>
                      <a:pPr lvl="0"/>
                      <a:r>
                        <a:rPr lang="en-US" sz="2000" b="0" dirty="0" smtClean="0">
                          <a:latin typeface="Segoe UI" panose="020B0502040204020203" pitchFamily="34" charset="0"/>
                          <a:cs typeface="Segoe UI" panose="020B0502040204020203" pitchFamily="34" charset="0"/>
                        </a:rPr>
                        <a:t>Shared with me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1624398975"/>
                  </a:ext>
                </a:extLst>
              </a:tr>
              <a:tr h="370840">
                <a:tc>
                  <a:txBody>
                    <a:bodyPr/>
                    <a:lstStyle/>
                    <a:p>
                      <a:pPr lvl="0"/>
                      <a:r>
                        <a:rPr lang="en-US" sz="2000" b="0" dirty="0" smtClean="0">
                          <a:latin typeface="Segoe UI" panose="020B0502040204020203" pitchFamily="34" charset="0"/>
                          <a:cs typeface="Segoe UI" panose="020B0502040204020203" pitchFamily="34" charset="0"/>
                        </a:rPr>
                        <a:t>Offline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506682205"/>
                  </a:ext>
                </a:extLst>
              </a:tr>
              <a:tr h="370840">
                <a:tc>
                  <a:txBody>
                    <a:bodyPr/>
                    <a:lstStyle/>
                    <a:p>
                      <a:pPr lvl="0"/>
                      <a:r>
                        <a:rPr lang="en-US" sz="2000" b="0" dirty="0" smtClean="0">
                          <a:latin typeface="Segoe UI" panose="020B0502040204020203" pitchFamily="34" charset="0"/>
                          <a:cs typeface="Segoe UI" panose="020B0502040204020203" pitchFamily="34" charset="0"/>
                        </a:rPr>
                        <a:t>Sync &amp; merge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1839657846"/>
                  </a:ext>
                </a:extLst>
              </a:tr>
              <a:tr h="370840">
                <a:tc>
                  <a:txBody>
                    <a:bodyPr/>
                    <a:lstStyle/>
                    <a:p>
                      <a:pPr lvl="0"/>
                      <a:r>
                        <a:rPr lang="en-US" sz="2000" b="0" dirty="0" smtClean="0">
                          <a:latin typeface="Segoe UI" panose="020B0502040204020203" pitchFamily="34" charset="0"/>
                          <a:cs typeface="Segoe UI" panose="020B0502040204020203" pitchFamily="34" charset="0"/>
                        </a:rPr>
                        <a:t>Share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3759080155"/>
                  </a:ext>
                </a:extLst>
              </a:tr>
              <a:tr h="370840">
                <a:tc>
                  <a:txBody>
                    <a:bodyPr/>
                    <a:lstStyle/>
                    <a:p>
                      <a:pPr lvl="0"/>
                      <a:r>
                        <a:rPr lang="en-US" sz="2000" b="0" dirty="0" smtClean="0">
                          <a:latin typeface="Segoe UI" panose="020B0502040204020203" pitchFamily="34" charset="0"/>
                          <a:cs typeface="Segoe UI" panose="020B0502040204020203" pitchFamily="34" charset="0"/>
                        </a:rPr>
                        <a:t>Move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423176980"/>
                  </a:ext>
                </a:extLst>
              </a:tr>
              <a:tr h="370840">
                <a:tc>
                  <a:txBody>
                    <a:bodyPr/>
                    <a:lstStyle/>
                    <a:p>
                      <a:pPr lvl="0"/>
                      <a:r>
                        <a:rPr lang="en-US" sz="2000" b="0" dirty="0" smtClean="0">
                          <a:latin typeface="Segoe UI" panose="020B0502040204020203" pitchFamily="34" charset="0"/>
                          <a:cs typeface="Segoe UI" panose="020B0502040204020203" pitchFamily="34" charset="0"/>
                        </a:rPr>
                        <a:t>Rename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853331397"/>
                  </a:ext>
                </a:extLst>
              </a:tr>
              <a:tr h="370840">
                <a:tc>
                  <a:txBody>
                    <a:bodyPr/>
                    <a:lstStyle/>
                    <a:p>
                      <a:pPr lvl="0"/>
                      <a:r>
                        <a:rPr lang="en-US" sz="2000" b="0" dirty="0" smtClean="0">
                          <a:latin typeface="Segoe UI" panose="020B0502040204020203" pitchFamily="34" charset="0"/>
                          <a:cs typeface="Segoe UI" panose="020B0502040204020203" pitchFamily="34" charset="0"/>
                        </a:rPr>
                        <a:t>Upload / Save</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060361532"/>
                  </a:ext>
                </a:extLst>
              </a:tr>
              <a:tr h="370840">
                <a:tc>
                  <a:txBody>
                    <a:bodyPr/>
                    <a:lstStyle/>
                    <a:p>
                      <a:pPr lvl="0"/>
                      <a:r>
                        <a:rPr lang="en-US" sz="2000" b="0" dirty="0" smtClean="0">
                          <a:latin typeface="Segoe UI" panose="020B0502040204020203" pitchFamily="34" charset="0"/>
                          <a:cs typeface="Segoe UI" panose="020B0502040204020203" pitchFamily="34" charset="0"/>
                        </a:rPr>
                        <a:t>Camera Upload</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3434252349"/>
                  </a:ext>
                </a:extLst>
              </a:tr>
              <a:tr h="370840">
                <a:tc>
                  <a:txBody>
                    <a:bodyPr/>
                    <a:lstStyle/>
                    <a:p>
                      <a:pPr lvl="0"/>
                      <a:r>
                        <a:rPr lang="en-US" sz="2000" b="0" dirty="0" smtClean="0">
                          <a:latin typeface="Segoe UI" panose="020B0502040204020203" pitchFamily="34" charset="0"/>
                          <a:cs typeface="Segoe UI" panose="020B0502040204020203" pitchFamily="34" charset="0"/>
                        </a:rPr>
                        <a:t>Edit</a:t>
                      </a:r>
                      <a:endParaRPr lang="en-US" sz="2000" b="0" dirty="0">
                        <a:latin typeface="Segoe UI" panose="020B0502040204020203" pitchFamily="34" charset="0"/>
                        <a:cs typeface="Segoe UI" panose="020B0502040204020203" pitchFamily="34" charset="0"/>
                      </a:endParaRPr>
                    </a:p>
                  </a:txBody>
                  <a:tcPr marL="182880" anchor="ctr">
                    <a:lnL w="6350" cap="flat" cmpd="sng" algn="ctr">
                      <a:noFill/>
                      <a:prstDash val="solid"/>
                      <a:miter lim="800000"/>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rPr>
                        <a:t>-</a:t>
                      </a: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a:latin typeface="Segoe UI" panose="020B0502040204020203" pitchFamily="34" charset="0"/>
                        <a:cs typeface="Segoe UI" panose="020B0502040204020203" pitchFamily="34" charset="0"/>
                      </a:endParaRPr>
                    </a:p>
                  </a:txBody>
                  <a:tcPr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2" panose="05020102010507070707" pitchFamily="18"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smtClean="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solidFill>
                        <a:schemeClr val="tx2"/>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rPr>
                        <a:t>-</a:t>
                      </a:r>
                      <a:endParaRPr lang="en-US" sz="2000" b="0" dirty="0">
                        <a:latin typeface="Segoe UI" panose="020B0502040204020203" pitchFamily="34" charset="0"/>
                        <a:cs typeface="Segoe UI" panose="020B0502040204020203" pitchFamily="34" charset="0"/>
                      </a:endParaRPr>
                    </a:p>
                  </a:txBody>
                  <a:tcPr anchor="ctr">
                    <a:lnL w="1905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tc>
                  <a:txBody>
                    <a:bodyPr/>
                    <a:lstStyle/>
                    <a:p>
                      <a:pPr algn="ctr"/>
                      <a:r>
                        <a:rPr lang="en-US" sz="2000" b="0" dirty="0" smtClean="0">
                          <a:latin typeface="Segoe UI" panose="020B0502040204020203" pitchFamily="34" charset="0"/>
                          <a:cs typeface="Segoe UI" panose="020B0502040204020203" pitchFamily="34" charset="0"/>
                          <a:sym typeface="Wingdings" panose="05000000000000000000" pitchFamily="2" charset="2"/>
                        </a:rPr>
                        <a:t></a:t>
                      </a:r>
                      <a:endParaRPr lang="en-US" sz="2000" b="0" dirty="0">
                        <a:latin typeface="Segoe UI" panose="020B0502040204020203" pitchFamily="34" charset="0"/>
                        <a:cs typeface="Segoe UI" panose="020B0502040204020203" pitchFamily="34" charset="0"/>
                      </a:endParaRPr>
                    </a:p>
                  </a:txBody>
                  <a:tcPr anchor="ctr">
                    <a:lnL>
                      <a:noFill/>
                    </a:lnL>
                    <a:lnR w="1905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 xmlns:a16="http://schemas.microsoft.com/office/drawing/2014/main" val="2821139869"/>
                  </a:ext>
                </a:extLst>
              </a:tr>
            </a:tbl>
          </a:graphicData>
        </a:graphic>
      </p:graphicFrame>
      <p:sp>
        <p:nvSpPr>
          <p:cNvPr id="6" name="Rectangle 5"/>
          <p:cNvSpPr/>
          <p:nvPr/>
        </p:nvSpPr>
        <p:spPr>
          <a:xfrm>
            <a:off x="11033709" y="6653831"/>
            <a:ext cx="1436611" cy="286232"/>
          </a:xfrm>
          <a:prstGeom prst="rect">
            <a:avLst/>
          </a:prstGeom>
        </p:spPr>
        <p:txBody>
          <a:bodyPr wrap="none">
            <a:spAutoFit/>
          </a:bodyPr>
          <a:lstStyle/>
          <a:p>
            <a:pPr algn="r">
              <a:lnSpc>
                <a:spcPct val="90000"/>
              </a:lnSpc>
              <a:spcBef>
                <a:spcPct val="20000"/>
              </a:spcBef>
              <a:buSzPct val="90000"/>
            </a:pPr>
            <a:r>
              <a:rPr lang="en-US" sz="1400" dirty="0">
                <a:gradFill>
                  <a:gsLst>
                    <a:gs pos="1250">
                      <a:srgbClr val="6DC2E9"/>
                    </a:gs>
                    <a:gs pos="99000">
                      <a:srgbClr val="6DC2E9"/>
                    </a:gs>
                  </a:gsLst>
                  <a:lin ang="5400000" scaled="0"/>
                </a:gradFill>
              </a:rPr>
              <a:t>* </a:t>
            </a:r>
            <a:r>
              <a:rPr lang="en-US" sz="1400" dirty="0" smtClean="0">
                <a:gradFill>
                  <a:gsLst>
                    <a:gs pos="1250">
                      <a:srgbClr val="6DC2E9"/>
                    </a:gs>
                    <a:gs pos="99000">
                      <a:srgbClr val="6DC2E9"/>
                    </a:gs>
                  </a:gsLst>
                  <a:lin ang="5400000" scaled="0"/>
                </a:gradFill>
              </a:rPr>
              <a:t>planned 2014</a:t>
            </a:r>
            <a:endParaRPr lang="en-US" sz="1400" dirty="0">
              <a:gradFill>
                <a:gsLst>
                  <a:gs pos="1250">
                    <a:srgbClr val="6DC2E9"/>
                  </a:gs>
                  <a:gs pos="99000">
                    <a:srgbClr val="6DC2E9"/>
                  </a:gs>
                </a:gsLst>
                <a:lin ang="5400000" scaled="0"/>
              </a:gradFill>
            </a:endParaRPr>
          </a:p>
        </p:txBody>
      </p:sp>
      <p:graphicFrame>
        <p:nvGraphicFramePr>
          <p:cNvPr id="8" name="Table 7"/>
          <p:cNvGraphicFramePr>
            <a:graphicFrameLocks noGrp="1"/>
          </p:cNvGraphicFramePr>
          <p:nvPr>
            <p:extLst/>
          </p:nvPr>
        </p:nvGraphicFramePr>
        <p:xfrm>
          <a:off x="162521" y="6088062"/>
          <a:ext cx="1981199" cy="772852"/>
        </p:xfrm>
        <a:graphic>
          <a:graphicData uri="http://schemas.openxmlformats.org/drawingml/2006/table">
            <a:tbl>
              <a:tblPr firstRow="1" bandRow="1">
                <a:tableStyleId>{2D5ABB26-0587-4C30-8999-92F81FD0307C}</a:tableStyleId>
              </a:tblPr>
              <a:tblGrid>
                <a:gridCol w="333189">
                  <a:extLst>
                    <a:ext uri="{9D8B030D-6E8A-4147-A177-3AD203B41FA5}">
                      <a16:colId xmlns="" xmlns:a16="http://schemas.microsoft.com/office/drawing/2014/main" val="1522348302"/>
                    </a:ext>
                  </a:extLst>
                </a:gridCol>
                <a:gridCol w="1648010">
                  <a:extLst>
                    <a:ext uri="{9D8B030D-6E8A-4147-A177-3AD203B41FA5}">
                      <a16:colId xmlns="" xmlns:a16="http://schemas.microsoft.com/office/drawing/2014/main" val="1721775400"/>
                    </a:ext>
                  </a:extLst>
                </a:gridCol>
              </a:tblGrid>
              <a:tr h="119063">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050" b="0" dirty="0" smtClean="0">
                          <a:latin typeface="Segoe UI" panose="020B0502040204020203" pitchFamily="34" charset="0"/>
                          <a:cs typeface="Segoe UI" panose="020B0502040204020203" pitchFamily="34" charset="0"/>
                          <a:sym typeface="Wingdings" panose="05000000000000000000" pitchFamily="2" charset="2"/>
                        </a:rPr>
                        <a:t></a:t>
                      </a:r>
                      <a:endParaRPr lang="en-US" sz="1050" b="0" dirty="0" smtClean="0">
                        <a:latin typeface="Segoe UI" panose="020B0502040204020203" pitchFamily="34" charset="0"/>
                        <a:cs typeface="Segoe UI" panose="020B0502040204020203" pitchFamily="34" charset="0"/>
                      </a:endParaRPr>
                    </a:p>
                  </a:txBody>
                  <a:tcPr anchor="ctr">
                    <a:lnL w="12700" cap="flat" cmpd="sng" algn="ctr">
                      <a:solidFill>
                        <a:schemeClr val="tx1"/>
                      </a:solidFill>
                      <a:prstDash val="sysDot"/>
                      <a:round/>
                      <a:headEnd type="none" w="med" len="med"/>
                      <a:tailEnd type="none" w="med" len="med"/>
                    </a:lnL>
                    <a:lnT w="12700" cap="flat" cmpd="sng" algn="ctr">
                      <a:solidFill>
                        <a:schemeClr val="tx1"/>
                      </a:solidFill>
                      <a:prstDash val="sysDot"/>
                      <a:round/>
                      <a:headEnd type="none" w="med" len="med"/>
                      <a:tailEnd type="none" w="med" len="med"/>
                    </a:lnT>
                  </a:tcPr>
                </a:tc>
                <a:tc>
                  <a:txBody>
                    <a:bodyPr/>
                    <a:lstStyle/>
                    <a:p>
                      <a:r>
                        <a:rPr lang="en-US" sz="1050" dirty="0" smtClean="0"/>
                        <a:t>fully implemented</a:t>
                      </a:r>
                      <a:endParaRPr lang="en-US" sz="1050" dirty="0"/>
                    </a:p>
                  </a:txBody>
                  <a:tcPr anchor="b">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tcPr>
                </a:tc>
                <a:extLst>
                  <a:ext uri="{0D108BD9-81ED-4DB2-BD59-A6C34878D82A}">
                    <a16:rowId xmlns="" xmlns:a16="http://schemas.microsoft.com/office/drawing/2014/main" val="3385912660"/>
                  </a:ext>
                </a:extLst>
              </a:tr>
              <a:tr h="260696">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050" b="0" smtClean="0">
                          <a:latin typeface="Segoe UI" panose="020B0502040204020203" pitchFamily="34" charset="0"/>
                          <a:cs typeface="Segoe UI" panose="020B0502040204020203" pitchFamily="34" charset="0"/>
                          <a:sym typeface="Wingdings 2" panose="05020102010507070707" pitchFamily="18" charset="2"/>
                        </a:rPr>
                        <a:t></a:t>
                      </a:r>
                      <a:endParaRPr lang="en-US" sz="1050" b="0" smtClean="0">
                        <a:latin typeface="Segoe UI" panose="020B0502040204020203" pitchFamily="34" charset="0"/>
                        <a:cs typeface="Segoe UI" panose="020B0502040204020203" pitchFamily="34" charset="0"/>
                      </a:endParaRPr>
                    </a:p>
                  </a:txBody>
                  <a:tcPr anchor="ctr">
                    <a:lnL w="12700" cap="flat" cmpd="sng" algn="ctr">
                      <a:solidFill>
                        <a:schemeClr val="tx1"/>
                      </a:solidFill>
                      <a:prstDash val="sysDot"/>
                      <a:round/>
                      <a:headEnd type="none" w="med" len="med"/>
                      <a:tailEnd type="none" w="med" len="med"/>
                    </a:lnL>
                  </a:tcPr>
                </a:tc>
                <a:tc>
                  <a:txBody>
                    <a:bodyPr/>
                    <a:lstStyle/>
                    <a:p>
                      <a:r>
                        <a:rPr lang="en-US" sz="1050" dirty="0" smtClean="0"/>
                        <a:t>partially implemented</a:t>
                      </a:r>
                      <a:endParaRPr lang="en-US" sz="1050" dirty="0"/>
                    </a:p>
                  </a:txBody>
                  <a:tcPr anchor="ctr">
                    <a:lnR w="12700" cap="flat" cmpd="sng" algn="ctr">
                      <a:solidFill>
                        <a:schemeClr val="tx1"/>
                      </a:solidFill>
                      <a:prstDash val="sysDot"/>
                      <a:round/>
                      <a:headEnd type="none" w="med" len="med"/>
                      <a:tailEnd type="none" w="med" len="med"/>
                    </a:lnR>
                  </a:tcPr>
                </a:tc>
                <a:extLst>
                  <a:ext uri="{0D108BD9-81ED-4DB2-BD59-A6C34878D82A}">
                    <a16:rowId xmlns="" xmlns:a16="http://schemas.microsoft.com/office/drawing/2014/main" val="1082665316"/>
                  </a:ext>
                </a:extLst>
              </a:tr>
              <a:tr h="260696">
                <a:tc>
                  <a:txBody>
                    <a:bodyPr/>
                    <a:lstStyle/>
                    <a:p>
                      <a:pPr algn="ctr"/>
                      <a:r>
                        <a:rPr lang="en-US" sz="1050" dirty="0" smtClean="0"/>
                        <a:t>-</a:t>
                      </a:r>
                      <a:endParaRPr lang="en-US" sz="1050" dirty="0"/>
                    </a:p>
                  </a:txBody>
                  <a:tcPr anchor="ctr">
                    <a:lnL w="12700" cap="flat" cmpd="sng" algn="ctr">
                      <a:solidFill>
                        <a:schemeClr val="tx1"/>
                      </a:solidFill>
                      <a:prstDash val="sysDot"/>
                      <a:round/>
                      <a:headEnd type="none" w="med" len="med"/>
                      <a:tailEnd type="none" w="med" len="med"/>
                    </a:lnL>
                    <a:lnB w="12700" cap="flat" cmpd="sng" algn="ctr">
                      <a:solidFill>
                        <a:schemeClr val="tx1"/>
                      </a:solidFill>
                      <a:prstDash val="sysDot"/>
                      <a:round/>
                      <a:headEnd type="none" w="med" len="med"/>
                      <a:tailEnd type="none" w="med" len="med"/>
                    </a:lnB>
                  </a:tcPr>
                </a:tc>
                <a:tc>
                  <a:txBody>
                    <a:bodyPr/>
                    <a:lstStyle/>
                    <a:p>
                      <a:r>
                        <a:rPr lang="en-US" sz="1050" smtClean="0"/>
                        <a:t>not implemented OR n/a</a:t>
                      </a:r>
                      <a:endParaRPr lang="en-US" sz="1050" dirty="0"/>
                    </a:p>
                  </a:txBody>
                  <a:tcPr anchor="ctr">
                    <a:lnR w="12700" cap="flat" cmpd="sng" algn="ctr">
                      <a:solidFill>
                        <a:schemeClr val="tx1"/>
                      </a:solidFill>
                      <a:prstDash val="sysDot"/>
                      <a:round/>
                      <a:headEnd type="none" w="med" len="med"/>
                      <a:tailEnd type="none" w="med" len="med"/>
                    </a:lnR>
                    <a:lnB w="12700" cap="flat" cmpd="sng" algn="ctr">
                      <a:solidFill>
                        <a:schemeClr val="tx1"/>
                      </a:solidFill>
                      <a:prstDash val="sysDot"/>
                      <a:round/>
                      <a:headEnd type="none" w="med" len="med"/>
                      <a:tailEnd type="none" w="med" len="med"/>
                    </a:lnB>
                  </a:tcPr>
                </a:tc>
                <a:extLst>
                  <a:ext uri="{0D108BD9-81ED-4DB2-BD59-A6C34878D82A}">
                    <a16:rowId xmlns="" xmlns:a16="http://schemas.microsoft.com/office/drawing/2014/main" val="2829079322"/>
                  </a:ext>
                </a:extLst>
              </a:tr>
            </a:tbl>
          </a:graphicData>
        </a:graphic>
      </p:graphicFrame>
    </p:spTree>
    <p:extLst>
      <p:ext uri="{BB962C8B-B14F-4D97-AF65-F5344CB8AC3E}">
        <p14:creationId xmlns:p14="http://schemas.microsoft.com/office/powerpoint/2010/main" val="17775487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8" id="{4164B987-078F-4A5E-BDE8-36A47B04CAEB}" vid="{EBD60C8A-D80A-4024-8E9D-404D4840E61B}"/>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3.xml><?xml version="1.0" encoding="utf-8"?>
<a:theme xmlns:a="http://schemas.openxmlformats.org/drawingml/2006/main" name="1_TR18_BO_CT_Template_16x9">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 SDP On The Go v2.potx" id="{20A32943-7460-4CB0-9BFC-95278E1089CE}" vid="{E3EF62E7-E80B-4092-A5D8-974ED0F1F56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99AB98-C840-4697-AC75-236197805D7D}"/>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SharePoint_Conference_2014_PowerUser_Template_lms-2</Template>
  <TotalTime>1</TotalTime>
  <Words>5288</Words>
  <Application>Microsoft Office PowerPoint</Application>
  <PresentationFormat>Custom</PresentationFormat>
  <Paragraphs>648</Paragraphs>
  <Slides>45</Slides>
  <Notes>34</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45</vt:i4>
      </vt:variant>
    </vt:vector>
  </HeadingPairs>
  <TitlesOfParts>
    <vt:vector size="57" baseType="lpstr">
      <vt:lpstr>Arial</vt:lpstr>
      <vt:lpstr>Calibri</vt:lpstr>
      <vt:lpstr>Segoe </vt:lpstr>
      <vt:lpstr>Segoe Semibold</vt:lpstr>
      <vt:lpstr>Segoe UI</vt:lpstr>
      <vt:lpstr>Segoe UI Light</vt:lpstr>
      <vt:lpstr>Segoe UI Semibold</vt:lpstr>
      <vt:lpstr>Wingdings</vt:lpstr>
      <vt:lpstr>Wingdings 2</vt:lpstr>
      <vt:lpstr>5-30499_SPC_2014_PowerUser_Template_16x9</vt:lpstr>
      <vt:lpstr>1_5-30499_SPC_2014_PowerUser_Template_16x9</vt:lpstr>
      <vt:lpstr>1_TR18_BO_CT_Template_16x9</vt:lpstr>
      <vt:lpstr>PowerPoint Presentation</vt:lpstr>
      <vt:lpstr>OneDrive for Business &amp; Mobility  Access your files on the go from any device or platform </vt:lpstr>
      <vt:lpstr>Talk Roadmap</vt:lpstr>
      <vt:lpstr>PowerPoint Presentation</vt:lpstr>
      <vt:lpstr>What is</vt:lpstr>
      <vt:lpstr>PowerPoint Presentation</vt:lpstr>
      <vt:lpstr>App Capabilities</vt:lpstr>
      <vt:lpstr>App Capabilities</vt:lpstr>
      <vt:lpstr>PowerPoint Presentation</vt:lpstr>
      <vt:lpstr>OneDrive for Business app vs. Office Mobile app, what’s the difference?</vt:lpstr>
      <vt:lpstr>OneDrive for Business vs. Office Mobile</vt:lpstr>
      <vt:lpstr>OneDrive for Business – iOS mobile app</vt:lpstr>
      <vt:lpstr>Office Mobile – iPhone</vt:lpstr>
      <vt:lpstr>     in the cloud? are you…       </vt:lpstr>
      <vt:lpstr>PowerPoint Presentation</vt:lpstr>
      <vt:lpstr>mobile browser experience</vt:lpstr>
      <vt:lpstr>introducing SharePoint Touch Design</vt:lpstr>
      <vt:lpstr>PowerPoint Presentation</vt:lpstr>
      <vt:lpstr>easy access to sites</vt:lpstr>
      <vt:lpstr>SharePoint Touch Design</vt:lpstr>
      <vt:lpstr>Roadmap</vt:lpstr>
      <vt:lpstr>licensing restrictions</vt:lpstr>
      <vt:lpstr>What about Office 365 Dedicated customers?</vt:lpstr>
      <vt:lpstr>iOS support for Dedicated customers</vt:lpstr>
      <vt:lpstr>OneDrive for Business – Mac Sync Client</vt:lpstr>
      <vt:lpstr>SharePoint browser experience</vt:lpstr>
      <vt:lpstr>        in the cloud</vt:lpstr>
      <vt:lpstr> are you…       on-premises?</vt:lpstr>
      <vt:lpstr>PowerPoint Presentation</vt:lpstr>
      <vt:lpstr>PowerPoint Presentation</vt:lpstr>
      <vt:lpstr>Office Hub – Windows Phone </vt:lpstr>
      <vt:lpstr>Office Mobile – activation</vt:lpstr>
      <vt:lpstr>PowerPoint Presentation</vt:lpstr>
      <vt:lpstr>Common Questions</vt:lpstr>
      <vt:lpstr>My customer uses iPads and iPhones… what to do?</vt:lpstr>
      <vt:lpstr>Office Online (Web Apps)</vt:lpstr>
      <vt:lpstr>My customer uses Android devices… what to do?</vt:lpstr>
      <vt:lpstr>What can I do on my Surface Pro device?</vt:lpstr>
      <vt:lpstr>What can I do on my Surface RT device?</vt:lpstr>
      <vt:lpstr>What can I do on my Mac?</vt:lpstr>
      <vt:lpstr>Why do some apps support on-prem, but others don’t?</vt:lpstr>
      <vt:lpstr>Why aren’t there Office apps for iPad and Android tablet?</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OneDrive for Business &amp; Mobility Access your files on the go from any device or platform</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1</cp:revision>
  <dcterms:created xsi:type="dcterms:W3CDTF">2014-03-06T21:15:42Z</dcterms:created>
  <dcterms:modified xsi:type="dcterms:W3CDTF">2014-03-06T21:17:23Z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