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1.xml" ContentType="application/vnd.openxmlformats-officedocument.presentationml.tags+xml"/>
  <Override PartName="/ppt/notesSlides/notesSlide13.xml" ContentType="application/vnd.openxmlformats-officedocument.presentationml.notesSlide+xml"/>
  <Override PartName="/ppt/tags/tag2.xml" ContentType="application/vnd.openxmlformats-officedocument.presentationml.tags+xml"/>
  <Override PartName="/ppt/notesSlides/notesSlide14.xml" ContentType="application/vnd.openxmlformats-officedocument.presentationml.notesSlide+xml"/>
  <Override PartName="/ppt/tags/tag3.xml" ContentType="application/vnd.openxmlformats-officedocument.presentationml.tags+xml"/>
  <Override PartName="/ppt/notesSlides/notesSlide15.xml" ContentType="application/vnd.openxmlformats-officedocument.presentationml.notesSlide+xml"/>
  <Override PartName="/ppt/tags/tag4.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Lst>
  <p:notesMasterIdLst>
    <p:notesMasterId r:id="rId49"/>
  </p:notesMasterIdLst>
  <p:handoutMasterIdLst>
    <p:handoutMasterId r:id="rId50"/>
  </p:handoutMasterIdLst>
  <p:sldIdLst>
    <p:sldId id="1236" r:id="rId5"/>
    <p:sldId id="1323" r:id="rId6"/>
    <p:sldId id="1379" r:id="rId7"/>
    <p:sldId id="1415" r:id="rId8"/>
    <p:sldId id="1388" r:id="rId9"/>
    <p:sldId id="1374" r:id="rId10"/>
    <p:sldId id="1384" r:id="rId11"/>
    <p:sldId id="1363" r:id="rId12"/>
    <p:sldId id="1385" r:id="rId13"/>
    <p:sldId id="1376" r:id="rId14"/>
    <p:sldId id="1377" r:id="rId15"/>
    <p:sldId id="1378" r:id="rId16"/>
    <p:sldId id="1383" r:id="rId17"/>
    <p:sldId id="1380" r:id="rId18"/>
    <p:sldId id="1342" r:id="rId19"/>
    <p:sldId id="1330" r:id="rId20"/>
    <p:sldId id="1334" r:id="rId21"/>
    <p:sldId id="1404" r:id="rId22"/>
    <p:sldId id="1407" r:id="rId23"/>
    <p:sldId id="1292" r:id="rId24"/>
    <p:sldId id="1381" r:id="rId25"/>
    <p:sldId id="1287" r:id="rId26"/>
    <p:sldId id="1394" r:id="rId27"/>
    <p:sldId id="1392" r:id="rId28"/>
    <p:sldId id="1397" r:id="rId29"/>
    <p:sldId id="1399" r:id="rId30"/>
    <p:sldId id="1400" r:id="rId31"/>
    <p:sldId id="1401" r:id="rId32"/>
    <p:sldId id="1375" r:id="rId33"/>
    <p:sldId id="1366" r:id="rId34"/>
    <p:sldId id="1358" r:id="rId35"/>
    <p:sldId id="1402" r:id="rId36"/>
    <p:sldId id="1351" r:id="rId37"/>
    <p:sldId id="1357" r:id="rId38"/>
    <p:sldId id="1403" r:id="rId39"/>
    <p:sldId id="1355" r:id="rId40"/>
    <p:sldId id="1322" r:id="rId41"/>
    <p:sldId id="1387" r:id="rId42"/>
    <p:sldId id="1319" r:id="rId43"/>
    <p:sldId id="1361" r:id="rId44"/>
    <p:sldId id="1321" r:id="rId45"/>
    <p:sldId id="1408" r:id="rId46"/>
    <p:sldId id="1393" r:id="rId47"/>
    <p:sldId id="1405" r:id="rId48"/>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Welcome &amp; Introduction" id="{BA6DABE8-A27D-49CF-B837-2E194335366C}">
          <p14:sldIdLst>
            <p14:sldId id="1236"/>
            <p14:sldId id="1323"/>
            <p14:sldId id="1379"/>
            <p14:sldId id="1415"/>
            <p14:sldId id="1388"/>
          </p14:sldIdLst>
        </p14:section>
        <p14:section name="Transformation of IT" id="{3EC04400-0789-4FB3-BA28-EB2ED0BE3DF3}">
          <p14:sldIdLst>
            <p14:sldId id="1374"/>
            <p14:sldId id="1384"/>
            <p14:sldId id="1363"/>
            <p14:sldId id="1385"/>
            <p14:sldId id="1376"/>
            <p14:sldId id="1377"/>
            <p14:sldId id="1378"/>
          </p14:sldIdLst>
        </p14:section>
        <p14:section name="SharePoint Server 2013 Review and Roadmap" id="{8AAA63E4-1A41-43DE-9F51-819E0AF3B54B}">
          <p14:sldIdLst>
            <p14:sldId id="1383"/>
            <p14:sldId id="1380"/>
            <p14:sldId id="1342"/>
            <p14:sldId id="1330"/>
            <p14:sldId id="1334"/>
            <p14:sldId id="1404"/>
            <p14:sldId id="1407"/>
            <p14:sldId id="1292"/>
            <p14:sldId id="1381"/>
          </p14:sldIdLst>
        </p14:section>
        <p14:section name="Office 365 Review and Roadmap" id="{DE54466F-11A0-4F1A-97B4-78046370D92B}">
          <p14:sldIdLst>
            <p14:sldId id="1287"/>
            <p14:sldId id="1394"/>
            <p14:sldId id="1392"/>
            <p14:sldId id="1397"/>
            <p14:sldId id="1399"/>
            <p14:sldId id="1400"/>
            <p14:sldId id="1401"/>
          </p14:sldIdLst>
        </p14:section>
        <p14:section name="Coexistence &amp; Migration" id="{B462B264-21C1-4042-8120-756D45BBA7F5}">
          <p14:sldIdLst>
            <p14:sldId id="1375"/>
            <p14:sldId id="1366"/>
            <p14:sldId id="1358"/>
            <p14:sldId id="1402"/>
            <p14:sldId id="1351"/>
            <p14:sldId id="1357"/>
            <p14:sldId id="1403"/>
          </p14:sldIdLst>
        </p14:section>
        <p14:section name="SPC14 for IT Professionals" id="{8E5A7452-E402-484F-BA75-590ACD366B8C}">
          <p14:sldIdLst>
            <p14:sldId id="1355"/>
            <p14:sldId id="1322"/>
            <p14:sldId id="1387"/>
            <p14:sldId id="1319"/>
            <p14:sldId id="1361"/>
            <p14:sldId id="1321"/>
            <p14:sldId id="1408"/>
          </p14:sldIdLst>
        </p14:section>
        <p14:section name="Conclusion" id="{3A2EE1B7-2ECE-4A77-8D1E-7DE50709173E}">
          <p14:sldIdLst>
            <p14:sldId id="1393"/>
            <p14:sldId id="1405"/>
          </p14:sldIdLst>
        </p14:section>
      </p14:sectionLst>
    </p:ext>
    <p:ext uri="{EFAFB233-063F-42B5-8137-9DF3F51BA10A}">
      <p15:sldGuideLst xmlns:p15="http://schemas.microsoft.com/office/powerpoint/2012/main">
        <p15:guide id="1" orient="horz" pos="4051">
          <p15:clr>
            <a:srgbClr val="A4A3A4"/>
          </p15:clr>
        </p15:guide>
        <p15:guide id="2" orient="horz" pos="1215">
          <p15:clr>
            <a:srgbClr val="A4A3A4"/>
          </p15:clr>
        </p15:guide>
        <p15:guide id="3" orient="horz" pos="2441">
          <p15:clr>
            <a:srgbClr val="A4A3A4"/>
          </p15:clr>
        </p15:guide>
        <p15:guide id="4" pos="3917">
          <p15:clr>
            <a:srgbClr val="A4A3A4"/>
          </p15:clr>
        </p15:guide>
        <p15:guide id="5" pos="197">
          <p15:clr>
            <a:srgbClr val="A4A3A4"/>
          </p15:clr>
        </p15:guide>
        <p15:guide id="6" orient="horz" pos="1619">
          <p15:clr>
            <a:srgbClr val="A4A3A4"/>
          </p15:clr>
        </p15:guide>
        <p15:guide id="7" orient="horz" pos="703">
          <p15:clr>
            <a:srgbClr val="A4A3A4"/>
          </p15:clr>
        </p15:guide>
        <p15:guide id="8" orient="horz" pos="813">
          <p15:clr>
            <a:srgbClr val="A4A3A4"/>
          </p15:clr>
        </p15:guide>
        <p15:guide id="9" pos="747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9B9B9"/>
    <a:srgbClr val="E7E6E6"/>
    <a:srgbClr val="F88608"/>
    <a:srgbClr val="E39E48"/>
    <a:srgbClr val="E6E6E6"/>
    <a:srgbClr val="00188F"/>
    <a:srgbClr val="000000"/>
    <a:srgbClr val="0072C6"/>
    <a:srgbClr val="F9A03E"/>
    <a:srgbClr val="6E8B2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2905" autoAdjust="0"/>
    <p:restoredTop sz="96866" autoAdjust="0"/>
  </p:normalViewPr>
  <p:slideViewPr>
    <p:cSldViewPr snapToGrid="0">
      <p:cViewPr varScale="1">
        <p:scale>
          <a:sx n="130" d="100"/>
          <a:sy n="130" d="100"/>
        </p:scale>
        <p:origin x="516" y="120"/>
      </p:cViewPr>
      <p:guideLst>
        <p:guide orient="horz" pos="4051"/>
        <p:guide orient="horz" pos="1215"/>
        <p:guide orient="horz" pos="2441"/>
        <p:guide pos="3917"/>
        <p:guide pos="197"/>
        <p:guide orient="horz" pos="1619"/>
        <p:guide orient="horz" pos="703"/>
        <p:guide orient="horz" pos="813"/>
        <p:guide pos="7470"/>
      </p:guideLst>
    </p:cSldViewPr>
  </p:slideViewPr>
  <p:outlineViewPr>
    <p:cViewPr>
      <p:scale>
        <a:sx n="33" d="100"/>
        <a:sy n="33" d="100"/>
      </p:scale>
      <p:origin x="0" y="-21634"/>
    </p:cViewPr>
  </p:outlineViewPr>
  <p:notesTextViewPr>
    <p:cViewPr>
      <p:scale>
        <a:sx n="100" d="100"/>
        <a:sy n="100" d="100"/>
      </p:scale>
      <p:origin x="0" y="0"/>
    </p:cViewPr>
  </p:notesTextViewPr>
  <p:sorterViewPr>
    <p:cViewPr varScale="1">
      <p:scale>
        <a:sx n="1" d="1"/>
        <a:sy n="1" d="1"/>
      </p:scale>
      <p:origin x="0" y="0"/>
    </p:cViewPr>
  </p:sorterViewPr>
  <p:notesViewPr>
    <p:cSldViewPr snapToGrid="0"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handoutMaster" Target="handoutMasters/handoutMaster1.xml"/><Relationship Id="rId55"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8" Type="http://schemas.openxmlformats.org/officeDocument/2006/relationships/slide" Target="slides/slide4.xml"/><Relationship Id="rId51" Type="http://schemas.openxmlformats.org/officeDocument/2006/relationships/commentAuthors" Target="commen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3/3/2014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3/3/2014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t>3/3/2014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1765695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E7A5D8D-0AD1-4593-89A3-72FDF99F0FE8}" type="slidenum">
              <a:rPr lang="en-US" smtClean="0"/>
              <a:t>26</a:t>
            </a:fld>
            <a:endParaRPr lang="en-US"/>
          </a:p>
        </p:txBody>
      </p:sp>
    </p:spTree>
    <p:extLst>
      <p:ext uri="{BB962C8B-B14F-4D97-AF65-F5344CB8AC3E}">
        <p14:creationId xmlns:p14="http://schemas.microsoft.com/office/powerpoint/2010/main" val="17268458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E7A5D8D-0AD1-4593-89A3-72FDF99F0FE8}" type="slidenum">
              <a:rPr lang="en-US" smtClean="0"/>
              <a:t>27</a:t>
            </a:fld>
            <a:endParaRPr lang="en-US"/>
          </a:p>
        </p:txBody>
      </p:sp>
    </p:spTree>
    <p:extLst>
      <p:ext uri="{BB962C8B-B14F-4D97-AF65-F5344CB8AC3E}">
        <p14:creationId xmlns:p14="http://schemas.microsoft.com/office/powerpoint/2010/main" val="2880473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E7A5D8D-0AD1-4593-89A3-72FDF99F0FE8}" type="slidenum">
              <a:rPr lang="en-US" smtClean="0"/>
              <a:t>28</a:t>
            </a:fld>
            <a:endParaRPr lang="en-US"/>
          </a:p>
        </p:txBody>
      </p:sp>
    </p:spTree>
    <p:extLst>
      <p:ext uri="{BB962C8B-B14F-4D97-AF65-F5344CB8AC3E}">
        <p14:creationId xmlns:p14="http://schemas.microsoft.com/office/powerpoint/2010/main" val="18480791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98C02C0-98AB-4661-8FF3-2C79CAD8CBF9}" type="slidenum">
              <a:rPr lang="en-US" smtClean="0"/>
              <a:t>31</a:t>
            </a:fld>
            <a:endParaRPr lang="en-US"/>
          </a:p>
        </p:txBody>
      </p:sp>
    </p:spTree>
    <p:extLst>
      <p:ext uri="{BB962C8B-B14F-4D97-AF65-F5344CB8AC3E}">
        <p14:creationId xmlns:p14="http://schemas.microsoft.com/office/powerpoint/2010/main" val="30405840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98C02C0-98AB-4661-8FF3-2C79CAD8CBF9}" type="slidenum">
              <a:rPr lang="en-US" smtClean="0"/>
              <a:t>32</a:t>
            </a:fld>
            <a:endParaRPr lang="en-US"/>
          </a:p>
        </p:txBody>
      </p:sp>
    </p:spTree>
    <p:extLst>
      <p:ext uri="{BB962C8B-B14F-4D97-AF65-F5344CB8AC3E}">
        <p14:creationId xmlns:p14="http://schemas.microsoft.com/office/powerpoint/2010/main" val="34744186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400" dirty="0"/>
          </a:p>
        </p:txBody>
      </p:sp>
      <p:sp>
        <p:nvSpPr>
          <p:cNvPr id="4" name="Slide Number Placeholder 3"/>
          <p:cNvSpPr>
            <a:spLocks noGrp="1"/>
          </p:cNvSpPr>
          <p:nvPr>
            <p:ph type="sldNum" sz="quarter" idx="10"/>
          </p:nvPr>
        </p:nvSpPr>
        <p:spPr/>
        <p:txBody>
          <a:bodyPr/>
          <a:lstStyle/>
          <a:p>
            <a:fld id="{E98C02C0-98AB-4661-8FF3-2C79CAD8CBF9}" type="slidenum">
              <a:rPr lang="en-US" smtClean="0"/>
              <a:t>33</a:t>
            </a:fld>
            <a:endParaRPr lang="en-US"/>
          </a:p>
        </p:txBody>
      </p:sp>
    </p:spTree>
    <p:extLst>
      <p:ext uri="{BB962C8B-B14F-4D97-AF65-F5344CB8AC3E}">
        <p14:creationId xmlns:p14="http://schemas.microsoft.com/office/powerpoint/2010/main" val="41827306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98C02C0-98AB-4661-8FF3-2C79CAD8CBF9}" type="slidenum">
              <a:rPr lang="en-US" smtClean="0"/>
              <a:t>34</a:t>
            </a:fld>
            <a:endParaRPr lang="en-US"/>
          </a:p>
        </p:txBody>
      </p:sp>
    </p:spTree>
    <p:extLst>
      <p:ext uri="{BB962C8B-B14F-4D97-AF65-F5344CB8AC3E}">
        <p14:creationId xmlns:p14="http://schemas.microsoft.com/office/powerpoint/2010/main" val="30743364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400" dirty="0"/>
          </a:p>
        </p:txBody>
      </p:sp>
      <p:sp>
        <p:nvSpPr>
          <p:cNvPr id="4" name="Slide Number Placeholder 3"/>
          <p:cNvSpPr>
            <a:spLocks noGrp="1"/>
          </p:cNvSpPr>
          <p:nvPr>
            <p:ph type="sldNum" sz="quarter" idx="10"/>
          </p:nvPr>
        </p:nvSpPr>
        <p:spPr/>
        <p:txBody>
          <a:bodyPr/>
          <a:lstStyle/>
          <a:p>
            <a:fld id="{E98C02C0-98AB-4661-8FF3-2C79CAD8CBF9}" type="slidenum">
              <a:rPr lang="en-US" smtClean="0"/>
              <a:t>40</a:t>
            </a:fld>
            <a:endParaRPr lang="en-US"/>
          </a:p>
        </p:txBody>
      </p:sp>
    </p:spTree>
    <p:extLst>
      <p:ext uri="{BB962C8B-B14F-4D97-AF65-F5344CB8AC3E}">
        <p14:creationId xmlns:p14="http://schemas.microsoft.com/office/powerpoint/2010/main" val="29885063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3/3/2014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43</a:t>
            </a:fld>
            <a:endParaRPr lang="en-US" dirty="0"/>
          </a:p>
        </p:txBody>
      </p:sp>
    </p:spTree>
    <p:extLst>
      <p:ext uri="{BB962C8B-B14F-4D97-AF65-F5344CB8AC3E}">
        <p14:creationId xmlns:p14="http://schemas.microsoft.com/office/powerpoint/2010/main" val="26685654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2584388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868F663D-3148-4196-889F-3AF3481999F2}" type="datetime1">
              <a:rPr lang="en-US" smtClean="0"/>
              <a:t>3/3/2014</a:t>
            </a:fld>
            <a:endParaRPr lang="en-US"/>
          </a:p>
        </p:txBody>
      </p:sp>
      <p:sp>
        <p:nvSpPr>
          <p:cNvPr id="5" name="Slide Number Placeholder 4"/>
          <p:cNvSpPr>
            <a:spLocks noGrp="1"/>
          </p:cNvSpPr>
          <p:nvPr>
            <p:ph type="sldNum" sz="quarter" idx="11"/>
          </p:nvPr>
        </p:nvSpPr>
        <p:spPr/>
        <p:txBody>
          <a:bodyPr/>
          <a:lstStyle/>
          <a:p>
            <a:fld id="{B4008EB6-D09E-4580-8CD6-DDB14511944F}" type="slidenum">
              <a:rPr lang="en-US" smtClean="0"/>
              <a:t>4</a:t>
            </a:fld>
            <a:endParaRPr lang="en-US" dirty="0"/>
          </a:p>
        </p:txBody>
      </p:sp>
      <p:sp>
        <p:nvSpPr>
          <p:cNvPr id="6" name="Header Placeholder 5"/>
          <p:cNvSpPr>
            <a:spLocks noGrp="1"/>
          </p:cNvSpPr>
          <p:nvPr>
            <p:ph type="hdr" sz="quarter" idx="12"/>
          </p:nvPr>
        </p:nvSpPr>
        <p:spPr/>
        <p:txBody>
          <a:bodyPr/>
          <a:lstStyle/>
          <a:p>
            <a:r>
              <a:rPr lang="en-US" smtClean="0"/>
              <a:t>Microsoft SharePoint</a:t>
            </a:r>
            <a:endParaRPr lang="en-US" dirty="0"/>
          </a:p>
        </p:txBody>
      </p:sp>
      <p:sp>
        <p:nvSpPr>
          <p:cNvPr id="7" name="Footer Placeholder 6"/>
          <p:cNvSpPr>
            <a:spLocks noGrp="1"/>
          </p:cNvSpPr>
          <p:nvPr>
            <p:ph type="ftr" sz="quarter" idx="13"/>
          </p:nvPr>
        </p:nvSpPr>
        <p:spPr/>
        <p:txBody>
          <a:bodyPr/>
          <a:lstStyle/>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8998925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E5D0C416-2CFA-469B-82AB-1BB3412567C5}" type="datetime1">
              <a:rPr lang="en-US" smtClean="0">
                <a:solidFill>
                  <a:prstClr val="black"/>
                </a:solidFill>
              </a:rPr>
              <a:pPr/>
              <a:t>3/3/2014</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dirty="0" smtClean="0">
                <a:solidFill>
                  <a:prstClr val="black"/>
                </a:solidFill>
              </a:rPr>
              <a:t>Microsoft Office365</a:t>
            </a:r>
            <a:endParaRPr lang="en-US" dirty="0">
              <a:solidFill>
                <a:prstClr val="black"/>
              </a:solidFill>
            </a:endParaRPr>
          </a:p>
        </p:txBody>
      </p:sp>
      <p:sp>
        <p:nvSpPr>
          <p:cNvPr id="7" name="Footer Placeholder 6"/>
          <p:cNvSpPr>
            <a:spLocks noGrp="1"/>
          </p:cNvSpPr>
          <p:nvPr>
            <p:ph type="ftr" sz="quarter" idx="13"/>
          </p:nvPr>
        </p:nvSpPr>
        <p:spPr/>
        <p:txBody>
          <a:bodyPr/>
          <a:lstStyle/>
          <a:p>
            <a:pPr marL="231775" defTabSz="914099" eaLnBrk="0" hangingPunct="0"/>
            <a:r>
              <a:rPr lang="en-US" sz="500" dirty="0" smtClean="0">
                <a:gradFill>
                  <a:gsLst>
                    <a:gs pos="0">
                      <a:prstClr val="black"/>
                    </a:gs>
                    <a:gs pos="100000">
                      <a:prstClr val="black"/>
                    </a:gs>
                  </a:gsLst>
                  <a:lin ang="5400000" scaled="0"/>
                </a:gradFill>
                <a:latin typeface="Segoe Pro"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dirty="0" smtClean="0">
                <a:gradFill>
                  <a:gsLst>
                    <a:gs pos="0">
                      <a:prstClr val="black"/>
                    </a:gs>
                    <a:gs pos="100000">
                      <a:prstClr val="black"/>
                    </a:gs>
                  </a:gsLst>
                  <a:lin ang="5400000" scaled="0"/>
                </a:gradFill>
                <a:latin typeface="Segoe Pro"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prstClr val="black"/>
                  </a:gs>
                  <a:gs pos="100000">
                    <a:prstClr val="black"/>
                  </a:gs>
                </a:gsLst>
                <a:lin ang="5400000" scaled="0"/>
              </a:gradFill>
              <a:latin typeface="Segoe Pro" pitchFamily="34" charset="0"/>
              <a:ea typeface="Segoe UI" pitchFamily="34" charset="0"/>
              <a:cs typeface="Segoe UI" pitchFamily="34" charset="0"/>
            </a:endParaRPr>
          </a:p>
        </p:txBody>
      </p:sp>
    </p:spTree>
    <p:extLst>
      <p:ext uri="{BB962C8B-B14F-4D97-AF65-F5344CB8AC3E}">
        <p14:creationId xmlns:p14="http://schemas.microsoft.com/office/powerpoint/2010/main" val="30684264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DA842F6-0D8E-45FC-B9C6-EBC1D426A5C0}" type="slidenum">
              <a:rPr lang="en-US" smtClean="0"/>
              <a:t>18</a:t>
            </a:fld>
            <a:endParaRPr lang="en-US"/>
          </a:p>
        </p:txBody>
      </p:sp>
    </p:spTree>
    <p:extLst>
      <p:ext uri="{BB962C8B-B14F-4D97-AF65-F5344CB8AC3E}">
        <p14:creationId xmlns:p14="http://schemas.microsoft.com/office/powerpoint/2010/main" val="26417060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3/3/2014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19</a:t>
            </a:fld>
            <a:endParaRPr lang="en-US" dirty="0"/>
          </a:p>
        </p:txBody>
      </p:sp>
    </p:spTree>
    <p:extLst>
      <p:ext uri="{BB962C8B-B14F-4D97-AF65-F5344CB8AC3E}">
        <p14:creationId xmlns:p14="http://schemas.microsoft.com/office/powerpoint/2010/main" val="37118835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E5D0C416-2CFA-469B-82AB-1BB3412567C5}" type="datetime1">
              <a:rPr lang="en-US" smtClean="0">
                <a:solidFill>
                  <a:prstClr val="black"/>
                </a:solidFill>
              </a:rPr>
              <a:pPr/>
              <a:t>3/3/2014</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dirty="0" smtClean="0">
                <a:solidFill>
                  <a:prstClr val="black"/>
                </a:solidFill>
              </a:rPr>
              <a:t>Microsoft Office365</a:t>
            </a:r>
            <a:endParaRPr lang="en-US" dirty="0">
              <a:solidFill>
                <a:prstClr val="black"/>
              </a:solidFill>
            </a:endParaRPr>
          </a:p>
        </p:txBody>
      </p:sp>
      <p:sp>
        <p:nvSpPr>
          <p:cNvPr id="7" name="Footer Placeholder 6"/>
          <p:cNvSpPr>
            <a:spLocks noGrp="1"/>
          </p:cNvSpPr>
          <p:nvPr>
            <p:ph type="ftr" sz="quarter" idx="13"/>
          </p:nvPr>
        </p:nvSpPr>
        <p:spPr/>
        <p:txBody>
          <a:bodyPr/>
          <a:lstStyle/>
          <a:p>
            <a:pPr marL="231775" defTabSz="914099" eaLnBrk="0" hangingPunct="0"/>
            <a:r>
              <a:rPr lang="en-US" sz="500" dirty="0" smtClean="0">
                <a:gradFill>
                  <a:gsLst>
                    <a:gs pos="0">
                      <a:prstClr val="black"/>
                    </a:gs>
                    <a:gs pos="100000">
                      <a:prstClr val="black"/>
                    </a:gs>
                  </a:gsLst>
                  <a:lin ang="5400000" scaled="0"/>
                </a:gradFill>
                <a:latin typeface="Segoe Pro"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dirty="0" smtClean="0">
                <a:gradFill>
                  <a:gsLst>
                    <a:gs pos="0">
                      <a:prstClr val="black"/>
                    </a:gs>
                    <a:gs pos="100000">
                      <a:prstClr val="black"/>
                    </a:gs>
                  </a:gsLst>
                  <a:lin ang="5400000" scaled="0"/>
                </a:gradFill>
                <a:latin typeface="Segoe Pro"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prstClr val="black"/>
                  </a:gs>
                  <a:gs pos="100000">
                    <a:prstClr val="black"/>
                  </a:gs>
                </a:gsLst>
                <a:lin ang="5400000" scaled="0"/>
              </a:gradFill>
              <a:latin typeface="Segoe Pro" pitchFamily="34" charset="0"/>
              <a:ea typeface="Segoe UI" pitchFamily="34" charset="0"/>
              <a:cs typeface="Segoe UI" pitchFamily="34" charset="0"/>
            </a:endParaRPr>
          </a:p>
        </p:txBody>
      </p:sp>
    </p:spTree>
    <p:extLst>
      <p:ext uri="{BB962C8B-B14F-4D97-AF65-F5344CB8AC3E}">
        <p14:creationId xmlns:p14="http://schemas.microsoft.com/office/powerpoint/2010/main" val="21866435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E5D0C416-2CFA-469B-82AB-1BB3412567C5}" type="datetime1">
              <a:rPr lang="en-US" smtClean="0">
                <a:solidFill>
                  <a:prstClr val="black"/>
                </a:solidFill>
              </a:rPr>
              <a:pPr/>
              <a:t>3/3/2014</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dirty="0" smtClean="0">
                <a:solidFill>
                  <a:prstClr val="black"/>
                </a:solidFill>
              </a:rPr>
              <a:t>Microsoft Office365</a:t>
            </a:r>
            <a:endParaRPr lang="en-US" dirty="0">
              <a:solidFill>
                <a:prstClr val="black"/>
              </a:solidFill>
            </a:endParaRPr>
          </a:p>
        </p:txBody>
      </p:sp>
      <p:sp>
        <p:nvSpPr>
          <p:cNvPr id="7" name="Footer Placeholder 6"/>
          <p:cNvSpPr>
            <a:spLocks noGrp="1"/>
          </p:cNvSpPr>
          <p:nvPr>
            <p:ph type="ftr" sz="quarter" idx="13"/>
          </p:nvPr>
        </p:nvSpPr>
        <p:spPr/>
        <p:txBody>
          <a:bodyPr/>
          <a:lstStyle/>
          <a:p>
            <a:pPr marL="231775" defTabSz="914099" eaLnBrk="0" hangingPunct="0"/>
            <a:r>
              <a:rPr lang="en-US" sz="500" dirty="0" smtClean="0">
                <a:gradFill>
                  <a:gsLst>
                    <a:gs pos="0">
                      <a:prstClr val="black"/>
                    </a:gs>
                    <a:gs pos="100000">
                      <a:prstClr val="black"/>
                    </a:gs>
                  </a:gsLst>
                  <a:lin ang="5400000" scaled="0"/>
                </a:gradFill>
                <a:latin typeface="Segoe Pro"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dirty="0" smtClean="0">
                <a:gradFill>
                  <a:gsLst>
                    <a:gs pos="0">
                      <a:prstClr val="black"/>
                    </a:gs>
                    <a:gs pos="100000">
                      <a:prstClr val="black"/>
                    </a:gs>
                  </a:gsLst>
                  <a:lin ang="5400000" scaled="0"/>
                </a:gradFill>
                <a:latin typeface="Segoe Pro"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prstClr val="black"/>
                  </a:gs>
                  <a:gs pos="100000">
                    <a:prstClr val="black"/>
                  </a:gs>
                </a:gsLst>
                <a:lin ang="5400000" scaled="0"/>
              </a:gradFill>
              <a:latin typeface="Segoe Pro" pitchFamily="34" charset="0"/>
              <a:ea typeface="Segoe UI" pitchFamily="34" charset="0"/>
              <a:cs typeface="Segoe UI" pitchFamily="34" charset="0"/>
            </a:endParaRPr>
          </a:p>
        </p:txBody>
      </p:sp>
    </p:spTree>
    <p:extLst>
      <p:ext uri="{BB962C8B-B14F-4D97-AF65-F5344CB8AC3E}">
        <p14:creationId xmlns:p14="http://schemas.microsoft.com/office/powerpoint/2010/main" val="30742653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E7A5D8D-0AD1-4593-89A3-72FDF99F0FE8}" type="slidenum">
              <a:rPr lang="en-US" smtClean="0"/>
              <a:t>24</a:t>
            </a:fld>
            <a:endParaRPr lang="en-US"/>
          </a:p>
        </p:txBody>
      </p:sp>
    </p:spTree>
    <p:extLst>
      <p:ext uri="{BB962C8B-B14F-4D97-AF65-F5344CB8AC3E}">
        <p14:creationId xmlns:p14="http://schemas.microsoft.com/office/powerpoint/2010/main" val="16803750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E7A5D8D-0AD1-4593-89A3-72FDF99F0FE8}" type="slidenum">
              <a:rPr lang="en-US" smtClean="0"/>
              <a:t>25</a:t>
            </a:fld>
            <a:endParaRPr lang="en-US"/>
          </a:p>
        </p:txBody>
      </p:sp>
    </p:spTree>
    <p:extLst>
      <p:ext uri="{BB962C8B-B14F-4D97-AF65-F5344CB8AC3E}">
        <p14:creationId xmlns:p14="http://schemas.microsoft.com/office/powerpoint/2010/main" val="60837757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9" name="Picture 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037124" y="3100829"/>
            <a:ext cx="3681991" cy="633985"/>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userDrawn="1">
  <p:cSld name="1_Section Title Accent Color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7052145"/>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0" y="1476621"/>
            <a:ext cx="11375536" cy="2130904"/>
          </a:xfrm>
          <a:prstGeom prst="rect">
            <a:avLst/>
          </a:prstGeom>
        </p:spPr>
        <p:txBody>
          <a:bodyPr/>
          <a:lstStyle>
            <a:lvl1pPr marL="0" indent="0">
              <a:spcBef>
                <a:spcPts val="2448"/>
              </a:spcBef>
              <a:buNone/>
              <a:defRPr sz="4080">
                <a:gradFill>
                  <a:gsLst>
                    <a:gs pos="100000">
                      <a:schemeClr val="tx2"/>
                    </a:gs>
                    <a:gs pos="0">
                      <a:schemeClr val="tx2"/>
                    </a:gs>
                  </a:gsLst>
                  <a:lin ang="5400000" scaled="0"/>
                </a:gradFill>
                <a:latin typeface="+mj-lt"/>
              </a:defRPr>
            </a:lvl1pPr>
            <a:lvl2pPr marL="0" indent="0">
              <a:buNone/>
              <a:defRPr sz="2040">
                <a:gradFill>
                  <a:gsLst>
                    <a:gs pos="100000">
                      <a:schemeClr val="bg2"/>
                    </a:gs>
                    <a:gs pos="6000">
                      <a:schemeClr val="bg2"/>
                    </a:gs>
                  </a:gsLst>
                  <a:lin ang="5400000" scaled="0"/>
                </a:gradFill>
              </a:defRPr>
            </a:lvl2pPr>
            <a:lvl3pPr marL="236387" indent="0">
              <a:buNone/>
              <a:defRPr sz="2040">
                <a:gradFill>
                  <a:gsLst>
                    <a:gs pos="100000">
                      <a:schemeClr val="bg2"/>
                    </a:gs>
                    <a:gs pos="6000">
                      <a:schemeClr val="bg2"/>
                    </a:gs>
                  </a:gsLst>
                  <a:lin ang="5400000" scaled="0"/>
                </a:gradFill>
              </a:defRPr>
            </a:lvl3pPr>
            <a:lvl4pPr marL="466298" indent="0">
              <a:buNone/>
              <a:defRPr sz="2040">
                <a:gradFill>
                  <a:gsLst>
                    <a:gs pos="100000">
                      <a:schemeClr val="bg2"/>
                    </a:gs>
                    <a:gs pos="6000">
                      <a:schemeClr val="bg2"/>
                    </a:gs>
                  </a:gsLst>
                  <a:lin ang="5400000" scaled="0"/>
                </a:gradFill>
              </a:defRPr>
            </a:lvl4pPr>
            <a:lvl5pPr marL="707543" indent="0">
              <a:buNone/>
              <a:defRPr sz="2040">
                <a:gradFill>
                  <a:gsLst>
                    <a:gs pos="100000">
                      <a:schemeClr val="bg2"/>
                    </a:gs>
                    <a:gs pos="6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pPr/>
              <a:t>‹#›</a:t>
            </a:fld>
            <a:endParaRPr lang="en-US" dirty="0"/>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447442" y="6345145"/>
            <a:ext cx="1901322" cy="587445"/>
          </a:xfrm>
          <a:prstGeom prst="rect">
            <a:avLst/>
          </a:prstGeom>
        </p:spPr>
      </p:pic>
    </p:spTree>
    <p:extLst>
      <p:ext uri="{BB962C8B-B14F-4D97-AF65-F5344CB8AC3E}">
        <p14:creationId xmlns:p14="http://schemas.microsoft.com/office/powerpoint/2010/main" val="4260692244"/>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3_Color Block Header&amp; Subtext">
    <p:spTree>
      <p:nvGrpSpPr>
        <p:cNvPr id="1" name=""/>
        <p:cNvGrpSpPr/>
        <p:nvPr/>
      </p:nvGrpSpPr>
      <p:grpSpPr>
        <a:xfrm>
          <a:off x="0" y="0"/>
          <a:ext cx="0" cy="0"/>
          <a:chOff x="0" y="0"/>
          <a:chExt cx="0" cy="0"/>
        </a:xfrm>
      </p:grpSpPr>
      <p:sp>
        <p:nvSpPr>
          <p:cNvPr id="2" name="Rectangle 1"/>
          <p:cNvSpPr/>
          <p:nvPr/>
        </p:nvSpPr>
        <p:spPr bwMode="white">
          <a:xfrm>
            <a:off x="-9717" y="0"/>
            <a:ext cx="4591061" cy="6994525"/>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b" anchorCtr="0" forceAA="0" compatLnSpc="1">
            <a:prstTxWarp prst="textNoShape">
              <a:avLst/>
            </a:prstTxWarp>
            <a:noAutofit/>
          </a:bodyPr>
          <a:lstStyle/>
          <a:p>
            <a:pPr algn="ctr" defTabSz="929960" fontAlgn="base">
              <a:spcBef>
                <a:spcPct val="0"/>
              </a:spcBef>
              <a:spcAft>
                <a:spcPct val="0"/>
              </a:spcAft>
            </a:pPr>
            <a:endParaRPr lang="en-US" sz="2238" dirty="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22478" y="27565"/>
            <a:ext cx="3097489" cy="2805906"/>
          </a:xfrm>
          <a:prstGeom prst="rect">
            <a:avLst/>
          </a:prstGeom>
        </p:spPr>
        <p:txBody>
          <a:bodyPr anchor="b" anchorCtr="0">
            <a:noAutofit/>
          </a:bodyPr>
          <a:lstStyle>
            <a:lvl1pPr marL="0" indent="0">
              <a:lnSpc>
                <a:spcPts val="3876"/>
              </a:lnSpc>
              <a:spcBef>
                <a:spcPts val="0"/>
              </a:spcBef>
              <a:buNone/>
              <a:defRPr sz="3672" b="0" cap="none" baseline="0">
                <a:gradFill>
                  <a:gsLst>
                    <a:gs pos="100000">
                      <a:schemeClr val="bg1"/>
                    </a:gs>
                    <a:gs pos="0">
                      <a:schemeClr val="bg1"/>
                    </a:gs>
                  </a:gsLst>
                  <a:lin ang="5400000" scaled="0"/>
                </a:gradFill>
                <a:latin typeface="Segoe UI Light" pitchFamily="34" charset="0"/>
              </a:defRPr>
            </a:lvl1pPr>
            <a:lvl2pPr marL="620069" indent="0">
              <a:buNone/>
              <a:defRPr sz="2747" b="1"/>
            </a:lvl2pPr>
            <a:lvl3pPr marL="1240137" indent="0">
              <a:buNone/>
              <a:defRPr sz="2442" b="1"/>
            </a:lvl3pPr>
            <a:lvl4pPr marL="1860206" indent="0">
              <a:buNone/>
              <a:defRPr sz="2136" b="1"/>
            </a:lvl4pPr>
            <a:lvl5pPr marL="2480274" indent="0">
              <a:buNone/>
              <a:defRPr sz="2136" b="1"/>
            </a:lvl5pPr>
            <a:lvl6pPr marL="3100344" indent="0">
              <a:buNone/>
              <a:defRPr sz="2136" b="1"/>
            </a:lvl6pPr>
            <a:lvl7pPr marL="3720412" indent="0">
              <a:buNone/>
              <a:defRPr sz="2136" b="1"/>
            </a:lvl7pPr>
            <a:lvl8pPr marL="4340480" indent="0">
              <a:buNone/>
              <a:defRPr sz="2136" b="1"/>
            </a:lvl8pPr>
            <a:lvl9pPr marL="4960549" indent="0">
              <a:buNone/>
              <a:defRPr sz="2136" b="1"/>
            </a:lvl9pPr>
          </a:lstStyle>
          <a:p>
            <a:pPr lvl="0"/>
            <a:r>
              <a:rPr lang="en-US" dirty="0" smtClean="0"/>
              <a:t>Click to edit Master text styles.</a:t>
            </a:r>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89160" y="6221788"/>
            <a:ext cx="2208564" cy="764735"/>
          </a:xfrm>
          <a:prstGeom prst="rect">
            <a:avLst/>
          </a:prstGeom>
        </p:spPr>
      </p:pic>
      <p:sp>
        <p:nvSpPr>
          <p:cNvPr id="8" name="Picture Placeholder 4"/>
          <p:cNvSpPr>
            <a:spLocks noGrp="1"/>
          </p:cNvSpPr>
          <p:nvPr>
            <p:ph type="pic" sz="quarter" idx="11"/>
          </p:nvPr>
        </p:nvSpPr>
        <p:spPr>
          <a:xfrm>
            <a:off x="3968399" y="1054035"/>
            <a:ext cx="8153844" cy="4957693"/>
          </a:xfrm>
          <a:solidFill>
            <a:schemeClr val="bg1">
              <a:lumMod val="95000"/>
            </a:schemeClr>
          </a:solidFill>
          <a:ln>
            <a:noFill/>
          </a:ln>
          <a:effectLst>
            <a:outerShdw blurRad="63500" sx="101000" sy="101000" algn="ctr"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lvl1pPr>
              <a:defRPr lang="en-US" sz="2244">
                <a:solidFill>
                  <a:schemeClr val="bg2"/>
                </a:solidFill>
                <a:latin typeface="+mn-lt"/>
                <a:ea typeface="Segoe UI" pitchFamily="34" charset="0"/>
                <a:cs typeface="Segoe UI" pitchFamily="34" charset="0"/>
              </a:defRPr>
            </a:lvl1pPr>
          </a:lstStyle>
          <a:p>
            <a:pPr marL="0" lvl="0" algn="ctr" defTabSz="932290" fontAlgn="base">
              <a:spcBef>
                <a:spcPct val="0"/>
              </a:spcBef>
              <a:spcAft>
                <a:spcPct val="0"/>
              </a:spcAft>
            </a:pPr>
            <a:endParaRPr lang="en-US" dirty="0"/>
          </a:p>
        </p:txBody>
      </p:sp>
      <p:sp>
        <p:nvSpPr>
          <p:cNvPr id="9" name="Text Placeholder 6"/>
          <p:cNvSpPr>
            <a:spLocks noGrp="1"/>
          </p:cNvSpPr>
          <p:nvPr>
            <p:ph type="body" sz="quarter" idx="10"/>
          </p:nvPr>
        </p:nvSpPr>
        <p:spPr>
          <a:xfrm>
            <a:off x="543752" y="3114884"/>
            <a:ext cx="3097489" cy="2212850"/>
          </a:xfrm>
        </p:spPr>
        <p:txBody>
          <a:bodyPr/>
          <a:lstStyle>
            <a:lvl1pPr marL="0" indent="0">
              <a:lnSpc>
                <a:spcPct val="100000"/>
              </a:lnSpc>
              <a:spcBef>
                <a:spcPts val="0"/>
              </a:spcBef>
              <a:spcAft>
                <a:spcPts val="1224"/>
              </a:spcAft>
              <a:buNone/>
              <a:defRPr sz="1836" spc="0" baseline="0">
                <a:solidFill>
                  <a:schemeClr val="bg1"/>
                </a:solidFill>
                <a:latin typeface="Segoe UI" pitchFamily="34" charset="0"/>
                <a:ea typeface="Segoe UI" pitchFamily="34" charset="0"/>
                <a:cs typeface="Segoe UI" pitchFamily="34" charset="0"/>
              </a:defRPr>
            </a:lvl1pPr>
            <a:lvl2pPr marL="0" indent="0">
              <a:lnSpc>
                <a:spcPct val="100000"/>
              </a:lnSpc>
              <a:spcBef>
                <a:spcPts val="0"/>
              </a:spcBef>
              <a:spcAft>
                <a:spcPts val="1224"/>
              </a:spcAft>
              <a:buNone/>
              <a:defRPr sz="1428" spc="0" baseline="0">
                <a:solidFill>
                  <a:schemeClr val="bg1"/>
                </a:solidFill>
                <a:latin typeface="Segoe UI" pitchFamily="34" charset="0"/>
                <a:ea typeface="Segoe UI" pitchFamily="34" charset="0"/>
                <a:cs typeface="Segoe UI" pitchFamily="34" charset="0"/>
              </a:defRPr>
            </a:lvl2pPr>
            <a:lvl3pPr marL="0" indent="0">
              <a:lnSpc>
                <a:spcPct val="100000"/>
              </a:lnSpc>
              <a:spcBef>
                <a:spcPts val="0"/>
              </a:spcBef>
              <a:spcAft>
                <a:spcPts val="1224"/>
              </a:spcAft>
              <a:buNone/>
              <a:defRPr sz="1224" spc="0" baseline="0">
                <a:solidFill>
                  <a:schemeClr val="bg1"/>
                </a:solidFill>
                <a:latin typeface="Segoe UI" pitchFamily="34" charset="0"/>
                <a:ea typeface="Segoe UI" pitchFamily="34" charset="0"/>
                <a:cs typeface="Segoe UI" pitchFamily="34" charset="0"/>
              </a:defRPr>
            </a:lvl3pPr>
            <a:lvl4pPr marL="0" indent="0">
              <a:lnSpc>
                <a:spcPct val="100000"/>
              </a:lnSpc>
              <a:spcBef>
                <a:spcPts val="0"/>
              </a:spcBef>
              <a:spcAft>
                <a:spcPts val="1224"/>
              </a:spcAft>
              <a:buNone/>
              <a:defRPr sz="1428" spc="0" baseline="0">
                <a:solidFill>
                  <a:schemeClr val="bg1"/>
                </a:solidFill>
                <a:latin typeface="Segoe UI" pitchFamily="34" charset="0"/>
                <a:ea typeface="Segoe UI" pitchFamily="34" charset="0"/>
                <a:cs typeface="Segoe UI" pitchFamily="34" charset="0"/>
              </a:defRPr>
            </a:lvl4pPr>
            <a:lvl5pPr marL="0" indent="0">
              <a:lnSpc>
                <a:spcPct val="100000"/>
              </a:lnSpc>
              <a:spcBef>
                <a:spcPts val="0"/>
              </a:spcBef>
              <a:spcAft>
                <a:spcPts val="1224"/>
              </a:spcAft>
              <a:buNone/>
              <a:defRPr sz="1428" spc="0" baseline="0">
                <a:solidFill>
                  <a:schemeClr val="bg1"/>
                </a:solidFill>
                <a:latin typeface="Segoe UI" pitchFamily="34" charset="0"/>
                <a:ea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2934" y="196312"/>
            <a:ext cx="893872" cy="893745"/>
          </a:xfrm>
          <a:prstGeom prst="rect">
            <a:avLst/>
          </a:prstGeom>
        </p:spPr>
      </p:pic>
    </p:spTree>
    <p:extLst>
      <p:ext uri="{BB962C8B-B14F-4D97-AF65-F5344CB8AC3E}">
        <p14:creationId xmlns:p14="http://schemas.microsoft.com/office/powerpoint/2010/main" val="2780534490"/>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userDrawn="1">
  <p:cSld name="1_Title &amp; Content,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1" y="1476621"/>
            <a:ext cx="11375536" cy="2130904"/>
          </a:xfrm>
          <a:prstGeom prst="rect">
            <a:avLst/>
          </a:prstGeom>
        </p:spPr>
        <p:txBody>
          <a:bodyPr/>
          <a:lstStyle>
            <a:lvl1pPr marL="0" indent="0">
              <a:spcBef>
                <a:spcPts val="2448"/>
              </a:spcBef>
              <a:buNone/>
              <a:defRPr sz="4080">
                <a:gradFill>
                  <a:gsLst>
                    <a:gs pos="100000">
                      <a:schemeClr val="bg2"/>
                    </a:gs>
                    <a:gs pos="0">
                      <a:schemeClr val="bg2"/>
                    </a:gs>
                  </a:gsLst>
                  <a:lin ang="5400000" scaled="0"/>
                </a:gradFill>
                <a:latin typeface="+mj-lt"/>
              </a:defRPr>
            </a:lvl1pPr>
            <a:lvl2pPr marL="0" indent="0">
              <a:buNone/>
              <a:defRPr sz="2040">
                <a:gradFill>
                  <a:gsLst>
                    <a:gs pos="100000">
                      <a:schemeClr val="bg2"/>
                    </a:gs>
                    <a:gs pos="0">
                      <a:schemeClr val="bg2"/>
                    </a:gs>
                  </a:gsLst>
                  <a:lin ang="5400000" scaled="0"/>
                </a:gradFill>
              </a:defRPr>
            </a:lvl2pPr>
            <a:lvl3pPr marL="236387" indent="0">
              <a:buNone/>
              <a:defRPr sz="2040">
                <a:gradFill>
                  <a:gsLst>
                    <a:gs pos="100000">
                      <a:schemeClr val="bg2"/>
                    </a:gs>
                    <a:gs pos="0">
                      <a:schemeClr val="bg2"/>
                    </a:gs>
                  </a:gsLst>
                  <a:lin ang="5400000" scaled="0"/>
                </a:gradFill>
              </a:defRPr>
            </a:lvl3pPr>
            <a:lvl4pPr marL="466298" indent="0">
              <a:buNone/>
              <a:defRPr sz="2040">
                <a:gradFill>
                  <a:gsLst>
                    <a:gs pos="100000">
                      <a:schemeClr val="bg2"/>
                    </a:gs>
                    <a:gs pos="0">
                      <a:schemeClr val="bg2"/>
                    </a:gs>
                  </a:gsLst>
                  <a:lin ang="5400000" scaled="0"/>
                </a:gradFill>
              </a:defRPr>
            </a:lvl4pPr>
            <a:lvl5pPr marL="707543" indent="0">
              <a:buNone/>
              <a:defRPr sz="2040">
                <a:gradFill>
                  <a:gsLst>
                    <a:gs pos="100000">
                      <a:schemeClr val="bg2"/>
                    </a:gs>
                    <a:gs pos="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80"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spTree>
    <p:extLst>
      <p:ext uri="{BB962C8B-B14F-4D97-AF65-F5344CB8AC3E}">
        <p14:creationId xmlns:p14="http://schemas.microsoft.com/office/powerpoint/2010/main" val="1829170390"/>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4" cstate="email">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 id="2147484217" r:id="rId29"/>
    <p:sldLayoutId id="2147484218" r:id="rId30"/>
    <p:sldLayoutId id="2147484219" r:id="rId31"/>
    <p:sldLayoutId id="2147484220" r:id="rId3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2.png"/><Relationship Id="rId7"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24.xml"/><Relationship Id="rId6" Type="http://schemas.openxmlformats.org/officeDocument/2006/relationships/image" Target="../media/image24.png"/><Relationship Id="rId5" Type="http://schemas.openxmlformats.org/officeDocument/2006/relationships/image" Target="../media/image23.png"/><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8" Type="http://schemas.openxmlformats.org/officeDocument/2006/relationships/image" Target="../media/image30.png"/><Relationship Id="rId13" Type="http://schemas.microsoft.com/office/2007/relationships/hdphoto" Target="../media/hdphoto6.wdp"/><Relationship Id="rId3" Type="http://schemas.openxmlformats.org/officeDocument/2006/relationships/image" Target="../media/image27.png"/><Relationship Id="rId7" Type="http://schemas.microsoft.com/office/2007/relationships/hdphoto" Target="../media/hdphoto3.wdp"/><Relationship Id="rId12" Type="http://schemas.openxmlformats.org/officeDocument/2006/relationships/image" Target="../media/image32.png"/><Relationship Id="rId17" Type="http://schemas.openxmlformats.org/officeDocument/2006/relationships/image" Target="../media/image36.png"/><Relationship Id="rId2" Type="http://schemas.openxmlformats.org/officeDocument/2006/relationships/notesSlide" Target="../notesSlides/notesSlide9.xml"/><Relationship Id="rId16" Type="http://schemas.openxmlformats.org/officeDocument/2006/relationships/image" Target="../media/image35.png"/><Relationship Id="rId1" Type="http://schemas.openxmlformats.org/officeDocument/2006/relationships/slideLayout" Target="../slideLayouts/slideLayout17.xml"/><Relationship Id="rId6" Type="http://schemas.openxmlformats.org/officeDocument/2006/relationships/image" Target="../media/image29.png"/><Relationship Id="rId11" Type="http://schemas.microsoft.com/office/2007/relationships/hdphoto" Target="../media/hdphoto5.wdp"/><Relationship Id="rId5" Type="http://schemas.openxmlformats.org/officeDocument/2006/relationships/image" Target="../media/image28.png"/><Relationship Id="rId15" Type="http://schemas.openxmlformats.org/officeDocument/2006/relationships/image" Target="../media/image34.png"/><Relationship Id="rId10" Type="http://schemas.openxmlformats.org/officeDocument/2006/relationships/image" Target="../media/image31.png"/><Relationship Id="rId4" Type="http://schemas.microsoft.com/office/2007/relationships/hdphoto" Target="../media/hdphoto2.wdp"/><Relationship Id="rId9" Type="http://schemas.microsoft.com/office/2007/relationships/hdphoto" Target="../media/hdphoto4.wdp"/><Relationship Id="rId14" Type="http://schemas.openxmlformats.org/officeDocument/2006/relationships/image" Target="../media/image33.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1.xml"/><Relationship Id="rId1" Type="http://schemas.openxmlformats.org/officeDocument/2006/relationships/slideLayout" Target="../slideLayouts/slideLayout17.xml"/><Relationship Id="rId4" Type="http://schemas.microsoft.com/office/2007/relationships/hdphoto" Target="../media/hdphoto7.wdp"/></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4.xml"/><Relationship Id="rId4" Type="http://schemas.openxmlformats.org/officeDocument/2006/relationships/image" Target="../media/image40.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4.xml"/><Relationship Id="rId1" Type="http://schemas.openxmlformats.org/officeDocument/2006/relationships/tags" Target="../tags/tag1.xml"/><Relationship Id="rId5" Type="http://schemas.openxmlformats.org/officeDocument/2006/relationships/image" Target="../media/image42.png"/><Relationship Id="rId4" Type="http://schemas.openxmlformats.org/officeDocument/2006/relationships/image" Target="../media/image41.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4.xml"/><Relationship Id="rId1" Type="http://schemas.openxmlformats.org/officeDocument/2006/relationships/tags" Target="../tags/tag2.xml"/><Relationship Id="rId5" Type="http://schemas.openxmlformats.org/officeDocument/2006/relationships/image" Target="../media/image42.png"/><Relationship Id="rId4" Type="http://schemas.openxmlformats.org/officeDocument/2006/relationships/image" Target="../media/image41.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4.xml"/><Relationship Id="rId1" Type="http://schemas.openxmlformats.org/officeDocument/2006/relationships/tags" Target="../tags/tag3.xml"/><Relationship Id="rId4" Type="http://schemas.openxmlformats.org/officeDocument/2006/relationships/image" Target="../media/image43.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4.xml"/><Relationship Id="rId1" Type="http://schemas.openxmlformats.org/officeDocument/2006/relationships/tags" Target="../tags/tag4.xml"/><Relationship Id="rId4" Type="http://schemas.openxmlformats.org/officeDocument/2006/relationships/image" Target="../media/image44.png"/></Relationships>
</file>

<file path=ppt/slides/_rels/slide3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17.xml"/><Relationship Id="rId4" Type="http://schemas.openxmlformats.org/officeDocument/2006/relationships/image" Target="../media/image47.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4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41.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4.xml"/></Relationships>
</file>

<file path=ppt/slides/_rels/slide42.xml.rels><?xml version="1.0" encoding="UTF-8" standalone="yes"?>
<Relationships xmlns="http://schemas.openxmlformats.org/package/2006/relationships"><Relationship Id="rId2" Type="http://schemas.openxmlformats.org/officeDocument/2006/relationships/hyperlink" Target="http://www.yammer.com/itpronetwork" TargetMode="External"/><Relationship Id="rId1" Type="http://schemas.openxmlformats.org/officeDocument/2006/relationships/slideLayout" Target="../slideLayouts/slideLayout24.xml"/></Relationships>
</file>

<file path=ppt/slides/_rels/slide43.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18.xml"/><Relationship Id="rId1" Type="http://schemas.openxmlformats.org/officeDocument/2006/relationships/slideLayout" Target="../slideLayouts/slideLayout29.xml"/></Relationships>
</file>

<file path=ppt/slides/_rels/slide4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9.xml"/><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4.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5175879"/>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p:cNvSpPr/>
          <p:nvPr/>
        </p:nvSpPr>
        <p:spPr bwMode="auto">
          <a:xfrm>
            <a:off x="1" y="3410077"/>
            <a:ext cx="5727700" cy="3584448"/>
          </a:xfrm>
          <a:prstGeom prst="rect">
            <a:avLst/>
          </a:prstGeom>
          <a:gradFill flip="none" rotWithShape="1">
            <a:gsLst>
              <a:gs pos="0">
                <a:schemeClr val="bg2"/>
              </a:gs>
              <a:gs pos="100000">
                <a:schemeClr val="bg1"/>
              </a:gs>
            </a:gsLst>
            <a:lin ang="5400000" scaled="1"/>
            <a:tileRect/>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l="36269" r="10907" b="15633"/>
          <a:stretch/>
        </p:blipFill>
        <p:spPr>
          <a:xfrm>
            <a:off x="5867400" y="0"/>
            <a:ext cx="6569075" cy="6994525"/>
          </a:xfrm>
          <a:prstGeom prst="rect">
            <a:avLst/>
          </a:prstGeom>
        </p:spPr>
      </p:pic>
      <p:sp>
        <p:nvSpPr>
          <p:cNvPr id="3" name="TextBox 2"/>
          <p:cNvSpPr txBox="1"/>
          <p:nvPr/>
        </p:nvSpPr>
        <p:spPr>
          <a:xfrm>
            <a:off x="240254" y="3481070"/>
            <a:ext cx="4745723" cy="849463"/>
          </a:xfrm>
          <a:prstGeom prst="rect">
            <a:avLst/>
          </a:prstGeom>
          <a:noFill/>
        </p:spPr>
        <p:txBody>
          <a:bodyPr wrap="none" lIns="0" tIns="146304" rIns="182880" bIns="146304" rtlCol="0">
            <a:spAutoFit/>
          </a:bodyPr>
          <a:lstStyle/>
          <a:p>
            <a:pPr>
              <a:lnSpc>
                <a:spcPct val="90000"/>
              </a:lnSpc>
              <a:spcAft>
                <a:spcPts val="600"/>
              </a:spcAft>
            </a:pPr>
            <a:r>
              <a:rPr lang="en-US" sz="2000" dirty="0">
                <a:solidFill>
                  <a:schemeClr val="tx1">
                    <a:alpha val="99000"/>
                  </a:schemeClr>
                </a:solidFill>
              </a:rPr>
              <a:t>t</a:t>
            </a:r>
            <a:r>
              <a:rPr lang="en-US" sz="2000" dirty="0" smtClean="0">
                <a:solidFill>
                  <a:schemeClr val="tx1">
                    <a:alpha val="99000"/>
                  </a:schemeClr>
                </a:solidFill>
              </a:rPr>
              <a:t>o drive business process </a:t>
            </a:r>
            <a:br>
              <a:rPr lang="en-US" sz="2000" dirty="0" smtClean="0">
                <a:solidFill>
                  <a:schemeClr val="tx1">
                    <a:alpha val="99000"/>
                  </a:schemeClr>
                </a:solidFill>
              </a:rPr>
            </a:br>
            <a:r>
              <a:rPr lang="en-US" sz="2000" dirty="0" smtClean="0">
                <a:solidFill>
                  <a:schemeClr val="tx1">
                    <a:alpha val="99000"/>
                  </a:schemeClr>
                </a:solidFill>
              </a:rPr>
              <a:t>transformation to driving new outcomes</a:t>
            </a:r>
          </a:p>
        </p:txBody>
      </p:sp>
      <p:sp>
        <p:nvSpPr>
          <p:cNvPr id="5" name="TextBox 4"/>
          <p:cNvSpPr txBox="1"/>
          <p:nvPr/>
        </p:nvSpPr>
        <p:spPr>
          <a:xfrm>
            <a:off x="240254" y="4259068"/>
            <a:ext cx="2386551" cy="572464"/>
          </a:xfrm>
          <a:prstGeom prst="rect">
            <a:avLst/>
          </a:prstGeom>
          <a:noFill/>
        </p:spPr>
        <p:txBody>
          <a:bodyPr wrap="none" lIns="0" tIns="146304" rIns="182880" bIns="146304" rtlCol="0">
            <a:spAutoFit/>
          </a:bodyPr>
          <a:lstStyle/>
          <a:p>
            <a:pPr>
              <a:lnSpc>
                <a:spcPct val="90000"/>
              </a:lnSpc>
              <a:spcAft>
                <a:spcPts val="600"/>
              </a:spcAft>
            </a:pPr>
            <a:r>
              <a:rPr lang="en-US" sz="2000" dirty="0">
                <a:solidFill>
                  <a:schemeClr val="tx1">
                    <a:alpha val="99000"/>
                  </a:schemeClr>
                </a:solidFill>
              </a:rPr>
              <a:t>t</a:t>
            </a:r>
            <a:r>
              <a:rPr lang="en-US" sz="2000" dirty="0" smtClean="0">
                <a:solidFill>
                  <a:schemeClr val="tx1">
                    <a:alpha val="99000"/>
                  </a:schemeClr>
                </a:solidFill>
              </a:rPr>
              <a:t>o increase revenue</a:t>
            </a:r>
          </a:p>
        </p:txBody>
      </p:sp>
      <p:sp>
        <p:nvSpPr>
          <p:cNvPr id="6" name="TextBox 5"/>
          <p:cNvSpPr txBox="1"/>
          <p:nvPr/>
        </p:nvSpPr>
        <p:spPr>
          <a:xfrm>
            <a:off x="240254" y="4760067"/>
            <a:ext cx="2688557" cy="572464"/>
          </a:xfrm>
          <a:prstGeom prst="rect">
            <a:avLst/>
          </a:prstGeom>
          <a:noFill/>
        </p:spPr>
        <p:txBody>
          <a:bodyPr wrap="none" lIns="0" tIns="146304" rIns="182880" bIns="146304" rtlCol="0">
            <a:spAutoFit/>
          </a:bodyPr>
          <a:lstStyle/>
          <a:p>
            <a:pPr>
              <a:lnSpc>
                <a:spcPct val="90000"/>
              </a:lnSpc>
              <a:spcAft>
                <a:spcPts val="600"/>
              </a:spcAft>
            </a:pPr>
            <a:r>
              <a:rPr lang="en-US" sz="2000" dirty="0">
                <a:solidFill>
                  <a:schemeClr val="tx1">
                    <a:alpha val="99000"/>
                  </a:schemeClr>
                </a:solidFill>
              </a:rPr>
              <a:t>t</a:t>
            </a:r>
            <a:r>
              <a:rPr lang="en-US" sz="2000" dirty="0" smtClean="0">
                <a:solidFill>
                  <a:schemeClr val="tx1">
                    <a:alpha val="99000"/>
                  </a:schemeClr>
                </a:solidFill>
              </a:rPr>
              <a:t>o advance innovation</a:t>
            </a:r>
          </a:p>
        </p:txBody>
      </p:sp>
      <p:sp>
        <p:nvSpPr>
          <p:cNvPr id="7" name="TextBox 6"/>
          <p:cNvSpPr txBox="1"/>
          <p:nvPr/>
        </p:nvSpPr>
        <p:spPr>
          <a:xfrm>
            <a:off x="240254" y="5261066"/>
            <a:ext cx="3766609" cy="572464"/>
          </a:xfrm>
          <a:prstGeom prst="rect">
            <a:avLst/>
          </a:prstGeom>
          <a:noFill/>
        </p:spPr>
        <p:txBody>
          <a:bodyPr wrap="none" lIns="0" tIns="146304" rIns="182880" bIns="146304" rtlCol="0">
            <a:spAutoFit/>
          </a:bodyPr>
          <a:lstStyle/>
          <a:p>
            <a:pPr>
              <a:lnSpc>
                <a:spcPct val="90000"/>
              </a:lnSpc>
              <a:spcAft>
                <a:spcPts val="600"/>
              </a:spcAft>
            </a:pPr>
            <a:r>
              <a:rPr lang="en-US" sz="2000" dirty="0">
                <a:solidFill>
                  <a:schemeClr val="tx1">
                    <a:alpha val="99000"/>
                  </a:schemeClr>
                </a:solidFill>
              </a:rPr>
              <a:t>t</a:t>
            </a:r>
            <a:r>
              <a:rPr lang="en-US" sz="2000" dirty="0" smtClean="0">
                <a:solidFill>
                  <a:schemeClr val="tx1">
                    <a:alpha val="99000"/>
                  </a:schemeClr>
                </a:solidFill>
              </a:rPr>
              <a:t>o build better user experiences</a:t>
            </a:r>
          </a:p>
        </p:txBody>
      </p:sp>
      <p:sp>
        <p:nvSpPr>
          <p:cNvPr id="11" name="Rectangle 10"/>
          <p:cNvSpPr/>
          <p:nvPr/>
        </p:nvSpPr>
        <p:spPr bwMode="auto">
          <a:xfrm flipH="1">
            <a:off x="-4" y="0"/>
            <a:ext cx="5727704" cy="3303269"/>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2" name="TextBox 11"/>
          <p:cNvSpPr txBox="1"/>
          <p:nvPr/>
        </p:nvSpPr>
        <p:spPr>
          <a:xfrm>
            <a:off x="240254" y="1620124"/>
            <a:ext cx="6181077" cy="1495794"/>
          </a:xfrm>
          <a:prstGeom prst="rect">
            <a:avLst/>
          </a:prstGeom>
          <a:noFill/>
        </p:spPr>
        <p:txBody>
          <a:bodyPr wrap="square" lIns="0" tIns="0" rIns="0" bIns="0" rtlCol="0" anchor="t">
            <a:spAutoFit/>
          </a:bodyPr>
          <a:lstStyle/>
          <a:p>
            <a:pPr>
              <a:lnSpc>
                <a:spcPct val="90000"/>
              </a:lnSpc>
              <a:spcBef>
                <a:spcPct val="0"/>
              </a:spcBef>
            </a:pPr>
            <a:r>
              <a:rPr lang="en-US" sz="5400" spc="-102" dirty="0">
                <a:ln w="3175">
                  <a:noFill/>
                </a:ln>
                <a:solidFill>
                  <a:schemeClr val="bg1">
                    <a:alpha val="99000"/>
                  </a:schemeClr>
                </a:solidFill>
                <a:latin typeface="+mj-lt"/>
                <a:cs typeface="Segoe UI" pitchFamily="34" charset="0"/>
              </a:rPr>
              <a:t>IT is being asked </a:t>
            </a:r>
            <a:r>
              <a:rPr lang="en-US" sz="5400" spc="-102" dirty="0" smtClean="0">
                <a:ln w="3175">
                  <a:noFill/>
                </a:ln>
                <a:solidFill>
                  <a:schemeClr val="bg1">
                    <a:alpha val="99000"/>
                  </a:schemeClr>
                </a:solidFill>
                <a:latin typeface="+mj-lt"/>
                <a:cs typeface="Segoe UI" pitchFamily="34" charset="0"/>
              </a:rPr>
              <a:t/>
            </a:r>
            <a:br>
              <a:rPr lang="en-US" sz="5400" spc="-102" dirty="0" smtClean="0">
                <a:ln w="3175">
                  <a:noFill/>
                </a:ln>
                <a:solidFill>
                  <a:schemeClr val="bg1">
                    <a:alpha val="99000"/>
                  </a:schemeClr>
                </a:solidFill>
                <a:latin typeface="+mj-lt"/>
                <a:cs typeface="Segoe UI" pitchFamily="34" charset="0"/>
              </a:rPr>
            </a:br>
            <a:r>
              <a:rPr lang="en-US" sz="5400" spc="-102" dirty="0" smtClean="0">
                <a:ln w="3175">
                  <a:noFill/>
                </a:ln>
                <a:solidFill>
                  <a:schemeClr val="bg1">
                    <a:alpha val="99000"/>
                  </a:schemeClr>
                </a:solidFill>
                <a:latin typeface="+mj-lt"/>
                <a:cs typeface="Segoe UI" pitchFamily="34" charset="0"/>
              </a:rPr>
              <a:t>to </a:t>
            </a:r>
            <a:r>
              <a:rPr lang="en-US" sz="5400" spc="-102" dirty="0">
                <a:ln w="3175">
                  <a:noFill/>
                </a:ln>
                <a:solidFill>
                  <a:schemeClr val="bg1">
                    <a:alpha val="99000"/>
                  </a:schemeClr>
                </a:solidFill>
                <a:latin typeface="+mj-lt"/>
                <a:cs typeface="Segoe UI" pitchFamily="34" charset="0"/>
              </a:rPr>
              <a:t>do more…</a:t>
            </a:r>
          </a:p>
        </p:txBody>
      </p:sp>
    </p:spTree>
    <p:extLst>
      <p:ext uri="{BB962C8B-B14F-4D97-AF65-F5344CB8AC3E}">
        <p14:creationId xmlns:p14="http://schemas.microsoft.com/office/powerpoint/2010/main" val="894098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2" presetClass="entr" presetSubtype="8"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 calcmode="lin" valueType="num">
                                      <p:cBhvr additive="base">
                                        <p:cTn id="10" dur="750" fill="hold"/>
                                        <p:tgtEl>
                                          <p:spTgt spid="12"/>
                                        </p:tgtEl>
                                        <p:attrNameLst>
                                          <p:attrName>ppt_x</p:attrName>
                                        </p:attrNameLst>
                                      </p:cBhvr>
                                      <p:tavLst>
                                        <p:tav tm="0">
                                          <p:val>
                                            <p:strVal val="0-#ppt_w/2"/>
                                          </p:val>
                                        </p:tav>
                                        <p:tav tm="100000">
                                          <p:val>
                                            <p:strVal val="#ppt_x"/>
                                          </p:val>
                                        </p:tav>
                                      </p:tavLst>
                                    </p:anim>
                                    <p:anim calcmode="lin" valueType="num">
                                      <p:cBhvr additive="base">
                                        <p:cTn id="11" dur="750" fill="hold"/>
                                        <p:tgtEl>
                                          <p:spTgt spid="12"/>
                                        </p:tgtEl>
                                        <p:attrNameLst>
                                          <p:attrName>ppt_y</p:attrName>
                                        </p:attrNameLst>
                                      </p:cBhvr>
                                      <p:tavLst>
                                        <p:tav tm="0">
                                          <p:val>
                                            <p:strVal val="#ppt_y"/>
                                          </p:val>
                                        </p:tav>
                                        <p:tav tm="100000">
                                          <p:val>
                                            <p:strVal val="#ppt_y"/>
                                          </p:val>
                                        </p:tav>
                                      </p:tavLst>
                                    </p:anim>
                                  </p:childTnLst>
                                </p:cTn>
                              </p:par>
                              <p:par>
                                <p:cTn id="12" presetID="10" presetClass="entr" presetSubtype="0" fill="hold" nodeType="withEffect">
                                  <p:stCondLst>
                                    <p:cond delay="50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par>
                                <p:cTn id="15" presetID="10" presetClass="entr" presetSubtype="0" fill="hold" grpId="0" nodeType="withEffect">
                                  <p:stCondLst>
                                    <p:cond delay="50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0-#ppt_w/2"/>
                                          </p:val>
                                        </p:tav>
                                        <p:tav tm="100000">
                                          <p:val>
                                            <p:strVal val="#ppt_x"/>
                                          </p:val>
                                        </p:tav>
                                      </p:tavLst>
                                    </p:anim>
                                    <p:anim calcmode="lin" valueType="num">
                                      <p:cBhvr additive="base">
                                        <p:cTn id="22" dur="500" fill="hold"/>
                                        <p:tgtEl>
                                          <p:spTgt spid="3"/>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25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0-#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50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0-#ppt_w/2"/>
                                          </p:val>
                                        </p:tav>
                                        <p:tav tm="100000">
                                          <p:val>
                                            <p:strVal val="#ppt_x"/>
                                          </p:val>
                                        </p:tav>
                                      </p:tavLst>
                                    </p:anim>
                                    <p:anim calcmode="lin" valueType="num">
                                      <p:cBhvr additive="base">
                                        <p:cTn id="30" dur="500" fill="hold"/>
                                        <p:tgtEl>
                                          <p:spTgt spid="6"/>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75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0-#ppt_w/2"/>
                                          </p:val>
                                        </p:tav>
                                        <p:tav tm="100000">
                                          <p:val>
                                            <p:strVal val="#ppt_x"/>
                                          </p:val>
                                        </p:tav>
                                      </p:tavLst>
                                    </p:anim>
                                    <p:anim calcmode="lin" valueType="num">
                                      <p:cBhvr additive="base">
                                        <p:cTn id="34"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3" grpId="0"/>
      <p:bldP spid="5" grpId="0"/>
      <p:bldP spid="6" grpId="0"/>
      <p:bldP spid="7" grpId="0"/>
      <p:bldP spid="11" grpId="0" animBg="1"/>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17"/>
          <p:cNvSpPr/>
          <p:nvPr/>
        </p:nvSpPr>
        <p:spPr bwMode="auto">
          <a:xfrm>
            <a:off x="5373169" y="1"/>
            <a:ext cx="7066163" cy="1883664"/>
          </a:xfrm>
          <a:prstGeom prst="rect">
            <a:avLst/>
          </a:prstGeom>
          <a:gradFill flip="none" rotWithShape="1">
            <a:gsLst>
              <a:gs pos="0">
                <a:schemeClr val="bg2"/>
              </a:gs>
              <a:gs pos="100000">
                <a:schemeClr val="bg1"/>
              </a:gs>
            </a:gsLst>
            <a:lin ang="0" scaled="1"/>
            <a:tileRect/>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2053" name="Picture 5" descr="D:\Studio Work\TriFilm\13.027TF\20140206_On_Premises_Roadmap\Working_Files\STB13_Jason_10.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t="8540"/>
          <a:stretch/>
        </p:blipFill>
        <p:spPr bwMode="auto">
          <a:xfrm>
            <a:off x="3493" y="1994169"/>
            <a:ext cx="12435840" cy="5000355"/>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p:nvSpPr>
        <p:spPr bwMode="auto">
          <a:xfrm flipH="1">
            <a:off x="0" y="1"/>
            <a:ext cx="5266944" cy="1883664"/>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91440" rIns="0" bIns="91440" numCol="1" rtlCol="0" anchor="ctr" anchorCtr="0" compatLnSpc="1">
            <a:prstTxWarp prst="textNoShape">
              <a:avLst/>
            </a:prstTxWarp>
          </a:bodyPr>
          <a:lstStyle/>
          <a:p>
            <a:pPr algn="ctr" defTabSz="932472" fontAlgn="base">
              <a:spcBef>
                <a:spcPct val="0"/>
              </a:spcBef>
              <a:spcAft>
                <a:spcPct val="0"/>
              </a:spcAft>
            </a:pPr>
            <a:endParaRPr lang="en-US" sz="3200" dirty="0">
              <a:solidFill>
                <a:schemeClr val="bg1">
                  <a:alpha val="99000"/>
                </a:schemeClr>
              </a:solidFill>
              <a:latin typeface="+mj-lt"/>
            </a:endParaRPr>
          </a:p>
        </p:txBody>
      </p:sp>
      <p:sp>
        <p:nvSpPr>
          <p:cNvPr id="8" name="TextBox 7"/>
          <p:cNvSpPr txBox="1"/>
          <p:nvPr/>
        </p:nvSpPr>
        <p:spPr>
          <a:xfrm>
            <a:off x="240254" y="908550"/>
            <a:ext cx="6181077" cy="747897"/>
          </a:xfrm>
          <a:prstGeom prst="rect">
            <a:avLst/>
          </a:prstGeom>
          <a:noFill/>
        </p:spPr>
        <p:txBody>
          <a:bodyPr wrap="square" lIns="0" tIns="0" rIns="0" bIns="0" rtlCol="0" anchor="t">
            <a:spAutoFit/>
          </a:bodyPr>
          <a:lstStyle/>
          <a:p>
            <a:pPr>
              <a:lnSpc>
                <a:spcPct val="90000"/>
              </a:lnSpc>
              <a:spcBef>
                <a:spcPct val="0"/>
              </a:spcBef>
            </a:pPr>
            <a:r>
              <a:rPr lang="en-US" sz="5400" spc="-102" dirty="0">
                <a:ln w="3175">
                  <a:noFill/>
                </a:ln>
                <a:solidFill>
                  <a:schemeClr val="bg1">
                    <a:alpha val="99000"/>
                  </a:schemeClr>
                </a:solidFill>
                <a:latin typeface="+mj-lt"/>
                <a:cs typeface="Segoe UI" pitchFamily="34" charset="0"/>
              </a:rPr>
              <a:t>IT is an enabler…</a:t>
            </a:r>
          </a:p>
        </p:txBody>
      </p:sp>
      <p:sp>
        <p:nvSpPr>
          <p:cNvPr id="9" name="TextBox 8"/>
          <p:cNvSpPr txBox="1"/>
          <p:nvPr/>
        </p:nvSpPr>
        <p:spPr>
          <a:xfrm>
            <a:off x="5566962" y="832840"/>
            <a:ext cx="7214645" cy="572464"/>
          </a:xfrm>
          <a:prstGeom prst="rect">
            <a:avLst/>
          </a:prstGeom>
          <a:noFill/>
        </p:spPr>
        <p:txBody>
          <a:bodyPr wrap="square" lIns="0" tIns="146304" rIns="182880" bIns="146304" rtlCol="0">
            <a:spAutoFit/>
          </a:bodyPr>
          <a:lstStyle/>
          <a:p>
            <a:pPr>
              <a:lnSpc>
                <a:spcPct val="90000"/>
              </a:lnSpc>
              <a:spcAft>
                <a:spcPts val="600"/>
              </a:spcAft>
            </a:pPr>
            <a:r>
              <a:rPr lang="en-US" sz="2000" dirty="0">
                <a:solidFill>
                  <a:schemeClr val="tx1">
                    <a:alpha val="99000"/>
                  </a:schemeClr>
                </a:solidFill>
              </a:rPr>
              <a:t>IT has a unique opportunity in a cloud-centric world to:</a:t>
            </a:r>
          </a:p>
        </p:txBody>
      </p:sp>
      <p:sp>
        <p:nvSpPr>
          <p:cNvPr id="10" name="TextBox 9"/>
          <p:cNvSpPr txBox="1"/>
          <p:nvPr/>
        </p:nvSpPr>
        <p:spPr>
          <a:xfrm>
            <a:off x="5566962" y="1150026"/>
            <a:ext cx="6871746" cy="572464"/>
          </a:xfrm>
          <a:prstGeom prst="rect">
            <a:avLst/>
          </a:prstGeom>
          <a:noFill/>
        </p:spPr>
        <p:txBody>
          <a:bodyPr wrap="square" lIns="0" tIns="146304" rIns="182880" bIns="146304" rtlCol="0">
            <a:spAutoFit/>
          </a:bodyPr>
          <a:lstStyle/>
          <a:p>
            <a:pPr>
              <a:lnSpc>
                <a:spcPct val="90000"/>
              </a:lnSpc>
              <a:spcAft>
                <a:spcPts val="600"/>
              </a:spcAft>
            </a:pPr>
            <a:r>
              <a:rPr lang="en-US" sz="2000" dirty="0">
                <a:solidFill>
                  <a:schemeClr val="tx2">
                    <a:alpha val="99000"/>
                  </a:schemeClr>
                </a:solidFill>
              </a:rPr>
              <a:t>demonstrate overcoming these challenges</a:t>
            </a:r>
          </a:p>
        </p:txBody>
      </p:sp>
    </p:spTree>
    <p:extLst>
      <p:ext uri="{BB962C8B-B14F-4D97-AF65-F5344CB8AC3E}">
        <p14:creationId xmlns:p14="http://schemas.microsoft.com/office/powerpoint/2010/main" val="466596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2" presetClass="entr" presetSubtype="1"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 calcmode="lin" valueType="num">
                                      <p:cBhvr additive="base">
                                        <p:cTn id="10" dur="750" fill="hold"/>
                                        <p:tgtEl>
                                          <p:spTgt spid="8"/>
                                        </p:tgtEl>
                                        <p:attrNameLst>
                                          <p:attrName>ppt_x</p:attrName>
                                        </p:attrNameLst>
                                      </p:cBhvr>
                                      <p:tavLst>
                                        <p:tav tm="0">
                                          <p:val>
                                            <p:strVal val="#ppt_x"/>
                                          </p:val>
                                        </p:tav>
                                        <p:tav tm="100000">
                                          <p:val>
                                            <p:strVal val="#ppt_x"/>
                                          </p:val>
                                        </p:tav>
                                      </p:tavLst>
                                    </p:anim>
                                    <p:anim calcmode="lin" valueType="num">
                                      <p:cBhvr additive="base">
                                        <p:cTn id="11" dur="750" fill="hold"/>
                                        <p:tgtEl>
                                          <p:spTgt spid="8"/>
                                        </p:tgtEl>
                                        <p:attrNameLst>
                                          <p:attrName>ppt_y</p:attrName>
                                        </p:attrNameLst>
                                      </p:cBhvr>
                                      <p:tavLst>
                                        <p:tav tm="0">
                                          <p:val>
                                            <p:strVal val="0-#ppt_h/2"/>
                                          </p:val>
                                        </p:tav>
                                        <p:tav tm="100000">
                                          <p:val>
                                            <p:strVal val="#ppt_y"/>
                                          </p:val>
                                        </p:tav>
                                      </p:tavLst>
                                    </p:anim>
                                  </p:childTnLst>
                                </p:cTn>
                              </p:par>
                              <p:par>
                                <p:cTn id="12" presetID="10" presetClass="entr" presetSubtype="0" fill="hold" nodeType="withEffect">
                                  <p:stCondLst>
                                    <p:cond delay="250"/>
                                  </p:stCondLst>
                                  <p:childTnLst>
                                    <p:set>
                                      <p:cBhvr>
                                        <p:cTn id="13" dur="1" fill="hold">
                                          <p:stCondLst>
                                            <p:cond delay="0"/>
                                          </p:stCondLst>
                                        </p:cTn>
                                        <p:tgtEl>
                                          <p:spTgt spid="2053"/>
                                        </p:tgtEl>
                                        <p:attrNameLst>
                                          <p:attrName>style.visibility</p:attrName>
                                        </p:attrNameLst>
                                      </p:cBhvr>
                                      <p:to>
                                        <p:strVal val="visible"/>
                                      </p:to>
                                    </p:set>
                                    <p:animEffect transition="in" filter="fade">
                                      <p:cBhvr>
                                        <p:cTn id="14" dur="500"/>
                                        <p:tgtEl>
                                          <p:spTgt spid="2053"/>
                                        </p:tgtEl>
                                      </p:cBhvr>
                                    </p:animEffect>
                                  </p:childTnLst>
                                </p:cTn>
                              </p:par>
                            </p:childTnLst>
                          </p:cTn>
                        </p:par>
                        <p:par>
                          <p:cTn id="15" fill="hold">
                            <p:stCondLst>
                              <p:cond delay="750"/>
                            </p:stCondLst>
                            <p:childTnLst>
                              <p:par>
                                <p:cTn id="16" presetID="10" presetClass="entr" presetSubtype="0"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par>
                                <p:cTn id="19" presetID="47" presetClass="entr" presetSubtype="0" fill="hold" grpId="0" nodeType="withEffect">
                                  <p:stCondLst>
                                    <p:cond delay="25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anim calcmode="lin" valueType="num">
                                      <p:cBhvr>
                                        <p:cTn id="22" dur="500" fill="hold"/>
                                        <p:tgtEl>
                                          <p:spTgt spid="10"/>
                                        </p:tgtEl>
                                        <p:attrNameLst>
                                          <p:attrName>ppt_x</p:attrName>
                                        </p:attrNameLst>
                                      </p:cBhvr>
                                      <p:tavLst>
                                        <p:tav tm="0">
                                          <p:val>
                                            <p:strVal val="#ppt_x"/>
                                          </p:val>
                                        </p:tav>
                                        <p:tav tm="100000">
                                          <p:val>
                                            <p:strVal val="#ppt_x"/>
                                          </p:val>
                                        </p:tav>
                                      </p:tavLst>
                                    </p:anim>
                                    <p:anim calcmode="lin" valueType="num">
                                      <p:cBhvr>
                                        <p:cTn id="23" dur="500" fill="hold"/>
                                        <p:tgtEl>
                                          <p:spTgt spid="10"/>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50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anim calcmode="lin" valueType="num">
                                      <p:cBhvr>
                                        <p:cTn id="27" dur="500" fill="hold"/>
                                        <p:tgtEl>
                                          <p:spTgt spid="9"/>
                                        </p:tgtEl>
                                        <p:attrNameLst>
                                          <p:attrName>ppt_x</p:attrName>
                                        </p:attrNameLst>
                                      </p:cBhvr>
                                      <p:tavLst>
                                        <p:tav tm="0">
                                          <p:val>
                                            <p:strVal val="#ppt_x"/>
                                          </p:val>
                                        </p:tav>
                                        <p:tav tm="100000">
                                          <p:val>
                                            <p:strVal val="#ppt_x"/>
                                          </p:val>
                                        </p:tav>
                                      </p:tavLst>
                                    </p:anim>
                                    <p:anim calcmode="lin" valueType="num">
                                      <p:cBhvr>
                                        <p:cTn id="28"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2" grpId="0" animBg="1"/>
      <p:bldP spid="8" grpId="0"/>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635" y="0"/>
            <a:ext cx="12435840" cy="6994525"/>
          </a:xfrm>
          <a:prstGeom prst="rect">
            <a:avLst/>
          </a:prstGeom>
          <a:noFill/>
          <a:ln>
            <a:noFill/>
          </a:ln>
        </p:spPr>
      </p:pic>
      <p:sp>
        <p:nvSpPr>
          <p:cNvPr id="13" name="Rectangle 12"/>
          <p:cNvSpPr/>
          <p:nvPr/>
        </p:nvSpPr>
        <p:spPr bwMode="auto">
          <a:xfrm>
            <a:off x="5019472" y="1994170"/>
            <a:ext cx="7417003" cy="1015483"/>
          </a:xfrm>
          <a:prstGeom prst="rect">
            <a:avLst/>
          </a:prstGeom>
          <a:gradFill flip="none" rotWithShape="1">
            <a:gsLst>
              <a:gs pos="0">
                <a:schemeClr val="bg2"/>
              </a:gs>
              <a:gs pos="100000">
                <a:schemeClr val="bg1"/>
              </a:gs>
            </a:gsLst>
            <a:lin ang="0" scaled="1"/>
            <a:tileRect/>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0" name="Rectangle 9"/>
          <p:cNvSpPr/>
          <p:nvPr/>
        </p:nvSpPr>
        <p:spPr bwMode="auto">
          <a:xfrm flipH="1">
            <a:off x="5019472" y="1"/>
            <a:ext cx="7417003" cy="1883664"/>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91440" rIns="0" bIns="91440" numCol="1" rtlCol="0" anchor="ctr" anchorCtr="0" compatLnSpc="1">
            <a:prstTxWarp prst="textNoShape">
              <a:avLst/>
            </a:prstTxWarp>
          </a:bodyPr>
          <a:lstStyle/>
          <a:p>
            <a:pPr algn="ctr" defTabSz="932472" fontAlgn="base">
              <a:spcBef>
                <a:spcPct val="0"/>
              </a:spcBef>
              <a:spcAft>
                <a:spcPct val="0"/>
              </a:spcAft>
            </a:pPr>
            <a:endParaRPr lang="en-US" sz="3200" dirty="0">
              <a:solidFill>
                <a:schemeClr val="bg1">
                  <a:alpha val="99000"/>
                </a:schemeClr>
              </a:solidFill>
              <a:latin typeface="+mj-lt"/>
            </a:endParaRPr>
          </a:p>
        </p:txBody>
      </p:sp>
      <p:sp>
        <p:nvSpPr>
          <p:cNvPr id="7" name="TextBox 6"/>
          <p:cNvSpPr txBox="1"/>
          <p:nvPr/>
        </p:nvSpPr>
        <p:spPr>
          <a:xfrm>
            <a:off x="5220816" y="922151"/>
            <a:ext cx="6181077" cy="747897"/>
          </a:xfrm>
          <a:prstGeom prst="rect">
            <a:avLst/>
          </a:prstGeom>
          <a:noFill/>
        </p:spPr>
        <p:txBody>
          <a:bodyPr wrap="square" lIns="0" tIns="0" rIns="0" bIns="0" rtlCol="0" anchor="t">
            <a:spAutoFit/>
          </a:bodyPr>
          <a:lstStyle/>
          <a:p>
            <a:pPr>
              <a:lnSpc>
                <a:spcPct val="90000"/>
              </a:lnSpc>
              <a:spcBef>
                <a:spcPct val="0"/>
              </a:spcBef>
            </a:pPr>
            <a:r>
              <a:rPr lang="en-US" sz="5400" spc="-102" dirty="0">
                <a:ln w="3175">
                  <a:noFill/>
                </a:ln>
                <a:solidFill>
                  <a:schemeClr val="bg1">
                    <a:alpha val="99000"/>
                  </a:schemeClr>
                </a:solidFill>
                <a:latin typeface="+mj-lt"/>
                <a:cs typeface="Segoe UI" pitchFamily="34" charset="0"/>
              </a:rPr>
              <a:t>The opportunity…</a:t>
            </a:r>
          </a:p>
        </p:txBody>
      </p:sp>
      <p:sp>
        <p:nvSpPr>
          <p:cNvPr id="8" name="TextBox 7"/>
          <p:cNvSpPr txBox="1"/>
          <p:nvPr/>
        </p:nvSpPr>
        <p:spPr>
          <a:xfrm>
            <a:off x="5220816" y="2043793"/>
            <a:ext cx="4544129" cy="572464"/>
          </a:xfrm>
          <a:prstGeom prst="rect">
            <a:avLst/>
          </a:prstGeom>
          <a:noFill/>
        </p:spPr>
        <p:txBody>
          <a:bodyPr wrap="none" lIns="0" tIns="146304" rIns="182880" bIns="146304" rtlCol="0">
            <a:spAutoFit/>
          </a:bodyPr>
          <a:lstStyle/>
          <a:p>
            <a:pPr>
              <a:lnSpc>
                <a:spcPct val="90000"/>
              </a:lnSpc>
              <a:spcAft>
                <a:spcPts val="600"/>
              </a:spcAft>
            </a:pPr>
            <a:r>
              <a:rPr lang="en-US" sz="2000" dirty="0">
                <a:solidFill>
                  <a:schemeClr val="tx1">
                    <a:alpha val="99000"/>
                  </a:schemeClr>
                </a:solidFill>
              </a:rPr>
              <a:t>Transition from systems </a:t>
            </a:r>
            <a:r>
              <a:rPr lang="en-US" sz="2000" dirty="0" smtClean="0">
                <a:solidFill>
                  <a:schemeClr val="tx1">
                    <a:alpha val="99000"/>
                  </a:schemeClr>
                </a:solidFill>
              </a:rPr>
              <a:t>administrators</a:t>
            </a:r>
            <a:endParaRPr lang="en-US" sz="2000" dirty="0">
              <a:solidFill>
                <a:schemeClr val="tx1">
                  <a:alpha val="99000"/>
                </a:schemeClr>
              </a:solidFill>
            </a:endParaRPr>
          </a:p>
        </p:txBody>
      </p:sp>
      <p:sp>
        <p:nvSpPr>
          <p:cNvPr id="9" name="TextBox 8"/>
          <p:cNvSpPr txBox="1"/>
          <p:nvPr/>
        </p:nvSpPr>
        <p:spPr>
          <a:xfrm>
            <a:off x="5220816" y="2393821"/>
            <a:ext cx="3662862" cy="572464"/>
          </a:xfrm>
          <a:prstGeom prst="rect">
            <a:avLst/>
          </a:prstGeom>
          <a:noFill/>
        </p:spPr>
        <p:txBody>
          <a:bodyPr wrap="none" lIns="0" tIns="146304" rIns="182880" bIns="146304" rtlCol="0">
            <a:spAutoFit/>
          </a:bodyPr>
          <a:lstStyle/>
          <a:p>
            <a:pPr>
              <a:lnSpc>
                <a:spcPct val="90000"/>
              </a:lnSpc>
              <a:spcAft>
                <a:spcPts val="600"/>
              </a:spcAft>
            </a:pPr>
            <a:r>
              <a:rPr lang="en-US" sz="2000" dirty="0" smtClean="0">
                <a:solidFill>
                  <a:schemeClr val="tx2">
                    <a:alpha val="99000"/>
                  </a:schemeClr>
                </a:solidFill>
              </a:rPr>
              <a:t>To </a:t>
            </a:r>
            <a:r>
              <a:rPr lang="en-US" sz="2000" dirty="0">
                <a:solidFill>
                  <a:schemeClr val="tx2">
                    <a:alpha val="99000"/>
                  </a:schemeClr>
                </a:solidFill>
              </a:rPr>
              <a:t>value added service brokers</a:t>
            </a:r>
          </a:p>
        </p:txBody>
      </p:sp>
      <p:sp>
        <p:nvSpPr>
          <p:cNvPr id="11" name="Rectangle 10"/>
          <p:cNvSpPr/>
          <p:nvPr/>
        </p:nvSpPr>
        <p:spPr bwMode="auto">
          <a:xfrm>
            <a:off x="4909744" y="1"/>
            <a:ext cx="109728" cy="3009652"/>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2" name="Rectangle 11"/>
          <p:cNvSpPr/>
          <p:nvPr/>
        </p:nvSpPr>
        <p:spPr bwMode="auto">
          <a:xfrm rot="16200000">
            <a:off x="8618246" y="-1824059"/>
            <a:ext cx="109728" cy="7526730"/>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4" name="Rectangle 13"/>
          <p:cNvSpPr/>
          <p:nvPr/>
        </p:nvSpPr>
        <p:spPr bwMode="auto">
          <a:xfrm rot="16200000">
            <a:off x="8618246" y="-698848"/>
            <a:ext cx="109728" cy="7526730"/>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8014791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2" presetClass="entr" presetSubtype="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750" fill="hold"/>
                                        <p:tgtEl>
                                          <p:spTgt spid="7"/>
                                        </p:tgtEl>
                                        <p:attrNameLst>
                                          <p:attrName>ppt_x</p:attrName>
                                        </p:attrNameLst>
                                      </p:cBhvr>
                                      <p:tavLst>
                                        <p:tav tm="0">
                                          <p:val>
                                            <p:strVal val="1+#ppt_w/2"/>
                                          </p:val>
                                        </p:tav>
                                        <p:tav tm="100000">
                                          <p:val>
                                            <p:strVal val="#ppt_x"/>
                                          </p:val>
                                        </p:tav>
                                      </p:tavLst>
                                    </p:anim>
                                    <p:anim calcmode="lin" valueType="num">
                                      <p:cBhvr additive="base">
                                        <p:cTn id="11" dur="750" fill="hold"/>
                                        <p:tgtEl>
                                          <p:spTgt spid="7"/>
                                        </p:tgtEl>
                                        <p:attrNameLst>
                                          <p:attrName>ppt_y</p:attrName>
                                        </p:attrNameLst>
                                      </p:cBhvr>
                                      <p:tavLst>
                                        <p:tav tm="0">
                                          <p:val>
                                            <p:strVal val="#ppt_y"/>
                                          </p:val>
                                        </p:tav>
                                        <p:tav tm="100000">
                                          <p:val>
                                            <p:strVal val="#ppt_y"/>
                                          </p:val>
                                        </p:tav>
                                      </p:tavLst>
                                    </p:anim>
                                  </p:childTnLst>
                                </p:cTn>
                              </p:par>
                              <p:par>
                                <p:cTn id="12" presetID="10" presetClass="entr" presetSubtype="0" fill="hold" nodeType="withEffect">
                                  <p:stCondLst>
                                    <p:cond delay="50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par>
                                <p:cTn id="15" presetID="10" presetClass="entr" presetSubtype="0" fill="hold" grpId="0" nodeType="withEffect">
                                  <p:stCondLst>
                                    <p:cond delay="50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par>
                                <p:cTn id="18" presetID="10" presetClass="entr" presetSubtype="0" fill="hold" grpId="0" nodeType="withEffect">
                                  <p:stCondLst>
                                    <p:cond delay="50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par>
                                <p:cTn id="21" presetID="10" presetClass="entr" presetSubtype="0" fill="hold" grpId="0" nodeType="withEffect">
                                  <p:stCondLst>
                                    <p:cond delay="50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par>
                          <p:cTn id="24" fill="hold">
                            <p:stCondLst>
                              <p:cond delay="1000"/>
                            </p:stCondLst>
                            <p:childTnLst>
                              <p:par>
                                <p:cTn id="25" presetID="2" presetClass="entr" presetSubtype="2"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1+#ppt_w/2"/>
                                          </p:val>
                                        </p:tav>
                                        <p:tav tm="100000">
                                          <p:val>
                                            <p:strVal val="#ppt_x"/>
                                          </p:val>
                                        </p:tav>
                                      </p:tavLst>
                                    </p:anim>
                                    <p:anim calcmode="lin" valueType="num">
                                      <p:cBhvr additive="base">
                                        <p:cTn id="28" dur="500" fill="hold"/>
                                        <p:tgtEl>
                                          <p:spTgt spid="8"/>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50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1+#ppt_w/2"/>
                                          </p:val>
                                        </p:tav>
                                        <p:tav tm="100000">
                                          <p:val>
                                            <p:strVal val="#ppt_x"/>
                                          </p:val>
                                        </p:tav>
                                      </p:tavLst>
                                    </p:anim>
                                    <p:anim calcmode="lin" valueType="num">
                                      <p:cBhvr additive="base">
                                        <p:cTn id="32"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0" grpId="0" animBg="1"/>
      <p:bldP spid="7" grpId="0"/>
      <p:bldP spid="8" grpId="0"/>
      <p:bldP spid="9" grpId="0"/>
      <p:bldP spid="12" grpId="0" animBg="1"/>
      <p:bldP spid="1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8000" dirty="0" smtClean="0"/>
              <a:t>SharePoint Server 2013 </a:t>
            </a:r>
            <a:r>
              <a:rPr lang="en-US" sz="6600" dirty="0" smtClean="0"/>
              <a:t>Review and Roadmap</a:t>
            </a:r>
            <a:endParaRPr lang="en-US" sz="6600" dirty="0"/>
          </a:p>
        </p:txBody>
      </p:sp>
    </p:spTree>
    <p:extLst>
      <p:ext uri="{BB962C8B-B14F-4D97-AF65-F5344CB8AC3E}">
        <p14:creationId xmlns:p14="http://schemas.microsoft.com/office/powerpoint/2010/main" val="3999729216"/>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7"/>
          <p:cNvGrpSpPr/>
          <p:nvPr/>
        </p:nvGrpSpPr>
        <p:grpSpPr>
          <a:xfrm>
            <a:off x="11133093" y="2961612"/>
            <a:ext cx="1165609" cy="602901"/>
            <a:chOff x="11133093" y="2629898"/>
            <a:chExt cx="1165609" cy="602901"/>
          </a:xfrm>
        </p:grpSpPr>
        <p:sp>
          <p:nvSpPr>
            <p:cNvPr id="129" name="Pentagon 128"/>
            <p:cNvSpPr/>
            <p:nvPr/>
          </p:nvSpPr>
          <p:spPr bwMode="auto">
            <a:xfrm>
              <a:off x="11133093" y="2629898"/>
              <a:ext cx="1165609" cy="602901"/>
            </a:xfrm>
            <a:prstGeom prst="homePlate">
              <a:avLst/>
            </a:prstGeom>
            <a:solidFill>
              <a:schemeClr val="bg1">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30" name="Rectangle 129"/>
            <p:cNvSpPr/>
            <p:nvPr/>
          </p:nvSpPr>
          <p:spPr>
            <a:xfrm>
              <a:off x="11273096" y="2746682"/>
              <a:ext cx="684803" cy="369332"/>
            </a:xfrm>
            <a:prstGeom prst="rect">
              <a:avLst/>
            </a:prstGeom>
          </p:spPr>
          <p:txBody>
            <a:bodyPr wrap="none">
              <a:spAutoFit/>
            </a:bodyPr>
            <a:lstStyle/>
            <a:p>
              <a:r>
                <a:rPr lang="en-US" dirty="0">
                  <a:solidFill>
                    <a:schemeClr val="tx1">
                      <a:alpha val="99000"/>
                    </a:schemeClr>
                  </a:solidFill>
                </a:rPr>
                <a:t>2014</a:t>
              </a:r>
            </a:p>
          </p:txBody>
        </p:sp>
      </p:grpSp>
      <p:sp>
        <p:nvSpPr>
          <p:cNvPr id="83" name="Rounded Rectangular Callout 27"/>
          <p:cNvSpPr/>
          <p:nvPr/>
        </p:nvSpPr>
        <p:spPr bwMode="auto">
          <a:xfrm>
            <a:off x="9114024" y="587044"/>
            <a:ext cx="1591056" cy="539496"/>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rtlCol="0" anchor="ctr" anchorCtr="0"/>
          <a:lstStyle/>
          <a:p>
            <a:pPr algn="ctr" defTabSz="914400"/>
            <a:r>
              <a:rPr lang="en-US" sz="1200" dirty="0">
                <a:solidFill>
                  <a:schemeClr val="bg1">
                    <a:alpha val="99000"/>
                  </a:schemeClr>
                </a:solidFill>
                <a:latin typeface="Segoe UI" pitchFamily="34" charset="0"/>
                <a:ea typeface="Segoe UI" pitchFamily="34" charset="0"/>
                <a:cs typeface="Segoe UI" pitchFamily="34" charset="0"/>
              </a:rPr>
              <a:t>December 2013 PU</a:t>
            </a:r>
          </a:p>
        </p:txBody>
      </p:sp>
      <p:sp>
        <p:nvSpPr>
          <p:cNvPr id="105" name="Rounded Rectangular Callout 27"/>
          <p:cNvSpPr/>
          <p:nvPr/>
        </p:nvSpPr>
        <p:spPr bwMode="auto">
          <a:xfrm>
            <a:off x="10741457" y="587044"/>
            <a:ext cx="1591056" cy="539496"/>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rtlCol="0" anchor="ctr" anchorCtr="0"/>
          <a:lstStyle/>
          <a:p>
            <a:pPr algn="ctr" defTabSz="914400"/>
            <a:r>
              <a:rPr lang="en-US" sz="1200" dirty="0">
                <a:solidFill>
                  <a:schemeClr val="bg1">
                    <a:alpha val="99000"/>
                  </a:schemeClr>
                </a:solidFill>
                <a:latin typeface="Segoe UI" pitchFamily="34" charset="0"/>
                <a:ea typeface="Segoe UI" pitchFamily="34" charset="0"/>
                <a:cs typeface="Segoe UI" pitchFamily="34" charset="0"/>
              </a:rPr>
              <a:t>December 2013 CU</a:t>
            </a:r>
          </a:p>
        </p:txBody>
      </p:sp>
      <p:cxnSp>
        <p:nvCxnSpPr>
          <p:cNvPr id="125" name="Straight Connector 124"/>
          <p:cNvCxnSpPr/>
          <p:nvPr/>
        </p:nvCxnSpPr>
        <p:spPr>
          <a:xfrm>
            <a:off x="10658970" y="1113840"/>
            <a:ext cx="0" cy="1856232"/>
          </a:xfrm>
          <a:prstGeom prst="line">
            <a:avLst/>
          </a:prstGeom>
          <a:ln w="1905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a:off x="10967993" y="1113840"/>
            <a:ext cx="0" cy="1856232"/>
          </a:xfrm>
          <a:prstGeom prst="line">
            <a:avLst/>
          </a:prstGeom>
          <a:ln w="1905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78" name="Rounded Rectangular Callout 27"/>
          <p:cNvSpPr/>
          <p:nvPr/>
        </p:nvSpPr>
        <p:spPr bwMode="auto">
          <a:xfrm>
            <a:off x="6094423" y="587044"/>
            <a:ext cx="1591056" cy="539496"/>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rtlCol="0" anchor="ctr" anchorCtr="0"/>
          <a:lstStyle/>
          <a:p>
            <a:pPr algn="ctr" defTabSz="914400"/>
            <a:r>
              <a:rPr lang="en-US" sz="1200" dirty="0">
                <a:solidFill>
                  <a:schemeClr val="bg1">
                    <a:alpha val="99000"/>
                  </a:schemeClr>
                </a:solidFill>
                <a:latin typeface="Segoe UI" pitchFamily="34" charset="0"/>
                <a:ea typeface="Segoe UI" pitchFamily="34" charset="0"/>
                <a:cs typeface="Segoe UI" pitchFamily="34" charset="0"/>
              </a:rPr>
              <a:t>April 2013 PU</a:t>
            </a:r>
          </a:p>
        </p:txBody>
      </p:sp>
      <p:cxnSp>
        <p:nvCxnSpPr>
          <p:cNvPr id="124" name="Straight Connector 123"/>
          <p:cNvCxnSpPr/>
          <p:nvPr/>
        </p:nvCxnSpPr>
        <p:spPr>
          <a:xfrm>
            <a:off x="6262835" y="1113840"/>
            <a:ext cx="0" cy="1856232"/>
          </a:xfrm>
          <a:prstGeom prst="line">
            <a:avLst/>
          </a:prstGeom>
          <a:ln w="1905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90" name="Rounded Rectangular Callout 27"/>
          <p:cNvSpPr/>
          <p:nvPr/>
        </p:nvSpPr>
        <p:spPr bwMode="auto">
          <a:xfrm>
            <a:off x="8883060" y="1363964"/>
            <a:ext cx="1591056" cy="539496"/>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rtlCol="0" anchor="ctr" anchorCtr="0"/>
          <a:lstStyle/>
          <a:p>
            <a:pPr algn="ctr" defTabSz="914400"/>
            <a:r>
              <a:rPr lang="da-DK" sz="1200" dirty="0">
                <a:solidFill>
                  <a:schemeClr val="bg1">
                    <a:alpha val="99000"/>
                  </a:schemeClr>
                </a:solidFill>
                <a:latin typeface="Segoe UI" pitchFamily="34" charset="0"/>
                <a:ea typeface="Segoe UI" pitchFamily="34" charset="0"/>
                <a:cs typeface="Segoe UI" pitchFamily="34" charset="0"/>
              </a:rPr>
              <a:t>August 2013 PU</a:t>
            </a:r>
          </a:p>
        </p:txBody>
      </p:sp>
      <p:cxnSp>
        <p:nvCxnSpPr>
          <p:cNvPr id="122" name="Straight Connector 121"/>
          <p:cNvCxnSpPr/>
          <p:nvPr/>
        </p:nvCxnSpPr>
        <p:spPr>
          <a:xfrm>
            <a:off x="8969173" y="1890760"/>
            <a:ext cx="0" cy="1069848"/>
          </a:xfrm>
          <a:prstGeom prst="line">
            <a:avLst/>
          </a:prstGeom>
          <a:ln w="1905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77" name="Rounded Rectangular Callout 27"/>
          <p:cNvSpPr/>
          <p:nvPr/>
        </p:nvSpPr>
        <p:spPr bwMode="auto">
          <a:xfrm>
            <a:off x="7094754" y="1363964"/>
            <a:ext cx="1591056" cy="539496"/>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rtlCol="0" anchor="ctr" anchorCtr="0"/>
          <a:lstStyle/>
          <a:p>
            <a:pPr algn="ctr" defTabSz="914400"/>
            <a:r>
              <a:rPr lang="da-DK" sz="1200" dirty="0">
                <a:solidFill>
                  <a:schemeClr val="bg1">
                    <a:alpha val="99000"/>
                  </a:schemeClr>
                </a:solidFill>
                <a:latin typeface="Segoe UI" pitchFamily="34" charset="0"/>
                <a:ea typeface="Segoe UI" pitchFamily="34" charset="0"/>
                <a:cs typeface="Segoe UI" pitchFamily="34" charset="0"/>
              </a:rPr>
              <a:t>June 2013 CU</a:t>
            </a:r>
          </a:p>
        </p:txBody>
      </p:sp>
      <p:cxnSp>
        <p:nvCxnSpPr>
          <p:cNvPr id="121" name="Straight Connector 120"/>
          <p:cNvCxnSpPr/>
          <p:nvPr/>
        </p:nvCxnSpPr>
        <p:spPr>
          <a:xfrm>
            <a:off x="7526635" y="1890760"/>
            <a:ext cx="0" cy="1069848"/>
          </a:xfrm>
          <a:prstGeom prst="line">
            <a:avLst/>
          </a:prstGeom>
          <a:ln w="1905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0" name="Rectangle 79"/>
          <p:cNvSpPr/>
          <p:nvPr/>
        </p:nvSpPr>
        <p:spPr bwMode="auto">
          <a:xfrm>
            <a:off x="10389993" y="6235783"/>
            <a:ext cx="1591056" cy="539496"/>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rtlCol="0" anchor="ctr" anchorCtr="0"/>
          <a:lstStyle/>
          <a:p>
            <a:pPr algn="ctr" defTabSz="914400"/>
            <a:r>
              <a:rPr lang="en-US" sz="1200" dirty="0">
                <a:solidFill>
                  <a:schemeClr val="bg1">
                    <a:alpha val="99000"/>
                  </a:schemeClr>
                </a:solidFill>
                <a:latin typeface="Segoe UI" pitchFamily="34" charset="0"/>
                <a:ea typeface="Segoe UI" pitchFamily="34" charset="0"/>
                <a:cs typeface="Segoe UI" pitchFamily="34" charset="0"/>
              </a:rPr>
              <a:t>November 2013 PU</a:t>
            </a:r>
          </a:p>
        </p:txBody>
      </p:sp>
      <p:cxnSp>
        <p:nvCxnSpPr>
          <p:cNvPr id="116" name="Straight Connector 115"/>
          <p:cNvCxnSpPr/>
          <p:nvPr/>
        </p:nvCxnSpPr>
        <p:spPr>
          <a:xfrm>
            <a:off x="10547404" y="3564513"/>
            <a:ext cx="0" cy="2697480"/>
          </a:xfrm>
          <a:prstGeom prst="line">
            <a:avLst/>
          </a:prstGeom>
          <a:ln w="1905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5" name="Rectangle 84"/>
          <p:cNvSpPr/>
          <p:nvPr/>
        </p:nvSpPr>
        <p:spPr bwMode="auto">
          <a:xfrm>
            <a:off x="4963240" y="5461183"/>
            <a:ext cx="1591056" cy="539496"/>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rtlCol="0" anchor="ctr" anchorCtr="0"/>
          <a:lstStyle/>
          <a:p>
            <a:pPr algn="ctr" defTabSz="914400"/>
            <a:r>
              <a:rPr lang="en-US" sz="1200" dirty="0">
                <a:solidFill>
                  <a:schemeClr val="bg1">
                    <a:alpha val="99000"/>
                  </a:schemeClr>
                </a:solidFill>
                <a:latin typeface="Segoe UI" pitchFamily="34" charset="0"/>
                <a:ea typeface="Segoe UI" pitchFamily="34" charset="0"/>
                <a:cs typeface="Segoe UI" pitchFamily="34" charset="0"/>
              </a:rPr>
              <a:t>February 2013 CU</a:t>
            </a:r>
          </a:p>
        </p:txBody>
      </p:sp>
      <p:sp>
        <p:nvSpPr>
          <p:cNvPr id="96" name="Rectangle 95"/>
          <p:cNvSpPr/>
          <p:nvPr/>
        </p:nvSpPr>
        <p:spPr bwMode="auto">
          <a:xfrm>
            <a:off x="10085060" y="5461183"/>
            <a:ext cx="1591056" cy="539496"/>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rtlCol="0" anchor="ctr" anchorCtr="0"/>
          <a:lstStyle/>
          <a:p>
            <a:pPr algn="ctr" defTabSz="914400"/>
            <a:r>
              <a:rPr lang="en-US" sz="1200" dirty="0">
                <a:solidFill>
                  <a:schemeClr val="bg1">
                    <a:alpha val="99000"/>
                  </a:schemeClr>
                </a:solidFill>
                <a:latin typeface="Segoe UI" pitchFamily="34" charset="0"/>
                <a:ea typeface="Segoe UI" pitchFamily="34" charset="0"/>
                <a:cs typeface="Segoe UI" pitchFamily="34" charset="0"/>
              </a:rPr>
              <a:t>October 2013 CU</a:t>
            </a:r>
          </a:p>
        </p:txBody>
      </p:sp>
      <p:cxnSp>
        <p:nvCxnSpPr>
          <p:cNvPr id="108" name="Straight Connector 107"/>
          <p:cNvCxnSpPr/>
          <p:nvPr/>
        </p:nvCxnSpPr>
        <p:spPr>
          <a:xfrm>
            <a:off x="5141040" y="3564514"/>
            <a:ext cx="0" cy="1911096"/>
          </a:xfrm>
          <a:prstGeom prst="line">
            <a:avLst/>
          </a:prstGeom>
          <a:ln w="1905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p:nvCxnSpPr>
        <p:spPr>
          <a:xfrm>
            <a:off x="10272752" y="3564514"/>
            <a:ext cx="0" cy="1911096"/>
          </a:xfrm>
          <a:prstGeom prst="line">
            <a:avLst/>
          </a:prstGeom>
          <a:ln w="1905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3" name="Rectangle 2"/>
          <p:cNvSpPr/>
          <p:nvPr/>
        </p:nvSpPr>
        <p:spPr bwMode="auto">
          <a:xfrm>
            <a:off x="0" y="2961612"/>
            <a:ext cx="4499885" cy="602901"/>
          </a:xfrm>
          <a:prstGeom prst="rect">
            <a:avLst/>
          </a:prstGeom>
          <a:solidFill>
            <a:schemeClr val="bg1">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5" name="Rectangle 34"/>
          <p:cNvSpPr/>
          <p:nvPr/>
        </p:nvSpPr>
        <p:spPr bwMode="auto">
          <a:xfrm>
            <a:off x="4499886" y="2961612"/>
            <a:ext cx="6633208" cy="602901"/>
          </a:xfrm>
          <a:prstGeom prst="rect">
            <a:avLst/>
          </a:prstGeom>
          <a:solidFill>
            <a:schemeClr val="bg1">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6" name="Pentagon 35"/>
          <p:cNvSpPr/>
          <p:nvPr/>
        </p:nvSpPr>
        <p:spPr bwMode="auto">
          <a:xfrm>
            <a:off x="11133093" y="2961612"/>
            <a:ext cx="1165609" cy="602901"/>
          </a:xfrm>
          <a:prstGeom prst="homePlate">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 name="Rectangle 5"/>
          <p:cNvSpPr/>
          <p:nvPr/>
        </p:nvSpPr>
        <p:spPr>
          <a:xfrm>
            <a:off x="198518" y="3078396"/>
            <a:ext cx="684803" cy="369332"/>
          </a:xfrm>
          <a:prstGeom prst="rect">
            <a:avLst/>
          </a:prstGeom>
        </p:spPr>
        <p:txBody>
          <a:bodyPr wrap="none">
            <a:spAutoFit/>
          </a:bodyPr>
          <a:lstStyle/>
          <a:p>
            <a:r>
              <a:rPr lang="en-US" dirty="0">
                <a:solidFill>
                  <a:schemeClr val="tx1">
                    <a:alpha val="99000"/>
                  </a:schemeClr>
                </a:solidFill>
              </a:rPr>
              <a:t>2012</a:t>
            </a:r>
          </a:p>
        </p:txBody>
      </p:sp>
      <p:cxnSp>
        <p:nvCxnSpPr>
          <p:cNvPr id="12" name="Straight Connector 11"/>
          <p:cNvCxnSpPr/>
          <p:nvPr/>
        </p:nvCxnSpPr>
        <p:spPr>
          <a:xfrm>
            <a:off x="4499886" y="2961612"/>
            <a:ext cx="0" cy="602901"/>
          </a:xfrm>
          <a:prstGeom prst="line">
            <a:avLst/>
          </a:prstGeom>
          <a:ln w="28575">
            <a:solidFill>
              <a:schemeClr val="bg1">
                <a:lumMod val="9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53" name="Rectangle 52"/>
          <p:cNvSpPr/>
          <p:nvPr/>
        </p:nvSpPr>
        <p:spPr>
          <a:xfrm>
            <a:off x="4639889" y="3078396"/>
            <a:ext cx="684803" cy="369332"/>
          </a:xfrm>
          <a:prstGeom prst="rect">
            <a:avLst/>
          </a:prstGeom>
        </p:spPr>
        <p:txBody>
          <a:bodyPr wrap="none">
            <a:spAutoFit/>
          </a:bodyPr>
          <a:lstStyle/>
          <a:p>
            <a:r>
              <a:rPr lang="en-US" dirty="0" smtClean="0">
                <a:solidFill>
                  <a:schemeClr val="tx1">
                    <a:alpha val="99000"/>
                  </a:schemeClr>
                </a:solidFill>
              </a:rPr>
              <a:t>2013</a:t>
            </a:r>
            <a:endParaRPr lang="en-US" dirty="0">
              <a:solidFill>
                <a:schemeClr val="tx1">
                  <a:alpha val="99000"/>
                </a:schemeClr>
              </a:solidFill>
            </a:endParaRPr>
          </a:p>
        </p:txBody>
      </p:sp>
      <p:cxnSp>
        <p:nvCxnSpPr>
          <p:cNvPr id="55" name="Straight Connector 54"/>
          <p:cNvCxnSpPr/>
          <p:nvPr/>
        </p:nvCxnSpPr>
        <p:spPr>
          <a:xfrm>
            <a:off x="11133093" y="2961612"/>
            <a:ext cx="0" cy="602901"/>
          </a:xfrm>
          <a:prstGeom prst="line">
            <a:avLst/>
          </a:prstGeom>
          <a:ln w="28575">
            <a:solidFill>
              <a:schemeClr val="bg1">
                <a:lumMod val="9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56" name="Rectangle 55"/>
          <p:cNvSpPr/>
          <p:nvPr/>
        </p:nvSpPr>
        <p:spPr>
          <a:xfrm>
            <a:off x="11273096" y="3078396"/>
            <a:ext cx="684803" cy="369332"/>
          </a:xfrm>
          <a:prstGeom prst="rect">
            <a:avLst/>
          </a:prstGeom>
        </p:spPr>
        <p:txBody>
          <a:bodyPr wrap="none">
            <a:spAutoFit/>
          </a:bodyPr>
          <a:lstStyle/>
          <a:p>
            <a:r>
              <a:rPr lang="en-US" dirty="0" smtClean="0">
                <a:solidFill>
                  <a:schemeClr val="bg1">
                    <a:alpha val="99000"/>
                  </a:schemeClr>
                </a:solidFill>
              </a:rPr>
              <a:t>2014</a:t>
            </a:r>
            <a:endParaRPr lang="en-US" dirty="0">
              <a:solidFill>
                <a:schemeClr val="bg1">
                  <a:alpha val="99000"/>
                </a:schemeClr>
              </a:solidFill>
            </a:endParaRPr>
          </a:p>
        </p:txBody>
      </p:sp>
      <p:sp>
        <p:nvSpPr>
          <p:cNvPr id="67" name="Rectangle 66"/>
          <p:cNvSpPr/>
          <p:nvPr/>
        </p:nvSpPr>
        <p:spPr bwMode="auto">
          <a:xfrm>
            <a:off x="143615" y="1354820"/>
            <a:ext cx="1737438" cy="548640"/>
          </a:xfrm>
          <a:prstGeom prst="rect">
            <a:avLst/>
          </a:prstGeom>
          <a:solidFill>
            <a:schemeClr val="tx2"/>
          </a:solidFill>
          <a:ln w="28575">
            <a:solidFill>
              <a:schemeClr val="bg1"/>
            </a:solidFill>
          </a:ln>
        </p:spPr>
        <p:style>
          <a:lnRef idx="1">
            <a:schemeClr val="dk1"/>
          </a:lnRef>
          <a:fillRef idx="2">
            <a:schemeClr val="dk1"/>
          </a:fillRef>
          <a:effectRef idx="1">
            <a:schemeClr val="dk1"/>
          </a:effectRef>
          <a:fontRef idx="minor">
            <a:schemeClr val="dk1"/>
          </a:fontRef>
        </p:style>
        <p:txBody>
          <a:bodyPr rtlCol="0" anchor="ctr" anchorCtr="0"/>
          <a:lstStyle/>
          <a:p>
            <a:pPr algn="ctr" defTabSz="914400"/>
            <a:r>
              <a:rPr lang="en-US" sz="1200" dirty="0">
                <a:solidFill>
                  <a:schemeClr val="bg1">
                    <a:alpha val="99000"/>
                  </a:schemeClr>
                </a:solidFill>
                <a:latin typeface="Segoe UI" pitchFamily="34" charset="0"/>
                <a:ea typeface="Segoe UI" pitchFamily="34" charset="0"/>
                <a:cs typeface="Segoe UI" pitchFamily="34" charset="0"/>
              </a:rPr>
              <a:t>SharePoint 2013 Launched</a:t>
            </a:r>
          </a:p>
        </p:txBody>
      </p:sp>
      <p:sp>
        <p:nvSpPr>
          <p:cNvPr id="74" name="Rectangle 73"/>
          <p:cNvSpPr/>
          <p:nvPr/>
        </p:nvSpPr>
        <p:spPr bwMode="auto">
          <a:xfrm>
            <a:off x="2662198" y="3883626"/>
            <a:ext cx="1737438" cy="548640"/>
          </a:xfrm>
          <a:prstGeom prst="rect">
            <a:avLst/>
          </a:prstGeom>
          <a:solidFill>
            <a:schemeClr val="tx2"/>
          </a:solidFill>
          <a:ln>
            <a:solidFill>
              <a:schemeClr val="bg1"/>
            </a:solidFill>
          </a:ln>
        </p:spPr>
        <p:style>
          <a:lnRef idx="1">
            <a:schemeClr val="dk1"/>
          </a:lnRef>
          <a:fillRef idx="2">
            <a:schemeClr val="dk1"/>
          </a:fillRef>
          <a:effectRef idx="1">
            <a:schemeClr val="dk1"/>
          </a:effectRef>
          <a:fontRef idx="minor">
            <a:schemeClr val="dk1"/>
          </a:fontRef>
        </p:style>
        <p:txBody>
          <a:bodyPr rtlCol="0" anchor="ctr" anchorCtr="0"/>
          <a:lstStyle/>
          <a:p>
            <a:pPr algn="ctr" defTabSz="914400"/>
            <a:r>
              <a:rPr lang="en-US" sz="1200" dirty="0">
                <a:solidFill>
                  <a:schemeClr val="bg1">
                    <a:alpha val="99000"/>
                  </a:schemeClr>
                </a:solidFill>
                <a:latin typeface="Segoe UI" pitchFamily="34" charset="0"/>
                <a:ea typeface="Segoe UI" pitchFamily="34" charset="0"/>
                <a:cs typeface="Segoe UI" pitchFamily="34" charset="0"/>
              </a:rPr>
              <a:t>SharePoint Server 2013 in Azure VM</a:t>
            </a:r>
          </a:p>
        </p:txBody>
      </p:sp>
      <p:cxnSp>
        <p:nvCxnSpPr>
          <p:cNvPr id="14" name="Straight Connector 13"/>
          <p:cNvCxnSpPr/>
          <p:nvPr/>
        </p:nvCxnSpPr>
        <p:spPr>
          <a:xfrm>
            <a:off x="438150" y="1890760"/>
            <a:ext cx="0" cy="1069848"/>
          </a:xfrm>
          <a:prstGeom prst="line">
            <a:avLst/>
          </a:prstGeom>
          <a:ln w="1905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3019425" y="3564513"/>
            <a:ext cx="0" cy="319318"/>
          </a:xfrm>
          <a:prstGeom prst="line">
            <a:avLst/>
          </a:prstGeom>
          <a:ln w="1905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1" name="Rectangle 80"/>
          <p:cNvSpPr/>
          <p:nvPr/>
        </p:nvSpPr>
        <p:spPr bwMode="auto">
          <a:xfrm>
            <a:off x="7094754" y="4686584"/>
            <a:ext cx="1591056" cy="539496"/>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rtlCol="0" anchor="ctr" anchorCtr="0"/>
          <a:lstStyle/>
          <a:p>
            <a:pPr algn="ctr" defTabSz="914400"/>
            <a:r>
              <a:rPr lang="en-US" sz="1200" dirty="0">
                <a:solidFill>
                  <a:schemeClr val="bg1">
                    <a:alpha val="99000"/>
                  </a:schemeClr>
                </a:solidFill>
                <a:latin typeface="Segoe UI" pitchFamily="34" charset="0"/>
                <a:ea typeface="Segoe UI" pitchFamily="34" charset="0"/>
                <a:cs typeface="Segoe UI" pitchFamily="34" charset="0"/>
              </a:rPr>
              <a:t>June 2013 PU</a:t>
            </a:r>
          </a:p>
        </p:txBody>
      </p:sp>
      <p:sp>
        <p:nvSpPr>
          <p:cNvPr id="86" name="Rectangle 85"/>
          <p:cNvSpPr/>
          <p:nvPr/>
        </p:nvSpPr>
        <p:spPr bwMode="auto">
          <a:xfrm>
            <a:off x="5282015" y="1363964"/>
            <a:ext cx="1591056" cy="539496"/>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rtlCol="0" anchor="ctr" anchorCtr="0"/>
          <a:lstStyle/>
          <a:p>
            <a:pPr algn="ctr" defTabSz="914400"/>
            <a:r>
              <a:rPr lang="en-US" sz="1200" dirty="0">
                <a:solidFill>
                  <a:schemeClr val="bg1">
                    <a:alpha val="99000"/>
                  </a:schemeClr>
                </a:solidFill>
                <a:latin typeface="Segoe UI" pitchFamily="34" charset="0"/>
                <a:ea typeface="Segoe UI" pitchFamily="34" charset="0"/>
                <a:cs typeface="Segoe UI" pitchFamily="34" charset="0"/>
              </a:rPr>
              <a:t>March 2013 PU</a:t>
            </a:r>
          </a:p>
        </p:txBody>
      </p:sp>
      <p:sp>
        <p:nvSpPr>
          <p:cNvPr id="89" name="Rectangle 88"/>
          <p:cNvSpPr/>
          <p:nvPr/>
        </p:nvSpPr>
        <p:spPr bwMode="auto">
          <a:xfrm>
            <a:off x="6106601" y="2154740"/>
            <a:ext cx="1591056" cy="539496"/>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rtlCol="0" anchor="ctr" anchorCtr="0"/>
          <a:lstStyle/>
          <a:p>
            <a:pPr algn="ctr" defTabSz="914400"/>
            <a:r>
              <a:rPr lang="en-US" sz="1200" dirty="0">
                <a:solidFill>
                  <a:schemeClr val="bg1">
                    <a:alpha val="99000"/>
                  </a:schemeClr>
                </a:solidFill>
                <a:latin typeface="Segoe UI" pitchFamily="34" charset="0"/>
                <a:ea typeface="Segoe UI" pitchFamily="34" charset="0"/>
                <a:cs typeface="Segoe UI" pitchFamily="34" charset="0"/>
              </a:rPr>
              <a:t>April 2013 CU</a:t>
            </a:r>
          </a:p>
        </p:txBody>
      </p:sp>
      <p:sp>
        <p:nvSpPr>
          <p:cNvPr id="91" name="Rounded Rectangular Callout 27"/>
          <p:cNvSpPr/>
          <p:nvPr/>
        </p:nvSpPr>
        <p:spPr bwMode="auto">
          <a:xfrm>
            <a:off x="8173645" y="2154740"/>
            <a:ext cx="1591056" cy="539496"/>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rtlCol="0" anchor="ctr" anchorCtr="0"/>
          <a:lstStyle/>
          <a:p>
            <a:pPr algn="ctr" defTabSz="914400"/>
            <a:r>
              <a:rPr lang="en-US" sz="1200" dirty="0">
                <a:solidFill>
                  <a:schemeClr val="bg1">
                    <a:alpha val="99000"/>
                  </a:schemeClr>
                </a:solidFill>
                <a:latin typeface="Segoe UI" pitchFamily="34" charset="0"/>
                <a:ea typeface="Segoe UI" pitchFamily="34" charset="0"/>
                <a:cs typeface="Segoe UI" pitchFamily="34" charset="0"/>
              </a:rPr>
              <a:t>July 2013 PU</a:t>
            </a:r>
          </a:p>
        </p:txBody>
      </p:sp>
      <p:sp>
        <p:nvSpPr>
          <p:cNvPr id="93" name="Rectangle 92"/>
          <p:cNvSpPr/>
          <p:nvPr/>
        </p:nvSpPr>
        <p:spPr bwMode="auto">
          <a:xfrm>
            <a:off x="4515062" y="4686584"/>
            <a:ext cx="1591540" cy="539496"/>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rtlCol="0" anchor="ctr" anchorCtr="0"/>
          <a:lstStyle/>
          <a:p>
            <a:pPr algn="ctr" defTabSz="914400"/>
            <a:r>
              <a:rPr lang="en-US" sz="1200" dirty="0">
                <a:solidFill>
                  <a:schemeClr val="bg1">
                    <a:alpha val="99000"/>
                  </a:schemeClr>
                </a:solidFill>
                <a:latin typeface="Segoe UI" pitchFamily="34" charset="0"/>
                <a:ea typeface="Segoe UI" pitchFamily="34" charset="0"/>
                <a:cs typeface="Segoe UI" pitchFamily="34" charset="0"/>
              </a:rPr>
              <a:t>February 2013 PU</a:t>
            </a:r>
          </a:p>
        </p:txBody>
      </p:sp>
      <p:sp>
        <p:nvSpPr>
          <p:cNvPr id="98" name="Rectangle 97"/>
          <p:cNvSpPr/>
          <p:nvPr/>
        </p:nvSpPr>
        <p:spPr bwMode="auto">
          <a:xfrm>
            <a:off x="9673962" y="4686584"/>
            <a:ext cx="1591056" cy="539496"/>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rtlCol="0" anchor="ctr" anchorCtr="0"/>
          <a:lstStyle/>
          <a:p>
            <a:pPr algn="ctr" defTabSz="914400"/>
            <a:r>
              <a:rPr lang="en-US" sz="1200" dirty="0">
                <a:solidFill>
                  <a:schemeClr val="bg1">
                    <a:alpha val="99000"/>
                  </a:schemeClr>
                </a:solidFill>
                <a:latin typeface="Segoe UI" pitchFamily="34" charset="0"/>
                <a:ea typeface="Segoe UI" pitchFamily="34" charset="0"/>
                <a:cs typeface="Segoe UI" pitchFamily="34" charset="0"/>
              </a:rPr>
              <a:t>October 2013 PU</a:t>
            </a:r>
          </a:p>
        </p:txBody>
      </p:sp>
      <p:sp>
        <p:nvSpPr>
          <p:cNvPr id="103" name="Rectangle 102"/>
          <p:cNvSpPr/>
          <p:nvPr/>
        </p:nvSpPr>
        <p:spPr bwMode="auto">
          <a:xfrm>
            <a:off x="7921224" y="3894113"/>
            <a:ext cx="1591056" cy="539496"/>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rtlCol="0" anchor="ctr" anchorCtr="0"/>
          <a:lstStyle/>
          <a:p>
            <a:pPr algn="ctr" defTabSz="914400"/>
            <a:r>
              <a:rPr lang="en-US" sz="1200" dirty="0">
                <a:solidFill>
                  <a:schemeClr val="bg1">
                    <a:alpha val="99000"/>
                  </a:schemeClr>
                </a:solidFill>
                <a:latin typeface="Segoe UI" pitchFamily="34" charset="0"/>
                <a:ea typeface="Segoe UI" pitchFamily="34" charset="0"/>
                <a:cs typeface="Segoe UI" pitchFamily="34" charset="0"/>
              </a:rPr>
              <a:t>August 2013 CU</a:t>
            </a:r>
          </a:p>
        </p:txBody>
      </p:sp>
      <p:sp>
        <p:nvSpPr>
          <p:cNvPr id="104" name="Rounded Rectangular Callout 27"/>
          <p:cNvSpPr/>
          <p:nvPr/>
        </p:nvSpPr>
        <p:spPr bwMode="auto">
          <a:xfrm>
            <a:off x="10741457" y="1363964"/>
            <a:ext cx="1591056" cy="539496"/>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rtlCol="0" anchor="ctr" anchorCtr="0"/>
          <a:lstStyle/>
          <a:p>
            <a:pPr algn="ctr" defTabSz="914400"/>
            <a:r>
              <a:rPr lang="en-US" sz="1200" dirty="0">
                <a:solidFill>
                  <a:schemeClr val="bg1">
                    <a:alpha val="99000"/>
                  </a:schemeClr>
                </a:solidFill>
                <a:latin typeface="Segoe UI" pitchFamily="34" charset="0"/>
                <a:ea typeface="Segoe UI" pitchFamily="34" charset="0"/>
                <a:cs typeface="Segoe UI" pitchFamily="34" charset="0"/>
              </a:rPr>
              <a:t>January </a:t>
            </a:r>
            <a:r>
              <a:rPr lang="en-US" sz="1200" dirty="0" smtClean="0">
                <a:solidFill>
                  <a:schemeClr val="bg1">
                    <a:alpha val="99000"/>
                  </a:schemeClr>
                </a:solidFill>
                <a:latin typeface="Segoe UI" pitchFamily="34" charset="0"/>
                <a:ea typeface="Segoe UI" pitchFamily="34" charset="0"/>
                <a:cs typeface="Segoe UI" pitchFamily="34" charset="0"/>
              </a:rPr>
              <a:t>2014 </a:t>
            </a:r>
            <a:r>
              <a:rPr lang="en-US" sz="1200" dirty="0">
                <a:solidFill>
                  <a:schemeClr val="bg1">
                    <a:alpha val="99000"/>
                  </a:schemeClr>
                </a:solidFill>
                <a:latin typeface="Segoe UI" pitchFamily="34" charset="0"/>
                <a:ea typeface="Segoe UI" pitchFamily="34" charset="0"/>
                <a:cs typeface="Segoe UI" pitchFamily="34" charset="0"/>
              </a:rPr>
              <a:t>PU</a:t>
            </a:r>
          </a:p>
        </p:txBody>
      </p:sp>
      <p:cxnSp>
        <p:nvCxnSpPr>
          <p:cNvPr id="107" name="Straight Connector 106"/>
          <p:cNvCxnSpPr/>
          <p:nvPr/>
        </p:nvCxnSpPr>
        <p:spPr>
          <a:xfrm>
            <a:off x="4963240" y="3564512"/>
            <a:ext cx="0" cy="1144807"/>
          </a:xfrm>
          <a:prstGeom prst="line">
            <a:avLst/>
          </a:prstGeom>
          <a:ln w="1905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94" name="Rectangle 93"/>
          <p:cNvSpPr/>
          <p:nvPr/>
        </p:nvSpPr>
        <p:spPr bwMode="auto">
          <a:xfrm>
            <a:off x="4517940" y="3894113"/>
            <a:ext cx="1588662" cy="538153"/>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rtlCol="0" anchor="ctr" anchorCtr="0"/>
          <a:lstStyle/>
          <a:p>
            <a:pPr algn="ctr" defTabSz="914400"/>
            <a:r>
              <a:rPr lang="en-US" sz="1200" dirty="0">
                <a:solidFill>
                  <a:schemeClr val="bg1">
                    <a:alpha val="99000"/>
                  </a:schemeClr>
                </a:solidFill>
                <a:latin typeface="Segoe UI" pitchFamily="34" charset="0"/>
                <a:ea typeface="Segoe UI" pitchFamily="34" charset="0"/>
                <a:cs typeface="Segoe UI" pitchFamily="34" charset="0"/>
              </a:rPr>
              <a:t>January 2013 PU</a:t>
            </a:r>
          </a:p>
        </p:txBody>
      </p:sp>
      <p:cxnSp>
        <p:nvCxnSpPr>
          <p:cNvPr id="106" name="Straight Connector 105"/>
          <p:cNvCxnSpPr/>
          <p:nvPr/>
        </p:nvCxnSpPr>
        <p:spPr>
          <a:xfrm>
            <a:off x="4781550" y="3564513"/>
            <a:ext cx="0" cy="347472"/>
          </a:xfrm>
          <a:prstGeom prst="line">
            <a:avLst/>
          </a:prstGeom>
          <a:ln w="1905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p:nvCxnSpPr>
        <p:spPr>
          <a:xfrm>
            <a:off x="9264586" y="3564513"/>
            <a:ext cx="0" cy="347472"/>
          </a:xfrm>
          <a:prstGeom prst="line">
            <a:avLst/>
          </a:prstGeom>
          <a:ln w="1905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a:off x="7285335" y="3564512"/>
            <a:ext cx="0" cy="1144807"/>
          </a:xfrm>
          <a:prstGeom prst="line">
            <a:avLst/>
          </a:prstGeom>
          <a:ln w="1905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8" name="Rectangle 87"/>
          <p:cNvSpPr/>
          <p:nvPr/>
        </p:nvSpPr>
        <p:spPr bwMode="auto">
          <a:xfrm>
            <a:off x="6218385" y="3894113"/>
            <a:ext cx="1591056" cy="539496"/>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rtlCol="0" anchor="ctr" anchorCtr="0"/>
          <a:lstStyle/>
          <a:p>
            <a:pPr algn="ctr" defTabSz="914400"/>
            <a:r>
              <a:rPr lang="en-US" sz="1200" dirty="0">
                <a:solidFill>
                  <a:schemeClr val="bg1">
                    <a:alpha val="99000"/>
                  </a:schemeClr>
                </a:solidFill>
                <a:latin typeface="Segoe UI" pitchFamily="34" charset="0"/>
                <a:ea typeface="Segoe UI" pitchFamily="34" charset="0"/>
                <a:cs typeface="Segoe UI" pitchFamily="34" charset="0"/>
              </a:rPr>
              <a:t>May 2013 PU</a:t>
            </a:r>
          </a:p>
        </p:txBody>
      </p:sp>
      <p:cxnSp>
        <p:nvCxnSpPr>
          <p:cNvPr id="109" name="Straight Connector 108"/>
          <p:cNvCxnSpPr/>
          <p:nvPr/>
        </p:nvCxnSpPr>
        <p:spPr>
          <a:xfrm>
            <a:off x="6788150" y="3564513"/>
            <a:ext cx="0" cy="347472"/>
          </a:xfrm>
          <a:prstGeom prst="line">
            <a:avLst/>
          </a:prstGeom>
          <a:ln w="1905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a:off x="9986467" y="3564512"/>
            <a:ext cx="0" cy="1144807"/>
          </a:xfrm>
          <a:prstGeom prst="line">
            <a:avLst/>
          </a:prstGeom>
          <a:ln w="1905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02" name="Rectangle 101"/>
          <p:cNvSpPr/>
          <p:nvPr/>
        </p:nvSpPr>
        <p:spPr bwMode="auto">
          <a:xfrm>
            <a:off x="9624063" y="3894113"/>
            <a:ext cx="1591056" cy="539496"/>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rtlCol="0" anchor="ctr" anchorCtr="0"/>
          <a:lstStyle/>
          <a:p>
            <a:pPr algn="ctr" defTabSz="914400"/>
            <a:r>
              <a:rPr lang="en-US" sz="1200" dirty="0">
                <a:solidFill>
                  <a:schemeClr val="bg1">
                    <a:alpha val="99000"/>
                  </a:schemeClr>
                </a:solidFill>
                <a:latin typeface="Segoe UI" pitchFamily="34" charset="0"/>
                <a:ea typeface="Segoe UI" pitchFamily="34" charset="0"/>
                <a:cs typeface="Segoe UI" pitchFamily="34" charset="0"/>
              </a:rPr>
              <a:t>September 2013 PU</a:t>
            </a:r>
          </a:p>
        </p:txBody>
      </p:sp>
      <p:cxnSp>
        <p:nvCxnSpPr>
          <p:cNvPr id="111" name="Straight Connector 110"/>
          <p:cNvCxnSpPr/>
          <p:nvPr/>
        </p:nvCxnSpPr>
        <p:spPr>
          <a:xfrm>
            <a:off x="9769852" y="3564513"/>
            <a:ext cx="0" cy="347472"/>
          </a:xfrm>
          <a:prstGeom prst="line">
            <a:avLst/>
          </a:prstGeom>
          <a:ln w="1905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70" name="Rectangle 69"/>
          <p:cNvSpPr/>
          <p:nvPr/>
        </p:nvSpPr>
        <p:spPr bwMode="auto">
          <a:xfrm>
            <a:off x="567407" y="2145596"/>
            <a:ext cx="1737438" cy="548640"/>
          </a:xfrm>
          <a:prstGeom prst="rect">
            <a:avLst/>
          </a:prstGeom>
          <a:solidFill>
            <a:schemeClr val="tx2"/>
          </a:solidFill>
          <a:ln w="28575">
            <a:solidFill>
              <a:schemeClr val="bg1"/>
            </a:solidFill>
          </a:ln>
        </p:spPr>
        <p:style>
          <a:lnRef idx="1">
            <a:schemeClr val="dk1"/>
          </a:lnRef>
          <a:fillRef idx="2">
            <a:schemeClr val="dk1"/>
          </a:fillRef>
          <a:effectRef idx="1">
            <a:schemeClr val="dk1"/>
          </a:effectRef>
          <a:fontRef idx="minor">
            <a:schemeClr val="dk1"/>
          </a:fontRef>
        </p:style>
        <p:txBody>
          <a:bodyPr rtlCol="0" anchor="ctr" anchorCtr="0"/>
          <a:lstStyle/>
          <a:p>
            <a:pPr algn="ctr" defTabSz="914400"/>
            <a:r>
              <a:rPr lang="en-US" sz="1200" dirty="0">
                <a:solidFill>
                  <a:schemeClr val="bg1">
                    <a:alpha val="99000"/>
                  </a:schemeClr>
                </a:solidFill>
                <a:latin typeface="Segoe UI" pitchFamily="34" charset="0"/>
                <a:ea typeface="Segoe UI" pitchFamily="34" charset="0"/>
                <a:cs typeface="Segoe UI" pitchFamily="34" charset="0"/>
              </a:rPr>
              <a:t>December 2012 PU</a:t>
            </a:r>
          </a:p>
        </p:txBody>
      </p:sp>
      <p:cxnSp>
        <p:nvCxnSpPr>
          <p:cNvPr id="75" name="Straight Connector 74"/>
          <p:cNvCxnSpPr/>
          <p:nvPr/>
        </p:nvCxnSpPr>
        <p:spPr>
          <a:xfrm>
            <a:off x="822325" y="2681536"/>
            <a:ext cx="0" cy="274320"/>
          </a:xfrm>
          <a:prstGeom prst="line">
            <a:avLst/>
          </a:prstGeom>
          <a:ln w="1905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a:off x="6760671" y="2681536"/>
            <a:ext cx="0" cy="274320"/>
          </a:xfrm>
          <a:prstGeom prst="line">
            <a:avLst/>
          </a:prstGeom>
          <a:ln w="1905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p:nvCxnSpPr>
        <p:spPr>
          <a:xfrm>
            <a:off x="8379921" y="2681536"/>
            <a:ext cx="0" cy="274320"/>
          </a:xfrm>
          <a:prstGeom prst="line">
            <a:avLst/>
          </a:prstGeom>
          <a:ln w="1905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a:off x="5530850" y="1890760"/>
            <a:ext cx="0" cy="1069848"/>
          </a:xfrm>
          <a:prstGeom prst="line">
            <a:avLst/>
          </a:prstGeom>
          <a:ln w="1905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a:off x="11273096" y="1890760"/>
            <a:ext cx="0" cy="1069848"/>
          </a:xfrm>
          <a:prstGeom prst="line">
            <a:avLst/>
          </a:prstGeom>
          <a:ln w="1905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27" name="Rounded Rectangular Callout 27"/>
          <p:cNvSpPr/>
          <p:nvPr/>
        </p:nvSpPr>
        <p:spPr bwMode="auto">
          <a:xfrm>
            <a:off x="10020278" y="2154739"/>
            <a:ext cx="2312235" cy="526797"/>
          </a:xfrm>
          <a:prstGeom prst="rect">
            <a:avLst/>
          </a:prstGeom>
          <a:solidFill>
            <a:schemeClr val="accent4"/>
          </a:solidFill>
          <a:ln w="28575">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2400" dirty="0" smtClean="0">
                <a:solidFill>
                  <a:schemeClr val="bg1">
                    <a:alpha val="99000"/>
                  </a:schemeClr>
                </a:solidFill>
                <a:ea typeface="Segoe UI" panose="020B0502040204020203" pitchFamily="34" charset="0"/>
                <a:cs typeface="Segoe UI" panose="020B0502040204020203" pitchFamily="34" charset="0"/>
              </a:rPr>
              <a:t>Service Pack 1</a:t>
            </a:r>
            <a:endParaRPr lang="en-US" sz="2400" dirty="0">
              <a:solidFill>
                <a:schemeClr val="bg1">
                  <a:alpha val="99000"/>
                </a:schemeClr>
              </a:solidFill>
              <a:ea typeface="Segoe UI" panose="020B0502040204020203" pitchFamily="34" charset="0"/>
              <a:cs typeface="Segoe UI" panose="020B0502040204020203" pitchFamily="34" charset="0"/>
            </a:endParaRPr>
          </a:p>
        </p:txBody>
      </p:sp>
      <p:cxnSp>
        <p:nvCxnSpPr>
          <p:cNvPr id="128" name="Straight Connector 127"/>
          <p:cNvCxnSpPr/>
          <p:nvPr/>
        </p:nvCxnSpPr>
        <p:spPr>
          <a:xfrm>
            <a:off x="11615497" y="2668836"/>
            <a:ext cx="0" cy="283464"/>
          </a:xfrm>
          <a:prstGeom prst="line">
            <a:avLst/>
          </a:prstGeom>
          <a:ln w="19050">
            <a:solidFill>
              <a:schemeClr val="accent4"/>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575297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fade">
                                      <p:cBhvr>
                                        <p:cTn id="7" dur="500"/>
                                        <p:tgtEl>
                                          <p:spTgt spid="67"/>
                                        </p:tgtEl>
                                      </p:cBhvr>
                                    </p:animEffect>
                                  </p:childTnLst>
                                </p:cTn>
                              </p:par>
                              <p:par>
                                <p:cTn id="8" presetID="10"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70"/>
                                        </p:tgtEl>
                                        <p:attrNameLst>
                                          <p:attrName>style.visibility</p:attrName>
                                        </p:attrNameLst>
                                      </p:cBhvr>
                                      <p:to>
                                        <p:strVal val="visible"/>
                                      </p:to>
                                    </p:set>
                                    <p:animEffect transition="in" filter="fade">
                                      <p:cBhvr>
                                        <p:cTn id="14" dur="500"/>
                                        <p:tgtEl>
                                          <p:spTgt spid="70"/>
                                        </p:tgtEl>
                                      </p:cBhvr>
                                    </p:animEffect>
                                  </p:childTnLst>
                                </p:cTn>
                              </p:par>
                              <p:par>
                                <p:cTn id="15" presetID="10" presetClass="entr" presetSubtype="0" fill="hold" nodeType="withEffect">
                                  <p:stCondLst>
                                    <p:cond delay="0"/>
                                  </p:stCondLst>
                                  <p:childTnLst>
                                    <p:set>
                                      <p:cBhvr>
                                        <p:cTn id="16" dur="1" fill="hold">
                                          <p:stCondLst>
                                            <p:cond delay="0"/>
                                          </p:stCondLst>
                                        </p:cTn>
                                        <p:tgtEl>
                                          <p:spTgt spid="75"/>
                                        </p:tgtEl>
                                        <p:attrNameLst>
                                          <p:attrName>style.visibility</p:attrName>
                                        </p:attrNameLst>
                                      </p:cBhvr>
                                      <p:to>
                                        <p:strVal val="visible"/>
                                      </p:to>
                                    </p:set>
                                    <p:animEffect transition="in" filter="fade">
                                      <p:cBhvr>
                                        <p:cTn id="17" dur="500"/>
                                        <p:tgtEl>
                                          <p:spTgt spid="75"/>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74"/>
                                        </p:tgtEl>
                                        <p:attrNameLst>
                                          <p:attrName>style.visibility</p:attrName>
                                        </p:attrNameLst>
                                      </p:cBhvr>
                                      <p:to>
                                        <p:strVal val="visible"/>
                                      </p:to>
                                    </p:set>
                                    <p:animEffect transition="in" filter="fade">
                                      <p:cBhvr>
                                        <p:cTn id="21" dur="250"/>
                                        <p:tgtEl>
                                          <p:spTgt spid="74"/>
                                        </p:tgtEl>
                                      </p:cBhvr>
                                    </p:animEffect>
                                  </p:childTnLst>
                                </p:cTn>
                              </p:par>
                              <p:par>
                                <p:cTn id="22" presetID="10" presetClass="entr" presetSubtype="0" fill="hold" nodeType="withEffect">
                                  <p:stCondLst>
                                    <p:cond delay="0"/>
                                  </p:stCondLst>
                                  <p:childTnLst>
                                    <p:set>
                                      <p:cBhvr>
                                        <p:cTn id="23" dur="1" fill="hold">
                                          <p:stCondLst>
                                            <p:cond delay="0"/>
                                          </p:stCondLst>
                                        </p:cTn>
                                        <p:tgtEl>
                                          <p:spTgt spid="76"/>
                                        </p:tgtEl>
                                        <p:attrNameLst>
                                          <p:attrName>style.visibility</p:attrName>
                                        </p:attrNameLst>
                                      </p:cBhvr>
                                      <p:to>
                                        <p:strVal val="visible"/>
                                      </p:to>
                                    </p:set>
                                    <p:animEffect transition="in" filter="fade">
                                      <p:cBhvr>
                                        <p:cTn id="24" dur="500"/>
                                        <p:tgtEl>
                                          <p:spTgt spid="76"/>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94"/>
                                        </p:tgtEl>
                                        <p:attrNameLst>
                                          <p:attrName>style.visibility</p:attrName>
                                        </p:attrNameLst>
                                      </p:cBhvr>
                                      <p:to>
                                        <p:strVal val="visible"/>
                                      </p:to>
                                    </p:set>
                                    <p:animEffect transition="in" filter="fade">
                                      <p:cBhvr>
                                        <p:cTn id="28" dur="500"/>
                                        <p:tgtEl>
                                          <p:spTgt spid="94"/>
                                        </p:tgtEl>
                                      </p:cBhvr>
                                    </p:animEffect>
                                  </p:childTnLst>
                                </p:cTn>
                              </p:par>
                              <p:par>
                                <p:cTn id="29" presetID="10" presetClass="entr" presetSubtype="0" fill="hold" nodeType="withEffect">
                                  <p:stCondLst>
                                    <p:cond delay="0"/>
                                  </p:stCondLst>
                                  <p:childTnLst>
                                    <p:set>
                                      <p:cBhvr>
                                        <p:cTn id="30" dur="1" fill="hold">
                                          <p:stCondLst>
                                            <p:cond delay="0"/>
                                          </p:stCondLst>
                                        </p:cTn>
                                        <p:tgtEl>
                                          <p:spTgt spid="106"/>
                                        </p:tgtEl>
                                        <p:attrNameLst>
                                          <p:attrName>style.visibility</p:attrName>
                                        </p:attrNameLst>
                                      </p:cBhvr>
                                      <p:to>
                                        <p:strVal val="visible"/>
                                      </p:to>
                                    </p:set>
                                    <p:animEffect transition="in" filter="fade">
                                      <p:cBhvr>
                                        <p:cTn id="31" dur="500"/>
                                        <p:tgtEl>
                                          <p:spTgt spid="106"/>
                                        </p:tgtEl>
                                      </p:cBhvr>
                                    </p:animEffec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93"/>
                                        </p:tgtEl>
                                        <p:attrNameLst>
                                          <p:attrName>style.visibility</p:attrName>
                                        </p:attrNameLst>
                                      </p:cBhvr>
                                      <p:to>
                                        <p:strVal val="visible"/>
                                      </p:to>
                                    </p:set>
                                    <p:animEffect transition="in" filter="fade">
                                      <p:cBhvr>
                                        <p:cTn id="35" dur="500"/>
                                        <p:tgtEl>
                                          <p:spTgt spid="93"/>
                                        </p:tgtEl>
                                      </p:cBhvr>
                                    </p:animEffect>
                                  </p:childTnLst>
                                </p:cTn>
                              </p:par>
                              <p:par>
                                <p:cTn id="36" presetID="10" presetClass="entr" presetSubtype="0" fill="hold" nodeType="withEffect">
                                  <p:stCondLst>
                                    <p:cond delay="0"/>
                                  </p:stCondLst>
                                  <p:childTnLst>
                                    <p:set>
                                      <p:cBhvr>
                                        <p:cTn id="37" dur="1" fill="hold">
                                          <p:stCondLst>
                                            <p:cond delay="0"/>
                                          </p:stCondLst>
                                        </p:cTn>
                                        <p:tgtEl>
                                          <p:spTgt spid="107"/>
                                        </p:tgtEl>
                                        <p:attrNameLst>
                                          <p:attrName>style.visibility</p:attrName>
                                        </p:attrNameLst>
                                      </p:cBhvr>
                                      <p:to>
                                        <p:strVal val="visible"/>
                                      </p:to>
                                    </p:set>
                                    <p:animEffect transition="in" filter="fade">
                                      <p:cBhvr>
                                        <p:cTn id="38" dur="500"/>
                                        <p:tgtEl>
                                          <p:spTgt spid="107"/>
                                        </p:tgtEl>
                                      </p:cBhvr>
                                    </p:animEffect>
                                  </p:childTnLst>
                                </p:cTn>
                              </p:par>
                            </p:childTnLst>
                          </p:cTn>
                        </p:par>
                        <p:par>
                          <p:cTn id="39" fill="hold">
                            <p:stCondLst>
                              <p:cond delay="2500"/>
                            </p:stCondLst>
                            <p:childTnLst>
                              <p:par>
                                <p:cTn id="40" presetID="10" presetClass="entr" presetSubtype="0" fill="hold" grpId="0" nodeType="afterEffect">
                                  <p:stCondLst>
                                    <p:cond delay="0"/>
                                  </p:stCondLst>
                                  <p:childTnLst>
                                    <p:set>
                                      <p:cBhvr>
                                        <p:cTn id="41" dur="1" fill="hold">
                                          <p:stCondLst>
                                            <p:cond delay="0"/>
                                          </p:stCondLst>
                                        </p:cTn>
                                        <p:tgtEl>
                                          <p:spTgt spid="85"/>
                                        </p:tgtEl>
                                        <p:attrNameLst>
                                          <p:attrName>style.visibility</p:attrName>
                                        </p:attrNameLst>
                                      </p:cBhvr>
                                      <p:to>
                                        <p:strVal val="visible"/>
                                      </p:to>
                                    </p:set>
                                    <p:animEffect transition="in" filter="fade">
                                      <p:cBhvr>
                                        <p:cTn id="42" dur="500"/>
                                        <p:tgtEl>
                                          <p:spTgt spid="85"/>
                                        </p:tgtEl>
                                      </p:cBhvr>
                                    </p:animEffect>
                                  </p:childTnLst>
                                </p:cTn>
                              </p:par>
                              <p:par>
                                <p:cTn id="43" presetID="10" presetClass="entr" presetSubtype="0" fill="hold" nodeType="withEffect">
                                  <p:stCondLst>
                                    <p:cond delay="0"/>
                                  </p:stCondLst>
                                  <p:childTnLst>
                                    <p:set>
                                      <p:cBhvr>
                                        <p:cTn id="44" dur="1" fill="hold">
                                          <p:stCondLst>
                                            <p:cond delay="0"/>
                                          </p:stCondLst>
                                        </p:cTn>
                                        <p:tgtEl>
                                          <p:spTgt spid="108"/>
                                        </p:tgtEl>
                                        <p:attrNameLst>
                                          <p:attrName>style.visibility</p:attrName>
                                        </p:attrNameLst>
                                      </p:cBhvr>
                                      <p:to>
                                        <p:strVal val="visible"/>
                                      </p:to>
                                    </p:set>
                                    <p:animEffect transition="in" filter="fade">
                                      <p:cBhvr>
                                        <p:cTn id="45" dur="500"/>
                                        <p:tgtEl>
                                          <p:spTgt spid="108"/>
                                        </p:tgtEl>
                                      </p:cBhvr>
                                    </p:animEffect>
                                  </p:childTnLst>
                                </p:cTn>
                              </p:par>
                            </p:childTnLst>
                          </p:cTn>
                        </p:par>
                        <p:par>
                          <p:cTn id="46" fill="hold">
                            <p:stCondLst>
                              <p:cond delay="3000"/>
                            </p:stCondLst>
                            <p:childTnLst>
                              <p:par>
                                <p:cTn id="47" presetID="10" presetClass="entr" presetSubtype="0" fill="hold" grpId="0" nodeType="afterEffect">
                                  <p:stCondLst>
                                    <p:cond delay="0"/>
                                  </p:stCondLst>
                                  <p:childTnLst>
                                    <p:set>
                                      <p:cBhvr>
                                        <p:cTn id="48" dur="1" fill="hold">
                                          <p:stCondLst>
                                            <p:cond delay="0"/>
                                          </p:stCondLst>
                                        </p:cTn>
                                        <p:tgtEl>
                                          <p:spTgt spid="86"/>
                                        </p:tgtEl>
                                        <p:attrNameLst>
                                          <p:attrName>style.visibility</p:attrName>
                                        </p:attrNameLst>
                                      </p:cBhvr>
                                      <p:to>
                                        <p:strVal val="visible"/>
                                      </p:to>
                                    </p:set>
                                    <p:animEffect transition="in" filter="fade">
                                      <p:cBhvr>
                                        <p:cTn id="49" dur="500"/>
                                        <p:tgtEl>
                                          <p:spTgt spid="86"/>
                                        </p:tgtEl>
                                      </p:cBhvr>
                                    </p:animEffect>
                                  </p:childTnLst>
                                </p:cTn>
                              </p:par>
                              <p:par>
                                <p:cTn id="50" presetID="10" presetClass="entr" presetSubtype="0" fill="hold" nodeType="withEffect">
                                  <p:stCondLst>
                                    <p:cond delay="0"/>
                                  </p:stCondLst>
                                  <p:childTnLst>
                                    <p:set>
                                      <p:cBhvr>
                                        <p:cTn id="51" dur="1" fill="hold">
                                          <p:stCondLst>
                                            <p:cond delay="0"/>
                                          </p:stCondLst>
                                        </p:cTn>
                                        <p:tgtEl>
                                          <p:spTgt spid="120"/>
                                        </p:tgtEl>
                                        <p:attrNameLst>
                                          <p:attrName>style.visibility</p:attrName>
                                        </p:attrNameLst>
                                      </p:cBhvr>
                                      <p:to>
                                        <p:strVal val="visible"/>
                                      </p:to>
                                    </p:set>
                                    <p:animEffect transition="in" filter="fade">
                                      <p:cBhvr>
                                        <p:cTn id="52" dur="500"/>
                                        <p:tgtEl>
                                          <p:spTgt spid="120"/>
                                        </p:tgtEl>
                                      </p:cBhvr>
                                    </p:animEffect>
                                  </p:childTnLst>
                                </p:cTn>
                              </p:par>
                            </p:childTnLst>
                          </p:cTn>
                        </p:par>
                        <p:par>
                          <p:cTn id="53" fill="hold">
                            <p:stCondLst>
                              <p:cond delay="3500"/>
                            </p:stCondLst>
                            <p:childTnLst>
                              <p:par>
                                <p:cTn id="54" presetID="10" presetClass="entr" presetSubtype="0" fill="hold" grpId="0" nodeType="afterEffect">
                                  <p:stCondLst>
                                    <p:cond delay="0"/>
                                  </p:stCondLst>
                                  <p:childTnLst>
                                    <p:set>
                                      <p:cBhvr>
                                        <p:cTn id="55" dur="1" fill="hold">
                                          <p:stCondLst>
                                            <p:cond delay="0"/>
                                          </p:stCondLst>
                                        </p:cTn>
                                        <p:tgtEl>
                                          <p:spTgt spid="78"/>
                                        </p:tgtEl>
                                        <p:attrNameLst>
                                          <p:attrName>style.visibility</p:attrName>
                                        </p:attrNameLst>
                                      </p:cBhvr>
                                      <p:to>
                                        <p:strVal val="visible"/>
                                      </p:to>
                                    </p:set>
                                    <p:animEffect transition="in" filter="fade">
                                      <p:cBhvr>
                                        <p:cTn id="56" dur="500"/>
                                        <p:tgtEl>
                                          <p:spTgt spid="78"/>
                                        </p:tgtEl>
                                      </p:cBhvr>
                                    </p:animEffect>
                                  </p:childTnLst>
                                </p:cTn>
                              </p:par>
                              <p:par>
                                <p:cTn id="57" presetID="10" presetClass="entr" presetSubtype="0" fill="hold" nodeType="withEffect">
                                  <p:stCondLst>
                                    <p:cond delay="0"/>
                                  </p:stCondLst>
                                  <p:childTnLst>
                                    <p:set>
                                      <p:cBhvr>
                                        <p:cTn id="58" dur="1" fill="hold">
                                          <p:stCondLst>
                                            <p:cond delay="0"/>
                                          </p:stCondLst>
                                        </p:cTn>
                                        <p:tgtEl>
                                          <p:spTgt spid="124"/>
                                        </p:tgtEl>
                                        <p:attrNameLst>
                                          <p:attrName>style.visibility</p:attrName>
                                        </p:attrNameLst>
                                      </p:cBhvr>
                                      <p:to>
                                        <p:strVal val="visible"/>
                                      </p:to>
                                    </p:set>
                                    <p:animEffect transition="in" filter="fade">
                                      <p:cBhvr>
                                        <p:cTn id="59" dur="500"/>
                                        <p:tgtEl>
                                          <p:spTgt spid="124"/>
                                        </p:tgtEl>
                                      </p:cBhvr>
                                    </p:animEffect>
                                  </p:childTnLst>
                                </p:cTn>
                              </p:par>
                            </p:childTnLst>
                          </p:cTn>
                        </p:par>
                        <p:par>
                          <p:cTn id="60" fill="hold">
                            <p:stCondLst>
                              <p:cond delay="4000"/>
                            </p:stCondLst>
                            <p:childTnLst>
                              <p:par>
                                <p:cTn id="61" presetID="10" presetClass="entr" presetSubtype="0" fill="hold" grpId="0" nodeType="afterEffect">
                                  <p:stCondLst>
                                    <p:cond delay="0"/>
                                  </p:stCondLst>
                                  <p:childTnLst>
                                    <p:set>
                                      <p:cBhvr>
                                        <p:cTn id="62" dur="1" fill="hold">
                                          <p:stCondLst>
                                            <p:cond delay="0"/>
                                          </p:stCondLst>
                                        </p:cTn>
                                        <p:tgtEl>
                                          <p:spTgt spid="89"/>
                                        </p:tgtEl>
                                        <p:attrNameLst>
                                          <p:attrName>style.visibility</p:attrName>
                                        </p:attrNameLst>
                                      </p:cBhvr>
                                      <p:to>
                                        <p:strVal val="visible"/>
                                      </p:to>
                                    </p:set>
                                    <p:animEffect transition="in" filter="fade">
                                      <p:cBhvr>
                                        <p:cTn id="63" dur="500"/>
                                        <p:tgtEl>
                                          <p:spTgt spid="89"/>
                                        </p:tgtEl>
                                      </p:cBhvr>
                                    </p:animEffect>
                                  </p:childTnLst>
                                </p:cTn>
                              </p:par>
                              <p:par>
                                <p:cTn id="64" presetID="10" presetClass="entr" presetSubtype="0" fill="hold" nodeType="withEffect">
                                  <p:stCondLst>
                                    <p:cond delay="0"/>
                                  </p:stCondLst>
                                  <p:childTnLst>
                                    <p:set>
                                      <p:cBhvr>
                                        <p:cTn id="65" dur="1" fill="hold">
                                          <p:stCondLst>
                                            <p:cond delay="0"/>
                                          </p:stCondLst>
                                        </p:cTn>
                                        <p:tgtEl>
                                          <p:spTgt spid="118"/>
                                        </p:tgtEl>
                                        <p:attrNameLst>
                                          <p:attrName>style.visibility</p:attrName>
                                        </p:attrNameLst>
                                      </p:cBhvr>
                                      <p:to>
                                        <p:strVal val="visible"/>
                                      </p:to>
                                    </p:set>
                                    <p:animEffect transition="in" filter="fade">
                                      <p:cBhvr>
                                        <p:cTn id="66" dur="500"/>
                                        <p:tgtEl>
                                          <p:spTgt spid="118"/>
                                        </p:tgtEl>
                                      </p:cBhvr>
                                    </p:animEffect>
                                  </p:childTnLst>
                                </p:cTn>
                              </p:par>
                            </p:childTnLst>
                          </p:cTn>
                        </p:par>
                        <p:par>
                          <p:cTn id="67" fill="hold">
                            <p:stCondLst>
                              <p:cond delay="4500"/>
                            </p:stCondLst>
                            <p:childTnLst>
                              <p:par>
                                <p:cTn id="68" presetID="10" presetClass="entr" presetSubtype="0" fill="hold" grpId="0" nodeType="afterEffect">
                                  <p:stCondLst>
                                    <p:cond delay="0"/>
                                  </p:stCondLst>
                                  <p:childTnLst>
                                    <p:set>
                                      <p:cBhvr>
                                        <p:cTn id="69" dur="1" fill="hold">
                                          <p:stCondLst>
                                            <p:cond delay="0"/>
                                          </p:stCondLst>
                                        </p:cTn>
                                        <p:tgtEl>
                                          <p:spTgt spid="88"/>
                                        </p:tgtEl>
                                        <p:attrNameLst>
                                          <p:attrName>style.visibility</p:attrName>
                                        </p:attrNameLst>
                                      </p:cBhvr>
                                      <p:to>
                                        <p:strVal val="visible"/>
                                      </p:to>
                                    </p:set>
                                    <p:animEffect transition="in" filter="fade">
                                      <p:cBhvr>
                                        <p:cTn id="70" dur="500"/>
                                        <p:tgtEl>
                                          <p:spTgt spid="88"/>
                                        </p:tgtEl>
                                      </p:cBhvr>
                                    </p:animEffect>
                                  </p:childTnLst>
                                </p:cTn>
                              </p:par>
                              <p:par>
                                <p:cTn id="71" presetID="10" presetClass="entr" presetSubtype="0" fill="hold" nodeType="withEffect">
                                  <p:stCondLst>
                                    <p:cond delay="0"/>
                                  </p:stCondLst>
                                  <p:childTnLst>
                                    <p:set>
                                      <p:cBhvr>
                                        <p:cTn id="72" dur="1" fill="hold">
                                          <p:stCondLst>
                                            <p:cond delay="0"/>
                                          </p:stCondLst>
                                        </p:cTn>
                                        <p:tgtEl>
                                          <p:spTgt spid="109"/>
                                        </p:tgtEl>
                                        <p:attrNameLst>
                                          <p:attrName>style.visibility</p:attrName>
                                        </p:attrNameLst>
                                      </p:cBhvr>
                                      <p:to>
                                        <p:strVal val="visible"/>
                                      </p:to>
                                    </p:set>
                                    <p:animEffect transition="in" filter="fade">
                                      <p:cBhvr>
                                        <p:cTn id="73" dur="500"/>
                                        <p:tgtEl>
                                          <p:spTgt spid="109"/>
                                        </p:tgtEl>
                                      </p:cBhvr>
                                    </p:animEffect>
                                  </p:childTnLst>
                                </p:cTn>
                              </p:par>
                            </p:childTnLst>
                          </p:cTn>
                        </p:par>
                        <p:par>
                          <p:cTn id="74" fill="hold">
                            <p:stCondLst>
                              <p:cond delay="5000"/>
                            </p:stCondLst>
                            <p:childTnLst>
                              <p:par>
                                <p:cTn id="75" presetID="10" presetClass="entr" presetSubtype="0" fill="hold" grpId="0" nodeType="afterEffect">
                                  <p:stCondLst>
                                    <p:cond delay="0"/>
                                  </p:stCondLst>
                                  <p:childTnLst>
                                    <p:set>
                                      <p:cBhvr>
                                        <p:cTn id="76" dur="1" fill="hold">
                                          <p:stCondLst>
                                            <p:cond delay="0"/>
                                          </p:stCondLst>
                                        </p:cTn>
                                        <p:tgtEl>
                                          <p:spTgt spid="81"/>
                                        </p:tgtEl>
                                        <p:attrNameLst>
                                          <p:attrName>style.visibility</p:attrName>
                                        </p:attrNameLst>
                                      </p:cBhvr>
                                      <p:to>
                                        <p:strVal val="visible"/>
                                      </p:to>
                                    </p:set>
                                    <p:animEffect transition="in" filter="fade">
                                      <p:cBhvr>
                                        <p:cTn id="77" dur="500"/>
                                        <p:tgtEl>
                                          <p:spTgt spid="81"/>
                                        </p:tgtEl>
                                      </p:cBhvr>
                                    </p:animEffect>
                                  </p:childTnLst>
                                </p:cTn>
                              </p:par>
                              <p:par>
                                <p:cTn id="78" presetID="10" presetClass="entr" presetSubtype="0" fill="hold" nodeType="withEffect">
                                  <p:stCondLst>
                                    <p:cond delay="0"/>
                                  </p:stCondLst>
                                  <p:childTnLst>
                                    <p:set>
                                      <p:cBhvr>
                                        <p:cTn id="79" dur="1" fill="hold">
                                          <p:stCondLst>
                                            <p:cond delay="0"/>
                                          </p:stCondLst>
                                        </p:cTn>
                                        <p:tgtEl>
                                          <p:spTgt spid="112"/>
                                        </p:tgtEl>
                                        <p:attrNameLst>
                                          <p:attrName>style.visibility</p:attrName>
                                        </p:attrNameLst>
                                      </p:cBhvr>
                                      <p:to>
                                        <p:strVal val="visible"/>
                                      </p:to>
                                    </p:set>
                                    <p:animEffect transition="in" filter="fade">
                                      <p:cBhvr>
                                        <p:cTn id="80" dur="500"/>
                                        <p:tgtEl>
                                          <p:spTgt spid="112"/>
                                        </p:tgtEl>
                                      </p:cBhvr>
                                    </p:animEffect>
                                  </p:childTnLst>
                                </p:cTn>
                              </p:par>
                            </p:childTnLst>
                          </p:cTn>
                        </p:par>
                        <p:par>
                          <p:cTn id="81" fill="hold">
                            <p:stCondLst>
                              <p:cond delay="5500"/>
                            </p:stCondLst>
                            <p:childTnLst>
                              <p:par>
                                <p:cTn id="82" presetID="10" presetClass="entr" presetSubtype="0" fill="hold" grpId="0" nodeType="afterEffect">
                                  <p:stCondLst>
                                    <p:cond delay="0"/>
                                  </p:stCondLst>
                                  <p:childTnLst>
                                    <p:set>
                                      <p:cBhvr>
                                        <p:cTn id="83" dur="1" fill="hold">
                                          <p:stCondLst>
                                            <p:cond delay="0"/>
                                          </p:stCondLst>
                                        </p:cTn>
                                        <p:tgtEl>
                                          <p:spTgt spid="77"/>
                                        </p:tgtEl>
                                        <p:attrNameLst>
                                          <p:attrName>style.visibility</p:attrName>
                                        </p:attrNameLst>
                                      </p:cBhvr>
                                      <p:to>
                                        <p:strVal val="visible"/>
                                      </p:to>
                                    </p:set>
                                    <p:animEffect transition="in" filter="fade">
                                      <p:cBhvr>
                                        <p:cTn id="84" dur="500"/>
                                        <p:tgtEl>
                                          <p:spTgt spid="77"/>
                                        </p:tgtEl>
                                      </p:cBhvr>
                                    </p:animEffect>
                                  </p:childTnLst>
                                </p:cTn>
                              </p:par>
                              <p:par>
                                <p:cTn id="85" presetID="10" presetClass="entr" presetSubtype="0" fill="hold" nodeType="withEffect">
                                  <p:stCondLst>
                                    <p:cond delay="0"/>
                                  </p:stCondLst>
                                  <p:childTnLst>
                                    <p:set>
                                      <p:cBhvr>
                                        <p:cTn id="86" dur="1" fill="hold">
                                          <p:stCondLst>
                                            <p:cond delay="0"/>
                                          </p:stCondLst>
                                        </p:cTn>
                                        <p:tgtEl>
                                          <p:spTgt spid="121"/>
                                        </p:tgtEl>
                                        <p:attrNameLst>
                                          <p:attrName>style.visibility</p:attrName>
                                        </p:attrNameLst>
                                      </p:cBhvr>
                                      <p:to>
                                        <p:strVal val="visible"/>
                                      </p:to>
                                    </p:set>
                                    <p:animEffect transition="in" filter="fade">
                                      <p:cBhvr>
                                        <p:cTn id="87" dur="500"/>
                                        <p:tgtEl>
                                          <p:spTgt spid="121"/>
                                        </p:tgtEl>
                                      </p:cBhvr>
                                    </p:animEffect>
                                  </p:childTnLst>
                                </p:cTn>
                              </p:par>
                            </p:childTnLst>
                          </p:cTn>
                        </p:par>
                        <p:par>
                          <p:cTn id="88" fill="hold">
                            <p:stCondLst>
                              <p:cond delay="6000"/>
                            </p:stCondLst>
                            <p:childTnLst>
                              <p:par>
                                <p:cTn id="89" presetID="10" presetClass="entr" presetSubtype="0" fill="hold" grpId="0" nodeType="afterEffect">
                                  <p:stCondLst>
                                    <p:cond delay="0"/>
                                  </p:stCondLst>
                                  <p:childTnLst>
                                    <p:set>
                                      <p:cBhvr>
                                        <p:cTn id="90" dur="1" fill="hold">
                                          <p:stCondLst>
                                            <p:cond delay="0"/>
                                          </p:stCondLst>
                                        </p:cTn>
                                        <p:tgtEl>
                                          <p:spTgt spid="91"/>
                                        </p:tgtEl>
                                        <p:attrNameLst>
                                          <p:attrName>style.visibility</p:attrName>
                                        </p:attrNameLst>
                                      </p:cBhvr>
                                      <p:to>
                                        <p:strVal val="visible"/>
                                      </p:to>
                                    </p:set>
                                    <p:animEffect transition="in" filter="fade">
                                      <p:cBhvr>
                                        <p:cTn id="91" dur="500"/>
                                        <p:tgtEl>
                                          <p:spTgt spid="91"/>
                                        </p:tgtEl>
                                      </p:cBhvr>
                                    </p:animEffect>
                                  </p:childTnLst>
                                </p:cTn>
                              </p:par>
                              <p:par>
                                <p:cTn id="92" presetID="10" presetClass="entr" presetSubtype="0" fill="hold" nodeType="withEffect">
                                  <p:stCondLst>
                                    <p:cond delay="0"/>
                                  </p:stCondLst>
                                  <p:childTnLst>
                                    <p:set>
                                      <p:cBhvr>
                                        <p:cTn id="93" dur="1" fill="hold">
                                          <p:stCondLst>
                                            <p:cond delay="0"/>
                                          </p:stCondLst>
                                        </p:cTn>
                                        <p:tgtEl>
                                          <p:spTgt spid="119"/>
                                        </p:tgtEl>
                                        <p:attrNameLst>
                                          <p:attrName>style.visibility</p:attrName>
                                        </p:attrNameLst>
                                      </p:cBhvr>
                                      <p:to>
                                        <p:strVal val="visible"/>
                                      </p:to>
                                    </p:set>
                                    <p:animEffect transition="in" filter="fade">
                                      <p:cBhvr>
                                        <p:cTn id="94" dur="500"/>
                                        <p:tgtEl>
                                          <p:spTgt spid="119"/>
                                        </p:tgtEl>
                                      </p:cBhvr>
                                    </p:animEffect>
                                  </p:childTnLst>
                                </p:cTn>
                              </p:par>
                            </p:childTnLst>
                          </p:cTn>
                        </p:par>
                        <p:par>
                          <p:cTn id="95" fill="hold">
                            <p:stCondLst>
                              <p:cond delay="6500"/>
                            </p:stCondLst>
                            <p:childTnLst>
                              <p:par>
                                <p:cTn id="96" presetID="10" presetClass="entr" presetSubtype="0" fill="hold" grpId="0" nodeType="afterEffect">
                                  <p:stCondLst>
                                    <p:cond delay="0"/>
                                  </p:stCondLst>
                                  <p:childTnLst>
                                    <p:set>
                                      <p:cBhvr>
                                        <p:cTn id="97" dur="1" fill="hold">
                                          <p:stCondLst>
                                            <p:cond delay="0"/>
                                          </p:stCondLst>
                                        </p:cTn>
                                        <p:tgtEl>
                                          <p:spTgt spid="90"/>
                                        </p:tgtEl>
                                        <p:attrNameLst>
                                          <p:attrName>style.visibility</p:attrName>
                                        </p:attrNameLst>
                                      </p:cBhvr>
                                      <p:to>
                                        <p:strVal val="visible"/>
                                      </p:to>
                                    </p:set>
                                    <p:animEffect transition="in" filter="fade">
                                      <p:cBhvr>
                                        <p:cTn id="98" dur="500"/>
                                        <p:tgtEl>
                                          <p:spTgt spid="90"/>
                                        </p:tgtEl>
                                      </p:cBhvr>
                                    </p:animEffect>
                                  </p:childTnLst>
                                </p:cTn>
                              </p:par>
                              <p:par>
                                <p:cTn id="99" presetID="10" presetClass="entr" presetSubtype="0" fill="hold" nodeType="withEffect">
                                  <p:stCondLst>
                                    <p:cond delay="0"/>
                                  </p:stCondLst>
                                  <p:childTnLst>
                                    <p:set>
                                      <p:cBhvr>
                                        <p:cTn id="100" dur="1" fill="hold">
                                          <p:stCondLst>
                                            <p:cond delay="0"/>
                                          </p:stCondLst>
                                        </p:cTn>
                                        <p:tgtEl>
                                          <p:spTgt spid="122"/>
                                        </p:tgtEl>
                                        <p:attrNameLst>
                                          <p:attrName>style.visibility</p:attrName>
                                        </p:attrNameLst>
                                      </p:cBhvr>
                                      <p:to>
                                        <p:strVal val="visible"/>
                                      </p:to>
                                    </p:set>
                                    <p:animEffect transition="in" filter="fade">
                                      <p:cBhvr>
                                        <p:cTn id="101" dur="500"/>
                                        <p:tgtEl>
                                          <p:spTgt spid="122"/>
                                        </p:tgtEl>
                                      </p:cBhvr>
                                    </p:animEffect>
                                  </p:childTnLst>
                                </p:cTn>
                              </p:par>
                            </p:childTnLst>
                          </p:cTn>
                        </p:par>
                        <p:par>
                          <p:cTn id="102" fill="hold">
                            <p:stCondLst>
                              <p:cond delay="7000"/>
                            </p:stCondLst>
                            <p:childTnLst>
                              <p:par>
                                <p:cTn id="103" presetID="10" presetClass="entr" presetSubtype="0" fill="hold" grpId="0" nodeType="afterEffect">
                                  <p:stCondLst>
                                    <p:cond delay="0"/>
                                  </p:stCondLst>
                                  <p:childTnLst>
                                    <p:set>
                                      <p:cBhvr>
                                        <p:cTn id="104" dur="1" fill="hold">
                                          <p:stCondLst>
                                            <p:cond delay="0"/>
                                          </p:stCondLst>
                                        </p:cTn>
                                        <p:tgtEl>
                                          <p:spTgt spid="103"/>
                                        </p:tgtEl>
                                        <p:attrNameLst>
                                          <p:attrName>style.visibility</p:attrName>
                                        </p:attrNameLst>
                                      </p:cBhvr>
                                      <p:to>
                                        <p:strVal val="visible"/>
                                      </p:to>
                                    </p:set>
                                    <p:animEffect transition="in" filter="fade">
                                      <p:cBhvr>
                                        <p:cTn id="105" dur="500"/>
                                        <p:tgtEl>
                                          <p:spTgt spid="103"/>
                                        </p:tgtEl>
                                      </p:cBhvr>
                                    </p:animEffect>
                                  </p:childTnLst>
                                </p:cTn>
                              </p:par>
                              <p:par>
                                <p:cTn id="106" presetID="10" presetClass="entr" presetSubtype="0" fill="hold" nodeType="withEffect">
                                  <p:stCondLst>
                                    <p:cond delay="0"/>
                                  </p:stCondLst>
                                  <p:childTnLst>
                                    <p:set>
                                      <p:cBhvr>
                                        <p:cTn id="107" dur="1" fill="hold">
                                          <p:stCondLst>
                                            <p:cond delay="0"/>
                                          </p:stCondLst>
                                        </p:cTn>
                                        <p:tgtEl>
                                          <p:spTgt spid="110"/>
                                        </p:tgtEl>
                                        <p:attrNameLst>
                                          <p:attrName>style.visibility</p:attrName>
                                        </p:attrNameLst>
                                      </p:cBhvr>
                                      <p:to>
                                        <p:strVal val="visible"/>
                                      </p:to>
                                    </p:set>
                                    <p:animEffect transition="in" filter="fade">
                                      <p:cBhvr>
                                        <p:cTn id="108" dur="500"/>
                                        <p:tgtEl>
                                          <p:spTgt spid="110"/>
                                        </p:tgtEl>
                                      </p:cBhvr>
                                    </p:animEffect>
                                  </p:childTnLst>
                                </p:cTn>
                              </p:par>
                            </p:childTnLst>
                          </p:cTn>
                        </p:par>
                        <p:par>
                          <p:cTn id="109" fill="hold">
                            <p:stCondLst>
                              <p:cond delay="7500"/>
                            </p:stCondLst>
                            <p:childTnLst>
                              <p:par>
                                <p:cTn id="110" presetID="10" presetClass="entr" presetSubtype="0" fill="hold" grpId="0" nodeType="afterEffect">
                                  <p:stCondLst>
                                    <p:cond delay="0"/>
                                  </p:stCondLst>
                                  <p:childTnLst>
                                    <p:set>
                                      <p:cBhvr>
                                        <p:cTn id="111" dur="1" fill="hold">
                                          <p:stCondLst>
                                            <p:cond delay="0"/>
                                          </p:stCondLst>
                                        </p:cTn>
                                        <p:tgtEl>
                                          <p:spTgt spid="102"/>
                                        </p:tgtEl>
                                        <p:attrNameLst>
                                          <p:attrName>style.visibility</p:attrName>
                                        </p:attrNameLst>
                                      </p:cBhvr>
                                      <p:to>
                                        <p:strVal val="visible"/>
                                      </p:to>
                                    </p:set>
                                    <p:animEffect transition="in" filter="fade">
                                      <p:cBhvr>
                                        <p:cTn id="112" dur="500"/>
                                        <p:tgtEl>
                                          <p:spTgt spid="102"/>
                                        </p:tgtEl>
                                      </p:cBhvr>
                                    </p:animEffect>
                                  </p:childTnLst>
                                </p:cTn>
                              </p:par>
                              <p:par>
                                <p:cTn id="113" presetID="10" presetClass="entr" presetSubtype="0" fill="hold" nodeType="withEffect">
                                  <p:stCondLst>
                                    <p:cond delay="0"/>
                                  </p:stCondLst>
                                  <p:childTnLst>
                                    <p:set>
                                      <p:cBhvr>
                                        <p:cTn id="114" dur="1" fill="hold">
                                          <p:stCondLst>
                                            <p:cond delay="0"/>
                                          </p:stCondLst>
                                        </p:cTn>
                                        <p:tgtEl>
                                          <p:spTgt spid="111"/>
                                        </p:tgtEl>
                                        <p:attrNameLst>
                                          <p:attrName>style.visibility</p:attrName>
                                        </p:attrNameLst>
                                      </p:cBhvr>
                                      <p:to>
                                        <p:strVal val="visible"/>
                                      </p:to>
                                    </p:set>
                                    <p:animEffect transition="in" filter="fade">
                                      <p:cBhvr>
                                        <p:cTn id="115" dur="500"/>
                                        <p:tgtEl>
                                          <p:spTgt spid="111"/>
                                        </p:tgtEl>
                                      </p:cBhvr>
                                    </p:animEffect>
                                  </p:childTnLst>
                                </p:cTn>
                              </p:par>
                            </p:childTnLst>
                          </p:cTn>
                        </p:par>
                        <p:par>
                          <p:cTn id="116" fill="hold">
                            <p:stCondLst>
                              <p:cond delay="8000"/>
                            </p:stCondLst>
                            <p:childTnLst>
                              <p:par>
                                <p:cTn id="117" presetID="10" presetClass="entr" presetSubtype="0" fill="hold" grpId="0" nodeType="afterEffect">
                                  <p:stCondLst>
                                    <p:cond delay="0"/>
                                  </p:stCondLst>
                                  <p:childTnLst>
                                    <p:set>
                                      <p:cBhvr>
                                        <p:cTn id="118" dur="1" fill="hold">
                                          <p:stCondLst>
                                            <p:cond delay="0"/>
                                          </p:stCondLst>
                                        </p:cTn>
                                        <p:tgtEl>
                                          <p:spTgt spid="98"/>
                                        </p:tgtEl>
                                        <p:attrNameLst>
                                          <p:attrName>style.visibility</p:attrName>
                                        </p:attrNameLst>
                                      </p:cBhvr>
                                      <p:to>
                                        <p:strVal val="visible"/>
                                      </p:to>
                                    </p:set>
                                    <p:animEffect transition="in" filter="fade">
                                      <p:cBhvr>
                                        <p:cTn id="119" dur="500"/>
                                        <p:tgtEl>
                                          <p:spTgt spid="98"/>
                                        </p:tgtEl>
                                      </p:cBhvr>
                                    </p:animEffect>
                                  </p:childTnLst>
                                </p:cTn>
                              </p:par>
                              <p:par>
                                <p:cTn id="120" presetID="10" presetClass="entr" presetSubtype="0" fill="hold" nodeType="withEffect">
                                  <p:stCondLst>
                                    <p:cond delay="0"/>
                                  </p:stCondLst>
                                  <p:childTnLst>
                                    <p:set>
                                      <p:cBhvr>
                                        <p:cTn id="121" dur="1" fill="hold">
                                          <p:stCondLst>
                                            <p:cond delay="0"/>
                                          </p:stCondLst>
                                        </p:cTn>
                                        <p:tgtEl>
                                          <p:spTgt spid="113"/>
                                        </p:tgtEl>
                                        <p:attrNameLst>
                                          <p:attrName>style.visibility</p:attrName>
                                        </p:attrNameLst>
                                      </p:cBhvr>
                                      <p:to>
                                        <p:strVal val="visible"/>
                                      </p:to>
                                    </p:set>
                                    <p:animEffect transition="in" filter="fade">
                                      <p:cBhvr>
                                        <p:cTn id="122" dur="500"/>
                                        <p:tgtEl>
                                          <p:spTgt spid="113"/>
                                        </p:tgtEl>
                                      </p:cBhvr>
                                    </p:animEffect>
                                  </p:childTnLst>
                                </p:cTn>
                              </p:par>
                            </p:childTnLst>
                          </p:cTn>
                        </p:par>
                        <p:par>
                          <p:cTn id="123" fill="hold">
                            <p:stCondLst>
                              <p:cond delay="8500"/>
                            </p:stCondLst>
                            <p:childTnLst>
                              <p:par>
                                <p:cTn id="124" presetID="10" presetClass="entr" presetSubtype="0" fill="hold" grpId="0" nodeType="afterEffect">
                                  <p:stCondLst>
                                    <p:cond delay="0"/>
                                  </p:stCondLst>
                                  <p:childTnLst>
                                    <p:set>
                                      <p:cBhvr>
                                        <p:cTn id="125" dur="1" fill="hold">
                                          <p:stCondLst>
                                            <p:cond delay="0"/>
                                          </p:stCondLst>
                                        </p:cTn>
                                        <p:tgtEl>
                                          <p:spTgt spid="96"/>
                                        </p:tgtEl>
                                        <p:attrNameLst>
                                          <p:attrName>style.visibility</p:attrName>
                                        </p:attrNameLst>
                                      </p:cBhvr>
                                      <p:to>
                                        <p:strVal val="visible"/>
                                      </p:to>
                                    </p:set>
                                    <p:animEffect transition="in" filter="fade">
                                      <p:cBhvr>
                                        <p:cTn id="126" dur="500"/>
                                        <p:tgtEl>
                                          <p:spTgt spid="96"/>
                                        </p:tgtEl>
                                      </p:cBhvr>
                                    </p:animEffect>
                                  </p:childTnLst>
                                </p:cTn>
                              </p:par>
                              <p:par>
                                <p:cTn id="127" presetID="10" presetClass="entr" presetSubtype="0" fill="hold" nodeType="withEffect">
                                  <p:stCondLst>
                                    <p:cond delay="0"/>
                                  </p:stCondLst>
                                  <p:childTnLst>
                                    <p:set>
                                      <p:cBhvr>
                                        <p:cTn id="128" dur="1" fill="hold">
                                          <p:stCondLst>
                                            <p:cond delay="0"/>
                                          </p:stCondLst>
                                        </p:cTn>
                                        <p:tgtEl>
                                          <p:spTgt spid="115"/>
                                        </p:tgtEl>
                                        <p:attrNameLst>
                                          <p:attrName>style.visibility</p:attrName>
                                        </p:attrNameLst>
                                      </p:cBhvr>
                                      <p:to>
                                        <p:strVal val="visible"/>
                                      </p:to>
                                    </p:set>
                                    <p:animEffect transition="in" filter="fade">
                                      <p:cBhvr>
                                        <p:cTn id="129" dur="500"/>
                                        <p:tgtEl>
                                          <p:spTgt spid="115"/>
                                        </p:tgtEl>
                                      </p:cBhvr>
                                    </p:animEffect>
                                  </p:childTnLst>
                                </p:cTn>
                              </p:par>
                            </p:childTnLst>
                          </p:cTn>
                        </p:par>
                        <p:par>
                          <p:cTn id="130" fill="hold">
                            <p:stCondLst>
                              <p:cond delay="9000"/>
                            </p:stCondLst>
                            <p:childTnLst>
                              <p:par>
                                <p:cTn id="131" presetID="10" presetClass="entr" presetSubtype="0" fill="hold" grpId="0" nodeType="afterEffect">
                                  <p:stCondLst>
                                    <p:cond delay="0"/>
                                  </p:stCondLst>
                                  <p:childTnLst>
                                    <p:set>
                                      <p:cBhvr>
                                        <p:cTn id="132" dur="1" fill="hold">
                                          <p:stCondLst>
                                            <p:cond delay="0"/>
                                          </p:stCondLst>
                                        </p:cTn>
                                        <p:tgtEl>
                                          <p:spTgt spid="80"/>
                                        </p:tgtEl>
                                        <p:attrNameLst>
                                          <p:attrName>style.visibility</p:attrName>
                                        </p:attrNameLst>
                                      </p:cBhvr>
                                      <p:to>
                                        <p:strVal val="visible"/>
                                      </p:to>
                                    </p:set>
                                    <p:animEffect transition="in" filter="fade">
                                      <p:cBhvr>
                                        <p:cTn id="133" dur="500"/>
                                        <p:tgtEl>
                                          <p:spTgt spid="80"/>
                                        </p:tgtEl>
                                      </p:cBhvr>
                                    </p:animEffect>
                                  </p:childTnLst>
                                </p:cTn>
                              </p:par>
                              <p:par>
                                <p:cTn id="134" presetID="10" presetClass="entr" presetSubtype="0" fill="hold" nodeType="withEffect">
                                  <p:stCondLst>
                                    <p:cond delay="0"/>
                                  </p:stCondLst>
                                  <p:childTnLst>
                                    <p:set>
                                      <p:cBhvr>
                                        <p:cTn id="135" dur="1" fill="hold">
                                          <p:stCondLst>
                                            <p:cond delay="0"/>
                                          </p:stCondLst>
                                        </p:cTn>
                                        <p:tgtEl>
                                          <p:spTgt spid="116"/>
                                        </p:tgtEl>
                                        <p:attrNameLst>
                                          <p:attrName>style.visibility</p:attrName>
                                        </p:attrNameLst>
                                      </p:cBhvr>
                                      <p:to>
                                        <p:strVal val="visible"/>
                                      </p:to>
                                    </p:set>
                                    <p:animEffect transition="in" filter="fade">
                                      <p:cBhvr>
                                        <p:cTn id="136" dur="500"/>
                                        <p:tgtEl>
                                          <p:spTgt spid="116"/>
                                        </p:tgtEl>
                                      </p:cBhvr>
                                    </p:animEffect>
                                  </p:childTnLst>
                                </p:cTn>
                              </p:par>
                            </p:childTnLst>
                          </p:cTn>
                        </p:par>
                        <p:par>
                          <p:cTn id="137" fill="hold">
                            <p:stCondLst>
                              <p:cond delay="9500"/>
                            </p:stCondLst>
                            <p:childTnLst>
                              <p:par>
                                <p:cTn id="138" presetID="10" presetClass="entr" presetSubtype="0" fill="hold" grpId="0" nodeType="afterEffect">
                                  <p:stCondLst>
                                    <p:cond delay="0"/>
                                  </p:stCondLst>
                                  <p:childTnLst>
                                    <p:set>
                                      <p:cBhvr>
                                        <p:cTn id="139" dur="1" fill="hold">
                                          <p:stCondLst>
                                            <p:cond delay="0"/>
                                          </p:stCondLst>
                                        </p:cTn>
                                        <p:tgtEl>
                                          <p:spTgt spid="83"/>
                                        </p:tgtEl>
                                        <p:attrNameLst>
                                          <p:attrName>style.visibility</p:attrName>
                                        </p:attrNameLst>
                                      </p:cBhvr>
                                      <p:to>
                                        <p:strVal val="visible"/>
                                      </p:to>
                                    </p:set>
                                    <p:animEffect transition="in" filter="fade">
                                      <p:cBhvr>
                                        <p:cTn id="140" dur="500"/>
                                        <p:tgtEl>
                                          <p:spTgt spid="83"/>
                                        </p:tgtEl>
                                      </p:cBhvr>
                                    </p:animEffect>
                                  </p:childTnLst>
                                </p:cTn>
                              </p:par>
                              <p:par>
                                <p:cTn id="141" presetID="10" presetClass="entr" presetSubtype="0" fill="hold" nodeType="withEffect">
                                  <p:stCondLst>
                                    <p:cond delay="0"/>
                                  </p:stCondLst>
                                  <p:childTnLst>
                                    <p:set>
                                      <p:cBhvr>
                                        <p:cTn id="142" dur="1" fill="hold">
                                          <p:stCondLst>
                                            <p:cond delay="0"/>
                                          </p:stCondLst>
                                        </p:cTn>
                                        <p:tgtEl>
                                          <p:spTgt spid="125"/>
                                        </p:tgtEl>
                                        <p:attrNameLst>
                                          <p:attrName>style.visibility</p:attrName>
                                        </p:attrNameLst>
                                      </p:cBhvr>
                                      <p:to>
                                        <p:strVal val="visible"/>
                                      </p:to>
                                    </p:set>
                                    <p:animEffect transition="in" filter="fade">
                                      <p:cBhvr>
                                        <p:cTn id="143" dur="500"/>
                                        <p:tgtEl>
                                          <p:spTgt spid="125"/>
                                        </p:tgtEl>
                                      </p:cBhvr>
                                    </p:animEffect>
                                  </p:childTnLst>
                                </p:cTn>
                              </p:par>
                            </p:childTnLst>
                          </p:cTn>
                        </p:par>
                        <p:par>
                          <p:cTn id="144" fill="hold">
                            <p:stCondLst>
                              <p:cond delay="10000"/>
                            </p:stCondLst>
                            <p:childTnLst>
                              <p:par>
                                <p:cTn id="145" presetID="10" presetClass="entr" presetSubtype="0" fill="hold" grpId="0" nodeType="afterEffect">
                                  <p:stCondLst>
                                    <p:cond delay="0"/>
                                  </p:stCondLst>
                                  <p:childTnLst>
                                    <p:set>
                                      <p:cBhvr>
                                        <p:cTn id="146" dur="1" fill="hold">
                                          <p:stCondLst>
                                            <p:cond delay="0"/>
                                          </p:stCondLst>
                                        </p:cTn>
                                        <p:tgtEl>
                                          <p:spTgt spid="105"/>
                                        </p:tgtEl>
                                        <p:attrNameLst>
                                          <p:attrName>style.visibility</p:attrName>
                                        </p:attrNameLst>
                                      </p:cBhvr>
                                      <p:to>
                                        <p:strVal val="visible"/>
                                      </p:to>
                                    </p:set>
                                    <p:animEffect transition="in" filter="fade">
                                      <p:cBhvr>
                                        <p:cTn id="147" dur="500"/>
                                        <p:tgtEl>
                                          <p:spTgt spid="105"/>
                                        </p:tgtEl>
                                      </p:cBhvr>
                                    </p:animEffect>
                                  </p:childTnLst>
                                </p:cTn>
                              </p:par>
                              <p:par>
                                <p:cTn id="148" presetID="10" presetClass="entr" presetSubtype="0" fill="hold" nodeType="withEffect">
                                  <p:stCondLst>
                                    <p:cond delay="0"/>
                                  </p:stCondLst>
                                  <p:childTnLst>
                                    <p:set>
                                      <p:cBhvr>
                                        <p:cTn id="149" dur="1" fill="hold">
                                          <p:stCondLst>
                                            <p:cond delay="0"/>
                                          </p:stCondLst>
                                        </p:cTn>
                                        <p:tgtEl>
                                          <p:spTgt spid="126"/>
                                        </p:tgtEl>
                                        <p:attrNameLst>
                                          <p:attrName>style.visibility</p:attrName>
                                        </p:attrNameLst>
                                      </p:cBhvr>
                                      <p:to>
                                        <p:strVal val="visible"/>
                                      </p:to>
                                    </p:set>
                                    <p:animEffect transition="in" filter="fade">
                                      <p:cBhvr>
                                        <p:cTn id="150" dur="500"/>
                                        <p:tgtEl>
                                          <p:spTgt spid="126"/>
                                        </p:tgtEl>
                                      </p:cBhvr>
                                    </p:animEffect>
                                  </p:childTnLst>
                                </p:cTn>
                              </p:par>
                            </p:childTnLst>
                          </p:cTn>
                        </p:par>
                        <p:par>
                          <p:cTn id="151" fill="hold">
                            <p:stCondLst>
                              <p:cond delay="10500"/>
                            </p:stCondLst>
                            <p:childTnLst>
                              <p:par>
                                <p:cTn id="152" presetID="10" presetClass="entr" presetSubtype="0" fill="hold" grpId="0" nodeType="afterEffect">
                                  <p:stCondLst>
                                    <p:cond delay="0"/>
                                  </p:stCondLst>
                                  <p:childTnLst>
                                    <p:set>
                                      <p:cBhvr>
                                        <p:cTn id="153" dur="1" fill="hold">
                                          <p:stCondLst>
                                            <p:cond delay="0"/>
                                          </p:stCondLst>
                                        </p:cTn>
                                        <p:tgtEl>
                                          <p:spTgt spid="104"/>
                                        </p:tgtEl>
                                        <p:attrNameLst>
                                          <p:attrName>style.visibility</p:attrName>
                                        </p:attrNameLst>
                                      </p:cBhvr>
                                      <p:to>
                                        <p:strVal val="visible"/>
                                      </p:to>
                                    </p:set>
                                    <p:animEffect transition="in" filter="fade">
                                      <p:cBhvr>
                                        <p:cTn id="154" dur="500"/>
                                        <p:tgtEl>
                                          <p:spTgt spid="104"/>
                                        </p:tgtEl>
                                      </p:cBhvr>
                                    </p:animEffect>
                                  </p:childTnLst>
                                </p:cTn>
                              </p:par>
                              <p:par>
                                <p:cTn id="155" presetID="10" presetClass="entr" presetSubtype="0" fill="hold" nodeType="withEffect">
                                  <p:stCondLst>
                                    <p:cond delay="0"/>
                                  </p:stCondLst>
                                  <p:childTnLst>
                                    <p:set>
                                      <p:cBhvr>
                                        <p:cTn id="156" dur="1" fill="hold">
                                          <p:stCondLst>
                                            <p:cond delay="0"/>
                                          </p:stCondLst>
                                        </p:cTn>
                                        <p:tgtEl>
                                          <p:spTgt spid="123"/>
                                        </p:tgtEl>
                                        <p:attrNameLst>
                                          <p:attrName>style.visibility</p:attrName>
                                        </p:attrNameLst>
                                      </p:cBhvr>
                                      <p:to>
                                        <p:strVal val="visible"/>
                                      </p:to>
                                    </p:set>
                                    <p:animEffect transition="in" filter="fade">
                                      <p:cBhvr>
                                        <p:cTn id="157" dur="500"/>
                                        <p:tgtEl>
                                          <p:spTgt spid="123"/>
                                        </p:tgtEl>
                                      </p:cBhvr>
                                    </p:animEffect>
                                  </p:childTnLst>
                                </p:cTn>
                              </p:par>
                            </p:childTnLst>
                          </p:cTn>
                        </p:par>
                        <p:par>
                          <p:cTn id="158" fill="hold">
                            <p:stCondLst>
                              <p:cond delay="11000"/>
                            </p:stCondLst>
                            <p:childTnLst>
                              <p:par>
                                <p:cTn id="159" presetID="1" presetClass="emph" presetSubtype="2" fill="hold" nodeType="afterEffect">
                                  <p:stCondLst>
                                    <p:cond delay="0"/>
                                  </p:stCondLst>
                                  <p:childTnLst>
                                    <p:animClr clrSpc="rgb" dir="cw">
                                      <p:cBhvr>
                                        <p:cTn id="160" dur="750" fill="hold"/>
                                        <p:tgtEl>
                                          <p:spTgt spid="85"/>
                                        </p:tgtEl>
                                        <p:attrNameLst>
                                          <p:attrName>fillcolor</p:attrName>
                                        </p:attrNameLst>
                                      </p:cBhvr>
                                      <p:to>
                                        <a:srgbClr val="00A0CC"/>
                                      </p:to>
                                    </p:animClr>
                                    <p:set>
                                      <p:cBhvr>
                                        <p:cTn id="161" dur="750" fill="hold"/>
                                        <p:tgtEl>
                                          <p:spTgt spid="85"/>
                                        </p:tgtEl>
                                        <p:attrNameLst>
                                          <p:attrName>fill.type</p:attrName>
                                        </p:attrNameLst>
                                      </p:cBhvr>
                                      <p:to>
                                        <p:strVal val="solid"/>
                                      </p:to>
                                    </p:set>
                                    <p:set>
                                      <p:cBhvr>
                                        <p:cTn id="162" dur="750" fill="hold"/>
                                        <p:tgtEl>
                                          <p:spTgt spid="85"/>
                                        </p:tgtEl>
                                        <p:attrNameLst>
                                          <p:attrName>fill.on</p:attrName>
                                        </p:attrNameLst>
                                      </p:cBhvr>
                                      <p:to>
                                        <p:strVal val="true"/>
                                      </p:to>
                                    </p:set>
                                  </p:childTnLst>
                                </p:cTn>
                              </p:par>
                            </p:childTnLst>
                          </p:cTn>
                        </p:par>
                        <p:par>
                          <p:cTn id="163" fill="hold">
                            <p:stCondLst>
                              <p:cond delay="11750"/>
                            </p:stCondLst>
                            <p:childTnLst>
                              <p:par>
                                <p:cTn id="164" presetID="1" presetClass="emph" presetSubtype="2" fill="hold" nodeType="afterEffect">
                                  <p:stCondLst>
                                    <p:cond delay="0"/>
                                  </p:stCondLst>
                                  <p:childTnLst>
                                    <p:animClr clrSpc="rgb" dir="cw">
                                      <p:cBhvr>
                                        <p:cTn id="165" dur="750" fill="hold"/>
                                        <p:tgtEl>
                                          <p:spTgt spid="86"/>
                                        </p:tgtEl>
                                        <p:attrNameLst>
                                          <p:attrName>fillcolor</p:attrName>
                                        </p:attrNameLst>
                                      </p:cBhvr>
                                      <p:to>
                                        <a:srgbClr val="00A0CC"/>
                                      </p:to>
                                    </p:animClr>
                                    <p:set>
                                      <p:cBhvr>
                                        <p:cTn id="166" dur="750" fill="hold"/>
                                        <p:tgtEl>
                                          <p:spTgt spid="86"/>
                                        </p:tgtEl>
                                        <p:attrNameLst>
                                          <p:attrName>fill.type</p:attrName>
                                        </p:attrNameLst>
                                      </p:cBhvr>
                                      <p:to>
                                        <p:strVal val="solid"/>
                                      </p:to>
                                    </p:set>
                                    <p:set>
                                      <p:cBhvr>
                                        <p:cTn id="167" dur="750" fill="hold"/>
                                        <p:tgtEl>
                                          <p:spTgt spid="86"/>
                                        </p:tgtEl>
                                        <p:attrNameLst>
                                          <p:attrName>fill.on</p:attrName>
                                        </p:attrNameLst>
                                      </p:cBhvr>
                                      <p:to>
                                        <p:strVal val="true"/>
                                      </p:to>
                                    </p:set>
                                  </p:childTnLst>
                                </p:cTn>
                              </p:par>
                            </p:childTnLst>
                          </p:cTn>
                        </p:par>
                        <p:par>
                          <p:cTn id="168" fill="hold">
                            <p:stCondLst>
                              <p:cond delay="12500"/>
                            </p:stCondLst>
                            <p:childTnLst>
                              <p:par>
                                <p:cTn id="169" presetID="1" presetClass="emph" presetSubtype="2" fill="hold" nodeType="afterEffect">
                                  <p:stCondLst>
                                    <p:cond delay="0"/>
                                  </p:stCondLst>
                                  <p:childTnLst>
                                    <p:animClr clrSpc="rgb" dir="cw">
                                      <p:cBhvr>
                                        <p:cTn id="170" dur="750" fill="hold"/>
                                        <p:tgtEl>
                                          <p:spTgt spid="89"/>
                                        </p:tgtEl>
                                        <p:attrNameLst>
                                          <p:attrName>fillcolor</p:attrName>
                                        </p:attrNameLst>
                                      </p:cBhvr>
                                      <p:to>
                                        <a:srgbClr val="00A0CC"/>
                                      </p:to>
                                    </p:animClr>
                                    <p:set>
                                      <p:cBhvr>
                                        <p:cTn id="171" dur="750" fill="hold"/>
                                        <p:tgtEl>
                                          <p:spTgt spid="89"/>
                                        </p:tgtEl>
                                        <p:attrNameLst>
                                          <p:attrName>fill.type</p:attrName>
                                        </p:attrNameLst>
                                      </p:cBhvr>
                                      <p:to>
                                        <p:strVal val="solid"/>
                                      </p:to>
                                    </p:set>
                                    <p:set>
                                      <p:cBhvr>
                                        <p:cTn id="172" dur="750" fill="hold"/>
                                        <p:tgtEl>
                                          <p:spTgt spid="89"/>
                                        </p:tgtEl>
                                        <p:attrNameLst>
                                          <p:attrName>fill.on</p:attrName>
                                        </p:attrNameLst>
                                      </p:cBhvr>
                                      <p:to>
                                        <p:strVal val="true"/>
                                      </p:to>
                                    </p:set>
                                  </p:childTnLst>
                                </p:cTn>
                              </p:par>
                            </p:childTnLst>
                          </p:cTn>
                        </p:par>
                        <p:par>
                          <p:cTn id="173" fill="hold">
                            <p:stCondLst>
                              <p:cond delay="13250"/>
                            </p:stCondLst>
                            <p:childTnLst>
                              <p:par>
                                <p:cTn id="174" presetID="1" presetClass="emph" presetSubtype="2" fill="hold" nodeType="afterEffect">
                                  <p:stCondLst>
                                    <p:cond delay="0"/>
                                  </p:stCondLst>
                                  <p:childTnLst>
                                    <p:animClr clrSpc="rgb" dir="cw">
                                      <p:cBhvr>
                                        <p:cTn id="175" dur="750" fill="hold"/>
                                        <p:tgtEl>
                                          <p:spTgt spid="77"/>
                                        </p:tgtEl>
                                        <p:attrNameLst>
                                          <p:attrName>fillcolor</p:attrName>
                                        </p:attrNameLst>
                                      </p:cBhvr>
                                      <p:to>
                                        <a:srgbClr val="00A0CC"/>
                                      </p:to>
                                    </p:animClr>
                                    <p:set>
                                      <p:cBhvr>
                                        <p:cTn id="176" dur="750" fill="hold"/>
                                        <p:tgtEl>
                                          <p:spTgt spid="77"/>
                                        </p:tgtEl>
                                        <p:attrNameLst>
                                          <p:attrName>fill.type</p:attrName>
                                        </p:attrNameLst>
                                      </p:cBhvr>
                                      <p:to>
                                        <p:strVal val="solid"/>
                                      </p:to>
                                    </p:set>
                                    <p:set>
                                      <p:cBhvr>
                                        <p:cTn id="177" dur="750" fill="hold"/>
                                        <p:tgtEl>
                                          <p:spTgt spid="77"/>
                                        </p:tgtEl>
                                        <p:attrNameLst>
                                          <p:attrName>fill.on</p:attrName>
                                        </p:attrNameLst>
                                      </p:cBhvr>
                                      <p:to>
                                        <p:strVal val="true"/>
                                      </p:to>
                                    </p:set>
                                  </p:childTnLst>
                                </p:cTn>
                              </p:par>
                            </p:childTnLst>
                          </p:cTn>
                        </p:par>
                        <p:par>
                          <p:cTn id="178" fill="hold">
                            <p:stCondLst>
                              <p:cond delay="14000"/>
                            </p:stCondLst>
                            <p:childTnLst>
                              <p:par>
                                <p:cTn id="179" presetID="1" presetClass="emph" presetSubtype="2" fill="hold" nodeType="afterEffect">
                                  <p:stCondLst>
                                    <p:cond delay="0"/>
                                  </p:stCondLst>
                                  <p:childTnLst>
                                    <p:animClr clrSpc="rgb" dir="cw">
                                      <p:cBhvr>
                                        <p:cTn id="180" dur="750" fill="hold"/>
                                        <p:tgtEl>
                                          <p:spTgt spid="103"/>
                                        </p:tgtEl>
                                        <p:attrNameLst>
                                          <p:attrName>fillcolor</p:attrName>
                                        </p:attrNameLst>
                                      </p:cBhvr>
                                      <p:to>
                                        <a:srgbClr val="00A0CC"/>
                                      </p:to>
                                    </p:animClr>
                                    <p:set>
                                      <p:cBhvr>
                                        <p:cTn id="181" dur="750" fill="hold"/>
                                        <p:tgtEl>
                                          <p:spTgt spid="103"/>
                                        </p:tgtEl>
                                        <p:attrNameLst>
                                          <p:attrName>fill.type</p:attrName>
                                        </p:attrNameLst>
                                      </p:cBhvr>
                                      <p:to>
                                        <p:strVal val="solid"/>
                                      </p:to>
                                    </p:set>
                                    <p:set>
                                      <p:cBhvr>
                                        <p:cTn id="182" dur="750" fill="hold"/>
                                        <p:tgtEl>
                                          <p:spTgt spid="103"/>
                                        </p:tgtEl>
                                        <p:attrNameLst>
                                          <p:attrName>fill.on</p:attrName>
                                        </p:attrNameLst>
                                      </p:cBhvr>
                                      <p:to>
                                        <p:strVal val="true"/>
                                      </p:to>
                                    </p:set>
                                  </p:childTnLst>
                                </p:cTn>
                              </p:par>
                            </p:childTnLst>
                          </p:cTn>
                        </p:par>
                        <p:par>
                          <p:cTn id="183" fill="hold">
                            <p:stCondLst>
                              <p:cond delay="14750"/>
                            </p:stCondLst>
                            <p:childTnLst>
                              <p:par>
                                <p:cTn id="184" presetID="1" presetClass="emph" presetSubtype="2" fill="hold" nodeType="afterEffect">
                                  <p:stCondLst>
                                    <p:cond delay="0"/>
                                  </p:stCondLst>
                                  <p:childTnLst>
                                    <p:animClr clrSpc="rgb" dir="cw">
                                      <p:cBhvr>
                                        <p:cTn id="185" dur="750" fill="hold"/>
                                        <p:tgtEl>
                                          <p:spTgt spid="96"/>
                                        </p:tgtEl>
                                        <p:attrNameLst>
                                          <p:attrName>fillcolor</p:attrName>
                                        </p:attrNameLst>
                                      </p:cBhvr>
                                      <p:to>
                                        <a:srgbClr val="00A0CC"/>
                                      </p:to>
                                    </p:animClr>
                                    <p:set>
                                      <p:cBhvr>
                                        <p:cTn id="186" dur="750" fill="hold"/>
                                        <p:tgtEl>
                                          <p:spTgt spid="96"/>
                                        </p:tgtEl>
                                        <p:attrNameLst>
                                          <p:attrName>fill.type</p:attrName>
                                        </p:attrNameLst>
                                      </p:cBhvr>
                                      <p:to>
                                        <p:strVal val="solid"/>
                                      </p:to>
                                    </p:set>
                                    <p:set>
                                      <p:cBhvr>
                                        <p:cTn id="187" dur="750" fill="hold"/>
                                        <p:tgtEl>
                                          <p:spTgt spid="96"/>
                                        </p:tgtEl>
                                        <p:attrNameLst>
                                          <p:attrName>fill.on</p:attrName>
                                        </p:attrNameLst>
                                      </p:cBhvr>
                                      <p:to>
                                        <p:strVal val="true"/>
                                      </p:to>
                                    </p:set>
                                  </p:childTnLst>
                                </p:cTn>
                              </p:par>
                            </p:childTnLst>
                          </p:cTn>
                        </p:par>
                        <p:par>
                          <p:cTn id="188" fill="hold">
                            <p:stCondLst>
                              <p:cond delay="15500"/>
                            </p:stCondLst>
                            <p:childTnLst>
                              <p:par>
                                <p:cTn id="189" presetID="1" presetClass="emph" presetSubtype="2" fill="hold" nodeType="afterEffect">
                                  <p:stCondLst>
                                    <p:cond delay="0"/>
                                  </p:stCondLst>
                                  <p:childTnLst>
                                    <p:animClr clrSpc="rgb" dir="cw">
                                      <p:cBhvr>
                                        <p:cTn id="190" dur="750" fill="hold"/>
                                        <p:tgtEl>
                                          <p:spTgt spid="105"/>
                                        </p:tgtEl>
                                        <p:attrNameLst>
                                          <p:attrName>fillcolor</p:attrName>
                                        </p:attrNameLst>
                                      </p:cBhvr>
                                      <p:to>
                                        <a:srgbClr val="00A0CC"/>
                                      </p:to>
                                    </p:animClr>
                                    <p:set>
                                      <p:cBhvr>
                                        <p:cTn id="191" dur="750" fill="hold"/>
                                        <p:tgtEl>
                                          <p:spTgt spid="105"/>
                                        </p:tgtEl>
                                        <p:attrNameLst>
                                          <p:attrName>fill.type</p:attrName>
                                        </p:attrNameLst>
                                      </p:cBhvr>
                                      <p:to>
                                        <p:strVal val="solid"/>
                                      </p:to>
                                    </p:set>
                                    <p:set>
                                      <p:cBhvr>
                                        <p:cTn id="192" dur="750" fill="hold"/>
                                        <p:tgtEl>
                                          <p:spTgt spid="105"/>
                                        </p:tgtEl>
                                        <p:attrNameLst>
                                          <p:attrName>fill.on</p:attrName>
                                        </p:attrNameLst>
                                      </p:cBhvr>
                                      <p:to>
                                        <p:strVal val="true"/>
                                      </p:to>
                                    </p:set>
                                  </p:childTnLst>
                                </p:cTn>
                              </p:par>
                            </p:childTnLst>
                          </p:cTn>
                        </p:par>
                      </p:childTnLst>
                    </p:cTn>
                  </p:par>
                  <p:par>
                    <p:cTn id="193" fill="hold">
                      <p:stCondLst>
                        <p:cond delay="indefinite"/>
                      </p:stCondLst>
                      <p:childTnLst>
                        <p:par>
                          <p:cTn id="194" fill="hold">
                            <p:stCondLst>
                              <p:cond delay="0"/>
                            </p:stCondLst>
                            <p:childTnLst>
                              <p:par>
                                <p:cTn id="195" presetID="10" presetClass="entr" presetSubtype="0" fill="hold" grpId="0" nodeType="clickEffect">
                                  <p:stCondLst>
                                    <p:cond delay="0"/>
                                  </p:stCondLst>
                                  <p:childTnLst>
                                    <p:set>
                                      <p:cBhvr>
                                        <p:cTn id="196" dur="1" fill="hold">
                                          <p:stCondLst>
                                            <p:cond delay="0"/>
                                          </p:stCondLst>
                                        </p:cTn>
                                        <p:tgtEl>
                                          <p:spTgt spid="56"/>
                                        </p:tgtEl>
                                        <p:attrNameLst>
                                          <p:attrName>style.visibility</p:attrName>
                                        </p:attrNameLst>
                                      </p:cBhvr>
                                      <p:to>
                                        <p:strVal val="visible"/>
                                      </p:to>
                                    </p:set>
                                    <p:animEffect transition="in" filter="fade">
                                      <p:cBhvr>
                                        <p:cTn id="197" dur="500"/>
                                        <p:tgtEl>
                                          <p:spTgt spid="56"/>
                                        </p:tgtEl>
                                      </p:cBhvr>
                                    </p:animEffect>
                                  </p:childTnLst>
                                </p:cTn>
                              </p:par>
                              <p:par>
                                <p:cTn id="198" presetID="10" presetClass="entr" presetSubtype="0" fill="hold" grpId="0" nodeType="withEffect">
                                  <p:stCondLst>
                                    <p:cond delay="0"/>
                                  </p:stCondLst>
                                  <p:childTnLst>
                                    <p:set>
                                      <p:cBhvr>
                                        <p:cTn id="199" dur="1" fill="hold">
                                          <p:stCondLst>
                                            <p:cond delay="0"/>
                                          </p:stCondLst>
                                        </p:cTn>
                                        <p:tgtEl>
                                          <p:spTgt spid="36"/>
                                        </p:tgtEl>
                                        <p:attrNameLst>
                                          <p:attrName>style.visibility</p:attrName>
                                        </p:attrNameLst>
                                      </p:cBhvr>
                                      <p:to>
                                        <p:strVal val="visible"/>
                                      </p:to>
                                    </p:set>
                                    <p:animEffect transition="in" filter="fade">
                                      <p:cBhvr>
                                        <p:cTn id="200" dur="500"/>
                                        <p:tgtEl>
                                          <p:spTgt spid="36"/>
                                        </p:tgtEl>
                                      </p:cBhvr>
                                    </p:animEffect>
                                  </p:childTnLst>
                                </p:cTn>
                              </p:par>
                              <p:par>
                                <p:cTn id="201" presetID="10" presetClass="entr" presetSubtype="0" fill="hold" nodeType="withEffect">
                                  <p:stCondLst>
                                    <p:cond delay="0"/>
                                  </p:stCondLst>
                                  <p:childTnLst>
                                    <p:set>
                                      <p:cBhvr>
                                        <p:cTn id="202" dur="1" fill="hold">
                                          <p:stCondLst>
                                            <p:cond delay="0"/>
                                          </p:stCondLst>
                                        </p:cTn>
                                        <p:tgtEl>
                                          <p:spTgt spid="128"/>
                                        </p:tgtEl>
                                        <p:attrNameLst>
                                          <p:attrName>style.visibility</p:attrName>
                                        </p:attrNameLst>
                                      </p:cBhvr>
                                      <p:to>
                                        <p:strVal val="visible"/>
                                      </p:to>
                                    </p:set>
                                    <p:animEffect transition="in" filter="fade">
                                      <p:cBhvr>
                                        <p:cTn id="203" dur="500"/>
                                        <p:tgtEl>
                                          <p:spTgt spid="128"/>
                                        </p:tgtEl>
                                      </p:cBhvr>
                                    </p:animEffect>
                                  </p:childTnLst>
                                </p:cTn>
                              </p:par>
                              <p:par>
                                <p:cTn id="204" presetID="10" presetClass="entr" presetSubtype="0" fill="hold" grpId="0" nodeType="withEffect">
                                  <p:stCondLst>
                                    <p:cond delay="0"/>
                                  </p:stCondLst>
                                  <p:childTnLst>
                                    <p:set>
                                      <p:cBhvr>
                                        <p:cTn id="205" dur="1" fill="hold">
                                          <p:stCondLst>
                                            <p:cond delay="0"/>
                                          </p:stCondLst>
                                        </p:cTn>
                                        <p:tgtEl>
                                          <p:spTgt spid="127"/>
                                        </p:tgtEl>
                                        <p:attrNameLst>
                                          <p:attrName>style.visibility</p:attrName>
                                        </p:attrNameLst>
                                      </p:cBhvr>
                                      <p:to>
                                        <p:strVal val="visible"/>
                                      </p:to>
                                    </p:set>
                                    <p:animEffect transition="in" filter="fade">
                                      <p:cBhvr>
                                        <p:cTn id="206"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105" grpId="0" animBg="1"/>
      <p:bldP spid="78" grpId="0" animBg="1"/>
      <p:bldP spid="90" grpId="0" animBg="1"/>
      <p:bldP spid="77" grpId="0" animBg="1"/>
      <p:bldP spid="80" grpId="0" animBg="1"/>
      <p:bldP spid="85" grpId="0" animBg="1"/>
      <p:bldP spid="96" grpId="0" animBg="1"/>
      <p:bldP spid="36" grpId="0" animBg="1"/>
      <p:bldP spid="56" grpId="0"/>
      <p:bldP spid="67" grpId="0" animBg="1"/>
      <p:bldP spid="74" grpId="0" animBg="1"/>
      <p:bldP spid="81" grpId="0" animBg="1"/>
      <p:bldP spid="86" grpId="0" animBg="1"/>
      <p:bldP spid="89" grpId="0" animBg="1"/>
      <p:bldP spid="91" grpId="0" animBg="1"/>
      <p:bldP spid="93" grpId="0" animBg="1"/>
      <p:bldP spid="98" grpId="0" animBg="1"/>
      <p:bldP spid="103" grpId="0" animBg="1"/>
      <p:bldP spid="104" grpId="0" animBg="1"/>
      <p:bldP spid="94" grpId="0" animBg="1"/>
      <p:bldP spid="88" grpId="0" animBg="1"/>
      <p:bldP spid="102" grpId="0" animBg="1"/>
      <p:bldP spid="70" grpId="0" animBg="1"/>
      <p:bldP spid="12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12" name="Rectangle 11"/>
          <p:cNvSpPr/>
          <p:nvPr/>
        </p:nvSpPr>
        <p:spPr>
          <a:xfrm>
            <a:off x="486400" y="2655495"/>
            <a:ext cx="10444782" cy="840230"/>
          </a:xfrm>
          <a:prstGeom prst="rect">
            <a:avLst/>
          </a:prstGeom>
        </p:spPr>
        <p:txBody>
          <a:bodyPr wrap="none">
            <a:spAutoFit/>
          </a:bodyPr>
          <a:lstStyle/>
          <a:p>
            <a:pPr>
              <a:lnSpc>
                <a:spcPct val="90000"/>
              </a:lnSpc>
              <a:spcBef>
                <a:spcPct val="0"/>
              </a:spcBef>
            </a:pPr>
            <a:r>
              <a:rPr lang="en-US" sz="5400" spc="-102" dirty="0">
                <a:ln w="3175">
                  <a:noFill/>
                </a:ln>
                <a:solidFill>
                  <a:schemeClr val="tx1">
                    <a:alpha val="99000"/>
                  </a:schemeClr>
                </a:solidFill>
                <a:latin typeface="+mj-lt"/>
                <a:cs typeface="Segoe UI" pitchFamily="34" charset="0"/>
              </a:rPr>
              <a:t>…with Service Pack </a:t>
            </a:r>
            <a:r>
              <a:rPr lang="en-US" sz="5400" spc="-102" dirty="0" smtClean="0">
                <a:ln w="3175">
                  <a:noFill/>
                </a:ln>
                <a:solidFill>
                  <a:schemeClr val="tx1">
                    <a:alpha val="99000"/>
                  </a:schemeClr>
                </a:solidFill>
                <a:latin typeface="+mj-lt"/>
                <a:cs typeface="Segoe UI" pitchFamily="34" charset="0"/>
              </a:rPr>
              <a:t>1, we’re </a:t>
            </a:r>
            <a:r>
              <a:rPr lang="en-US" sz="5400" spc="-102" dirty="0">
                <a:ln w="3175">
                  <a:noFill/>
                </a:ln>
                <a:solidFill>
                  <a:schemeClr val="tx1">
                    <a:alpha val="99000"/>
                  </a:schemeClr>
                </a:solidFill>
                <a:latin typeface="+mj-lt"/>
                <a:cs typeface="Segoe UI" pitchFamily="34" charset="0"/>
              </a:rPr>
              <a:t>helping </a:t>
            </a:r>
            <a:r>
              <a:rPr lang="en-US" sz="5400" spc="-102" dirty="0" smtClean="0">
                <a:ln w="3175">
                  <a:noFill/>
                </a:ln>
                <a:solidFill>
                  <a:schemeClr val="tx1">
                    <a:alpha val="99000"/>
                  </a:schemeClr>
                </a:solidFill>
                <a:latin typeface="+mj-lt"/>
                <a:cs typeface="Segoe UI" pitchFamily="34" charset="0"/>
              </a:rPr>
              <a:t>IT</a:t>
            </a:r>
            <a:endParaRPr lang="en-US" sz="5400" spc="-102" dirty="0">
              <a:ln w="3175">
                <a:noFill/>
              </a:ln>
              <a:solidFill>
                <a:schemeClr val="tx1">
                  <a:alpha val="99000"/>
                </a:schemeClr>
              </a:solidFill>
              <a:latin typeface="+mj-lt"/>
              <a:cs typeface="Segoe UI" pitchFamily="34" charset="0"/>
            </a:endParaRPr>
          </a:p>
        </p:txBody>
      </p:sp>
      <p:sp>
        <p:nvSpPr>
          <p:cNvPr id="14" name="Rectangle 13"/>
          <p:cNvSpPr/>
          <p:nvPr/>
        </p:nvSpPr>
        <p:spPr>
          <a:xfrm>
            <a:off x="2387794" y="3304538"/>
            <a:ext cx="9334026" cy="923330"/>
          </a:xfrm>
          <a:prstGeom prst="rect">
            <a:avLst/>
          </a:prstGeom>
        </p:spPr>
        <p:txBody>
          <a:bodyPr wrap="square">
            <a:spAutoFit/>
          </a:bodyPr>
          <a:lstStyle/>
          <a:p>
            <a:pPr algn="r"/>
            <a:r>
              <a:rPr lang="en-US" sz="5400" spc="-102" dirty="0">
                <a:ln w="3175">
                  <a:noFill/>
                </a:ln>
                <a:solidFill>
                  <a:srgbClr val="FFFFFF">
                    <a:alpha val="99000"/>
                  </a:srgbClr>
                </a:solidFill>
                <a:latin typeface="Segoe UI Light"/>
                <a:cs typeface="Segoe UI" pitchFamily="34" charset="0"/>
              </a:rPr>
              <a:t>respond to these challenges</a:t>
            </a:r>
            <a:endParaRPr lang="en-US" dirty="0"/>
          </a:p>
        </p:txBody>
      </p:sp>
    </p:spTree>
    <p:extLst>
      <p:ext uri="{BB962C8B-B14F-4D97-AF65-F5344CB8AC3E}">
        <p14:creationId xmlns:p14="http://schemas.microsoft.com/office/powerpoint/2010/main" val="15497484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750"/>
                                        <p:tgtEl>
                                          <p:spTgt spid="12"/>
                                        </p:tgtEl>
                                      </p:cBhvr>
                                    </p:animEffect>
                                  </p:childTnLst>
                                </p:cTn>
                              </p:par>
                              <p:par>
                                <p:cTn id="8" presetID="35" presetClass="path" presetSubtype="0" accel="50000" decel="50000" fill="hold" grpId="1" nodeType="withEffect">
                                  <p:stCondLst>
                                    <p:cond delay="0"/>
                                  </p:stCondLst>
                                  <p:childTnLst>
                                    <p:animMotion origin="layout" path="M 2.39408E-6 2.41771E-6 L -0.06483 2.41771E-6 " pathEditMode="relative" rAng="0" ptsTypes="AA">
                                      <p:cBhvr>
                                        <p:cTn id="9" dur="750" spd="-100000" fill="hold"/>
                                        <p:tgtEl>
                                          <p:spTgt spid="12"/>
                                        </p:tgtEl>
                                        <p:attrNameLst>
                                          <p:attrName>ppt_x</p:attrName>
                                          <p:attrName>ppt_y</p:attrName>
                                        </p:attrNameLst>
                                      </p:cBhvr>
                                      <p:rCtr x="-3241" y="0"/>
                                    </p:animMotion>
                                  </p:childTnLst>
                                </p:cTn>
                              </p:par>
                              <p:par>
                                <p:cTn id="10" presetID="10"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750"/>
                                        <p:tgtEl>
                                          <p:spTgt spid="14"/>
                                        </p:tgtEl>
                                      </p:cBhvr>
                                    </p:animEffect>
                                  </p:childTnLst>
                                </p:cTn>
                              </p:par>
                              <p:par>
                                <p:cTn id="13" presetID="35" presetClass="path" presetSubtype="0" accel="50000" decel="50000" fill="hold" grpId="1" nodeType="withEffect">
                                  <p:stCondLst>
                                    <p:cond delay="0"/>
                                  </p:stCondLst>
                                  <p:childTnLst>
                                    <p:animMotion origin="layout" path="M 3.91526E-6 9.98865E-7 L 0.09022 9.98865E-7 " pathEditMode="relative" rAng="0" ptsTypes="AA">
                                      <p:cBhvr>
                                        <p:cTn id="14" dur="750" spd="-100000" fill="hold"/>
                                        <p:tgtEl>
                                          <p:spTgt spid="14"/>
                                        </p:tgtEl>
                                        <p:attrNameLst>
                                          <p:attrName>ppt_x</p:attrName>
                                          <p:attrName>ppt_y</p:attrName>
                                        </p:attrNameLst>
                                      </p:cBhvr>
                                      <p:rCtr x="4505"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14" grpId="0"/>
      <p:bldP spid="14"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D:\Studio Work\Studio_Admin\Art\Images\Mediabank\2014_01\Commercial\WIN13_DellXPS18_01.pn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8519886" y="0"/>
            <a:ext cx="3916589" cy="6995160"/>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bwMode="auto">
          <a:xfrm>
            <a:off x="0" y="2368458"/>
            <a:ext cx="5863937" cy="4626066"/>
          </a:xfrm>
          <a:prstGeom prst="rect">
            <a:avLst/>
          </a:prstGeom>
          <a:gradFill>
            <a:gsLst>
              <a:gs pos="0">
                <a:schemeClr val="bg2"/>
              </a:gs>
              <a:gs pos="100000">
                <a:schemeClr val="bg1"/>
              </a:gs>
            </a:gsLst>
            <a:lin ang="10800000" scaled="0"/>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 name="Rectangle 2"/>
          <p:cNvSpPr/>
          <p:nvPr/>
        </p:nvSpPr>
        <p:spPr>
          <a:xfrm>
            <a:off x="204243" y="2592197"/>
            <a:ext cx="5572610" cy="2498120"/>
          </a:xfrm>
          <a:prstGeom prst="rect">
            <a:avLst/>
          </a:prstGeom>
        </p:spPr>
        <p:txBody>
          <a:bodyPr wrap="square">
            <a:spAutoFit/>
          </a:bodyPr>
          <a:lstStyle/>
          <a:p>
            <a:r>
              <a:rPr lang="en-US" sz="4400" b="1" dirty="0" err="1">
                <a:solidFill>
                  <a:schemeClr val="tx1">
                    <a:alpha val="99000"/>
                  </a:schemeClr>
                </a:solidFill>
                <a:latin typeface="Segoe UI Light" pitchFamily="34" charset="0"/>
              </a:rPr>
              <a:t>serv·ice</a:t>
            </a:r>
            <a:r>
              <a:rPr lang="en-US" sz="4400" dirty="0">
                <a:solidFill>
                  <a:schemeClr val="tx1">
                    <a:alpha val="99000"/>
                  </a:schemeClr>
                </a:solidFill>
                <a:latin typeface="Segoe UI Light" pitchFamily="34" charset="0"/>
              </a:rPr>
              <a:t>/ˈ</a:t>
            </a:r>
            <a:r>
              <a:rPr lang="en-US" sz="4400" dirty="0" err="1">
                <a:solidFill>
                  <a:schemeClr val="tx1">
                    <a:alpha val="99000"/>
                  </a:schemeClr>
                </a:solidFill>
                <a:latin typeface="Segoe UI Light" pitchFamily="34" charset="0"/>
              </a:rPr>
              <a:t>sərvis</a:t>
            </a:r>
            <a:r>
              <a:rPr lang="en-US" sz="4400" dirty="0">
                <a:solidFill>
                  <a:schemeClr val="tx1">
                    <a:alpha val="99000"/>
                  </a:schemeClr>
                </a:solidFill>
                <a:latin typeface="Segoe UI Light" pitchFamily="34" charset="0"/>
              </a:rPr>
              <a:t>/</a:t>
            </a:r>
          </a:p>
          <a:p>
            <a:pPr>
              <a:lnSpc>
                <a:spcPts val="3000"/>
              </a:lnSpc>
            </a:pPr>
            <a:endParaRPr lang="en-US" dirty="0">
              <a:solidFill>
                <a:schemeClr val="tx1">
                  <a:alpha val="99000"/>
                </a:schemeClr>
              </a:solidFill>
              <a:latin typeface="Segoe UI Light" pitchFamily="34" charset="0"/>
            </a:endParaRPr>
          </a:p>
          <a:p>
            <a:r>
              <a:rPr lang="en-US" dirty="0">
                <a:solidFill>
                  <a:schemeClr val="tx1">
                    <a:alpha val="99000"/>
                  </a:schemeClr>
                </a:solidFill>
                <a:latin typeface="Segoe UI Light" pitchFamily="34" charset="0"/>
              </a:rPr>
              <a:t>1) Noun: an act of helpful activity; help; aid</a:t>
            </a:r>
          </a:p>
          <a:p>
            <a:pPr>
              <a:lnSpc>
                <a:spcPts val="2000"/>
              </a:lnSpc>
            </a:pPr>
            <a:endParaRPr lang="en-US" dirty="0">
              <a:solidFill>
                <a:schemeClr val="tx1">
                  <a:alpha val="99000"/>
                </a:schemeClr>
              </a:solidFill>
              <a:latin typeface="Segoe UI Light" pitchFamily="34" charset="0"/>
            </a:endParaRPr>
          </a:p>
          <a:p>
            <a:r>
              <a:rPr lang="en-US" dirty="0">
                <a:solidFill>
                  <a:schemeClr val="tx1">
                    <a:alpha val="99000"/>
                  </a:schemeClr>
                </a:solidFill>
                <a:latin typeface="Segoe UI Light" pitchFamily="34" charset="0"/>
              </a:rPr>
              <a:t>2) Verb: perform routine maintenance or </a:t>
            </a:r>
            <a:r>
              <a:rPr lang="en-US" dirty="0" smtClean="0">
                <a:solidFill>
                  <a:schemeClr val="tx1">
                    <a:alpha val="99000"/>
                  </a:schemeClr>
                </a:solidFill>
                <a:latin typeface="Segoe UI Light" pitchFamily="34" charset="0"/>
              </a:rPr>
              <a:t>repair </a:t>
            </a:r>
            <a:r>
              <a:rPr lang="en-US" dirty="0">
                <a:solidFill>
                  <a:schemeClr val="tx1">
                    <a:alpha val="99000"/>
                  </a:schemeClr>
                </a:solidFill>
                <a:latin typeface="Segoe UI Light" pitchFamily="34" charset="0"/>
              </a:rPr>
              <a:t>work on</a:t>
            </a:r>
          </a:p>
          <a:p>
            <a:pPr>
              <a:lnSpc>
                <a:spcPts val="2000"/>
              </a:lnSpc>
            </a:pPr>
            <a:endParaRPr lang="en-US" dirty="0">
              <a:solidFill>
                <a:schemeClr val="tx1">
                  <a:alpha val="99000"/>
                </a:schemeClr>
              </a:solidFill>
              <a:latin typeface="Segoe UI Light" pitchFamily="34" charset="0"/>
            </a:endParaRPr>
          </a:p>
          <a:p>
            <a:r>
              <a:rPr lang="en-US" dirty="0">
                <a:solidFill>
                  <a:schemeClr val="tx1">
                    <a:alpha val="99000"/>
                  </a:schemeClr>
                </a:solidFill>
                <a:latin typeface="Segoe UI Light" pitchFamily="34" charset="0"/>
              </a:rPr>
              <a:t>3) Adjective: of service, useful</a:t>
            </a:r>
          </a:p>
        </p:txBody>
      </p:sp>
      <p:sp>
        <p:nvSpPr>
          <p:cNvPr id="7" name="Rectangle 6"/>
          <p:cNvSpPr/>
          <p:nvPr/>
        </p:nvSpPr>
        <p:spPr bwMode="auto">
          <a:xfrm flipH="1">
            <a:off x="0" y="1"/>
            <a:ext cx="5868149" cy="2257606"/>
          </a:xfrm>
          <a:prstGeom prst="rect">
            <a:avLst/>
          </a:prstGeom>
          <a:solidFill>
            <a:schemeClr val="bg2">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itle 1"/>
          <p:cNvSpPr>
            <a:spLocks noGrp="1"/>
          </p:cNvSpPr>
          <p:nvPr>
            <p:ph type="title" idx="4294967295"/>
          </p:nvPr>
        </p:nvSpPr>
        <p:spPr>
          <a:xfrm>
            <a:off x="131673" y="1185600"/>
            <a:ext cx="5645180" cy="917575"/>
          </a:xfrm>
        </p:spPr>
        <p:txBody>
          <a:bodyPr/>
          <a:lstStyle/>
          <a:p>
            <a:r>
              <a:rPr lang="en-US" dirty="0" smtClean="0">
                <a:solidFill>
                  <a:schemeClr val="bg1">
                    <a:alpha val="99000"/>
                  </a:schemeClr>
                </a:solidFill>
              </a:rPr>
              <a:t>Service Pack 1</a:t>
            </a:r>
            <a:endParaRPr lang="en-US" dirty="0">
              <a:solidFill>
                <a:schemeClr val="bg1">
                  <a:alpha val="99000"/>
                </a:schemeClr>
              </a:solidFill>
            </a:endParaRPr>
          </a:p>
        </p:txBody>
      </p:sp>
      <p:sp>
        <p:nvSpPr>
          <p:cNvPr id="4" name="Rectangle 3"/>
          <p:cNvSpPr/>
          <p:nvPr/>
        </p:nvSpPr>
        <p:spPr>
          <a:xfrm>
            <a:off x="5973665" y="-1"/>
            <a:ext cx="2435373" cy="225760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lt1">
                    <a:alpha val="99000"/>
                  </a:schemeClr>
                </a:solidFill>
              </a:rPr>
              <a:t>RTW</a:t>
            </a:r>
          </a:p>
          <a:p>
            <a:pPr algn="ctr"/>
            <a:r>
              <a:rPr lang="en-US" dirty="0">
                <a:solidFill>
                  <a:schemeClr val="lt1">
                    <a:alpha val="99000"/>
                  </a:schemeClr>
                </a:solidFill>
              </a:rPr>
              <a:t>2/25/2014</a:t>
            </a:r>
          </a:p>
        </p:txBody>
      </p:sp>
      <p:sp>
        <p:nvSpPr>
          <p:cNvPr id="5" name="Rectangle 4"/>
          <p:cNvSpPr/>
          <p:nvPr/>
        </p:nvSpPr>
        <p:spPr>
          <a:xfrm>
            <a:off x="5973665" y="4736917"/>
            <a:ext cx="2435373" cy="225760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lt1">
                    <a:alpha val="99000"/>
                  </a:schemeClr>
                </a:solidFill>
              </a:rPr>
              <a:t>1.21 GB</a:t>
            </a:r>
          </a:p>
          <a:p>
            <a:pPr algn="ctr"/>
            <a:r>
              <a:rPr lang="en-US" dirty="0">
                <a:solidFill>
                  <a:schemeClr val="lt1">
                    <a:alpha val="99000"/>
                  </a:schemeClr>
                </a:solidFill>
              </a:rPr>
              <a:t>(1,307,219,231 bytes)</a:t>
            </a:r>
          </a:p>
        </p:txBody>
      </p:sp>
      <p:sp>
        <p:nvSpPr>
          <p:cNvPr id="6" name="Rectangle 5"/>
          <p:cNvSpPr/>
          <p:nvPr/>
        </p:nvSpPr>
        <p:spPr>
          <a:xfrm>
            <a:off x="5973664" y="2368458"/>
            <a:ext cx="2435373" cy="225760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lt1">
                    <a:alpha val="99000"/>
                  </a:schemeClr>
                </a:solidFill>
              </a:rPr>
              <a:t>Build</a:t>
            </a:r>
          </a:p>
          <a:p>
            <a:pPr algn="ctr"/>
            <a:r>
              <a:rPr lang="en-US" dirty="0">
                <a:solidFill>
                  <a:schemeClr val="lt1">
                    <a:alpha val="99000"/>
                  </a:schemeClr>
                </a:solidFill>
              </a:rPr>
              <a:t>15.0.4469.1005</a:t>
            </a:r>
          </a:p>
        </p:txBody>
      </p:sp>
    </p:spTree>
    <p:extLst>
      <p:ext uri="{BB962C8B-B14F-4D97-AF65-F5344CB8AC3E}">
        <p14:creationId xmlns:p14="http://schemas.microsoft.com/office/powerpoint/2010/main" val="15748612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2" presetClass="entr" presetSubtype="8"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750" fill="hold"/>
                                        <p:tgtEl>
                                          <p:spTgt spid="2"/>
                                        </p:tgtEl>
                                        <p:attrNameLst>
                                          <p:attrName>ppt_x</p:attrName>
                                        </p:attrNameLst>
                                      </p:cBhvr>
                                      <p:tavLst>
                                        <p:tav tm="0">
                                          <p:val>
                                            <p:strVal val="0-#ppt_w/2"/>
                                          </p:val>
                                        </p:tav>
                                        <p:tav tm="100000">
                                          <p:val>
                                            <p:strVal val="#ppt_x"/>
                                          </p:val>
                                        </p:tav>
                                      </p:tavLst>
                                    </p:anim>
                                    <p:anim calcmode="lin" valueType="num">
                                      <p:cBhvr additive="base">
                                        <p:cTn id="11" dur="750" fill="hold"/>
                                        <p:tgtEl>
                                          <p:spTgt spid="2"/>
                                        </p:tgtEl>
                                        <p:attrNameLst>
                                          <p:attrName>ppt_y</p:attrName>
                                        </p:attrNameLst>
                                      </p:cBhvr>
                                      <p:tavLst>
                                        <p:tav tm="0">
                                          <p:val>
                                            <p:strVal val="#ppt_y"/>
                                          </p:val>
                                        </p:tav>
                                        <p:tav tm="100000">
                                          <p:val>
                                            <p:strVal val="#ppt_y"/>
                                          </p:val>
                                        </p:tav>
                                      </p:tavLst>
                                    </p:anim>
                                  </p:childTnLst>
                                </p:cTn>
                              </p:par>
                              <p:par>
                                <p:cTn id="12" presetID="10" presetClass="entr" presetSubtype="0" fill="hold" nodeType="withEffect">
                                  <p:stCondLst>
                                    <p:cond delay="250"/>
                                  </p:stCondLst>
                                  <p:childTnLst>
                                    <p:set>
                                      <p:cBhvr>
                                        <p:cTn id="13" dur="1" fill="hold">
                                          <p:stCondLst>
                                            <p:cond delay="0"/>
                                          </p:stCondLst>
                                        </p:cTn>
                                        <p:tgtEl>
                                          <p:spTgt spid="1027"/>
                                        </p:tgtEl>
                                        <p:attrNameLst>
                                          <p:attrName>style.visibility</p:attrName>
                                        </p:attrNameLst>
                                      </p:cBhvr>
                                      <p:to>
                                        <p:strVal val="visible"/>
                                      </p:to>
                                    </p:set>
                                    <p:animEffect transition="in" filter="fade">
                                      <p:cBhvr>
                                        <p:cTn id="14" dur="500"/>
                                        <p:tgtEl>
                                          <p:spTgt spid="1027"/>
                                        </p:tgtEl>
                                      </p:cBhvr>
                                    </p:animEffect>
                                  </p:childTnLst>
                                </p:cTn>
                              </p:par>
                              <p:par>
                                <p:cTn id="15" presetID="42" presetClass="entr" presetSubtype="0" fill="hold" grpId="0" nodeType="withEffect">
                                  <p:stCondLst>
                                    <p:cond delay="25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anim calcmode="lin" valueType="num">
                                      <p:cBhvr>
                                        <p:cTn id="18" dur="500" fill="hold"/>
                                        <p:tgtEl>
                                          <p:spTgt spid="4"/>
                                        </p:tgtEl>
                                        <p:attrNameLst>
                                          <p:attrName>ppt_x</p:attrName>
                                        </p:attrNameLst>
                                      </p:cBhvr>
                                      <p:tavLst>
                                        <p:tav tm="0">
                                          <p:val>
                                            <p:strVal val="#ppt_x"/>
                                          </p:val>
                                        </p:tav>
                                        <p:tav tm="100000">
                                          <p:val>
                                            <p:strVal val="#ppt_x"/>
                                          </p:val>
                                        </p:tav>
                                      </p:tavLst>
                                    </p:anim>
                                    <p:anim calcmode="lin" valueType="num">
                                      <p:cBhvr>
                                        <p:cTn id="19" dur="5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50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anim calcmode="lin" valueType="num">
                                      <p:cBhvr>
                                        <p:cTn id="23" dur="500" fill="hold"/>
                                        <p:tgtEl>
                                          <p:spTgt spid="6"/>
                                        </p:tgtEl>
                                        <p:attrNameLst>
                                          <p:attrName>ppt_x</p:attrName>
                                        </p:attrNameLst>
                                      </p:cBhvr>
                                      <p:tavLst>
                                        <p:tav tm="0">
                                          <p:val>
                                            <p:strVal val="#ppt_x"/>
                                          </p:val>
                                        </p:tav>
                                        <p:tav tm="100000">
                                          <p:val>
                                            <p:strVal val="#ppt_x"/>
                                          </p:val>
                                        </p:tav>
                                      </p:tavLst>
                                    </p:anim>
                                    <p:anim calcmode="lin" valueType="num">
                                      <p:cBhvr>
                                        <p:cTn id="24" dur="500" fill="hold"/>
                                        <p:tgtEl>
                                          <p:spTgt spid="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75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anim calcmode="lin" valueType="num">
                                      <p:cBhvr>
                                        <p:cTn id="28" dur="500" fill="hold"/>
                                        <p:tgtEl>
                                          <p:spTgt spid="5"/>
                                        </p:tgtEl>
                                        <p:attrNameLst>
                                          <p:attrName>ppt_x</p:attrName>
                                        </p:attrNameLst>
                                      </p:cBhvr>
                                      <p:tavLst>
                                        <p:tav tm="0">
                                          <p:val>
                                            <p:strVal val="#ppt_x"/>
                                          </p:val>
                                        </p:tav>
                                        <p:tav tm="100000">
                                          <p:val>
                                            <p:strVal val="#ppt_x"/>
                                          </p:val>
                                        </p:tav>
                                      </p:tavLst>
                                    </p:anim>
                                    <p:anim calcmode="lin" valueType="num">
                                      <p:cBhvr>
                                        <p:cTn id="29" dur="500" fill="hold"/>
                                        <p:tgtEl>
                                          <p:spTgt spid="5"/>
                                        </p:tgtEl>
                                        <p:attrNameLst>
                                          <p:attrName>ppt_y</p:attrName>
                                        </p:attrNameLst>
                                      </p:cBhvr>
                                      <p:tavLst>
                                        <p:tav tm="0">
                                          <p:val>
                                            <p:strVal val="#ppt_y+.1"/>
                                          </p:val>
                                        </p:tav>
                                        <p:tav tm="100000">
                                          <p:val>
                                            <p:strVal val="#ppt_y"/>
                                          </p:val>
                                        </p:tav>
                                      </p:tavLst>
                                    </p:anim>
                                  </p:childTnLst>
                                </p:cTn>
                              </p:par>
                              <p:par>
                                <p:cTn id="30" presetID="10" presetClass="entr" presetSubtype="0" fill="hold" grpId="0" nodeType="withEffect">
                                  <p:stCondLst>
                                    <p:cond delay="75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par>
                                <p:cTn id="33" presetID="10" presetClass="entr" presetSubtype="0" fill="hold" grpId="0" nodeType="withEffect">
                                  <p:stCondLst>
                                    <p:cond delay="75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3" grpId="0"/>
      <p:bldP spid="7" grpId="0" animBg="1"/>
      <p:bldP spid="2" grpId="0"/>
      <p:bldP spid="4" grpId="0" animBg="1"/>
      <p:bldP spid="5" grpId="0" animBg="1"/>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flipH="1">
            <a:off x="0" y="0"/>
            <a:ext cx="3257550" cy="2257065"/>
          </a:xfrm>
          <a:prstGeom prst="rect">
            <a:avLst/>
          </a:prstGeom>
          <a:solidFill>
            <a:schemeClr val="bg2">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7" name="Title 1"/>
          <p:cNvSpPr txBox="1">
            <a:spLocks/>
          </p:cNvSpPr>
          <p:nvPr/>
        </p:nvSpPr>
        <p:spPr>
          <a:xfrm>
            <a:off x="1" y="1320985"/>
            <a:ext cx="3257550"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lang="en-US" dirty="0">
                <a:solidFill>
                  <a:schemeClr val="bg1">
                    <a:alpha val="99000"/>
                  </a:schemeClr>
                </a:solidFill>
              </a:rPr>
              <a:t>Included</a:t>
            </a:r>
          </a:p>
        </p:txBody>
      </p:sp>
      <p:sp>
        <p:nvSpPr>
          <p:cNvPr id="8" name="Rectangle 7"/>
          <p:cNvSpPr/>
          <p:nvPr/>
        </p:nvSpPr>
        <p:spPr bwMode="auto">
          <a:xfrm>
            <a:off x="3367278" y="0"/>
            <a:ext cx="9069197" cy="2258568"/>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91440" rIns="0" bIns="91440" numCol="1" rtlCol="0" anchor="ctr" anchorCtr="0" compatLnSpc="1">
            <a:prstTxWarp prst="textNoShape">
              <a:avLst/>
            </a:prstTxWarp>
          </a:bodyPr>
          <a:lstStyle/>
          <a:p>
            <a:pPr fontAlgn="base">
              <a:lnSpc>
                <a:spcPct val="90000"/>
              </a:lnSpc>
              <a:spcBef>
                <a:spcPct val="0"/>
              </a:spcBef>
              <a:spcAft>
                <a:spcPct val="0"/>
              </a:spcAft>
            </a:pPr>
            <a:r>
              <a:rPr lang="en-US" sz="3200" dirty="0">
                <a:ln w="3175">
                  <a:noFill/>
                </a:ln>
                <a:solidFill>
                  <a:schemeClr val="bg1">
                    <a:alpha val="99000"/>
                  </a:schemeClr>
                </a:solidFill>
                <a:latin typeface="Segoe UI Light"/>
                <a:cs typeface="Segoe UI" pitchFamily="34" charset="0"/>
              </a:rPr>
              <a:t>Cumulative </a:t>
            </a:r>
            <a:r>
              <a:rPr lang="en-US" sz="3200" dirty="0" smtClean="0">
                <a:ln w="3175">
                  <a:noFill/>
                </a:ln>
                <a:solidFill>
                  <a:schemeClr val="bg1">
                    <a:alpha val="99000"/>
                  </a:schemeClr>
                </a:solidFill>
                <a:latin typeface="Segoe UI Light"/>
                <a:cs typeface="Segoe UI" pitchFamily="34" charset="0"/>
              </a:rPr>
              <a:t/>
            </a:r>
            <a:br>
              <a:rPr lang="en-US" sz="3200" dirty="0" smtClean="0">
                <a:ln w="3175">
                  <a:noFill/>
                </a:ln>
                <a:solidFill>
                  <a:schemeClr val="bg1">
                    <a:alpha val="99000"/>
                  </a:schemeClr>
                </a:solidFill>
                <a:latin typeface="Segoe UI Light"/>
                <a:cs typeface="Segoe UI" pitchFamily="34" charset="0"/>
              </a:rPr>
            </a:br>
            <a:r>
              <a:rPr lang="en-US" sz="3200" dirty="0" smtClean="0">
                <a:ln w="3175">
                  <a:noFill/>
                </a:ln>
                <a:solidFill>
                  <a:schemeClr val="bg1">
                    <a:alpha val="99000"/>
                  </a:schemeClr>
                </a:solidFill>
                <a:latin typeface="Segoe UI Light"/>
                <a:cs typeface="Segoe UI" pitchFamily="34" charset="0"/>
              </a:rPr>
              <a:t>Updates</a:t>
            </a:r>
            <a:endParaRPr lang="en-US" sz="3200" dirty="0">
              <a:ln w="3175">
                <a:noFill/>
              </a:ln>
              <a:solidFill>
                <a:schemeClr val="bg1">
                  <a:alpha val="99000"/>
                </a:schemeClr>
              </a:solidFill>
              <a:latin typeface="Segoe UI Light"/>
              <a:cs typeface="Segoe UI" pitchFamily="34" charset="0"/>
            </a:endParaRPr>
          </a:p>
        </p:txBody>
      </p:sp>
      <p:sp>
        <p:nvSpPr>
          <p:cNvPr id="10" name="Rectangle 9"/>
          <p:cNvSpPr/>
          <p:nvPr/>
        </p:nvSpPr>
        <p:spPr bwMode="auto">
          <a:xfrm>
            <a:off x="3367278" y="2367978"/>
            <a:ext cx="9069197" cy="2258568"/>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91440" rIns="0" bIns="91440" numCol="1" rtlCol="0" anchor="ctr" anchorCtr="0" compatLnSpc="1">
            <a:prstTxWarp prst="textNoShape">
              <a:avLst/>
            </a:prstTxWarp>
          </a:bodyPr>
          <a:lstStyle/>
          <a:p>
            <a:pPr fontAlgn="base">
              <a:lnSpc>
                <a:spcPct val="90000"/>
              </a:lnSpc>
              <a:spcBef>
                <a:spcPct val="0"/>
              </a:spcBef>
              <a:spcAft>
                <a:spcPct val="0"/>
              </a:spcAft>
            </a:pPr>
            <a:r>
              <a:rPr lang="en-US" sz="3200" dirty="0">
                <a:ln w="3175">
                  <a:noFill/>
                </a:ln>
                <a:solidFill>
                  <a:schemeClr val="bg1">
                    <a:alpha val="99000"/>
                  </a:schemeClr>
                </a:solidFill>
                <a:latin typeface="Segoe UI Light"/>
                <a:cs typeface="Segoe UI" pitchFamily="34" charset="0"/>
              </a:rPr>
              <a:t>Public </a:t>
            </a:r>
            <a:r>
              <a:rPr lang="en-US" sz="3200" dirty="0" smtClean="0">
                <a:ln w="3175">
                  <a:noFill/>
                </a:ln>
                <a:solidFill>
                  <a:schemeClr val="bg1">
                    <a:alpha val="99000"/>
                  </a:schemeClr>
                </a:solidFill>
                <a:latin typeface="Segoe UI Light"/>
                <a:cs typeface="Segoe UI" pitchFamily="34" charset="0"/>
              </a:rPr>
              <a:t/>
            </a:r>
            <a:br>
              <a:rPr lang="en-US" sz="3200" dirty="0" smtClean="0">
                <a:ln w="3175">
                  <a:noFill/>
                </a:ln>
                <a:solidFill>
                  <a:schemeClr val="bg1">
                    <a:alpha val="99000"/>
                  </a:schemeClr>
                </a:solidFill>
                <a:latin typeface="Segoe UI Light"/>
                <a:cs typeface="Segoe UI" pitchFamily="34" charset="0"/>
              </a:rPr>
            </a:br>
            <a:r>
              <a:rPr lang="en-US" sz="3200" dirty="0" smtClean="0">
                <a:ln w="3175">
                  <a:noFill/>
                </a:ln>
                <a:solidFill>
                  <a:schemeClr val="bg1">
                    <a:alpha val="99000"/>
                  </a:schemeClr>
                </a:solidFill>
                <a:latin typeface="Segoe UI Light"/>
                <a:cs typeface="Segoe UI" pitchFamily="34" charset="0"/>
              </a:rPr>
              <a:t>Updates</a:t>
            </a:r>
            <a:endParaRPr lang="en-US" sz="3200" dirty="0">
              <a:ln w="3175">
                <a:noFill/>
              </a:ln>
              <a:solidFill>
                <a:schemeClr val="bg1">
                  <a:alpha val="99000"/>
                </a:schemeClr>
              </a:solidFill>
              <a:latin typeface="Segoe UI Light"/>
              <a:cs typeface="Segoe UI" pitchFamily="34" charset="0"/>
            </a:endParaRPr>
          </a:p>
        </p:txBody>
      </p:sp>
      <p:sp>
        <p:nvSpPr>
          <p:cNvPr id="12" name="Rectangle 11"/>
          <p:cNvSpPr/>
          <p:nvPr/>
        </p:nvSpPr>
        <p:spPr bwMode="auto">
          <a:xfrm>
            <a:off x="3367278" y="4737460"/>
            <a:ext cx="9069197" cy="2257065"/>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91440" rIns="0" bIns="91440" numCol="1" rtlCol="0" anchor="ctr" anchorCtr="0" compatLnSpc="1">
            <a:prstTxWarp prst="textNoShape">
              <a:avLst/>
            </a:prstTxWarp>
          </a:bodyPr>
          <a:lstStyle/>
          <a:p>
            <a:pPr fontAlgn="base">
              <a:lnSpc>
                <a:spcPct val="90000"/>
              </a:lnSpc>
              <a:spcBef>
                <a:spcPct val="0"/>
              </a:spcBef>
              <a:spcAft>
                <a:spcPct val="0"/>
              </a:spcAft>
            </a:pPr>
            <a:r>
              <a:rPr lang="en-US" sz="3200" dirty="0" smtClean="0">
                <a:ln w="3175">
                  <a:noFill/>
                </a:ln>
                <a:solidFill>
                  <a:schemeClr val="bg1">
                    <a:alpha val="99000"/>
                  </a:schemeClr>
                </a:solidFill>
                <a:latin typeface="Segoe UI Light"/>
                <a:cs typeface="Segoe UI" pitchFamily="34" charset="0"/>
              </a:rPr>
              <a:t>Functionality</a:t>
            </a:r>
            <a:endParaRPr lang="en-US" sz="3200" dirty="0">
              <a:ln w="3175">
                <a:noFill/>
              </a:ln>
              <a:solidFill>
                <a:schemeClr val="bg1">
                  <a:alpha val="99000"/>
                </a:schemeClr>
              </a:solidFill>
              <a:latin typeface="Segoe UI Light"/>
              <a:cs typeface="Segoe UI" pitchFamily="34" charset="0"/>
            </a:endParaRPr>
          </a:p>
        </p:txBody>
      </p:sp>
      <p:sp>
        <p:nvSpPr>
          <p:cNvPr id="15" name="Rectangle 14"/>
          <p:cNvSpPr/>
          <p:nvPr/>
        </p:nvSpPr>
        <p:spPr>
          <a:xfrm>
            <a:off x="6520770" y="652231"/>
            <a:ext cx="6216650" cy="954107"/>
          </a:xfrm>
          <a:prstGeom prst="rect">
            <a:avLst/>
          </a:prstGeom>
        </p:spPr>
        <p:txBody>
          <a:bodyPr>
            <a:spAutoFit/>
          </a:bodyPr>
          <a:lstStyle/>
          <a:p>
            <a:r>
              <a:rPr lang="en-US" sz="2000" dirty="0">
                <a:solidFill>
                  <a:schemeClr val="bg1">
                    <a:alpha val="99000"/>
                  </a:schemeClr>
                </a:solidFill>
              </a:rPr>
              <a:t>Includes all Cumulative Updates up to, </a:t>
            </a:r>
            <a:r>
              <a:rPr lang="en-US" sz="2000" dirty="0" smtClean="0">
                <a:solidFill>
                  <a:schemeClr val="bg1">
                    <a:alpha val="99000"/>
                  </a:schemeClr>
                </a:solidFill>
              </a:rPr>
              <a:t/>
            </a:r>
            <a:br>
              <a:rPr lang="en-US" sz="2000" dirty="0" smtClean="0">
                <a:solidFill>
                  <a:schemeClr val="bg1">
                    <a:alpha val="99000"/>
                  </a:schemeClr>
                </a:solidFill>
              </a:rPr>
            </a:br>
            <a:r>
              <a:rPr lang="en-US" sz="2000" dirty="0" smtClean="0">
                <a:solidFill>
                  <a:schemeClr val="bg1">
                    <a:alpha val="99000"/>
                  </a:schemeClr>
                </a:solidFill>
              </a:rPr>
              <a:t>and </a:t>
            </a:r>
            <a:r>
              <a:rPr lang="en-US" sz="2000" dirty="0">
                <a:solidFill>
                  <a:schemeClr val="bg1">
                    <a:alpha val="99000"/>
                  </a:schemeClr>
                </a:solidFill>
              </a:rPr>
              <a:t>including December 2013</a:t>
            </a:r>
          </a:p>
          <a:p>
            <a:r>
              <a:rPr lang="en-US" sz="1600" dirty="0">
                <a:solidFill>
                  <a:schemeClr val="bg1">
                    <a:alpha val="99000"/>
                  </a:schemeClr>
                </a:solidFill>
              </a:rPr>
              <a:t>Next post-Service Pack 1 Cumulative Update, February 2014</a:t>
            </a:r>
          </a:p>
        </p:txBody>
      </p:sp>
      <p:sp>
        <p:nvSpPr>
          <p:cNvPr id="16" name="Rectangle 15"/>
          <p:cNvSpPr/>
          <p:nvPr/>
        </p:nvSpPr>
        <p:spPr>
          <a:xfrm>
            <a:off x="6520770" y="3019024"/>
            <a:ext cx="6216650" cy="954107"/>
          </a:xfrm>
          <a:prstGeom prst="rect">
            <a:avLst/>
          </a:prstGeom>
        </p:spPr>
        <p:txBody>
          <a:bodyPr>
            <a:spAutoFit/>
          </a:bodyPr>
          <a:lstStyle/>
          <a:p>
            <a:r>
              <a:rPr lang="en-US" sz="2000" dirty="0">
                <a:solidFill>
                  <a:schemeClr val="bg1">
                    <a:alpha val="99000"/>
                  </a:schemeClr>
                </a:solidFill>
              </a:rPr>
              <a:t>Includes all Public Updates, up to, </a:t>
            </a:r>
            <a:r>
              <a:rPr lang="en-US" sz="2000" dirty="0" smtClean="0">
                <a:solidFill>
                  <a:schemeClr val="bg1">
                    <a:alpha val="99000"/>
                  </a:schemeClr>
                </a:solidFill>
              </a:rPr>
              <a:t/>
            </a:r>
            <a:br>
              <a:rPr lang="en-US" sz="2000" dirty="0" smtClean="0">
                <a:solidFill>
                  <a:schemeClr val="bg1">
                    <a:alpha val="99000"/>
                  </a:schemeClr>
                </a:solidFill>
              </a:rPr>
            </a:br>
            <a:r>
              <a:rPr lang="en-US" sz="2000" dirty="0" smtClean="0">
                <a:solidFill>
                  <a:schemeClr val="bg1">
                    <a:alpha val="99000"/>
                  </a:schemeClr>
                </a:solidFill>
              </a:rPr>
              <a:t>and </a:t>
            </a:r>
            <a:r>
              <a:rPr lang="en-US" sz="2000" dirty="0">
                <a:solidFill>
                  <a:schemeClr val="bg1">
                    <a:alpha val="99000"/>
                  </a:schemeClr>
                </a:solidFill>
              </a:rPr>
              <a:t>including December 2013</a:t>
            </a:r>
          </a:p>
          <a:p>
            <a:r>
              <a:rPr lang="en-US" sz="1600" dirty="0">
                <a:solidFill>
                  <a:schemeClr val="bg1">
                    <a:alpha val="99000"/>
                  </a:schemeClr>
                </a:solidFill>
              </a:rPr>
              <a:t>Next post-Service Pack 1 Public Update, March 2014</a:t>
            </a:r>
          </a:p>
        </p:txBody>
      </p:sp>
      <p:sp>
        <p:nvSpPr>
          <p:cNvPr id="17" name="Rectangle 16"/>
          <p:cNvSpPr/>
          <p:nvPr/>
        </p:nvSpPr>
        <p:spPr>
          <a:xfrm>
            <a:off x="6520770" y="5156857"/>
            <a:ext cx="5915705" cy="1438855"/>
          </a:xfrm>
          <a:prstGeom prst="rect">
            <a:avLst/>
          </a:prstGeom>
        </p:spPr>
        <p:txBody>
          <a:bodyPr wrap="square">
            <a:spAutoFit/>
          </a:bodyPr>
          <a:lstStyle/>
          <a:p>
            <a:pPr>
              <a:spcAft>
                <a:spcPts val="300"/>
              </a:spcAft>
            </a:pPr>
            <a:r>
              <a:rPr lang="en-US" sz="2000" dirty="0" err="1">
                <a:solidFill>
                  <a:schemeClr val="bg1">
                    <a:alpha val="99000"/>
                  </a:schemeClr>
                </a:solidFill>
              </a:rPr>
              <a:t>OneDrive</a:t>
            </a:r>
            <a:r>
              <a:rPr lang="en-US" sz="2000" dirty="0">
                <a:solidFill>
                  <a:schemeClr val="bg1">
                    <a:alpha val="99000"/>
                  </a:schemeClr>
                </a:solidFill>
              </a:rPr>
              <a:t> for Business</a:t>
            </a:r>
          </a:p>
          <a:p>
            <a:pPr>
              <a:spcAft>
                <a:spcPts val="300"/>
              </a:spcAft>
            </a:pPr>
            <a:r>
              <a:rPr lang="en-US" sz="2000" dirty="0">
                <a:solidFill>
                  <a:schemeClr val="bg1">
                    <a:alpha val="99000"/>
                  </a:schemeClr>
                </a:solidFill>
              </a:rPr>
              <a:t>Yammer integration</a:t>
            </a:r>
          </a:p>
          <a:p>
            <a:pPr>
              <a:spcAft>
                <a:spcPts val="300"/>
              </a:spcAft>
            </a:pPr>
            <a:r>
              <a:rPr lang="en-US" sz="2000" dirty="0">
                <a:solidFill>
                  <a:schemeClr val="bg1">
                    <a:alpha val="99000"/>
                  </a:schemeClr>
                </a:solidFill>
              </a:rPr>
              <a:t>Windows Server 2012 R2 Support</a:t>
            </a:r>
          </a:p>
          <a:p>
            <a:pPr>
              <a:spcAft>
                <a:spcPts val="300"/>
              </a:spcAft>
            </a:pPr>
            <a:r>
              <a:rPr lang="en-US" sz="2000" dirty="0">
                <a:solidFill>
                  <a:schemeClr val="bg1">
                    <a:alpha val="99000"/>
                  </a:schemeClr>
                </a:solidFill>
              </a:rPr>
              <a:t>JSON Light Support</a:t>
            </a:r>
            <a:endParaRPr lang="en-US" sz="1600" dirty="0">
              <a:solidFill>
                <a:schemeClr val="bg1">
                  <a:alpha val="99000"/>
                </a:schemeClr>
              </a:solidFill>
            </a:endParaRPr>
          </a:p>
        </p:txBody>
      </p:sp>
    </p:spTree>
    <p:extLst>
      <p:ext uri="{BB962C8B-B14F-4D97-AF65-F5344CB8AC3E}">
        <p14:creationId xmlns:p14="http://schemas.microsoft.com/office/powerpoint/2010/main" val="25502232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750" fill="hold"/>
                                        <p:tgtEl>
                                          <p:spTgt spid="7"/>
                                        </p:tgtEl>
                                        <p:attrNameLst>
                                          <p:attrName>ppt_x</p:attrName>
                                        </p:attrNameLst>
                                      </p:cBhvr>
                                      <p:tavLst>
                                        <p:tav tm="0">
                                          <p:val>
                                            <p:strVal val="0-#ppt_w/2"/>
                                          </p:val>
                                        </p:tav>
                                        <p:tav tm="100000">
                                          <p:val>
                                            <p:strVal val="#ppt_x"/>
                                          </p:val>
                                        </p:tav>
                                      </p:tavLst>
                                    </p:anim>
                                    <p:anim calcmode="lin" valueType="num">
                                      <p:cBhvr additive="base">
                                        <p:cTn id="11" dur="750" fill="hold"/>
                                        <p:tgtEl>
                                          <p:spTgt spid="7"/>
                                        </p:tgtEl>
                                        <p:attrNameLst>
                                          <p:attrName>ppt_y</p:attrName>
                                        </p:attrNameLst>
                                      </p:cBhvr>
                                      <p:tavLst>
                                        <p:tav tm="0">
                                          <p:val>
                                            <p:strVal val="#ppt_y"/>
                                          </p:val>
                                        </p:tav>
                                        <p:tav tm="100000">
                                          <p:val>
                                            <p:strVal val="#ppt_y"/>
                                          </p:val>
                                        </p:tav>
                                      </p:tavLst>
                                    </p:anim>
                                  </p:childTnLst>
                                </p:cTn>
                              </p:par>
                            </p:childTnLst>
                          </p:cTn>
                        </p:par>
                        <p:par>
                          <p:cTn id="12" fill="hold">
                            <p:stCondLst>
                              <p:cond delay="750"/>
                            </p:stCondLst>
                            <p:childTnLst>
                              <p:par>
                                <p:cTn id="13" presetID="42"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anim calcmode="lin" valueType="num">
                                      <p:cBhvr>
                                        <p:cTn id="16" dur="500" fill="hold"/>
                                        <p:tgtEl>
                                          <p:spTgt spid="8"/>
                                        </p:tgtEl>
                                        <p:attrNameLst>
                                          <p:attrName>ppt_x</p:attrName>
                                        </p:attrNameLst>
                                      </p:cBhvr>
                                      <p:tavLst>
                                        <p:tav tm="0">
                                          <p:val>
                                            <p:strVal val="#ppt_x"/>
                                          </p:val>
                                        </p:tav>
                                        <p:tav tm="100000">
                                          <p:val>
                                            <p:strVal val="#ppt_x"/>
                                          </p:val>
                                        </p:tav>
                                      </p:tavLst>
                                    </p:anim>
                                    <p:anim calcmode="lin" valueType="num">
                                      <p:cBhvr>
                                        <p:cTn id="17" dur="500" fill="hold"/>
                                        <p:tgtEl>
                                          <p:spTgt spid="8"/>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25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par>
                                <p:cTn id="21" presetID="42" presetClass="entr" presetSubtype="0" fill="hold" grpId="0" nodeType="withEffect">
                                  <p:stCondLst>
                                    <p:cond delay="25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anim calcmode="lin" valueType="num">
                                      <p:cBhvr>
                                        <p:cTn id="24" dur="500" fill="hold"/>
                                        <p:tgtEl>
                                          <p:spTgt spid="10"/>
                                        </p:tgtEl>
                                        <p:attrNameLst>
                                          <p:attrName>ppt_x</p:attrName>
                                        </p:attrNameLst>
                                      </p:cBhvr>
                                      <p:tavLst>
                                        <p:tav tm="0">
                                          <p:val>
                                            <p:strVal val="#ppt_x"/>
                                          </p:val>
                                        </p:tav>
                                        <p:tav tm="100000">
                                          <p:val>
                                            <p:strVal val="#ppt_x"/>
                                          </p:val>
                                        </p:tav>
                                      </p:tavLst>
                                    </p:anim>
                                    <p:anim calcmode="lin" valueType="num">
                                      <p:cBhvr>
                                        <p:cTn id="25" dur="500" fill="hold"/>
                                        <p:tgtEl>
                                          <p:spTgt spid="10"/>
                                        </p:tgtEl>
                                        <p:attrNameLst>
                                          <p:attrName>ppt_y</p:attrName>
                                        </p:attrNameLst>
                                      </p:cBhvr>
                                      <p:tavLst>
                                        <p:tav tm="0">
                                          <p:val>
                                            <p:strVal val="#ppt_y+.1"/>
                                          </p:val>
                                        </p:tav>
                                        <p:tav tm="100000">
                                          <p:val>
                                            <p:strVal val="#ppt_y"/>
                                          </p:val>
                                        </p:tav>
                                      </p:tavLst>
                                    </p:anim>
                                  </p:childTnLst>
                                </p:cTn>
                              </p:par>
                              <p:par>
                                <p:cTn id="26" presetID="10" presetClass="entr" presetSubtype="0" fill="hold" grpId="0" nodeType="withEffect">
                                  <p:stCondLst>
                                    <p:cond delay="50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par>
                                <p:cTn id="29" presetID="42" presetClass="entr" presetSubtype="0" fill="hold" grpId="0" nodeType="withEffect">
                                  <p:stCondLst>
                                    <p:cond delay="50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anim calcmode="lin" valueType="num">
                                      <p:cBhvr>
                                        <p:cTn id="32" dur="500" fill="hold"/>
                                        <p:tgtEl>
                                          <p:spTgt spid="12"/>
                                        </p:tgtEl>
                                        <p:attrNameLst>
                                          <p:attrName>ppt_x</p:attrName>
                                        </p:attrNameLst>
                                      </p:cBhvr>
                                      <p:tavLst>
                                        <p:tav tm="0">
                                          <p:val>
                                            <p:strVal val="#ppt_x"/>
                                          </p:val>
                                        </p:tav>
                                        <p:tav tm="100000">
                                          <p:val>
                                            <p:strVal val="#ppt_x"/>
                                          </p:val>
                                        </p:tav>
                                      </p:tavLst>
                                    </p:anim>
                                    <p:anim calcmode="lin" valueType="num">
                                      <p:cBhvr>
                                        <p:cTn id="33" dur="500" fill="hold"/>
                                        <p:tgtEl>
                                          <p:spTgt spid="12"/>
                                        </p:tgtEl>
                                        <p:attrNameLst>
                                          <p:attrName>ppt_y</p:attrName>
                                        </p:attrNameLst>
                                      </p:cBhvr>
                                      <p:tavLst>
                                        <p:tav tm="0">
                                          <p:val>
                                            <p:strVal val="#ppt_y+.1"/>
                                          </p:val>
                                        </p:tav>
                                        <p:tav tm="100000">
                                          <p:val>
                                            <p:strVal val="#ppt_y"/>
                                          </p:val>
                                        </p:tav>
                                      </p:tavLst>
                                    </p:anim>
                                  </p:childTnLst>
                                </p:cTn>
                              </p:par>
                              <p:par>
                                <p:cTn id="34" presetID="10" presetClass="entr" presetSubtype="0" fill="hold" grpId="0" nodeType="withEffect">
                                  <p:stCondLst>
                                    <p:cond delay="75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10" grpId="0" animBg="1"/>
      <p:bldP spid="12" grpId="0" animBg="1"/>
      <p:bldP spid="15" grpId="0"/>
      <p:bldP spid="16" grpId="0"/>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Studio Work\Studio_Admin\Art\Images\Mediabank\2014_01\Consumer\WIN13_Acer_02.pn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b="5115"/>
          <a:stretch/>
        </p:blipFill>
        <p:spPr bwMode="auto">
          <a:xfrm>
            <a:off x="0" y="0"/>
            <a:ext cx="12435840" cy="3138701"/>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1"/>
          <p:cNvGrpSpPr/>
          <p:nvPr/>
        </p:nvGrpSpPr>
        <p:grpSpPr>
          <a:xfrm>
            <a:off x="0" y="3209360"/>
            <a:ext cx="3026665" cy="3785165"/>
            <a:chOff x="0" y="2715875"/>
            <a:chExt cx="3026665" cy="3785165"/>
          </a:xfrm>
        </p:grpSpPr>
        <p:sp>
          <p:nvSpPr>
            <p:cNvPr id="16" name="Rectangle 15"/>
            <p:cNvSpPr/>
            <p:nvPr/>
          </p:nvSpPr>
          <p:spPr bwMode="auto">
            <a:xfrm>
              <a:off x="1" y="2715875"/>
              <a:ext cx="3026664" cy="3785165"/>
            </a:xfrm>
            <a:prstGeom prst="rect">
              <a:avLst/>
            </a:prstGeom>
            <a:solidFill>
              <a:schemeClr val="bg1">
                <a:lumMod val="8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5" name="Rectangle 14"/>
            <p:cNvSpPr/>
            <p:nvPr/>
          </p:nvSpPr>
          <p:spPr bwMode="auto">
            <a:xfrm>
              <a:off x="0" y="2715875"/>
              <a:ext cx="3026664" cy="1172660"/>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91440" rIns="0" bIns="91440" numCol="1" rtlCol="0" anchor="ctr" anchorCtr="0" compatLnSpc="1">
              <a:prstTxWarp prst="textNoShape">
                <a:avLst/>
              </a:prstTxWarp>
            </a:bodyPr>
            <a:lstStyle/>
            <a:p>
              <a:pPr lvl="0" algn="ctr">
                <a:lnSpc>
                  <a:spcPct val="90000"/>
                </a:lnSpc>
                <a:spcBef>
                  <a:spcPct val="0"/>
                </a:spcBef>
              </a:pPr>
              <a:r>
                <a:rPr lang="en-US" sz="2800" dirty="0" err="1">
                  <a:ln w="3175">
                    <a:noFill/>
                  </a:ln>
                  <a:solidFill>
                    <a:srgbClr val="FFFFFF">
                      <a:alpha val="99000"/>
                    </a:srgbClr>
                  </a:solidFill>
                  <a:latin typeface="Segoe UI Light"/>
                  <a:cs typeface="Segoe UI" pitchFamily="34" charset="0"/>
                </a:rPr>
                <a:t>OneDrive</a:t>
              </a:r>
              <a:r>
                <a:rPr lang="en-US" sz="2800" dirty="0">
                  <a:ln w="3175">
                    <a:noFill/>
                  </a:ln>
                  <a:solidFill>
                    <a:srgbClr val="FFFFFF">
                      <a:alpha val="99000"/>
                    </a:srgbClr>
                  </a:solidFill>
                  <a:latin typeface="Segoe UI Light"/>
                  <a:cs typeface="Segoe UI" pitchFamily="34" charset="0"/>
                </a:rPr>
                <a:t> </a:t>
              </a:r>
              <a:br>
                <a:rPr lang="en-US" sz="2800" dirty="0">
                  <a:ln w="3175">
                    <a:noFill/>
                  </a:ln>
                  <a:solidFill>
                    <a:srgbClr val="FFFFFF">
                      <a:alpha val="99000"/>
                    </a:srgbClr>
                  </a:solidFill>
                  <a:latin typeface="Segoe UI Light"/>
                  <a:cs typeface="Segoe UI" pitchFamily="34" charset="0"/>
                </a:rPr>
              </a:br>
              <a:r>
                <a:rPr lang="en-US" sz="2800" dirty="0">
                  <a:ln w="3175">
                    <a:noFill/>
                  </a:ln>
                  <a:solidFill>
                    <a:srgbClr val="FFFFFF">
                      <a:alpha val="99000"/>
                    </a:srgbClr>
                  </a:solidFill>
                  <a:latin typeface="Segoe UI Light"/>
                  <a:cs typeface="Segoe UI" pitchFamily="34" charset="0"/>
                </a:rPr>
                <a:t>for Business</a:t>
              </a:r>
            </a:p>
          </p:txBody>
        </p:sp>
        <p:sp>
          <p:nvSpPr>
            <p:cNvPr id="5" name="Rectangle 4"/>
            <p:cNvSpPr/>
            <p:nvPr/>
          </p:nvSpPr>
          <p:spPr bwMode="auto">
            <a:xfrm>
              <a:off x="0" y="3950336"/>
              <a:ext cx="3026664" cy="914400"/>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91440" rIns="0" bIns="91440" numCol="1" rtlCol="0" anchor="t" anchorCtr="0" compatLnSpc="1">
              <a:prstTxWarp prst="textNoShape">
                <a:avLst/>
              </a:prstTxWarp>
            </a:bodyPr>
            <a:lstStyle/>
            <a:p>
              <a:pPr algn="ctr" defTabSz="932472" fontAlgn="base">
                <a:spcBef>
                  <a:spcPct val="0"/>
                </a:spcBef>
                <a:spcAft>
                  <a:spcPct val="0"/>
                </a:spcAft>
              </a:pPr>
              <a:r>
                <a:rPr lang="en-US" sz="2000" dirty="0">
                  <a:solidFill>
                    <a:schemeClr val="tx1">
                      <a:alpha val="99000"/>
                    </a:schemeClr>
                  </a:solidFill>
                </a:rPr>
                <a:t>Personal storage </a:t>
              </a:r>
              <a:r>
                <a:rPr lang="en-US" sz="2000" dirty="0" smtClean="0">
                  <a:solidFill>
                    <a:schemeClr val="tx1">
                      <a:alpha val="99000"/>
                    </a:schemeClr>
                  </a:solidFill>
                </a:rPr>
                <a:t/>
              </a:r>
              <a:br>
                <a:rPr lang="en-US" sz="2000" dirty="0" smtClean="0">
                  <a:solidFill>
                    <a:schemeClr val="tx1">
                      <a:alpha val="99000"/>
                    </a:schemeClr>
                  </a:solidFill>
                </a:rPr>
              </a:br>
              <a:r>
                <a:rPr lang="en-US" sz="2000" dirty="0" smtClean="0">
                  <a:solidFill>
                    <a:schemeClr val="tx1">
                      <a:alpha val="99000"/>
                    </a:schemeClr>
                  </a:solidFill>
                </a:rPr>
                <a:t>in </a:t>
              </a:r>
              <a:r>
                <a:rPr lang="en-US" sz="2000" dirty="0">
                  <a:solidFill>
                    <a:schemeClr val="tx1">
                      <a:alpha val="99000"/>
                    </a:schemeClr>
                  </a:solidFill>
                </a:rPr>
                <a:t>the cloud</a:t>
              </a:r>
            </a:p>
          </p:txBody>
        </p:sp>
        <p:sp>
          <p:nvSpPr>
            <p:cNvPr id="6" name="Rectangle 5"/>
            <p:cNvSpPr/>
            <p:nvPr/>
          </p:nvSpPr>
          <p:spPr bwMode="auto">
            <a:xfrm>
              <a:off x="0" y="4785782"/>
              <a:ext cx="3026664" cy="914400"/>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91440" rIns="0" bIns="91440" numCol="1" rtlCol="0" anchor="t" anchorCtr="0" compatLnSpc="1">
              <a:prstTxWarp prst="textNoShape">
                <a:avLst/>
              </a:prstTxWarp>
            </a:bodyPr>
            <a:lstStyle/>
            <a:p>
              <a:pPr algn="ctr" defTabSz="932472" fontAlgn="base">
                <a:spcBef>
                  <a:spcPct val="0"/>
                </a:spcBef>
                <a:spcAft>
                  <a:spcPct val="0"/>
                </a:spcAft>
              </a:pPr>
              <a:r>
                <a:rPr lang="en-US" sz="2000" dirty="0">
                  <a:solidFill>
                    <a:schemeClr val="tx1">
                      <a:alpha val="99000"/>
                    </a:schemeClr>
                  </a:solidFill>
                </a:rPr>
                <a:t>Redirection support </a:t>
              </a:r>
              <a:br>
                <a:rPr lang="en-US" sz="2000" dirty="0">
                  <a:solidFill>
                    <a:schemeClr val="tx1">
                      <a:alpha val="99000"/>
                    </a:schemeClr>
                  </a:solidFill>
                </a:rPr>
              </a:br>
              <a:r>
                <a:rPr lang="en-US" sz="2000" dirty="0">
                  <a:solidFill>
                    <a:schemeClr val="tx1">
                      <a:alpha val="99000"/>
                    </a:schemeClr>
                  </a:solidFill>
                </a:rPr>
                <a:t>in Service Pack 1</a:t>
              </a:r>
            </a:p>
          </p:txBody>
        </p:sp>
      </p:grpSp>
      <p:grpSp>
        <p:nvGrpSpPr>
          <p:cNvPr id="3" name="Group 2"/>
          <p:cNvGrpSpPr/>
          <p:nvPr/>
        </p:nvGrpSpPr>
        <p:grpSpPr>
          <a:xfrm>
            <a:off x="3136604" y="3209360"/>
            <a:ext cx="3026664" cy="3785165"/>
            <a:chOff x="3136604" y="2715875"/>
            <a:chExt cx="3026664" cy="3785165"/>
          </a:xfrm>
        </p:grpSpPr>
        <p:sp>
          <p:nvSpPr>
            <p:cNvPr id="17" name="Rectangle 16"/>
            <p:cNvSpPr/>
            <p:nvPr/>
          </p:nvSpPr>
          <p:spPr bwMode="auto">
            <a:xfrm>
              <a:off x="3136604" y="2715875"/>
              <a:ext cx="3026664" cy="3785165"/>
            </a:xfrm>
            <a:prstGeom prst="rect">
              <a:avLst/>
            </a:prstGeom>
            <a:solidFill>
              <a:schemeClr val="bg1">
                <a:lumMod val="8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0" name="Rectangle 19"/>
            <p:cNvSpPr/>
            <p:nvPr/>
          </p:nvSpPr>
          <p:spPr bwMode="auto">
            <a:xfrm>
              <a:off x="3136604" y="2715875"/>
              <a:ext cx="3026664" cy="1172660"/>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91440" rIns="0" bIns="91440" numCol="1" rtlCol="0" anchor="ctr" anchorCtr="0" compatLnSpc="1">
              <a:prstTxWarp prst="textNoShape">
                <a:avLst/>
              </a:prstTxWarp>
            </a:bodyPr>
            <a:lstStyle/>
            <a:p>
              <a:pPr lvl="0" algn="ctr">
                <a:lnSpc>
                  <a:spcPct val="90000"/>
                </a:lnSpc>
                <a:spcBef>
                  <a:spcPct val="0"/>
                </a:spcBef>
              </a:pPr>
              <a:r>
                <a:rPr lang="en-US" sz="2800" dirty="0">
                  <a:ln w="3175">
                    <a:noFill/>
                  </a:ln>
                  <a:solidFill>
                    <a:srgbClr val="FFFFFF">
                      <a:alpha val="99000"/>
                    </a:srgbClr>
                  </a:solidFill>
                  <a:latin typeface="Segoe UI Light"/>
                  <a:cs typeface="Segoe UI" pitchFamily="34" charset="0"/>
                </a:rPr>
                <a:t>JSON </a:t>
              </a:r>
              <a:br>
                <a:rPr lang="en-US" sz="2800" dirty="0">
                  <a:ln w="3175">
                    <a:noFill/>
                  </a:ln>
                  <a:solidFill>
                    <a:srgbClr val="FFFFFF">
                      <a:alpha val="99000"/>
                    </a:srgbClr>
                  </a:solidFill>
                  <a:latin typeface="Segoe UI Light"/>
                  <a:cs typeface="Segoe UI" pitchFamily="34" charset="0"/>
                </a:rPr>
              </a:br>
              <a:r>
                <a:rPr lang="en-US" sz="2800" dirty="0">
                  <a:ln w="3175">
                    <a:noFill/>
                  </a:ln>
                  <a:solidFill>
                    <a:srgbClr val="FFFFFF">
                      <a:alpha val="99000"/>
                    </a:srgbClr>
                  </a:solidFill>
                  <a:latin typeface="Segoe UI Light"/>
                  <a:cs typeface="Segoe UI" pitchFamily="34" charset="0"/>
                </a:rPr>
                <a:t>Light</a:t>
              </a:r>
            </a:p>
          </p:txBody>
        </p:sp>
      </p:grpSp>
      <p:grpSp>
        <p:nvGrpSpPr>
          <p:cNvPr id="4" name="Group 3"/>
          <p:cNvGrpSpPr/>
          <p:nvPr/>
        </p:nvGrpSpPr>
        <p:grpSpPr>
          <a:xfrm>
            <a:off x="6273208" y="3209360"/>
            <a:ext cx="3026664" cy="3785165"/>
            <a:chOff x="6273208" y="2715875"/>
            <a:chExt cx="3026664" cy="3785165"/>
          </a:xfrm>
        </p:grpSpPr>
        <p:sp>
          <p:nvSpPr>
            <p:cNvPr id="18" name="Rectangle 17"/>
            <p:cNvSpPr/>
            <p:nvPr/>
          </p:nvSpPr>
          <p:spPr bwMode="auto">
            <a:xfrm>
              <a:off x="6273208" y="2715875"/>
              <a:ext cx="3026664" cy="3785165"/>
            </a:xfrm>
            <a:prstGeom prst="rect">
              <a:avLst/>
            </a:prstGeom>
            <a:solidFill>
              <a:schemeClr val="bg1">
                <a:lumMod val="8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1" name="Rectangle 20"/>
            <p:cNvSpPr/>
            <p:nvPr/>
          </p:nvSpPr>
          <p:spPr bwMode="auto">
            <a:xfrm>
              <a:off x="6273208" y="2715875"/>
              <a:ext cx="3026664" cy="1172660"/>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91440" rIns="0" bIns="91440" numCol="1" rtlCol="0" anchor="ctr" anchorCtr="0" compatLnSpc="1">
              <a:prstTxWarp prst="textNoShape">
                <a:avLst/>
              </a:prstTxWarp>
            </a:bodyPr>
            <a:lstStyle/>
            <a:p>
              <a:pPr lvl="0" algn="ctr">
                <a:lnSpc>
                  <a:spcPct val="90000"/>
                </a:lnSpc>
                <a:spcBef>
                  <a:spcPct val="0"/>
                </a:spcBef>
              </a:pPr>
              <a:r>
                <a:rPr lang="en-US" sz="2800" dirty="0">
                  <a:ln w="3175">
                    <a:noFill/>
                  </a:ln>
                  <a:solidFill>
                    <a:srgbClr val="FFFFFF">
                      <a:alpha val="99000"/>
                    </a:srgbClr>
                  </a:solidFill>
                  <a:latin typeface="Segoe UI Light"/>
                  <a:cs typeface="Segoe UI" pitchFamily="34" charset="0"/>
                </a:rPr>
                <a:t>Yammer </a:t>
              </a:r>
              <a:br>
                <a:rPr lang="en-US" sz="2800" dirty="0">
                  <a:ln w="3175">
                    <a:noFill/>
                  </a:ln>
                  <a:solidFill>
                    <a:srgbClr val="FFFFFF">
                      <a:alpha val="99000"/>
                    </a:srgbClr>
                  </a:solidFill>
                  <a:latin typeface="Segoe UI Light"/>
                  <a:cs typeface="Segoe UI" pitchFamily="34" charset="0"/>
                </a:rPr>
              </a:br>
              <a:r>
                <a:rPr lang="en-US" sz="2800" dirty="0">
                  <a:ln w="3175">
                    <a:noFill/>
                  </a:ln>
                  <a:solidFill>
                    <a:srgbClr val="FFFFFF">
                      <a:alpha val="99000"/>
                    </a:srgbClr>
                  </a:solidFill>
                  <a:latin typeface="Segoe UI Light"/>
                  <a:cs typeface="Segoe UI" pitchFamily="34" charset="0"/>
                </a:rPr>
                <a:t>Integration</a:t>
              </a:r>
            </a:p>
          </p:txBody>
        </p:sp>
      </p:grpSp>
      <p:grpSp>
        <p:nvGrpSpPr>
          <p:cNvPr id="10" name="Group 9"/>
          <p:cNvGrpSpPr/>
          <p:nvPr/>
        </p:nvGrpSpPr>
        <p:grpSpPr>
          <a:xfrm>
            <a:off x="9409811" y="3209360"/>
            <a:ext cx="3026664" cy="3785165"/>
            <a:chOff x="9409811" y="2715875"/>
            <a:chExt cx="3026664" cy="3785165"/>
          </a:xfrm>
        </p:grpSpPr>
        <p:sp>
          <p:nvSpPr>
            <p:cNvPr id="19" name="Rectangle 18"/>
            <p:cNvSpPr/>
            <p:nvPr/>
          </p:nvSpPr>
          <p:spPr bwMode="auto">
            <a:xfrm>
              <a:off x="9409811" y="2715875"/>
              <a:ext cx="3026664" cy="3785165"/>
            </a:xfrm>
            <a:prstGeom prst="rect">
              <a:avLst/>
            </a:prstGeom>
            <a:solidFill>
              <a:schemeClr val="bg1">
                <a:lumMod val="8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2" name="Rectangle 11"/>
            <p:cNvSpPr/>
            <p:nvPr/>
          </p:nvSpPr>
          <p:spPr>
            <a:xfrm>
              <a:off x="9409811" y="5377016"/>
              <a:ext cx="3026664" cy="646331"/>
            </a:xfrm>
            <a:prstGeom prst="rect">
              <a:avLst/>
            </a:prstGeom>
          </p:spPr>
          <p:txBody>
            <a:bodyPr wrap="square">
              <a:spAutoFit/>
            </a:bodyPr>
            <a:lstStyle/>
            <a:p>
              <a:pPr algn="ctr"/>
              <a:r>
                <a:rPr lang="en-US" dirty="0">
                  <a:solidFill>
                    <a:schemeClr val="tx1">
                      <a:alpha val="99000"/>
                    </a:schemeClr>
                  </a:solidFill>
                </a:rPr>
                <a:t>Support for multi-tenant storage and networking</a:t>
              </a:r>
            </a:p>
          </p:txBody>
        </p:sp>
        <p:sp>
          <p:nvSpPr>
            <p:cNvPr id="22" name="Rectangle 21"/>
            <p:cNvSpPr/>
            <p:nvPr/>
          </p:nvSpPr>
          <p:spPr bwMode="auto">
            <a:xfrm>
              <a:off x="9409811" y="2715875"/>
              <a:ext cx="3026664" cy="1172660"/>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91440" rIns="0" bIns="91440" numCol="1" rtlCol="0" anchor="ctr" anchorCtr="0" compatLnSpc="1">
              <a:prstTxWarp prst="textNoShape">
                <a:avLst/>
              </a:prstTxWarp>
            </a:bodyPr>
            <a:lstStyle/>
            <a:p>
              <a:pPr lvl="0" algn="ctr">
                <a:lnSpc>
                  <a:spcPct val="90000"/>
                </a:lnSpc>
                <a:spcBef>
                  <a:spcPct val="0"/>
                </a:spcBef>
              </a:pPr>
              <a:r>
                <a:rPr lang="en-US" sz="2800" dirty="0">
                  <a:ln w="3175">
                    <a:noFill/>
                  </a:ln>
                  <a:solidFill>
                    <a:srgbClr val="FFFFFF">
                      <a:alpha val="99000"/>
                    </a:srgbClr>
                  </a:solidFill>
                  <a:latin typeface="Segoe UI Light"/>
                  <a:cs typeface="Segoe UI" pitchFamily="34" charset="0"/>
                </a:rPr>
                <a:t>Windows Server 2012 R2 Support</a:t>
              </a:r>
            </a:p>
          </p:txBody>
        </p:sp>
        <p:sp>
          <p:nvSpPr>
            <p:cNvPr id="23" name="Rectangle 22"/>
            <p:cNvSpPr/>
            <p:nvPr/>
          </p:nvSpPr>
          <p:spPr bwMode="auto">
            <a:xfrm>
              <a:off x="9409811" y="3950336"/>
              <a:ext cx="3026664" cy="914400"/>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91440" rIns="0" bIns="91440" numCol="1" rtlCol="0" anchor="t" anchorCtr="0" compatLnSpc="1">
              <a:prstTxWarp prst="textNoShape">
                <a:avLst/>
              </a:prstTxWarp>
            </a:bodyPr>
            <a:lstStyle/>
            <a:p>
              <a:pPr algn="ctr" defTabSz="932472" fontAlgn="base">
                <a:spcBef>
                  <a:spcPct val="0"/>
                </a:spcBef>
                <a:spcAft>
                  <a:spcPct val="0"/>
                </a:spcAft>
              </a:pPr>
              <a:r>
                <a:rPr lang="en-US" sz="2000" dirty="0">
                  <a:solidFill>
                    <a:schemeClr val="tx1">
                      <a:alpha val="99000"/>
                    </a:schemeClr>
                  </a:solidFill>
                </a:rPr>
                <a:t>Support for Windows Server 2012 R2 as host </a:t>
              </a:r>
              <a:br>
                <a:rPr lang="en-US" sz="2000" dirty="0">
                  <a:solidFill>
                    <a:schemeClr val="tx1">
                      <a:alpha val="99000"/>
                    </a:schemeClr>
                  </a:solidFill>
                </a:rPr>
              </a:br>
              <a:r>
                <a:rPr lang="en-US" sz="2000" dirty="0">
                  <a:solidFill>
                    <a:schemeClr val="tx1">
                      <a:alpha val="99000"/>
                    </a:schemeClr>
                  </a:solidFill>
                </a:rPr>
                <a:t>operating system for SharePoint 2013</a:t>
              </a:r>
            </a:p>
          </p:txBody>
        </p:sp>
      </p:grpSp>
      <p:sp>
        <p:nvSpPr>
          <p:cNvPr id="24" name="Rectangle 23"/>
          <p:cNvSpPr/>
          <p:nvPr/>
        </p:nvSpPr>
        <p:spPr bwMode="auto">
          <a:xfrm>
            <a:off x="3235569" y="4443821"/>
            <a:ext cx="2825262" cy="914400"/>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91440" rIns="0" bIns="91440" numCol="1" rtlCol="0" anchor="t" anchorCtr="0" compatLnSpc="1">
            <a:prstTxWarp prst="textNoShape">
              <a:avLst/>
            </a:prstTxWarp>
          </a:bodyPr>
          <a:lstStyle/>
          <a:p>
            <a:pPr algn="ctr" defTabSz="932472" fontAlgn="base">
              <a:spcBef>
                <a:spcPct val="0"/>
              </a:spcBef>
              <a:spcAft>
                <a:spcPct val="0"/>
              </a:spcAft>
            </a:pPr>
            <a:r>
              <a:rPr lang="en-US" sz="2000" dirty="0" smtClean="0">
                <a:solidFill>
                  <a:schemeClr val="tx1">
                    <a:alpha val="99000"/>
                  </a:schemeClr>
                </a:solidFill>
              </a:rPr>
              <a:t>Supports less verbose JSON communications from SharePoint to Apps</a:t>
            </a:r>
            <a:endParaRPr lang="en-US" sz="2000" dirty="0">
              <a:solidFill>
                <a:schemeClr val="tx1">
                  <a:alpha val="99000"/>
                </a:schemeClr>
              </a:solidFill>
            </a:endParaRPr>
          </a:p>
        </p:txBody>
      </p:sp>
    </p:spTree>
    <p:extLst>
      <p:ext uri="{BB962C8B-B14F-4D97-AF65-F5344CB8AC3E}">
        <p14:creationId xmlns:p14="http://schemas.microsoft.com/office/powerpoint/2010/main" val="146558449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par>
                                <p:cTn id="8" presetID="42" presetClass="entr" presetSubtype="0" fill="hold" nodeType="withEffect">
                                  <p:stCondLst>
                                    <p:cond delay="50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750"/>
                                        <p:tgtEl>
                                          <p:spTgt spid="2"/>
                                        </p:tgtEl>
                                      </p:cBhvr>
                                    </p:animEffect>
                                    <p:anim calcmode="lin" valueType="num">
                                      <p:cBhvr>
                                        <p:cTn id="11" dur="750" fill="hold"/>
                                        <p:tgtEl>
                                          <p:spTgt spid="2"/>
                                        </p:tgtEl>
                                        <p:attrNameLst>
                                          <p:attrName>ppt_x</p:attrName>
                                        </p:attrNameLst>
                                      </p:cBhvr>
                                      <p:tavLst>
                                        <p:tav tm="0">
                                          <p:val>
                                            <p:strVal val="#ppt_x"/>
                                          </p:val>
                                        </p:tav>
                                        <p:tav tm="100000">
                                          <p:val>
                                            <p:strVal val="#ppt_x"/>
                                          </p:val>
                                        </p:tav>
                                      </p:tavLst>
                                    </p:anim>
                                    <p:anim calcmode="lin" valueType="num">
                                      <p:cBhvr>
                                        <p:cTn id="12" dur="750" fill="hold"/>
                                        <p:tgtEl>
                                          <p:spTgt spid="2"/>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75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750"/>
                                        <p:tgtEl>
                                          <p:spTgt spid="3"/>
                                        </p:tgtEl>
                                      </p:cBhvr>
                                    </p:animEffect>
                                    <p:anim calcmode="lin" valueType="num">
                                      <p:cBhvr>
                                        <p:cTn id="16" dur="750" fill="hold"/>
                                        <p:tgtEl>
                                          <p:spTgt spid="3"/>
                                        </p:tgtEl>
                                        <p:attrNameLst>
                                          <p:attrName>ppt_x</p:attrName>
                                        </p:attrNameLst>
                                      </p:cBhvr>
                                      <p:tavLst>
                                        <p:tav tm="0">
                                          <p:val>
                                            <p:strVal val="#ppt_x"/>
                                          </p:val>
                                        </p:tav>
                                        <p:tav tm="100000">
                                          <p:val>
                                            <p:strVal val="#ppt_x"/>
                                          </p:val>
                                        </p:tav>
                                      </p:tavLst>
                                    </p:anim>
                                    <p:anim calcmode="lin" valueType="num">
                                      <p:cBhvr>
                                        <p:cTn id="17" dur="750" fill="hold"/>
                                        <p:tgtEl>
                                          <p:spTgt spid="3"/>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75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1000"/>
                                        <p:tgtEl>
                                          <p:spTgt spid="24"/>
                                        </p:tgtEl>
                                      </p:cBhvr>
                                    </p:animEffect>
                                    <p:anim calcmode="lin" valueType="num">
                                      <p:cBhvr>
                                        <p:cTn id="21" dur="1000" fill="hold"/>
                                        <p:tgtEl>
                                          <p:spTgt spid="24"/>
                                        </p:tgtEl>
                                        <p:attrNameLst>
                                          <p:attrName>ppt_x</p:attrName>
                                        </p:attrNameLst>
                                      </p:cBhvr>
                                      <p:tavLst>
                                        <p:tav tm="0">
                                          <p:val>
                                            <p:strVal val="#ppt_x"/>
                                          </p:val>
                                        </p:tav>
                                        <p:tav tm="100000">
                                          <p:val>
                                            <p:strVal val="#ppt_x"/>
                                          </p:val>
                                        </p:tav>
                                      </p:tavLst>
                                    </p:anim>
                                    <p:anim calcmode="lin" valueType="num">
                                      <p:cBhvr>
                                        <p:cTn id="22" dur="1000" fill="hold"/>
                                        <p:tgtEl>
                                          <p:spTgt spid="24"/>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100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750"/>
                                        <p:tgtEl>
                                          <p:spTgt spid="4"/>
                                        </p:tgtEl>
                                      </p:cBhvr>
                                    </p:animEffect>
                                    <p:anim calcmode="lin" valueType="num">
                                      <p:cBhvr>
                                        <p:cTn id="26" dur="750" fill="hold"/>
                                        <p:tgtEl>
                                          <p:spTgt spid="4"/>
                                        </p:tgtEl>
                                        <p:attrNameLst>
                                          <p:attrName>ppt_x</p:attrName>
                                        </p:attrNameLst>
                                      </p:cBhvr>
                                      <p:tavLst>
                                        <p:tav tm="0">
                                          <p:val>
                                            <p:strVal val="#ppt_x"/>
                                          </p:val>
                                        </p:tav>
                                        <p:tav tm="100000">
                                          <p:val>
                                            <p:strVal val="#ppt_x"/>
                                          </p:val>
                                        </p:tav>
                                      </p:tavLst>
                                    </p:anim>
                                    <p:anim calcmode="lin" valueType="num">
                                      <p:cBhvr>
                                        <p:cTn id="27" dur="750" fill="hold"/>
                                        <p:tgtEl>
                                          <p:spTgt spid="4"/>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125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750"/>
                                        <p:tgtEl>
                                          <p:spTgt spid="10"/>
                                        </p:tgtEl>
                                      </p:cBhvr>
                                    </p:animEffect>
                                    <p:anim calcmode="lin" valueType="num">
                                      <p:cBhvr>
                                        <p:cTn id="31" dur="750" fill="hold"/>
                                        <p:tgtEl>
                                          <p:spTgt spid="10"/>
                                        </p:tgtEl>
                                        <p:attrNameLst>
                                          <p:attrName>ppt_x</p:attrName>
                                        </p:attrNameLst>
                                      </p:cBhvr>
                                      <p:tavLst>
                                        <p:tav tm="0">
                                          <p:val>
                                            <p:strVal val="#ppt_x"/>
                                          </p:val>
                                        </p:tav>
                                        <p:tav tm="100000">
                                          <p:val>
                                            <p:strVal val="#ppt_x"/>
                                          </p:val>
                                        </p:tav>
                                      </p:tavLst>
                                    </p:anim>
                                    <p:anim calcmode="lin" valueType="num">
                                      <p:cBhvr>
                                        <p:cTn id="32" dur="75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email">
            <a:alphaModFix amt="30000"/>
            <a:duotone>
              <a:prstClr val="black"/>
              <a:schemeClr val="accent5">
                <a:tint val="45000"/>
                <a:satMod val="400000"/>
              </a:schemeClr>
            </a:duotone>
            <a:extLst>
              <a:ext uri="{BEBA8EAE-BF5A-486C-A8C5-ECC9F3942E4B}">
                <a14:imgProps xmlns:a14="http://schemas.microsoft.com/office/drawing/2010/main">
                  <a14:imgLayer r:embed="rId4">
                    <a14:imgEffect>
                      <a14:saturation sat="0"/>
                    </a14:imgEffect>
                    <a14:imgEffect>
                      <a14:brightnessContrast bright="-70000" contrast="12000"/>
                    </a14:imgEffect>
                  </a14:imgLayer>
                </a14:imgProps>
              </a:ext>
              <a:ext uri="{28A0092B-C50C-407E-A947-70E740481C1C}">
                <a14:useLocalDpi xmlns:a14="http://schemas.microsoft.com/office/drawing/2010/main"/>
              </a:ext>
            </a:extLst>
          </a:blip>
          <a:stretch>
            <a:fillRect/>
          </a:stretch>
        </p:blipFill>
        <p:spPr>
          <a:xfrm>
            <a:off x="669499" y="378446"/>
            <a:ext cx="11068568" cy="6159521"/>
          </a:xfrm>
          <a:prstGeom prst="rect">
            <a:avLst/>
          </a:prstGeom>
          <a:blipFill dpi="0" rotWithShape="1">
            <a:blip r:embed="rId5">
              <a:alphaModFix amt="30000"/>
              <a:duotone>
                <a:prstClr val="black"/>
                <a:schemeClr val="accent5">
                  <a:tint val="45000"/>
                  <a:satMod val="400000"/>
                </a:schemeClr>
              </a:duotone>
            </a:blip>
            <a:srcRect/>
            <a:stretch>
              <a:fillRect/>
            </a:stretch>
          </a:blipFill>
          <a:ln w="55000" cap="flat" cmpd="thickThin" algn="ctr">
            <a:noFill/>
            <a:prstDash val="solid"/>
            <a:headEnd type="none" w="med" len="med"/>
            <a:tailEnd type="none" w="med" len="med"/>
          </a:ln>
          <a:effectLst/>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18300" y="1477962"/>
            <a:ext cx="1190625" cy="723900"/>
          </a:xfrm>
          <a:prstGeom prst="rect">
            <a:avLst/>
          </a:prstGeom>
        </p:spPr>
      </p:pic>
      <p:pic>
        <p:nvPicPr>
          <p:cNvPr id="6" name="Picture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18300" y="2558428"/>
            <a:ext cx="1190625" cy="742950"/>
          </a:xfrm>
          <a:prstGeom prst="rect">
            <a:avLst/>
          </a:prstGeom>
        </p:spPr>
      </p:pic>
      <p:pic>
        <p:nvPicPr>
          <p:cNvPr id="7" name="Picture 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918700" y="3062918"/>
            <a:ext cx="1190625" cy="790575"/>
          </a:xfrm>
          <a:prstGeom prst="rect">
            <a:avLst/>
          </a:prstGeom>
        </p:spPr>
      </p:pic>
      <p:sp>
        <p:nvSpPr>
          <p:cNvPr id="8" name="Rectangle 7"/>
          <p:cNvSpPr/>
          <p:nvPr/>
        </p:nvSpPr>
        <p:spPr bwMode="auto">
          <a:xfrm>
            <a:off x="0" y="5365305"/>
            <a:ext cx="12436475" cy="1172660"/>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91440" rIns="0" bIns="91440" numCol="1" rtlCol="0" anchor="ctr" anchorCtr="0" compatLnSpc="1">
            <a:prstTxWarp prst="textNoShape">
              <a:avLst/>
            </a:prstTxWarp>
          </a:bodyPr>
          <a:lstStyle/>
          <a:p>
            <a:pPr lvl="0" algn="ctr">
              <a:lnSpc>
                <a:spcPct val="90000"/>
              </a:lnSpc>
              <a:spcBef>
                <a:spcPct val="0"/>
              </a:spcBef>
            </a:pPr>
            <a:r>
              <a:rPr lang="en-US" sz="2800" dirty="0" smtClean="0">
                <a:ln w="3175">
                  <a:noFill/>
                </a:ln>
                <a:solidFill>
                  <a:srgbClr val="FFFFFF">
                    <a:alpha val="99000"/>
                  </a:srgbClr>
                </a:solidFill>
                <a:latin typeface="Segoe UI Light"/>
                <a:cs typeface="Segoe UI" pitchFamily="34" charset="0"/>
              </a:rPr>
              <a:t>Classifications</a:t>
            </a:r>
            <a:endParaRPr lang="en-US" sz="2800" dirty="0">
              <a:ln w="3175">
                <a:noFill/>
              </a:ln>
              <a:solidFill>
                <a:srgbClr val="FFFFFF">
                  <a:alpha val="99000"/>
                </a:srgbClr>
              </a:solidFill>
              <a:latin typeface="Segoe UI Light"/>
              <a:cs typeface="Segoe UI" pitchFamily="34" charset="0"/>
            </a:endParaRPr>
          </a:p>
        </p:txBody>
      </p:sp>
    </p:spTree>
    <p:extLst>
      <p:ext uri="{BB962C8B-B14F-4D97-AF65-F5344CB8AC3E}">
        <p14:creationId xmlns:p14="http://schemas.microsoft.com/office/powerpoint/2010/main" val="6235163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5426929" y="3378110"/>
            <a:ext cx="4618037" cy="1371599"/>
          </a:xfrm>
        </p:spPr>
        <p:txBody>
          <a:bodyPr wrap="square"/>
          <a:lstStyle/>
          <a:p>
            <a:pPr algn="ctr"/>
            <a:r>
              <a:rPr lang="en-US" sz="6600" dirty="0" smtClean="0">
                <a:solidFill>
                  <a:schemeClr val="bg1">
                    <a:alpha val="99000"/>
                  </a:schemeClr>
                </a:solidFill>
              </a:rPr>
              <a:t>to SPC14</a:t>
            </a:r>
            <a:endParaRPr lang="en-US" sz="6600" dirty="0">
              <a:solidFill>
                <a:schemeClr val="bg1">
                  <a:alpha val="99000"/>
                </a:schemeClr>
              </a:solidFill>
            </a:endParaRPr>
          </a:p>
        </p:txBody>
      </p:sp>
      <p:sp>
        <p:nvSpPr>
          <p:cNvPr id="3" name="Rectangle 2"/>
          <p:cNvSpPr/>
          <p:nvPr/>
        </p:nvSpPr>
        <p:spPr>
          <a:xfrm>
            <a:off x="2636839" y="1914590"/>
            <a:ext cx="6233566" cy="1862048"/>
          </a:xfrm>
          <a:prstGeom prst="rect">
            <a:avLst/>
          </a:prstGeom>
        </p:spPr>
        <p:txBody>
          <a:bodyPr wrap="square">
            <a:noAutofit/>
          </a:bodyPr>
          <a:lstStyle/>
          <a:p>
            <a:pPr algn="ctr"/>
            <a:r>
              <a:rPr lang="en-US" sz="11500" spc="-102" dirty="0">
                <a:ln w="3175">
                  <a:noFill/>
                </a:ln>
                <a:solidFill>
                  <a:schemeClr val="bg1">
                    <a:alpha val="99000"/>
                  </a:schemeClr>
                </a:solidFill>
                <a:latin typeface="Segoe UI Light"/>
                <a:cs typeface="Segoe UI" pitchFamily="34" charset="0"/>
              </a:rPr>
              <a:t>Welcome </a:t>
            </a:r>
            <a:endParaRPr lang="en-US" sz="4400" dirty="0">
              <a:solidFill>
                <a:schemeClr val="bg1">
                  <a:alpha val="99000"/>
                </a:schemeClr>
              </a:solidFill>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55628" y="0"/>
            <a:ext cx="2279097" cy="3165004"/>
          </a:xfrm>
          <a:prstGeom prst="rect">
            <a:avLst/>
          </a:prstGeom>
        </p:spPr>
      </p:pic>
    </p:spTree>
    <p:extLst>
      <p:ext uri="{BB962C8B-B14F-4D97-AF65-F5344CB8AC3E}">
        <p14:creationId xmlns:p14="http://schemas.microsoft.com/office/powerpoint/2010/main" val="11757628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35" presetClass="path" presetSubtype="0" accel="50000" decel="50000" fill="hold" grpId="1" nodeType="withEffect">
                                  <p:stCondLst>
                                    <p:cond delay="0"/>
                                  </p:stCondLst>
                                  <p:childTnLst>
                                    <p:animMotion origin="layout" path="M -3.62476E-6 -1.36993E-6 L -0.23305 -1.36993E-6 " pathEditMode="relative" rAng="0" ptsTypes="AA">
                                      <p:cBhvr>
                                        <p:cTn id="12" dur="750" spd="-100000" fill="hold"/>
                                        <p:tgtEl>
                                          <p:spTgt spid="3"/>
                                        </p:tgtEl>
                                        <p:attrNameLst>
                                          <p:attrName>ppt_x</p:attrName>
                                          <p:attrName>ppt_y</p:attrName>
                                        </p:attrNameLst>
                                      </p:cBhvr>
                                      <p:rCtr x="-11653" y="0"/>
                                    </p:animMotion>
                                  </p:childTnLst>
                                </p:cTn>
                              </p:par>
                              <p:par>
                                <p:cTn id="13" presetID="10" presetClass="entr" presetSubtype="0" fill="hold" grpId="0" nodeType="withEffect">
                                  <p:stCondLst>
                                    <p:cond delay="50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750"/>
                                        <p:tgtEl>
                                          <p:spTgt spid="4"/>
                                        </p:tgtEl>
                                      </p:cBhvr>
                                    </p:animEffect>
                                  </p:childTnLst>
                                </p:cTn>
                              </p:par>
                              <p:par>
                                <p:cTn id="16" presetID="42" presetClass="path" presetSubtype="0" accel="50000" decel="50000" fill="hold" grpId="1" nodeType="withEffect">
                                  <p:stCondLst>
                                    <p:cond delay="500"/>
                                  </p:stCondLst>
                                  <p:childTnLst>
                                    <p:animMotion origin="layout" path="M 3.48437E-6 -5.28465E-7 L 3.48437E-6 0.1946 " pathEditMode="relative" rAng="0" ptsTypes="AA">
                                      <p:cBhvr>
                                        <p:cTn id="17" dur="750" spd="-100000" fill="hold"/>
                                        <p:tgtEl>
                                          <p:spTgt spid="4"/>
                                        </p:tgtEl>
                                        <p:attrNameLst>
                                          <p:attrName>ppt_x</p:attrName>
                                          <p:attrName>ppt_y</p:attrName>
                                        </p:attrNameLst>
                                      </p:cBhvr>
                                      <p:rCtr x="0" y="973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3" grpId="0"/>
      <p:bldP spid="3"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a:t>
            </a:r>
            <a:endParaRPr lang="en-US" dirty="0"/>
          </a:p>
        </p:txBody>
      </p:sp>
      <p:sp>
        <p:nvSpPr>
          <p:cNvPr id="4" name="Text Placeholder 3"/>
          <p:cNvSpPr>
            <a:spLocks noGrp="1"/>
          </p:cNvSpPr>
          <p:nvPr>
            <p:ph type="body" sz="quarter" idx="12"/>
          </p:nvPr>
        </p:nvSpPr>
        <p:spPr/>
        <p:txBody>
          <a:bodyPr/>
          <a:lstStyle/>
          <a:p>
            <a:r>
              <a:rPr lang="en-US" dirty="0" smtClean="0"/>
              <a:t>Bill Baer</a:t>
            </a:r>
            <a:endParaRPr lang="en-US" dirty="0"/>
          </a:p>
        </p:txBody>
      </p:sp>
    </p:spTree>
    <p:extLst>
      <p:ext uri="{BB962C8B-B14F-4D97-AF65-F5344CB8AC3E}">
        <p14:creationId xmlns:p14="http://schemas.microsoft.com/office/powerpoint/2010/main" val="1038486541"/>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ounded Rectangular Callout 27"/>
          <p:cNvSpPr/>
          <p:nvPr/>
        </p:nvSpPr>
        <p:spPr bwMode="auto">
          <a:xfrm>
            <a:off x="5076566" y="282947"/>
            <a:ext cx="2312235" cy="1488703"/>
          </a:xfrm>
          <a:prstGeom prst="rect">
            <a:avLst/>
          </a:prstGeom>
          <a:solidFill>
            <a:schemeClr val="accent4"/>
          </a:solidFill>
          <a:ln w="28575">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2400" dirty="0">
                <a:solidFill>
                  <a:schemeClr val="bg1">
                    <a:alpha val="99000"/>
                  </a:schemeClr>
                </a:solidFill>
                <a:ea typeface="Segoe UI" panose="020B0502040204020203" pitchFamily="34" charset="0"/>
                <a:cs typeface="Segoe UI" panose="020B0502040204020203" pitchFamily="34" charset="0"/>
              </a:rPr>
              <a:t>SharePoint Server 201x Launch</a:t>
            </a:r>
          </a:p>
        </p:txBody>
      </p:sp>
      <p:grpSp>
        <p:nvGrpSpPr>
          <p:cNvPr id="3" name="Group 2"/>
          <p:cNvGrpSpPr/>
          <p:nvPr/>
        </p:nvGrpSpPr>
        <p:grpSpPr>
          <a:xfrm>
            <a:off x="11133094" y="2961612"/>
            <a:ext cx="17556206" cy="602901"/>
            <a:chOff x="11133094" y="2961612"/>
            <a:chExt cx="17556206" cy="602901"/>
          </a:xfrm>
        </p:grpSpPr>
        <p:sp>
          <p:nvSpPr>
            <p:cNvPr id="21" name="Pentagon 20"/>
            <p:cNvSpPr/>
            <p:nvPr/>
          </p:nvSpPr>
          <p:spPr bwMode="auto">
            <a:xfrm>
              <a:off x="16344900" y="2961612"/>
              <a:ext cx="12344400" cy="602901"/>
            </a:xfrm>
            <a:prstGeom prst="homePlate">
              <a:avLst/>
            </a:prstGeom>
            <a:solidFill>
              <a:schemeClr val="bg1">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0" name="Rectangle 19"/>
            <p:cNvSpPr/>
            <p:nvPr/>
          </p:nvSpPr>
          <p:spPr bwMode="auto">
            <a:xfrm>
              <a:off x="11133094" y="2961612"/>
              <a:ext cx="5211806" cy="602901"/>
            </a:xfrm>
            <a:prstGeom prst="rect">
              <a:avLst/>
            </a:prstGeom>
            <a:solidFill>
              <a:schemeClr val="bg1">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22" name="Straight Connector 21"/>
            <p:cNvCxnSpPr/>
            <p:nvPr/>
          </p:nvCxnSpPr>
          <p:spPr>
            <a:xfrm>
              <a:off x="16344900" y="2961612"/>
              <a:ext cx="0" cy="602901"/>
            </a:xfrm>
            <a:prstGeom prst="line">
              <a:avLst/>
            </a:prstGeom>
            <a:ln w="28575">
              <a:solidFill>
                <a:schemeClr val="bg1">
                  <a:lumMod val="9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16530896" y="3078396"/>
              <a:ext cx="684803" cy="369332"/>
            </a:xfrm>
            <a:prstGeom prst="rect">
              <a:avLst/>
            </a:prstGeom>
          </p:spPr>
          <p:txBody>
            <a:bodyPr wrap="none">
              <a:spAutoFit/>
            </a:bodyPr>
            <a:lstStyle/>
            <a:p>
              <a:r>
                <a:rPr lang="en-US" dirty="0" smtClean="0">
                  <a:solidFill>
                    <a:schemeClr val="tx1">
                      <a:alpha val="99000"/>
                    </a:schemeClr>
                  </a:solidFill>
                </a:rPr>
                <a:t>2015</a:t>
              </a:r>
              <a:endParaRPr lang="en-US" dirty="0">
                <a:solidFill>
                  <a:schemeClr val="tx1">
                    <a:alpha val="99000"/>
                  </a:schemeClr>
                </a:solidFill>
              </a:endParaRPr>
            </a:p>
          </p:txBody>
        </p:sp>
      </p:grpSp>
      <p:grpSp>
        <p:nvGrpSpPr>
          <p:cNvPr id="2" name="Group 1"/>
          <p:cNvGrpSpPr/>
          <p:nvPr/>
        </p:nvGrpSpPr>
        <p:grpSpPr>
          <a:xfrm>
            <a:off x="0" y="2961612"/>
            <a:ext cx="12298702" cy="602901"/>
            <a:chOff x="0" y="2961612"/>
            <a:chExt cx="12298702" cy="602901"/>
          </a:xfrm>
        </p:grpSpPr>
        <p:sp>
          <p:nvSpPr>
            <p:cNvPr id="8" name="Pentagon 7"/>
            <p:cNvSpPr/>
            <p:nvPr/>
          </p:nvSpPr>
          <p:spPr bwMode="auto">
            <a:xfrm>
              <a:off x="11133093" y="2961612"/>
              <a:ext cx="1165609" cy="602901"/>
            </a:xfrm>
            <a:prstGeom prst="homePlate">
              <a:avLst/>
            </a:prstGeom>
            <a:solidFill>
              <a:schemeClr val="bg1">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9" name="Rectangle 8"/>
            <p:cNvSpPr/>
            <p:nvPr/>
          </p:nvSpPr>
          <p:spPr>
            <a:xfrm>
              <a:off x="11273096" y="3078396"/>
              <a:ext cx="684803" cy="369332"/>
            </a:xfrm>
            <a:prstGeom prst="rect">
              <a:avLst/>
            </a:prstGeom>
          </p:spPr>
          <p:txBody>
            <a:bodyPr wrap="none">
              <a:spAutoFit/>
            </a:bodyPr>
            <a:lstStyle/>
            <a:p>
              <a:r>
                <a:rPr lang="en-US" dirty="0">
                  <a:solidFill>
                    <a:schemeClr val="tx1">
                      <a:alpha val="99000"/>
                    </a:schemeClr>
                  </a:solidFill>
                </a:rPr>
                <a:t>2014</a:t>
              </a:r>
            </a:p>
          </p:txBody>
        </p:sp>
        <p:sp>
          <p:nvSpPr>
            <p:cNvPr id="10" name="Rectangle 9"/>
            <p:cNvSpPr/>
            <p:nvPr/>
          </p:nvSpPr>
          <p:spPr bwMode="auto">
            <a:xfrm>
              <a:off x="0" y="2961612"/>
              <a:ext cx="4499885" cy="602901"/>
            </a:xfrm>
            <a:prstGeom prst="rect">
              <a:avLst/>
            </a:prstGeom>
            <a:solidFill>
              <a:schemeClr val="bg1">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2" name="Rectangle 11"/>
            <p:cNvSpPr/>
            <p:nvPr/>
          </p:nvSpPr>
          <p:spPr bwMode="auto">
            <a:xfrm>
              <a:off x="4499886" y="2961612"/>
              <a:ext cx="6633208" cy="602901"/>
            </a:xfrm>
            <a:prstGeom prst="rect">
              <a:avLst/>
            </a:prstGeom>
            <a:solidFill>
              <a:schemeClr val="bg1">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4" name="Rectangle 13"/>
            <p:cNvSpPr/>
            <p:nvPr/>
          </p:nvSpPr>
          <p:spPr>
            <a:xfrm>
              <a:off x="198518" y="3078396"/>
              <a:ext cx="684803" cy="369332"/>
            </a:xfrm>
            <a:prstGeom prst="rect">
              <a:avLst/>
            </a:prstGeom>
          </p:spPr>
          <p:txBody>
            <a:bodyPr wrap="none">
              <a:spAutoFit/>
            </a:bodyPr>
            <a:lstStyle/>
            <a:p>
              <a:r>
                <a:rPr lang="en-US" dirty="0">
                  <a:solidFill>
                    <a:schemeClr val="tx1">
                      <a:alpha val="99000"/>
                    </a:schemeClr>
                  </a:solidFill>
                </a:rPr>
                <a:t>2012</a:t>
              </a:r>
            </a:p>
          </p:txBody>
        </p:sp>
        <p:cxnSp>
          <p:nvCxnSpPr>
            <p:cNvPr id="15" name="Straight Connector 14"/>
            <p:cNvCxnSpPr/>
            <p:nvPr/>
          </p:nvCxnSpPr>
          <p:spPr>
            <a:xfrm>
              <a:off x="4499886" y="2961612"/>
              <a:ext cx="0" cy="602901"/>
            </a:xfrm>
            <a:prstGeom prst="line">
              <a:avLst/>
            </a:prstGeom>
            <a:ln w="28575">
              <a:solidFill>
                <a:schemeClr val="bg1">
                  <a:lumMod val="9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4639889" y="3078396"/>
              <a:ext cx="684803" cy="369332"/>
            </a:xfrm>
            <a:prstGeom prst="rect">
              <a:avLst/>
            </a:prstGeom>
          </p:spPr>
          <p:txBody>
            <a:bodyPr wrap="none">
              <a:spAutoFit/>
            </a:bodyPr>
            <a:lstStyle/>
            <a:p>
              <a:r>
                <a:rPr lang="en-US" dirty="0" smtClean="0">
                  <a:solidFill>
                    <a:schemeClr val="tx1">
                      <a:alpha val="99000"/>
                    </a:schemeClr>
                  </a:solidFill>
                </a:rPr>
                <a:t>2013</a:t>
              </a:r>
              <a:endParaRPr lang="en-US" dirty="0">
                <a:solidFill>
                  <a:schemeClr val="tx1">
                    <a:alpha val="99000"/>
                  </a:schemeClr>
                </a:solidFill>
              </a:endParaRPr>
            </a:p>
          </p:txBody>
        </p:sp>
        <p:cxnSp>
          <p:nvCxnSpPr>
            <p:cNvPr id="17" name="Straight Connector 16"/>
            <p:cNvCxnSpPr/>
            <p:nvPr/>
          </p:nvCxnSpPr>
          <p:spPr>
            <a:xfrm>
              <a:off x="11133093" y="2961612"/>
              <a:ext cx="0" cy="602901"/>
            </a:xfrm>
            <a:prstGeom prst="line">
              <a:avLst/>
            </a:prstGeom>
            <a:ln w="28575">
              <a:solidFill>
                <a:schemeClr val="bg1">
                  <a:lumMod val="9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35" name="Group 34"/>
          <p:cNvGrpSpPr/>
          <p:nvPr/>
        </p:nvGrpSpPr>
        <p:grpSpPr>
          <a:xfrm>
            <a:off x="-5252029" y="2961612"/>
            <a:ext cx="17556206" cy="602901"/>
            <a:chOff x="11133094" y="2961612"/>
            <a:chExt cx="17556206" cy="602901"/>
          </a:xfrm>
        </p:grpSpPr>
        <p:sp>
          <p:nvSpPr>
            <p:cNvPr id="36" name="Pentagon 35"/>
            <p:cNvSpPr/>
            <p:nvPr/>
          </p:nvSpPr>
          <p:spPr bwMode="auto">
            <a:xfrm>
              <a:off x="16344900" y="2961612"/>
              <a:ext cx="12344400" cy="602901"/>
            </a:xfrm>
            <a:prstGeom prst="homePlate">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7" name="Rectangle 36"/>
            <p:cNvSpPr/>
            <p:nvPr/>
          </p:nvSpPr>
          <p:spPr bwMode="auto">
            <a:xfrm>
              <a:off x="11133094" y="2961612"/>
              <a:ext cx="5211806" cy="602901"/>
            </a:xfrm>
            <a:prstGeom prst="rect">
              <a:avLst/>
            </a:prstGeom>
            <a:solidFill>
              <a:schemeClr val="bg1">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38" name="Straight Connector 37"/>
            <p:cNvCxnSpPr/>
            <p:nvPr/>
          </p:nvCxnSpPr>
          <p:spPr>
            <a:xfrm>
              <a:off x="16344900" y="2961612"/>
              <a:ext cx="0" cy="602901"/>
            </a:xfrm>
            <a:prstGeom prst="line">
              <a:avLst/>
            </a:prstGeom>
            <a:ln w="28575">
              <a:solidFill>
                <a:schemeClr val="bg1">
                  <a:lumMod val="9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39" name="Rectangle 38"/>
            <p:cNvSpPr/>
            <p:nvPr/>
          </p:nvSpPr>
          <p:spPr>
            <a:xfrm>
              <a:off x="16530896" y="3078396"/>
              <a:ext cx="684803" cy="369332"/>
            </a:xfrm>
            <a:prstGeom prst="rect">
              <a:avLst/>
            </a:prstGeom>
          </p:spPr>
          <p:txBody>
            <a:bodyPr wrap="none">
              <a:spAutoFit/>
            </a:bodyPr>
            <a:lstStyle/>
            <a:p>
              <a:r>
                <a:rPr lang="en-US" dirty="0" smtClean="0">
                  <a:solidFill>
                    <a:schemeClr val="bg1">
                      <a:alpha val="99000"/>
                    </a:schemeClr>
                  </a:solidFill>
                </a:rPr>
                <a:t>2015</a:t>
              </a:r>
              <a:endParaRPr lang="en-US" dirty="0">
                <a:solidFill>
                  <a:schemeClr val="bg1">
                    <a:alpha val="99000"/>
                  </a:schemeClr>
                </a:solidFill>
              </a:endParaRPr>
            </a:p>
          </p:txBody>
        </p:sp>
      </p:grpSp>
      <p:cxnSp>
        <p:nvCxnSpPr>
          <p:cNvPr id="41" name="Straight Connector 40"/>
          <p:cNvCxnSpPr/>
          <p:nvPr/>
        </p:nvCxnSpPr>
        <p:spPr>
          <a:xfrm>
            <a:off x="6232684" y="1733550"/>
            <a:ext cx="0" cy="1228062"/>
          </a:xfrm>
          <a:prstGeom prst="line">
            <a:avLst/>
          </a:prstGeom>
          <a:ln w="19050">
            <a:solidFill>
              <a:schemeClr val="accent4"/>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4" name="Rectangle 43"/>
          <p:cNvSpPr/>
          <p:nvPr/>
        </p:nvSpPr>
        <p:spPr bwMode="auto">
          <a:xfrm>
            <a:off x="0" y="3675253"/>
            <a:ext cx="12436475" cy="3319272"/>
          </a:xfrm>
          <a:prstGeom prst="rect">
            <a:avLst/>
          </a:prstGeom>
          <a:gradFill flip="none" rotWithShape="1">
            <a:gsLst>
              <a:gs pos="0">
                <a:schemeClr val="bg2"/>
              </a:gs>
              <a:gs pos="100000">
                <a:schemeClr val="bg1"/>
              </a:gs>
            </a:gsLst>
            <a:lin ang="5400000" scaled="1"/>
            <a:tileRect/>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72155826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35" presetClass="path" presetSubtype="0" accel="50000" decel="50000" fill="hold" nodeType="afterEffect">
                                  <p:stCondLst>
                                    <p:cond delay="0"/>
                                  </p:stCondLst>
                                  <p:childTnLst>
                                    <p:animMotion origin="layout" path="M 1.27714E-8 3.60544E-6 L -1.31673 3.60544E-6 " pathEditMode="relative" rAng="0" ptsTypes="AA">
                                      <p:cBhvr>
                                        <p:cTn id="10" dur="1750" fill="hold"/>
                                        <p:tgtEl>
                                          <p:spTgt spid="3"/>
                                        </p:tgtEl>
                                        <p:attrNameLst>
                                          <p:attrName>ppt_x</p:attrName>
                                          <p:attrName>ppt_y</p:attrName>
                                        </p:attrNameLst>
                                      </p:cBhvr>
                                      <p:rCtr x="-65837" y="0"/>
                                    </p:animMotion>
                                  </p:childTnLst>
                                </p:cTn>
                              </p:par>
                              <p:par>
                                <p:cTn id="11" presetID="35" presetClass="path" presetSubtype="0" accel="50000" decel="50000" fill="hold" nodeType="withEffect">
                                  <p:stCondLst>
                                    <p:cond delay="0"/>
                                  </p:stCondLst>
                                  <p:childTnLst>
                                    <p:animMotion origin="layout" path="M 1.27714E-8 3.60544E-6 L -1.31673 3.60544E-6 " pathEditMode="relative" rAng="0" ptsTypes="AA">
                                      <p:cBhvr>
                                        <p:cTn id="12" dur="1750" fill="hold"/>
                                        <p:tgtEl>
                                          <p:spTgt spid="2"/>
                                        </p:tgtEl>
                                        <p:attrNameLst>
                                          <p:attrName>ppt_x</p:attrName>
                                          <p:attrName>ppt_y</p:attrName>
                                        </p:attrNameLst>
                                      </p:cBhvr>
                                      <p:rCtr x="-65837" y="0"/>
                                    </p:animMotion>
                                  </p:childTnLst>
                                </p:cTn>
                              </p:par>
                            </p:childTnLst>
                          </p:cTn>
                        </p:par>
                        <p:par>
                          <p:cTn id="13" fill="hold">
                            <p:stCondLst>
                              <p:cond delay="2250"/>
                            </p:stCondLst>
                            <p:childTnLst>
                              <p:par>
                                <p:cTn id="14" presetID="10" presetClass="entr" presetSubtype="0" fill="hold" nodeType="after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fade">
                                      <p:cBhvr>
                                        <p:cTn id="16" dur="500"/>
                                        <p:tgtEl>
                                          <p:spTgt spid="35"/>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fade">
                                      <p:cBhvr>
                                        <p:cTn id="21" dur="500"/>
                                        <p:tgtEl>
                                          <p:spTgt spid="4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0"/>
                                        </p:tgtEl>
                                        <p:attrNameLst>
                                          <p:attrName>style.visibility</p:attrName>
                                        </p:attrNameLst>
                                      </p:cBhvr>
                                      <p:to>
                                        <p:strVal val="visible"/>
                                      </p:to>
                                    </p:set>
                                    <p:animEffect transition="in" filter="fade">
                                      <p:cBhvr>
                                        <p:cTn id="24"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3" name="Title 1"/>
          <p:cNvSpPr txBox="1">
            <a:spLocks/>
          </p:cNvSpPr>
          <p:nvPr/>
        </p:nvSpPr>
        <p:spPr>
          <a:xfrm rot="16200000">
            <a:off x="-2581274" y="2581274"/>
            <a:ext cx="6994527" cy="1831975"/>
          </a:xfrm>
          <a:prstGeom prst="rect">
            <a:avLst/>
          </a:prstGeom>
        </p:spPr>
        <p:txBody>
          <a:bodyPr lIns="914400" tIns="457200"/>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4800" dirty="0" smtClean="0">
                <a:solidFill>
                  <a:schemeClr val="bg1">
                    <a:alpha val="99000"/>
                  </a:schemeClr>
                </a:solidFill>
              </a:rPr>
              <a:t>Office 365 Innovation</a:t>
            </a:r>
            <a:endParaRPr lang="en-US" sz="4800" dirty="0">
              <a:solidFill>
                <a:schemeClr val="bg1">
                  <a:alpha val="99000"/>
                </a:schemeClr>
              </a:solidFill>
            </a:endParaRPr>
          </a:p>
        </p:txBody>
      </p:sp>
    </p:spTree>
    <p:extLst>
      <p:ext uri="{BB962C8B-B14F-4D97-AF65-F5344CB8AC3E}">
        <p14:creationId xmlns:p14="http://schemas.microsoft.com/office/powerpoint/2010/main" val="1657223287"/>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Pentagon 67"/>
          <p:cNvSpPr/>
          <p:nvPr/>
        </p:nvSpPr>
        <p:spPr bwMode="auto">
          <a:xfrm>
            <a:off x="1" y="2961612"/>
            <a:ext cx="12298702" cy="602901"/>
          </a:xfrm>
          <a:prstGeom prst="homePlate">
            <a:avLst/>
          </a:prstGeom>
          <a:solidFill>
            <a:schemeClr val="bg1">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 name="Title 2"/>
          <p:cNvSpPr>
            <a:spLocks noGrp="1"/>
          </p:cNvSpPr>
          <p:nvPr>
            <p:ph type="title"/>
          </p:nvPr>
        </p:nvSpPr>
        <p:spPr>
          <a:xfrm>
            <a:off x="71443" y="48536"/>
            <a:ext cx="11889564" cy="917575"/>
          </a:xfrm>
        </p:spPr>
        <p:txBody>
          <a:bodyPr/>
          <a:lstStyle/>
          <a:p>
            <a:r>
              <a:rPr lang="en-US" dirty="0" smtClean="0"/>
              <a:t>What we’ve delivered</a:t>
            </a:r>
            <a:endParaRPr lang="en-US" dirty="0"/>
          </a:p>
        </p:txBody>
      </p:sp>
      <p:sp>
        <p:nvSpPr>
          <p:cNvPr id="119" name="Rectangle 118"/>
          <p:cNvSpPr/>
          <p:nvPr/>
        </p:nvSpPr>
        <p:spPr>
          <a:xfrm>
            <a:off x="198518" y="3078396"/>
            <a:ext cx="684803" cy="369332"/>
          </a:xfrm>
          <a:prstGeom prst="rect">
            <a:avLst/>
          </a:prstGeom>
        </p:spPr>
        <p:txBody>
          <a:bodyPr wrap="none">
            <a:spAutoFit/>
          </a:bodyPr>
          <a:lstStyle/>
          <a:p>
            <a:r>
              <a:rPr lang="en-US" dirty="0" smtClean="0">
                <a:solidFill>
                  <a:schemeClr val="tx1">
                    <a:alpha val="99000"/>
                  </a:schemeClr>
                </a:solidFill>
              </a:rPr>
              <a:t>2013</a:t>
            </a:r>
            <a:endParaRPr lang="en-US" dirty="0">
              <a:solidFill>
                <a:schemeClr val="tx1">
                  <a:alpha val="99000"/>
                </a:schemeClr>
              </a:solidFill>
            </a:endParaRPr>
          </a:p>
        </p:txBody>
      </p:sp>
      <p:cxnSp>
        <p:nvCxnSpPr>
          <p:cNvPr id="154" name="Elbow Connector 153"/>
          <p:cNvCxnSpPr>
            <a:stCxn id="157" idx="1"/>
          </p:cNvCxnSpPr>
          <p:nvPr/>
        </p:nvCxnSpPr>
        <p:spPr>
          <a:xfrm rot="10800000" flipV="1">
            <a:off x="276324" y="1257513"/>
            <a:ext cx="133395" cy="1773410"/>
          </a:xfrm>
          <a:prstGeom prst="bentConnector2">
            <a:avLst/>
          </a:prstGeom>
          <a:ln w="22225" cap="rnd">
            <a:solidFill>
              <a:schemeClr val="tx2"/>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sp>
        <p:nvSpPr>
          <p:cNvPr id="155" name="Rounded Rectangular Callout 27"/>
          <p:cNvSpPr/>
          <p:nvPr/>
        </p:nvSpPr>
        <p:spPr bwMode="auto">
          <a:xfrm>
            <a:off x="10438155" y="984212"/>
            <a:ext cx="1442901" cy="643833"/>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lIns="91440" rIns="45720" rtlCol="0" anchor="ctr" anchorCtr="0"/>
          <a:lstStyle/>
          <a:p>
            <a:pPr defTabSz="914400"/>
            <a:r>
              <a:rPr lang="da-DK" sz="1200" dirty="0">
                <a:solidFill>
                  <a:schemeClr val="bg1">
                    <a:alpha val="99000"/>
                  </a:schemeClr>
                </a:solidFill>
                <a:latin typeface="Segoe UI" pitchFamily="34" charset="0"/>
                <a:ea typeface="Segoe UI" pitchFamily="34" charset="0"/>
                <a:cs typeface="Segoe UI" pitchFamily="34" charset="0"/>
              </a:rPr>
              <a:t>Azure AD </a:t>
            </a:r>
            <a:r>
              <a:rPr lang="da-DK" sz="1200" dirty="0" smtClean="0">
                <a:solidFill>
                  <a:schemeClr val="bg1">
                    <a:alpha val="99000"/>
                  </a:schemeClr>
                </a:solidFill>
                <a:latin typeface="Segoe UI" pitchFamily="34" charset="0"/>
                <a:ea typeface="Segoe UI" pitchFamily="34" charset="0"/>
                <a:cs typeface="Segoe UI" pitchFamily="34" charset="0"/>
              </a:rPr>
              <a:t/>
            </a:r>
            <a:br>
              <a:rPr lang="da-DK" sz="1200" dirty="0" smtClean="0">
                <a:solidFill>
                  <a:schemeClr val="bg1">
                    <a:alpha val="99000"/>
                  </a:schemeClr>
                </a:solidFill>
                <a:latin typeface="Segoe UI" pitchFamily="34" charset="0"/>
                <a:ea typeface="Segoe UI" pitchFamily="34" charset="0"/>
                <a:cs typeface="Segoe UI" pitchFamily="34" charset="0"/>
              </a:rPr>
            </a:br>
            <a:r>
              <a:rPr lang="da-DK" sz="1200" dirty="0" smtClean="0">
                <a:solidFill>
                  <a:schemeClr val="bg1">
                    <a:alpha val="99000"/>
                  </a:schemeClr>
                </a:solidFill>
                <a:latin typeface="Segoe UI" pitchFamily="34" charset="0"/>
                <a:ea typeface="Segoe UI" pitchFamily="34" charset="0"/>
                <a:cs typeface="Segoe UI" pitchFamily="34" charset="0"/>
              </a:rPr>
              <a:t>Password </a:t>
            </a:r>
            <a:r>
              <a:rPr lang="da-DK" sz="1200" dirty="0">
                <a:solidFill>
                  <a:schemeClr val="bg1">
                    <a:alpha val="99000"/>
                  </a:schemeClr>
                </a:solidFill>
                <a:latin typeface="Segoe UI" pitchFamily="34" charset="0"/>
                <a:ea typeface="Segoe UI" pitchFamily="34" charset="0"/>
                <a:cs typeface="Segoe UI" pitchFamily="34" charset="0"/>
              </a:rPr>
              <a:t>Sync.</a:t>
            </a:r>
          </a:p>
        </p:txBody>
      </p:sp>
      <p:sp>
        <p:nvSpPr>
          <p:cNvPr id="156" name="Rectangle 155"/>
          <p:cNvSpPr/>
          <p:nvPr/>
        </p:nvSpPr>
        <p:spPr bwMode="auto">
          <a:xfrm>
            <a:off x="9408279" y="5758325"/>
            <a:ext cx="1837413" cy="597791"/>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lIns="91440" rIns="45720" rtlCol="0" anchor="ctr" anchorCtr="0"/>
          <a:lstStyle/>
          <a:p>
            <a:pPr defTabSz="914400"/>
            <a:r>
              <a:rPr lang="en-US" sz="1200" dirty="0">
                <a:solidFill>
                  <a:schemeClr val="bg1">
                    <a:alpha val="99000"/>
                  </a:schemeClr>
                </a:solidFill>
                <a:latin typeface="Segoe UI" pitchFamily="34" charset="0"/>
                <a:ea typeface="Segoe UI" pitchFamily="34" charset="0"/>
                <a:cs typeface="Segoe UI" pitchFamily="34" charset="0"/>
              </a:rPr>
              <a:t>Office Web Apps </a:t>
            </a:r>
            <a:br>
              <a:rPr lang="en-US" sz="1200" dirty="0">
                <a:solidFill>
                  <a:schemeClr val="bg1">
                    <a:alpha val="99000"/>
                  </a:schemeClr>
                </a:solidFill>
                <a:latin typeface="Segoe UI" pitchFamily="34" charset="0"/>
                <a:ea typeface="Segoe UI" pitchFamily="34" charset="0"/>
                <a:cs typeface="Segoe UI" pitchFamily="34" charset="0"/>
              </a:rPr>
            </a:br>
            <a:r>
              <a:rPr lang="en-US" sz="1200" dirty="0">
                <a:solidFill>
                  <a:schemeClr val="bg1">
                    <a:alpha val="99000"/>
                  </a:schemeClr>
                </a:solidFill>
                <a:latin typeface="Segoe UI" pitchFamily="34" charset="0"/>
                <a:ea typeface="Segoe UI" pitchFamily="34" charset="0"/>
                <a:cs typeface="Segoe UI" pitchFamily="34" charset="0"/>
              </a:rPr>
              <a:t>real-time co-authoring</a:t>
            </a:r>
          </a:p>
        </p:txBody>
      </p:sp>
      <p:sp>
        <p:nvSpPr>
          <p:cNvPr id="157" name="Rounded Rectangular Callout 27"/>
          <p:cNvSpPr/>
          <p:nvPr/>
        </p:nvSpPr>
        <p:spPr bwMode="auto">
          <a:xfrm>
            <a:off x="409719" y="896202"/>
            <a:ext cx="1375199" cy="722624"/>
          </a:xfrm>
          <a:prstGeom prst="rect">
            <a:avLst/>
          </a:prstGeom>
          <a:solidFill>
            <a:schemeClr val="tx2"/>
          </a:solidFill>
          <a:ln w="28575">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6606" rIns="45720" bIns="46606" numCol="1" spcCol="0" rtlCol="0" fromWordArt="0" anchor="ctr" anchorCtr="0" forceAA="0" compatLnSpc="1">
            <a:prstTxWarp prst="textNoShape">
              <a:avLst/>
            </a:prstTxWarp>
            <a:noAutofit/>
          </a:bodyPr>
          <a:lstStyle/>
          <a:p>
            <a:pPr defTabSz="931652" fontAlgn="base">
              <a:spcBef>
                <a:spcPct val="0"/>
              </a:spcBef>
              <a:spcAft>
                <a:spcPct val="0"/>
              </a:spcAft>
            </a:pPr>
            <a:r>
              <a:rPr lang="en-US" dirty="0">
                <a:solidFill>
                  <a:srgbClr val="FFFFFF">
                    <a:alpha val="99000"/>
                  </a:srgbClr>
                </a:solidFill>
                <a:ea typeface="Segoe UI" panose="020B0502040204020203" pitchFamily="34" charset="0"/>
                <a:cs typeface="Segoe UI" panose="020B0502040204020203" pitchFamily="34" charset="0"/>
              </a:rPr>
              <a:t>The New Office</a:t>
            </a:r>
          </a:p>
        </p:txBody>
      </p:sp>
      <p:sp>
        <p:nvSpPr>
          <p:cNvPr id="158" name="Rounded Rectangular Callout 27"/>
          <p:cNvSpPr/>
          <p:nvPr/>
        </p:nvSpPr>
        <p:spPr bwMode="auto">
          <a:xfrm>
            <a:off x="7950870" y="1094487"/>
            <a:ext cx="1457409" cy="651479"/>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lIns="91440" rIns="45720" rtlCol="0" anchor="ctr" anchorCtr="0"/>
          <a:lstStyle/>
          <a:p>
            <a:pPr defTabSz="914400"/>
            <a:r>
              <a:rPr lang="en-US" sz="1200" dirty="0">
                <a:solidFill>
                  <a:schemeClr val="bg1">
                    <a:alpha val="99000"/>
                  </a:schemeClr>
                </a:solidFill>
                <a:latin typeface="Segoe UI" pitchFamily="34" charset="0"/>
                <a:ea typeface="Segoe UI" pitchFamily="34" charset="0"/>
                <a:cs typeface="Segoe UI" pitchFamily="34" charset="0"/>
              </a:rPr>
              <a:t>Improved </a:t>
            </a:r>
            <a:r>
              <a:rPr lang="en-US" sz="1200" dirty="0" smtClean="0">
                <a:solidFill>
                  <a:schemeClr val="bg1">
                    <a:alpha val="99000"/>
                  </a:schemeClr>
                </a:solidFill>
                <a:latin typeface="Segoe UI" pitchFamily="34" charset="0"/>
                <a:ea typeface="Segoe UI" pitchFamily="34" charset="0"/>
                <a:cs typeface="Segoe UI" pitchFamily="34" charset="0"/>
              </a:rPr>
              <a:t/>
            </a:r>
            <a:br>
              <a:rPr lang="en-US" sz="1200" dirty="0" smtClean="0">
                <a:solidFill>
                  <a:schemeClr val="bg1">
                    <a:alpha val="99000"/>
                  </a:schemeClr>
                </a:solidFill>
                <a:latin typeface="Segoe UI" pitchFamily="34" charset="0"/>
                <a:ea typeface="Segoe UI" pitchFamily="34" charset="0"/>
                <a:cs typeface="Segoe UI" pitchFamily="34" charset="0"/>
              </a:rPr>
            </a:br>
            <a:r>
              <a:rPr lang="en-US" sz="1200" dirty="0" smtClean="0">
                <a:solidFill>
                  <a:schemeClr val="bg1">
                    <a:alpha val="99000"/>
                  </a:schemeClr>
                </a:solidFill>
                <a:latin typeface="Segoe UI" pitchFamily="34" charset="0"/>
                <a:ea typeface="Segoe UI" pitchFamily="34" charset="0"/>
                <a:cs typeface="Segoe UI" pitchFamily="34" charset="0"/>
              </a:rPr>
              <a:t>Sharing </a:t>
            </a:r>
            <a:r>
              <a:rPr lang="en-US" sz="1200" dirty="0">
                <a:solidFill>
                  <a:schemeClr val="bg1">
                    <a:alpha val="99000"/>
                  </a:schemeClr>
                </a:solidFill>
                <a:latin typeface="Segoe UI" pitchFamily="34" charset="0"/>
                <a:ea typeface="Segoe UI" pitchFamily="34" charset="0"/>
                <a:cs typeface="Segoe UI" pitchFamily="34" charset="0"/>
              </a:rPr>
              <a:t>Emails</a:t>
            </a:r>
          </a:p>
        </p:txBody>
      </p:sp>
      <p:sp>
        <p:nvSpPr>
          <p:cNvPr id="159" name="Rounded Rectangular Callout 27"/>
          <p:cNvSpPr/>
          <p:nvPr/>
        </p:nvSpPr>
        <p:spPr bwMode="auto">
          <a:xfrm>
            <a:off x="9433285" y="956534"/>
            <a:ext cx="978122" cy="632688"/>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lIns="91440" rIns="45720" rtlCol="0" anchor="ctr" anchorCtr="0"/>
          <a:lstStyle/>
          <a:p>
            <a:pPr defTabSz="914400"/>
            <a:r>
              <a:rPr lang="en-US" sz="1200" dirty="0">
                <a:solidFill>
                  <a:schemeClr val="bg1">
                    <a:alpha val="99000"/>
                  </a:schemeClr>
                </a:solidFill>
                <a:latin typeface="Segoe UI" pitchFamily="34" charset="0"/>
                <a:ea typeface="Segoe UI" pitchFamily="34" charset="0"/>
                <a:cs typeface="Segoe UI" pitchFamily="34" charset="0"/>
              </a:rPr>
              <a:t>Office 365 Adapter</a:t>
            </a:r>
          </a:p>
        </p:txBody>
      </p:sp>
      <p:sp>
        <p:nvSpPr>
          <p:cNvPr id="160" name="Rectangle 159"/>
          <p:cNvSpPr/>
          <p:nvPr/>
        </p:nvSpPr>
        <p:spPr bwMode="auto">
          <a:xfrm>
            <a:off x="1675484" y="5137569"/>
            <a:ext cx="1265092" cy="508451"/>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lIns="91440" rIns="45720" rtlCol="0" anchor="ctr" anchorCtr="0"/>
          <a:lstStyle/>
          <a:p>
            <a:pPr defTabSz="914400"/>
            <a:r>
              <a:rPr lang="en-US" sz="1200" dirty="0">
                <a:solidFill>
                  <a:schemeClr val="bg1">
                    <a:alpha val="99000"/>
                  </a:schemeClr>
                </a:solidFill>
                <a:latin typeface="Segoe UI" pitchFamily="34" charset="0"/>
                <a:ea typeface="Segoe UI" pitchFamily="34" charset="0"/>
                <a:cs typeface="Segoe UI" pitchFamily="34" charset="0"/>
              </a:rPr>
              <a:t>Embedded </a:t>
            </a:r>
            <a:br>
              <a:rPr lang="en-US" sz="1200" dirty="0">
                <a:solidFill>
                  <a:schemeClr val="bg1">
                    <a:alpha val="99000"/>
                  </a:schemeClr>
                </a:solidFill>
                <a:latin typeface="Segoe UI" pitchFamily="34" charset="0"/>
                <a:ea typeface="Segoe UI" pitchFamily="34" charset="0"/>
                <a:cs typeface="Segoe UI" pitchFamily="34" charset="0"/>
              </a:rPr>
            </a:br>
            <a:r>
              <a:rPr lang="en-US" sz="1200" dirty="0">
                <a:solidFill>
                  <a:schemeClr val="bg1">
                    <a:alpha val="99000"/>
                  </a:schemeClr>
                </a:solidFill>
                <a:latin typeface="Segoe UI" pitchFamily="34" charset="0"/>
                <a:ea typeface="Segoe UI" pitchFamily="34" charset="0"/>
                <a:cs typeface="Segoe UI" pitchFamily="34" charset="0"/>
              </a:rPr>
              <a:t>Images</a:t>
            </a:r>
          </a:p>
        </p:txBody>
      </p:sp>
      <p:sp>
        <p:nvSpPr>
          <p:cNvPr id="161" name="Rectangle 160"/>
          <p:cNvSpPr/>
          <p:nvPr/>
        </p:nvSpPr>
        <p:spPr bwMode="auto">
          <a:xfrm>
            <a:off x="2967217" y="5140706"/>
            <a:ext cx="1320743" cy="623873"/>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lIns="91440" rIns="45720" rtlCol="0" anchor="ctr" anchorCtr="0"/>
          <a:lstStyle/>
          <a:p>
            <a:pPr defTabSz="914400"/>
            <a:r>
              <a:rPr lang="en-US" sz="1200" dirty="0">
                <a:solidFill>
                  <a:schemeClr val="bg1">
                    <a:alpha val="99000"/>
                  </a:schemeClr>
                </a:solidFill>
                <a:latin typeface="Segoe UI" pitchFamily="34" charset="0"/>
                <a:ea typeface="Segoe UI" pitchFamily="34" charset="0"/>
                <a:cs typeface="Segoe UI" pitchFamily="34" charset="0"/>
              </a:rPr>
              <a:t>PDFs in Word </a:t>
            </a:r>
            <a:br>
              <a:rPr lang="en-US" sz="1200" dirty="0">
                <a:solidFill>
                  <a:schemeClr val="bg1">
                    <a:alpha val="99000"/>
                  </a:schemeClr>
                </a:solidFill>
                <a:latin typeface="Segoe UI" pitchFamily="34" charset="0"/>
                <a:ea typeface="Segoe UI" pitchFamily="34" charset="0"/>
                <a:cs typeface="Segoe UI" pitchFamily="34" charset="0"/>
              </a:rPr>
            </a:br>
            <a:r>
              <a:rPr lang="en-US" sz="1200" dirty="0">
                <a:solidFill>
                  <a:schemeClr val="bg1">
                    <a:alpha val="99000"/>
                  </a:schemeClr>
                </a:solidFill>
                <a:latin typeface="Segoe UI" pitchFamily="34" charset="0"/>
                <a:ea typeface="Segoe UI" pitchFamily="34" charset="0"/>
                <a:cs typeface="Segoe UI" pitchFamily="34" charset="0"/>
              </a:rPr>
              <a:t>Web Apps</a:t>
            </a:r>
          </a:p>
        </p:txBody>
      </p:sp>
      <p:sp>
        <p:nvSpPr>
          <p:cNvPr id="162" name="Rectangle 161"/>
          <p:cNvSpPr/>
          <p:nvPr/>
        </p:nvSpPr>
        <p:spPr bwMode="auto">
          <a:xfrm>
            <a:off x="3287620" y="4610945"/>
            <a:ext cx="1487836" cy="508451"/>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lIns="91440" rIns="45720" rtlCol="0" anchor="ctr" anchorCtr="0"/>
          <a:lstStyle/>
          <a:p>
            <a:pPr defTabSz="914400"/>
            <a:r>
              <a:rPr lang="en-US" sz="1200" dirty="0">
                <a:solidFill>
                  <a:schemeClr val="bg1">
                    <a:alpha val="99000"/>
                  </a:schemeClr>
                </a:solidFill>
                <a:latin typeface="Segoe UI" pitchFamily="34" charset="0"/>
                <a:ea typeface="Segoe UI" pitchFamily="34" charset="0"/>
                <a:cs typeface="Segoe UI" pitchFamily="34" charset="0"/>
              </a:rPr>
              <a:t>Updated Lync mobile clients</a:t>
            </a:r>
          </a:p>
        </p:txBody>
      </p:sp>
      <p:sp>
        <p:nvSpPr>
          <p:cNvPr id="163" name="Rectangle 162"/>
          <p:cNvSpPr/>
          <p:nvPr/>
        </p:nvSpPr>
        <p:spPr bwMode="auto">
          <a:xfrm>
            <a:off x="3064210" y="3996005"/>
            <a:ext cx="1438701" cy="593008"/>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lIns="91440" rIns="45720" rtlCol="0" anchor="ctr" anchorCtr="0"/>
          <a:lstStyle/>
          <a:p>
            <a:pPr defTabSz="914400"/>
            <a:r>
              <a:rPr lang="en-US" sz="1200" dirty="0">
                <a:solidFill>
                  <a:schemeClr val="bg1">
                    <a:alpha val="99000"/>
                  </a:schemeClr>
                </a:solidFill>
                <a:latin typeface="Segoe UI" pitchFamily="34" charset="0"/>
                <a:ea typeface="Segoe UI" pitchFamily="34" charset="0"/>
                <a:cs typeface="Segoe UI" pitchFamily="34" charset="0"/>
              </a:rPr>
              <a:t>OneNote for iPhone and Android phones</a:t>
            </a:r>
          </a:p>
        </p:txBody>
      </p:sp>
      <p:sp>
        <p:nvSpPr>
          <p:cNvPr id="164" name="Rectangle 163"/>
          <p:cNvSpPr/>
          <p:nvPr/>
        </p:nvSpPr>
        <p:spPr bwMode="auto">
          <a:xfrm>
            <a:off x="3064730" y="3620519"/>
            <a:ext cx="1438180" cy="345245"/>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lIns="91440" rIns="45720" rtlCol="0" anchor="ctr" anchorCtr="0"/>
          <a:lstStyle/>
          <a:p>
            <a:pPr defTabSz="914400"/>
            <a:r>
              <a:rPr lang="en-US" sz="1200" dirty="0">
                <a:solidFill>
                  <a:schemeClr val="bg1">
                    <a:alpha val="99000"/>
                  </a:schemeClr>
                </a:solidFill>
                <a:latin typeface="Segoe UI" pitchFamily="34" charset="0"/>
                <a:ea typeface="Segoe UI" pitchFamily="34" charset="0"/>
                <a:cs typeface="Segoe UI" pitchFamily="34" charset="0"/>
              </a:rPr>
              <a:t>Q&amp;A manager</a:t>
            </a:r>
          </a:p>
        </p:txBody>
      </p:sp>
      <p:sp>
        <p:nvSpPr>
          <p:cNvPr id="165" name="Rounded Rectangular Callout 27"/>
          <p:cNvSpPr/>
          <p:nvPr/>
        </p:nvSpPr>
        <p:spPr bwMode="auto">
          <a:xfrm>
            <a:off x="7950871" y="1762996"/>
            <a:ext cx="1457408" cy="548640"/>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lIns="91440" rIns="45720" rtlCol="0" anchor="ctr" anchorCtr="0"/>
          <a:lstStyle/>
          <a:p>
            <a:pPr defTabSz="914400"/>
            <a:r>
              <a:rPr lang="en-US" sz="1200" dirty="0">
                <a:solidFill>
                  <a:schemeClr val="bg1">
                    <a:alpha val="99000"/>
                  </a:schemeClr>
                </a:solidFill>
                <a:latin typeface="Segoe UI" pitchFamily="34" charset="0"/>
                <a:ea typeface="Segoe UI" pitchFamily="34" charset="0"/>
                <a:cs typeface="Segoe UI" pitchFamily="34" charset="0"/>
              </a:rPr>
              <a:t>Power Map </a:t>
            </a:r>
            <a:r>
              <a:rPr lang="en-US" sz="1200" dirty="0" smtClean="0">
                <a:solidFill>
                  <a:schemeClr val="bg1">
                    <a:alpha val="99000"/>
                  </a:schemeClr>
                </a:solidFill>
                <a:latin typeface="Segoe UI" pitchFamily="34" charset="0"/>
                <a:ea typeface="Segoe UI" pitchFamily="34" charset="0"/>
                <a:cs typeface="Segoe UI" pitchFamily="34" charset="0"/>
              </a:rPr>
              <a:t/>
            </a:r>
            <a:br>
              <a:rPr lang="en-US" sz="1200" dirty="0" smtClean="0">
                <a:solidFill>
                  <a:schemeClr val="bg1">
                    <a:alpha val="99000"/>
                  </a:schemeClr>
                </a:solidFill>
                <a:latin typeface="Segoe UI" pitchFamily="34" charset="0"/>
                <a:ea typeface="Segoe UI" pitchFamily="34" charset="0"/>
                <a:cs typeface="Segoe UI" pitchFamily="34" charset="0"/>
              </a:rPr>
            </a:br>
            <a:r>
              <a:rPr lang="en-US" sz="1200" dirty="0" smtClean="0">
                <a:solidFill>
                  <a:schemeClr val="bg1">
                    <a:alpha val="99000"/>
                  </a:schemeClr>
                </a:solidFill>
                <a:latin typeface="Segoe UI" pitchFamily="34" charset="0"/>
                <a:ea typeface="Segoe UI" pitchFamily="34" charset="0"/>
                <a:cs typeface="Segoe UI" pitchFamily="34" charset="0"/>
              </a:rPr>
              <a:t>for </a:t>
            </a:r>
            <a:r>
              <a:rPr lang="en-US" sz="1200" dirty="0">
                <a:solidFill>
                  <a:schemeClr val="bg1">
                    <a:alpha val="99000"/>
                  </a:schemeClr>
                </a:solidFill>
                <a:latin typeface="Segoe UI" pitchFamily="34" charset="0"/>
                <a:ea typeface="Segoe UI" pitchFamily="34" charset="0"/>
                <a:cs typeface="Segoe UI" pitchFamily="34" charset="0"/>
              </a:rPr>
              <a:t>Excel</a:t>
            </a:r>
          </a:p>
        </p:txBody>
      </p:sp>
      <p:sp>
        <p:nvSpPr>
          <p:cNvPr id="166" name="Rectangle 165"/>
          <p:cNvSpPr/>
          <p:nvPr/>
        </p:nvSpPr>
        <p:spPr bwMode="auto">
          <a:xfrm>
            <a:off x="9408280" y="5220737"/>
            <a:ext cx="1837413" cy="508451"/>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lIns="91440" rIns="45720" rtlCol="0" anchor="ctr" anchorCtr="0"/>
          <a:lstStyle/>
          <a:p>
            <a:pPr defTabSz="914400"/>
            <a:r>
              <a:rPr lang="en-US" sz="1200" dirty="0">
                <a:solidFill>
                  <a:schemeClr val="bg1">
                    <a:alpha val="99000"/>
                  </a:schemeClr>
                </a:solidFill>
                <a:latin typeface="Segoe UI" pitchFamily="34" charset="0"/>
                <a:ea typeface="Segoe UI" pitchFamily="34" charset="0"/>
                <a:cs typeface="Segoe UI" pitchFamily="34" charset="0"/>
              </a:rPr>
              <a:t>Directory Sync Max Objects Auto Increase</a:t>
            </a:r>
          </a:p>
        </p:txBody>
      </p:sp>
      <p:sp>
        <p:nvSpPr>
          <p:cNvPr id="167" name="Rectangle 166"/>
          <p:cNvSpPr/>
          <p:nvPr/>
        </p:nvSpPr>
        <p:spPr bwMode="auto">
          <a:xfrm>
            <a:off x="9408280" y="4686284"/>
            <a:ext cx="1975962" cy="508451"/>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lIns="91440" rIns="45720" rtlCol="0" anchor="ctr" anchorCtr="0"/>
          <a:lstStyle/>
          <a:p>
            <a:pPr defTabSz="914400"/>
            <a:r>
              <a:rPr lang="en-US" sz="1200" dirty="0">
                <a:solidFill>
                  <a:schemeClr val="bg1">
                    <a:alpha val="99000"/>
                  </a:schemeClr>
                </a:solidFill>
                <a:latin typeface="Segoe UI" pitchFamily="34" charset="0"/>
                <a:ea typeface="Segoe UI" pitchFamily="34" charset="0"/>
                <a:cs typeface="Segoe UI" pitchFamily="34" charset="0"/>
              </a:rPr>
              <a:t>Windows Azure Active Authentication</a:t>
            </a:r>
          </a:p>
        </p:txBody>
      </p:sp>
      <p:sp>
        <p:nvSpPr>
          <p:cNvPr id="168" name="Rectangle 167"/>
          <p:cNvSpPr/>
          <p:nvPr/>
        </p:nvSpPr>
        <p:spPr bwMode="auto">
          <a:xfrm>
            <a:off x="5829079" y="5618438"/>
            <a:ext cx="1806886" cy="509112"/>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lIns="91440" rIns="45720" rtlCol="0" anchor="ctr" anchorCtr="0"/>
          <a:lstStyle/>
          <a:p>
            <a:pPr defTabSz="914400"/>
            <a:r>
              <a:rPr lang="en-US" sz="1200" dirty="0">
                <a:solidFill>
                  <a:schemeClr val="bg1">
                    <a:alpha val="99000"/>
                  </a:schemeClr>
                </a:solidFill>
                <a:latin typeface="Segoe UI" pitchFamily="34" charset="0"/>
                <a:ea typeface="Segoe UI" pitchFamily="34" charset="0"/>
                <a:cs typeface="Segoe UI" pitchFamily="34" charset="0"/>
              </a:rPr>
              <a:t>DirSync Scoping </a:t>
            </a:r>
            <a:br>
              <a:rPr lang="en-US" sz="1200" dirty="0">
                <a:solidFill>
                  <a:schemeClr val="bg1">
                    <a:alpha val="99000"/>
                  </a:schemeClr>
                </a:solidFill>
                <a:latin typeface="Segoe UI" pitchFamily="34" charset="0"/>
                <a:ea typeface="Segoe UI" pitchFamily="34" charset="0"/>
                <a:cs typeface="Segoe UI" pitchFamily="34" charset="0"/>
              </a:rPr>
            </a:br>
            <a:r>
              <a:rPr lang="en-US" sz="1200" dirty="0">
                <a:solidFill>
                  <a:schemeClr val="bg1">
                    <a:alpha val="99000"/>
                  </a:schemeClr>
                </a:solidFill>
                <a:latin typeface="Segoe UI" pitchFamily="34" charset="0"/>
                <a:ea typeface="Segoe UI" pitchFamily="34" charset="0"/>
                <a:cs typeface="Segoe UI" pitchFamily="34" charset="0"/>
              </a:rPr>
              <a:t>and Filtering</a:t>
            </a:r>
          </a:p>
        </p:txBody>
      </p:sp>
      <p:sp>
        <p:nvSpPr>
          <p:cNvPr id="169" name="Rectangle 168"/>
          <p:cNvSpPr/>
          <p:nvPr/>
        </p:nvSpPr>
        <p:spPr bwMode="auto">
          <a:xfrm>
            <a:off x="4314602" y="5140706"/>
            <a:ext cx="1487836" cy="774547"/>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lIns="91440" rIns="45720" rtlCol="0" anchor="ctr" anchorCtr="0"/>
          <a:lstStyle/>
          <a:p>
            <a:pPr defTabSz="914400"/>
            <a:r>
              <a:rPr lang="en-US" sz="1200" dirty="0">
                <a:solidFill>
                  <a:schemeClr val="bg1">
                    <a:alpha val="99000"/>
                  </a:schemeClr>
                </a:solidFill>
                <a:latin typeface="Segoe UI" pitchFamily="34" charset="0"/>
                <a:ea typeface="Segoe UI" pitchFamily="34" charset="0"/>
                <a:cs typeface="Segoe UI" pitchFamily="34" charset="0"/>
              </a:rPr>
              <a:t>Exchange Online Inactive Mailboxes</a:t>
            </a:r>
          </a:p>
        </p:txBody>
      </p:sp>
      <p:sp>
        <p:nvSpPr>
          <p:cNvPr id="170" name="Rectangle 169"/>
          <p:cNvSpPr/>
          <p:nvPr/>
        </p:nvSpPr>
        <p:spPr bwMode="auto">
          <a:xfrm>
            <a:off x="5829079" y="5140705"/>
            <a:ext cx="1806886" cy="453285"/>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lIns="91440" rIns="45720" rtlCol="0" anchor="ctr" anchorCtr="0"/>
          <a:lstStyle/>
          <a:p>
            <a:pPr defTabSz="914400"/>
            <a:r>
              <a:rPr lang="en-US" sz="1200" dirty="0">
                <a:solidFill>
                  <a:schemeClr val="bg1">
                    <a:alpha val="99000"/>
                  </a:schemeClr>
                </a:solidFill>
                <a:latin typeface="Segoe UI" pitchFamily="34" charset="0"/>
                <a:ea typeface="Segoe UI" pitchFamily="34" charset="0"/>
                <a:cs typeface="Segoe UI" pitchFamily="34" charset="0"/>
              </a:rPr>
              <a:t>PDF support for </a:t>
            </a:r>
            <a:br>
              <a:rPr lang="en-US" sz="1200" dirty="0">
                <a:solidFill>
                  <a:schemeClr val="bg1">
                    <a:alpha val="99000"/>
                  </a:schemeClr>
                </a:solidFill>
                <a:latin typeface="Segoe UI" pitchFamily="34" charset="0"/>
                <a:ea typeface="Segoe UI" pitchFamily="34" charset="0"/>
                <a:cs typeface="Segoe UI" pitchFamily="34" charset="0"/>
              </a:rPr>
            </a:br>
            <a:r>
              <a:rPr lang="en-US" sz="1200" dirty="0">
                <a:solidFill>
                  <a:schemeClr val="bg1">
                    <a:alpha val="99000"/>
                  </a:schemeClr>
                </a:solidFill>
                <a:latin typeface="Segoe UI" pitchFamily="34" charset="0"/>
                <a:ea typeface="Segoe UI" pitchFamily="34" charset="0"/>
                <a:cs typeface="Segoe UI" pitchFamily="34" charset="0"/>
              </a:rPr>
              <a:t>SharePoint Online</a:t>
            </a:r>
          </a:p>
        </p:txBody>
      </p:sp>
      <p:sp>
        <p:nvSpPr>
          <p:cNvPr id="171" name="Rectangle 170"/>
          <p:cNvSpPr/>
          <p:nvPr/>
        </p:nvSpPr>
        <p:spPr bwMode="auto">
          <a:xfrm>
            <a:off x="4802097" y="4610945"/>
            <a:ext cx="1487836" cy="508451"/>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lIns="91440" rIns="45720" rtlCol="0" anchor="ctr" anchorCtr="0"/>
          <a:lstStyle/>
          <a:p>
            <a:pPr defTabSz="914400"/>
            <a:r>
              <a:rPr lang="en-US" sz="1200" spc="-40" dirty="0">
                <a:solidFill>
                  <a:schemeClr val="bg1">
                    <a:alpha val="99000"/>
                  </a:schemeClr>
                </a:solidFill>
                <a:latin typeface="Segoe UI" pitchFamily="34" charset="0"/>
                <a:ea typeface="Segoe UI" pitchFamily="34" charset="0"/>
                <a:cs typeface="Segoe UI" pitchFamily="34" charset="0"/>
              </a:rPr>
              <a:t>Lync Online </a:t>
            </a:r>
            <a:r>
              <a:rPr lang="en-US" sz="1200" spc="-40" dirty="0" smtClean="0">
                <a:solidFill>
                  <a:schemeClr val="bg1">
                    <a:alpha val="99000"/>
                  </a:schemeClr>
                </a:solidFill>
                <a:latin typeface="Segoe UI" pitchFamily="34" charset="0"/>
                <a:ea typeface="Segoe UI" pitchFamily="34" charset="0"/>
                <a:cs typeface="Segoe UI" pitchFamily="34" charset="0"/>
              </a:rPr>
              <a:t/>
            </a:r>
            <a:br>
              <a:rPr lang="en-US" sz="1200" spc="-40" dirty="0" smtClean="0">
                <a:solidFill>
                  <a:schemeClr val="bg1">
                    <a:alpha val="99000"/>
                  </a:schemeClr>
                </a:solidFill>
                <a:latin typeface="Segoe UI" pitchFamily="34" charset="0"/>
                <a:ea typeface="Segoe UI" pitchFamily="34" charset="0"/>
                <a:cs typeface="Segoe UI" pitchFamily="34" charset="0"/>
              </a:rPr>
            </a:br>
            <a:r>
              <a:rPr lang="en-US" sz="1200" spc="-40" dirty="0" smtClean="0">
                <a:solidFill>
                  <a:schemeClr val="bg1">
                    <a:alpha val="99000"/>
                  </a:schemeClr>
                </a:solidFill>
                <a:latin typeface="Segoe UI" pitchFamily="34" charset="0"/>
                <a:ea typeface="Segoe UI" pitchFamily="34" charset="0"/>
                <a:cs typeface="Segoe UI" pitchFamily="34" charset="0"/>
              </a:rPr>
              <a:t>Integrated </a:t>
            </a:r>
            <a:r>
              <a:rPr lang="en-US" sz="1200" spc="-40" dirty="0">
                <a:solidFill>
                  <a:schemeClr val="bg1">
                    <a:alpha val="99000"/>
                  </a:schemeClr>
                </a:solidFill>
                <a:latin typeface="Segoe UI" pitchFamily="34" charset="0"/>
                <a:ea typeface="Segoe UI" pitchFamily="34" charset="0"/>
                <a:cs typeface="Segoe UI" pitchFamily="34" charset="0"/>
              </a:rPr>
              <a:t>Reporting</a:t>
            </a:r>
          </a:p>
        </p:txBody>
      </p:sp>
      <p:sp>
        <p:nvSpPr>
          <p:cNvPr id="172" name="Rectangle 171"/>
          <p:cNvSpPr/>
          <p:nvPr/>
        </p:nvSpPr>
        <p:spPr bwMode="auto">
          <a:xfrm>
            <a:off x="6316573" y="4610945"/>
            <a:ext cx="1319393" cy="508451"/>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lIns="91440" rIns="45720" rtlCol="0" anchor="ctr" anchorCtr="0"/>
          <a:lstStyle/>
          <a:p>
            <a:pPr defTabSz="914400"/>
            <a:r>
              <a:rPr lang="en-US" sz="1200" dirty="0">
                <a:solidFill>
                  <a:schemeClr val="bg1">
                    <a:alpha val="99000"/>
                  </a:schemeClr>
                </a:solidFill>
                <a:latin typeface="Segoe UI" pitchFamily="34" charset="0"/>
                <a:ea typeface="Segoe UI" pitchFamily="34" charset="0"/>
                <a:cs typeface="Segoe UI" pitchFamily="34" charset="0"/>
              </a:rPr>
              <a:t>Office Web </a:t>
            </a:r>
            <a:br>
              <a:rPr lang="en-US" sz="1200" dirty="0">
                <a:solidFill>
                  <a:schemeClr val="bg1">
                    <a:alpha val="99000"/>
                  </a:schemeClr>
                </a:solidFill>
                <a:latin typeface="Segoe UI" pitchFamily="34" charset="0"/>
                <a:ea typeface="Segoe UI" pitchFamily="34" charset="0"/>
                <a:cs typeface="Segoe UI" pitchFamily="34" charset="0"/>
              </a:rPr>
            </a:br>
            <a:r>
              <a:rPr lang="en-US" sz="1200" dirty="0">
                <a:solidFill>
                  <a:schemeClr val="bg1">
                    <a:alpha val="99000"/>
                  </a:schemeClr>
                </a:solidFill>
                <a:latin typeface="Segoe UI" pitchFamily="34" charset="0"/>
                <a:ea typeface="Segoe UI" pitchFamily="34" charset="0"/>
                <a:cs typeface="Segoe UI" pitchFamily="34" charset="0"/>
              </a:rPr>
              <a:t>Apps Update</a:t>
            </a:r>
          </a:p>
        </p:txBody>
      </p:sp>
      <p:sp>
        <p:nvSpPr>
          <p:cNvPr id="173" name="Rectangle 172"/>
          <p:cNvSpPr/>
          <p:nvPr/>
        </p:nvSpPr>
        <p:spPr bwMode="auto">
          <a:xfrm>
            <a:off x="7666493" y="4831105"/>
            <a:ext cx="1715145" cy="668520"/>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lIns="91440" rIns="45720" rtlCol="0" anchor="ctr" anchorCtr="0"/>
          <a:lstStyle/>
          <a:p>
            <a:pPr defTabSz="914400"/>
            <a:r>
              <a:rPr lang="en-US" sz="1200" dirty="0">
                <a:solidFill>
                  <a:schemeClr val="bg1">
                    <a:alpha val="99000"/>
                  </a:schemeClr>
                </a:solidFill>
                <a:latin typeface="Segoe UI" pitchFamily="34" charset="0"/>
                <a:ea typeface="Segoe UI" pitchFamily="34" charset="0"/>
                <a:cs typeface="Segoe UI" pitchFamily="34" charset="0"/>
              </a:rPr>
              <a:t>Windows Azure Active Directory Sync </a:t>
            </a:r>
            <a:br>
              <a:rPr lang="en-US" sz="1200" dirty="0">
                <a:solidFill>
                  <a:schemeClr val="bg1">
                    <a:alpha val="99000"/>
                  </a:schemeClr>
                </a:solidFill>
                <a:latin typeface="Segoe UI" pitchFamily="34" charset="0"/>
                <a:ea typeface="Segoe UI" pitchFamily="34" charset="0"/>
                <a:cs typeface="Segoe UI" pitchFamily="34" charset="0"/>
              </a:rPr>
            </a:br>
            <a:r>
              <a:rPr lang="en-US" sz="1200" dirty="0">
                <a:solidFill>
                  <a:schemeClr val="bg1">
                    <a:alpha val="99000"/>
                  </a:schemeClr>
                </a:solidFill>
                <a:latin typeface="Segoe UI" pitchFamily="34" charset="0"/>
                <a:ea typeface="Segoe UI" pitchFamily="34" charset="0"/>
                <a:cs typeface="Segoe UI" pitchFamily="34" charset="0"/>
              </a:rPr>
              <a:t>Tool-update</a:t>
            </a:r>
          </a:p>
        </p:txBody>
      </p:sp>
      <p:sp>
        <p:nvSpPr>
          <p:cNvPr id="174" name="Rounded Rectangular Callout 27"/>
          <p:cNvSpPr/>
          <p:nvPr/>
        </p:nvSpPr>
        <p:spPr bwMode="auto">
          <a:xfrm>
            <a:off x="6697296" y="1105886"/>
            <a:ext cx="1226824" cy="640080"/>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lIns="91440" rIns="45720" rtlCol="0" anchor="ctr" anchorCtr="0"/>
          <a:lstStyle/>
          <a:p>
            <a:pPr defTabSz="914400"/>
            <a:r>
              <a:rPr lang="en-US" sz="1200" dirty="0">
                <a:solidFill>
                  <a:schemeClr val="bg1">
                    <a:alpha val="99000"/>
                  </a:schemeClr>
                </a:solidFill>
                <a:latin typeface="Segoe UI" pitchFamily="34" charset="0"/>
                <a:ea typeface="Segoe UI" pitchFamily="34" charset="0"/>
                <a:cs typeface="Segoe UI" pitchFamily="34" charset="0"/>
              </a:rPr>
              <a:t>Admin Add</a:t>
            </a:r>
          </a:p>
        </p:txBody>
      </p:sp>
      <p:sp>
        <p:nvSpPr>
          <p:cNvPr id="175" name="Rectangle 174"/>
          <p:cNvSpPr/>
          <p:nvPr/>
        </p:nvSpPr>
        <p:spPr bwMode="auto">
          <a:xfrm>
            <a:off x="3248925" y="1144823"/>
            <a:ext cx="1366166" cy="692452"/>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lIns="91440" rIns="45720" rtlCol="0" anchor="ctr" anchorCtr="0"/>
          <a:lstStyle/>
          <a:p>
            <a:pPr defTabSz="914400"/>
            <a:r>
              <a:rPr lang="en-US" sz="1200" dirty="0">
                <a:solidFill>
                  <a:schemeClr val="bg1">
                    <a:alpha val="99000"/>
                  </a:schemeClr>
                </a:solidFill>
                <a:latin typeface="Segoe UI" pitchFamily="34" charset="0"/>
                <a:ea typeface="Segoe UI" pitchFamily="34" charset="0"/>
                <a:cs typeface="Segoe UI" pitchFamily="34" charset="0"/>
              </a:rPr>
              <a:t>Retention policy and tag management</a:t>
            </a:r>
          </a:p>
        </p:txBody>
      </p:sp>
      <p:sp>
        <p:nvSpPr>
          <p:cNvPr id="176" name="Rectangle 175"/>
          <p:cNvSpPr/>
          <p:nvPr/>
        </p:nvSpPr>
        <p:spPr bwMode="auto">
          <a:xfrm>
            <a:off x="7662608" y="5523178"/>
            <a:ext cx="1719030" cy="832938"/>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lIns="91440" rIns="45720" rtlCol="0" anchor="ctr" anchorCtr="0"/>
          <a:lstStyle/>
          <a:p>
            <a:pPr defTabSz="914400"/>
            <a:r>
              <a:rPr lang="en-US" sz="1200" dirty="0">
                <a:solidFill>
                  <a:schemeClr val="bg1">
                    <a:alpha val="99000"/>
                  </a:schemeClr>
                </a:solidFill>
                <a:latin typeface="Segoe UI" pitchFamily="34" charset="0"/>
                <a:ea typeface="Segoe UI" pitchFamily="34" charset="0"/>
                <a:cs typeface="Segoe UI" pitchFamily="34" charset="0"/>
              </a:rPr>
              <a:t>Office 365 SSO </a:t>
            </a:r>
            <a:r>
              <a:rPr lang="en-US" sz="1200" dirty="0" smtClean="0">
                <a:solidFill>
                  <a:schemeClr val="bg1">
                    <a:alpha val="99000"/>
                  </a:schemeClr>
                </a:solidFill>
                <a:latin typeface="Segoe UI" pitchFamily="34" charset="0"/>
                <a:ea typeface="Segoe UI" pitchFamily="34" charset="0"/>
                <a:cs typeface="Segoe UI" pitchFamily="34" charset="0"/>
              </a:rPr>
              <a:t/>
            </a:r>
            <a:br>
              <a:rPr lang="en-US" sz="1200" dirty="0" smtClean="0">
                <a:solidFill>
                  <a:schemeClr val="bg1">
                    <a:alpha val="99000"/>
                  </a:schemeClr>
                </a:solidFill>
                <a:latin typeface="Segoe UI" pitchFamily="34" charset="0"/>
                <a:ea typeface="Segoe UI" pitchFamily="34" charset="0"/>
                <a:cs typeface="Segoe UI" pitchFamily="34" charset="0"/>
              </a:rPr>
            </a:br>
            <a:r>
              <a:rPr lang="en-US" sz="1200" dirty="0" smtClean="0">
                <a:solidFill>
                  <a:schemeClr val="bg1">
                    <a:alpha val="99000"/>
                  </a:schemeClr>
                </a:solidFill>
                <a:latin typeface="Segoe UI" pitchFamily="34" charset="0"/>
                <a:ea typeface="Segoe UI" pitchFamily="34" charset="0"/>
                <a:cs typeface="Segoe UI" pitchFamily="34" charset="0"/>
              </a:rPr>
              <a:t>with </a:t>
            </a:r>
            <a:r>
              <a:rPr lang="en-US" sz="1200" dirty="0">
                <a:solidFill>
                  <a:schemeClr val="bg1">
                    <a:alpha val="99000"/>
                  </a:schemeClr>
                </a:solidFill>
                <a:latin typeface="Segoe UI" pitchFamily="34" charset="0"/>
                <a:ea typeface="Segoe UI" pitchFamily="34" charset="0"/>
                <a:cs typeface="Segoe UI" pitchFamily="34" charset="0"/>
              </a:rPr>
              <a:t>SAML 2.0 </a:t>
            </a:r>
            <a:r>
              <a:rPr lang="en-US" sz="1200" dirty="0" smtClean="0">
                <a:solidFill>
                  <a:schemeClr val="bg1">
                    <a:alpha val="99000"/>
                  </a:schemeClr>
                </a:solidFill>
                <a:latin typeface="Segoe UI" pitchFamily="34" charset="0"/>
                <a:ea typeface="Segoe UI" pitchFamily="34" charset="0"/>
                <a:cs typeface="Segoe UI" pitchFamily="34" charset="0"/>
              </a:rPr>
              <a:t/>
            </a:r>
            <a:br>
              <a:rPr lang="en-US" sz="1200" dirty="0" smtClean="0">
                <a:solidFill>
                  <a:schemeClr val="bg1">
                    <a:alpha val="99000"/>
                  </a:schemeClr>
                </a:solidFill>
                <a:latin typeface="Segoe UI" pitchFamily="34" charset="0"/>
                <a:ea typeface="Segoe UI" pitchFamily="34" charset="0"/>
                <a:cs typeface="Segoe UI" pitchFamily="34" charset="0"/>
              </a:rPr>
            </a:br>
            <a:r>
              <a:rPr lang="en-US" sz="1200" dirty="0" smtClean="0">
                <a:solidFill>
                  <a:schemeClr val="bg1">
                    <a:alpha val="99000"/>
                  </a:schemeClr>
                </a:solidFill>
                <a:latin typeface="Segoe UI" pitchFamily="34" charset="0"/>
                <a:ea typeface="Segoe UI" pitchFamily="34" charset="0"/>
                <a:cs typeface="Segoe UI" pitchFamily="34" charset="0"/>
              </a:rPr>
              <a:t>Identity </a:t>
            </a:r>
            <a:r>
              <a:rPr lang="en-US" sz="1200" dirty="0">
                <a:solidFill>
                  <a:schemeClr val="bg1">
                    <a:alpha val="99000"/>
                  </a:schemeClr>
                </a:solidFill>
                <a:latin typeface="Segoe UI" pitchFamily="34" charset="0"/>
                <a:ea typeface="Segoe UI" pitchFamily="34" charset="0"/>
                <a:cs typeface="Segoe UI" pitchFamily="34" charset="0"/>
              </a:rPr>
              <a:t>Providers</a:t>
            </a:r>
          </a:p>
        </p:txBody>
      </p:sp>
      <p:sp>
        <p:nvSpPr>
          <p:cNvPr id="177" name="Rounded Rectangular Callout 27"/>
          <p:cNvSpPr/>
          <p:nvPr/>
        </p:nvSpPr>
        <p:spPr bwMode="auto">
          <a:xfrm>
            <a:off x="4641841" y="1247660"/>
            <a:ext cx="2019275" cy="589615"/>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lIns="91440" rIns="45720" rtlCol="0" anchor="ctr" anchorCtr="0"/>
          <a:lstStyle/>
          <a:p>
            <a:pPr defTabSz="914400"/>
            <a:r>
              <a:rPr lang="en-US" sz="1200" dirty="0">
                <a:solidFill>
                  <a:schemeClr val="bg1">
                    <a:alpha val="99000"/>
                  </a:schemeClr>
                </a:solidFill>
                <a:latin typeface="Segoe UI" pitchFamily="34" charset="0"/>
                <a:ea typeface="Segoe UI" pitchFamily="34" charset="0"/>
                <a:cs typeface="Segoe UI" pitchFamily="34" charset="0"/>
              </a:rPr>
              <a:t>Exchange Online Address Book Policies</a:t>
            </a:r>
          </a:p>
        </p:txBody>
      </p:sp>
      <p:sp>
        <p:nvSpPr>
          <p:cNvPr id="178" name="Rounded Rectangular Callout 27"/>
          <p:cNvSpPr/>
          <p:nvPr/>
        </p:nvSpPr>
        <p:spPr bwMode="auto">
          <a:xfrm>
            <a:off x="5168087" y="1862547"/>
            <a:ext cx="1493029" cy="521137"/>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lIns="91440" rIns="45720" rtlCol="0" anchor="ctr" anchorCtr="0"/>
          <a:lstStyle/>
          <a:p>
            <a:pPr defTabSz="914400"/>
            <a:r>
              <a:rPr lang="en-US" sz="1200" dirty="0">
                <a:solidFill>
                  <a:schemeClr val="bg1">
                    <a:alpha val="99000"/>
                  </a:schemeClr>
                </a:solidFill>
                <a:latin typeface="Segoe UI" pitchFamily="34" charset="0"/>
                <a:ea typeface="Segoe UI" pitchFamily="34" charset="0"/>
                <a:cs typeface="Segoe UI" pitchFamily="34" charset="0"/>
              </a:rPr>
              <a:t>Excel Web </a:t>
            </a:r>
            <a:r>
              <a:rPr lang="en-US" sz="1200" dirty="0" smtClean="0">
                <a:solidFill>
                  <a:schemeClr val="bg1">
                    <a:alpha val="99000"/>
                  </a:schemeClr>
                </a:solidFill>
                <a:latin typeface="Segoe UI" pitchFamily="34" charset="0"/>
                <a:ea typeface="Segoe UI" pitchFamily="34" charset="0"/>
                <a:cs typeface="Segoe UI" pitchFamily="34" charset="0"/>
              </a:rPr>
              <a:t/>
            </a:r>
            <a:br>
              <a:rPr lang="en-US" sz="1200" dirty="0" smtClean="0">
                <a:solidFill>
                  <a:schemeClr val="bg1">
                    <a:alpha val="99000"/>
                  </a:schemeClr>
                </a:solidFill>
                <a:latin typeface="Segoe UI" pitchFamily="34" charset="0"/>
                <a:ea typeface="Segoe UI" pitchFamily="34" charset="0"/>
                <a:cs typeface="Segoe UI" pitchFamily="34" charset="0"/>
              </a:rPr>
            </a:br>
            <a:r>
              <a:rPr lang="en-US" sz="1200" dirty="0" smtClean="0">
                <a:solidFill>
                  <a:schemeClr val="bg1">
                    <a:alpha val="99000"/>
                  </a:schemeClr>
                </a:solidFill>
                <a:latin typeface="Segoe UI" pitchFamily="34" charset="0"/>
                <a:ea typeface="Segoe UI" pitchFamily="34" charset="0"/>
                <a:cs typeface="Segoe UI" pitchFamily="34" charset="0"/>
              </a:rPr>
              <a:t>App </a:t>
            </a:r>
            <a:r>
              <a:rPr lang="en-US" sz="1200" dirty="0">
                <a:solidFill>
                  <a:schemeClr val="bg1">
                    <a:alpha val="99000"/>
                  </a:schemeClr>
                </a:solidFill>
                <a:latin typeface="Segoe UI" pitchFamily="34" charset="0"/>
                <a:ea typeface="Segoe UI" pitchFamily="34" charset="0"/>
                <a:cs typeface="Segoe UI" pitchFamily="34" charset="0"/>
              </a:rPr>
              <a:t>update</a:t>
            </a:r>
          </a:p>
        </p:txBody>
      </p:sp>
      <p:sp>
        <p:nvSpPr>
          <p:cNvPr id="179" name="Rectangle 178"/>
          <p:cNvSpPr/>
          <p:nvPr/>
        </p:nvSpPr>
        <p:spPr bwMode="auto">
          <a:xfrm>
            <a:off x="1678809" y="5675036"/>
            <a:ext cx="1261767" cy="681080"/>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lIns="91440" rIns="45720" rtlCol="0" anchor="ctr" anchorCtr="0"/>
          <a:lstStyle/>
          <a:p>
            <a:pPr defTabSz="914400"/>
            <a:r>
              <a:rPr lang="en-US" sz="1200" dirty="0">
                <a:solidFill>
                  <a:schemeClr val="bg1">
                    <a:alpha val="99000"/>
                  </a:schemeClr>
                </a:solidFill>
                <a:latin typeface="Segoe UI" pitchFamily="34" charset="0"/>
                <a:ea typeface="Segoe UI" pitchFamily="34" charset="0"/>
                <a:cs typeface="Segoe UI" pitchFamily="34" charset="0"/>
              </a:rPr>
              <a:t>SharePoint Newsfeed App </a:t>
            </a:r>
            <a:br>
              <a:rPr lang="en-US" sz="1200" dirty="0">
                <a:solidFill>
                  <a:schemeClr val="bg1">
                    <a:alpha val="99000"/>
                  </a:schemeClr>
                </a:solidFill>
                <a:latin typeface="Segoe UI" pitchFamily="34" charset="0"/>
                <a:ea typeface="Segoe UI" pitchFamily="34" charset="0"/>
                <a:cs typeface="Segoe UI" pitchFamily="34" charset="0"/>
              </a:rPr>
            </a:br>
            <a:r>
              <a:rPr lang="en-US" sz="1200" dirty="0">
                <a:solidFill>
                  <a:schemeClr val="bg1">
                    <a:alpha val="99000"/>
                  </a:schemeClr>
                </a:solidFill>
                <a:latin typeface="Segoe UI" pitchFamily="34" charset="0"/>
                <a:ea typeface="Segoe UI" pitchFamily="34" charset="0"/>
                <a:cs typeface="Segoe UI" pitchFamily="34" charset="0"/>
              </a:rPr>
              <a:t>for Windows 8</a:t>
            </a:r>
          </a:p>
        </p:txBody>
      </p:sp>
      <p:sp>
        <p:nvSpPr>
          <p:cNvPr id="180" name="Rectangle 179"/>
          <p:cNvSpPr/>
          <p:nvPr/>
        </p:nvSpPr>
        <p:spPr bwMode="auto">
          <a:xfrm>
            <a:off x="186725" y="4998715"/>
            <a:ext cx="1456690" cy="676321"/>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lIns="91440" rIns="45720" rtlCol="0" anchor="ctr" anchorCtr="0"/>
          <a:lstStyle/>
          <a:p>
            <a:pPr defTabSz="914400"/>
            <a:r>
              <a:rPr lang="en-US" sz="1200" dirty="0">
                <a:solidFill>
                  <a:schemeClr val="bg1">
                    <a:alpha val="99000"/>
                  </a:schemeClr>
                </a:solidFill>
                <a:latin typeface="Segoe UI" pitchFamily="34" charset="0"/>
                <a:ea typeface="Segoe UI" pitchFamily="34" charset="0"/>
                <a:cs typeface="Segoe UI" pitchFamily="34" charset="0"/>
              </a:rPr>
              <a:t>Lync meeting </a:t>
            </a:r>
            <a:r>
              <a:rPr lang="en-US" sz="1200" dirty="0" smtClean="0">
                <a:solidFill>
                  <a:schemeClr val="bg1">
                    <a:alpha val="99000"/>
                  </a:schemeClr>
                </a:solidFill>
                <a:latin typeface="Segoe UI" pitchFamily="34" charset="0"/>
                <a:ea typeface="Segoe UI" pitchFamily="34" charset="0"/>
                <a:cs typeface="Segoe UI" pitchFamily="34" charset="0"/>
              </a:rPr>
              <a:t>scheduling</a:t>
            </a:r>
            <a:br>
              <a:rPr lang="en-US" sz="1200" dirty="0" smtClean="0">
                <a:solidFill>
                  <a:schemeClr val="bg1">
                    <a:alpha val="99000"/>
                  </a:schemeClr>
                </a:solidFill>
                <a:latin typeface="Segoe UI" pitchFamily="34" charset="0"/>
                <a:ea typeface="Segoe UI" pitchFamily="34" charset="0"/>
                <a:cs typeface="Segoe UI" pitchFamily="34" charset="0"/>
              </a:rPr>
            </a:br>
            <a:r>
              <a:rPr lang="en-US" sz="1200" dirty="0" smtClean="0">
                <a:solidFill>
                  <a:schemeClr val="bg1">
                    <a:alpha val="99000"/>
                  </a:schemeClr>
                </a:solidFill>
                <a:latin typeface="Segoe UI" pitchFamily="34" charset="0"/>
                <a:ea typeface="Segoe UI" pitchFamily="34" charset="0"/>
                <a:cs typeface="Segoe UI" pitchFamily="34" charset="0"/>
              </a:rPr>
              <a:t>from </a:t>
            </a:r>
            <a:r>
              <a:rPr lang="en-US" sz="1200" dirty="0">
                <a:solidFill>
                  <a:schemeClr val="bg1">
                    <a:alpha val="99000"/>
                  </a:schemeClr>
                </a:solidFill>
                <a:latin typeface="Segoe UI" pitchFamily="34" charset="0"/>
                <a:ea typeface="Segoe UI" pitchFamily="34" charset="0"/>
                <a:cs typeface="Segoe UI" pitchFamily="34" charset="0"/>
              </a:rPr>
              <a:t>OWA</a:t>
            </a:r>
          </a:p>
        </p:txBody>
      </p:sp>
      <p:sp>
        <p:nvSpPr>
          <p:cNvPr id="181" name="Rectangle 180"/>
          <p:cNvSpPr/>
          <p:nvPr/>
        </p:nvSpPr>
        <p:spPr bwMode="auto">
          <a:xfrm>
            <a:off x="409718" y="1660282"/>
            <a:ext cx="1375200" cy="723402"/>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lIns="91440" rIns="45720" rtlCol="0" anchor="ctr" anchorCtr="0"/>
          <a:lstStyle/>
          <a:p>
            <a:pPr defTabSz="914400"/>
            <a:r>
              <a:rPr lang="en-US" sz="1200" dirty="0">
                <a:solidFill>
                  <a:schemeClr val="bg1">
                    <a:alpha val="99000"/>
                  </a:schemeClr>
                </a:solidFill>
                <a:latin typeface="Segoe UI" pitchFamily="34" charset="0"/>
                <a:ea typeface="Segoe UI" pitchFamily="34" charset="0"/>
                <a:cs typeface="Segoe UI" pitchFamily="34" charset="0"/>
              </a:rPr>
              <a:t>Exchange Online Archiving add-on</a:t>
            </a:r>
          </a:p>
        </p:txBody>
      </p:sp>
      <p:sp>
        <p:nvSpPr>
          <p:cNvPr id="182" name="Rectangle 181"/>
          <p:cNvSpPr/>
          <p:nvPr/>
        </p:nvSpPr>
        <p:spPr bwMode="auto">
          <a:xfrm>
            <a:off x="1668834" y="4610945"/>
            <a:ext cx="1602754" cy="508451"/>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lIns="91440" rIns="45720" rtlCol="0" anchor="ctr" anchorCtr="0"/>
          <a:lstStyle/>
          <a:p>
            <a:pPr defTabSz="914400"/>
            <a:r>
              <a:rPr lang="en-US" sz="1200" dirty="0">
                <a:solidFill>
                  <a:schemeClr val="bg1">
                    <a:alpha val="99000"/>
                  </a:schemeClr>
                </a:solidFill>
                <a:latin typeface="Segoe UI" pitchFamily="34" charset="0"/>
                <a:ea typeface="Segoe UI" pitchFamily="34" charset="0"/>
                <a:cs typeface="Segoe UI" pitchFamily="34" charset="0"/>
              </a:rPr>
              <a:t>Rights Management Services</a:t>
            </a:r>
          </a:p>
        </p:txBody>
      </p:sp>
      <p:sp>
        <p:nvSpPr>
          <p:cNvPr id="183" name="Rounded Rectangular Callout 29"/>
          <p:cNvSpPr/>
          <p:nvPr/>
        </p:nvSpPr>
        <p:spPr bwMode="auto">
          <a:xfrm>
            <a:off x="487426" y="4447160"/>
            <a:ext cx="1158176" cy="521563"/>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lIns="91440" rIns="45720" rtlCol="0" anchor="ctr" anchorCtr="0"/>
          <a:lstStyle/>
          <a:p>
            <a:pPr defTabSz="914400"/>
            <a:r>
              <a:rPr lang="en-US" sz="1200" dirty="0">
                <a:solidFill>
                  <a:schemeClr val="bg1">
                    <a:alpha val="99000"/>
                  </a:schemeClr>
                </a:solidFill>
                <a:latin typeface="Segoe UI" pitchFamily="34" charset="0"/>
                <a:ea typeface="Segoe UI" pitchFamily="34" charset="0"/>
                <a:cs typeface="Segoe UI" pitchFamily="34" charset="0"/>
              </a:rPr>
              <a:t>OneNote </a:t>
            </a:r>
            <a:br>
              <a:rPr lang="en-US" sz="1200" dirty="0">
                <a:solidFill>
                  <a:schemeClr val="bg1">
                    <a:alpha val="99000"/>
                  </a:schemeClr>
                </a:solidFill>
                <a:latin typeface="Segoe UI" pitchFamily="34" charset="0"/>
                <a:ea typeface="Segoe UI" pitchFamily="34" charset="0"/>
                <a:cs typeface="Segoe UI" pitchFamily="34" charset="0"/>
              </a:rPr>
            </a:br>
            <a:r>
              <a:rPr lang="en-US" sz="1200" dirty="0">
                <a:solidFill>
                  <a:schemeClr val="bg1">
                    <a:alpha val="99000"/>
                  </a:schemeClr>
                </a:solidFill>
                <a:latin typeface="Segoe UI" pitchFamily="34" charset="0"/>
                <a:ea typeface="Segoe UI" pitchFamily="34" charset="0"/>
                <a:cs typeface="Segoe UI" pitchFamily="34" charset="0"/>
              </a:rPr>
              <a:t>for iPad</a:t>
            </a:r>
          </a:p>
        </p:txBody>
      </p:sp>
      <p:sp>
        <p:nvSpPr>
          <p:cNvPr id="184" name="Rounded Rectangular Callout 5"/>
          <p:cNvSpPr/>
          <p:nvPr/>
        </p:nvSpPr>
        <p:spPr bwMode="auto">
          <a:xfrm>
            <a:off x="1821100" y="917711"/>
            <a:ext cx="1401074" cy="710334"/>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lIns="91440" rIns="45720" rtlCol="0" anchor="ctr" anchorCtr="0"/>
          <a:lstStyle/>
          <a:p>
            <a:pPr defTabSz="914400"/>
            <a:r>
              <a:rPr lang="en-US" sz="1200" dirty="0">
                <a:solidFill>
                  <a:schemeClr val="bg1">
                    <a:alpha val="99000"/>
                  </a:schemeClr>
                </a:solidFill>
                <a:latin typeface="Segoe UI" pitchFamily="34" charset="0"/>
                <a:ea typeface="Segoe UI" pitchFamily="34" charset="0"/>
                <a:cs typeface="Segoe UI" pitchFamily="34" charset="0"/>
              </a:rPr>
              <a:t>SharePoint </a:t>
            </a:r>
            <a:br>
              <a:rPr lang="en-US" sz="1200" dirty="0">
                <a:solidFill>
                  <a:schemeClr val="bg1">
                    <a:alpha val="99000"/>
                  </a:schemeClr>
                </a:solidFill>
                <a:latin typeface="Segoe UI" pitchFamily="34" charset="0"/>
                <a:ea typeface="Segoe UI" pitchFamily="34" charset="0"/>
                <a:cs typeface="Segoe UI" pitchFamily="34" charset="0"/>
              </a:rPr>
            </a:br>
            <a:r>
              <a:rPr lang="en-US" sz="1200" dirty="0">
                <a:solidFill>
                  <a:schemeClr val="bg1">
                    <a:alpha val="99000"/>
                  </a:schemeClr>
                </a:solidFill>
                <a:latin typeface="Segoe UI" pitchFamily="34" charset="0"/>
                <a:ea typeface="Segoe UI" pitchFamily="34" charset="0"/>
                <a:cs typeface="Segoe UI" pitchFamily="34" charset="0"/>
              </a:rPr>
              <a:t>Online Platform Improvements</a:t>
            </a:r>
          </a:p>
        </p:txBody>
      </p:sp>
      <p:sp>
        <p:nvSpPr>
          <p:cNvPr id="185" name="Rounded Rectangular Callout 27"/>
          <p:cNvSpPr/>
          <p:nvPr/>
        </p:nvSpPr>
        <p:spPr bwMode="auto">
          <a:xfrm>
            <a:off x="409721" y="2413720"/>
            <a:ext cx="1375197" cy="516553"/>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lIns="91440" rIns="45720" rtlCol="0" anchor="ctr" anchorCtr="0"/>
          <a:lstStyle/>
          <a:p>
            <a:pPr defTabSz="914400"/>
            <a:r>
              <a:rPr lang="en-US" sz="1200" dirty="0">
                <a:solidFill>
                  <a:schemeClr val="bg1">
                    <a:alpha val="99000"/>
                  </a:schemeClr>
                </a:solidFill>
                <a:latin typeface="Segoe UI" pitchFamily="34" charset="0"/>
                <a:ea typeface="Segoe UI" pitchFamily="34" charset="0"/>
                <a:cs typeface="Segoe UI" pitchFamily="34" charset="0"/>
              </a:rPr>
              <a:t>IM mute</a:t>
            </a:r>
          </a:p>
        </p:txBody>
      </p:sp>
      <p:sp>
        <p:nvSpPr>
          <p:cNvPr id="186" name="Rectangle 185"/>
          <p:cNvSpPr/>
          <p:nvPr/>
        </p:nvSpPr>
        <p:spPr bwMode="auto">
          <a:xfrm>
            <a:off x="4529031" y="4153483"/>
            <a:ext cx="1487836" cy="435530"/>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lIns="91440" rIns="45720" rtlCol="0" anchor="ctr" anchorCtr="0"/>
          <a:lstStyle/>
          <a:p>
            <a:pPr defTabSz="914400"/>
            <a:r>
              <a:rPr lang="en-US" sz="1200" dirty="0">
                <a:solidFill>
                  <a:schemeClr val="bg1">
                    <a:alpha val="99000"/>
                  </a:schemeClr>
                </a:solidFill>
                <a:latin typeface="Segoe UI" pitchFamily="34" charset="0"/>
                <a:ea typeface="Segoe UI" pitchFamily="34" charset="0"/>
                <a:cs typeface="Segoe UI" pitchFamily="34" charset="0"/>
              </a:rPr>
              <a:t>EXO: 50 GB Mailboxes</a:t>
            </a:r>
          </a:p>
        </p:txBody>
      </p:sp>
      <p:sp>
        <p:nvSpPr>
          <p:cNvPr id="187" name="Rectangle 186"/>
          <p:cNvSpPr/>
          <p:nvPr/>
        </p:nvSpPr>
        <p:spPr bwMode="auto">
          <a:xfrm>
            <a:off x="3060762" y="2409135"/>
            <a:ext cx="1481328" cy="524406"/>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lIns="91440" rIns="45720" rtlCol="0" anchor="ctr" anchorCtr="0"/>
          <a:lstStyle/>
          <a:p>
            <a:pPr defTabSz="914400"/>
            <a:r>
              <a:rPr lang="en-US" sz="1200" dirty="0">
                <a:solidFill>
                  <a:schemeClr val="bg1">
                    <a:alpha val="99000"/>
                  </a:schemeClr>
                </a:solidFill>
                <a:latin typeface="Segoe UI" pitchFamily="34" charset="0"/>
                <a:ea typeface="Segoe UI" pitchFamily="34" charset="0"/>
                <a:cs typeface="Segoe UI" pitchFamily="34" charset="0"/>
              </a:rPr>
              <a:t>Exchange group naming policy</a:t>
            </a:r>
          </a:p>
        </p:txBody>
      </p:sp>
      <p:sp>
        <p:nvSpPr>
          <p:cNvPr id="188" name="Rectangle 187"/>
          <p:cNvSpPr/>
          <p:nvPr/>
        </p:nvSpPr>
        <p:spPr bwMode="auto">
          <a:xfrm>
            <a:off x="1821100" y="1648700"/>
            <a:ext cx="1401074" cy="734984"/>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lIns="91440" rIns="45720" rtlCol="0" anchor="ctr" anchorCtr="0"/>
          <a:lstStyle/>
          <a:p>
            <a:pPr defTabSz="914400"/>
            <a:r>
              <a:rPr lang="en-US" sz="1200" dirty="0">
                <a:solidFill>
                  <a:schemeClr val="bg1">
                    <a:alpha val="99000"/>
                  </a:schemeClr>
                </a:solidFill>
                <a:latin typeface="Segoe UI" pitchFamily="34" charset="0"/>
                <a:ea typeface="Segoe UI" pitchFamily="34" charset="0"/>
                <a:cs typeface="Segoe UI" pitchFamily="34" charset="0"/>
              </a:rPr>
              <a:t>Directory Sync </a:t>
            </a:r>
            <a:br>
              <a:rPr lang="en-US" sz="1200" dirty="0">
                <a:solidFill>
                  <a:schemeClr val="bg1">
                    <a:alpha val="99000"/>
                  </a:schemeClr>
                </a:solidFill>
                <a:latin typeface="Segoe UI" pitchFamily="34" charset="0"/>
                <a:ea typeface="Segoe UI" pitchFamily="34" charset="0"/>
                <a:cs typeface="Segoe UI" pitchFamily="34" charset="0"/>
              </a:rPr>
            </a:br>
            <a:r>
              <a:rPr lang="en-US" sz="1200" dirty="0">
                <a:solidFill>
                  <a:schemeClr val="bg1">
                    <a:alpha val="99000"/>
                  </a:schemeClr>
                </a:solidFill>
                <a:latin typeface="Segoe UI" pitchFamily="34" charset="0"/>
                <a:ea typeface="Segoe UI" pitchFamily="34" charset="0"/>
                <a:cs typeface="Segoe UI" pitchFamily="34" charset="0"/>
              </a:rPr>
              <a:t>Max Objects </a:t>
            </a:r>
            <a:br>
              <a:rPr lang="en-US" sz="1200" dirty="0">
                <a:solidFill>
                  <a:schemeClr val="bg1">
                    <a:alpha val="99000"/>
                  </a:schemeClr>
                </a:solidFill>
                <a:latin typeface="Segoe UI" pitchFamily="34" charset="0"/>
                <a:ea typeface="Segoe UI" pitchFamily="34" charset="0"/>
                <a:cs typeface="Segoe UI" pitchFamily="34" charset="0"/>
              </a:rPr>
            </a:br>
            <a:r>
              <a:rPr lang="en-US" sz="1200" dirty="0">
                <a:solidFill>
                  <a:schemeClr val="bg1">
                    <a:alpha val="99000"/>
                  </a:schemeClr>
                </a:solidFill>
                <a:latin typeface="Segoe UI" pitchFamily="34" charset="0"/>
                <a:ea typeface="Segoe UI" pitchFamily="34" charset="0"/>
                <a:cs typeface="Segoe UI" pitchFamily="34" charset="0"/>
              </a:rPr>
              <a:t>Auto Increase</a:t>
            </a:r>
          </a:p>
        </p:txBody>
      </p:sp>
      <p:sp>
        <p:nvSpPr>
          <p:cNvPr id="189" name="Rectangle 188"/>
          <p:cNvSpPr/>
          <p:nvPr/>
        </p:nvSpPr>
        <p:spPr bwMode="auto">
          <a:xfrm>
            <a:off x="1821100" y="2409135"/>
            <a:ext cx="1215187" cy="524406"/>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lIns="91440" rIns="45720" rtlCol="0" anchor="ctr" anchorCtr="0"/>
          <a:lstStyle/>
          <a:p>
            <a:pPr defTabSz="914400"/>
            <a:r>
              <a:rPr lang="en-US" sz="1200" dirty="0">
                <a:solidFill>
                  <a:schemeClr val="bg1">
                    <a:alpha val="99000"/>
                  </a:schemeClr>
                </a:solidFill>
                <a:latin typeface="Segoe UI" pitchFamily="34" charset="0"/>
                <a:ea typeface="Segoe UI" pitchFamily="34" charset="0"/>
                <a:cs typeface="Segoe UI" pitchFamily="34" charset="0"/>
              </a:rPr>
              <a:t>Office on the Web</a:t>
            </a:r>
          </a:p>
        </p:txBody>
      </p:sp>
      <p:sp>
        <p:nvSpPr>
          <p:cNvPr id="190" name="Rectangle 189"/>
          <p:cNvSpPr/>
          <p:nvPr/>
        </p:nvSpPr>
        <p:spPr bwMode="auto">
          <a:xfrm>
            <a:off x="4529553" y="3617381"/>
            <a:ext cx="1487836" cy="508451"/>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lIns="91440" rIns="45720" rtlCol="0" anchor="ctr" anchorCtr="0"/>
          <a:lstStyle/>
          <a:p>
            <a:pPr defTabSz="914400"/>
            <a:r>
              <a:rPr lang="en-US" sz="1200" dirty="0">
                <a:solidFill>
                  <a:schemeClr val="bg1">
                    <a:alpha val="99000"/>
                  </a:schemeClr>
                </a:solidFill>
                <a:latin typeface="Segoe UI" pitchFamily="34" charset="0"/>
                <a:ea typeface="Segoe UI" pitchFamily="34" charset="0"/>
                <a:cs typeface="Segoe UI" pitchFamily="34" charset="0"/>
              </a:rPr>
              <a:t>Yammer basic integration</a:t>
            </a:r>
          </a:p>
        </p:txBody>
      </p:sp>
      <p:sp>
        <p:nvSpPr>
          <p:cNvPr id="191" name="Rounded Rectangular Callout 27"/>
          <p:cNvSpPr/>
          <p:nvPr/>
        </p:nvSpPr>
        <p:spPr bwMode="auto">
          <a:xfrm>
            <a:off x="6042986" y="4153484"/>
            <a:ext cx="1596865" cy="435531"/>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lIns="91440" rIns="45720" rtlCol="0" anchor="ctr" anchorCtr="0"/>
          <a:lstStyle/>
          <a:p>
            <a:pPr defTabSz="914400"/>
            <a:r>
              <a:rPr lang="en-US" sz="1200" dirty="0">
                <a:solidFill>
                  <a:schemeClr val="bg1">
                    <a:alpha val="99000"/>
                  </a:schemeClr>
                </a:solidFill>
                <a:latin typeface="Segoe UI" pitchFamily="34" charset="0"/>
                <a:ea typeface="Segoe UI" pitchFamily="34" charset="0"/>
                <a:cs typeface="Segoe UI" pitchFamily="34" charset="0"/>
              </a:rPr>
              <a:t>Encrypted Data </a:t>
            </a:r>
          </a:p>
        </p:txBody>
      </p:sp>
      <p:sp>
        <p:nvSpPr>
          <p:cNvPr id="192" name="Rectangle 191"/>
          <p:cNvSpPr/>
          <p:nvPr/>
        </p:nvSpPr>
        <p:spPr bwMode="auto">
          <a:xfrm>
            <a:off x="7668035" y="3615812"/>
            <a:ext cx="1713603" cy="668520"/>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lIns="91440" rIns="45720" rtlCol="0" anchor="ctr" anchorCtr="0"/>
          <a:lstStyle/>
          <a:p>
            <a:pPr defTabSz="914400"/>
            <a:r>
              <a:rPr lang="en-US" sz="1200" dirty="0">
                <a:solidFill>
                  <a:schemeClr val="bg1">
                    <a:alpha val="99000"/>
                  </a:schemeClr>
                </a:solidFill>
                <a:latin typeface="Segoe UI" pitchFamily="34" charset="0"/>
                <a:ea typeface="Segoe UI" pitchFamily="34" charset="0"/>
                <a:cs typeface="Segoe UI" pitchFamily="34" charset="0"/>
              </a:rPr>
              <a:t>Project codename “GeoFlow” preview </a:t>
            </a:r>
            <a:br>
              <a:rPr lang="en-US" sz="1200" dirty="0">
                <a:solidFill>
                  <a:schemeClr val="bg1">
                    <a:alpha val="99000"/>
                  </a:schemeClr>
                </a:solidFill>
                <a:latin typeface="Segoe UI" pitchFamily="34" charset="0"/>
                <a:ea typeface="Segoe UI" pitchFamily="34" charset="0"/>
                <a:cs typeface="Segoe UI" pitchFamily="34" charset="0"/>
              </a:rPr>
            </a:br>
            <a:r>
              <a:rPr lang="en-US" sz="1200" dirty="0">
                <a:solidFill>
                  <a:schemeClr val="bg1">
                    <a:alpha val="99000"/>
                  </a:schemeClr>
                </a:solidFill>
                <a:latin typeface="Segoe UI" pitchFamily="34" charset="0"/>
                <a:ea typeface="Segoe UI" pitchFamily="34" charset="0"/>
                <a:cs typeface="Segoe UI" pitchFamily="34" charset="0"/>
              </a:rPr>
              <a:t>for Excel</a:t>
            </a:r>
          </a:p>
        </p:txBody>
      </p:sp>
      <p:sp>
        <p:nvSpPr>
          <p:cNvPr id="193" name="Rectangle 192"/>
          <p:cNvSpPr/>
          <p:nvPr/>
        </p:nvSpPr>
        <p:spPr bwMode="auto">
          <a:xfrm>
            <a:off x="9408281" y="4154971"/>
            <a:ext cx="2195631" cy="502175"/>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lIns="91440" rIns="45720" rtlCol="0" anchor="ctr" anchorCtr="0"/>
          <a:lstStyle/>
          <a:p>
            <a:pPr defTabSz="914400"/>
            <a:r>
              <a:rPr lang="en-US" sz="1200" dirty="0">
                <a:solidFill>
                  <a:schemeClr val="bg1">
                    <a:alpha val="99000"/>
                  </a:schemeClr>
                </a:solidFill>
                <a:latin typeface="Segoe UI" pitchFamily="34" charset="0"/>
                <a:ea typeface="Segoe UI" pitchFamily="34" charset="0"/>
                <a:cs typeface="Segoe UI" pitchFamily="34" charset="0"/>
              </a:rPr>
              <a:t>Directory Sync Max Objects </a:t>
            </a:r>
            <a:br>
              <a:rPr lang="en-US" sz="1200" dirty="0">
                <a:solidFill>
                  <a:schemeClr val="bg1">
                    <a:alpha val="99000"/>
                  </a:schemeClr>
                </a:solidFill>
                <a:latin typeface="Segoe UI" pitchFamily="34" charset="0"/>
                <a:ea typeface="Segoe UI" pitchFamily="34" charset="0"/>
                <a:cs typeface="Segoe UI" pitchFamily="34" charset="0"/>
              </a:rPr>
            </a:br>
            <a:r>
              <a:rPr lang="en-US" sz="1200" dirty="0">
                <a:solidFill>
                  <a:schemeClr val="bg1">
                    <a:alpha val="99000"/>
                  </a:schemeClr>
                </a:solidFill>
                <a:latin typeface="Segoe UI" pitchFamily="34" charset="0"/>
                <a:ea typeface="Segoe UI" pitchFamily="34" charset="0"/>
                <a:cs typeface="Segoe UI" pitchFamily="34" charset="0"/>
              </a:rPr>
              <a:t>Auto Increase</a:t>
            </a:r>
          </a:p>
        </p:txBody>
      </p:sp>
      <p:sp>
        <p:nvSpPr>
          <p:cNvPr id="194" name="Rounded Rectangular Callout 27"/>
          <p:cNvSpPr/>
          <p:nvPr/>
        </p:nvSpPr>
        <p:spPr bwMode="auto">
          <a:xfrm>
            <a:off x="7950871" y="2326769"/>
            <a:ext cx="1264788" cy="603504"/>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lIns="91440" rIns="45720" rtlCol="0" anchor="ctr" anchorCtr="0"/>
          <a:lstStyle/>
          <a:p>
            <a:pPr defTabSz="914400"/>
            <a:r>
              <a:rPr lang="en-US" sz="1200" dirty="0">
                <a:solidFill>
                  <a:schemeClr val="bg1">
                    <a:alpha val="99000"/>
                  </a:schemeClr>
                </a:solidFill>
                <a:latin typeface="Segoe UI" pitchFamily="34" charset="0"/>
                <a:ea typeface="Segoe UI" pitchFamily="34" charset="0"/>
                <a:cs typeface="Segoe UI" pitchFamily="34" charset="0"/>
              </a:rPr>
              <a:t>Office 365 Admin Mobile App</a:t>
            </a:r>
          </a:p>
        </p:txBody>
      </p:sp>
      <p:sp>
        <p:nvSpPr>
          <p:cNvPr id="195" name="Rounded Rectangular Callout 27"/>
          <p:cNvSpPr/>
          <p:nvPr/>
        </p:nvSpPr>
        <p:spPr bwMode="auto">
          <a:xfrm>
            <a:off x="6044032" y="3617381"/>
            <a:ext cx="1597359" cy="508451"/>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lIns="91440" rIns="45720" rtlCol="0" anchor="ctr" anchorCtr="0"/>
          <a:lstStyle/>
          <a:p>
            <a:pPr defTabSz="914400"/>
            <a:r>
              <a:rPr lang="en-US" sz="1200" dirty="0">
                <a:solidFill>
                  <a:schemeClr val="bg1">
                    <a:alpha val="99000"/>
                  </a:schemeClr>
                </a:solidFill>
                <a:latin typeface="Segoe UI" pitchFamily="34" charset="0"/>
                <a:ea typeface="Segoe UI" pitchFamily="34" charset="0"/>
                <a:cs typeface="Segoe UI" pitchFamily="34" charset="0"/>
              </a:rPr>
              <a:t>SkyDrive Pro Sync </a:t>
            </a:r>
            <a:br>
              <a:rPr lang="en-US" sz="1200" dirty="0">
                <a:solidFill>
                  <a:schemeClr val="bg1">
                    <a:alpha val="99000"/>
                  </a:schemeClr>
                </a:solidFill>
                <a:latin typeface="Segoe UI" pitchFamily="34" charset="0"/>
                <a:ea typeface="Segoe UI" pitchFamily="34" charset="0"/>
                <a:cs typeface="Segoe UI" pitchFamily="34" charset="0"/>
              </a:rPr>
            </a:br>
            <a:r>
              <a:rPr lang="en-US" sz="1200" dirty="0">
                <a:solidFill>
                  <a:schemeClr val="bg1">
                    <a:alpha val="99000"/>
                  </a:schemeClr>
                </a:solidFill>
                <a:latin typeface="Segoe UI" pitchFamily="34" charset="0"/>
                <a:ea typeface="Segoe UI" pitchFamily="34" charset="0"/>
                <a:cs typeface="Segoe UI" pitchFamily="34" charset="0"/>
              </a:rPr>
              <a:t>for Windows</a:t>
            </a:r>
          </a:p>
        </p:txBody>
      </p:sp>
      <p:sp>
        <p:nvSpPr>
          <p:cNvPr id="196" name="Rectangle 195"/>
          <p:cNvSpPr/>
          <p:nvPr/>
        </p:nvSpPr>
        <p:spPr bwMode="auto">
          <a:xfrm>
            <a:off x="9408280" y="3617381"/>
            <a:ext cx="1975964" cy="508451"/>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lIns="91440" rIns="45720" rtlCol="0" anchor="ctr" anchorCtr="0"/>
          <a:lstStyle/>
          <a:p>
            <a:pPr defTabSz="914400"/>
            <a:r>
              <a:rPr lang="en-US" sz="1200" dirty="0">
                <a:solidFill>
                  <a:schemeClr val="bg1">
                    <a:alpha val="99000"/>
                  </a:schemeClr>
                </a:solidFill>
                <a:latin typeface="Segoe UI" pitchFamily="34" charset="0"/>
                <a:ea typeface="Segoe UI" pitchFamily="34" charset="0"/>
                <a:cs typeface="Segoe UI" pitchFamily="34" charset="0"/>
              </a:rPr>
              <a:t>Lync Online Remote PowerShell</a:t>
            </a:r>
          </a:p>
        </p:txBody>
      </p:sp>
      <p:sp>
        <p:nvSpPr>
          <p:cNvPr id="197" name="Rectangle 196"/>
          <p:cNvSpPr/>
          <p:nvPr/>
        </p:nvSpPr>
        <p:spPr bwMode="auto">
          <a:xfrm>
            <a:off x="1672247" y="4152460"/>
            <a:ext cx="1365319" cy="436554"/>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lIns="91440" rIns="45720" rtlCol="0" anchor="ctr" anchorCtr="0"/>
          <a:lstStyle/>
          <a:p>
            <a:pPr defTabSz="914400"/>
            <a:r>
              <a:rPr lang="en-US" sz="1200" dirty="0">
                <a:solidFill>
                  <a:schemeClr val="bg1">
                    <a:alpha val="99000"/>
                  </a:schemeClr>
                </a:solidFill>
                <a:latin typeface="Segoe UI" pitchFamily="34" charset="0"/>
                <a:ea typeface="Segoe UI" pitchFamily="34" charset="0"/>
                <a:cs typeface="Segoe UI" pitchFamily="34" charset="0"/>
              </a:rPr>
              <a:t>Lync mobile </a:t>
            </a:r>
            <a:br>
              <a:rPr lang="en-US" sz="1200" dirty="0">
                <a:solidFill>
                  <a:schemeClr val="bg1">
                    <a:alpha val="99000"/>
                  </a:schemeClr>
                </a:solidFill>
                <a:latin typeface="Segoe UI" pitchFamily="34" charset="0"/>
                <a:ea typeface="Segoe UI" pitchFamily="34" charset="0"/>
                <a:cs typeface="Segoe UI" pitchFamily="34" charset="0"/>
              </a:rPr>
            </a:br>
            <a:r>
              <a:rPr lang="en-US" sz="1200" dirty="0">
                <a:solidFill>
                  <a:schemeClr val="bg1">
                    <a:alpha val="99000"/>
                  </a:schemeClr>
                </a:solidFill>
                <a:latin typeface="Segoe UI" pitchFamily="34" charset="0"/>
                <a:ea typeface="Segoe UI" pitchFamily="34" charset="0"/>
                <a:cs typeface="Segoe UI" pitchFamily="34" charset="0"/>
              </a:rPr>
              <a:t>clients </a:t>
            </a:r>
          </a:p>
        </p:txBody>
      </p:sp>
      <p:sp>
        <p:nvSpPr>
          <p:cNvPr id="198" name="Rectangle 197"/>
          <p:cNvSpPr/>
          <p:nvPr/>
        </p:nvSpPr>
        <p:spPr bwMode="auto">
          <a:xfrm>
            <a:off x="3248926" y="1859278"/>
            <a:ext cx="1904647" cy="524406"/>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lIns="91440" rIns="45720" rtlCol="0" anchor="ctr" anchorCtr="0"/>
          <a:lstStyle/>
          <a:p>
            <a:pPr defTabSz="914400"/>
            <a:r>
              <a:rPr lang="en-US" sz="1200" dirty="0">
                <a:solidFill>
                  <a:schemeClr val="bg1">
                    <a:alpha val="99000"/>
                  </a:schemeClr>
                </a:solidFill>
                <a:latin typeface="Segoe UI" pitchFamily="34" charset="0"/>
                <a:ea typeface="Segoe UI" pitchFamily="34" charset="0"/>
                <a:cs typeface="Segoe UI" pitchFamily="34" charset="0"/>
              </a:rPr>
              <a:t>Office Mobile for iPhone &amp; Android phones</a:t>
            </a:r>
          </a:p>
        </p:txBody>
      </p:sp>
      <p:sp>
        <p:nvSpPr>
          <p:cNvPr id="199" name="Rounded Rectangular Callout 28"/>
          <p:cNvSpPr/>
          <p:nvPr/>
        </p:nvSpPr>
        <p:spPr bwMode="auto">
          <a:xfrm>
            <a:off x="674159" y="3620519"/>
            <a:ext cx="971443" cy="802287"/>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lIns="91440" rIns="45720" rtlCol="0" anchor="ctr" anchorCtr="0"/>
          <a:lstStyle/>
          <a:p>
            <a:pPr defTabSz="914400"/>
            <a:r>
              <a:rPr lang="en-US" sz="1200" dirty="0">
                <a:solidFill>
                  <a:schemeClr val="bg1">
                    <a:alpha val="99000"/>
                  </a:schemeClr>
                </a:solidFill>
                <a:latin typeface="Segoe UI" pitchFamily="34" charset="0"/>
                <a:ea typeface="Segoe UI" pitchFamily="34" charset="0"/>
                <a:cs typeface="Segoe UI" pitchFamily="34" charset="0"/>
              </a:rPr>
              <a:t>Go Daddy </a:t>
            </a:r>
            <a:r>
              <a:rPr lang="en-US" sz="1200" dirty="0" smtClean="0">
                <a:solidFill>
                  <a:schemeClr val="bg1">
                    <a:alpha val="99000"/>
                  </a:schemeClr>
                </a:solidFill>
                <a:latin typeface="Segoe UI" pitchFamily="34" charset="0"/>
                <a:ea typeface="Segoe UI" pitchFamily="34" charset="0"/>
                <a:cs typeface="Segoe UI" pitchFamily="34" charset="0"/>
              </a:rPr>
              <a:t>Integration</a:t>
            </a:r>
            <a:endParaRPr lang="en-US" sz="1200" dirty="0">
              <a:solidFill>
                <a:schemeClr val="bg1">
                  <a:alpha val="99000"/>
                </a:schemeClr>
              </a:solidFill>
              <a:latin typeface="Segoe UI" pitchFamily="34" charset="0"/>
              <a:ea typeface="Segoe UI" pitchFamily="34" charset="0"/>
              <a:cs typeface="Segoe UI" pitchFamily="34" charset="0"/>
            </a:endParaRPr>
          </a:p>
        </p:txBody>
      </p:sp>
      <p:sp>
        <p:nvSpPr>
          <p:cNvPr id="200" name="Rectangle 199"/>
          <p:cNvSpPr/>
          <p:nvPr/>
        </p:nvSpPr>
        <p:spPr bwMode="auto">
          <a:xfrm>
            <a:off x="6697297" y="1762996"/>
            <a:ext cx="1228569" cy="705401"/>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lIns="91440" rIns="45720" rtlCol="0" anchor="ctr" anchorCtr="0"/>
          <a:lstStyle/>
          <a:p>
            <a:pPr defTabSz="914400"/>
            <a:r>
              <a:rPr lang="en-US" sz="1200" dirty="0">
                <a:solidFill>
                  <a:schemeClr val="bg1">
                    <a:alpha val="99000"/>
                  </a:schemeClr>
                </a:solidFill>
                <a:latin typeface="Segoe UI" pitchFamily="34" charset="0"/>
                <a:ea typeface="Segoe UI" pitchFamily="34" charset="0"/>
                <a:cs typeface="Segoe UI" pitchFamily="34" charset="0"/>
              </a:rPr>
              <a:t>OWA for iPhone &amp; OWA for iPad</a:t>
            </a:r>
          </a:p>
        </p:txBody>
      </p:sp>
      <p:sp>
        <p:nvSpPr>
          <p:cNvPr id="201" name="Rectangle 200"/>
          <p:cNvSpPr/>
          <p:nvPr/>
        </p:nvSpPr>
        <p:spPr bwMode="auto">
          <a:xfrm>
            <a:off x="7668035" y="4302240"/>
            <a:ext cx="1713603" cy="508451"/>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lIns="91440" rIns="45720" rtlCol="0" anchor="ctr" anchorCtr="0"/>
          <a:lstStyle/>
          <a:p>
            <a:pPr defTabSz="914400"/>
            <a:r>
              <a:rPr lang="en-US" sz="1200" dirty="0">
                <a:solidFill>
                  <a:schemeClr val="bg1">
                    <a:alpha val="99000"/>
                  </a:schemeClr>
                </a:solidFill>
                <a:latin typeface="Segoe UI" pitchFamily="34" charset="0"/>
                <a:ea typeface="Segoe UI" pitchFamily="34" charset="0"/>
                <a:cs typeface="Segoe UI" pitchFamily="34" charset="0"/>
              </a:rPr>
              <a:t>Lync and SharePoint Service Reporting</a:t>
            </a:r>
          </a:p>
        </p:txBody>
      </p:sp>
      <p:sp>
        <p:nvSpPr>
          <p:cNvPr id="202" name="Rectangle 201"/>
          <p:cNvSpPr/>
          <p:nvPr/>
        </p:nvSpPr>
        <p:spPr bwMode="auto">
          <a:xfrm>
            <a:off x="1672451" y="3617381"/>
            <a:ext cx="1365638" cy="508451"/>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lIns="91440" rIns="45720" rtlCol="0" anchor="ctr" anchorCtr="0"/>
          <a:lstStyle/>
          <a:p>
            <a:pPr defTabSz="914400"/>
            <a:r>
              <a:rPr lang="en-US" sz="1200" dirty="0">
                <a:solidFill>
                  <a:schemeClr val="bg1">
                    <a:alpha val="99000"/>
                  </a:schemeClr>
                </a:solidFill>
                <a:latin typeface="Segoe UI" pitchFamily="34" charset="0"/>
                <a:ea typeface="Segoe UI" pitchFamily="34" charset="0"/>
                <a:cs typeface="Segoe UI" pitchFamily="34" charset="0"/>
              </a:rPr>
              <a:t>Connecting </a:t>
            </a:r>
            <a:br>
              <a:rPr lang="en-US" sz="1200" dirty="0">
                <a:solidFill>
                  <a:schemeClr val="bg1">
                    <a:alpha val="99000"/>
                  </a:schemeClr>
                </a:solidFill>
                <a:latin typeface="Segoe UI" pitchFamily="34" charset="0"/>
                <a:ea typeface="Segoe UI" pitchFamily="34" charset="0"/>
                <a:cs typeface="Segoe UI" pitchFamily="34" charset="0"/>
              </a:rPr>
            </a:br>
            <a:r>
              <a:rPr lang="en-US" sz="1200" dirty="0">
                <a:solidFill>
                  <a:schemeClr val="bg1">
                    <a:alpha val="99000"/>
                  </a:schemeClr>
                </a:solidFill>
                <a:latin typeface="Segoe UI" pitchFamily="34" charset="0"/>
                <a:ea typeface="Segoe UI" pitchFamily="34" charset="0"/>
                <a:cs typeface="Segoe UI" pitchFamily="34" charset="0"/>
              </a:rPr>
              <a:t>Skype &amp; Lync </a:t>
            </a:r>
          </a:p>
        </p:txBody>
      </p:sp>
      <p:sp>
        <p:nvSpPr>
          <p:cNvPr id="203" name="Rounded Rectangular Callout 27"/>
          <p:cNvSpPr/>
          <p:nvPr/>
        </p:nvSpPr>
        <p:spPr bwMode="auto">
          <a:xfrm>
            <a:off x="4582013" y="2409135"/>
            <a:ext cx="2081671" cy="524406"/>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lIns="91440" rIns="45720" rtlCol="0" anchor="ctr" anchorCtr="0"/>
          <a:lstStyle/>
          <a:p>
            <a:pPr defTabSz="914400"/>
            <a:r>
              <a:rPr lang="en-US" sz="1200" dirty="0">
                <a:solidFill>
                  <a:schemeClr val="bg1">
                    <a:alpha val="99000"/>
                  </a:schemeClr>
                </a:solidFill>
                <a:latin typeface="Segoe UI" pitchFamily="34" charset="0"/>
                <a:ea typeface="Segoe UI" pitchFamily="34" charset="0"/>
                <a:cs typeface="Segoe UI" pitchFamily="34" charset="0"/>
              </a:rPr>
              <a:t>SkyDrive Pro apps for </a:t>
            </a:r>
            <a:br>
              <a:rPr lang="en-US" sz="1200" dirty="0">
                <a:solidFill>
                  <a:schemeClr val="bg1">
                    <a:alpha val="99000"/>
                  </a:schemeClr>
                </a:solidFill>
                <a:latin typeface="Segoe UI" pitchFamily="34" charset="0"/>
                <a:ea typeface="Segoe UI" pitchFamily="34" charset="0"/>
                <a:cs typeface="Segoe UI" pitchFamily="34" charset="0"/>
              </a:rPr>
            </a:br>
            <a:r>
              <a:rPr lang="en-US" sz="1200" dirty="0">
                <a:solidFill>
                  <a:schemeClr val="bg1">
                    <a:alpha val="99000"/>
                  </a:schemeClr>
                </a:solidFill>
                <a:latin typeface="Segoe UI" pitchFamily="34" charset="0"/>
                <a:ea typeface="Segoe UI" pitchFamily="34" charset="0"/>
                <a:cs typeface="Segoe UI" pitchFamily="34" charset="0"/>
              </a:rPr>
              <a:t>Windows 8 &amp; iOS</a:t>
            </a:r>
          </a:p>
        </p:txBody>
      </p:sp>
      <p:sp>
        <p:nvSpPr>
          <p:cNvPr id="204" name="Rectangle 203"/>
          <p:cNvSpPr/>
          <p:nvPr/>
        </p:nvSpPr>
        <p:spPr bwMode="auto">
          <a:xfrm>
            <a:off x="6690436" y="2483959"/>
            <a:ext cx="1238666" cy="449582"/>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lIns="91440" rIns="45720" rtlCol="0" anchor="ctr" anchorCtr="0"/>
          <a:lstStyle/>
          <a:p>
            <a:pPr defTabSz="914400"/>
            <a:r>
              <a:rPr lang="en-US" sz="1200" dirty="0">
                <a:solidFill>
                  <a:schemeClr val="bg1">
                    <a:alpha val="99000"/>
                  </a:schemeClr>
                </a:solidFill>
                <a:latin typeface="Segoe UI" pitchFamily="34" charset="0"/>
                <a:ea typeface="Segoe UI" pitchFamily="34" charset="0"/>
                <a:cs typeface="Segoe UI" pitchFamily="34" charset="0"/>
              </a:rPr>
              <a:t>Message Center</a:t>
            </a:r>
          </a:p>
        </p:txBody>
      </p:sp>
      <p:sp>
        <p:nvSpPr>
          <p:cNvPr id="205" name="Rounded Rectangular Callout 27"/>
          <p:cNvSpPr/>
          <p:nvPr/>
        </p:nvSpPr>
        <p:spPr bwMode="auto">
          <a:xfrm>
            <a:off x="10438156" y="2196722"/>
            <a:ext cx="1442900" cy="353092"/>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lIns="91440" rIns="45720" rtlCol="0" anchor="ctr" anchorCtr="0"/>
          <a:lstStyle/>
          <a:p>
            <a:pPr defTabSz="914400"/>
            <a:r>
              <a:rPr lang="da-DK" sz="1200" dirty="0">
                <a:solidFill>
                  <a:schemeClr val="bg1">
                    <a:alpha val="99000"/>
                  </a:schemeClr>
                </a:solidFill>
                <a:latin typeface="Segoe UI" pitchFamily="34" charset="0"/>
                <a:ea typeface="Segoe UI" pitchFamily="34" charset="0"/>
                <a:cs typeface="Segoe UI" pitchFamily="34" charset="0"/>
              </a:rPr>
              <a:t>Shared with Me</a:t>
            </a:r>
          </a:p>
        </p:txBody>
      </p:sp>
      <p:sp>
        <p:nvSpPr>
          <p:cNvPr id="206" name="Rounded Rectangular Callout 27"/>
          <p:cNvSpPr/>
          <p:nvPr/>
        </p:nvSpPr>
        <p:spPr bwMode="auto">
          <a:xfrm>
            <a:off x="10438156" y="2577181"/>
            <a:ext cx="1164010" cy="353092"/>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lIns="91440" rIns="45720" rtlCol="0" anchor="ctr" anchorCtr="0"/>
          <a:lstStyle/>
          <a:p>
            <a:pPr defTabSz="914400"/>
            <a:r>
              <a:rPr lang="da-DK" sz="1200" dirty="0">
                <a:solidFill>
                  <a:schemeClr val="bg1">
                    <a:alpha val="99000"/>
                  </a:schemeClr>
                </a:solidFill>
                <a:latin typeface="Segoe UI" pitchFamily="34" charset="0"/>
                <a:ea typeface="Segoe UI" pitchFamily="34" charset="0"/>
                <a:cs typeface="Segoe UI" pitchFamily="34" charset="0"/>
              </a:rPr>
              <a:t>50 GB mailbox</a:t>
            </a:r>
          </a:p>
        </p:txBody>
      </p:sp>
      <p:sp>
        <p:nvSpPr>
          <p:cNvPr id="207" name="Rounded Rectangular Callout 27"/>
          <p:cNvSpPr/>
          <p:nvPr/>
        </p:nvSpPr>
        <p:spPr bwMode="auto">
          <a:xfrm>
            <a:off x="9247396" y="2326769"/>
            <a:ext cx="1164010" cy="606772"/>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lIns="91440" rIns="45720" rtlCol="0" anchor="ctr" anchorCtr="0"/>
          <a:lstStyle/>
          <a:p>
            <a:pPr defTabSz="914400"/>
            <a:r>
              <a:rPr lang="da-DK" sz="1200" dirty="0">
                <a:solidFill>
                  <a:schemeClr val="bg1">
                    <a:alpha val="99000"/>
                  </a:schemeClr>
                </a:solidFill>
                <a:latin typeface="Segoe UI" pitchFamily="34" charset="0"/>
                <a:ea typeface="Segoe UI" pitchFamily="34" charset="0"/>
                <a:cs typeface="Segoe UI" pitchFamily="34" charset="0"/>
              </a:rPr>
              <a:t>Office 365 Switch Plans</a:t>
            </a:r>
          </a:p>
        </p:txBody>
      </p:sp>
      <p:sp>
        <p:nvSpPr>
          <p:cNvPr id="208" name="Rounded Rectangular Callout 27"/>
          <p:cNvSpPr/>
          <p:nvPr/>
        </p:nvSpPr>
        <p:spPr bwMode="auto">
          <a:xfrm>
            <a:off x="9435030" y="1615965"/>
            <a:ext cx="976376" cy="695671"/>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lIns="91440" rIns="45720" rtlCol="0" anchor="ctr" anchorCtr="0"/>
          <a:lstStyle/>
          <a:p>
            <a:pPr defTabSz="914400"/>
            <a:r>
              <a:rPr lang="da-DK" sz="1200" dirty="0">
                <a:solidFill>
                  <a:schemeClr val="bg1">
                    <a:alpha val="99000"/>
                  </a:schemeClr>
                </a:solidFill>
                <a:latin typeface="Segoe UI" pitchFamily="34" charset="0"/>
                <a:ea typeface="Segoe UI" pitchFamily="34" charset="0"/>
                <a:cs typeface="Segoe UI" pitchFamily="34" charset="0"/>
              </a:rPr>
              <a:t>SkyDrive Pro Storage increase</a:t>
            </a:r>
          </a:p>
        </p:txBody>
      </p:sp>
      <p:sp>
        <p:nvSpPr>
          <p:cNvPr id="209" name="Rounded Rectangular Callout 27"/>
          <p:cNvSpPr/>
          <p:nvPr/>
        </p:nvSpPr>
        <p:spPr bwMode="auto">
          <a:xfrm>
            <a:off x="10438156" y="1646580"/>
            <a:ext cx="1442901" cy="517867"/>
          </a:xfrm>
          <a:prstGeom prst="rect">
            <a:avLst/>
          </a:prstGeom>
          <a:solidFill>
            <a:schemeClr val="accent5"/>
          </a:solidFill>
          <a:ln w="28575">
            <a:solidFill>
              <a:schemeClr val="bg1"/>
            </a:solidFill>
          </a:ln>
        </p:spPr>
        <p:style>
          <a:lnRef idx="1">
            <a:schemeClr val="dk1"/>
          </a:lnRef>
          <a:fillRef idx="2">
            <a:schemeClr val="dk1"/>
          </a:fillRef>
          <a:effectRef idx="1">
            <a:schemeClr val="dk1"/>
          </a:effectRef>
          <a:fontRef idx="minor">
            <a:schemeClr val="dk1"/>
          </a:fontRef>
        </p:style>
        <p:txBody>
          <a:bodyPr lIns="91440" rIns="45720" rtlCol="0" anchor="ctr" anchorCtr="0"/>
          <a:lstStyle/>
          <a:p>
            <a:pPr defTabSz="914400"/>
            <a:r>
              <a:rPr lang="da-DK" sz="1200" dirty="0">
                <a:solidFill>
                  <a:schemeClr val="bg1">
                    <a:alpha val="99000"/>
                  </a:schemeClr>
                </a:solidFill>
                <a:latin typeface="Segoe UI" pitchFamily="34" charset="0"/>
                <a:ea typeface="Segoe UI" pitchFamily="34" charset="0"/>
                <a:cs typeface="Segoe UI" pitchFamily="34" charset="0"/>
              </a:rPr>
              <a:t>Lync Online </a:t>
            </a:r>
            <a:r>
              <a:rPr lang="da-DK" sz="1200" dirty="0" smtClean="0">
                <a:solidFill>
                  <a:schemeClr val="bg1">
                    <a:alpha val="99000"/>
                  </a:schemeClr>
                </a:solidFill>
                <a:latin typeface="Segoe UI" pitchFamily="34" charset="0"/>
                <a:ea typeface="Segoe UI" pitchFamily="34" charset="0"/>
                <a:cs typeface="Segoe UI" pitchFamily="34" charset="0"/>
              </a:rPr>
              <a:t/>
            </a:r>
            <a:br>
              <a:rPr lang="da-DK" sz="1200" dirty="0" smtClean="0">
                <a:solidFill>
                  <a:schemeClr val="bg1">
                    <a:alpha val="99000"/>
                  </a:schemeClr>
                </a:solidFill>
                <a:latin typeface="Segoe UI" pitchFamily="34" charset="0"/>
                <a:ea typeface="Segoe UI" pitchFamily="34" charset="0"/>
                <a:cs typeface="Segoe UI" pitchFamily="34" charset="0"/>
              </a:rPr>
            </a:br>
            <a:r>
              <a:rPr lang="da-DK" sz="1200" dirty="0" smtClean="0">
                <a:solidFill>
                  <a:schemeClr val="bg1">
                    <a:alpha val="99000"/>
                  </a:schemeClr>
                </a:solidFill>
                <a:latin typeface="Segoe UI" pitchFamily="34" charset="0"/>
                <a:ea typeface="Segoe UI" pitchFamily="34" charset="0"/>
                <a:cs typeface="Segoe UI" pitchFamily="34" charset="0"/>
              </a:rPr>
              <a:t>Q&amp;A </a:t>
            </a:r>
            <a:r>
              <a:rPr lang="da-DK" sz="1200" dirty="0">
                <a:solidFill>
                  <a:schemeClr val="bg1">
                    <a:alpha val="99000"/>
                  </a:schemeClr>
                </a:solidFill>
                <a:latin typeface="Segoe UI" pitchFamily="34" charset="0"/>
                <a:ea typeface="Segoe UI" pitchFamily="34" charset="0"/>
                <a:cs typeface="Segoe UI" pitchFamily="34" charset="0"/>
              </a:rPr>
              <a:t>manager</a:t>
            </a:r>
          </a:p>
        </p:txBody>
      </p:sp>
    </p:spTree>
    <p:extLst>
      <p:ext uri="{BB962C8B-B14F-4D97-AF65-F5344CB8AC3E}">
        <p14:creationId xmlns:p14="http://schemas.microsoft.com/office/powerpoint/2010/main" val="20625648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54"/>
                                        </p:tgtEl>
                                        <p:attrNameLst>
                                          <p:attrName>style.visibility</p:attrName>
                                        </p:attrNameLst>
                                      </p:cBhvr>
                                      <p:to>
                                        <p:strVal val="visible"/>
                                      </p:to>
                                    </p:set>
                                    <p:animEffect transition="in" filter="wipe(down)">
                                      <p:cBhvr>
                                        <p:cTn id="7" dur="500"/>
                                        <p:tgtEl>
                                          <p:spTgt spid="15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7"/>
                                        </p:tgtEl>
                                        <p:attrNameLst>
                                          <p:attrName>style.visibility</p:attrName>
                                        </p:attrNameLst>
                                      </p:cBhvr>
                                      <p:to>
                                        <p:strVal val="visible"/>
                                      </p:to>
                                    </p:set>
                                    <p:animEffect transition="in" filter="fade">
                                      <p:cBhvr>
                                        <p:cTn id="10" dur="500"/>
                                        <p:tgtEl>
                                          <p:spTgt spid="157"/>
                                        </p:tgtEl>
                                      </p:cBhvr>
                                    </p:animEffect>
                                  </p:childTnLst>
                                </p:cTn>
                              </p:par>
                              <p:par>
                                <p:cTn id="11" presetID="10" presetClass="entr" presetSubtype="0" fill="hold" grpId="0" nodeType="withEffect">
                                  <p:stCondLst>
                                    <p:cond delay="200"/>
                                  </p:stCondLst>
                                  <p:childTnLst>
                                    <p:set>
                                      <p:cBhvr>
                                        <p:cTn id="12" dur="1" fill="hold">
                                          <p:stCondLst>
                                            <p:cond delay="0"/>
                                          </p:stCondLst>
                                        </p:cTn>
                                        <p:tgtEl>
                                          <p:spTgt spid="185"/>
                                        </p:tgtEl>
                                        <p:attrNameLst>
                                          <p:attrName>style.visibility</p:attrName>
                                        </p:attrNameLst>
                                      </p:cBhvr>
                                      <p:to>
                                        <p:strVal val="visible"/>
                                      </p:to>
                                    </p:set>
                                    <p:animEffect transition="in" filter="fade">
                                      <p:cBhvr>
                                        <p:cTn id="13" dur="650"/>
                                        <p:tgtEl>
                                          <p:spTgt spid="185"/>
                                        </p:tgtEl>
                                      </p:cBhvr>
                                    </p:animEffect>
                                  </p:childTnLst>
                                </p:cTn>
                              </p:par>
                              <p:par>
                                <p:cTn id="14" presetID="63" presetClass="path" presetSubtype="0" decel="100000" fill="hold" grpId="1" nodeType="withEffect">
                                  <p:stCondLst>
                                    <p:cond delay="200"/>
                                  </p:stCondLst>
                                  <p:childTnLst>
                                    <p:animMotion origin="layout" path="M -0.02409 -4.81481E-6 L -3.33333E-6 -4.81481E-6 " pathEditMode="relative" rAng="0" ptsTypes="AA">
                                      <p:cBhvr>
                                        <p:cTn id="15" dur="650" fill="hold"/>
                                        <p:tgtEl>
                                          <p:spTgt spid="185"/>
                                        </p:tgtEl>
                                        <p:attrNameLst>
                                          <p:attrName>ppt_x</p:attrName>
                                          <p:attrName>ppt_y</p:attrName>
                                        </p:attrNameLst>
                                      </p:cBhvr>
                                      <p:rCtr x="1198" y="0"/>
                                    </p:animMotion>
                                  </p:childTnLst>
                                </p:cTn>
                              </p:par>
                              <p:par>
                                <p:cTn id="16" presetID="10" presetClass="entr" presetSubtype="0" fill="hold" grpId="0" nodeType="withEffect">
                                  <p:stCondLst>
                                    <p:cond delay="100"/>
                                  </p:stCondLst>
                                  <p:childTnLst>
                                    <p:set>
                                      <p:cBhvr>
                                        <p:cTn id="17" dur="1" fill="hold">
                                          <p:stCondLst>
                                            <p:cond delay="0"/>
                                          </p:stCondLst>
                                        </p:cTn>
                                        <p:tgtEl>
                                          <p:spTgt spid="181"/>
                                        </p:tgtEl>
                                        <p:attrNameLst>
                                          <p:attrName>style.visibility</p:attrName>
                                        </p:attrNameLst>
                                      </p:cBhvr>
                                      <p:to>
                                        <p:strVal val="visible"/>
                                      </p:to>
                                    </p:set>
                                    <p:animEffect transition="in" filter="fade">
                                      <p:cBhvr>
                                        <p:cTn id="18" dur="650"/>
                                        <p:tgtEl>
                                          <p:spTgt spid="181"/>
                                        </p:tgtEl>
                                      </p:cBhvr>
                                    </p:animEffect>
                                  </p:childTnLst>
                                </p:cTn>
                              </p:par>
                              <p:par>
                                <p:cTn id="19" presetID="63" presetClass="path" presetSubtype="0" decel="100000" fill="hold" grpId="1" nodeType="withEffect">
                                  <p:stCondLst>
                                    <p:cond delay="100"/>
                                  </p:stCondLst>
                                  <p:childTnLst>
                                    <p:animMotion origin="layout" path="M -0.02409 2.59259E-6 L 4.16667E-7 2.59259E-6 " pathEditMode="relative" rAng="0" ptsTypes="AA">
                                      <p:cBhvr>
                                        <p:cTn id="20" dur="650" fill="hold"/>
                                        <p:tgtEl>
                                          <p:spTgt spid="181"/>
                                        </p:tgtEl>
                                        <p:attrNameLst>
                                          <p:attrName>ppt_x</p:attrName>
                                          <p:attrName>ppt_y</p:attrName>
                                        </p:attrNameLst>
                                      </p:cBhvr>
                                      <p:rCtr x="1198" y="0"/>
                                    </p:animMotion>
                                  </p:childTnLst>
                                </p:cTn>
                              </p:par>
                              <p:par>
                                <p:cTn id="21" presetID="10" presetClass="entr" presetSubtype="0" fill="hold" grpId="0" nodeType="withEffect">
                                  <p:stCondLst>
                                    <p:cond delay="100"/>
                                  </p:stCondLst>
                                  <p:childTnLst>
                                    <p:set>
                                      <p:cBhvr>
                                        <p:cTn id="22" dur="1" fill="hold">
                                          <p:stCondLst>
                                            <p:cond delay="0"/>
                                          </p:stCondLst>
                                        </p:cTn>
                                        <p:tgtEl>
                                          <p:spTgt spid="184"/>
                                        </p:tgtEl>
                                        <p:attrNameLst>
                                          <p:attrName>style.visibility</p:attrName>
                                        </p:attrNameLst>
                                      </p:cBhvr>
                                      <p:to>
                                        <p:strVal val="visible"/>
                                      </p:to>
                                    </p:set>
                                    <p:animEffect transition="in" filter="fade">
                                      <p:cBhvr>
                                        <p:cTn id="23" dur="650"/>
                                        <p:tgtEl>
                                          <p:spTgt spid="184"/>
                                        </p:tgtEl>
                                      </p:cBhvr>
                                    </p:animEffect>
                                  </p:childTnLst>
                                </p:cTn>
                              </p:par>
                              <p:par>
                                <p:cTn id="24" presetID="63" presetClass="path" presetSubtype="0" decel="100000" fill="hold" grpId="1" nodeType="withEffect">
                                  <p:stCondLst>
                                    <p:cond delay="100"/>
                                  </p:stCondLst>
                                  <p:childTnLst>
                                    <p:animMotion origin="layout" path="M -0.02408 -4.81481E-6 L -4.16667E-6 -4.81481E-6 " pathEditMode="relative" rAng="0" ptsTypes="AA">
                                      <p:cBhvr>
                                        <p:cTn id="25" dur="650" fill="hold"/>
                                        <p:tgtEl>
                                          <p:spTgt spid="184"/>
                                        </p:tgtEl>
                                        <p:attrNameLst>
                                          <p:attrName>ppt_x</p:attrName>
                                          <p:attrName>ppt_y</p:attrName>
                                        </p:attrNameLst>
                                      </p:cBhvr>
                                      <p:rCtr x="1198" y="0"/>
                                    </p:animMotion>
                                  </p:childTnLst>
                                </p:cTn>
                              </p:par>
                              <p:par>
                                <p:cTn id="26" presetID="10" presetClass="entr" presetSubtype="0" fill="hold" grpId="0" nodeType="withEffect">
                                  <p:stCondLst>
                                    <p:cond delay="400"/>
                                  </p:stCondLst>
                                  <p:childTnLst>
                                    <p:set>
                                      <p:cBhvr>
                                        <p:cTn id="27" dur="1" fill="hold">
                                          <p:stCondLst>
                                            <p:cond delay="0"/>
                                          </p:stCondLst>
                                        </p:cTn>
                                        <p:tgtEl>
                                          <p:spTgt spid="188"/>
                                        </p:tgtEl>
                                        <p:attrNameLst>
                                          <p:attrName>style.visibility</p:attrName>
                                        </p:attrNameLst>
                                      </p:cBhvr>
                                      <p:to>
                                        <p:strVal val="visible"/>
                                      </p:to>
                                    </p:set>
                                    <p:animEffect transition="in" filter="fade">
                                      <p:cBhvr>
                                        <p:cTn id="28" dur="650"/>
                                        <p:tgtEl>
                                          <p:spTgt spid="188"/>
                                        </p:tgtEl>
                                      </p:cBhvr>
                                    </p:animEffect>
                                  </p:childTnLst>
                                </p:cTn>
                              </p:par>
                              <p:par>
                                <p:cTn id="29" presetID="63" presetClass="path" presetSubtype="0" decel="100000" fill="hold" grpId="1" nodeType="withEffect">
                                  <p:stCondLst>
                                    <p:cond delay="400"/>
                                  </p:stCondLst>
                                  <p:childTnLst>
                                    <p:animMotion origin="layout" path="M -0.02409 -3.33333E-6 L -2.70833E-6 -3.33333E-6 " pathEditMode="relative" rAng="0" ptsTypes="AA">
                                      <p:cBhvr>
                                        <p:cTn id="30" dur="650" fill="hold"/>
                                        <p:tgtEl>
                                          <p:spTgt spid="188"/>
                                        </p:tgtEl>
                                        <p:attrNameLst>
                                          <p:attrName>ppt_x</p:attrName>
                                          <p:attrName>ppt_y</p:attrName>
                                        </p:attrNameLst>
                                      </p:cBhvr>
                                      <p:rCtr x="1198" y="0"/>
                                    </p:animMotion>
                                  </p:childTnLst>
                                </p:cTn>
                              </p:par>
                              <p:par>
                                <p:cTn id="31" presetID="10" presetClass="entr" presetSubtype="0" fill="hold" grpId="0" nodeType="withEffect">
                                  <p:stCondLst>
                                    <p:cond delay="300"/>
                                  </p:stCondLst>
                                  <p:childTnLst>
                                    <p:set>
                                      <p:cBhvr>
                                        <p:cTn id="32" dur="1" fill="hold">
                                          <p:stCondLst>
                                            <p:cond delay="0"/>
                                          </p:stCondLst>
                                        </p:cTn>
                                        <p:tgtEl>
                                          <p:spTgt spid="189"/>
                                        </p:tgtEl>
                                        <p:attrNameLst>
                                          <p:attrName>style.visibility</p:attrName>
                                        </p:attrNameLst>
                                      </p:cBhvr>
                                      <p:to>
                                        <p:strVal val="visible"/>
                                      </p:to>
                                    </p:set>
                                    <p:animEffect transition="in" filter="fade">
                                      <p:cBhvr>
                                        <p:cTn id="33" dur="650"/>
                                        <p:tgtEl>
                                          <p:spTgt spid="189"/>
                                        </p:tgtEl>
                                      </p:cBhvr>
                                    </p:animEffect>
                                  </p:childTnLst>
                                </p:cTn>
                              </p:par>
                              <p:par>
                                <p:cTn id="34" presetID="63" presetClass="path" presetSubtype="0" decel="100000" fill="hold" grpId="1" nodeType="withEffect">
                                  <p:stCondLst>
                                    <p:cond delay="300"/>
                                  </p:stCondLst>
                                  <p:childTnLst>
                                    <p:animMotion origin="layout" path="M -0.02409 -4.81481E-6 L 4.375E-6 -4.81481E-6 " pathEditMode="relative" rAng="0" ptsTypes="AA">
                                      <p:cBhvr>
                                        <p:cTn id="35" dur="650" fill="hold"/>
                                        <p:tgtEl>
                                          <p:spTgt spid="189"/>
                                        </p:tgtEl>
                                        <p:attrNameLst>
                                          <p:attrName>ppt_x</p:attrName>
                                          <p:attrName>ppt_y</p:attrName>
                                        </p:attrNameLst>
                                      </p:cBhvr>
                                      <p:rCtr x="1198" y="0"/>
                                    </p:animMotion>
                                  </p:childTnLst>
                                </p:cTn>
                              </p:par>
                              <p:par>
                                <p:cTn id="36" presetID="10" presetClass="entr" presetSubtype="0" fill="hold" grpId="0" nodeType="withEffect">
                                  <p:stCondLst>
                                    <p:cond delay="500"/>
                                  </p:stCondLst>
                                  <p:childTnLst>
                                    <p:set>
                                      <p:cBhvr>
                                        <p:cTn id="37" dur="1" fill="hold">
                                          <p:stCondLst>
                                            <p:cond delay="0"/>
                                          </p:stCondLst>
                                        </p:cTn>
                                        <p:tgtEl>
                                          <p:spTgt spid="175"/>
                                        </p:tgtEl>
                                        <p:attrNameLst>
                                          <p:attrName>style.visibility</p:attrName>
                                        </p:attrNameLst>
                                      </p:cBhvr>
                                      <p:to>
                                        <p:strVal val="visible"/>
                                      </p:to>
                                    </p:set>
                                    <p:animEffect transition="in" filter="fade">
                                      <p:cBhvr>
                                        <p:cTn id="38" dur="650"/>
                                        <p:tgtEl>
                                          <p:spTgt spid="175"/>
                                        </p:tgtEl>
                                      </p:cBhvr>
                                    </p:animEffect>
                                  </p:childTnLst>
                                </p:cTn>
                              </p:par>
                              <p:par>
                                <p:cTn id="39" presetID="63" presetClass="path" presetSubtype="0" decel="100000" fill="hold" grpId="1" nodeType="withEffect">
                                  <p:stCondLst>
                                    <p:cond delay="500"/>
                                  </p:stCondLst>
                                  <p:childTnLst>
                                    <p:animMotion origin="layout" path="M -0.02409 -1.85185E-6 L 4.16667E-6 -1.85185E-6 " pathEditMode="relative" rAng="0" ptsTypes="AA">
                                      <p:cBhvr>
                                        <p:cTn id="40" dur="650" fill="hold"/>
                                        <p:tgtEl>
                                          <p:spTgt spid="175"/>
                                        </p:tgtEl>
                                        <p:attrNameLst>
                                          <p:attrName>ppt_x</p:attrName>
                                          <p:attrName>ppt_y</p:attrName>
                                        </p:attrNameLst>
                                      </p:cBhvr>
                                      <p:rCtr x="1198" y="0"/>
                                    </p:animMotion>
                                  </p:childTnLst>
                                </p:cTn>
                              </p:par>
                              <p:par>
                                <p:cTn id="41" presetID="10" presetClass="entr" presetSubtype="0" fill="hold" grpId="0" nodeType="withEffect">
                                  <p:stCondLst>
                                    <p:cond delay="700"/>
                                  </p:stCondLst>
                                  <p:childTnLst>
                                    <p:set>
                                      <p:cBhvr>
                                        <p:cTn id="42" dur="1" fill="hold">
                                          <p:stCondLst>
                                            <p:cond delay="0"/>
                                          </p:stCondLst>
                                        </p:cTn>
                                        <p:tgtEl>
                                          <p:spTgt spid="198"/>
                                        </p:tgtEl>
                                        <p:attrNameLst>
                                          <p:attrName>style.visibility</p:attrName>
                                        </p:attrNameLst>
                                      </p:cBhvr>
                                      <p:to>
                                        <p:strVal val="visible"/>
                                      </p:to>
                                    </p:set>
                                    <p:animEffect transition="in" filter="fade">
                                      <p:cBhvr>
                                        <p:cTn id="43" dur="650"/>
                                        <p:tgtEl>
                                          <p:spTgt spid="198"/>
                                        </p:tgtEl>
                                      </p:cBhvr>
                                    </p:animEffect>
                                  </p:childTnLst>
                                </p:cTn>
                              </p:par>
                              <p:par>
                                <p:cTn id="44" presetID="63" presetClass="path" presetSubtype="0" decel="100000" fill="hold" grpId="1" nodeType="withEffect">
                                  <p:stCondLst>
                                    <p:cond delay="700"/>
                                  </p:stCondLst>
                                  <p:childTnLst>
                                    <p:animMotion origin="layout" path="M -0.02408 -1.11111E-6 L -3.54167E-6 -1.11111E-6 " pathEditMode="relative" rAng="0" ptsTypes="AA">
                                      <p:cBhvr>
                                        <p:cTn id="45" dur="650" fill="hold"/>
                                        <p:tgtEl>
                                          <p:spTgt spid="198"/>
                                        </p:tgtEl>
                                        <p:attrNameLst>
                                          <p:attrName>ppt_x</p:attrName>
                                          <p:attrName>ppt_y</p:attrName>
                                        </p:attrNameLst>
                                      </p:cBhvr>
                                      <p:rCtr x="1198" y="0"/>
                                    </p:animMotion>
                                  </p:childTnLst>
                                </p:cTn>
                              </p:par>
                              <p:par>
                                <p:cTn id="46" presetID="10" presetClass="entr" presetSubtype="0" fill="hold" grpId="0" nodeType="withEffect">
                                  <p:stCondLst>
                                    <p:cond delay="650"/>
                                  </p:stCondLst>
                                  <p:childTnLst>
                                    <p:set>
                                      <p:cBhvr>
                                        <p:cTn id="47" dur="1" fill="hold">
                                          <p:stCondLst>
                                            <p:cond delay="0"/>
                                          </p:stCondLst>
                                        </p:cTn>
                                        <p:tgtEl>
                                          <p:spTgt spid="187"/>
                                        </p:tgtEl>
                                        <p:attrNameLst>
                                          <p:attrName>style.visibility</p:attrName>
                                        </p:attrNameLst>
                                      </p:cBhvr>
                                      <p:to>
                                        <p:strVal val="visible"/>
                                      </p:to>
                                    </p:set>
                                    <p:animEffect transition="in" filter="fade">
                                      <p:cBhvr>
                                        <p:cTn id="48" dur="650"/>
                                        <p:tgtEl>
                                          <p:spTgt spid="187"/>
                                        </p:tgtEl>
                                      </p:cBhvr>
                                    </p:animEffect>
                                  </p:childTnLst>
                                </p:cTn>
                              </p:par>
                              <p:par>
                                <p:cTn id="49" presetID="63" presetClass="path" presetSubtype="0" decel="100000" fill="hold" grpId="1" nodeType="withEffect">
                                  <p:stCondLst>
                                    <p:cond delay="650"/>
                                  </p:stCondLst>
                                  <p:childTnLst>
                                    <p:animMotion origin="layout" path="M -0.02409 -4.81481E-6 L -1.66667E-6 -4.81481E-6 " pathEditMode="relative" rAng="0" ptsTypes="AA">
                                      <p:cBhvr>
                                        <p:cTn id="50" dur="650" fill="hold"/>
                                        <p:tgtEl>
                                          <p:spTgt spid="187"/>
                                        </p:tgtEl>
                                        <p:attrNameLst>
                                          <p:attrName>ppt_x</p:attrName>
                                          <p:attrName>ppt_y</p:attrName>
                                        </p:attrNameLst>
                                      </p:cBhvr>
                                      <p:rCtr x="1198" y="0"/>
                                    </p:animMotion>
                                  </p:childTnLst>
                                </p:cTn>
                              </p:par>
                              <p:par>
                                <p:cTn id="51" presetID="10" presetClass="entr" presetSubtype="0" fill="hold" grpId="0" nodeType="withEffect">
                                  <p:stCondLst>
                                    <p:cond delay="900"/>
                                  </p:stCondLst>
                                  <p:childTnLst>
                                    <p:set>
                                      <p:cBhvr>
                                        <p:cTn id="52" dur="1" fill="hold">
                                          <p:stCondLst>
                                            <p:cond delay="0"/>
                                          </p:stCondLst>
                                        </p:cTn>
                                        <p:tgtEl>
                                          <p:spTgt spid="203"/>
                                        </p:tgtEl>
                                        <p:attrNameLst>
                                          <p:attrName>style.visibility</p:attrName>
                                        </p:attrNameLst>
                                      </p:cBhvr>
                                      <p:to>
                                        <p:strVal val="visible"/>
                                      </p:to>
                                    </p:set>
                                    <p:animEffect transition="in" filter="fade">
                                      <p:cBhvr>
                                        <p:cTn id="53" dur="650"/>
                                        <p:tgtEl>
                                          <p:spTgt spid="203"/>
                                        </p:tgtEl>
                                      </p:cBhvr>
                                    </p:animEffect>
                                  </p:childTnLst>
                                </p:cTn>
                              </p:par>
                              <p:par>
                                <p:cTn id="54" presetID="63" presetClass="path" presetSubtype="0" decel="100000" fill="hold" grpId="1" nodeType="withEffect">
                                  <p:stCondLst>
                                    <p:cond delay="900"/>
                                  </p:stCondLst>
                                  <p:childTnLst>
                                    <p:animMotion origin="layout" path="M -0.02409 -4.81481E-6 L -3.33333E-6 -4.81481E-6 " pathEditMode="relative" rAng="0" ptsTypes="AA">
                                      <p:cBhvr>
                                        <p:cTn id="55" dur="650" fill="hold"/>
                                        <p:tgtEl>
                                          <p:spTgt spid="203"/>
                                        </p:tgtEl>
                                        <p:attrNameLst>
                                          <p:attrName>ppt_x</p:attrName>
                                          <p:attrName>ppt_y</p:attrName>
                                        </p:attrNameLst>
                                      </p:cBhvr>
                                      <p:rCtr x="1198" y="0"/>
                                    </p:animMotion>
                                  </p:childTnLst>
                                </p:cTn>
                              </p:par>
                              <p:par>
                                <p:cTn id="56" presetID="10" presetClass="entr" presetSubtype="0" fill="hold" grpId="0" nodeType="withEffect">
                                  <p:stCondLst>
                                    <p:cond delay="850"/>
                                  </p:stCondLst>
                                  <p:childTnLst>
                                    <p:set>
                                      <p:cBhvr>
                                        <p:cTn id="57" dur="1" fill="hold">
                                          <p:stCondLst>
                                            <p:cond delay="0"/>
                                          </p:stCondLst>
                                        </p:cTn>
                                        <p:tgtEl>
                                          <p:spTgt spid="178"/>
                                        </p:tgtEl>
                                        <p:attrNameLst>
                                          <p:attrName>style.visibility</p:attrName>
                                        </p:attrNameLst>
                                      </p:cBhvr>
                                      <p:to>
                                        <p:strVal val="visible"/>
                                      </p:to>
                                    </p:set>
                                    <p:animEffect transition="in" filter="fade">
                                      <p:cBhvr>
                                        <p:cTn id="58" dur="650"/>
                                        <p:tgtEl>
                                          <p:spTgt spid="178"/>
                                        </p:tgtEl>
                                      </p:cBhvr>
                                    </p:animEffect>
                                  </p:childTnLst>
                                </p:cTn>
                              </p:par>
                              <p:par>
                                <p:cTn id="59" presetID="63" presetClass="path" presetSubtype="0" decel="100000" fill="hold" grpId="1" nodeType="withEffect">
                                  <p:stCondLst>
                                    <p:cond delay="800"/>
                                  </p:stCondLst>
                                  <p:childTnLst>
                                    <p:animMotion origin="layout" path="M -0.02409 -2.59259E-6 L 4.58333E-6 -2.59259E-6 " pathEditMode="relative" rAng="0" ptsTypes="AA">
                                      <p:cBhvr>
                                        <p:cTn id="60" dur="650" fill="hold"/>
                                        <p:tgtEl>
                                          <p:spTgt spid="178"/>
                                        </p:tgtEl>
                                        <p:attrNameLst>
                                          <p:attrName>ppt_x</p:attrName>
                                          <p:attrName>ppt_y</p:attrName>
                                        </p:attrNameLst>
                                      </p:cBhvr>
                                      <p:rCtr x="1198" y="0"/>
                                    </p:animMotion>
                                  </p:childTnLst>
                                </p:cTn>
                              </p:par>
                              <p:par>
                                <p:cTn id="61" presetID="10" presetClass="entr" presetSubtype="0" fill="hold" grpId="0" nodeType="withEffect">
                                  <p:stCondLst>
                                    <p:cond delay="800"/>
                                  </p:stCondLst>
                                  <p:childTnLst>
                                    <p:set>
                                      <p:cBhvr>
                                        <p:cTn id="62" dur="1" fill="hold">
                                          <p:stCondLst>
                                            <p:cond delay="0"/>
                                          </p:stCondLst>
                                        </p:cTn>
                                        <p:tgtEl>
                                          <p:spTgt spid="177"/>
                                        </p:tgtEl>
                                        <p:attrNameLst>
                                          <p:attrName>style.visibility</p:attrName>
                                        </p:attrNameLst>
                                      </p:cBhvr>
                                      <p:to>
                                        <p:strVal val="visible"/>
                                      </p:to>
                                    </p:set>
                                    <p:animEffect transition="in" filter="fade">
                                      <p:cBhvr>
                                        <p:cTn id="63" dur="650"/>
                                        <p:tgtEl>
                                          <p:spTgt spid="177"/>
                                        </p:tgtEl>
                                      </p:cBhvr>
                                    </p:animEffect>
                                  </p:childTnLst>
                                </p:cTn>
                              </p:par>
                              <p:par>
                                <p:cTn id="64" presetID="63" presetClass="path" presetSubtype="0" decel="100000" fill="hold" grpId="1" nodeType="withEffect">
                                  <p:stCondLst>
                                    <p:cond delay="800"/>
                                  </p:stCondLst>
                                  <p:childTnLst>
                                    <p:animMotion origin="layout" path="M -0.02409 -7.40741E-7 L 2.91667E-6 -7.40741E-7 " pathEditMode="relative" rAng="0" ptsTypes="AA">
                                      <p:cBhvr>
                                        <p:cTn id="65" dur="650" fill="hold"/>
                                        <p:tgtEl>
                                          <p:spTgt spid="177"/>
                                        </p:tgtEl>
                                        <p:attrNameLst>
                                          <p:attrName>ppt_x</p:attrName>
                                          <p:attrName>ppt_y</p:attrName>
                                        </p:attrNameLst>
                                      </p:cBhvr>
                                      <p:rCtr x="1198" y="0"/>
                                    </p:animMotion>
                                  </p:childTnLst>
                                </p:cTn>
                              </p:par>
                              <p:par>
                                <p:cTn id="66" presetID="10" presetClass="entr" presetSubtype="0" fill="hold" grpId="0" nodeType="withEffect">
                                  <p:stCondLst>
                                    <p:cond delay="900"/>
                                  </p:stCondLst>
                                  <p:childTnLst>
                                    <p:set>
                                      <p:cBhvr>
                                        <p:cTn id="67" dur="1" fill="hold">
                                          <p:stCondLst>
                                            <p:cond delay="0"/>
                                          </p:stCondLst>
                                        </p:cTn>
                                        <p:tgtEl>
                                          <p:spTgt spid="174"/>
                                        </p:tgtEl>
                                        <p:attrNameLst>
                                          <p:attrName>style.visibility</p:attrName>
                                        </p:attrNameLst>
                                      </p:cBhvr>
                                      <p:to>
                                        <p:strVal val="visible"/>
                                      </p:to>
                                    </p:set>
                                    <p:animEffect transition="in" filter="fade">
                                      <p:cBhvr>
                                        <p:cTn id="68" dur="650"/>
                                        <p:tgtEl>
                                          <p:spTgt spid="174"/>
                                        </p:tgtEl>
                                      </p:cBhvr>
                                    </p:animEffect>
                                  </p:childTnLst>
                                </p:cTn>
                              </p:par>
                              <p:par>
                                <p:cTn id="69" presetID="63" presetClass="path" presetSubtype="0" decel="100000" fill="hold" grpId="1" nodeType="withEffect">
                                  <p:stCondLst>
                                    <p:cond delay="900"/>
                                  </p:stCondLst>
                                  <p:childTnLst>
                                    <p:animMotion origin="layout" path="M -0.02409 7.40741E-7 L -6.25E-7 7.40741E-7 " pathEditMode="relative" rAng="0" ptsTypes="AA">
                                      <p:cBhvr>
                                        <p:cTn id="70" dur="650" fill="hold"/>
                                        <p:tgtEl>
                                          <p:spTgt spid="174"/>
                                        </p:tgtEl>
                                        <p:attrNameLst>
                                          <p:attrName>ppt_x</p:attrName>
                                          <p:attrName>ppt_y</p:attrName>
                                        </p:attrNameLst>
                                      </p:cBhvr>
                                      <p:rCtr x="1198" y="0"/>
                                    </p:animMotion>
                                  </p:childTnLst>
                                </p:cTn>
                              </p:par>
                              <p:par>
                                <p:cTn id="71" presetID="10" presetClass="entr" presetSubtype="0" fill="hold" grpId="0" nodeType="withEffect">
                                  <p:stCondLst>
                                    <p:cond delay="1000"/>
                                  </p:stCondLst>
                                  <p:childTnLst>
                                    <p:set>
                                      <p:cBhvr>
                                        <p:cTn id="72" dur="1" fill="hold">
                                          <p:stCondLst>
                                            <p:cond delay="0"/>
                                          </p:stCondLst>
                                        </p:cTn>
                                        <p:tgtEl>
                                          <p:spTgt spid="200"/>
                                        </p:tgtEl>
                                        <p:attrNameLst>
                                          <p:attrName>style.visibility</p:attrName>
                                        </p:attrNameLst>
                                      </p:cBhvr>
                                      <p:to>
                                        <p:strVal val="visible"/>
                                      </p:to>
                                    </p:set>
                                    <p:animEffect transition="in" filter="fade">
                                      <p:cBhvr>
                                        <p:cTn id="73" dur="650"/>
                                        <p:tgtEl>
                                          <p:spTgt spid="200"/>
                                        </p:tgtEl>
                                      </p:cBhvr>
                                    </p:animEffect>
                                  </p:childTnLst>
                                </p:cTn>
                              </p:par>
                              <p:par>
                                <p:cTn id="74" presetID="63" presetClass="path" presetSubtype="0" decel="100000" fill="hold" grpId="1" nodeType="withEffect">
                                  <p:stCondLst>
                                    <p:cond delay="1000"/>
                                  </p:stCondLst>
                                  <p:childTnLst>
                                    <p:animMotion origin="layout" path="M -0.02409 1.48148E-6 L -6.25E-7 1.48148E-6 " pathEditMode="relative" rAng="0" ptsTypes="AA">
                                      <p:cBhvr>
                                        <p:cTn id="75" dur="650" fill="hold"/>
                                        <p:tgtEl>
                                          <p:spTgt spid="200"/>
                                        </p:tgtEl>
                                        <p:attrNameLst>
                                          <p:attrName>ppt_x</p:attrName>
                                          <p:attrName>ppt_y</p:attrName>
                                        </p:attrNameLst>
                                      </p:cBhvr>
                                      <p:rCtr x="1198" y="0"/>
                                    </p:animMotion>
                                  </p:childTnLst>
                                </p:cTn>
                              </p:par>
                              <p:par>
                                <p:cTn id="76" presetID="10" presetClass="entr" presetSubtype="0" fill="hold" grpId="0" nodeType="withEffect">
                                  <p:stCondLst>
                                    <p:cond delay="1100"/>
                                  </p:stCondLst>
                                  <p:childTnLst>
                                    <p:set>
                                      <p:cBhvr>
                                        <p:cTn id="77" dur="1" fill="hold">
                                          <p:stCondLst>
                                            <p:cond delay="0"/>
                                          </p:stCondLst>
                                        </p:cTn>
                                        <p:tgtEl>
                                          <p:spTgt spid="204"/>
                                        </p:tgtEl>
                                        <p:attrNameLst>
                                          <p:attrName>style.visibility</p:attrName>
                                        </p:attrNameLst>
                                      </p:cBhvr>
                                      <p:to>
                                        <p:strVal val="visible"/>
                                      </p:to>
                                    </p:set>
                                    <p:animEffect transition="in" filter="fade">
                                      <p:cBhvr>
                                        <p:cTn id="78" dur="650"/>
                                        <p:tgtEl>
                                          <p:spTgt spid="204"/>
                                        </p:tgtEl>
                                      </p:cBhvr>
                                    </p:animEffect>
                                  </p:childTnLst>
                                </p:cTn>
                              </p:par>
                              <p:par>
                                <p:cTn id="79" presetID="63" presetClass="path" presetSubtype="0" decel="100000" fill="hold" grpId="1" nodeType="withEffect">
                                  <p:stCondLst>
                                    <p:cond delay="1100"/>
                                  </p:stCondLst>
                                  <p:childTnLst>
                                    <p:animMotion origin="layout" path="M -0.02409 0 L -4.16667E-7 0 " pathEditMode="relative" rAng="0" ptsTypes="AA">
                                      <p:cBhvr>
                                        <p:cTn id="80" dur="650" fill="hold"/>
                                        <p:tgtEl>
                                          <p:spTgt spid="204"/>
                                        </p:tgtEl>
                                        <p:attrNameLst>
                                          <p:attrName>ppt_x</p:attrName>
                                          <p:attrName>ppt_y</p:attrName>
                                        </p:attrNameLst>
                                      </p:cBhvr>
                                      <p:rCtr x="1198" y="0"/>
                                    </p:animMotion>
                                  </p:childTnLst>
                                </p:cTn>
                              </p:par>
                              <p:par>
                                <p:cTn id="81" presetID="10" presetClass="entr" presetSubtype="0" fill="hold" grpId="0" nodeType="withEffect">
                                  <p:stCondLst>
                                    <p:cond delay="1150"/>
                                  </p:stCondLst>
                                  <p:childTnLst>
                                    <p:set>
                                      <p:cBhvr>
                                        <p:cTn id="82" dur="1" fill="hold">
                                          <p:stCondLst>
                                            <p:cond delay="0"/>
                                          </p:stCondLst>
                                        </p:cTn>
                                        <p:tgtEl>
                                          <p:spTgt spid="158"/>
                                        </p:tgtEl>
                                        <p:attrNameLst>
                                          <p:attrName>style.visibility</p:attrName>
                                        </p:attrNameLst>
                                      </p:cBhvr>
                                      <p:to>
                                        <p:strVal val="visible"/>
                                      </p:to>
                                    </p:set>
                                    <p:animEffect transition="in" filter="fade">
                                      <p:cBhvr>
                                        <p:cTn id="83" dur="650"/>
                                        <p:tgtEl>
                                          <p:spTgt spid="158"/>
                                        </p:tgtEl>
                                      </p:cBhvr>
                                    </p:animEffect>
                                  </p:childTnLst>
                                </p:cTn>
                              </p:par>
                              <p:par>
                                <p:cTn id="84" presetID="63" presetClass="path" presetSubtype="0" decel="100000" fill="hold" grpId="1" nodeType="withEffect">
                                  <p:stCondLst>
                                    <p:cond delay="1150"/>
                                  </p:stCondLst>
                                  <p:childTnLst>
                                    <p:animMotion origin="layout" path="M -0.02409 -3.7037E-6 L 3.33333E-6 -3.7037E-6 " pathEditMode="relative" rAng="0" ptsTypes="AA">
                                      <p:cBhvr>
                                        <p:cTn id="85" dur="650" fill="hold"/>
                                        <p:tgtEl>
                                          <p:spTgt spid="158"/>
                                        </p:tgtEl>
                                        <p:attrNameLst>
                                          <p:attrName>ppt_x</p:attrName>
                                          <p:attrName>ppt_y</p:attrName>
                                        </p:attrNameLst>
                                      </p:cBhvr>
                                      <p:rCtr x="1198" y="0"/>
                                    </p:animMotion>
                                  </p:childTnLst>
                                </p:cTn>
                              </p:par>
                              <p:par>
                                <p:cTn id="86" presetID="10" presetClass="entr" presetSubtype="0" fill="hold" grpId="0" nodeType="withEffect">
                                  <p:stCondLst>
                                    <p:cond delay="1250"/>
                                  </p:stCondLst>
                                  <p:childTnLst>
                                    <p:set>
                                      <p:cBhvr>
                                        <p:cTn id="87" dur="1" fill="hold">
                                          <p:stCondLst>
                                            <p:cond delay="0"/>
                                          </p:stCondLst>
                                        </p:cTn>
                                        <p:tgtEl>
                                          <p:spTgt spid="165"/>
                                        </p:tgtEl>
                                        <p:attrNameLst>
                                          <p:attrName>style.visibility</p:attrName>
                                        </p:attrNameLst>
                                      </p:cBhvr>
                                      <p:to>
                                        <p:strVal val="visible"/>
                                      </p:to>
                                    </p:set>
                                    <p:animEffect transition="in" filter="fade">
                                      <p:cBhvr>
                                        <p:cTn id="88" dur="650"/>
                                        <p:tgtEl>
                                          <p:spTgt spid="165"/>
                                        </p:tgtEl>
                                      </p:cBhvr>
                                    </p:animEffect>
                                  </p:childTnLst>
                                </p:cTn>
                              </p:par>
                              <p:par>
                                <p:cTn id="89" presetID="63" presetClass="path" presetSubtype="0" decel="100000" fill="hold" grpId="1" nodeType="withEffect">
                                  <p:stCondLst>
                                    <p:cond delay="1250"/>
                                  </p:stCondLst>
                                  <p:childTnLst>
                                    <p:animMotion origin="layout" path="M -0.02409 -3.7037E-6 L 3.33333E-6 -3.7037E-6 " pathEditMode="relative" rAng="0" ptsTypes="AA">
                                      <p:cBhvr>
                                        <p:cTn id="90" dur="650" fill="hold"/>
                                        <p:tgtEl>
                                          <p:spTgt spid="165"/>
                                        </p:tgtEl>
                                        <p:attrNameLst>
                                          <p:attrName>ppt_x</p:attrName>
                                          <p:attrName>ppt_y</p:attrName>
                                        </p:attrNameLst>
                                      </p:cBhvr>
                                      <p:rCtr x="1198" y="0"/>
                                    </p:animMotion>
                                  </p:childTnLst>
                                </p:cTn>
                              </p:par>
                              <p:par>
                                <p:cTn id="91" presetID="10" presetClass="entr" presetSubtype="0" fill="hold" grpId="0" nodeType="withEffect">
                                  <p:stCondLst>
                                    <p:cond delay="1350"/>
                                  </p:stCondLst>
                                  <p:childTnLst>
                                    <p:set>
                                      <p:cBhvr>
                                        <p:cTn id="92" dur="1" fill="hold">
                                          <p:stCondLst>
                                            <p:cond delay="0"/>
                                          </p:stCondLst>
                                        </p:cTn>
                                        <p:tgtEl>
                                          <p:spTgt spid="194"/>
                                        </p:tgtEl>
                                        <p:attrNameLst>
                                          <p:attrName>style.visibility</p:attrName>
                                        </p:attrNameLst>
                                      </p:cBhvr>
                                      <p:to>
                                        <p:strVal val="visible"/>
                                      </p:to>
                                    </p:set>
                                    <p:animEffect transition="in" filter="fade">
                                      <p:cBhvr>
                                        <p:cTn id="93" dur="650"/>
                                        <p:tgtEl>
                                          <p:spTgt spid="194"/>
                                        </p:tgtEl>
                                      </p:cBhvr>
                                    </p:animEffect>
                                  </p:childTnLst>
                                </p:cTn>
                              </p:par>
                              <p:par>
                                <p:cTn id="94" presetID="63" presetClass="path" presetSubtype="0" decel="100000" fill="hold" grpId="1" nodeType="withEffect">
                                  <p:stCondLst>
                                    <p:cond delay="1350"/>
                                  </p:stCondLst>
                                  <p:childTnLst>
                                    <p:animMotion origin="layout" path="M -0.02408 -4.81481E-6 L -4.375E-6 -4.81481E-6 " pathEditMode="relative" rAng="0" ptsTypes="AA">
                                      <p:cBhvr>
                                        <p:cTn id="95" dur="650" fill="hold"/>
                                        <p:tgtEl>
                                          <p:spTgt spid="194"/>
                                        </p:tgtEl>
                                        <p:attrNameLst>
                                          <p:attrName>ppt_x</p:attrName>
                                          <p:attrName>ppt_y</p:attrName>
                                        </p:attrNameLst>
                                      </p:cBhvr>
                                      <p:rCtr x="1198" y="0"/>
                                    </p:animMotion>
                                  </p:childTnLst>
                                </p:cTn>
                              </p:par>
                              <p:par>
                                <p:cTn id="96" presetID="10" presetClass="entr" presetSubtype="0" fill="hold" grpId="0" nodeType="withEffect">
                                  <p:stCondLst>
                                    <p:cond delay="1350"/>
                                  </p:stCondLst>
                                  <p:childTnLst>
                                    <p:set>
                                      <p:cBhvr>
                                        <p:cTn id="97" dur="1" fill="hold">
                                          <p:stCondLst>
                                            <p:cond delay="0"/>
                                          </p:stCondLst>
                                        </p:cTn>
                                        <p:tgtEl>
                                          <p:spTgt spid="159"/>
                                        </p:tgtEl>
                                        <p:attrNameLst>
                                          <p:attrName>style.visibility</p:attrName>
                                        </p:attrNameLst>
                                      </p:cBhvr>
                                      <p:to>
                                        <p:strVal val="visible"/>
                                      </p:to>
                                    </p:set>
                                    <p:animEffect transition="in" filter="fade">
                                      <p:cBhvr>
                                        <p:cTn id="98" dur="650"/>
                                        <p:tgtEl>
                                          <p:spTgt spid="159"/>
                                        </p:tgtEl>
                                      </p:cBhvr>
                                    </p:animEffect>
                                  </p:childTnLst>
                                </p:cTn>
                              </p:par>
                              <p:par>
                                <p:cTn id="99" presetID="63" presetClass="path" presetSubtype="0" decel="100000" fill="hold" grpId="1" nodeType="withEffect">
                                  <p:stCondLst>
                                    <p:cond delay="1350"/>
                                  </p:stCondLst>
                                  <p:childTnLst>
                                    <p:animMotion origin="layout" path="M -0.02409 -4.81481E-6 L 3.33333E-6 -4.81481E-6 " pathEditMode="relative" rAng="0" ptsTypes="AA">
                                      <p:cBhvr>
                                        <p:cTn id="100" dur="650" fill="hold"/>
                                        <p:tgtEl>
                                          <p:spTgt spid="159"/>
                                        </p:tgtEl>
                                        <p:attrNameLst>
                                          <p:attrName>ppt_x</p:attrName>
                                          <p:attrName>ppt_y</p:attrName>
                                        </p:attrNameLst>
                                      </p:cBhvr>
                                      <p:rCtr x="1198" y="0"/>
                                    </p:animMotion>
                                  </p:childTnLst>
                                </p:cTn>
                              </p:par>
                              <p:par>
                                <p:cTn id="101" presetID="10" presetClass="entr" presetSubtype="0" fill="hold" grpId="0" nodeType="withEffect">
                                  <p:stCondLst>
                                    <p:cond delay="1400"/>
                                  </p:stCondLst>
                                  <p:childTnLst>
                                    <p:set>
                                      <p:cBhvr>
                                        <p:cTn id="102" dur="1" fill="hold">
                                          <p:stCondLst>
                                            <p:cond delay="0"/>
                                          </p:stCondLst>
                                        </p:cTn>
                                        <p:tgtEl>
                                          <p:spTgt spid="208"/>
                                        </p:tgtEl>
                                        <p:attrNameLst>
                                          <p:attrName>style.visibility</p:attrName>
                                        </p:attrNameLst>
                                      </p:cBhvr>
                                      <p:to>
                                        <p:strVal val="visible"/>
                                      </p:to>
                                    </p:set>
                                    <p:animEffect transition="in" filter="fade">
                                      <p:cBhvr>
                                        <p:cTn id="103" dur="650"/>
                                        <p:tgtEl>
                                          <p:spTgt spid="208"/>
                                        </p:tgtEl>
                                      </p:cBhvr>
                                    </p:animEffect>
                                  </p:childTnLst>
                                </p:cTn>
                              </p:par>
                              <p:par>
                                <p:cTn id="104" presetID="63" presetClass="path" presetSubtype="0" decel="100000" fill="hold" grpId="1" nodeType="withEffect">
                                  <p:stCondLst>
                                    <p:cond delay="1400"/>
                                  </p:stCondLst>
                                  <p:childTnLst>
                                    <p:animMotion origin="layout" path="M -0.02409 4.44444E-6 L 3.33333E-6 4.44444E-6 " pathEditMode="relative" rAng="0" ptsTypes="AA">
                                      <p:cBhvr>
                                        <p:cTn id="105" dur="650" fill="hold"/>
                                        <p:tgtEl>
                                          <p:spTgt spid="208"/>
                                        </p:tgtEl>
                                        <p:attrNameLst>
                                          <p:attrName>ppt_x</p:attrName>
                                          <p:attrName>ppt_y</p:attrName>
                                        </p:attrNameLst>
                                      </p:cBhvr>
                                      <p:rCtr x="1198" y="0"/>
                                    </p:animMotion>
                                  </p:childTnLst>
                                </p:cTn>
                              </p:par>
                              <p:par>
                                <p:cTn id="106" presetID="10" presetClass="entr" presetSubtype="0" fill="hold" grpId="0" nodeType="withEffect">
                                  <p:stCondLst>
                                    <p:cond delay="1500"/>
                                  </p:stCondLst>
                                  <p:childTnLst>
                                    <p:set>
                                      <p:cBhvr>
                                        <p:cTn id="107" dur="1" fill="hold">
                                          <p:stCondLst>
                                            <p:cond delay="0"/>
                                          </p:stCondLst>
                                        </p:cTn>
                                        <p:tgtEl>
                                          <p:spTgt spid="207"/>
                                        </p:tgtEl>
                                        <p:attrNameLst>
                                          <p:attrName>style.visibility</p:attrName>
                                        </p:attrNameLst>
                                      </p:cBhvr>
                                      <p:to>
                                        <p:strVal val="visible"/>
                                      </p:to>
                                    </p:set>
                                    <p:animEffect transition="in" filter="fade">
                                      <p:cBhvr>
                                        <p:cTn id="108" dur="650"/>
                                        <p:tgtEl>
                                          <p:spTgt spid="207"/>
                                        </p:tgtEl>
                                      </p:cBhvr>
                                    </p:animEffect>
                                  </p:childTnLst>
                                </p:cTn>
                              </p:par>
                              <p:par>
                                <p:cTn id="109" presetID="63" presetClass="path" presetSubtype="0" decel="100000" fill="hold" grpId="1" nodeType="withEffect">
                                  <p:stCondLst>
                                    <p:cond delay="1500"/>
                                  </p:stCondLst>
                                  <p:childTnLst>
                                    <p:animMotion origin="layout" path="M -0.02408 -4.81481E-6 L -4.58333E-6 -4.81481E-6 " pathEditMode="relative" rAng="0" ptsTypes="AA">
                                      <p:cBhvr>
                                        <p:cTn id="110" dur="650" fill="hold"/>
                                        <p:tgtEl>
                                          <p:spTgt spid="207"/>
                                        </p:tgtEl>
                                        <p:attrNameLst>
                                          <p:attrName>ppt_x</p:attrName>
                                          <p:attrName>ppt_y</p:attrName>
                                        </p:attrNameLst>
                                      </p:cBhvr>
                                      <p:rCtr x="1198" y="0"/>
                                    </p:animMotion>
                                  </p:childTnLst>
                                </p:cTn>
                              </p:par>
                              <p:par>
                                <p:cTn id="111" presetID="10" presetClass="entr" presetSubtype="0" fill="hold" grpId="0" nodeType="withEffect">
                                  <p:stCondLst>
                                    <p:cond delay="1800"/>
                                  </p:stCondLst>
                                  <p:childTnLst>
                                    <p:set>
                                      <p:cBhvr>
                                        <p:cTn id="112" dur="1" fill="hold">
                                          <p:stCondLst>
                                            <p:cond delay="0"/>
                                          </p:stCondLst>
                                        </p:cTn>
                                        <p:tgtEl>
                                          <p:spTgt spid="206"/>
                                        </p:tgtEl>
                                        <p:attrNameLst>
                                          <p:attrName>style.visibility</p:attrName>
                                        </p:attrNameLst>
                                      </p:cBhvr>
                                      <p:to>
                                        <p:strVal val="visible"/>
                                      </p:to>
                                    </p:set>
                                    <p:animEffect transition="in" filter="fade">
                                      <p:cBhvr>
                                        <p:cTn id="113" dur="650"/>
                                        <p:tgtEl>
                                          <p:spTgt spid="206"/>
                                        </p:tgtEl>
                                      </p:cBhvr>
                                    </p:animEffect>
                                  </p:childTnLst>
                                </p:cTn>
                              </p:par>
                              <p:par>
                                <p:cTn id="114" presetID="63" presetClass="path" presetSubtype="0" decel="100000" fill="hold" grpId="1" nodeType="withEffect">
                                  <p:stCondLst>
                                    <p:cond delay="1800"/>
                                  </p:stCondLst>
                                  <p:childTnLst>
                                    <p:animMotion origin="layout" path="M -0.02409 -3.7037E-7 L 2.08333E-6 -3.7037E-7 " pathEditMode="relative" rAng="0" ptsTypes="AA">
                                      <p:cBhvr>
                                        <p:cTn id="115" dur="650" fill="hold"/>
                                        <p:tgtEl>
                                          <p:spTgt spid="206"/>
                                        </p:tgtEl>
                                        <p:attrNameLst>
                                          <p:attrName>ppt_x</p:attrName>
                                          <p:attrName>ppt_y</p:attrName>
                                        </p:attrNameLst>
                                      </p:cBhvr>
                                      <p:rCtr x="1198" y="0"/>
                                    </p:animMotion>
                                  </p:childTnLst>
                                </p:cTn>
                              </p:par>
                              <p:par>
                                <p:cTn id="116" presetID="10" presetClass="entr" presetSubtype="0" fill="hold" grpId="0" nodeType="withEffect">
                                  <p:stCondLst>
                                    <p:cond delay="1700"/>
                                  </p:stCondLst>
                                  <p:childTnLst>
                                    <p:set>
                                      <p:cBhvr>
                                        <p:cTn id="117" dur="1" fill="hold">
                                          <p:stCondLst>
                                            <p:cond delay="0"/>
                                          </p:stCondLst>
                                        </p:cTn>
                                        <p:tgtEl>
                                          <p:spTgt spid="205"/>
                                        </p:tgtEl>
                                        <p:attrNameLst>
                                          <p:attrName>style.visibility</p:attrName>
                                        </p:attrNameLst>
                                      </p:cBhvr>
                                      <p:to>
                                        <p:strVal val="visible"/>
                                      </p:to>
                                    </p:set>
                                    <p:animEffect transition="in" filter="fade">
                                      <p:cBhvr>
                                        <p:cTn id="118" dur="650"/>
                                        <p:tgtEl>
                                          <p:spTgt spid="205"/>
                                        </p:tgtEl>
                                      </p:cBhvr>
                                    </p:animEffect>
                                  </p:childTnLst>
                                </p:cTn>
                              </p:par>
                              <p:par>
                                <p:cTn id="119" presetID="63" presetClass="path" presetSubtype="0" decel="100000" fill="hold" grpId="1" nodeType="withEffect">
                                  <p:stCondLst>
                                    <p:cond delay="1700"/>
                                  </p:stCondLst>
                                  <p:childTnLst>
                                    <p:animMotion origin="layout" path="M -0.02409 -2.22222E-6 L 2.08333E-6 -2.22222E-6 " pathEditMode="relative" rAng="0" ptsTypes="AA">
                                      <p:cBhvr>
                                        <p:cTn id="120" dur="650" fill="hold"/>
                                        <p:tgtEl>
                                          <p:spTgt spid="205"/>
                                        </p:tgtEl>
                                        <p:attrNameLst>
                                          <p:attrName>ppt_x</p:attrName>
                                          <p:attrName>ppt_y</p:attrName>
                                        </p:attrNameLst>
                                      </p:cBhvr>
                                      <p:rCtr x="1198" y="0"/>
                                    </p:animMotion>
                                  </p:childTnLst>
                                </p:cTn>
                              </p:par>
                              <p:par>
                                <p:cTn id="121" presetID="10" presetClass="entr" presetSubtype="0" fill="hold" grpId="0" nodeType="withEffect">
                                  <p:stCondLst>
                                    <p:cond delay="1650"/>
                                  </p:stCondLst>
                                  <p:childTnLst>
                                    <p:set>
                                      <p:cBhvr>
                                        <p:cTn id="122" dur="1" fill="hold">
                                          <p:stCondLst>
                                            <p:cond delay="0"/>
                                          </p:stCondLst>
                                        </p:cTn>
                                        <p:tgtEl>
                                          <p:spTgt spid="209"/>
                                        </p:tgtEl>
                                        <p:attrNameLst>
                                          <p:attrName>style.visibility</p:attrName>
                                        </p:attrNameLst>
                                      </p:cBhvr>
                                      <p:to>
                                        <p:strVal val="visible"/>
                                      </p:to>
                                    </p:set>
                                    <p:animEffect transition="in" filter="fade">
                                      <p:cBhvr>
                                        <p:cTn id="123" dur="650"/>
                                        <p:tgtEl>
                                          <p:spTgt spid="209"/>
                                        </p:tgtEl>
                                      </p:cBhvr>
                                    </p:animEffect>
                                  </p:childTnLst>
                                </p:cTn>
                              </p:par>
                              <p:par>
                                <p:cTn id="124" presetID="63" presetClass="path" presetSubtype="0" decel="100000" fill="hold" grpId="1" nodeType="withEffect">
                                  <p:stCondLst>
                                    <p:cond delay="1650"/>
                                  </p:stCondLst>
                                  <p:childTnLst>
                                    <p:animMotion origin="layout" path="M -0.02409 -4.07407E-6 L 4.16667E-6 -4.07407E-6 " pathEditMode="relative" rAng="0" ptsTypes="AA">
                                      <p:cBhvr>
                                        <p:cTn id="125" dur="650" fill="hold"/>
                                        <p:tgtEl>
                                          <p:spTgt spid="209"/>
                                        </p:tgtEl>
                                        <p:attrNameLst>
                                          <p:attrName>ppt_x</p:attrName>
                                          <p:attrName>ppt_y</p:attrName>
                                        </p:attrNameLst>
                                      </p:cBhvr>
                                      <p:rCtr x="1198" y="0"/>
                                    </p:animMotion>
                                  </p:childTnLst>
                                </p:cTn>
                              </p:par>
                              <p:par>
                                <p:cTn id="126" presetID="10" presetClass="entr" presetSubtype="0" fill="hold" grpId="0" nodeType="withEffect">
                                  <p:stCondLst>
                                    <p:cond delay="1550"/>
                                  </p:stCondLst>
                                  <p:childTnLst>
                                    <p:set>
                                      <p:cBhvr>
                                        <p:cTn id="127" dur="1" fill="hold">
                                          <p:stCondLst>
                                            <p:cond delay="0"/>
                                          </p:stCondLst>
                                        </p:cTn>
                                        <p:tgtEl>
                                          <p:spTgt spid="155"/>
                                        </p:tgtEl>
                                        <p:attrNameLst>
                                          <p:attrName>style.visibility</p:attrName>
                                        </p:attrNameLst>
                                      </p:cBhvr>
                                      <p:to>
                                        <p:strVal val="visible"/>
                                      </p:to>
                                    </p:set>
                                    <p:animEffect transition="in" filter="fade">
                                      <p:cBhvr>
                                        <p:cTn id="128" dur="650"/>
                                        <p:tgtEl>
                                          <p:spTgt spid="155"/>
                                        </p:tgtEl>
                                      </p:cBhvr>
                                    </p:animEffect>
                                  </p:childTnLst>
                                </p:cTn>
                              </p:par>
                              <p:par>
                                <p:cTn id="129" presetID="63" presetClass="path" presetSubtype="0" decel="100000" fill="hold" grpId="1" nodeType="withEffect">
                                  <p:stCondLst>
                                    <p:cond delay="1550"/>
                                  </p:stCondLst>
                                  <p:childTnLst>
                                    <p:animMotion origin="layout" path="M -0.02409 -3.7037E-7 L 2.08333E-6 -3.7037E-7 " pathEditMode="relative" rAng="0" ptsTypes="AA">
                                      <p:cBhvr>
                                        <p:cTn id="130" dur="650" fill="hold"/>
                                        <p:tgtEl>
                                          <p:spTgt spid="155"/>
                                        </p:tgtEl>
                                        <p:attrNameLst>
                                          <p:attrName>ppt_x</p:attrName>
                                          <p:attrName>ppt_y</p:attrName>
                                        </p:attrNameLst>
                                      </p:cBhvr>
                                      <p:rCtr x="1198" y="0"/>
                                    </p:animMotion>
                                  </p:childTnLst>
                                </p:cTn>
                              </p:par>
                              <p:par>
                                <p:cTn id="131" presetID="10" presetClass="entr" presetSubtype="0" fill="hold" grpId="0" nodeType="withEffect">
                                  <p:stCondLst>
                                    <p:cond delay="100"/>
                                  </p:stCondLst>
                                  <p:childTnLst>
                                    <p:set>
                                      <p:cBhvr>
                                        <p:cTn id="132" dur="1" fill="hold">
                                          <p:stCondLst>
                                            <p:cond delay="0"/>
                                          </p:stCondLst>
                                        </p:cTn>
                                        <p:tgtEl>
                                          <p:spTgt spid="199"/>
                                        </p:tgtEl>
                                        <p:attrNameLst>
                                          <p:attrName>style.visibility</p:attrName>
                                        </p:attrNameLst>
                                      </p:cBhvr>
                                      <p:to>
                                        <p:strVal val="visible"/>
                                      </p:to>
                                    </p:set>
                                    <p:animEffect transition="in" filter="fade">
                                      <p:cBhvr>
                                        <p:cTn id="133" dur="650"/>
                                        <p:tgtEl>
                                          <p:spTgt spid="199"/>
                                        </p:tgtEl>
                                      </p:cBhvr>
                                    </p:animEffect>
                                  </p:childTnLst>
                                </p:cTn>
                              </p:par>
                              <p:par>
                                <p:cTn id="134" presetID="63" presetClass="path" presetSubtype="0" decel="100000" fill="hold" grpId="1" nodeType="withEffect">
                                  <p:stCondLst>
                                    <p:cond delay="100"/>
                                  </p:stCondLst>
                                  <p:childTnLst>
                                    <p:animMotion origin="layout" path="M -0.02408 -1.11111E-6 L -3.54167E-6 -1.11111E-6 " pathEditMode="relative" rAng="0" ptsTypes="AA">
                                      <p:cBhvr>
                                        <p:cTn id="135" dur="650" fill="hold"/>
                                        <p:tgtEl>
                                          <p:spTgt spid="199"/>
                                        </p:tgtEl>
                                        <p:attrNameLst>
                                          <p:attrName>ppt_x</p:attrName>
                                          <p:attrName>ppt_y</p:attrName>
                                        </p:attrNameLst>
                                      </p:cBhvr>
                                      <p:rCtr x="1198" y="0"/>
                                    </p:animMotion>
                                  </p:childTnLst>
                                </p:cTn>
                              </p:par>
                              <p:par>
                                <p:cTn id="136" presetID="10" presetClass="entr" presetSubtype="0" fill="hold" grpId="0" nodeType="withEffect">
                                  <p:stCondLst>
                                    <p:cond delay="200"/>
                                  </p:stCondLst>
                                  <p:childTnLst>
                                    <p:set>
                                      <p:cBhvr>
                                        <p:cTn id="137" dur="1" fill="hold">
                                          <p:stCondLst>
                                            <p:cond delay="0"/>
                                          </p:stCondLst>
                                        </p:cTn>
                                        <p:tgtEl>
                                          <p:spTgt spid="183"/>
                                        </p:tgtEl>
                                        <p:attrNameLst>
                                          <p:attrName>style.visibility</p:attrName>
                                        </p:attrNameLst>
                                      </p:cBhvr>
                                      <p:to>
                                        <p:strVal val="visible"/>
                                      </p:to>
                                    </p:set>
                                    <p:animEffect transition="in" filter="fade">
                                      <p:cBhvr>
                                        <p:cTn id="138" dur="650"/>
                                        <p:tgtEl>
                                          <p:spTgt spid="183"/>
                                        </p:tgtEl>
                                      </p:cBhvr>
                                    </p:animEffect>
                                  </p:childTnLst>
                                </p:cTn>
                              </p:par>
                              <p:par>
                                <p:cTn id="139" presetID="63" presetClass="path" presetSubtype="0" decel="100000" fill="hold" grpId="1" nodeType="withEffect">
                                  <p:stCondLst>
                                    <p:cond delay="200"/>
                                  </p:stCondLst>
                                  <p:childTnLst>
                                    <p:animMotion origin="layout" path="M -0.02408 -1.11111E-6 L -3.54167E-6 -1.11111E-6 " pathEditMode="relative" rAng="0" ptsTypes="AA">
                                      <p:cBhvr>
                                        <p:cTn id="140" dur="650" fill="hold"/>
                                        <p:tgtEl>
                                          <p:spTgt spid="183"/>
                                        </p:tgtEl>
                                        <p:attrNameLst>
                                          <p:attrName>ppt_x</p:attrName>
                                          <p:attrName>ppt_y</p:attrName>
                                        </p:attrNameLst>
                                      </p:cBhvr>
                                      <p:rCtr x="1198" y="0"/>
                                    </p:animMotion>
                                  </p:childTnLst>
                                </p:cTn>
                              </p:par>
                              <p:par>
                                <p:cTn id="141" presetID="10" presetClass="entr" presetSubtype="0" fill="hold" grpId="0" nodeType="withEffect">
                                  <p:stCondLst>
                                    <p:cond delay="100"/>
                                  </p:stCondLst>
                                  <p:childTnLst>
                                    <p:set>
                                      <p:cBhvr>
                                        <p:cTn id="142" dur="1" fill="hold">
                                          <p:stCondLst>
                                            <p:cond delay="0"/>
                                          </p:stCondLst>
                                        </p:cTn>
                                        <p:tgtEl>
                                          <p:spTgt spid="180"/>
                                        </p:tgtEl>
                                        <p:attrNameLst>
                                          <p:attrName>style.visibility</p:attrName>
                                        </p:attrNameLst>
                                      </p:cBhvr>
                                      <p:to>
                                        <p:strVal val="visible"/>
                                      </p:to>
                                    </p:set>
                                    <p:animEffect transition="in" filter="fade">
                                      <p:cBhvr>
                                        <p:cTn id="143" dur="650"/>
                                        <p:tgtEl>
                                          <p:spTgt spid="180"/>
                                        </p:tgtEl>
                                      </p:cBhvr>
                                    </p:animEffect>
                                  </p:childTnLst>
                                </p:cTn>
                              </p:par>
                              <p:par>
                                <p:cTn id="144" presetID="63" presetClass="path" presetSubtype="0" decel="100000" fill="hold" grpId="1" nodeType="withEffect">
                                  <p:stCondLst>
                                    <p:cond delay="100"/>
                                  </p:stCondLst>
                                  <p:childTnLst>
                                    <p:animMotion origin="layout" path="M -0.02408 -1.11111E-6 L -3.54167E-6 -1.11111E-6 " pathEditMode="relative" rAng="0" ptsTypes="AA">
                                      <p:cBhvr>
                                        <p:cTn id="145" dur="650" fill="hold"/>
                                        <p:tgtEl>
                                          <p:spTgt spid="180"/>
                                        </p:tgtEl>
                                        <p:attrNameLst>
                                          <p:attrName>ppt_x</p:attrName>
                                          <p:attrName>ppt_y</p:attrName>
                                        </p:attrNameLst>
                                      </p:cBhvr>
                                      <p:rCtr x="1198" y="0"/>
                                    </p:animMotion>
                                  </p:childTnLst>
                                </p:cTn>
                              </p:par>
                              <p:par>
                                <p:cTn id="146" presetID="10" presetClass="entr" presetSubtype="0" fill="hold" grpId="0" nodeType="withEffect">
                                  <p:stCondLst>
                                    <p:cond delay="100"/>
                                  </p:stCondLst>
                                  <p:childTnLst>
                                    <p:set>
                                      <p:cBhvr>
                                        <p:cTn id="147" dur="1" fill="hold">
                                          <p:stCondLst>
                                            <p:cond delay="0"/>
                                          </p:stCondLst>
                                        </p:cTn>
                                        <p:tgtEl>
                                          <p:spTgt spid="202"/>
                                        </p:tgtEl>
                                        <p:attrNameLst>
                                          <p:attrName>style.visibility</p:attrName>
                                        </p:attrNameLst>
                                      </p:cBhvr>
                                      <p:to>
                                        <p:strVal val="visible"/>
                                      </p:to>
                                    </p:set>
                                    <p:animEffect transition="in" filter="fade">
                                      <p:cBhvr>
                                        <p:cTn id="148" dur="650"/>
                                        <p:tgtEl>
                                          <p:spTgt spid="202"/>
                                        </p:tgtEl>
                                      </p:cBhvr>
                                    </p:animEffect>
                                  </p:childTnLst>
                                </p:cTn>
                              </p:par>
                              <p:par>
                                <p:cTn id="149" presetID="63" presetClass="path" presetSubtype="0" decel="100000" fill="hold" grpId="1" nodeType="withEffect">
                                  <p:stCondLst>
                                    <p:cond delay="100"/>
                                  </p:stCondLst>
                                  <p:childTnLst>
                                    <p:animMotion origin="layout" path="M -0.02408 -1.11111E-6 L -3.54167E-6 -1.11111E-6 " pathEditMode="relative" rAng="0" ptsTypes="AA">
                                      <p:cBhvr>
                                        <p:cTn id="150" dur="650" fill="hold"/>
                                        <p:tgtEl>
                                          <p:spTgt spid="202"/>
                                        </p:tgtEl>
                                        <p:attrNameLst>
                                          <p:attrName>ppt_x</p:attrName>
                                          <p:attrName>ppt_y</p:attrName>
                                        </p:attrNameLst>
                                      </p:cBhvr>
                                      <p:rCtr x="1198" y="0"/>
                                    </p:animMotion>
                                  </p:childTnLst>
                                </p:cTn>
                              </p:par>
                              <p:par>
                                <p:cTn id="151" presetID="10" presetClass="entr" presetSubtype="0" fill="hold" grpId="0" nodeType="withEffect">
                                  <p:stCondLst>
                                    <p:cond delay="400"/>
                                  </p:stCondLst>
                                  <p:childTnLst>
                                    <p:set>
                                      <p:cBhvr>
                                        <p:cTn id="152" dur="1" fill="hold">
                                          <p:stCondLst>
                                            <p:cond delay="0"/>
                                          </p:stCondLst>
                                        </p:cTn>
                                        <p:tgtEl>
                                          <p:spTgt spid="182"/>
                                        </p:tgtEl>
                                        <p:attrNameLst>
                                          <p:attrName>style.visibility</p:attrName>
                                        </p:attrNameLst>
                                      </p:cBhvr>
                                      <p:to>
                                        <p:strVal val="visible"/>
                                      </p:to>
                                    </p:set>
                                    <p:animEffect transition="in" filter="fade">
                                      <p:cBhvr>
                                        <p:cTn id="153" dur="650"/>
                                        <p:tgtEl>
                                          <p:spTgt spid="182"/>
                                        </p:tgtEl>
                                      </p:cBhvr>
                                    </p:animEffect>
                                  </p:childTnLst>
                                </p:cTn>
                              </p:par>
                              <p:par>
                                <p:cTn id="154" presetID="63" presetClass="path" presetSubtype="0" decel="100000" fill="hold" grpId="1" nodeType="withEffect">
                                  <p:stCondLst>
                                    <p:cond delay="400"/>
                                  </p:stCondLst>
                                  <p:childTnLst>
                                    <p:animMotion origin="layout" path="M -0.02408 -1.11111E-6 L -3.54167E-6 -1.11111E-6 " pathEditMode="relative" rAng="0" ptsTypes="AA">
                                      <p:cBhvr>
                                        <p:cTn id="155" dur="650" fill="hold"/>
                                        <p:tgtEl>
                                          <p:spTgt spid="182"/>
                                        </p:tgtEl>
                                        <p:attrNameLst>
                                          <p:attrName>ppt_x</p:attrName>
                                          <p:attrName>ppt_y</p:attrName>
                                        </p:attrNameLst>
                                      </p:cBhvr>
                                      <p:rCtr x="1198" y="0"/>
                                    </p:animMotion>
                                  </p:childTnLst>
                                </p:cTn>
                              </p:par>
                              <p:par>
                                <p:cTn id="156" presetID="10" presetClass="entr" presetSubtype="0" fill="hold" grpId="0" nodeType="withEffect">
                                  <p:stCondLst>
                                    <p:cond delay="400"/>
                                  </p:stCondLst>
                                  <p:childTnLst>
                                    <p:set>
                                      <p:cBhvr>
                                        <p:cTn id="157" dur="1" fill="hold">
                                          <p:stCondLst>
                                            <p:cond delay="0"/>
                                          </p:stCondLst>
                                        </p:cTn>
                                        <p:tgtEl>
                                          <p:spTgt spid="160"/>
                                        </p:tgtEl>
                                        <p:attrNameLst>
                                          <p:attrName>style.visibility</p:attrName>
                                        </p:attrNameLst>
                                      </p:cBhvr>
                                      <p:to>
                                        <p:strVal val="visible"/>
                                      </p:to>
                                    </p:set>
                                    <p:animEffect transition="in" filter="fade">
                                      <p:cBhvr>
                                        <p:cTn id="158" dur="650"/>
                                        <p:tgtEl>
                                          <p:spTgt spid="160"/>
                                        </p:tgtEl>
                                      </p:cBhvr>
                                    </p:animEffect>
                                  </p:childTnLst>
                                </p:cTn>
                              </p:par>
                              <p:par>
                                <p:cTn id="159" presetID="63" presetClass="path" presetSubtype="0" decel="100000" fill="hold" grpId="1" nodeType="withEffect">
                                  <p:stCondLst>
                                    <p:cond delay="400"/>
                                  </p:stCondLst>
                                  <p:childTnLst>
                                    <p:animMotion origin="layout" path="M -0.02408 -1.11111E-6 L -3.54167E-6 -1.11111E-6 " pathEditMode="relative" rAng="0" ptsTypes="AA">
                                      <p:cBhvr>
                                        <p:cTn id="160" dur="650" fill="hold"/>
                                        <p:tgtEl>
                                          <p:spTgt spid="160"/>
                                        </p:tgtEl>
                                        <p:attrNameLst>
                                          <p:attrName>ppt_x</p:attrName>
                                          <p:attrName>ppt_y</p:attrName>
                                        </p:attrNameLst>
                                      </p:cBhvr>
                                      <p:rCtr x="1198" y="0"/>
                                    </p:animMotion>
                                  </p:childTnLst>
                                </p:cTn>
                              </p:par>
                              <p:par>
                                <p:cTn id="161" presetID="10" presetClass="entr" presetSubtype="0" fill="hold" grpId="0" nodeType="withEffect">
                                  <p:stCondLst>
                                    <p:cond delay="400"/>
                                  </p:stCondLst>
                                  <p:childTnLst>
                                    <p:set>
                                      <p:cBhvr>
                                        <p:cTn id="162" dur="1" fill="hold">
                                          <p:stCondLst>
                                            <p:cond delay="0"/>
                                          </p:stCondLst>
                                        </p:cTn>
                                        <p:tgtEl>
                                          <p:spTgt spid="179"/>
                                        </p:tgtEl>
                                        <p:attrNameLst>
                                          <p:attrName>style.visibility</p:attrName>
                                        </p:attrNameLst>
                                      </p:cBhvr>
                                      <p:to>
                                        <p:strVal val="visible"/>
                                      </p:to>
                                    </p:set>
                                    <p:animEffect transition="in" filter="fade">
                                      <p:cBhvr>
                                        <p:cTn id="163" dur="650"/>
                                        <p:tgtEl>
                                          <p:spTgt spid="179"/>
                                        </p:tgtEl>
                                      </p:cBhvr>
                                    </p:animEffect>
                                  </p:childTnLst>
                                </p:cTn>
                              </p:par>
                              <p:par>
                                <p:cTn id="164" presetID="63" presetClass="path" presetSubtype="0" decel="100000" fill="hold" grpId="1" nodeType="withEffect">
                                  <p:stCondLst>
                                    <p:cond delay="400"/>
                                  </p:stCondLst>
                                  <p:childTnLst>
                                    <p:animMotion origin="layout" path="M -0.02408 -1.11111E-6 L -3.54167E-6 -1.11111E-6 " pathEditMode="relative" rAng="0" ptsTypes="AA">
                                      <p:cBhvr>
                                        <p:cTn id="165" dur="650" fill="hold"/>
                                        <p:tgtEl>
                                          <p:spTgt spid="179"/>
                                        </p:tgtEl>
                                        <p:attrNameLst>
                                          <p:attrName>ppt_x</p:attrName>
                                          <p:attrName>ppt_y</p:attrName>
                                        </p:attrNameLst>
                                      </p:cBhvr>
                                      <p:rCtr x="1198" y="0"/>
                                    </p:animMotion>
                                  </p:childTnLst>
                                </p:cTn>
                              </p:par>
                              <p:par>
                                <p:cTn id="166" presetID="10" presetClass="entr" presetSubtype="0" fill="hold" grpId="0" nodeType="withEffect">
                                  <p:stCondLst>
                                    <p:cond delay="500"/>
                                  </p:stCondLst>
                                  <p:childTnLst>
                                    <p:set>
                                      <p:cBhvr>
                                        <p:cTn id="167" dur="1" fill="hold">
                                          <p:stCondLst>
                                            <p:cond delay="0"/>
                                          </p:stCondLst>
                                        </p:cTn>
                                        <p:tgtEl>
                                          <p:spTgt spid="164"/>
                                        </p:tgtEl>
                                        <p:attrNameLst>
                                          <p:attrName>style.visibility</p:attrName>
                                        </p:attrNameLst>
                                      </p:cBhvr>
                                      <p:to>
                                        <p:strVal val="visible"/>
                                      </p:to>
                                    </p:set>
                                    <p:animEffect transition="in" filter="fade">
                                      <p:cBhvr>
                                        <p:cTn id="168" dur="650"/>
                                        <p:tgtEl>
                                          <p:spTgt spid="164"/>
                                        </p:tgtEl>
                                      </p:cBhvr>
                                    </p:animEffect>
                                  </p:childTnLst>
                                </p:cTn>
                              </p:par>
                              <p:par>
                                <p:cTn id="169" presetID="63" presetClass="path" presetSubtype="0" decel="100000" fill="hold" grpId="1" nodeType="withEffect">
                                  <p:stCondLst>
                                    <p:cond delay="500"/>
                                  </p:stCondLst>
                                  <p:childTnLst>
                                    <p:animMotion origin="layout" path="M -0.02408 -1.11111E-6 L -3.54167E-6 -1.11111E-6 " pathEditMode="relative" rAng="0" ptsTypes="AA">
                                      <p:cBhvr>
                                        <p:cTn id="170" dur="650" fill="hold"/>
                                        <p:tgtEl>
                                          <p:spTgt spid="164"/>
                                        </p:tgtEl>
                                        <p:attrNameLst>
                                          <p:attrName>ppt_x</p:attrName>
                                          <p:attrName>ppt_y</p:attrName>
                                        </p:attrNameLst>
                                      </p:cBhvr>
                                      <p:rCtr x="1198" y="0"/>
                                    </p:animMotion>
                                  </p:childTnLst>
                                </p:cTn>
                              </p:par>
                              <p:par>
                                <p:cTn id="171" presetID="10" presetClass="entr" presetSubtype="0" fill="hold" grpId="0" nodeType="withEffect">
                                  <p:stCondLst>
                                    <p:cond delay="700"/>
                                  </p:stCondLst>
                                  <p:childTnLst>
                                    <p:set>
                                      <p:cBhvr>
                                        <p:cTn id="172" dur="1" fill="hold">
                                          <p:stCondLst>
                                            <p:cond delay="0"/>
                                          </p:stCondLst>
                                        </p:cTn>
                                        <p:tgtEl>
                                          <p:spTgt spid="163"/>
                                        </p:tgtEl>
                                        <p:attrNameLst>
                                          <p:attrName>style.visibility</p:attrName>
                                        </p:attrNameLst>
                                      </p:cBhvr>
                                      <p:to>
                                        <p:strVal val="visible"/>
                                      </p:to>
                                    </p:set>
                                    <p:animEffect transition="in" filter="fade">
                                      <p:cBhvr>
                                        <p:cTn id="173" dur="650"/>
                                        <p:tgtEl>
                                          <p:spTgt spid="163"/>
                                        </p:tgtEl>
                                      </p:cBhvr>
                                    </p:animEffect>
                                  </p:childTnLst>
                                </p:cTn>
                              </p:par>
                              <p:par>
                                <p:cTn id="174" presetID="63" presetClass="path" presetSubtype="0" decel="100000" fill="hold" grpId="1" nodeType="withEffect">
                                  <p:stCondLst>
                                    <p:cond delay="700"/>
                                  </p:stCondLst>
                                  <p:childTnLst>
                                    <p:animMotion origin="layout" path="M -0.02408 -1.11111E-6 L -3.54167E-6 -1.11111E-6 " pathEditMode="relative" rAng="0" ptsTypes="AA">
                                      <p:cBhvr>
                                        <p:cTn id="175" dur="650" fill="hold"/>
                                        <p:tgtEl>
                                          <p:spTgt spid="163"/>
                                        </p:tgtEl>
                                        <p:attrNameLst>
                                          <p:attrName>ppt_x</p:attrName>
                                          <p:attrName>ppt_y</p:attrName>
                                        </p:attrNameLst>
                                      </p:cBhvr>
                                      <p:rCtr x="1198" y="0"/>
                                    </p:animMotion>
                                  </p:childTnLst>
                                </p:cTn>
                              </p:par>
                              <p:par>
                                <p:cTn id="176" presetID="10" presetClass="entr" presetSubtype="0" fill="hold" grpId="0" nodeType="withEffect">
                                  <p:stCondLst>
                                    <p:cond delay="700"/>
                                  </p:stCondLst>
                                  <p:childTnLst>
                                    <p:set>
                                      <p:cBhvr>
                                        <p:cTn id="177" dur="1" fill="hold">
                                          <p:stCondLst>
                                            <p:cond delay="0"/>
                                          </p:stCondLst>
                                        </p:cTn>
                                        <p:tgtEl>
                                          <p:spTgt spid="162"/>
                                        </p:tgtEl>
                                        <p:attrNameLst>
                                          <p:attrName>style.visibility</p:attrName>
                                        </p:attrNameLst>
                                      </p:cBhvr>
                                      <p:to>
                                        <p:strVal val="visible"/>
                                      </p:to>
                                    </p:set>
                                    <p:animEffect transition="in" filter="fade">
                                      <p:cBhvr>
                                        <p:cTn id="178" dur="650"/>
                                        <p:tgtEl>
                                          <p:spTgt spid="162"/>
                                        </p:tgtEl>
                                      </p:cBhvr>
                                    </p:animEffect>
                                  </p:childTnLst>
                                </p:cTn>
                              </p:par>
                              <p:par>
                                <p:cTn id="179" presetID="63" presetClass="path" presetSubtype="0" decel="100000" fill="hold" grpId="1" nodeType="withEffect">
                                  <p:stCondLst>
                                    <p:cond delay="700"/>
                                  </p:stCondLst>
                                  <p:childTnLst>
                                    <p:animMotion origin="layout" path="M -0.02408 -1.11111E-6 L -3.54167E-6 -1.11111E-6 " pathEditMode="relative" rAng="0" ptsTypes="AA">
                                      <p:cBhvr>
                                        <p:cTn id="180" dur="650" fill="hold"/>
                                        <p:tgtEl>
                                          <p:spTgt spid="162"/>
                                        </p:tgtEl>
                                        <p:attrNameLst>
                                          <p:attrName>ppt_x</p:attrName>
                                          <p:attrName>ppt_y</p:attrName>
                                        </p:attrNameLst>
                                      </p:cBhvr>
                                      <p:rCtr x="1198" y="0"/>
                                    </p:animMotion>
                                  </p:childTnLst>
                                </p:cTn>
                              </p:par>
                              <p:par>
                                <p:cTn id="181" presetID="10" presetClass="entr" presetSubtype="0" fill="hold" grpId="0" nodeType="withEffect">
                                  <p:stCondLst>
                                    <p:cond delay="650"/>
                                  </p:stCondLst>
                                  <p:childTnLst>
                                    <p:set>
                                      <p:cBhvr>
                                        <p:cTn id="182" dur="1" fill="hold">
                                          <p:stCondLst>
                                            <p:cond delay="0"/>
                                          </p:stCondLst>
                                        </p:cTn>
                                        <p:tgtEl>
                                          <p:spTgt spid="161"/>
                                        </p:tgtEl>
                                        <p:attrNameLst>
                                          <p:attrName>style.visibility</p:attrName>
                                        </p:attrNameLst>
                                      </p:cBhvr>
                                      <p:to>
                                        <p:strVal val="visible"/>
                                      </p:to>
                                    </p:set>
                                    <p:animEffect transition="in" filter="fade">
                                      <p:cBhvr>
                                        <p:cTn id="183" dur="650"/>
                                        <p:tgtEl>
                                          <p:spTgt spid="161"/>
                                        </p:tgtEl>
                                      </p:cBhvr>
                                    </p:animEffect>
                                  </p:childTnLst>
                                </p:cTn>
                              </p:par>
                              <p:par>
                                <p:cTn id="184" presetID="63" presetClass="path" presetSubtype="0" decel="100000" fill="hold" grpId="1" nodeType="withEffect">
                                  <p:stCondLst>
                                    <p:cond delay="650"/>
                                  </p:stCondLst>
                                  <p:childTnLst>
                                    <p:animMotion origin="layout" path="M -0.02408 -1.11111E-6 L -3.54167E-6 -1.11111E-6 " pathEditMode="relative" rAng="0" ptsTypes="AA">
                                      <p:cBhvr>
                                        <p:cTn id="185" dur="650" fill="hold"/>
                                        <p:tgtEl>
                                          <p:spTgt spid="161"/>
                                        </p:tgtEl>
                                        <p:attrNameLst>
                                          <p:attrName>ppt_x</p:attrName>
                                          <p:attrName>ppt_y</p:attrName>
                                        </p:attrNameLst>
                                      </p:cBhvr>
                                      <p:rCtr x="1198" y="0"/>
                                    </p:animMotion>
                                  </p:childTnLst>
                                </p:cTn>
                              </p:par>
                              <p:par>
                                <p:cTn id="186" presetID="10" presetClass="entr" presetSubtype="0" fill="hold" grpId="0" nodeType="withEffect">
                                  <p:stCondLst>
                                    <p:cond delay="800"/>
                                  </p:stCondLst>
                                  <p:childTnLst>
                                    <p:set>
                                      <p:cBhvr>
                                        <p:cTn id="187" dur="1" fill="hold">
                                          <p:stCondLst>
                                            <p:cond delay="0"/>
                                          </p:stCondLst>
                                        </p:cTn>
                                        <p:tgtEl>
                                          <p:spTgt spid="190"/>
                                        </p:tgtEl>
                                        <p:attrNameLst>
                                          <p:attrName>style.visibility</p:attrName>
                                        </p:attrNameLst>
                                      </p:cBhvr>
                                      <p:to>
                                        <p:strVal val="visible"/>
                                      </p:to>
                                    </p:set>
                                    <p:animEffect transition="in" filter="fade">
                                      <p:cBhvr>
                                        <p:cTn id="188" dur="650"/>
                                        <p:tgtEl>
                                          <p:spTgt spid="190"/>
                                        </p:tgtEl>
                                      </p:cBhvr>
                                    </p:animEffect>
                                  </p:childTnLst>
                                </p:cTn>
                              </p:par>
                              <p:par>
                                <p:cTn id="189" presetID="63" presetClass="path" presetSubtype="0" decel="100000" fill="hold" grpId="1" nodeType="withEffect">
                                  <p:stCondLst>
                                    <p:cond delay="800"/>
                                  </p:stCondLst>
                                  <p:childTnLst>
                                    <p:animMotion origin="layout" path="M -0.02408 -1.11111E-6 L -3.54167E-6 -1.11111E-6 " pathEditMode="relative" rAng="0" ptsTypes="AA">
                                      <p:cBhvr>
                                        <p:cTn id="190" dur="650" fill="hold"/>
                                        <p:tgtEl>
                                          <p:spTgt spid="190"/>
                                        </p:tgtEl>
                                        <p:attrNameLst>
                                          <p:attrName>ppt_x</p:attrName>
                                          <p:attrName>ppt_y</p:attrName>
                                        </p:attrNameLst>
                                      </p:cBhvr>
                                      <p:rCtr x="1198" y="0"/>
                                    </p:animMotion>
                                  </p:childTnLst>
                                </p:cTn>
                              </p:par>
                              <p:par>
                                <p:cTn id="191" presetID="10" presetClass="entr" presetSubtype="0" fill="hold" grpId="0" nodeType="withEffect">
                                  <p:stCondLst>
                                    <p:cond delay="850"/>
                                  </p:stCondLst>
                                  <p:childTnLst>
                                    <p:set>
                                      <p:cBhvr>
                                        <p:cTn id="192" dur="1" fill="hold">
                                          <p:stCondLst>
                                            <p:cond delay="0"/>
                                          </p:stCondLst>
                                        </p:cTn>
                                        <p:tgtEl>
                                          <p:spTgt spid="186"/>
                                        </p:tgtEl>
                                        <p:attrNameLst>
                                          <p:attrName>style.visibility</p:attrName>
                                        </p:attrNameLst>
                                      </p:cBhvr>
                                      <p:to>
                                        <p:strVal val="visible"/>
                                      </p:to>
                                    </p:set>
                                    <p:animEffect transition="in" filter="fade">
                                      <p:cBhvr>
                                        <p:cTn id="193" dur="650"/>
                                        <p:tgtEl>
                                          <p:spTgt spid="186"/>
                                        </p:tgtEl>
                                      </p:cBhvr>
                                    </p:animEffect>
                                  </p:childTnLst>
                                </p:cTn>
                              </p:par>
                              <p:par>
                                <p:cTn id="194" presetID="63" presetClass="path" presetSubtype="0" decel="100000" fill="hold" grpId="1" nodeType="withEffect">
                                  <p:stCondLst>
                                    <p:cond delay="800"/>
                                  </p:stCondLst>
                                  <p:childTnLst>
                                    <p:animMotion origin="layout" path="M -0.02408 -1.11111E-6 L -3.54167E-6 -1.11111E-6 " pathEditMode="relative" rAng="0" ptsTypes="AA">
                                      <p:cBhvr>
                                        <p:cTn id="195" dur="650" fill="hold"/>
                                        <p:tgtEl>
                                          <p:spTgt spid="186"/>
                                        </p:tgtEl>
                                        <p:attrNameLst>
                                          <p:attrName>ppt_x</p:attrName>
                                          <p:attrName>ppt_y</p:attrName>
                                        </p:attrNameLst>
                                      </p:cBhvr>
                                      <p:rCtr x="1198" y="0"/>
                                    </p:animMotion>
                                  </p:childTnLst>
                                </p:cTn>
                              </p:par>
                              <p:par>
                                <p:cTn id="196" presetID="10" presetClass="entr" presetSubtype="0" fill="hold" grpId="0" nodeType="withEffect">
                                  <p:stCondLst>
                                    <p:cond delay="900"/>
                                  </p:stCondLst>
                                  <p:childTnLst>
                                    <p:set>
                                      <p:cBhvr>
                                        <p:cTn id="197" dur="1" fill="hold">
                                          <p:stCondLst>
                                            <p:cond delay="0"/>
                                          </p:stCondLst>
                                        </p:cTn>
                                        <p:tgtEl>
                                          <p:spTgt spid="171"/>
                                        </p:tgtEl>
                                        <p:attrNameLst>
                                          <p:attrName>style.visibility</p:attrName>
                                        </p:attrNameLst>
                                      </p:cBhvr>
                                      <p:to>
                                        <p:strVal val="visible"/>
                                      </p:to>
                                    </p:set>
                                    <p:animEffect transition="in" filter="fade">
                                      <p:cBhvr>
                                        <p:cTn id="198" dur="650"/>
                                        <p:tgtEl>
                                          <p:spTgt spid="171"/>
                                        </p:tgtEl>
                                      </p:cBhvr>
                                    </p:animEffect>
                                  </p:childTnLst>
                                </p:cTn>
                              </p:par>
                              <p:par>
                                <p:cTn id="199" presetID="63" presetClass="path" presetSubtype="0" decel="100000" fill="hold" grpId="1" nodeType="withEffect">
                                  <p:stCondLst>
                                    <p:cond delay="900"/>
                                  </p:stCondLst>
                                  <p:childTnLst>
                                    <p:animMotion origin="layout" path="M -0.02408 -1.11111E-6 L -3.54167E-6 -1.11111E-6 " pathEditMode="relative" rAng="0" ptsTypes="AA">
                                      <p:cBhvr>
                                        <p:cTn id="200" dur="650" fill="hold"/>
                                        <p:tgtEl>
                                          <p:spTgt spid="171"/>
                                        </p:tgtEl>
                                        <p:attrNameLst>
                                          <p:attrName>ppt_x</p:attrName>
                                          <p:attrName>ppt_y</p:attrName>
                                        </p:attrNameLst>
                                      </p:cBhvr>
                                      <p:rCtr x="1198" y="0"/>
                                    </p:animMotion>
                                  </p:childTnLst>
                                </p:cTn>
                              </p:par>
                              <p:par>
                                <p:cTn id="201" presetID="10" presetClass="entr" presetSubtype="0" fill="hold" grpId="0" nodeType="withEffect">
                                  <p:stCondLst>
                                    <p:cond delay="850"/>
                                  </p:stCondLst>
                                  <p:childTnLst>
                                    <p:set>
                                      <p:cBhvr>
                                        <p:cTn id="202" dur="1" fill="hold">
                                          <p:stCondLst>
                                            <p:cond delay="0"/>
                                          </p:stCondLst>
                                        </p:cTn>
                                        <p:tgtEl>
                                          <p:spTgt spid="169"/>
                                        </p:tgtEl>
                                        <p:attrNameLst>
                                          <p:attrName>style.visibility</p:attrName>
                                        </p:attrNameLst>
                                      </p:cBhvr>
                                      <p:to>
                                        <p:strVal val="visible"/>
                                      </p:to>
                                    </p:set>
                                    <p:animEffect transition="in" filter="fade">
                                      <p:cBhvr>
                                        <p:cTn id="203" dur="650"/>
                                        <p:tgtEl>
                                          <p:spTgt spid="169"/>
                                        </p:tgtEl>
                                      </p:cBhvr>
                                    </p:animEffect>
                                  </p:childTnLst>
                                </p:cTn>
                              </p:par>
                              <p:par>
                                <p:cTn id="204" presetID="63" presetClass="path" presetSubtype="0" decel="100000" fill="hold" grpId="1" nodeType="withEffect">
                                  <p:stCondLst>
                                    <p:cond delay="800"/>
                                  </p:stCondLst>
                                  <p:childTnLst>
                                    <p:animMotion origin="layout" path="M -0.02408 -1.11111E-6 L -3.54167E-6 -1.11111E-6 " pathEditMode="relative" rAng="0" ptsTypes="AA">
                                      <p:cBhvr>
                                        <p:cTn id="205" dur="650" fill="hold"/>
                                        <p:tgtEl>
                                          <p:spTgt spid="169"/>
                                        </p:tgtEl>
                                        <p:attrNameLst>
                                          <p:attrName>ppt_x</p:attrName>
                                          <p:attrName>ppt_y</p:attrName>
                                        </p:attrNameLst>
                                      </p:cBhvr>
                                      <p:rCtr x="1198" y="0"/>
                                    </p:animMotion>
                                  </p:childTnLst>
                                </p:cTn>
                              </p:par>
                              <p:par>
                                <p:cTn id="206" presetID="10" presetClass="entr" presetSubtype="0" fill="hold" grpId="0" nodeType="withEffect">
                                  <p:stCondLst>
                                    <p:cond delay="900"/>
                                  </p:stCondLst>
                                  <p:childTnLst>
                                    <p:set>
                                      <p:cBhvr>
                                        <p:cTn id="207" dur="1" fill="hold">
                                          <p:stCondLst>
                                            <p:cond delay="0"/>
                                          </p:stCondLst>
                                        </p:cTn>
                                        <p:tgtEl>
                                          <p:spTgt spid="195"/>
                                        </p:tgtEl>
                                        <p:attrNameLst>
                                          <p:attrName>style.visibility</p:attrName>
                                        </p:attrNameLst>
                                      </p:cBhvr>
                                      <p:to>
                                        <p:strVal val="visible"/>
                                      </p:to>
                                    </p:set>
                                    <p:animEffect transition="in" filter="fade">
                                      <p:cBhvr>
                                        <p:cTn id="208" dur="650"/>
                                        <p:tgtEl>
                                          <p:spTgt spid="195"/>
                                        </p:tgtEl>
                                      </p:cBhvr>
                                    </p:animEffect>
                                  </p:childTnLst>
                                </p:cTn>
                              </p:par>
                              <p:par>
                                <p:cTn id="209" presetID="63" presetClass="path" presetSubtype="0" decel="100000" fill="hold" grpId="1" nodeType="withEffect">
                                  <p:stCondLst>
                                    <p:cond delay="900"/>
                                  </p:stCondLst>
                                  <p:childTnLst>
                                    <p:animMotion origin="layout" path="M -0.02408 -1.11111E-6 L -3.54167E-6 -1.11111E-6 " pathEditMode="relative" rAng="0" ptsTypes="AA">
                                      <p:cBhvr>
                                        <p:cTn id="210" dur="650" fill="hold"/>
                                        <p:tgtEl>
                                          <p:spTgt spid="195"/>
                                        </p:tgtEl>
                                        <p:attrNameLst>
                                          <p:attrName>ppt_x</p:attrName>
                                          <p:attrName>ppt_y</p:attrName>
                                        </p:attrNameLst>
                                      </p:cBhvr>
                                      <p:rCtr x="1198" y="0"/>
                                    </p:animMotion>
                                  </p:childTnLst>
                                </p:cTn>
                              </p:par>
                              <p:par>
                                <p:cTn id="211" presetID="10" presetClass="entr" presetSubtype="0" fill="hold" grpId="0" nodeType="withEffect">
                                  <p:stCondLst>
                                    <p:cond delay="1000"/>
                                  </p:stCondLst>
                                  <p:childTnLst>
                                    <p:set>
                                      <p:cBhvr>
                                        <p:cTn id="212" dur="1" fill="hold">
                                          <p:stCondLst>
                                            <p:cond delay="0"/>
                                          </p:stCondLst>
                                        </p:cTn>
                                        <p:tgtEl>
                                          <p:spTgt spid="191"/>
                                        </p:tgtEl>
                                        <p:attrNameLst>
                                          <p:attrName>style.visibility</p:attrName>
                                        </p:attrNameLst>
                                      </p:cBhvr>
                                      <p:to>
                                        <p:strVal val="visible"/>
                                      </p:to>
                                    </p:set>
                                    <p:animEffect transition="in" filter="fade">
                                      <p:cBhvr>
                                        <p:cTn id="213" dur="650"/>
                                        <p:tgtEl>
                                          <p:spTgt spid="191"/>
                                        </p:tgtEl>
                                      </p:cBhvr>
                                    </p:animEffect>
                                  </p:childTnLst>
                                </p:cTn>
                              </p:par>
                              <p:par>
                                <p:cTn id="214" presetID="63" presetClass="path" presetSubtype="0" decel="100000" fill="hold" grpId="1" nodeType="withEffect">
                                  <p:stCondLst>
                                    <p:cond delay="1000"/>
                                  </p:stCondLst>
                                  <p:childTnLst>
                                    <p:animMotion origin="layout" path="M -0.02408 -1.11111E-6 L -3.54167E-6 -1.11111E-6 " pathEditMode="relative" rAng="0" ptsTypes="AA">
                                      <p:cBhvr>
                                        <p:cTn id="215" dur="650" fill="hold"/>
                                        <p:tgtEl>
                                          <p:spTgt spid="191"/>
                                        </p:tgtEl>
                                        <p:attrNameLst>
                                          <p:attrName>ppt_x</p:attrName>
                                          <p:attrName>ppt_y</p:attrName>
                                        </p:attrNameLst>
                                      </p:cBhvr>
                                      <p:rCtr x="1198" y="0"/>
                                    </p:animMotion>
                                  </p:childTnLst>
                                </p:cTn>
                              </p:par>
                              <p:par>
                                <p:cTn id="216" presetID="10" presetClass="entr" presetSubtype="0" fill="hold" grpId="0" nodeType="withEffect">
                                  <p:stCondLst>
                                    <p:cond delay="1000"/>
                                  </p:stCondLst>
                                  <p:childTnLst>
                                    <p:set>
                                      <p:cBhvr>
                                        <p:cTn id="217" dur="1" fill="hold">
                                          <p:stCondLst>
                                            <p:cond delay="0"/>
                                          </p:stCondLst>
                                        </p:cTn>
                                        <p:tgtEl>
                                          <p:spTgt spid="172"/>
                                        </p:tgtEl>
                                        <p:attrNameLst>
                                          <p:attrName>style.visibility</p:attrName>
                                        </p:attrNameLst>
                                      </p:cBhvr>
                                      <p:to>
                                        <p:strVal val="visible"/>
                                      </p:to>
                                    </p:set>
                                    <p:animEffect transition="in" filter="fade">
                                      <p:cBhvr>
                                        <p:cTn id="218" dur="650"/>
                                        <p:tgtEl>
                                          <p:spTgt spid="172"/>
                                        </p:tgtEl>
                                      </p:cBhvr>
                                    </p:animEffect>
                                  </p:childTnLst>
                                </p:cTn>
                              </p:par>
                              <p:par>
                                <p:cTn id="219" presetID="63" presetClass="path" presetSubtype="0" decel="100000" fill="hold" grpId="1" nodeType="withEffect">
                                  <p:stCondLst>
                                    <p:cond delay="1000"/>
                                  </p:stCondLst>
                                  <p:childTnLst>
                                    <p:animMotion origin="layout" path="M -0.02408 -1.11111E-6 L -3.54167E-6 -1.11111E-6 " pathEditMode="relative" rAng="0" ptsTypes="AA">
                                      <p:cBhvr>
                                        <p:cTn id="220" dur="650" fill="hold"/>
                                        <p:tgtEl>
                                          <p:spTgt spid="172"/>
                                        </p:tgtEl>
                                        <p:attrNameLst>
                                          <p:attrName>ppt_x</p:attrName>
                                          <p:attrName>ppt_y</p:attrName>
                                        </p:attrNameLst>
                                      </p:cBhvr>
                                      <p:rCtr x="1198" y="0"/>
                                    </p:animMotion>
                                  </p:childTnLst>
                                </p:cTn>
                              </p:par>
                              <p:par>
                                <p:cTn id="221" presetID="10" presetClass="entr" presetSubtype="0" fill="hold" grpId="0" nodeType="withEffect">
                                  <p:stCondLst>
                                    <p:cond delay="1100"/>
                                  </p:stCondLst>
                                  <p:childTnLst>
                                    <p:set>
                                      <p:cBhvr>
                                        <p:cTn id="222" dur="1" fill="hold">
                                          <p:stCondLst>
                                            <p:cond delay="0"/>
                                          </p:stCondLst>
                                        </p:cTn>
                                        <p:tgtEl>
                                          <p:spTgt spid="170"/>
                                        </p:tgtEl>
                                        <p:attrNameLst>
                                          <p:attrName>style.visibility</p:attrName>
                                        </p:attrNameLst>
                                      </p:cBhvr>
                                      <p:to>
                                        <p:strVal val="visible"/>
                                      </p:to>
                                    </p:set>
                                    <p:animEffect transition="in" filter="fade">
                                      <p:cBhvr>
                                        <p:cTn id="223" dur="650"/>
                                        <p:tgtEl>
                                          <p:spTgt spid="170"/>
                                        </p:tgtEl>
                                      </p:cBhvr>
                                    </p:animEffect>
                                  </p:childTnLst>
                                </p:cTn>
                              </p:par>
                              <p:par>
                                <p:cTn id="224" presetID="63" presetClass="path" presetSubtype="0" decel="100000" fill="hold" grpId="1" nodeType="withEffect">
                                  <p:stCondLst>
                                    <p:cond delay="1100"/>
                                  </p:stCondLst>
                                  <p:childTnLst>
                                    <p:animMotion origin="layout" path="M -0.02408 -1.11111E-6 L -3.54167E-6 -1.11111E-6 " pathEditMode="relative" rAng="0" ptsTypes="AA">
                                      <p:cBhvr>
                                        <p:cTn id="225" dur="650" fill="hold"/>
                                        <p:tgtEl>
                                          <p:spTgt spid="170"/>
                                        </p:tgtEl>
                                        <p:attrNameLst>
                                          <p:attrName>ppt_x</p:attrName>
                                          <p:attrName>ppt_y</p:attrName>
                                        </p:attrNameLst>
                                      </p:cBhvr>
                                      <p:rCtr x="1198" y="0"/>
                                    </p:animMotion>
                                  </p:childTnLst>
                                </p:cTn>
                              </p:par>
                              <p:par>
                                <p:cTn id="226" presetID="10" presetClass="entr" presetSubtype="0" fill="hold" grpId="0" nodeType="withEffect">
                                  <p:stCondLst>
                                    <p:cond delay="1150"/>
                                  </p:stCondLst>
                                  <p:childTnLst>
                                    <p:set>
                                      <p:cBhvr>
                                        <p:cTn id="227" dur="1" fill="hold">
                                          <p:stCondLst>
                                            <p:cond delay="0"/>
                                          </p:stCondLst>
                                        </p:cTn>
                                        <p:tgtEl>
                                          <p:spTgt spid="168"/>
                                        </p:tgtEl>
                                        <p:attrNameLst>
                                          <p:attrName>style.visibility</p:attrName>
                                        </p:attrNameLst>
                                      </p:cBhvr>
                                      <p:to>
                                        <p:strVal val="visible"/>
                                      </p:to>
                                    </p:set>
                                    <p:animEffect transition="in" filter="fade">
                                      <p:cBhvr>
                                        <p:cTn id="228" dur="650"/>
                                        <p:tgtEl>
                                          <p:spTgt spid="168"/>
                                        </p:tgtEl>
                                      </p:cBhvr>
                                    </p:animEffect>
                                  </p:childTnLst>
                                </p:cTn>
                              </p:par>
                              <p:par>
                                <p:cTn id="229" presetID="63" presetClass="path" presetSubtype="0" decel="100000" fill="hold" grpId="1" nodeType="withEffect">
                                  <p:stCondLst>
                                    <p:cond delay="1150"/>
                                  </p:stCondLst>
                                  <p:childTnLst>
                                    <p:animMotion origin="layout" path="M -0.02408 -1.11111E-6 L -3.54167E-6 -1.11111E-6 " pathEditMode="relative" rAng="0" ptsTypes="AA">
                                      <p:cBhvr>
                                        <p:cTn id="230" dur="650" fill="hold"/>
                                        <p:tgtEl>
                                          <p:spTgt spid="168"/>
                                        </p:tgtEl>
                                        <p:attrNameLst>
                                          <p:attrName>ppt_x</p:attrName>
                                          <p:attrName>ppt_y</p:attrName>
                                        </p:attrNameLst>
                                      </p:cBhvr>
                                      <p:rCtr x="1198" y="0"/>
                                    </p:animMotion>
                                  </p:childTnLst>
                                </p:cTn>
                              </p:par>
                              <p:par>
                                <p:cTn id="231" presetID="10" presetClass="entr" presetSubtype="0" fill="hold" grpId="0" nodeType="withEffect">
                                  <p:stCondLst>
                                    <p:cond delay="1150"/>
                                  </p:stCondLst>
                                  <p:childTnLst>
                                    <p:set>
                                      <p:cBhvr>
                                        <p:cTn id="232" dur="1" fill="hold">
                                          <p:stCondLst>
                                            <p:cond delay="0"/>
                                          </p:stCondLst>
                                        </p:cTn>
                                        <p:tgtEl>
                                          <p:spTgt spid="192"/>
                                        </p:tgtEl>
                                        <p:attrNameLst>
                                          <p:attrName>style.visibility</p:attrName>
                                        </p:attrNameLst>
                                      </p:cBhvr>
                                      <p:to>
                                        <p:strVal val="visible"/>
                                      </p:to>
                                    </p:set>
                                    <p:animEffect transition="in" filter="fade">
                                      <p:cBhvr>
                                        <p:cTn id="233" dur="650"/>
                                        <p:tgtEl>
                                          <p:spTgt spid="192"/>
                                        </p:tgtEl>
                                      </p:cBhvr>
                                    </p:animEffect>
                                  </p:childTnLst>
                                </p:cTn>
                              </p:par>
                              <p:par>
                                <p:cTn id="234" presetID="63" presetClass="path" presetSubtype="0" decel="100000" fill="hold" grpId="1" nodeType="withEffect">
                                  <p:stCondLst>
                                    <p:cond delay="1150"/>
                                  </p:stCondLst>
                                  <p:childTnLst>
                                    <p:animMotion origin="layout" path="M -0.02408 -1.11111E-6 L -3.54167E-6 -1.11111E-6 " pathEditMode="relative" rAng="0" ptsTypes="AA">
                                      <p:cBhvr>
                                        <p:cTn id="235" dur="650" fill="hold"/>
                                        <p:tgtEl>
                                          <p:spTgt spid="192"/>
                                        </p:tgtEl>
                                        <p:attrNameLst>
                                          <p:attrName>ppt_x</p:attrName>
                                          <p:attrName>ppt_y</p:attrName>
                                        </p:attrNameLst>
                                      </p:cBhvr>
                                      <p:rCtr x="1198" y="0"/>
                                    </p:animMotion>
                                  </p:childTnLst>
                                </p:cTn>
                              </p:par>
                              <p:par>
                                <p:cTn id="236" presetID="10" presetClass="entr" presetSubtype="0" fill="hold" grpId="0" nodeType="withEffect">
                                  <p:stCondLst>
                                    <p:cond delay="1250"/>
                                  </p:stCondLst>
                                  <p:childTnLst>
                                    <p:set>
                                      <p:cBhvr>
                                        <p:cTn id="237" dur="1" fill="hold">
                                          <p:stCondLst>
                                            <p:cond delay="0"/>
                                          </p:stCondLst>
                                        </p:cTn>
                                        <p:tgtEl>
                                          <p:spTgt spid="201"/>
                                        </p:tgtEl>
                                        <p:attrNameLst>
                                          <p:attrName>style.visibility</p:attrName>
                                        </p:attrNameLst>
                                      </p:cBhvr>
                                      <p:to>
                                        <p:strVal val="visible"/>
                                      </p:to>
                                    </p:set>
                                    <p:animEffect transition="in" filter="fade">
                                      <p:cBhvr>
                                        <p:cTn id="238" dur="650"/>
                                        <p:tgtEl>
                                          <p:spTgt spid="201"/>
                                        </p:tgtEl>
                                      </p:cBhvr>
                                    </p:animEffect>
                                  </p:childTnLst>
                                </p:cTn>
                              </p:par>
                              <p:par>
                                <p:cTn id="239" presetID="63" presetClass="path" presetSubtype="0" decel="100000" fill="hold" grpId="1" nodeType="withEffect">
                                  <p:stCondLst>
                                    <p:cond delay="1250"/>
                                  </p:stCondLst>
                                  <p:childTnLst>
                                    <p:animMotion origin="layout" path="M -0.02408 -1.11111E-6 L -3.54167E-6 -1.11111E-6 " pathEditMode="relative" rAng="0" ptsTypes="AA">
                                      <p:cBhvr>
                                        <p:cTn id="240" dur="650" fill="hold"/>
                                        <p:tgtEl>
                                          <p:spTgt spid="201"/>
                                        </p:tgtEl>
                                        <p:attrNameLst>
                                          <p:attrName>ppt_x</p:attrName>
                                          <p:attrName>ppt_y</p:attrName>
                                        </p:attrNameLst>
                                      </p:cBhvr>
                                      <p:rCtr x="1198" y="0"/>
                                    </p:animMotion>
                                  </p:childTnLst>
                                </p:cTn>
                              </p:par>
                              <p:par>
                                <p:cTn id="241" presetID="10" presetClass="entr" presetSubtype="0" fill="hold" grpId="0" nodeType="withEffect">
                                  <p:stCondLst>
                                    <p:cond delay="1350"/>
                                  </p:stCondLst>
                                  <p:childTnLst>
                                    <p:set>
                                      <p:cBhvr>
                                        <p:cTn id="242" dur="1" fill="hold">
                                          <p:stCondLst>
                                            <p:cond delay="0"/>
                                          </p:stCondLst>
                                        </p:cTn>
                                        <p:tgtEl>
                                          <p:spTgt spid="173"/>
                                        </p:tgtEl>
                                        <p:attrNameLst>
                                          <p:attrName>style.visibility</p:attrName>
                                        </p:attrNameLst>
                                      </p:cBhvr>
                                      <p:to>
                                        <p:strVal val="visible"/>
                                      </p:to>
                                    </p:set>
                                    <p:animEffect transition="in" filter="fade">
                                      <p:cBhvr>
                                        <p:cTn id="243" dur="650"/>
                                        <p:tgtEl>
                                          <p:spTgt spid="173"/>
                                        </p:tgtEl>
                                      </p:cBhvr>
                                    </p:animEffect>
                                  </p:childTnLst>
                                </p:cTn>
                              </p:par>
                              <p:par>
                                <p:cTn id="244" presetID="63" presetClass="path" presetSubtype="0" decel="100000" fill="hold" grpId="1" nodeType="withEffect">
                                  <p:stCondLst>
                                    <p:cond delay="1350"/>
                                  </p:stCondLst>
                                  <p:childTnLst>
                                    <p:animMotion origin="layout" path="M -0.02408 -1.11111E-6 L -3.54167E-6 -1.11111E-6 " pathEditMode="relative" rAng="0" ptsTypes="AA">
                                      <p:cBhvr>
                                        <p:cTn id="245" dur="650" fill="hold"/>
                                        <p:tgtEl>
                                          <p:spTgt spid="173"/>
                                        </p:tgtEl>
                                        <p:attrNameLst>
                                          <p:attrName>ppt_x</p:attrName>
                                          <p:attrName>ppt_y</p:attrName>
                                        </p:attrNameLst>
                                      </p:cBhvr>
                                      <p:rCtr x="1198" y="0"/>
                                    </p:animMotion>
                                  </p:childTnLst>
                                </p:cTn>
                              </p:par>
                              <p:par>
                                <p:cTn id="246" presetID="10" presetClass="entr" presetSubtype="0" fill="hold" grpId="0" nodeType="withEffect">
                                  <p:stCondLst>
                                    <p:cond delay="1400"/>
                                  </p:stCondLst>
                                  <p:childTnLst>
                                    <p:set>
                                      <p:cBhvr>
                                        <p:cTn id="247" dur="1" fill="hold">
                                          <p:stCondLst>
                                            <p:cond delay="0"/>
                                          </p:stCondLst>
                                        </p:cTn>
                                        <p:tgtEl>
                                          <p:spTgt spid="176"/>
                                        </p:tgtEl>
                                        <p:attrNameLst>
                                          <p:attrName>style.visibility</p:attrName>
                                        </p:attrNameLst>
                                      </p:cBhvr>
                                      <p:to>
                                        <p:strVal val="visible"/>
                                      </p:to>
                                    </p:set>
                                    <p:animEffect transition="in" filter="fade">
                                      <p:cBhvr>
                                        <p:cTn id="248" dur="650"/>
                                        <p:tgtEl>
                                          <p:spTgt spid="176"/>
                                        </p:tgtEl>
                                      </p:cBhvr>
                                    </p:animEffect>
                                  </p:childTnLst>
                                </p:cTn>
                              </p:par>
                              <p:par>
                                <p:cTn id="249" presetID="63" presetClass="path" presetSubtype="0" decel="100000" fill="hold" grpId="1" nodeType="withEffect">
                                  <p:stCondLst>
                                    <p:cond delay="1400"/>
                                  </p:stCondLst>
                                  <p:childTnLst>
                                    <p:animMotion origin="layout" path="M -0.02408 -1.11111E-6 L -3.54167E-6 -1.11111E-6 " pathEditMode="relative" rAng="0" ptsTypes="AA">
                                      <p:cBhvr>
                                        <p:cTn id="250" dur="650" fill="hold"/>
                                        <p:tgtEl>
                                          <p:spTgt spid="176"/>
                                        </p:tgtEl>
                                        <p:attrNameLst>
                                          <p:attrName>ppt_x</p:attrName>
                                          <p:attrName>ppt_y</p:attrName>
                                        </p:attrNameLst>
                                      </p:cBhvr>
                                      <p:rCtr x="1198" y="0"/>
                                    </p:animMotion>
                                  </p:childTnLst>
                                </p:cTn>
                              </p:par>
                              <p:par>
                                <p:cTn id="251" presetID="10" presetClass="entr" presetSubtype="0" fill="hold" grpId="0" nodeType="withEffect">
                                  <p:stCondLst>
                                    <p:cond delay="1500"/>
                                  </p:stCondLst>
                                  <p:childTnLst>
                                    <p:set>
                                      <p:cBhvr>
                                        <p:cTn id="252" dur="1" fill="hold">
                                          <p:stCondLst>
                                            <p:cond delay="0"/>
                                          </p:stCondLst>
                                        </p:cTn>
                                        <p:tgtEl>
                                          <p:spTgt spid="196"/>
                                        </p:tgtEl>
                                        <p:attrNameLst>
                                          <p:attrName>style.visibility</p:attrName>
                                        </p:attrNameLst>
                                      </p:cBhvr>
                                      <p:to>
                                        <p:strVal val="visible"/>
                                      </p:to>
                                    </p:set>
                                    <p:animEffect transition="in" filter="fade">
                                      <p:cBhvr>
                                        <p:cTn id="253" dur="650"/>
                                        <p:tgtEl>
                                          <p:spTgt spid="196"/>
                                        </p:tgtEl>
                                      </p:cBhvr>
                                    </p:animEffect>
                                  </p:childTnLst>
                                </p:cTn>
                              </p:par>
                              <p:par>
                                <p:cTn id="254" presetID="63" presetClass="path" presetSubtype="0" decel="100000" fill="hold" grpId="1" nodeType="withEffect">
                                  <p:stCondLst>
                                    <p:cond delay="1500"/>
                                  </p:stCondLst>
                                  <p:childTnLst>
                                    <p:animMotion origin="layout" path="M -0.02408 -1.11111E-6 L -3.54167E-6 -1.11111E-6 " pathEditMode="relative" rAng="0" ptsTypes="AA">
                                      <p:cBhvr>
                                        <p:cTn id="255" dur="650" fill="hold"/>
                                        <p:tgtEl>
                                          <p:spTgt spid="196"/>
                                        </p:tgtEl>
                                        <p:attrNameLst>
                                          <p:attrName>ppt_x</p:attrName>
                                          <p:attrName>ppt_y</p:attrName>
                                        </p:attrNameLst>
                                      </p:cBhvr>
                                      <p:rCtr x="1198" y="0"/>
                                    </p:animMotion>
                                  </p:childTnLst>
                                </p:cTn>
                              </p:par>
                              <p:par>
                                <p:cTn id="256" presetID="10" presetClass="entr" presetSubtype="0" fill="hold" grpId="0" nodeType="withEffect">
                                  <p:stCondLst>
                                    <p:cond delay="1550"/>
                                  </p:stCondLst>
                                  <p:childTnLst>
                                    <p:set>
                                      <p:cBhvr>
                                        <p:cTn id="257" dur="1" fill="hold">
                                          <p:stCondLst>
                                            <p:cond delay="0"/>
                                          </p:stCondLst>
                                        </p:cTn>
                                        <p:tgtEl>
                                          <p:spTgt spid="193"/>
                                        </p:tgtEl>
                                        <p:attrNameLst>
                                          <p:attrName>style.visibility</p:attrName>
                                        </p:attrNameLst>
                                      </p:cBhvr>
                                      <p:to>
                                        <p:strVal val="visible"/>
                                      </p:to>
                                    </p:set>
                                    <p:animEffect transition="in" filter="fade">
                                      <p:cBhvr>
                                        <p:cTn id="258" dur="650"/>
                                        <p:tgtEl>
                                          <p:spTgt spid="193"/>
                                        </p:tgtEl>
                                      </p:cBhvr>
                                    </p:animEffect>
                                  </p:childTnLst>
                                </p:cTn>
                              </p:par>
                              <p:par>
                                <p:cTn id="259" presetID="63" presetClass="path" presetSubtype="0" decel="100000" fill="hold" grpId="1" nodeType="withEffect">
                                  <p:stCondLst>
                                    <p:cond delay="1550"/>
                                  </p:stCondLst>
                                  <p:childTnLst>
                                    <p:animMotion origin="layout" path="M -0.02408 -1.11111E-6 L -3.54167E-6 -1.11111E-6 " pathEditMode="relative" rAng="0" ptsTypes="AA">
                                      <p:cBhvr>
                                        <p:cTn id="260" dur="650" fill="hold"/>
                                        <p:tgtEl>
                                          <p:spTgt spid="193"/>
                                        </p:tgtEl>
                                        <p:attrNameLst>
                                          <p:attrName>ppt_x</p:attrName>
                                          <p:attrName>ppt_y</p:attrName>
                                        </p:attrNameLst>
                                      </p:cBhvr>
                                      <p:rCtr x="1198" y="0"/>
                                    </p:animMotion>
                                  </p:childTnLst>
                                </p:cTn>
                              </p:par>
                              <p:par>
                                <p:cTn id="261" presetID="10" presetClass="entr" presetSubtype="0" fill="hold" grpId="0" nodeType="withEffect">
                                  <p:stCondLst>
                                    <p:cond delay="1650"/>
                                  </p:stCondLst>
                                  <p:childTnLst>
                                    <p:set>
                                      <p:cBhvr>
                                        <p:cTn id="262" dur="1" fill="hold">
                                          <p:stCondLst>
                                            <p:cond delay="0"/>
                                          </p:stCondLst>
                                        </p:cTn>
                                        <p:tgtEl>
                                          <p:spTgt spid="167"/>
                                        </p:tgtEl>
                                        <p:attrNameLst>
                                          <p:attrName>style.visibility</p:attrName>
                                        </p:attrNameLst>
                                      </p:cBhvr>
                                      <p:to>
                                        <p:strVal val="visible"/>
                                      </p:to>
                                    </p:set>
                                    <p:animEffect transition="in" filter="fade">
                                      <p:cBhvr>
                                        <p:cTn id="263" dur="650"/>
                                        <p:tgtEl>
                                          <p:spTgt spid="167"/>
                                        </p:tgtEl>
                                      </p:cBhvr>
                                    </p:animEffect>
                                  </p:childTnLst>
                                </p:cTn>
                              </p:par>
                              <p:par>
                                <p:cTn id="264" presetID="63" presetClass="path" presetSubtype="0" decel="100000" fill="hold" grpId="1" nodeType="withEffect">
                                  <p:stCondLst>
                                    <p:cond delay="1650"/>
                                  </p:stCondLst>
                                  <p:childTnLst>
                                    <p:animMotion origin="layout" path="M -0.02408 -1.11111E-6 L -3.54167E-6 -1.11111E-6 " pathEditMode="relative" rAng="0" ptsTypes="AA">
                                      <p:cBhvr>
                                        <p:cTn id="265" dur="650" fill="hold"/>
                                        <p:tgtEl>
                                          <p:spTgt spid="167"/>
                                        </p:tgtEl>
                                        <p:attrNameLst>
                                          <p:attrName>ppt_x</p:attrName>
                                          <p:attrName>ppt_y</p:attrName>
                                        </p:attrNameLst>
                                      </p:cBhvr>
                                      <p:rCtr x="1198" y="0"/>
                                    </p:animMotion>
                                  </p:childTnLst>
                                </p:cTn>
                              </p:par>
                              <p:par>
                                <p:cTn id="266" presetID="10" presetClass="entr" presetSubtype="0" fill="hold" grpId="0" nodeType="withEffect">
                                  <p:stCondLst>
                                    <p:cond delay="1650"/>
                                  </p:stCondLst>
                                  <p:childTnLst>
                                    <p:set>
                                      <p:cBhvr>
                                        <p:cTn id="267" dur="1" fill="hold">
                                          <p:stCondLst>
                                            <p:cond delay="0"/>
                                          </p:stCondLst>
                                        </p:cTn>
                                        <p:tgtEl>
                                          <p:spTgt spid="166"/>
                                        </p:tgtEl>
                                        <p:attrNameLst>
                                          <p:attrName>style.visibility</p:attrName>
                                        </p:attrNameLst>
                                      </p:cBhvr>
                                      <p:to>
                                        <p:strVal val="visible"/>
                                      </p:to>
                                    </p:set>
                                    <p:animEffect transition="in" filter="fade">
                                      <p:cBhvr>
                                        <p:cTn id="268" dur="650"/>
                                        <p:tgtEl>
                                          <p:spTgt spid="166"/>
                                        </p:tgtEl>
                                      </p:cBhvr>
                                    </p:animEffect>
                                  </p:childTnLst>
                                </p:cTn>
                              </p:par>
                              <p:par>
                                <p:cTn id="269" presetID="63" presetClass="path" presetSubtype="0" decel="100000" fill="hold" grpId="1" nodeType="withEffect">
                                  <p:stCondLst>
                                    <p:cond delay="1650"/>
                                  </p:stCondLst>
                                  <p:childTnLst>
                                    <p:animMotion origin="layout" path="M -0.02408 -1.11111E-6 L -3.54167E-6 -1.11111E-6 " pathEditMode="relative" rAng="0" ptsTypes="AA">
                                      <p:cBhvr>
                                        <p:cTn id="270" dur="650" fill="hold"/>
                                        <p:tgtEl>
                                          <p:spTgt spid="166"/>
                                        </p:tgtEl>
                                        <p:attrNameLst>
                                          <p:attrName>ppt_x</p:attrName>
                                          <p:attrName>ppt_y</p:attrName>
                                        </p:attrNameLst>
                                      </p:cBhvr>
                                      <p:rCtr x="1198" y="0"/>
                                    </p:animMotion>
                                  </p:childTnLst>
                                </p:cTn>
                              </p:par>
                              <p:par>
                                <p:cTn id="271" presetID="10" presetClass="entr" presetSubtype="0" fill="hold" grpId="0" nodeType="withEffect">
                                  <p:stCondLst>
                                    <p:cond delay="1800"/>
                                  </p:stCondLst>
                                  <p:childTnLst>
                                    <p:set>
                                      <p:cBhvr>
                                        <p:cTn id="272" dur="1" fill="hold">
                                          <p:stCondLst>
                                            <p:cond delay="0"/>
                                          </p:stCondLst>
                                        </p:cTn>
                                        <p:tgtEl>
                                          <p:spTgt spid="156"/>
                                        </p:tgtEl>
                                        <p:attrNameLst>
                                          <p:attrName>style.visibility</p:attrName>
                                        </p:attrNameLst>
                                      </p:cBhvr>
                                      <p:to>
                                        <p:strVal val="visible"/>
                                      </p:to>
                                    </p:set>
                                    <p:animEffect transition="in" filter="fade">
                                      <p:cBhvr>
                                        <p:cTn id="273" dur="650"/>
                                        <p:tgtEl>
                                          <p:spTgt spid="156"/>
                                        </p:tgtEl>
                                      </p:cBhvr>
                                    </p:animEffect>
                                  </p:childTnLst>
                                </p:cTn>
                              </p:par>
                              <p:par>
                                <p:cTn id="274" presetID="63" presetClass="path" presetSubtype="0" decel="100000" fill="hold" grpId="1" nodeType="withEffect">
                                  <p:stCondLst>
                                    <p:cond delay="1800"/>
                                  </p:stCondLst>
                                  <p:childTnLst>
                                    <p:animMotion origin="layout" path="M -0.02408 -1.11111E-6 L -3.54167E-6 -1.11111E-6 " pathEditMode="relative" rAng="0" ptsTypes="AA">
                                      <p:cBhvr>
                                        <p:cTn id="275" dur="650" fill="hold"/>
                                        <p:tgtEl>
                                          <p:spTgt spid="156"/>
                                        </p:tgtEl>
                                        <p:attrNameLst>
                                          <p:attrName>ppt_x</p:attrName>
                                          <p:attrName>ppt_y</p:attrName>
                                        </p:attrNameLst>
                                      </p:cBhvr>
                                      <p:rCtr x="1198" y="0"/>
                                    </p:animMotion>
                                  </p:childTnLst>
                                </p:cTn>
                              </p:par>
                              <p:par>
                                <p:cTn id="276" presetID="10" presetClass="entr" presetSubtype="0" fill="hold" grpId="0" nodeType="withEffect">
                                  <p:stCondLst>
                                    <p:cond delay="300"/>
                                  </p:stCondLst>
                                  <p:childTnLst>
                                    <p:set>
                                      <p:cBhvr>
                                        <p:cTn id="277" dur="1" fill="hold">
                                          <p:stCondLst>
                                            <p:cond delay="0"/>
                                          </p:stCondLst>
                                        </p:cTn>
                                        <p:tgtEl>
                                          <p:spTgt spid="197"/>
                                        </p:tgtEl>
                                        <p:attrNameLst>
                                          <p:attrName>style.visibility</p:attrName>
                                        </p:attrNameLst>
                                      </p:cBhvr>
                                      <p:to>
                                        <p:strVal val="visible"/>
                                      </p:to>
                                    </p:set>
                                    <p:animEffect transition="in" filter="fade">
                                      <p:cBhvr>
                                        <p:cTn id="278" dur="650"/>
                                        <p:tgtEl>
                                          <p:spTgt spid="197"/>
                                        </p:tgtEl>
                                      </p:cBhvr>
                                    </p:animEffect>
                                  </p:childTnLst>
                                </p:cTn>
                              </p:par>
                              <p:par>
                                <p:cTn id="279" presetID="63" presetClass="path" presetSubtype="0" decel="100000" fill="hold" grpId="1" nodeType="withEffect">
                                  <p:stCondLst>
                                    <p:cond delay="300"/>
                                  </p:stCondLst>
                                  <p:childTnLst>
                                    <p:animMotion origin="layout" path="M -0.02408 -1.11111E-6 L -3.54167E-6 -1.11111E-6 " pathEditMode="relative" rAng="0" ptsTypes="AA">
                                      <p:cBhvr>
                                        <p:cTn id="280" dur="650" fill="hold"/>
                                        <p:tgtEl>
                                          <p:spTgt spid="197"/>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 grpId="0" animBg="1"/>
      <p:bldP spid="155" grpId="1" animBg="1"/>
      <p:bldP spid="156" grpId="0" animBg="1"/>
      <p:bldP spid="156" grpId="1" animBg="1"/>
      <p:bldP spid="157" grpId="0" animBg="1"/>
      <p:bldP spid="158" grpId="0" animBg="1"/>
      <p:bldP spid="158" grpId="1" animBg="1"/>
      <p:bldP spid="159" grpId="0" animBg="1"/>
      <p:bldP spid="159" grpId="1" animBg="1"/>
      <p:bldP spid="160" grpId="0" animBg="1"/>
      <p:bldP spid="160" grpId="1" animBg="1"/>
      <p:bldP spid="161" grpId="0" animBg="1"/>
      <p:bldP spid="161" grpId="1" animBg="1"/>
      <p:bldP spid="162" grpId="0" animBg="1"/>
      <p:bldP spid="162" grpId="1" animBg="1"/>
      <p:bldP spid="163" grpId="0" animBg="1"/>
      <p:bldP spid="163" grpId="1" animBg="1"/>
      <p:bldP spid="164" grpId="0" animBg="1"/>
      <p:bldP spid="164" grpId="1" animBg="1"/>
      <p:bldP spid="165" grpId="0" animBg="1"/>
      <p:bldP spid="165" grpId="1" animBg="1"/>
      <p:bldP spid="166" grpId="0" animBg="1"/>
      <p:bldP spid="166" grpId="1" animBg="1"/>
      <p:bldP spid="167" grpId="0" animBg="1"/>
      <p:bldP spid="167" grpId="1" animBg="1"/>
      <p:bldP spid="168" grpId="0" animBg="1"/>
      <p:bldP spid="168" grpId="1" animBg="1"/>
      <p:bldP spid="169" grpId="0" animBg="1"/>
      <p:bldP spid="169" grpId="1" animBg="1"/>
      <p:bldP spid="170" grpId="0" animBg="1"/>
      <p:bldP spid="170" grpId="1" animBg="1"/>
      <p:bldP spid="171" grpId="0" animBg="1"/>
      <p:bldP spid="171" grpId="1" animBg="1"/>
      <p:bldP spid="172" grpId="0" animBg="1"/>
      <p:bldP spid="172" grpId="1" animBg="1"/>
      <p:bldP spid="173" grpId="0" animBg="1"/>
      <p:bldP spid="173" grpId="1" animBg="1"/>
      <p:bldP spid="174" grpId="0" animBg="1"/>
      <p:bldP spid="174" grpId="1" animBg="1"/>
      <p:bldP spid="175" grpId="0" animBg="1"/>
      <p:bldP spid="175" grpId="1" animBg="1"/>
      <p:bldP spid="176" grpId="0" animBg="1"/>
      <p:bldP spid="176" grpId="1" animBg="1"/>
      <p:bldP spid="177" grpId="0" animBg="1"/>
      <p:bldP spid="177" grpId="1" animBg="1"/>
      <p:bldP spid="178" grpId="0" animBg="1"/>
      <p:bldP spid="178" grpId="1" animBg="1"/>
      <p:bldP spid="179" grpId="0" animBg="1"/>
      <p:bldP spid="179" grpId="1" animBg="1"/>
      <p:bldP spid="180" grpId="0" animBg="1"/>
      <p:bldP spid="180" grpId="1" animBg="1"/>
      <p:bldP spid="181" grpId="0" animBg="1"/>
      <p:bldP spid="181" grpId="1" animBg="1"/>
      <p:bldP spid="182" grpId="0" animBg="1"/>
      <p:bldP spid="182" grpId="1" animBg="1"/>
      <p:bldP spid="183" grpId="0" animBg="1"/>
      <p:bldP spid="183" grpId="1" animBg="1"/>
      <p:bldP spid="184" grpId="0" animBg="1"/>
      <p:bldP spid="184" grpId="1" animBg="1"/>
      <p:bldP spid="185" grpId="0" animBg="1"/>
      <p:bldP spid="185" grpId="1" animBg="1"/>
      <p:bldP spid="186" grpId="0" animBg="1"/>
      <p:bldP spid="186" grpId="1" animBg="1"/>
      <p:bldP spid="187" grpId="0" animBg="1"/>
      <p:bldP spid="187" grpId="1" animBg="1"/>
      <p:bldP spid="188" grpId="0" animBg="1"/>
      <p:bldP spid="188" grpId="1" animBg="1"/>
      <p:bldP spid="189" grpId="0" animBg="1"/>
      <p:bldP spid="189" grpId="1" animBg="1"/>
      <p:bldP spid="190" grpId="0" animBg="1"/>
      <p:bldP spid="190" grpId="1" animBg="1"/>
      <p:bldP spid="191" grpId="0" animBg="1"/>
      <p:bldP spid="191" grpId="1" animBg="1"/>
      <p:bldP spid="192" grpId="0" animBg="1"/>
      <p:bldP spid="192" grpId="1" animBg="1"/>
      <p:bldP spid="193" grpId="0" animBg="1"/>
      <p:bldP spid="193" grpId="1" animBg="1"/>
      <p:bldP spid="194" grpId="0" animBg="1"/>
      <p:bldP spid="194" grpId="1" animBg="1"/>
      <p:bldP spid="195" grpId="0" animBg="1"/>
      <p:bldP spid="195" grpId="1" animBg="1"/>
      <p:bldP spid="196" grpId="0" animBg="1"/>
      <p:bldP spid="196" grpId="1" animBg="1"/>
      <p:bldP spid="197" grpId="0" animBg="1"/>
      <p:bldP spid="197" grpId="1" animBg="1"/>
      <p:bldP spid="198" grpId="0" animBg="1"/>
      <p:bldP spid="198" grpId="1" animBg="1"/>
      <p:bldP spid="199" grpId="0" animBg="1"/>
      <p:bldP spid="199" grpId="1" animBg="1"/>
      <p:bldP spid="200" grpId="0" animBg="1"/>
      <p:bldP spid="200" grpId="1" animBg="1"/>
      <p:bldP spid="201" grpId="0" animBg="1"/>
      <p:bldP spid="201" grpId="1" animBg="1"/>
      <p:bldP spid="202" grpId="0" animBg="1"/>
      <p:bldP spid="202" grpId="1" animBg="1"/>
      <p:bldP spid="203" grpId="0" animBg="1"/>
      <p:bldP spid="203" grpId="1" animBg="1"/>
      <p:bldP spid="204" grpId="0" animBg="1"/>
      <p:bldP spid="204" grpId="1" animBg="1"/>
      <p:bldP spid="205" grpId="0" animBg="1"/>
      <p:bldP spid="205" grpId="1" animBg="1"/>
      <p:bldP spid="206" grpId="0" animBg="1"/>
      <p:bldP spid="206" grpId="1" animBg="1"/>
      <p:bldP spid="207" grpId="0" animBg="1"/>
      <p:bldP spid="207" grpId="1" animBg="1"/>
      <p:bldP spid="208" grpId="0" animBg="1"/>
      <p:bldP spid="208" grpId="1" animBg="1"/>
      <p:bldP spid="209" grpId="0" animBg="1"/>
      <p:bldP spid="209"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1" y="2066233"/>
            <a:ext cx="12436474" cy="4928292"/>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1028" name="Group 1027"/>
          <p:cNvGrpSpPr/>
          <p:nvPr/>
        </p:nvGrpSpPr>
        <p:grpSpPr>
          <a:xfrm>
            <a:off x="0" y="2668431"/>
            <a:ext cx="8261753" cy="3671659"/>
            <a:chOff x="0" y="2668431"/>
            <a:chExt cx="8261753" cy="3671659"/>
          </a:xfrm>
        </p:grpSpPr>
        <p:sp>
          <p:nvSpPr>
            <p:cNvPr id="885" name="Rectangle 1042"/>
            <p:cNvSpPr/>
            <p:nvPr/>
          </p:nvSpPr>
          <p:spPr bwMode="auto">
            <a:xfrm>
              <a:off x="1" y="2674775"/>
              <a:ext cx="8261752" cy="3663148"/>
            </a:xfrm>
            <a:prstGeom prst="rect">
              <a:avLst/>
            </a:prstGeom>
            <a:gradFill>
              <a:gsLst>
                <a:gs pos="0">
                  <a:schemeClr val="accent5">
                    <a:alpha val="15000"/>
                  </a:schemeClr>
                </a:gs>
                <a:gs pos="100000">
                  <a:schemeClr val="bg2">
                    <a:lumMod val="75000"/>
                    <a:alpha val="0"/>
                  </a:schemeClr>
                </a:gs>
              </a:gsLst>
              <a:lin ang="10800000" scaled="0"/>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886" name="Straight Connector 885"/>
            <p:cNvCxnSpPr/>
            <p:nvPr/>
          </p:nvCxnSpPr>
          <p:spPr>
            <a:xfrm flipH="1">
              <a:off x="0" y="2668431"/>
              <a:ext cx="8229600" cy="0"/>
            </a:xfrm>
            <a:prstGeom prst="line">
              <a:avLst/>
            </a:prstGeom>
            <a:ln w="19050">
              <a:solidFill>
                <a:schemeClr val="accent5"/>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887" name="Straight Connector 886"/>
            <p:cNvCxnSpPr/>
            <p:nvPr/>
          </p:nvCxnSpPr>
          <p:spPr>
            <a:xfrm flipH="1">
              <a:off x="1" y="6340090"/>
              <a:ext cx="8229600" cy="0"/>
            </a:xfrm>
            <a:prstGeom prst="line">
              <a:avLst/>
            </a:prstGeom>
            <a:ln w="19050">
              <a:solidFill>
                <a:schemeClr val="accent5"/>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sp>
        <p:nvSpPr>
          <p:cNvPr id="892" name="Rectangle 1042"/>
          <p:cNvSpPr/>
          <p:nvPr/>
        </p:nvSpPr>
        <p:spPr bwMode="auto">
          <a:xfrm flipH="1">
            <a:off x="8261753" y="2674775"/>
            <a:ext cx="4174722" cy="3663148"/>
          </a:xfrm>
          <a:prstGeom prst="rect">
            <a:avLst/>
          </a:prstGeom>
          <a:gradFill>
            <a:gsLst>
              <a:gs pos="0">
                <a:schemeClr val="bg2">
                  <a:lumMod val="90000"/>
                </a:schemeClr>
              </a:gs>
              <a:gs pos="100000">
                <a:schemeClr val="bg2">
                  <a:lumMod val="75000"/>
                  <a:alpha val="0"/>
                </a:schemeClr>
              </a:gs>
            </a:gsLst>
            <a:lin ang="10800000" scaled="0"/>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dirty="0" smtClean="0"/>
              <a:t>Massive Scale</a:t>
            </a:r>
            <a:endParaRPr lang="en-US" dirty="0"/>
          </a:p>
        </p:txBody>
      </p:sp>
      <p:sp>
        <p:nvSpPr>
          <p:cNvPr id="9" name="TextBox 8"/>
          <p:cNvSpPr txBox="1"/>
          <p:nvPr/>
        </p:nvSpPr>
        <p:spPr>
          <a:xfrm>
            <a:off x="9276253" y="3554187"/>
            <a:ext cx="3078087" cy="374846"/>
          </a:xfrm>
          <a:prstGeom prst="rect">
            <a:avLst/>
          </a:prstGeom>
          <a:noFill/>
        </p:spPr>
        <p:txBody>
          <a:bodyPr wrap="none" rtlCol="0">
            <a:spAutoFit/>
          </a:bodyPr>
          <a:lstStyle/>
          <a:p>
            <a:r>
              <a:rPr lang="en-US" sz="1836" dirty="0" smtClean="0">
                <a:solidFill>
                  <a:schemeClr val="tx1">
                    <a:alpha val="99000"/>
                  </a:schemeClr>
                </a:solidFill>
              </a:rPr>
              <a:t>= 4,294,967,296 Documents</a:t>
            </a:r>
            <a:endParaRPr lang="en-US" sz="1836" dirty="0">
              <a:solidFill>
                <a:schemeClr val="tx1">
                  <a:alpha val="99000"/>
                </a:schemeClr>
              </a:solidFill>
            </a:endParaRPr>
          </a:p>
        </p:txBody>
      </p:sp>
      <p:sp>
        <p:nvSpPr>
          <p:cNvPr id="12" name="Rectangle 11"/>
          <p:cNvSpPr/>
          <p:nvPr/>
        </p:nvSpPr>
        <p:spPr bwMode="auto">
          <a:xfrm>
            <a:off x="0" y="1289939"/>
            <a:ext cx="12436475" cy="667512"/>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274320" tIns="91440" rIns="0" bIns="91440" numCol="1" rtlCol="0" anchor="ctr" anchorCtr="0" compatLnSpc="1">
            <a:prstTxWarp prst="textNoShape">
              <a:avLst/>
            </a:prstTxWarp>
          </a:bodyPr>
          <a:lstStyle/>
          <a:p>
            <a:pPr defTabSz="932472" fontAlgn="base">
              <a:spcBef>
                <a:spcPct val="0"/>
              </a:spcBef>
              <a:spcAft>
                <a:spcPct val="0"/>
              </a:spcAft>
            </a:pPr>
            <a:r>
              <a:rPr lang="en-US" sz="2800" dirty="0" smtClean="0">
                <a:solidFill>
                  <a:schemeClr val="bg1">
                    <a:alpha val="99000"/>
                  </a:schemeClr>
                </a:solidFill>
                <a:latin typeface="+mj-lt"/>
              </a:rPr>
              <a:t>PB Tenants/TB Site Collections</a:t>
            </a:r>
            <a:endParaRPr lang="en-US" sz="2800" dirty="0">
              <a:solidFill>
                <a:schemeClr val="bg1">
                  <a:alpha val="99000"/>
                </a:schemeClr>
              </a:solidFill>
              <a:latin typeface="+mj-lt"/>
            </a:endParaRPr>
          </a:p>
        </p:txBody>
      </p:sp>
      <p:grpSp>
        <p:nvGrpSpPr>
          <p:cNvPr id="374" name="Group 373"/>
          <p:cNvGrpSpPr/>
          <p:nvPr/>
        </p:nvGrpSpPr>
        <p:grpSpPr>
          <a:xfrm>
            <a:off x="5263243" y="5483848"/>
            <a:ext cx="1909989" cy="854075"/>
            <a:chOff x="5114925" y="5697362"/>
            <a:chExt cx="1622425" cy="725487"/>
          </a:xfrm>
        </p:grpSpPr>
        <p:sp>
          <p:nvSpPr>
            <p:cNvPr id="375" name="Freeform 11"/>
            <p:cNvSpPr>
              <a:spLocks/>
            </p:cNvSpPr>
            <p:nvPr/>
          </p:nvSpPr>
          <p:spPr bwMode="auto">
            <a:xfrm>
              <a:off x="5114925" y="5697362"/>
              <a:ext cx="1622425" cy="725487"/>
            </a:xfrm>
            <a:custGeom>
              <a:avLst/>
              <a:gdLst>
                <a:gd name="T0" fmla="*/ 1022 w 1022"/>
                <a:gd name="T1" fmla="*/ 227 h 457"/>
                <a:gd name="T2" fmla="*/ 512 w 1022"/>
                <a:gd name="T3" fmla="*/ 457 h 457"/>
                <a:gd name="T4" fmla="*/ 0 w 1022"/>
                <a:gd name="T5" fmla="*/ 227 h 457"/>
                <a:gd name="T6" fmla="*/ 512 w 1022"/>
                <a:gd name="T7" fmla="*/ 0 h 457"/>
                <a:gd name="T8" fmla="*/ 1022 w 1022"/>
                <a:gd name="T9" fmla="*/ 227 h 457"/>
              </a:gdLst>
              <a:ahLst/>
              <a:cxnLst>
                <a:cxn ang="0">
                  <a:pos x="T0" y="T1"/>
                </a:cxn>
                <a:cxn ang="0">
                  <a:pos x="T2" y="T3"/>
                </a:cxn>
                <a:cxn ang="0">
                  <a:pos x="T4" y="T5"/>
                </a:cxn>
                <a:cxn ang="0">
                  <a:pos x="T6" y="T7"/>
                </a:cxn>
                <a:cxn ang="0">
                  <a:pos x="T8" y="T9"/>
                </a:cxn>
              </a:cxnLst>
              <a:rect l="0" t="0" r="r" b="b"/>
              <a:pathLst>
                <a:path w="1022" h="457">
                  <a:moveTo>
                    <a:pt x="1022" y="227"/>
                  </a:moveTo>
                  <a:lnTo>
                    <a:pt x="512" y="457"/>
                  </a:lnTo>
                  <a:lnTo>
                    <a:pt x="0" y="227"/>
                  </a:lnTo>
                  <a:lnTo>
                    <a:pt x="512" y="0"/>
                  </a:lnTo>
                  <a:lnTo>
                    <a:pt x="1022" y="227"/>
                  </a:lnTo>
                  <a:close/>
                </a:path>
              </a:pathLst>
            </a:custGeom>
            <a:solidFill>
              <a:schemeClr val="accent5"/>
            </a:solidFill>
            <a:ln w="28575">
              <a:solidFill>
                <a:schemeClr val="bg2"/>
              </a:solidFill>
            </a:ln>
          </p:spPr>
          <p:txBody>
            <a:bodyPr vert="horz" wrap="square" lIns="91440" tIns="45720" rIns="91440" bIns="45720" numCol="1" anchor="t" anchorCtr="0" compatLnSpc="1">
              <a:prstTxWarp prst="textNoShape">
                <a:avLst/>
              </a:prstTxWarp>
            </a:bodyPr>
            <a:lstStyle/>
            <a:p>
              <a:endParaRPr lang="en-US"/>
            </a:p>
          </p:txBody>
        </p:sp>
        <p:sp>
          <p:nvSpPr>
            <p:cNvPr id="376" name="Freeform 12"/>
            <p:cNvSpPr>
              <a:spLocks/>
            </p:cNvSpPr>
            <p:nvPr/>
          </p:nvSpPr>
          <p:spPr bwMode="auto">
            <a:xfrm>
              <a:off x="5437188" y="5818012"/>
              <a:ext cx="573088" cy="255587"/>
            </a:xfrm>
            <a:custGeom>
              <a:avLst/>
              <a:gdLst>
                <a:gd name="T0" fmla="*/ 342 w 361"/>
                <a:gd name="T1" fmla="*/ 19 h 161"/>
                <a:gd name="T2" fmla="*/ 361 w 361"/>
                <a:gd name="T3" fmla="*/ 9 h 161"/>
                <a:gd name="T4" fmla="*/ 352 w 361"/>
                <a:gd name="T5" fmla="*/ 5 h 161"/>
                <a:gd name="T6" fmla="*/ 340 w 361"/>
                <a:gd name="T7" fmla="*/ 0 h 161"/>
                <a:gd name="T8" fmla="*/ 340 w 361"/>
                <a:gd name="T9" fmla="*/ 0 h 161"/>
                <a:gd name="T10" fmla="*/ 340 w 361"/>
                <a:gd name="T11" fmla="*/ 0 h 161"/>
                <a:gd name="T12" fmla="*/ 340 w 361"/>
                <a:gd name="T13" fmla="*/ 0 h 161"/>
                <a:gd name="T14" fmla="*/ 333 w 361"/>
                <a:gd name="T15" fmla="*/ 2 h 161"/>
                <a:gd name="T16" fmla="*/ 333 w 361"/>
                <a:gd name="T17" fmla="*/ 2 h 161"/>
                <a:gd name="T18" fmla="*/ 5 w 361"/>
                <a:gd name="T19" fmla="*/ 149 h 161"/>
                <a:gd name="T20" fmla="*/ 0 w 361"/>
                <a:gd name="T21" fmla="*/ 151 h 161"/>
                <a:gd name="T22" fmla="*/ 12 w 361"/>
                <a:gd name="T23" fmla="*/ 156 h 161"/>
                <a:gd name="T24" fmla="*/ 21 w 361"/>
                <a:gd name="T25" fmla="*/ 161 h 161"/>
                <a:gd name="T26" fmla="*/ 28 w 361"/>
                <a:gd name="T27" fmla="*/ 158 h 161"/>
                <a:gd name="T28" fmla="*/ 342 w 361"/>
                <a:gd name="T29" fmla="*/ 19 h 161"/>
                <a:gd name="T30" fmla="*/ 342 w 361"/>
                <a:gd name="T31" fmla="*/ 1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42" y="19"/>
                  </a:moveTo>
                  <a:lnTo>
                    <a:pt x="361" y="9"/>
                  </a:lnTo>
                  <a:lnTo>
                    <a:pt x="352" y="5"/>
                  </a:lnTo>
                  <a:lnTo>
                    <a:pt x="340" y="0"/>
                  </a:lnTo>
                  <a:lnTo>
                    <a:pt x="340" y="0"/>
                  </a:lnTo>
                  <a:lnTo>
                    <a:pt x="340" y="0"/>
                  </a:lnTo>
                  <a:lnTo>
                    <a:pt x="340" y="0"/>
                  </a:lnTo>
                  <a:lnTo>
                    <a:pt x="333" y="2"/>
                  </a:lnTo>
                  <a:lnTo>
                    <a:pt x="333" y="2"/>
                  </a:lnTo>
                  <a:lnTo>
                    <a:pt x="5" y="149"/>
                  </a:lnTo>
                  <a:lnTo>
                    <a:pt x="0" y="151"/>
                  </a:lnTo>
                  <a:lnTo>
                    <a:pt x="12" y="156"/>
                  </a:lnTo>
                  <a:lnTo>
                    <a:pt x="21" y="161"/>
                  </a:lnTo>
                  <a:lnTo>
                    <a:pt x="28" y="158"/>
                  </a:lnTo>
                  <a:lnTo>
                    <a:pt x="342" y="19"/>
                  </a:lnTo>
                  <a:lnTo>
                    <a:pt x="342"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7" name="Freeform 13"/>
            <p:cNvSpPr>
              <a:spLocks/>
            </p:cNvSpPr>
            <p:nvPr/>
          </p:nvSpPr>
          <p:spPr bwMode="auto">
            <a:xfrm>
              <a:off x="5583238" y="5881512"/>
              <a:ext cx="573088" cy="258762"/>
            </a:xfrm>
            <a:custGeom>
              <a:avLst/>
              <a:gdLst>
                <a:gd name="T0" fmla="*/ 361 w 361"/>
                <a:gd name="T1" fmla="*/ 10 h 163"/>
                <a:gd name="T2" fmla="*/ 352 w 361"/>
                <a:gd name="T3" fmla="*/ 5 h 163"/>
                <a:gd name="T4" fmla="*/ 340 w 361"/>
                <a:gd name="T5" fmla="*/ 0 h 163"/>
                <a:gd name="T6" fmla="*/ 333 w 361"/>
                <a:gd name="T7" fmla="*/ 3 h 163"/>
                <a:gd name="T8" fmla="*/ 333 w 361"/>
                <a:gd name="T9" fmla="*/ 3 h 163"/>
                <a:gd name="T10" fmla="*/ 5 w 361"/>
                <a:gd name="T11" fmla="*/ 149 h 163"/>
                <a:gd name="T12" fmla="*/ 0 w 361"/>
                <a:gd name="T13" fmla="*/ 151 h 163"/>
                <a:gd name="T14" fmla="*/ 12 w 361"/>
                <a:gd name="T15" fmla="*/ 156 h 163"/>
                <a:gd name="T16" fmla="*/ 21 w 361"/>
                <a:gd name="T17" fmla="*/ 163 h 163"/>
                <a:gd name="T18" fmla="*/ 28 w 361"/>
                <a:gd name="T19" fmla="*/ 161 h 163"/>
                <a:gd name="T20" fmla="*/ 342 w 361"/>
                <a:gd name="T21" fmla="*/ 19 h 163"/>
                <a:gd name="T22" fmla="*/ 361 w 361"/>
                <a:gd name="T23" fmla="*/ 1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1" h="163">
                  <a:moveTo>
                    <a:pt x="361" y="10"/>
                  </a:moveTo>
                  <a:lnTo>
                    <a:pt x="352" y="5"/>
                  </a:lnTo>
                  <a:lnTo>
                    <a:pt x="340" y="0"/>
                  </a:lnTo>
                  <a:lnTo>
                    <a:pt x="333" y="3"/>
                  </a:lnTo>
                  <a:lnTo>
                    <a:pt x="333" y="3"/>
                  </a:lnTo>
                  <a:lnTo>
                    <a:pt x="5" y="149"/>
                  </a:lnTo>
                  <a:lnTo>
                    <a:pt x="0" y="151"/>
                  </a:lnTo>
                  <a:lnTo>
                    <a:pt x="12" y="156"/>
                  </a:lnTo>
                  <a:lnTo>
                    <a:pt x="21" y="163"/>
                  </a:lnTo>
                  <a:lnTo>
                    <a:pt x="28" y="161"/>
                  </a:lnTo>
                  <a:lnTo>
                    <a:pt x="342" y="19"/>
                  </a:lnTo>
                  <a:lnTo>
                    <a:pt x="361"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8" name="Freeform 14"/>
            <p:cNvSpPr>
              <a:spLocks/>
            </p:cNvSpPr>
            <p:nvPr/>
          </p:nvSpPr>
          <p:spPr bwMode="auto">
            <a:xfrm>
              <a:off x="5748338" y="5956124"/>
              <a:ext cx="573088" cy="255587"/>
            </a:xfrm>
            <a:custGeom>
              <a:avLst/>
              <a:gdLst>
                <a:gd name="T0" fmla="*/ 338 w 361"/>
                <a:gd name="T1" fmla="*/ 22 h 161"/>
                <a:gd name="T2" fmla="*/ 338 w 361"/>
                <a:gd name="T3" fmla="*/ 22 h 161"/>
                <a:gd name="T4" fmla="*/ 340 w 361"/>
                <a:gd name="T5" fmla="*/ 19 h 161"/>
                <a:gd name="T6" fmla="*/ 340 w 361"/>
                <a:gd name="T7" fmla="*/ 19 h 161"/>
                <a:gd name="T8" fmla="*/ 361 w 361"/>
                <a:gd name="T9" fmla="*/ 10 h 161"/>
                <a:gd name="T10" fmla="*/ 349 w 361"/>
                <a:gd name="T11" fmla="*/ 5 h 161"/>
                <a:gd name="T12" fmla="*/ 340 w 361"/>
                <a:gd name="T13" fmla="*/ 0 h 161"/>
                <a:gd name="T14" fmla="*/ 338 w 361"/>
                <a:gd name="T15" fmla="*/ 0 h 161"/>
                <a:gd name="T16" fmla="*/ 338 w 361"/>
                <a:gd name="T17" fmla="*/ 0 h 161"/>
                <a:gd name="T18" fmla="*/ 5 w 361"/>
                <a:gd name="T19" fmla="*/ 149 h 161"/>
                <a:gd name="T20" fmla="*/ 0 w 361"/>
                <a:gd name="T21" fmla="*/ 152 h 161"/>
                <a:gd name="T22" fmla="*/ 9 w 361"/>
                <a:gd name="T23" fmla="*/ 157 h 161"/>
                <a:gd name="T24" fmla="*/ 21 w 361"/>
                <a:gd name="T25" fmla="*/ 161 h 161"/>
                <a:gd name="T26" fmla="*/ 28 w 361"/>
                <a:gd name="T27" fmla="*/ 159 h 161"/>
                <a:gd name="T28" fmla="*/ 338 w 361"/>
                <a:gd name="T29" fmla="*/ 22 h 161"/>
                <a:gd name="T30" fmla="*/ 338 w 361"/>
                <a:gd name="T31" fmla="*/ 2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38" y="22"/>
                  </a:moveTo>
                  <a:lnTo>
                    <a:pt x="338" y="22"/>
                  </a:lnTo>
                  <a:lnTo>
                    <a:pt x="340" y="19"/>
                  </a:lnTo>
                  <a:lnTo>
                    <a:pt x="340" y="19"/>
                  </a:lnTo>
                  <a:lnTo>
                    <a:pt x="361" y="10"/>
                  </a:lnTo>
                  <a:lnTo>
                    <a:pt x="349" y="5"/>
                  </a:lnTo>
                  <a:lnTo>
                    <a:pt x="340" y="0"/>
                  </a:lnTo>
                  <a:lnTo>
                    <a:pt x="338" y="0"/>
                  </a:lnTo>
                  <a:lnTo>
                    <a:pt x="338" y="0"/>
                  </a:lnTo>
                  <a:lnTo>
                    <a:pt x="5" y="149"/>
                  </a:lnTo>
                  <a:lnTo>
                    <a:pt x="0" y="152"/>
                  </a:lnTo>
                  <a:lnTo>
                    <a:pt x="9" y="157"/>
                  </a:lnTo>
                  <a:lnTo>
                    <a:pt x="21" y="161"/>
                  </a:lnTo>
                  <a:lnTo>
                    <a:pt x="28" y="159"/>
                  </a:lnTo>
                  <a:lnTo>
                    <a:pt x="338" y="22"/>
                  </a:lnTo>
                  <a:lnTo>
                    <a:pt x="338"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9" name="Freeform 15"/>
            <p:cNvSpPr>
              <a:spLocks/>
            </p:cNvSpPr>
            <p:nvPr/>
          </p:nvSpPr>
          <p:spPr bwMode="auto">
            <a:xfrm>
              <a:off x="5897563" y="6024387"/>
              <a:ext cx="577850" cy="255587"/>
            </a:xfrm>
            <a:custGeom>
              <a:avLst/>
              <a:gdLst>
                <a:gd name="T0" fmla="*/ 364 w 364"/>
                <a:gd name="T1" fmla="*/ 9 h 161"/>
                <a:gd name="T2" fmla="*/ 352 w 364"/>
                <a:gd name="T3" fmla="*/ 5 h 161"/>
                <a:gd name="T4" fmla="*/ 340 w 364"/>
                <a:gd name="T5" fmla="*/ 0 h 161"/>
                <a:gd name="T6" fmla="*/ 333 w 364"/>
                <a:gd name="T7" fmla="*/ 2 h 161"/>
                <a:gd name="T8" fmla="*/ 333 w 364"/>
                <a:gd name="T9" fmla="*/ 2 h 161"/>
                <a:gd name="T10" fmla="*/ 5 w 364"/>
                <a:gd name="T11" fmla="*/ 149 h 161"/>
                <a:gd name="T12" fmla="*/ 0 w 364"/>
                <a:gd name="T13" fmla="*/ 151 h 161"/>
                <a:gd name="T14" fmla="*/ 12 w 364"/>
                <a:gd name="T15" fmla="*/ 156 h 161"/>
                <a:gd name="T16" fmla="*/ 24 w 364"/>
                <a:gd name="T17" fmla="*/ 161 h 161"/>
                <a:gd name="T18" fmla="*/ 29 w 364"/>
                <a:gd name="T19" fmla="*/ 158 h 161"/>
                <a:gd name="T20" fmla="*/ 345 w 364"/>
                <a:gd name="T21" fmla="*/ 19 h 161"/>
                <a:gd name="T22" fmla="*/ 345 w 364"/>
                <a:gd name="T23" fmla="*/ 19 h 161"/>
                <a:gd name="T24" fmla="*/ 364 w 364"/>
                <a:gd name="T25" fmla="*/ 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4" h="161">
                  <a:moveTo>
                    <a:pt x="364" y="9"/>
                  </a:moveTo>
                  <a:lnTo>
                    <a:pt x="352" y="5"/>
                  </a:lnTo>
                  <a:lnTo>
                    <a:pt x="340" y="0"/>
                  </a:lnTo>
                  <a:lnTo>
                    <a:pt x="333" y="2"/>
                  </a:lnTo>
                  <a:lnTo>
                    <a:pt x="333" y="2"/>
                  </a:lnTo>
                  <a:lnTo>
                    <a:pt x="5" y="149"/>
                  </a:lnTo>
                  <a:lnTo>
                    <a:pt x="0" y="151"/>
                  </a:lnTo>
                  <a:lnTo>
                    <a:pt x="12" y="156"/>
                  </a:lnTo>
                  <a:lnTo>
                    <a:pt x="24" y="161"/>
                  </a:lnTo>
                  <a:lnTo>
                    <a:pt x="29" y="158"/>
                  </a:lnTo>
                  <a:lnTo>
                    <a:pt x="345" y="19"/>
                  </a:lnTo>
                  <a:lnTo>
                    <a:pt x="345" y="19"/>
                  </a:lnTo>
                  <a:lnTo>
                    <a:pt x="364"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80" name="Group 379"/>
          <p:cNvGrpSpPr/>
          <p:nvPr/>
        </p:nvGrpSpPr>
        <p:grpSpPr>
          <a:xfrm>
            <a:off x="5263243" y="5308279"/>
            <a:ext cx="1909989" cy="854075"/>
            <a:chOff x="5114925" y="5697362"/>
            <a:chExt cx="1622425" cy="725487"/>
          </a:xfrm>
        </p:grpSpPr>
        <p:sp>
          <p:nvSpPr>
            <p:cNvPr id="381" name="Freeform 11"/>
            <p:cNvSpPr>
              <a:spLocks/>
            </p:cNvSpPr>
            <p:nvPr/>
          </p:nvSpPr>
          <p:spPr bwMode="auto">
            <a:xfrm>
              <a:off x="5114925" y="5697362"/>
              <a:ext cx="1622425" cy="725487"/>
            </a:xfrm>
            <a:custGeom>
              <a:avLst/>
              <a:gdLst>
                <a:gd name="T0" fmla="*/ 1022 w 1022"/>
                <a:gd name="T1" fmla="*/ 227 h 457"/>
                <a:gd name="T2" fmla="*/ 512 w 1022"/>
                <a:gd name="T3" fmla="*/ 457 h 457"/>
                <a:gd name="T4" fmla="*/ 0 w 1022"/>
                <a:gd name="T5" fmla="*/ 227 h 457"/>
                <a:gd name="T6" fmla="*/ 512 w 1022"/>
                <a:gd name="T7" fmla="*/ 0 h 457"/>
                <a:gd name="T8" fmla="*/ 1022 w 1022"/>
                <a:gd name="T9" fmla="*/ 227 h 457"/>
              </a:gdLst>
              <a:ahLst/>
              <a:cxnLst>
                <a:cxn ang="0">
                  <a:pos x="T0" y="T1"/>
                </a:cxn>
                <a:cxn ang="0">
                  <a:pos x="T2" y="T3"/>
                </a:cxn>
                <a:cxn ang="0">
                  <a:pos x="T4" y="T5"/>
                </a:cxn>
                <a:cxn ang="0">
                  <a:pos x="T6" y="T7"/>
                </a:cxn>
                <a:cxn ang="0">
                  <a:pos x="T8" y="T9"/>
                </a:cxn>
              </a:cxnLst>
              <a:rect l="0" t="0" r="r" b="b"/>
              <a:pathLst>
                <a:path w="1022" h="457">
                  <a:moveTo>
                    <a:pt x="1022" y="227"/>
                  </a:moveTo>
                  <a:lnTo>
                    <a:pt x="512" y="457"/>
                  </a:lnTo>
                  <a:lnTo>
                    <a:pt x="0" y="227"/>
                  </a:lnTo>
                  <a:lnTo>
                    <a:pt x="512" y="0"/>
                  </a:lnTo>
                  <a:lnTo>
                    <a:pt x="1022" y="227"/>
                  </a:lnTo>
                  <a:close/>
                </a:path>
              </a:pathLst>
            </a:custGeom>
            <a:solidFill>
              <a:schemeClr val="accent5"/>
            </a:solidFill>
            <a:ln w="28575">
              <a:solidFill>
                <a:schemeClr val="bg2"/>
              </a:solidFill>
            </a:ln>
          </p:spPr>
          <p:txBody>
            <a:bodyPr vert="horz" wrap="square" lIns="91440" tIns="45720" rIns="91440" bIns="45720" numCol="1" anchor="t" anchorCtr="0" compatLnSpc="1">
              <a:prstTxWarp prst="textNoShape">
                <a:avLst/>
              </a:prstTxWarp>
            </a:bodyPr>
            <a:lstStyle/>
            <a:p>
              <a:endParaRPr lang="en-US"/>
            </a:p>
          </p:txBody>
        </p:sp>
        <p:sp>
          <p:nvSpPr>
            <p:cNvPr id="382" name="Freeform 12"/>
            <p:cNvSpPr>
              <a:spLocks/>
            </p:cNvSpPr>
            <p:nvPr/>
          </p:nvSpPr>
          <p:spPr bwMode="auto">
            <a:xfrm>
              <a:off x="5437188" y="5818012"/>
              <a:ext cx="573088" cy="255587"/>
            </a:xfrm>
            <a:custGeom>
              <a:avLst/>
              <a:gdLst>
                <a:gd name="T0" fmla="*/ 342 w 361"/>
                <a:gd name="T1" fmla="*/ 19 h 161"/>
                <a:gd name="T2" fmla="*/ 361 w 361"/>
                <a:gd name="T3" fmla="*/ 9 h 161"/>
                <a:gd name="T4" fmla="*/ 352 w 361"/>
                <a:gd name="T5" fmla="*/ 5 h 161"/>
                <a:gd name="T6" fmla="*/ 340 w 361"/>
                <a:gd name="T7" fmla="*/ 0 h 161"/>
                <a:gd name="T8" fmla="*/ 340 w 361"/>
                <a:gd name="T9" fmla="*/ 0 h 161"/>
                <a:gd name="T10" fmla="*/ 340 w 361"/>
                <a:gd name="T11" fmla="*/ 0 h 161"/>
                <a:gd name="T12" fmla="*/ 340 w 361"/>
                <a:gd name="T13" fmla="*/ 0 h 161"/>
                <a:gd name="T14" fmla="*/ 333 w 361"/>
                <a:gd name="T15" fmla="*/ 2 h 161"/>
                <a:gd name="T16" fmla="*/ 333 w 361"/>
                <a:gd name="T17" fmla="*/ 2 h 161"/>
                <a:gd name="T18" fmla="*/ 5 w 361"/>
                <a:gd name="T19" fmla="*/ 149 h 161"/>
                <a:gd name="T20" fmla="*/ 0 w 361"/>
                <a:gd name="T21" fmla="*/ 151 h 161"/>
                <a:gd name="T22" fmla="*/ 12 w 361"/>
                <a:gd name="T23" fmla="*/ 156 h 161"/>
                <a:gd name="T24" fmla="*/ 21 w 361"/>
                <a:gd name="T25" fmla="*/ 161 h 161"/>
                <a:gd name="T26" fmla="*/ 28 w 361"/>
                <a:gd name="T27" fmla="*/ 158 h 161"/>
                <a:gd name="T28" fmla="*/ 342 w 361"/>
                <a:gd name="T29" fmla="*/ 19 h 161"/>
                <a:gd name="T30" fmla="*/ 342 w 361"/>
                <a:gd name="T31" fmla="*/ 1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42" y="19"/>
                  </a:moveTo>
                  <a:lnTo>
                    <a:pt x="361" y="9"/>
                  </a:lnTo>
                  <a:lnTo>
                    <a:pt x="352" y="5"/>
                  </a:lnTo>
                  <a:lnTo>
                    <a:pt x="340" y="0"/>
                  </a:lnTo>
                  <a:lnTo>
                    <a:pt x="340" y="0"/>
                  </a:lnTo>
                  <a:lnTo>
                    <a:pt x="340" y="0"/>
                  </a:lnTo>
                  <a:lnTo>
                    <a:pt x="340" y="0"/>
                  </a:lnTo>
                  <a:lnTo>
                    <a:pt x="333" y="2"/>
                  </a:lnTo>
                  <a:lnTo>
                    <a:pt x="333" y="2"/>
                  </a:lnTo>
                  <a:lnTo>
                    <a:pt x="5" y="149"/>
                  </a:lnTo>
                  <a:lnTo>
                    <a:pt x="0" y="151"/>
                  </a:lnTo>
                  <a:lnTo>
                    <a:pt x="12" y="156"/>
                  </a:lnTo>
                  <a:lnTo>
                    <a:pt x="21" y="161"/>
                  </a:lnTo>
                  <a:lnTo>
                    <a:pt x="28" y="158"/>
                  </a:lnTo>
                  <a:lnTo>
                    <a:pt x="342" y="19"/>
                  </a:lnTo>
                  <a:lnTo>
                    <a:pt x="342"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3" name="Freeform 13"/>
            <p:cNvSpPr>
              <a:spLocks/>
            </p:cNvSpPr>
            <p:nvPr/>
          </p:nvSpPr>
          <p:spPr bwMode="auto">
            <a:xfrm>
              <a:off x="5583238" y="5881512"/>
              <a:ext cx="573088" cy="258762"/>
            </a:xfrm>
            <a:custGeom>
              <a:avLst/>
              <a:gdLst>
                <a:gd name="T0" fmla="*/ 361 w 361"/>
                <a:gd name="T1" fmla="*/ 10 h 163"/>
                <a:gd name="T2" fmla="*/ 352 w 361"/>
                <a:gd name="T3" fmla="*/ 5 h 163"/>
                <a:gd name="T4" fmla="*/ 340 w 361"/>
                <a:gd name="T5" fmla="*/ 0 h 163"/>
                <a:gd name="T6" fmla="*/ 333 w 361"/>
                <a:gd name="T7" fmla="*/ 3 h 163"/>
                <a:gd name="T8" fmla="*/ 333 w 361"/>
                <a:gd name="T9" fmla="*/ 3 h 163"/>
                <a:gd name="T10" fmla="*/ 5 w 361"/>
                <a:gd name="T11" fmla="*/ 149 h 163"/>
                <a:gd name="T12" fmla="*/ 0 w 361"/>
                <a:gd name="T13" fmla="*/ 151 h 163"/>
                <a:gd name="T14" fmla="*/ 12 w 361"/>
                <a:gd name="T15" fmla="*/ 156 h 163"/>
                <a:gd name="T16" fmla="*/ 21 w 361"/>
                <a:gd name="T17" fmla="*/ 163 h 163"/>
                <a:gd name="T18" fmla="*/ 28 w 361"/>
                <a:gd name="T19" fmla="*/ 161 h 163"/>
                <a:gd name="T20" fmla="*/ 342 w 361"/>
                <a:gd name="T21" fmla="*/ 19 h 163"/>
                <a:gd name="T22" fmla="*/ 361 w 361"/>
                <a:gd name="T23" fmla="*/ 1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1" h="163">
                  <a:moveTo>
                    <a:pt x="361" y="10"/>
                  </a:moveTo>
                  <a:lnTo>
                    <a:pt x="352" y="5"/>
                  </a:lnTo>
                  <a:lnTo>
                    <a:pt x="340" y="0"/>
                  </a:lnTo>
                  <a:lnTo>
                    <a:pt x="333" y="3"/>
                  </a:lnTo>
                  <a:lnTo>
                    <a:pt x="333" y="3"/>
                  </a:lnTo>
                  <a:lnTo>
                    <a:pt x="5" y="149"/>
                  </a:lnTo>
                  <a:lnTo>
                    <a:pt x="0" y="151"/>
                  </a:lnTo>
                  <a:lnTo>
                    <a:pt x="12" y="156"/>
                  </a:lnTo>
                  <a:lnTo>
                    <a:pt x="21" y="163"/>
                  </a:lnTo>
                  <a:lnTo>
                    <a:pt x="28" y="161"/>
                  </a:lnTo>
                  <a:lnTo>
                    <a:pt x="342" y="19"/>
                  </a:lnTo>
                  <a:lnTo>
                    <a:pt x="361"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4" name="Freeform 14"/>
            <p:cNvSpPr>
              <a:spLocks/>
            </p:cNvSpPr>
            <p:nvPr/>
          </p:nvSpPr>
          <p:spPr bwMode="auto">
            <a:xfrm>
              <a:off x="5748338" y="5956124"/>
              <a:ext cx="573088" cy="255587"/>
            </a:xfrm>
            <a:custGeom>
              <a:avLst/>
              <a:gdLst>
                <a:gd name="T0" fmla="*/ 338 w 361"/>
                <a:gd name="T1" fmla="*/ 22 h 161"/>
                <a:gd name="T2" fmla="*/ 338 w 361"/>
                <a:gd name="T3" fmla="*/ 22 h 161"/>
                <a:gd name="T4" fmla="*/ 340 w 361"/>
                <a:gd name="T5" fmla="*/ 19 h 161"/>
                <a:gd name="T6" fmla="*/ 340 w 361"/>
                <a:gd name="T7" fmla="*/ 19 h 161"/>
                <a:gd name="T8" fmla="*/ 361 w 361"/>
                <a:gd name="T9" fmla="*/ 10 h 161"/>
                <a:gd name="T10" fmla="*/ 349 w 361"/>
                <a:gd name="T11" fmla="*/ 5 h 161"/>
                <a:gd name="T12" fmla="*/ 340 w 361"/>
                <a:gd name="T13" fmla="*/ 0 h 161"/>
                <a:gd name="T14" fmla="*/ 338 w 361"/>
                <a:gd name="T15" fmla="*/ 0 h 161"/>
                <a:gd name="T16" fmla="*/ 338 w 361"/>
                <a:gd name="T17" fmla="*/ 0 h 161"/>
                <a:gd name="T18" fmla="*/ 5 w 361"/>
                <a:gd name="T19" fmla="*/ 149 h 161"/>
                <a:gd name="T20" fmla="*/ 0 w 361"/>
                <a:gd name="T21" fmla="*/ 152 h 161"/>
                <a:gd name="T22" fmla="*/ 9 w 361"/>
                <a:gd name="T23" fmla="*/ 157 h 161"/>
                <a:gd name="T24" fmla="*/ 21 w 361"/>
                <a:gd name="T25" fmla="*/ 161 h 161"/>
                <a:gd name="T26" fmla="*/ 28 w 361"/>
                <a:gd name="T27" fmla="*/ 159 h 161"/>
                <a:gd name="T28" fmla="*/ 338 w 361"/>
                <a:gd name="T29" fmla="*/ 22 h 161"/>
                <a:gd name="T30" fmla="*/ 338 w 361"/>
                <a:gd name="T31" fmla="*/ 2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38" y="22"/>
                  </a:moveTo>
                  <a:lnTo>
                    <a:pt x="338" y="22"/>
                  </a:lnTo>
                  <a:lnTo>
                    <a:pt x="340" y="19"/>
                  </a:lnTo>
                  <a:lnTo>
                    <a:pt x="340" y="19"/>
                  </a:lnTo>
                  <a:lnTo>
                    <a:pt x="361" y="10"/>
                  </a:lnTo>
                  <a:lnTo>
                    <a:pt x="349" y="5"/>
                  </a:lnTo>
                  <a:lnTo>
                    <a:pt x="340" y="0"/>
                  </a:lnTo>
                  <a:lnTo>
                    <a:pt x="338" y="0"/>
                  </a:lnTo>
                  <a:lnTo>
                    <a:pt x="338" y="0"/>
                  </a:lnTo>
                  <a:lnTo>
                    <a:pt x="5" y="149"/>
                  </a:lnTo>
                  <a:lnTo>
                    <a:pt x="0" y="152"/>
                  </a:lnTo>
                  <a:lnTo>
                    <a:pt x="9" y="157"/>
                  </a:lnTo>
                  <a:lnTo>
                    <a:pt x="21" y="161"/>
                  </a:lnTo>
                  <a:lnTo>
                    <a:pt x="28" y="159"/>
                  </a:lnTo>
                  <a:lnTo>
                    <a:pt x="338" y="22"/>
                  </a:lnTo>
                  <a:lnTo>
                    <a:pt x="338"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5" name="Freeform 15"/>
            <p:cNvSpPr>
              <a:spLocks/>
            </p:cNvSpPr>
            <p:nvPr/>
          </p:nvSpPr>
          <p:spPr bwMode="auto">
            <a:xfrm>
              <a:off x="5897563" y="6024387"/>
              <a:ext cx="577850" cy="255587"/>
            </a:xfrm>
            <a:custGeom>
              <a:avLst/>
              <a:gdLst>
                <a:gd name="T0" fmla="*/ 364 w 364"/>
                <a:gd name="T1" fmla="*/ 9 h 161"/>
                <a:gd name="T2" fmla="*/ 352 w 364"/>
                <a:gd name="T3" fmla="*/ 5 h 161"/>
                <a:gd name="T4" fmla="*/ 340 w 364"/>
                <a:gd name="T5" fmla="*/ 0 h 161"/>
                <a:gd name="T6" fmla="*/ 333 w 364"/>
                <a:gd name="T7" fmla="*/ 2 h 161"/>
                <a:gd name="T8" fmla="*/ 333 w 364"/>
                <a:gd name="T9" fmla="*/ 2 h 161"/>
                <a:gd name="T10" fmla="*/ 5 w 364"/>
                <a:gd name="T11" fmla="*/ 149 h 161"/>
                <a:gd name="T12" fmla="*/ 0 w 364"/>
                <a:gd name="T13" fmla="*/ 151 h 161"/>
                <a:gd name="T14" fmla="*/ 12 w 364"/>
                <a:gd name="T15" fmla="*/ 156 h 161"/>
                <a:gd name="T16" fmla="*/ 24 w 364"/>
                <a:gd name="T17" fmla="*/ 161 h 161"/>
                <a:gd name="T18" fmla="*/ 29 w 364"/>
                <a:gd name="T19" fmla="*/ 158 h 161"/>
                <a:gd name="T20" fmla="*/ 345 w 364"/>
                <a:gd name="T21" fmla="*/ 19 h 161"/>
                <a:gd name="T22" fmla="*/ 345 w 364"/>
                <a:gd name="T23" fmla="*/ 19 h 161"/>
                <a:gd name="T24" fmla="*/ 364 w 364"/>
                <a:gd name="T25" fmla="*/ 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4" h="161">
                  <a:moveTo>
                    <a:pt x="364" y="9"/>
                  </a:moveTo>
                  <a:lnTo>
                    <a:pt x="352" y="5"/>
                  </a:lnTo>
                  <a:lnTo>
                    <a:pt x="340" y="0"/>
                  </a:lnTo>
                  <a:lnTo>
                    <a:pt x="333" y="2"/>
                  </a:lnTo>
                  <a:lnTo>
                    <a:pt x="333" y="2"/>
                  </a:lnTo>
                  <a:lnTo>
                    <a:pt x="5" y="149"/>
                  </a:lnTo>
                  <a:lnTo>
                    <a:pt x="0" y="151"/>
                  </a:lnTo>
                  <a:lnTo>
                    <a:pt x="12" y="156"/>
                  </a:lnTo>
                  <a:lnTo>
                    <a:pt x="24" y="161"/>
                  </a:lnTo>
                  <a:lnTo>
                    <a:pt x="29" y="158"/>
                  </a:lnTo>
                  <a:lnTo>
                    <a:pt x="345" y="19"/>
                  </a:lnTo>
                  <a:lnTo>
                    <a:pt x="345" y="19"/>
                  </a:lnTo>
                  <a:lnTo>
                    <a:pt x="364"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86" name="Group 385"/>
          <p:cNvGrpSpPr/>
          <p:nvPr/>
        </p:nvGrpSpPr>
        <p:grpSpPr>
          <a:xfrm>
            <a:off x="5263243" y="5132712"/>
            <a:ext cx="1909989" cy="854075"/>
            <a:chOff x="5114925" y="5697362"/>
            <a:chExt cx="1622425" cy="725487"/>
          </a:xfrm>
        </p:grpSpPr>
        <p:sp>
          <p:nvSpPr>
            <p:cNvPr id="387" name="Freeform 11"/>
            <p:cNvSpPr>
              <a:spLocks/>
            </p:cNvSpPr>
            <p:nvPr/>
          </p:nvSpPr>
          <p:spPr bwMode="auto">
            <a:xfrm>
              <a:off x="5114925" y="5697362"/>
              <a:ext cx="1622425" cy="725487"/>
            </a:xfrm>
            <a:custGeom>
              <a:avLst/>
              <a:gdLst>
                <a:gd name="T0" fmla="*/ 1022 w 1022"/>
                <a:gd name="T1" fmla="*/ 227 h 457"/>
                <a:gd name="T2" fmla="*/ 512 w 1022"/>
                <a:gd name="T3" fmla="*/ 457 h 457"/>
                <a:gd name="T4" fmla="*/ 0 w 1022"/>
                <a:gd name="T5" fmla="*/ 227 h 457"/>
                <a:gd name="T6" fmla="*/ 512 w 1022"/>
                <a:gd name="T7" fmla="*/ 0 h 457"/>
                <a:gd name="T8" fmla="*/ 1022 w 1022"/>
                <a:gd name="T9" fmla="*/ 227 h 457"/>
              </a:gdLst>
              <a:ahLst/>
              <a:cxnLst>
                <a:cxn ang="0">
                  <a:pos x="T0" y="T1"/>
                </a:cxn>
                <a:cxn ang="0">
                  <a:pos x="T2" y="T3"/>
                </a:cxn>
                <a:cxn ang="0">
                  <a:pos x="T4" y="T5"/>
                </a:cxn>
                <a:cxn ang="0">
                  <a:pos x="T6" y="T7"/>
                </a:cxn>
                <a:cxn ang="0">
                  <a:pos x="T8" y="T9"/>
                </a:cxn>
              </a:cxnLst>
              <a:rect l="0" t="0" r="r" b="b"/>
              <a:pathLst>
                <a:path w="1022" h="457">
                  <a:moveTo>
                    <a:pt x="1022" y="227"/>
                  </a:moveTo>
                  <a:lnTo>
                    <a:pt x="512" y="457"/>
                  </a:lnTo>
                  <a:lnTo>
                    <a:pt x="0" y="227"/>
                  </a:lnTo>
                  <a:lnTo>
                    <a:pt x="512" y="0"/>
                  </a:lnTo>
                  <a:lnTo>
                    <a:pt x="1022" y="227"/>
                  </a:lnTo>
                  <a:close/>
                </a:path>
              </a:pathLst>
            </a:custGeom>
            <a:solidFill>
              <a:schemeClr val="accent5"/>
            </a:solidFill>
            <a:ln w="28575">
              <a:solidFill>
                <a:schemeClr val="bg2"/>
              </a:solidFill>
            </a:ln>
          </p:spPr>
          <p:txBody>
            <a:bodyPr vert="horz" wrap="square" lIns="91440" tIns="45720" rIns="91440" bIns="45720" numCol="1" anchor="t" anchorCtr="0" compatLnSpc="1">
              <a:prstTxWarp prst="textNoShape">
                <a:avLst/>
              </a:prstTxWarp>
            </a:bodyPr>
            <a:lstStyle/>
            <a:p>
              <a:endParaRPr lang="en-US"/>
            </a:p>
          </p:txBody>
        </p:sp>
        <p:sp>
          <p:nvSpPr>
            <p:cNvPr id="388" name="Freeform 12"/>
            <p:cNvSpPr>
              <a:spLocks/>
            </p:cNvSpPr>
            <p:nvPr/>
          </p:nvSpPr>
          <p:spPr bwMode="auto">
            <a:xfrm>
              <a:off x="5437188" y="5818012"/>
              <a:ext cx="573088" cy="255587"/>
            </a:xfrm>
            <a:custGeom>
              <a:avLst/>
              <a:gdLst>
                <a:gd name="T0" fmla="*/ 342 w 361"/>
                <a:gd name="T1" fmla="*/ 19 h 161"/>
                <a:gd name="T2" fmla="*/ 361 w 361"/>
                <a:gd name="T3" fmla="*/ 9 h 161"/>
                <a:gd name="T4" fmla="*/ 352 w 361"/>
                <a:gd name="T5" fmla="*/ 5 h 161"/>
                <a:gd name="T6" fmla="*/ 340 w 361"/>
                <a:gd name="T7" fmla="*/ 0 h 161"/>
                <a:gd name="T8" fmla="*/ 340 w 361"/>
                <a:gd name="T9" fmla="*/ 0 h 161"/>
                <a:gd name="T10" fmla="*/ 340 w 361"/>
                <a:gd name="T11" fmla="*/ 0 h 161"/>
                <a:gd name="T12" fmla="*/ 340 w 361"/>
                <a:gd name="T13" fmla="*/ 0 h 161"/>
                <a:gd name="T14" fmla="*/ 333 w 361"/>
                <a:gd name="T15" fmla="*/ 2 h 161"/>
                <a:gd name="T16" fmla="*/ 333 w 361"/>
                <a:gd name="T17" fmla="*/ 2 h 161"/>
                <a:gd name="T18" fmla="*/ 5 w 361"/>
                <a:gd name="T19" fmla="*/ 149 h 161"/>
                <a:gd name="T20" fmla="*/ 0 w 361"/>
                <a:gd name="T21" fmla="*/ 151 h 161"/>
                <a:gd name="T22" fmla="*/ 12 w 361"/>
                <a:gd name="T23" fmla="*/ 156 h 161"/>
                <a:gd name="T24" fmla="*/ 21 w 361"/>
                <a:gd name="T25" fmla="*/ 161 h 161"/>
                <a:gd name="T26" fmla="*/ 28 w 361"/>
                <a:gd name="T27" fmla="*/ 158 h 161"/>
                <a:gd name="T28" fmla="*/ 342 w 361"/>
                <a:gd name="T29" fmla="*/ 19 h 161"/>
                <a:gd name="T30" fmla="*/ 342 w 361"/>
                <a:gd name="T31" fmla="*/ 1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42" y="19"/>
                  </a:moveTo>
                  <a:lnTo>
                    <a:pt x="361" y="9"/>
                  </a:lnTo>
                  <a:lnTo>
                    <a:pt x="352" y="5"/>
                  </a:lnTo>
                  <a:lnTo>
                    <a:pt x="340" y="0"/>
                  </a:lnTo>
                  <a:lnTo>
                    <a:pt x="340" y="0"/>
                  </a:lnTo>
                  <a:lnTo>
                    <a:pt x="340" y="0"/>
                  </a:lnTo>
                  <a:lnTo>
                    <a:pt x="340" y="0"/>
                  </a:lnTo>
                  <a:lnTo>
                    <a:pt x="333" y="2"/>
                  </a:lnTo>
                  <a:lnTo>
                    <a:pt x="333" y="2"/>
                  </a:lnTo>
                  <a:lnTo>
                    <a:pt x="5" y="149"/>
                  </a:lnTo>
                  <a:lnTo>
                    <a:pt x="0" y="151"/>
                  </a:lnTo>
                  <a:lnTo>
                    <a:pt x="12" y="156"/>
                  </a:lnTo>
                  <a:lnTo>
                    <a:pt x="21" y="161"/>
                  </a:lnTo>
                  <a:lnTo>
                    <a:pt x="28" y="158"/>
                  </a:lnTo>
                  <a:lnTo>
                    <a:pt x="342" y="19"/>
                  </a:lnTo>
                  <a:lnTo>
                    <a:pt x="342"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9" name="Freeform 13"/>
            <p:cNvSpPr>
              <a:spLocks/>
            </p:cNvSpPr>
            <p:nvPr/>
          </p:nvSpPr>
          <p:spPr bwMode="auto">
            <a:xfrm>
              <a:off x="5583238" y="5881512"/>
              <a:ext cx="573088" cy="258762"/>
            </a:xfrm>
            <a:custGeom>
              <a:avLst/>
              <a:gdLst>
                <a:gd name="T0" fmla="*/ 361 w 361"/>
                <a:gd name="T1" fmla="*/ 10 h 163"/>
                <a:gd name="T2" fmla="*/ 352 w 361"/>
                <a:gd name="T3" fmla="*/ 5 h 163"/>
                <a:gd name="T4" fmla="*/ 340 w 361"/>
                <a:gd name="T5" fmla="*/ 0 h 163"/>
                <a:gd name="T6" fmla="*/ 333 w 361"/>
                <a:gd name="T7" fmla="*/ 3 h 163"/>
                <a:gd name="T8" fmla="*/ 333 w 361"/>
                <a:gd name="T9" fmla="*/ 3 h 163"/>
                <a:gd name="T10" fmla="*/ 5 w 361"/>
                <a:gd name="T11" fmla="*/ 149 h 163"/>
                <a:gd name="T12" fmla="*/ 0 w 361"/>
                <a:gd name="T13" fmla="*/ 151 h 163"/>
                <a:gd name="T14" fmla="*/ 12 w 361"/>
                <a:gd name="T15" fmla="*/ 156 h 163"/>
                <a:gd name="T16" fmla="*/ 21 w 361"/>
                <a:gd name="T17" fmla="*/ 163 h 163"/>
                <a:gd name="T18" fmla="*/ 28 w 361"/>
                <a:gd name="T19" fmla="*/ 161 h 163"/>
                <a:gd name="T20" fmla="*/ 342 w 361"/>
                <a:gd name="T21" fmla="*/ 19 h 163"/>
                <a:gd name="T22" fmla="*/ 361 w 361"/>
                <a:gd name="T23" fmla="*/ 1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1" h="163">
                  <a:moveTo>
                    <a:pt x="361" y="10"/>
                  </a:moveTo>
                  <a:lnTo>
                    <a:pt x="352" y="5"/>
                  </a:lnTo>
                  <a:lnTo>
                    <a:pt x="340" y="0"/>
                  </a:lnTo>
                  <a:lnTo>
                    <a:pt x="333" y="3"/>
                  </a:lnTo>
                  <a:lnTo>
                    <a:pt x="333" y="3"/>
                  </a:lnTo>
                  <a:lnTo>
                    <a:pt x="5" y="149"/>
                  </a:lnTo>
                  <a:lnTo>
                    <a:pt x="0" y="151"/>
                  </a:lnTo>
                  <a:lnTo>
                    <a:pt x="12" y="156"/>
                  </a:lnTo>
                  <a:lnTo>
                    <a:pt x="21" y="163"/>
                  </a:lnTo>
                  <a:lnTo>
                    <a:pt x="28" y="161"/>
                  </a:lnTo>
                  <a:lnTo>
                    <a:pt x="342" y="19"/>
                  </a:lnTo>
                  <a:lnTo>
                    <a:pt x="361"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0" name="Freeform 14"/>
            <p:cNvSpPr>
              <a:spLocks/>
            </p:cNvSpPr>
            <p:nvPr/>
          </p:nvSpPr>
          <p:spPr bwMode="auto">
            <a:xfrm>
              <a:off x="5748338" y="5956124"/>
              <a:ext cx="573088" cy="255587"/>
            </a:xfrm>
            <a:custGeom>
              <a:avLst/>
              <a:gdLst>
                <a:gd name="T0" fmla="*/ 338 w 361"/>
                <a:gd name="T1" fmla="*/ 22 h 161"/>
                <a:gd name="T2" fmla="*/ 338 w 361"/>
                <a:gd name="T3" fmla="*/ 22 h 161"/>
                <a:gd name="T4" fmla="*/ 340 w 361"/>
                <a:gd name="T5" fmla="*/ 19 h 161"/>
                <a:gd name="T6" fmla="*/ 340 w 361"/>
                <a:gd name="T7" fmla="*/ 19 h 161"/>
                <a:gd name="T8" fmla="*/ 361 w 361"/>
                <a:gd name="T9" fmla="*/ 10 h 161"/>
                <a:gd name="T10" fmla="*/ 349 w 361"/>
                <a:gd name="T11" fmla="*/ 5 h 161"/>
                <a:gd name="T12" fmla="*/ 340 w 361"/>
                <a:gd name="T13" fmla="*/ 0 h 161"/>
                <a:gd name="T14" fmla="*/ 338 w 361"/>
                <a:gd name="T15" fmla="*/ 0 h 161"/>
                <a:gd name="T16" fmla="*/ 338 w 361"/>
                <a:gd name="T17" fmla="*/ 0 h 161"/>
                <a:gd name="T18" fmla="*/ 5 w 361"/>
                <a:gd name="T19" fmla="*/ 149 h 161"/>
                <a:gd name="T20" fmla="*/ 0 w 361"/>
                <a:gd name="T21" fmla="*/ 152 h 161"/>
                <a:gd name="T22" fmla="*/ 9 w 361"/>
                <a:gd name="T23" fmla="*/ 157 h 161"/>
                <a:gd name="T24" fmla="*/ 21 w 361"/>
                <a:gd name="T25" fmla="*/ 161 h 161"/>
                <a:gd name="T26" fmla="*/ 28 w 361"/>
                <a:gd name="T27" fmla="*/ 159 h 161"/>
                <a:gd name="T28" fmla="*/ 338 w 361"/>
                <a:gd name="T29" fmla="*/ 22 h 161"/>
                <a:gd name="T30" fmla="*/ 338 w 361"/>
                <a:gd name="T31" fmla="*/ 2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38" y="22"/>
                  </a:moveTo>
                  <a:lnTo>
                    <a:pt x="338" y="22"/>
                  </a:lnTo>
                  <a:lnTo>
                    <a:pt x="340" y="19"/>
                  </a:lnTo>
                  <a:lnTo>
                    <a:pt x="340" y="19"/>
                  </a:lnTo>
                  <a:lnTo>
                    <a:pt x="361" y="10"/>
                  </a:lnTo>
                  <a:lnTo>
                    <a:pt x="349" y="5"/>
                  </a:lnTo>
                  <a:lnTo>
                    <a:pt x="340" y="0"/>
                  </a:lnTo>
                  <a:lnTo>
                    <a:pt x="338" y="0"/>
                  </a:lnTo>
                  <a:lnTo>
                    <a:pt x="338" y="0"/>
                  </a:lnTo>
                  <a:lnTo>
                    <a:pt x="5" y="149"/>
                  </a:lnTo>
                  <a:lnTo>
                    <a:pt x="0" y="152"/>
                  </a:lnTo>
                  <a:lnTo>
                    <a:pt x="9" y="157"/>
                  </a:lnTo>
                  <a:lnTo>
                    <a:pt x="21" y="161"/>
                  </a:lnTo>
                  <a:lnTo>
                    <a:pt x="28" y="159"/>
                  </a:lnTo>
                  <a:lnTo>
                    <a:pt x="338" y="22"/>
                  </a:lnTo>
                  <a:lnTo>
                    <a:pt x="338"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1" name="Freeform 15"/>
            <p:cNvSpPr>
              <a:spLocks/>
            </p:cNvSpPr>
            <p:nvPr/>
          </p:nvSpPr>
          <p:spPr bwMode="auto">
            <a:xfrm>
              <a:off x="5897563" y="6024387"/>
              <a:ext cx="577850" cy="255587"/>
            </a:xfrm>
            <a:custGeom>
              <a:avLst/>
              <a:gdLst>
                <a:gd name="T0" fmla="*/ 364 w 364"/>
                <a:gd name="T1" fmla="*/ 9 h 161"/>
                <a:gd name="T2" fmla="*/ 352 w 364"/>
                <a:gd name="T3" fmla="*/ 5 h 161"/>
                <a:gd name="T4" fmla="*/ 340 w 364"/>
                <a:gd name="T5" fmla="*/ 0 h 161"/>
                <a:gd name="T6" fmla="*/ 333 w 364"/>
                <a:gd name="T7" fmla="*/ 2 h 161"/>
                <a:gd name="T8" fmla="*/ 333 w 364"/>
                <a:gd name="T9" fmla="*/ 2 h 161"/>
                <a:gd name="T10" fmla="*/ 5 w 364"/>
                <a:gd name="T11" fmla="*/ 149 h 161"/>
                <a:gd name="T12" fmla="*/ 0 w 364"/>
                <a:gd name="T13" fmla="*/ 151 h 161"/>
                <a:gd name="T14" fmla="*/ 12 w 364"/>
                <a:gd name="T15" fmla="*/ 156 h 161"/>
                <a:gd name="T16" fmla="*/ 24 w 364"/>
                <a:gd name="T17" fmla="*/ 161 h 161"/>
                <a:gd name="T18" fmla="*/ 29 w 364"/>
                <a:gd name="T19" fmla="*/ 158 h 161"/>
                <a:gd name="T20" fmla="*/ 345 w 364"/>
                <a:gd name="T21" fmla="*/ 19 h 161"/>
                <a:gd name="T22" fmla="*/ 345 w 364"/>
                <a:gd name="T23" fmla="*/ 19 h 161"/>
                <a:gd name="T24" fmla="*/ 364 w 364"/>
                <a:gd name="T25" fmla="*/ 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4" h="161">
                  <a:moveTo>
                    <a:pt x="364" y="9"/>
                  </a:moveTo>
                  <a:lnTo>
                    <a:pt x="352" y="5"/>
                  </a:lnTo>
                  <a:lnTo>
                    <a:pt x="340" y="0"/>
                  </a:lnTo>
                  <a:lnTo>
                    <a:pt x="333" y="2"/>
                  </a:lnTo>
                  <a:lnTo>
                    <a:pt x="333" y="2"/>
                  </a:lnTo>
                  <a:lnTo>
                    <a:pt x="5" y="149"/>
                  </a:lnTo>
                  <a:lnTo>
                    <a:pt x="0" y="151"/>
                  </a:lnTo>
                  <a:lnTo>
                    <a:pt x="12" y="156"/>
                  </a:lnTo>
                  <a:lnTo>
                    <a:pt x="24" y="161"/>
                  </a:lnTo>
                  <a:lnTo>
                    <a:pt x="29" y="158"/>
                  </a:lnTo>
                  <a:lnTo>
                    <a:pt x="345" y="19"/>
                  </a:lnTo>
                  <a:lnTo>
                    <a:pt x="345" y="19"/>
                  </a:lnTo>
                  <a:lnTo>
                    <a:pt x="364"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92" name="Group 391"/>
          <p:cNvGrpSpPr/>
          <p:nvPr/>
        </p:nvGrpSpPr>
        <p:grpSpPr>
          <a:xfrm>
            <a:off x="5263243" y="4957145"/>
            <a:ext cx="1909989" cy="854075"/>
            <a:chOff x="5114925" y="5697362"/>
            <a:chExt cx="1622425" cy="725487"/>
          </a:xfrm>
        </p:grpSpPr>
        <p:sp>
          <p:nvSpPr>
            <p:cNvPr id="393" name="Freeform 11"/>
            <p:cNvSpPr>
              <a:spLocks/>
            </p:cNvSpPr>
            <p:nvPr/>
          </p:nvSpPr>
          <p:spPr bwMode="auto">
            <a:xfrm>
              <a:off x="5114925" y="5697362"/>
              <a:ext cx="1622425" cy="725487"/>
            </a:xfrm>
            <a:custGeom>
              <a:avLst/>
              <a:gdLst>
                <a:gd name="T0" fmla="*/ 1022 w 1022"/>
                <a:gd name="T1" fmla="*/ 227 h 457"/>
                <a:gd name="T2" fmla="*/ 512 w 1022"/>
                <a:gd name="T3" fmla="*/ 457 h 457"/>
                <a:gd name="T4" fmla="*/ 0 w 1022"/>
                <a:gd name="T5" fmla="*/ 227 h 457"/>
                <a:gd name="T6" fmla="*/ 512 w 1022"/>
                <a:gd name="T7" fmla="*/ 0 h 457"/>
                <a:gd name="T8" fmla="*/ 1022 w 1022"/>
                <a:gd name="T9" fmla="*/ 227 h 457"/>
              </a:gdLst>
              <a:ahLst/>
              <a:cxnLst>
                <a:cxn ang="0">
                  <a:pos x="T0" y="T1"/>
                </a:cxn>
                <a:cxn ang="0">
                  <a:pos x="T2" y="T3"/>
                </a:cxn>
                <a:cxn ang="0">
                  <a:pos x="T4" y="T5"/>
                </a:cxn>
                <a:cxn ang="0">
                  <a:pos x="T6" y="T7"/>
                </a:cxn>
                <a:cxn ang="0">
                  <a:pos x="T8" y="T9"/>
                </a:cxn>
              </a:cxnLst>
              <a:rect l="0" t="0" r="r" b="b"/>
              <a:pathLst>
                <a:path w="1022" h="457">
                  <a:moveTo>
                    <a:pt x="1022" y="227"/>
                  </a:moveTo>
                  <a:lnTo>
                    <a:pt x="512" y="457"/>
                  </a:lnTo>
                  <a:lnTo>
                    <a:pt x="0" y="227"/>
                  </a:lnTo>
                  <a:lnTo>
                    <a:pt x="512" y="0"/>
                  </a:lnTo>
                  <a:lnTo>
                    <a:pt x="1022" y="227"/>
                  </a:lnTo>
                  <a:close/>
                </a:path>
              </a:pathLst>
            </a:custGeom>
            <a:solidFill>
              <a:schemeClr val="accent5"/>
            </a:solidFill>
            <a:ln w="28575">
              <a:solidFill>
                <a:schemeClr val="bg2"/>
              </a:solidFill>
            </a:ln>
          </p:spPr>
          <p:txBody>
            <a:bodyPr vert="horz" wrap="square" lIns="91440" tIns="45720" rIns="91440" bIns="45720" numCol="1" anchor="t" anchorCtr="0" compatLnSpc="1">
              <a:prstTxWarp prst="textNoShape">
                <a:avLst/>
              </a:prstTxWarp>
            </a:bodyPr>
            <a:lstStyle/>
            <a:p>
              <a:endParaRPr lang="en-US"/>
            </a:p>
          </p:txBody>
        </p:sp>
        <p:sp>
          <p:nvSpPr>
            <p:cNvPr id="394" name="Freeform 12"/>
            <p:cNvSpPr>
              <a:spLocks/>
            </p:cNvSpPr>
            <p:nvPr/>
          </p:nvSpPr>
          <p:spPr bwMode="auto">
            <a:xfrm>
              <a:off x="5437188" y="5818012"/>
              <a:ext cx="573088" cy="255587"/>
            </a:xfrm>
            <a:custGeom>
              <a:avLst/>
              <a:gdLst>
                <a:gd name="T0" fmla="*/ 342 w 361"/>
                <a:gd name="T1" fmla="*/ 19 h 161"/>
                <a:gd name="T2" fmla="*/ 361 w 361"/>
                <a:gd name="T3" fmla="*/ 9 h 161"/>
                <a:gd name="T4" fmla="*/ 352 w 361"/>
                <a:gd name="T5" fmla="*/ 5 h 161"/>
                <a:gd name="T6" fmla="*/ 340 w 361"/>
                <a:gd name="T7" fmla="*/ 0 h 161"/>
                <a:gd name="T8" fmla="*/ 340 w 361"/>
                <a:gd name="T9" fmla="*/ 0 h 161"/>
                <a:gd name="T10" fmla="*/ 340 w 361"/>
                <a:gd name="T11" fmla="*/ 0 h 161"/>
                <a:gd name="T12" fmla="*/ 340 w 361"/>
                <a:gd name="T13" fmla="*/ 0 h 161"/>
                <a:gd name="T14" fmla="*/ 333 w 361"/>
                <a:gd name="T15" fmla="*/ 2 h 161"/>
                <a:gd name="T16" fmla="*/ 333 w 361"/>
                <a:gd name="T17" fmla="*/ 2 h 161"/>
                <a:gd name="T18" fmla="*/ 5 w 361"/>
                <a:gd name="T19" fmla="*/ 149 h 161"/>
                <a:gd name="T20" fmla="*/ 0 w 361"/>
                <a:gd name="T21" fmla="*/ 151 h 161"/>
                <a:gd name="T22" fmla="*/ 12 w 361"/>
                <a:gd name="T23" fmla="*/ 156 h 161"/>
                <a:gd name="T24" fmla="*/ 21 w 361"/>
                <a:gd name="T25" fmla="*/ 161 h 161"/>
                <a:gd name="T26" fmla="*/ 28 w 361"/>
                <a:gd name="T27" fmla="*/ 158 h 161"/>
                <a:gd name="T28" fmla="*/ 342 w 361"/>
                <a:gd name="T29" fmla="*/ 19 h 161"/>
                <a:gd name="T30" fmla="*/ 342 w 361"/>
                <a:gd name="T31" fmla="*/ 1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42" y="19"/>
                  </a:moveTo>
                  <a:lnTo>
                    <a:pt x="361" y="9"/>
                  </a:lnTo>
                  <a:lnTo>
                    <a:pt x="352" y="5"/>
                  </a:lnTo>
                  <a:lnTo>
                    <a:pt x="340" y="0"/>
                  </a:lnTo>
                  <a:lnTo>
                    <a:pt x="340" y="0"/>
                  </a:lnTo>
                  <a:lnTo>
                    <a:pt x="340" y="0"/>
                  </a:lnTo>
                  <a:lnTo>
                    <a:pt x="340" y="0"/>
                  </a:lnTo>
                  <a:lnTo>
                    <a:pt x="333" y="2"/>
                  </a:lnTo>
                  <a:lnTo>
                    <a:pt x="333" y="2"/>
                  </a:lnTo>
                  <a:lnTo>
                    <a:pt x="5" y="149"/>
                  </a:lnTo>
                  <a:lnTo>
                    <a:pt x="0" y="151"/>
                  </a:lnTo>
                  <a:lnTo>
                    <a:pt x="12" y="156"/>
                  </a:lnTo>
                  <a:lnTo>
                    <a:pt x="21" y="161"/>
                  </a:lnTo>
                  <a:lnTo>
                    <a:pt x="28" y="158"/>
                  </a:lnTo>
                  <a:lnTo>
                    <a:pt x="342" y="19"/>
                  </a:lnTo>
                  <a:lnTo>
                    <a:pt x="342"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5" name="Freeform 13"/>
            <p:cNvSpPr>
              <a:spLocks/>
            </p:cNvSpPr>
            <p:nvPr/>
          </p:nvSpPr>
          <p:spPr bwMode="auto">
            <a:xfrm>
              <a:off x="5583238" y="5881512"/>
              <a:ext cx="573088" cy="258762"/>
            </a:xfrm>
            <a:custGeom>
              <a:avLst/>
              <a:gdLst>
                <a:gd name="T0" fmla="*/ 361 w 361"/>
                <a:gd name="T1" fmla="*/ 10 h 163"/>
                <a:gd name="T2" fmla="*/ 352 w 361"/>
                <a:gd name="T3" fmla="*/ 5 h 163"/>
                <a:gd name="T4" fmla="*/ 340 w 361"/>
                <a:gd name="T5" fmla="*/ 0 h 163"/>
                <a:gd name="T6" fmla="*/ 333 w 361"/>
                <a:gd name="T7" fmla="*/ 3 h 163"/>
                <a:gd name="T8" fmla="*/ 333 w 361"/>
                <a:gd name="T9" fmla="*/ 3 h 163"/>
                <a:gd name="T10" fmla="*/ 5 w 361"/>
                <a:gd name="T11" fmla="*/ 149 h 163"/>
                <a:gd name="T12" fmla="*/ 0 w 361"/>
                <a:gd name="T13" fmla="*/ 151 h 163"/>
                <a:gd name="T14" fmla="*/ 12 w 361"/>
                <a:gd name="T15" fmla="*/ 156 h 163"/>
                <a:gd name="T16" fmla="*/ 21 w 361"/>
                <a:gd name="T17" fmla="*/ 163 h 163"/>
                <a:gd name="T18" fmla="*/ 28 w 361"/>
                <a:gd name="T19" fmla="*/ 161 h 163"/>
                <a:gd name="T20" fmla="*/ 342 w 361"/>
                <a:gd name="T21" fmla="*/ 19 h 163"/>
                <a:gd name="T22" fmla="*/ 361 w 361"/>
                <a:gd name="T23" fmla="*/ 1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1" h="163">
                  <a:moveTo>
                    <a:pt x="361" y="10"/>
                  </a:moveTo>
                  <a:lnTo>
                    <a:pt x="352" y="5"/>
                  </a:lnTo>
                  <a:lnTo>
                    <a:pt x="340" y="0"/>
                  </a:lnTo>
                  <a:lnTo>
                    <a:pt x="333" y="3"/>
                  </a:lnTo>
                  <a:lnTo>
                    <a:pt x="333" y="3"/>
                  </a:lnTo>
                  <a:lnTo>
                    <a:pt x="5" y="149"/>
                  </a:lnTo>
                  <a:lnTo>
                    <a:pt x="0" y="151"/>
                  </a:lnTo>
                  <a:lnTo>
                    <a:pt x="12" y="156"/>
                  </a:lnTo>
                  <a:lnTo>
                    <a:pt x="21" y="163"/>
                  </a:lnTo>
                  <a:lnTo>
                    <a:pt x="28" y="161"/>
                  </a:lnTo>
                  <a:lnTo>
                    <a:pt x="342" y="19"/>
                  </a:lnTo>
                  <a:lnTo>
                    <a:pt x="361"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6" name="Freeform 14"/>
            <p:cNvSpPr>
              <a:spLocks/>
            </p:cNvSpPr>
            <p:nvPr/>
          </p:nvSpPr>
          <p:spPr bwMode="auto">
            <a:xfrm>
              <a:off x="5748338" y="5956124"/>
              <a:ext cx="573088" cy="255587"/>
            </a:xfrm>
            <a:custGeom>
              <a:avLst/>
              <a:gdLst>
                <a:gd name="T0" fmla="*/ 338 w 361"/>
                <a:gd name="T1" fmla="*/ 22 h 161"/>
                <a:gd name="T2" fmla="*/ 338 w 361"/>
                <a:gd name="T3" fmla="*/ 22 h 161"/>
                <a:gd name="T4" fmla="*/ 340 w 361"/>
                <a:gd name="T5" fmla="*/ 19 h 161"/>
                <a:gd name="T6" fmla="*/ 340 w 361"/>
                <a:gd name="T7" fmla="*/ 19 h 161"/>
                <a:gd name="T8" fmla="*/ 361 w 361"/>
                <a:gd name="T9" fmla="*/ 10 h 161"/>
                <a:gd name="T10" fmla="*/ 349 w 361"/>
                <a:gd name="T11" fmla="*/ 5 h 161"/>
                <a:gd name="T12" fmla="*/ 340 w 361"/>
                <a:gd name="T13" fmla="*/ 0 h 161"/>
                <a:gd name="T14" fmla="*/ 338 w 361"/>
                <a:gd name="T15" fmla="*/ 0 h 161"/>
                <a:gd name="T16" fmla="*/ 338 w 361"/>
                <a:gd name="T17" fmla="*/ 0 h 161"/>
                <a:gd name="T18" fmla="*/ 5 w 361"/>
                <a:gd name="T19" fmla="*/ 149 h 161"/>
                <a:gd name="T20" fmla="*/ 0 w 361"/>
                <a:gd name="T21" fmla="*/ 152 h 161"/>
                <a:gd name="T22" fmla="*/ 9 w 361"/>
                <a:gd name="T23" fmla="*/ 157 h 161"/>
                <a:gd name="T24" fmla="*/ 21 w 361"/>
                <a:gd name="T25" fmla="*/ 161 h 161"/>
                <a:gd name="T26" fmla="*/ 28 w 361"/>
                <a:gd name="T27" fmla="*/ 159 h 161"/>
                <a:gd name="T28" fmla="*/ 338 w 361"/>
                <a:gd name="T29" fmla="*/ 22 h 161"/>
                <a:gd name="T30" fmla="*/ 338 w 361"/>
                <a:gd name="T31" fmla="*/ 2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38" y="22"/>
                  </a:moveTo>
                  <a:lnTo>
                    <a:pt x="338" y="22"/>
                  </a:lnTo>
                  <a:lnTo>
                    <a:pt x="340" y="19"/>
                  </a:lnTo>
                  <a:lnTo>
                    <a:pt x="340" y="19"/>
                  </a:lnTo>
                  <a:lnTo>
                    <a:pt x="361" y="10"/>
                  </a:lnTo>
                  <a:lnTo>
                    <a:pt x="349" y="5"/>
                  </a:lnTo>
                  <a:lnTo>
                    <a:pt x="340" y="0"/>
                  </a:lnTo>
                  <a:lnTo>
                    <a:pt x="338" y="0"/>
                  </a:lnTo>
                  <a:lnTo>
                    <a:pt x="338" y="0"/>
                  </a:lnTo>
                  <a:lnTo>
                    <a:pt x="5" y="149"/>
                  </a:lnTo>
                  <a:lnTo>
                    <a:pt x="0" y="152"/>
                  </a:lnTo>
                  <a:lnTo>
                    <a:pt x="9" y="157"/>
                  </a:lnTo>
                  <a:lnTo>
                    <a:pt x="21" y="161"/>
                  </a:lnTo>
                  <a:lnTo>
                    <a:pt x="28" y="159"/>
                  </a:lnTo>
                  <a:lnTo>
                    <a:pt x="338" y="22"/>
                  </a:lnTo>
                  <a:lnTo>
                    <a:pt x="338"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7" name="Freeform 15"/>
            <p:cNvSpPr>
              <a:spLocks/>
            </p:cNvSpPr>
            <p:nvPr/>
          </p:nvSpPr>
          <p:spPr bwMode="auto">
            <a:xfrm>
              <a:off x="5897563" y="6024387"/>
              <a:ext cx="577850" cy="255587"/>
            </a:xfrm>
            <a:custGeom>
              <a:avLst/>
              <a:gdLst>
                <a:gd name="T0" fmla="*/ 364 w 364"/>
                <a:gd name="T1" fmla="*/ 9 h 161"/>
                <a:gd name="T2" fmla="*/ 352 w 364"/>
                <a:gd name="T3" fmla="*/ 5 h 161"/>
                <a:gd name="T4" fmla="*/ 340 w 364"/>
                <a:gd name="T5" fmla="*/ 0 h 161"/>
                <a:gd name="T6" fmla="*/ 333 w 364"/>
                <a:gd name="T7" fmla="*/ 2 h 161"/>
                <a:gd name="T8" fmla="*/ 333 w 364"/>
                <a:gd name="T9" fmla="*/ 2 h 161"/>
                <a:gd name="T10" fmla="*/ 5 w 364"/>
                <a:gd name="T11" fmla="*/ 149 h 161"/>
                <a:gd name="T12" fmla="*/ 0 w 364"/>
                <a:gd name="T13" fmla="*/ 151 h 161"/>
                <a:gd name="T14" fmla="*/ 12 w 364"/>
                <a:gd name="T15" fmla="*/ 156 h 161"/>
                <a:gd name="T16" fmla="*/ 24 w 364"/>
                <a:gd name="T17" fmla="*/ 161 h 161"/>
                <a:gd name="T18" fmla="*/ 29 w 364"/>
                <a:gd name="T19" fmla="*/ 158 h 161"/>
                <a:gd name="T20" fmla="*/ 345 w 364"/>
                <a:gd name="T21" fmla="*/ 19 h 161"/>
                <a:gd name="T22" fmla="*/ 345 w 364"/>
                <a:gd name="T23" fmla="*/ 19 h 161"/>
                <a:gd name="T24" fmla="*/ 364 w 364"/>
                <a:gd name="T25" fmla="*/ 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4" h="161">
                  <a:moveTo>
                    <a:pt x="364" y="9"/>
                  </a:moveTo>
                  <a:lnTo>
                    <a:pt x="352" y="5"/>
                  </a:lnTo>
                  <a:lnTo>
                    <a:pt x="340" y="0"/>
                  </a:lnTo>
                  <a:lnTo>
                    <a:pt x="333" y="2"/>
                  </a:lnTo>
                  <a:lnTo>
                    <a:pt x="333" y="2"/>
                  </a:lnTo>
                  <a:lnTo>
                    <a:pt x="5" y="149"/>
                  </a:lnTo>
                  <a:lnTo>
                    <a:pt x="0" y="151"/>
                  </a:lnTo>
                  <a:lnTo>
                    <a:pt x="12" y="156"/>
                  </a:lnTo>
                  <a:lnTo>
                    <a:pt x="24" y="161"/>
                  </a:lnTo>
                  <a:lnTo>
                    <a:pt x="29" y="158"/>
                  </a:lnTo>
                  <a:lnTo>
                    <a:pt x="345" y="19"/>
                  </a:lnTo>
                  <a:lnTo>
                    <a:pt x="345" y="19"/>
                  </a:lnTo>
                  <a:lnTo>
                    <a:pt x="364"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98" name="Group 397"/>
          <p:cNvGrpSpPr/>
          <p:nvPr/>
        </p:nvGrpSpPr>
        <p:grpSpPr>
          <a:xfrm>
            <a:off x="5263243" y="4781578"/>
            <a:ext cx="1909989" cy="854075"/>
            <a:chOff x="5114925" y="5697362"/>
            <a:chExt cx="1622425" cy="725487"/>
          </a:xfrm>
        </p:grpSpPr>
        <p:sp>
          <p:nvSpPr>
            <p:cNvPr id="399" name="Freeform 11"/>
            <p:cNvSpPr>
              <a:spLocks/>
            </p:cNvSpPr>
            <p:nvPr/>
          </p:nvSpPr>
          <p:spPr bwMode="auto">
            <a:xfrm>
              <a:off x="5114925" y="5697362"/>
              <a:ext cx="1622425" cy="725487"/>
            </a:xfrm>
            <a:custGeom>
              <a:avLst/>
              <a:gdLst>
                <a:gd name="T0" fmla="*/ 1022 w 1022"/>
                <a:gd name="T1" fmla="*/ 227 h 457"/>
                <a:gd name="T2" fmla="*/ 512 w 1022"/>
                <a:gd name="T3" fmla="*/ 457 h 457"/>
                <a:gd name="T4" fmla="*/ 0 w 1022"/>
                <a:gd name="T5" fmla="*/ 227 h 457"/>
                <a:gd name="T6" fmla="*/ 512 w 1022"/>
                <a:gd name="T7" fmla="*/ 0 h 457"/>
                <a:gd name="T8" fmla="*/ 1022 w 1022"/>
                <a:gd name="T9" fmla="*/ 227 h 457"/>
              </a:gdLst>
              <a:ahLst/>
              <a:cxnLst>
                <a:cxn ang="0">
                  <a:pos x="T0" y="T1"/>
                </a:cxn>
                <a:cxn ang="0">
                  <a:pos x="T2" y="T3"/>
                </a:cxn>
                <a:cxn ang="0">
                  <a:pos x="T4" y="T5"/>
                </a:cxn>
                <a:cxn ang="0">
                  <a:pos x="T6" y="T7"/>
                </a:cxn>
                <a:cxn ang="0">
                  <a:pos x="T8" y="T9"/>
                </a:cxn>
              </a:cxnLst>
              <a:rect l="0" t="0" r="r" b="b"/>
              <a:pathLst>
                <a:path w="1022" h="457">
                  <a:moveTo>
                    <a:pt x="1022" y="227"/>
                  </a:moveTo>
                  <a:lnTo>
                    <a:pt x="512" y="457"/>
                  </a:lnTo>
                  <a:lnTo>
                    <a:pt x="0" y="227"/>
                  </a:lnTo>
                  <a:lnTo>
                    <a:pt x="512" y="0"/>
                  </a:lnTo>
                  <a:lnTo>
                    <a:pt x="1022" y="227"/>
                  </a:lnTo>
                  <a:close/>
                </a:path>
              </a:pathLst>
            </a:custGeom>
            <a:solidFill>
              <a:schemeClr val="accent5"/>
            </a:solidFill>
            <a:ln w="28575">
              <a:solidFill>
                <a:schemeClr val="bg2"/>
              </a:solidFill>
            </a:ln>
          </p:spPr>
          <p:txBody>
            <a:bodyPr vert="horz" wrap="square" lIns="91440" tIns="45720" rIns="91440" bIns="45720" numCol="1" anchor="t" anchorCtr="0" compatLnSpc="1">
              <a:prstTxWarp prst="textNoShape">
                <a:avLst/>
              </a:prstTxWarp>
            </a:bodyPr>
            <a:lstStyle/>
            <a:p>
              <a:endParaRPr lang="en-US"/>
            </a:p>
          </p:txBody>
        </p:sp>
        <p:sp>
          <p:nvSpPr>
            <p:cNvPr id="400" name="Freeform 12"/>
            <p:cNvSpPr>
              <a:spLocks/>
            </p:cNvSpPr>
            <p:nvPr/>
          </p:nvSpPr>
          <p:spPr bwMode="auto">
            <a:xfrm>
              <a:off x="5437188" y="5818012"/>
              <a:ext cx="573088" cy="255587"/>
            </a:xfrm>
            <a:custGeom>
              <a:avLst/>
              <a:gdLst>
                <a:gd name="T0" fmla="*/ 342 w 361"/>
                <a:gd name="T1" fmla="*/ 19 h 161"/>
                <a:gd name="T2" fmla="*/ 361 w 361"/>
                <a:gd name="T3" fmla="*/ 9 h 161"/>
                <a:gd name="T4" fmla="*/ 352 w 361"/>
                <a:gd name="T5" fmla="*/ 5 h 161"/>
                <a:gd name="T6" fmla="*/ 340 w 361"/>
                <a:gd name="T7" fmla="*/ 0 h 161"/>
                <a:gd name="T8" fmla="*/ 340 w 361"/>
                <a:gd name="T9" fmla="*/ 0 h 161"/>
                <a:gd name="T10" fmla="*/ 340 w 361"/>
                <a:gd name="T11" fmla="*/ 0 h 161"/>
                <a:gd name="T12" fmla="*/ 340 w 361"/>
                <a:gd name="T13" fmla="*/ 0 h 161"/>
                <a:gd name="T14" fmla="*/ 333 w 361"/>
                <a:gd name="T15" fmla="*/ 2 h 161"/>
                <a:gd name="T16" fmla="*/ 333 w 361"/>
                <a:gd name="T17" fmla="*/ 2 h 161"/>
                <a:gd name="T18" fmla="*/ 5 w 361"/>
                <a:gd name="T19" fmla="*/ 149 h 161"/>
                <a:gd name="T20" fmla="*/ 0 w 361"/>
                <a:gd name="T21" fmla="*/ 151 h 161"/>
                <a:gd name="T22" fmla="*/ 12 w 361"/>
                <a:gd name="T23" fmla="*/ 156 h 161"/>
                <a:gd name="T24" fmla="*/ 21 w 361"/>
                <a:gd name="T25" fmla="*/ 161 h 161"/>
                <a:gd name="T26" fmla="*/ 28 w 361"/>
                <a:gd name="T27" fmla="*/ 158 h 161"/>
                <a:gd name="T28" fmla="*/ 342 w 361"/>
                <a:gd name="T29" fmla="*/ 19 h 161"/>
                <a:gd name="T30" fmla="*/ 342 w 361"/>
                <a:gd name="T31" fmla="*/ 1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42" y="19"/>
                  </a:moveTo>
                  <a:lnTo>
                    <a:pt x="361" y="9"/>
                  </a:lnTo>
                  <a:lnTo>
                    <a:pt x="352" y="5"/>
                  </a:lnTo>
                  <a:lnTo>
                    <a:pt x="340" y="0"/>
                  </a:lnTo>
                  <a:lnTo>
                    <a:pt x="340" y="0"/>
                  </a:lnTo>
                  <a:lnTo>
                    <a:pt x="340" y="0"/>
                  </a:lnTo>
                  <a:lnTo>
                    <a:pt x="340" y="0"/>
                  </a:lnTo>
                  <a:lnTo>
                    <a:pt x="333" y="2"/>
                  </a:lnTo>
                  <a:lnTo>
                    <a:pt x="333" y="2"/>
                  </a:lnTo>
                  <a:lnTo>
                    <a:pt x="5" y="149"/>
                  </a:lnTo>
                  <a:lnTo>
                    <a:pt x="0" y="151"/>
                  </a:lnTo>
                  <a:lnTo>
                    <a:pt x="12" y="156"/>
                  </a:lnTo>
                  <a:lnTo>
                    <a:pt x="21" y="161"/>
                  </a:lnTo>
                  <a:lnTo>
                    <a:pt x="28" y="158"/>
                  </a:lnTo>
                  <a:lnTo>
                    <a:pt x="342" y="19"/>
                  </a:lnTo>
                  <a:lnTo>
                    <a:pt x="342"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1" name="Freeform 13"/>
            <p:cNvSpPr>
              <a:spLocks/>
            </p:cNvSpPr>
            <p:nvPr/>
          </p:nvSpPr>
          <p:spPr bwMode="auto">
            <a:xfrm>
              <a:off x="5583238" y="5881512"/>
              <a:ext cx="573088" cy="258762"/>
            </a:xfrm>
            <a:custGeom>
              <a:avLst/>
              <a:gdLst>
                <a:gd name="T0" fmla="*/ 361 w 361"/>
                <a:gd name="T1" fmla="*/ 10 h 163"/>
                <a:gd name="T2" fmla="*/ 352 w 361"/>
                <a:gd name="T3" fmla="*/ 5 h 163"/>
                <a:gd name="T4" fmla="*/ 340 w 361"/>
                <a:gd name="T5" fmla="*/ 0 h 163"/>
                <a:gd name="T6" fmla="*/ 333 w 361"/>
                <a:gd name="T7" fmla="*/ 3 h 163"/>
                <a:gd name="T8" fmla="*/ 333 w 361"/>
                <a:gd name="T9" fmla="*/ 3 h 163"/>
                <a:gd name="T10" fmla="*/ 5 w 361"/>
                <a:gd name="T11" fmla="*/ 149 h 163"/>
                <a:gd name="T12" fmla="*/ 0 w 361"/>
                <a:gd name="T13" fmla="*/ 151 h 163"/>
                <a:gd name="T14" fmla="*/ 12 w 361"/>
                <a:gd name="T15" fmla="*/ 156 h 163"/>
                <a:gd name="T16" fmla="*/ 21 w 361"/>
                <a:gd name="T17" fmla="*/ 163 h 163"/>
                <a:gd name="T18" fmla="*/ 28 w 361"/>
                <a:gd name="T19" fmla="*/ 161 h 163"/>
                <a:gd name="T20" fmla="*/ 342 w 361"/>
                <a:gd name="T21" fmla="*/ 19 h 163"/>
                <a:gd name="T22" fmla="*/ 361 w 361"/>
                <a:gd name="T23" fmla="*/ 1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1" h="163">
                  <a:moveTo>
                    <a:pt x="361" y="10"/>
                  </a:moveTo>
                  <a:lnTo>
                    <a:pt x="352" y="5"/>
                  </a:lnTo>
                  <a:lnTo>
                    <a:pt x="340" y="0"/>
                  </a:lnTo>
                  <a:lnTo>
                    <a:pt x="333" y="3"/>
                  </a:lnTo>
                  <a:lnTo>
                    <a:pt x="333" y="3"/>
                  </a:lnTo>
                  <a:lnTo>
                    <a:pt x="5" y="149"/>
                  </a:lnTo>
                  <a:lnTo>
                    <a:pt x="0" y="151"/>
                  </a:lnTo>
                  <a:lnTo>
                    <a:pt x="12" y="156"/>
                  </a:lnTo>
                  <a:lnTo>
                    <a:pt x="21" y="163"/>
                  </a:lnTo>
                  <a:lnTo>
                    <a:pt x="28" y="161"/>
                  </a:lnTo>
                  <a:lnTo>
                    <a:pt x="342" y="19"/>
                  </a:lnTo>
                  <a:lnTo>
                    <a:pt x="361"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2" name="Freeform 14"/>
            <p:cNvSpPr>
              <a:spLocks/>
            </p:cNvSpPr>
            <p:nvPr/>
          </p:nvSpPr>
          <p:spPr bwMode="auto">
            <a:xfrm>
              <a:off x="5748338" y="5956124"/>
              <a:ext cx="573088" cy="255587"/>
            </a:xfrm>
            <a:custGeom>
              <a:avLst/>
              <a:gdLst>
                <a:gd name="T0" fmla="*/ 338 w 361"/>
                <a:gd name="T1" fmla="*/ 22 h 161"/>
                <a:gd name="T2" fmla="*/ 338 w 361"/>
                <a:gd name="T3" fmla="*/ 22 h 161"/>
                <a:gd name="T4" fmla="*/ 340 w 361"/>
                <a:gd name="T5" fmla="*/ 19 h 161"/>
                <a:gd name="T6" fmla="*/ 340 w 361"/>
                <a:gd name="T7" fmla="*/ 19 h 161"/>
                <a:gd name="T8" fmla="*/ 361 w 361"/>
                <a:gd name="T9" fmla="*/ 10 h 161"/>
                <a:gd name="T10" fmla="*/ 349 w 361"/>
                <a:gd name="T11" fmla="*/ 5 h 161"/>
                <a:gd name="T12" fmla="*/ 340 w 361"/>
                <a:gd name="T13" fmla="*/ 0 h 161"/>
                <a:gd name="T14" fmla="*/ 338 w 361"/>
                <a:gd name="T15" fmla="*/ 0 h 161"/>
                <a:gd name="T16" fmla="*/ 338 w 361"/>
                <a:gd name="T17" fmla="*/ 0 h 161"/>
                <a:gd name="T18" fmla="*/ 5 w 361"/>
                <a:gd name="T19" fmla="*/ 149 h 161"/>
                <a:gd name="T20" fmla="*/ 0 w 361"/>
                <a:gd name="T21" fmla="*/ 152 h 161"/>
                <a:gd name="T22" fmla="*/ 9 w 361"/>
                <a:gd name="T23" fmla="*/ 157 h 161"/>
                <a:gd name="T24" fmla="*/ 21 w 361"/>
                <a:gd name="T25" fmla="*/ 161 h 161"/>
                <a:gd name="T26" fmla="*/ 28 w 361"/>
                <a:gd name="T27" fmla="*/ 159 h 161"/>
                <a:gd name="T28" fmla="*/ 338 w 361"/>
                <a:gd name="T29" fmla="*/ 22 h 161"/>
                <a:gd name="T30" fmla="*/ 338 w 361"/>
                <a:gd name="T31" fmla="*/ 2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38" y="22"/>
                  </a:moveTo>
                  <a:lnTo>
                    <a:pt x="338" y="22"/>
                  </a:lnTo>
                  <a:lnTo>
                    <a:pt x="340" y="19"/>
                  </a:lnTo>
                  <a:lnTo>
                    <a:pt x="340" y="19"/>
                  </a:lnTo>
                  <a:lnTo>
                    <a:pt x="361" y="10"/>
                  </a:lnTo>
                  <a:lnTo>
                    <a:pt x="349" y="5"/>
                  </a:lnTo>
                  <a:lnTo>
                    <a:pt x="340" y="0"/>
                  </a:lnTo>
                  <a:lnTo>
                    <a:pt x="338" y="0"/>
                  </a:lnTo>
                  <a:lnTo>
                    <a:pt x="338" y="0"/>
                  </a:lnTo>
                  <a:lnTo>
                    <a:pt x="5" y="149"/>
                  </a:lnTo>
                  <a:lnTo>
                    <a:pt x="0" y="152"/>
                  </a:lnTo>
                  <a:lnTo>
                    <a:pt x="9" y="157"/>
                  </a:lnTo>
                  <a:lnTo>
                    <a:pt x="21" y="161"/>
                  </a:lnTo>
                  <a:lnTo>
                    <a:pt x="28" y="159"/>
                  </a:lnTo>
                  <a:lnTo>
                    <a:pt x="338" y="22"/>
                  </a:lnTo>
                  <a:lnTo>
                    <a:pt x="338"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3" name="Freeform 15"/>
            <p:cNvSpPr>
              <a:spLocks/>
            </p:cNvSpPr>
            <p:nvPr/>
          </p:nvSpPr>
          <p:spPr bwMode="auto">
            <a:xfrm>
              <a:off x="5897563" y="6024387"/>
              <a:ext cx="577850" cy="255587"/>
            </a:xfrm>
            <a:custGeom>
              <a:avLst/>
              <a:gdLst>
                <a:gd name="T0" fmla="*/ 364 w 364"/>
                <a:gd name="T1" fmla="*/ 9 h 161"/>
                <a:gd name="T2" fmla="*/ 352 w 364"/>
                <a:gd name="T3" fmla="*/ 5 h 161"/>
                <a:gd name="T4" fmla="*/ 340 w 364"/>
                <a:gd name="T5" fmla="*/ 0 h 161"/>
                <a:gd name="T6" fmla="*/ 333 w 364"/>
                <a:gd name="T7" fmla="*/ 2 h 161"/>
                <a:gd name="T8" fmla="*/ 333 w 364"/>
                <a:gd name="T9" fmla="*/ 2 h 161"/>
                <a:gd name="T10" fmla="*/ 5 w 364"/>
                <a:gd name="T11" fmla="*/ 149 h 161"/>
                <a:gd name="T12" fmla="*/ 0 w 364"/>
                <a:gd name="T13" fmla="*/ 151 h 161"/>
                <a:gd name="T14" fmla="*/ 12 w 364"/>
                <a:gd name="T15" fmla="*/ 156 h 161"/>
                <a:gd name="T16" fmla="*/ 24 w 364"/>
                <a:gd name="T17" fmla="*/ 161 h 161"/>
                <a:gd name="T18" fmla="*/ 29 w 364"/>
                <a:gd name="T19" fmla="*/ 158 h 161"/>
                <a:gd name="T20" fmla="*/ 345 w 364"/>
                <a:gd name="T21" fmla="*/ 19 h 161"/>
                <a:gd name="T22" fmla="*/ 345 w 364"/>
                <a:gd name="T23" fmla="*/ 19 h 161"/>
                <a:gd name="T24" fmla="*/ 364 w 364"/>
                <a:gd name="T25" fmla="*/ 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4" h="161">
                  <a:moveTo>
                    <a:pt x="364" y="9"/>
                  </a:moveTo>
                  <a:lnTo>
                    <a:pt x="352" y="5"/>
                  </a:lnTo>
                  <a:lnTo>
                    <a:pt x="340" y="0"/>
                  </a:lnTo>
                  <a:lnTo>
                    <a:pt x="333" y="2"/>
                  </a:lnTo>
                  <a:lnTo>
                    <a:pt x="333" y="2"/>
                  </a:lnTo>
                  <a:lnTo>
                    <a:pt x="5" y="149"/>
                  </a:lnTo>
                  <a:lnTo>
                    <a:pt x="0" y="151"/>
                  </a:lnTo>
                  <a:lnTo>
                    <a:pt x="12" y="156"/>
                  </a:lnTo>
                  <a:lnTo>
                    <a:pt x="24" y="161"/>
                  </a:lnTo>
                  <a:lnTo>
                    <a:pt x="29" y="158"/>
                  </a:lnTo>
                  <a:lnTo>
                    <a:pt x="345" y="19"/>
                  </a:lnTo>
                  <a:lnTo>
                    <a:pt x="345" y="19"/>
                  </a:lnTo>
                  <a:lnTo>
                    <a:pt x="364"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04" name="Group 403"/>
          <p:cNvGrpSpPr/>
          <p:nvPr/>
        </p:nvGrpSpPr>
        <p:grpSpPr>
          <a:xfrm>
            <a:off x="5263243" y="4606011"/>
            <a:ext cx="1909989" cy="854075"/>
            <a:chOff x="5114925" y="5697362"/>
            <a:chExt cx="1622425" cy="725487"/>
          </a:xfrm>
        </p:grpSpPr>
        <p:sp>
          <p:nvSpPr>
            <p:cNvPr id="405" name="Freeform 11"/>
            <p:cNvSpPr>
              <a:spLocks/>
            </p:cNvSpPr>
            <p:nvPr/>
          </p:nvSpPr>
          <p:spPr bwMode="auto">
            <a:xfrm>
              <a:off x="5114925" y="5697362"/>
              <a:ext cx="1622425" cy="725487"/>
            </a:xfrm>
            <a:custGeom>
              <a:avLst/>
              <a:gdLst>
                <a:gd name="T0" fmla="*/ 1022 w 1022"/>
                <a:gd name="T1" fmla="*/ 227 h 457"/>
                <a:gd name="T2" fmla="*/ 512 w 1022"/>
                <a:gd name="T3" fmla="*/ 457 h 457"/>
                <a:gd name="T4" fmla="*/ 0 w 1022"/>
                <a:gd name="T5" fmla="*/ 227 h 457"/>
                <a:gd name="T6" fmla="*/ 512 w 1022"/>
                <a:gd name="T7" fmla="*/ 0 h 457"/>
                <a:gd name="T8" fmla="*/ 1022 w 1022"/>
                <a:gd name="T9" fmla="*/ 227 h 457"/>
              </a:gdLst>
              <a:ahLst/>
              <a:cxnLst>
                <a:cxn ang="0">
                  <a:pos x="T0" y="T1"/>
                </a:cxn>
                <a:cxn ang="0">
                  <a:pos x="T2" y="T3"/>
                </a:cxn>
                <a:cxn ang="0">
                  <a:pos x="T4" y="T5"/>
                </a:cxn>
                <a:cxn ang="0">
                  <a:pos x="T6" y="T7"/>
                </a:cxn>
                <a:cxn ang="0">
                  <a:pos x="T8" y="T9"/>
                </a:cxn>
              </a:cxnLst>
              <a:rect l="0" t="0" r="r" b="b"/>
              <a:pathLst>
                <a:path w="1022" h="457">
                  <a:moveTo>
                    <a:pt x="1022" y="227"/>
                  </a:moveTo>
                  <a:lnTo>
                    <a:pt x="512" y="457"/>
                  </a:lnTo>
                  <a:lnTo>
                    <a:pt x="0" y="227"/>
                  </a:lnTo>
                  <a:lnTo>
                    <a:pt x="512" y="0"/>
                  </a:lnTo>
                  <a:lnTo>
                    <a:pt x="1022" y="227"/>
                  </a:lnTo>
                  <a:close/>
                </a:path>
              </a:pathLst>
            </a:custGeom>
            <a:solidFill>
              <a:schemeClr val="accent5"/>
            </a:solidFill>
            <a:ln w="28575">
              <a:solidFill>
                <a:schemeClr val="bg2"/>
              </a:solidFill>
            </a:ln>
          </p:spPr>
          <p:txBody>
            <a:bodyPr vert="horz" wrap="square" lIns="91440" tIns="45720" rIns="91440" bIns="45720" numCol="1" anchor="t" anchorCtr="0" compatLnSpc="1">
              <a:prstTxWarp prst="textNoShape">
                <a:avLst/>
              </a:prstTxWarp>
            </a:bodyPr>
            <a:lstStyle/>
            <a:p>
              <a:endParaRPr lang="en-US"/>
            </a:p>
          </p:txBody>
        </p:sp>
        <p:sp>
          <p:nvSpPr>
            <p:cNvPr id="406" name="Freeform 12"/>
            <p:cNvSpPr>
              <a:spLocks/>
            </p:cNvSpPr>
            <p:nvPr/>
          </p:nvSpPr>
          <p:spPr bwMode="auto">
            <a:xfrm>
              <a:off x="5437188" y="5818012"/>
              <a:ext cx="573088" cy="255587"/>
            </a:xfrm>
            <a:custGeom>
              <a:avLst/>
              <a:gdLst>
                <a:gd name="T0" fmla="*/ 342 w 361"/>
                <a:gd name="T1" fmla="*/ 19 h 161"/>
                <a:gd name="T2" fmla="*/ 361 w 361"/>
                <a:gd name="T3" fmla="*/ 9 h 161"/>
                <a:gd name="T4" fmla="*/ 352 w 361"/>
                <a:gd name="T5" fmla="*/ 5 h 161"/>
                <a:gd name="T6" fmla="*/ 340 w 361"/>
                <a:gd name="T7" fmla="*/ 0 h 161"/>
                <a:gd name="T8" fmla="*/ 340 w 361"/>
                <a:gd name="T9" fmla="*/ 0 h 161"/>
                <a:gd name="T10" fmla="*/ 340 w 361"/>
                <a:gd name="T11" fmla="*/ 0 h 161"/>
                <a:gd name="T12" fmla="*/ 340 w 361"/>
                <a:gd name="T13" fmla="*/ 0 h 161"/>
                <a:gd name="T14" fmla="*/ 333 w 361"/>
                <a:gd name="T15" fmla="*/ 2 h 161"/>
                <a:gd name="T16" fmla="*/ 333 w 361"/>
                <a:gd name="T17" fmla="*/ 2 h 161"/>
                <a:gd name="T18" fmla="*/ 5 w 361"/>
                <a:gd name="T19" fmla="*/ 149 h 161"/>
                <a:gd name="T20" fmla="*/ 0 w 361"/>
                <a:gd name="T21" fmla="*/ 151 h 161"/>
                <a:gd name="T22" fmla="*/ 12 w 361"/>
                <a:gd name="T23" fmla="*/ 156 h 161"/>
                <a:gd name="T24" fmla="*/ 21 w 361"/>
                <a:gd name="T25" fmla="*/ 161 h 161"/>
                <a:gd name="T26" fmla="*/ 28 w 361"/>
                <a:gd name="T27" fmla="*/ 158 h 161"/>
                <a:gd name="T28" fmla="*/ 342 w 361"/>
                <a:gd name="T29" fmla="*/ 19 h 161"/>
                <a:gd name="T30" fmla="*/ 342 w 361"/>
                <a:gd name="T31" fmla="*/ 1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42" y="19"/>
                  </a:moveTo>
                  <a:lnTo>
                    <a:pt x="361" y="9"/>
                  </a:lnTo>
                  <a:lnTo>
                    <a:pt x="352" y="5"/>
                  </a:lnTo>
                  <a:lnTo>
                    <a:pt x="340" y="0"/>
                  </a:lnTo>
                  <a:lnTo>
                    <a:pt x="340" y="0"/>
                  </a:lnTo>
                  <a:lnTo>
                    <a:pt x="340" y="0"/>
                  </a:lnTo>
                  <a:lnTo>
                    <a:pt x="340" y="0"/>
                  </a:lnTo>
                  <a:lnTo>
                    <a:pt x="333" y="2"/>
                  </a:lnTo>
                  <a:lnTo>
                    <a:pt x="333" y="2"/>
                  </a:lnTo>
                  <a:lnTo>
                    <a:pt x="5" y="149"/>
                  </a:lnTo>
                  <a:lnTo>
                    <a:pt x="0" y="151"/>
                  </a:lnTo>
                  <a:lnTo>
                    <a:pt x="12" y="156"/>
                  </a:lnTo>
                  <a:lnTo>
                    <a:pt x="21" y="161"/>
                  </a:lnTo>
                  <a:lnTo>
                    <a:pt x="28" y="158"/>
                  </a:lnTo>
                  <a:lnTo>
                    <a:pt x="342" y="19"/>
                  </a:lnTo>
                  <a:lnTo>
                    <a:pt x="342"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7" name="Freeform 13"/>
            <p:cNvSpPr>
              <a:spLocks/>
            </p:cNvSpPr>
            <p:nvPr/>
          </p:nvSpPr>
          <p:spPr bwMode="auto">
            <a:xfrm>
              <a:off x="5583238" y="5881512"/>
              <a:ext cx="573088" cy="258762"/>
            </a:xfrm>
            <a:custGeom>
              <a:avLst/>
              <a:gdLst>
                <a:gd name="T0" fmla="*/ 361 w 361"/>
                <a:gd name="T1" fmla="*/ 10 h 163"/>
                <a:gd name="T2" fmla="*/ 352 w 361"/>
                <a:gd name="T3" fmla="*/ 5 h 163"/>
                <a:gd name="T4" fmla="*/ 340 w 361"/>
                <a:gd name="T5" fmla="*/ 0 h 163"/>
                <a:gd name="T6" fmla="*/ 333 w 361"/>
                <a:gd name="T7" fmla="*/ 3 h 163"/>
                <a:gd name="T8" fmla="*/ 333 w 361"/>
                <a:gd name="T9" fmla="*/ 3 h 163"/>
                <a:gd name="T10" fmla="*/ 5 w 361"/>
                <a:gd name="T11" fmla="*/ 149 h 163"/>
                <a:gd name="T12" fmla="*/ 0 w 361"/>
                <a:gd name="T13" fmla="*/ 151 h 163"/>
                <a:gd name="T14" fmla="*/ 12 w 361"/>
                <a:gd name="T15" fmla="*/ 156 h 163"/>
                <a:gd name="T16" fmla="*/ 21 w 361"/>
                <a:gd name="T17" fmla="*/ 163 h 163"/>
                <a:gd name="T18" fmla="*/ 28 w 361"/>
                <a:gd name="T19" fmla="*/ 161 h 163"/>
                <a:gd name="T20" fmla="*/ 342 w 361"/>
                <a:gd name="T21" fmla="*/ 19 h 163"/>
                <a:gd name="T22" fmla="*/ 361 w 361"/>
                <a:gd name="T23" fmla="*/ 1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1" h="163">
                  <a:moveTo>
                    <a:pt x="361" y="10"/>
                  </a:moveTo>
                  <a:lnTo>
                    <a:pt x="352" y="5"/>
                  </a:lnTo>
                  <a:lnTo>
                    <a:pt x="340" y="0"/>
                  </a:lnTo>
                  <a:lnTo>
                    <a:pt x="333" y="3"/>
                  </a:lnTo>
                  <a:lnTo>
                    <a:pt x="333" y="3"/>
                  </a:lnTo>
                  <a:lnTo>
                    <a:pt x="5" y="149"/>
                  </a:lnTo>
                  <a:lnTo>
                    <a:pt x="0" y="151"/>
                  </a:lnTo>
                  <a:lnTo>
                    <a:pt x="12" y="156"/>
                  </a:lnTo>
                  <a:lnTo>
                    <a:pt x="21" y="163"/>
                  </a:lnTo>
                  <a:lnTo>
                    <a:pt x="28" y="161"/>
                  </a:lnTo>
                  <a:lnTo>
                    <a:pt x="342" y="19"/>
                  </a:lnTo>
                  <a:lnTo>
                    <a:pt x="361"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8" name="Freeform 14"/>
            <p:cNvSpPr>
              <a:spLocks/>
            </p:cNvSpPr>
            <p:nvPr/>
          </p:nvSpPr>
          <p:spPr bwMode="auto">
            <a:xfrm>
              <a:off x="5748338" y="5956124"/>
              <a:ext cx="573088" cy="255587"/>
            </a:xfrm>
            <a:custGeom>
              <a:avLst/>
              <a:gdLst>
                <a:gd name="T0" fmla="*/ 338 w 361"/>
                <a:gd name="T1" fmla="*/ 22 h 161"/>
                <a:gd name="T2" fmla="*/ 338 w 361"/>
                <a:gd name="T3" fmla="*/ 22 h 161"/>
                <a:gd name="T4" fmla="*/ 340 w 361"/>
                <a:gd name="T5" fmla="*/ 19 h 161"/>
                <a:gd name="T6" fmla="*/ 340 w 361"/>
                <a:gd name="T7" fmla="*/ 19 h 161"/>
                <a:gd name="T8" fmla="*/ 361 w 361"/>
                <a:gd name="T9" fmla="*/ 10 h 161"/>
                <a:gd name="T10" fmla="*/ 349 w 361"/>
                <a:gd name="T11" fmla="*/ 5 h 161"/>
                <a:gd name="T12" fmla="*/ 340 w 361"/>
                <a:gd name="T13" fmla="*/ 0 h 161"/>
                <a:gd name="T14" fmla="*/ 338 w 361"/>
                <a:gd name="T15" fmla="*/ 0 h 161"/>
                <a:gd name="T16" fmla="*/ 338 w 361"/>
                <a:gd name="T17" fmla="*/ 0 h 161"/>
                <a:gd name="T18" fmla="*/ 5 w 361"/>
                <a:gd name="T19" fmla="*/ 149 h 161"/>
                <a:gd name="T20" fmla="*/ 0 w 361"/>
                <a:gd name="T21" fmla="*/ 152 h 161"/>
                <a:gd name="T22" fmla="*/ 9 w 361"/>
                <a:gd name="T23" fmla="*/ 157 h 161"/>
                <a:gd name="T24" fmla="*/ 21 w 361"/>
                <a:gd name="T25" fmla="*/ 161 h 161"/>
                <a:gd name="T26" fmla="*/ 28 w 361"/>
                <a:gd name="T27" fmla="*/ 159 h 161"/>
                <a:gd name="T28" fmla="*/ 338 w 361"/>
                <a:gd name="T29" fmla="*/ 22 h 161"/>
                <a:gd name="T30" fmla="*/ 338 w 361"/>
                <a:gd name="T31" fmla="*/ 2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38" y="22"/>
                  </a:moveTo>
                  <a:lnTo>
                    <a:pt x="338" y="22"/>
                  </a:lnTo>
                  <a:lnTo>
                    <a:pt x="340" y="19"/>
                  </a:lnTo>
                  <a:lnTo>
                    <a:pt x="340" y="19"/>
                  </a:lnTo>
                  <a:lnTo>
                    <a:pt x="361" y="10"/>
                  </a:lnTo>
                  <a:lnTo>
                    <a:pt x="349" y="5"/>
                  </a:lnTo>
                  <a:lnTo>
                    <a:pt x="340" y="0"/>
                  </a:lnTo>
                  <a:lnTo>
                    <a:pt x="338" y="0"/>
                  </a:lnTo>
                  <a:lnTo>
                    <a:pt x="338" y="0"/>
                  </a:lnTo>
                  <a:lnTo>
                    <a:pt x="5" y="149"/>
                  </a:lnTo>
                  <a:lnTo>
                    <a:pt x="0" y="152"/>
                  </a:lnTo>
                  <a:lnTo>
                    <a:pt x="9" y="157"/>
                  </a:lnTo>
                  <a:lnTo>
                    <a:pt x="21" y="161"/>
                  </a:lnTo>
                  <a:lnTo>
                    <a:pt x="28" y="159"/>
                  </a:lnTo>
                  <a:lnTo>
                    <a:pt x="338" y="22"/>
                  </a:lnTo>
                  <a:lnTo>
                    <a:pt x="338"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9" name="Freeform 15"/>
            <p:cNvSpPr>
              <a:spLocks/>
            </p:cNvSpPr>
            <p:nvPr/>
          </p:nvSpPr>
          <p:spPr bwMode="auto">
            <a:xfrm>
              <a:off x="5897563" y="6024387"/>
              <a:ext cx="577850" cy="255587"/>
            </a:xfrm>
            <a:custGeom>
              <a:avLst/>
              <a:gdLst>
                <a:gd name="T0" fmla="*/ 364 w 364"/>
                <a:gd name="T1" fmla="*/ 9 h 161"/>
                <a:gd name="T2" fmla="*/ 352 w 364"/>
                <a:gd name="T3" fmla="*/ 5 h 161"/>
                <a:gd name="T4" fmla="*/ 340 w 364"/>
                <a:gd name="T5" fmla="*/ 0 h 161"/>
                <a:gd name="T6" fmla="*/ 333 w 364"/>
                <a:gd name="T7" fmla="*/ 2 h 161"/>
                <a:gd name="T8" fmla="*/ 333 w 364"/>
                <a:gd name="T9" fmla="*/ 2 h 161"/>
                <a:gd name="T10" fmla="*/ 5 w 364"/>
                <a:gd name="T11" fmla="*/ 149 h 161"/>
                <a:gd name="T12" fmla="*/ 0 w 364"/>
                <a:gd name="T13" fmla="*/ 151 h 161"/>
                <a:gd name="T14" fmla="*/ 12 w 364"/>
                <a:gd name="T15" fmla="*/ 156 h 161"/>
                <a:gd name="T16" fmla="*/ 24 w 364"/>
                <a:gd name="T17" fmla="*/ 161 h 161"/>
                <a:gd name="T18" fmla="*/ 29 w 364"/>
                <a:gd name="T19" fmla="*/ 158 h 161"/>
                <a:gd name="T20" fmla="*/ 345 w 364"/>
                <a:gd name="T21" fmla="*/ 19 h 161"/>
                <a:gd name="T22" fmla="*/ 345 w 364"/>
                <a:gd name="T23" fmla="*/ 19 h 161"/>
                <a:gd name="T24" fmla="*/ 364 w 364"/>
                <a:gd name="T25" fmla="*/ 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4" h="161">
                  <a:moveTo>
                    <a:pt x="364" y="9"/>
                  </a:moveTo>
                  <a:lnTo>
                    <a:pt x="352" y="5"/>
                  </a:lnTo>
                  <a:lnTo>
                    <a:pt x="340" y="0"/>
                  </a:lnTo>
                  <a:lnTo>
                    <a:pt x="333" y="2"/>
                  </a:lnTo>
                  <a:lnTo>
                    <a:pt x="333" y="2"/>
                  </a:lnTo>
                  <a:lnTo>
                    <a:pt x="5" y="149"/>
                  </a:lnTo>
                  <a:lnTo>
                    <a:pt x="0" y="151"/>
                  </a:lnTo>
                  <a:lnTo>
                    <a:pt x="12" y="156"/>
                  </a:lnTo>
                  <a:lnTo>
                    <a:pt x="24" y="161"/>
                  </a:lnTo>
                  <a:lnTo>
                    <a:pt x="29" y="158"/>
                  </a:lnTo>
                  <a:lnTo>
                    <a:pt x="345" y="19"/>
                  </a:lnTo>
                  <a:lnTo>
                    <a:pt x="345" y="19"/>
                  </a:lnTo>
                  <a:lnTo>
                    <a:pt x="364"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10" name="Group 409"/>
          <p:cNvGrpSpPr/>
          <p:nvPr/>
        </p:nvGrpSpPr>
        <p:grpSpPr>
          <a:xfrm>
            <a:off x="5263243" y="4430444"/>
            <a:ext cx="1909989" cy="854075"/>
            <a:chOff x="5114925" y="5697362"/>
            <a:chExt cx="1622425" cy="725487"/>
          </a:xfrm>
        </p:grpSpPr>
        <p:sp>
          <p:nvSpPr>
            <p:cNvPr id="411" name="Freeform 11"/>
            <p:cNvSpPr>
              <a:spLocks/>
            </p:cNvSpPr>
            <p:nvPr/>
          </p:nvSpPr>
          <p:spPr bwMode="auto">
            <a:xfrm>
              <a:off x="5114925" y="5697362"/>
              <a:ext cx="1622425" cy="725487"/>
            </a:xfrm>
            <a:custGeom>
              <a:avLst/>
              <a:gdLst>
                <a:gd name="T0" fmla="*/ 1022 w 1022"/>
                <a:gd name="T1" fmla="*/ 227 h 457"/>
                <a:gd name="T2" fmla="*/ 512 w 1022"/>
                <a:gd name="T3" fmla="*/ 457 h 457"/>
                <a:gd name="T4" fmla="*/ 0 w 1022"/>
                <a:gd name="T5" fmla="*/ 227 h 457"/>
                <a:gd name="T6" fmla="*/ 512 w 1022"/>
                <a:gd name="T7" fmla="*/ 0 h 457"/>
                <a:gd name="T8" fmla="*/ 1022 w 1022"/>
                <a:gd name="T9" fmla="*/ 227 h 457"/>
              </a:gdLst>
              <a:ahLst/>
              <a:cxnLst>
                <a:cxn ang="0">
                  <a:pos x="T0" y="T1"/>
                </a:cxn>
                <a:cxn ang="0">
                  <a:pos x="T2" y="T3"/>
                </a:cxn>
                <a:cxn ang="0">
                  <a:pos x="T4" y="T5"/>
                </a:cxn>
                <a:cxn ang="0">
                  <a:pos x="T6" y="T7"/>
                </a:cxn>
                <a:cxn ang="0">
                  <a:pos x="T8" y="T9"/>
                </a:cxn>
              </a:cxnLst>
              <a:rect l="0" t="0" r="r" b="b"/>
              <a:pathLst>
                <a:path w="1022" h="457">
                  <a:moveTo>
                    <a:pt x="1022" y="227"/>
                  </a:moveTo>
                  <a:lnTo>
                    <a:pt x="512" y="457"/>
                  </a:lnTo>
                  <a:lnTo>
                    <a:pt x="0" y="227"/>
                  </a:lnTo>
                  <a:lnTo>
                    <a:pt x="512" y="0"/>
                  </a:lnTo>
                  <a:lnTo>
                    <a:pt x="1022" y="227"/>
                  </a:lnTo>
                  <a:close/>
                </a:path>
              </a:pathLst>
            </a:custGeom>
            <a:solidFill>
              <a:schemeClr val="accent5"/>
            </a:solidFill>
            <a:ln w="28575">
              <a:solidFill>
                <a:schemeClr val="bg2"/>
              </a:solidFill>
            </a:ln>
          </p:spPr>
          <p:txBody>
            <a:bodyPr vert="horz" wrap="square" lIns="91440" tIns="45720" rIns="91440" bIns="45720" numCol="1" anchor="t" anchorCtr="0" compatLnSpc="1">
              <a:prstTxWarp prst="textNoShape">
                <a:avLst/>
              </a:prstTxWarp>
            </a:bodyPr>
            <a:lstStyle/>
            <a:p>
              <a:endParaRPr lang="en-US"/>
            </a:p>
          </p:txBody>
        </p:sp>
        <p:sp>
          <p:nvSpPr>
            <p:cNvPr id="412" name="Freeform 12"/>
            <p:cNvSpPr>
              <a:spLocks/>
            </p:cNvSpPr>
            <p:nvPr/>
          </p:nvSpPr>
          <p:spPr bwMode="auto">
            <a:xfrm>
              <a:off x="5437188" y="5818012"/>
              <a:ext cx="573088" cy="255587"/>
            </a:xfrm>
            <a:custGeom>
              <a:avLst/>
              <a:gdLst>
                <a:gd name="T0" fmla="*/ 342 w 361"/>
                <a:gd name="T1" fmla="*/ 19 h 161"/>
                <a:gd name="T2" fmla="*/ 361 w 361"/>
                <a:gd name="T3" fmla="*/ 9 h 161"/>
                <a:gd name="T4" fmla="*/ 352 w 361"/>
                <a:gd name="T5" fmla="*/ 5 h 161"/>
                <a:gd name="T6" fmla="*/ 340 w 361"/>
                <a:gd name="T7" fmla="*/ 0 h 161"/>
                <a:gd name="T8" fmla="*/ 340 w 361"/>
                <a:gd name="T9" fmla="*/ 0 h 161"/>
                <a:gd name="T10" fmla="*/ 340 w 361"/>
                <a:gd name="T11" fmla="*/ 0 h 161"/>
                <a:gd name="T12" fmla="*/ 340 w 361"/>
                <a:gd name="T13" fmla="*/ 0 h 161"/>
                <a:gd name="T14" fmla="*/ 333 w 361"/>
                <a:gd name="T15" fmla="*/ 2 h 161"/>
                <a:gd name="T16" fmla="*/ 333 w 361"/>
                <a:gd name="T17" fmla="*/ 2 h 161"/>
                <a:gd name="T18" fmla="*/ 5 w 361"/>
                <a:gd name="T19" fmla="*/ 149 h 161"/>
                <a:gd name="T20" fmla="*/ 0 w 361"/>
                <a:gd name="T21" fmla="*/ 151 h 161"/>
                <a:gd name="T22" fmla="*/ 12 w 361"/>
                <a:gd name="T23" fmla="*/ 156 h 161"/>
                <a:gd name="T24" fmla="*/ 21 w 361"/>
                <a:gd name="T25" fmla="*/ 161 h 161"/>
                <a:gd name="T26" fmla="*/ 28 w 361"/>
                <a:gd name="T27" fmla="*/ 158 h 161"/>
                <a:gd name="T28" fmla="*/ 342 w 361"/>
                <a:gd name="T29" fmla="*/ 19 h 161"/>
                <a:gd name="T30" fmla="*/ 342 w 361"/>
                <a:gd name="T31" fmla="*/ 1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42" y="19"/>
                  </a:moveTo>
                  <a:lnTo>
                    <a:pt x="361" y="9"/>
                  </a:lnTo>
                  <a:lnTo>
                    <a:pt x="352" y="5"/>
                  </a:lnTo>
                  <a:lnTo>
                    <a:pt x="340" y="0"/>
                  </a:lnTo>
                  <a:lnTo>
                    <a:pt x="340" y="0"/>
                  </a:lnTo>
                  <a:lnTo>
                    <a:pt x="340" y="0"/>
                  </a:lnTo>
                  <a:lnTo>
                    <a:pt x="340" y="0"/>
                  </a:lnTo>
                  <a:lnTo>
                    <a:pt x="333" y="2"/>
                  </a:lnTo>
                  <a:lnTo>
                    <a:pt x="333" y="2"/>
                  </a:lnTo>
                  <a:lnTo>
                    <a:pt x="5" y="149"/>
                  </a:lnTo>
                  <a:lnTo>
                    <a:pt x="0" y="151"/>
                  </a:lnTo>
                  <a:lnTo>
                    <a:pt x="12" y="156"/>
                  </a:lnTo>
                  <a:lnTo>
                    <a:pt x="21" y="161"/>
                  </a:lnTo>
                  <a:lnTo>
                    <a:pt x="28" y="158"/>
                  </a:lnTo>
                  <a:lnTo>
                    <a:pt x="342" y="19"/>
                  </a:lnTo>
                  <a:lnTo>
                    <a:pt x="342"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3" name="Freeform 13"/>
            <p:cNvSpPr>
              <a:spLocks/>
            </p:cNvSpPr>
            <p:nvPr/>
          </p:nvSpPr>
          <p:spPr bwMode="auto">
            <a:xfrm>
              <a:off x="5583238" y="5881512"/>
              <a:ext cx="573088" cy="258762"/>
            </a:xfrm>
            <a:custGeom>
              <a:avLst/>
              <a:gdLst>
                <a:gd name="T0" fmla="*/ 361 w 361"/>
                <a:gd name="T1" fmla="*/ 10 h 163"/>
                <a:gd name="T2" fmla="*/ 352 w 361"/>
                <a:gd name="T3" fmla="*/ 5 h 163"/>
                <a:gd name="T4" fmla="*/ 340 w 361"/>
                <a:gd name="T5" fmla="*/ 0 h 163"/>
                <a:gd name="T6" fmla="*/ 333 w 361"/>
                <a:gd name="T7" fmla="*/ 3 h 163"/>
                <a:gd name="T8" fmla="*/ 333 w 361"/>
                <a:gd name="T9" fmla="*/ 3 h 163"/>
                <a:gd name="T10" fmla="*/ 5 w 361"/>
                <a:gd name="T11" fmla="*/ 149 h 163"/>
                <a:gd name="T12" fmla="*/ 0 w 361"/>
                <a:gd name="T13" fmla="*/ 151 h 163"/>
                <a:gd name="T14" fmla="*/ 12 w 361"/>
                <a:gd name="T15" fmla="*/ 156 h 163"/>
                <a:gd name="T16" fmla="*/ 21 w 361"/>
                <a:gd name="T17" fmla="*/ 163 h 163"/>
                <a:gd name="T18" fmla="*/ 28 w 361"/>
                <a:gd name="T19" fmla="*/ 161 h 163"/>
                <a:gd name="T20" fmla="*/ 342 w 361"/>
                <a:gd name="T21" fmla="*/ 19 h 163"/>
                <a:gd name="T22" fmla="*/ 361 w 361"/>
                <a:gd name="T23" fmla="*/ 1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1" h="163">
                  <a:moveTo>
                    <a:pt x="361" y="10"/>
                  </a:moveTo>
                  <a:lnTo>
                    <a:pt x="352" y="5"/>
                  </a:lnTo>
                  <a:lnTo>
                    <a:pt x="340" y="0"/>
                  </a:lnTo>
                  <a:lnTo>
                    <a:pt x="333" y="3"/>
                  </a:lnTo>
                  <a:lnTo>
                    <a:pt x="333" y="3"/>
                  </a:lnTo>
                  <a:lnTo>
                    <a:pt x="5" y="149"/>
                  </a:lnTo>
                  <a:lnTo>
                    <a:pt x="0" y="151"/>
                  </a:lnTo>
                  <a:lnTo>
                    <a:pt x="12" y="156"/>
                  </a:lnTo>
                  <a:lnTo>
                    <a:pt x="21" y="163"/>
                  </a:lnTo>
                  <a:lnTo>
                    <a:pt x="28" y="161"/>
                  </a:lnTo>
                  <a:lnTo>
                    <a:pt x="342" y="19"/>
                  </a:lnTo>
                  <a:lnTo>
                    <a:pt x="361"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4" name="Freeform 14"/>
            <p:cNvSpPr>
              <a:spLocks/>
            </p:cNvSpPr>
            <p:nvPr/>
          </p:nvSpPr>
          <p:spPr bwMode="auto">
            <a:xfrm>
              <a:off x="5748338" y="5956124"/>
              <a:ext cx="573088" cy="255587"/>
            </a:xfrm>
            <a:custGeom>
              <a:avLst/>
              <a:gdLst>
                <a:gd name="T0" fmla="*/ 338 w 361"/>
                <a:gd name="T1" fmla="*/ 22 h 161"/>
                <a:gd name="T2" fmla="*/ 338 w 361"/>
                <a:gd name="T3" fmla="*/ 22 h 161"/>
                <a:gd name="T4" fmla="*/ 340 w 361"/>
                <a:gd name="T5" fmla="*/ 19 h 161"/>
                <a:gd name="T6" fmla="*/ 340 w 361"/>
                <a:gd name="T7" fmla="*/ 19 h 161"/>
                <a:gd name="T8" fmla="*/ 361 w 361"/>
                <a:gd name="T9" fmla="*/ 10 h 161"/>
                <a:gd name="T10" fmla="*/ 349 w 361"/>
                <a:gd name="T11" fmla="*/ 5 h 161"/>
                <a:gd name="T12" fmla="*/ 340 w 361"/>
                <a:gd name="T13" fmla="*/ 0 h 161"/>
                <a:gd name="T14" fmla="*/ 338 w 361"/>
                <a:gd name="T15" fmla="*/ 0 h 161"/>
                <a:gd name="T16" fmla="*/ 338 w 361"/>
                <a:gd name="T17" fmla="*/ 0 h 161"/>
                <a:gd name="T18" fmla="*/ 5 w 361"/>
                <a:gd name="T19" fmla="*/ 149 h 161"/>
                <a:gd name="T20" fmla="*/ 0 w 361"/>
                <a:gd name="T21" fmla="*/ 152 h 161"/>
                <a:gd name="T22" fmla="*/ 9 w 361"/>
                <a:gd name="T23" fmla="*/ 157 h 161"/>
                <a:gd name="T24" fmla="*/ 21 w 361"/>
                <a:gd name="T25" fmla="*/ 161 h 161"/>
                <a:gd name="T26" fmla="*/ 28 w 361"/>
                <a:gd name="T27" fmla="*/ 159 h 161"/>
                <a:gd name="T28" fmla="*/ 338 w 361"/>
                <a:gd name="T29" fmla="*/ 22 h 161"/>
                <a:gd name="T30" fmla="*/ 338 w 361"/>
                <a:gd name="T31" fmla="*/ 2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38" y="22"/>
                  </a:moveTo>
                  <a:lnTo>
                    <a:pt x="338" y="22"/>
                  </a:lnTo>
                  <a:lnTo>
                    <a:pt x="340" y="19"/>
                  </a:lnTo>
                  <a:lnTo>
                    <a:pt x="340" y="19"/>
                  </a:lnTo>
                  <a:lnTo>
                    <a:pt x="361" y="10"/>
                  </a:lnTo>
                  <a:lnTo>
                    <a:pt x="349" y="5"/>
                  </a:lnTo>
                  <a:lnTo>
                    <a:pt x="340" y="0"/>
                  </a:lnTo>
                  <a:lnTo>
                    <a:pt x="338" y="0"/>
                  </a:lnTo>
                  <a:lnTo>
                    <a:pt x="338" y="0"/>
                  </a:lnTo>
                  <a:lnTo>
                    <a:pt x="5" y="149"/>
                  </a:lnTo>
                  <a:lnTo>
                    <a:pt x="0" y="152"/>
                  </a:lnTo>
                  <a:lnTo>
                    <a:pt x="9" y="157"/>
                  </a:lnTo>
                  <a:lnTo>
                    <a:pt x="21" y="161"/>
                  </a:lnTo>
                  <a:lnTo>
                    <a:pt x="28" y="159"/>
                  </a:lnTo>
                  <a:lnTo>
                    <a:pt x="338" y="22"/>
                  </a:lnTo>
                  <a:lnTo>
                    <a:pt x="338"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5" name="Freeform 15"/>
            <p:cNvSpPr>
              <a:spLocks/>
            </p:cNvSpPr>
            <p:nvPr/>
          </p:nvSpPr>
          <p:spPr bwMode="auto">
            <a:xfrm>
              <a:off x="5897563" y="6024387"/>
              <a:ext cx="577850" cy="255587"/>
            </a:xfrm>
            <a:custGeom>
              <a:avLst/>
              <a:gdLst>
                <a:gd name="T0" fmla="*/ 364 w 364"/>
                <a:gd name="T1" fmla="*/ 9 h 161"/>
                <a:gd name="T2" fmla="*/ 352 w 364"/>
                <a:gd name="T3" fmla="*/ 5 h 161"/>
                <a:gd name="T4" fmla="*/ 340 w 364"/>
                <a:gd name="T5" fmla="*/ 0 h 161"/>
                <a:gd name="T6" fmla="*/ 333 w 364"/>
                <a:gd name="T7" fmla="*/ 2 h 161"/>
                <a:gd name="T8" fmla="*/ 333 w 364"/>
                <a:gd name="T9" fmla="*/ 2 h 161"/>
                <a:gd name="T10" fmla="*/ 5 w 364"/>
                <a:gd name="T11" fmla="*/ 149 h 161"/>
                <a:gd name="T12" fmla="*/ 0 w 364"/>
                <a:gd name="T13" fmla="*/ 151 h 161"/>
                <a:gd name="T14" fmla="*/ 12 w 364"/>
                <a:gd name="T15" fmla="*/ 156 h 161"/>
                <a:gd name="T16" fmla="*/ 24 w 364"/>
                <a:gd name="T17" fmla="*/ 161 h 161"/>
                <a:gd name="T18" fmla="*/ 29 w 364"/>
                <a:gd name="T19" fmla="*/ 158 h 161"/>
                <a:gd name="T20" fmla="*/ 345 w 364"/>
                <a:gd name="T21" fmla="*/ 19 h 161"/>
                <a:gd name="T22" fmla="*/ 345 w 364"/>
                <a:gd name="T23" fmla="*/ 19 h 161"/>
                <a:gd name="T24" fmla="*/ 364 w 364"/>
                <a:gd name="T25" fmla="*/ 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4" h="161">
                  <a:moveTo>
                    <a:pt x="364" y="9"/>
                  </a:moveTo>
                  <a:lnTo>
                    <a:pt x="352" y="5"/>
                  </a:lnTo>
                  <a:lnTo>
                    <a:pt x="340" y="0"/>
                  </a:lnTo>
                  <a:lnTo>
                    <a:pt x="333" y="2"/>
                  </a:lnTo>
                  <a:lnTo>
                    <a:pt x="333" y="2"/>
                  </a:lnTo>
                  <a:lnTo>
                    <a:pt x="5" y="149"/>
                  </a:lnTo>
                  <a:lnTo>
                    <a:pt x="0" y="151"/>
                  </a:lnTo>
                  <a:lnTo>
                    <a:pt x="12" y="156"/>
                  </a:lnTo>
                  <a:lnTo>
                    <a:pt x="24" y="161"/>
                  </a:lnTo>
                  <a:lnTo>
                    <a:pt x="29" y="158"/>
                  </a:lnTo>
                  <a:lnTo>
                    <a:pt x="345" y="19"/>
                  </a:lnTo>
                  <a:lnTo>
                    <a:pt x="345" y="19"/>
                  </a:lnTo>
                  <a:lnTo>
                    <a:pt x="364"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16" name="Group 415"/>
          <p:cNvGrpSpPr/>
          <p:nvPr/>
        </p:nvGrpSpPr>
        <p:grpSpPr>
          <a:xfrm>
            <a:off x="5263243" y="4254877"/>
            <a:ext cx="1909989" cy="854075"/>
            <a:chOff x="5114925" y="5697362"/>
            <a:chExt cx="1622425" cy="725487"/>
          </a:xfrm>
        </p:grpSpPr>
        <p:sp>
          <p:nvSpPr>
            <p:cNvPr id="417" name="Freeform 11"/>
            <p:cNvSpPr>
              <a:spLocks/>
            </p:cNvSpPr>
            <p:nvPr/>
          </p:nvSpPr>
          <p:spPr bwMode="auto">
            <a:xfrm>
              <a:off x="5114925" y="5697362"/>
              <a:ext cx="1622425" cy="725487"/>
            </a:xfrm>
            <a:custGeom>
              <a:avLst/>
              <a:gdLst>
                <a:gd name="T0" fmla="*/ 1022 w 1022"/>
                <a:gd name="T1" fmla="*/ 227 h 457"/>
                <a:gd name="T2" fmla="*/ 512 w 1022"/>
                <a:gd name="T3" fmla="*/ 457 h 457"/>
                <a:gd name="T4" fmla="*/ 0 w 1022"/>
                <a:gd name="T5" fmla="*/ 227 h 457"/>
                <a:gd name="T6" fmla="*/ 512 w 1022"/>
                <a:gd name="T7" fmla="*/ 0 h 457"/>
                <a:gd name="T8" fmla="*/ 1022 w 1022"/>
                <a:gd name="T9" fmla="*/ 227 h 457"/>
              </a:gdLst>
              <a:ahLst/>
              <a:cxnLst>
                <a:cxn ang="0">
                  <a:pos x="T0" y="T1"/>
                </a:cxn>
                <a:cxn ang="0">
                  <a:pos x="T2" y="T3"/>
                </a:cxn>
                <a:cxn ang="0">
                  <a:pos x="T4" y="T5"/>
                </a:cxn>
                <a:cxn ang="0">
                  <a:pos x="T6" y="T7"/>
                </a:cxn>
                <a:cxn ang="0">
                  <a:pos x="T8" y="T9"/>
                </a:cxn>
              </a:cxnLst>
              <a:rect l="0" t="0" r="r" b="b"/>
              <a:pathLst>
                <a:path w="1022" h="457">
                  <a:moveTo>
                    <a:pt x="1022" y="227"/>
                  </a:moveTo>
                  <a:lnTo>
                    <a:pt x="512" y="457"/>
                  </a:lnTo>
                  <a:lnTo>
                    <a:pt x="0" y="227"/>
                  </a:lnTo>
                  <a:lnTo>
                    <a:pt x="512" y="0"/>
                  </a:lnTo>
                  <a:lnTo>
                    <a:pt x="1022" y="227"/>
                  </a:lnTo>
                  <a:close/>
                </a:path>
              </a:pathLst>
            </a:custGeom>
            <a:solidFill>
              <a:schemeClr val="accent5"/>
            </a:solidFill>
            <a:ln w="28575">
              <a:solidFill>
                <a:schemeClr val="bg2"/>
              </a:solidFill>
            </a:ln>
          </p:spPr>
          <p:txBody>
            <a:bodyPr vert="horz" wrap="square" lIns="91440" tIns="45720" rIns="91440" bIns="45720" numCol="1" anchor="t" anchorCtr="0" compatLnSpc="1">
              <a:prstTxWarp prst="textNoShape">
                <a:avLst/>
              </a:prstTxWarp>
            </a:bodyPr>
            <a:lstStyle/>
            <a:p>
              <a:endParaRPr lang="en-US"/>
            </a:p>
          </p:txBody>
        </p:sp>
        <p:sp>
          <p:nvSpPr>
            <p:cNvPr id="418" name="Freeform 12"/>
            <p:cNvSpPr>
              <a:spLocks/>
            </p:cNvSpPr>
            <p:nvPr/>
          </p:nvSpPr>
          <p:spPr bwMode="auto">
            <a:xfrm>
              <a:off x="5437188" y="5818012"/>
              <a:ext cx="573088" cy="255587"/>
            </a:xfrm>
            <a:custGeom>
              <a:avLst/>
              <a:gdLst>
                <a:gd name="T0" fmla="*/ 342 w 361"/>
                <a:gd name="T1" fmla="*/ 19 h 161"/>
                <a:gd name="T2" fmla="*/ 361 w 361"/>
                <a:gd name="T3" fmla="*/ 9 h 161"/>
                <a:gd name="T4" fmla="*/ 352 w 361"/>
                <a:gd name="T5" fmla="*/ 5 h 161"/>
                <a:gd name="T6" fmla="*/ 340 w 361"/>
                <a:gd name="T7" fmla="*/ 0 h 161"/>
                <a:gd name="T8" fmla="*/ 340 w 361"/>
                <a:gd name="T9" fmla="*/ 0 h 161"/>
                <a:gd name="T10" fmla="*/ 340 w 361"/>
                <a:gd name="T11" fmla="*/ 0 h 161"/>
                <a:gd name="T12" fmla="*/ 340 w 361"/>
                <a:gd name="T13" fmla="*/ 0 h 161"/>
                <a:gd name="T14" fmla="*/ 333 w 361"/>
                <a:gd name="T15" fmla="*/ 2 h 161"/>
                <a:gd name="T16" fmla="*/ 333 w 361"/>
                <a:gd name="T17" fmla="*/ 2 h 161"/>
                <a:gd name="T18" fmla="*/ 5 w 361"/>
                <a:gd name="T19" fmla="*/ 149 h 161"/>
                <a:gd name="T20" fmla="*/ 0 w 361"/>
                <a:gd name="T21" fmla="*/ 151 h 161"/>
                <a:gd name="T22" fmla="*/ 12 w 361"/>
                <a:gd name="T23" fmla="*/ 156 h 161"/>
                <a:gd name="T24" fmla="*/ 21 w 361"/>
                <a:gd name="T25" fmla="*/ 161 h 161"/>
                <a:gd name="T26" fmla="*/ 28 w 361"/>
                <a:gd name="T27" fmla="*/ 158 h 161"/>
                <a:gd name="T28" fmla="*/ 342 w 361"/>
                <a:gd name="T29" fmla="*/ 19 h 161"/>
                <a:gd name="T30" fmla="*/ 342 w 361"/>
                <a:gd name="T31" fmla="*/ 1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42" y="19"/>
                  </a:moveTo>
                  <a:lnTo>
                    <a:pt x="361" y="9"/>
                  </a:lnTo>
                  <a:lnTo>
                    <a:pt x="352" y="5"/>
                  </a:lnTo>
                  <a:lnTo>
                    <a:pt x="340" y="0"/>
                  </a:lnTo>
                  <a:lnTo>
                    <a:pt x="340" y="0"/>
                  </a:lnTo>
                  <a:lnTo>
                    <a:pt x="340" y="0"/>
                  </a:lnTo>
                  <a:lnTo>
                    <a:pt x="340" y="0"/>
                  </a:lnTo>
                  <a:lnTo>
                    <a:pt x="333" y="2"/>
                  </a:lnTo>
                  <a:lnTo>
                    <a:pt x="333" y="2"/>
                  </a:lnTo>
                  <a:lnTo>
                    <a:pt x="5" y="149"/>
                  </a:lnTo>
                  <a:lnTo>
                    <a:pt x="0" y="151"/>
                  </a:lnTo>
                  <a:lnTo>
                    <a:pt x="12" y="156"/>
                  </a:lnTo>
                  <a:lnTo>
                    <a:pt x="21" y="161"/>
                  </a:lnTo>
                  <a:lnTo>
                    <a:pt x="28" y="158"/>
                  </a:lnTo>
                  <a:lnTo>
                    <a:pt x="342" y="19"/>
                  </a:lnTo>
                  <a:lnTo>
                    <a:pt x="342"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9" name="Freeform 13"/>
            <p:cNvSpPr>
              <a:spLocks/>
            </p:cNvSpPr>
            <p:nvPr/>
          </p:nvSpPr>
          <p:spPr bwMode="auto">
            <a:xfrm>
              <a:off x="5583238" y="5881512"/>
              <a:ext cx="573088" cy="258762"/>
            </a:xfrm>
            <a:custGeom>
              <a:avLst/>
              <a:gdLst>
                <a:gd name="T0" fmla="*/ 361 w 361"/>
                <a:gd name="T1" fmla="*/ 10 h 163"/>
                <a:gd name="T2" fmla="*/ 352 w 361"/>
                <a:gd name="T3" fmla="*/ 5 h 163"/>
                <a:gd name="T4" fmla="*/ 340 w 361"/>
                <a:gd name="T5" fmla="*/ 0 h 163"/>
                <a:gd name="T6" fmla="*/ 333 w 361"/>
                <a:gd name="T7" fmla="*/ 3 h 163"/>
                <a:gd name="T8" fmla="*/ 333 w 361"/>
                <a:gd name="T9" fmla="*/ 3 h 163"/>
                <a:gd name="T10" fmla="*/ 5 w 361"/>
                <a:gd name="T11" fmla="*/ 149 h 163"/>
                <a:gd name="T12" fmla="*/ 0 w 361"/>
                <a:gd name="T13" fmla="*/ 151 h 163"/>
                <a:gd name="T14" fmla="*/ 12 w 361"/>
                <a:gd name="T15" fmla="*/ 156 h 163"/>
                <a:gd name="T16" fmla="*/ 21 w 361"/>
                <a:gd name="T17" fmla="*/ 163 h 163"/>
                <a:gd name="T18" fmla="*/ 28 w 361"/>
                <a:gd name="T19" fmla="*/ 161 h 163"/>
                <a:gd name="T20" fmla="*/ 342 w 361"/>
                <a:gd name="T21" fmla="*/ 19 h 163"/>
                <a:gd name="T22" fmla="*/ 361 w 361"/>
                <a:gd name="T23" fmla="*/ 1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1" h="163">
                  <a:moveTo>
                    <a:pt x="361" y="10"/>
                  </a:moveTo>
                  <a:lnTo>
                    <a:pt x="352" y="5"/>
                  </a:lnTo>
                  <a:lnTo>
                    <a:pt x="340" y="0"/>
                  </a:lnTo>
                  <a:lnTo>
                    <a:pt x="333" y="3"/>
                  </a:lnTo>
                  <a:lnTo>
                    <a:pt x="333" y="3"/>
                  </a:lnTo>
                  <a:lnTo>
                    <a:pt x="5" y="149"/>
                  </a:lnTo>
                  <a:lnTo>
                    <a:pt x="0" y="151"/>
                  </a:lnTo>
                  <a:lnTo>
                    <a:pt x="12" y="156"/>
                  </a:lnTo>
                  <a:lnTo>
                    <a:pt x="21" y="163"/>
                  </a:lnTo>
                  <a:lnTo>
                    <a:pt x="28" y="161"/>
                  </a:lnTo>
                  <a:lnTo>
                    <a:pt x="342" y="19"/>
                  </a:lnTo>
                  <a:lnTo>
                    <a:pt x="361"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0" name="Freeform 14"/>
            <p:cNvSpPr>
              <a:spLocks/>
            </p:cNvSpPr>
            <p:nvPr/>
          </p:nvSpPr>
          <p:spPr bwMode="auto">
            <a:xfrm>
              <a:off x="5748338" y="5956124"/>
              <a:ext cx="573088" cy="255587"/>
            </a:xfrm>
            <a:custGeom>
              <a:avLst/>
              <a:gdLst>
                <a:gd name="T0" fmla="*/ 338 w 361"/>
                <a:gd name="T1" fmla="*/ 22 h 161"/>
                <a:gd name="T2" fmla="*/ 338 w 361"/>
                <a:gd name="T3" fmla="*/ 22 h 161"/>
                <a:gd name="T4" fmla="*/ 340 w 361"/>
                <a:gd name="T5" fmla="*/ 19 h 161"/>
                <a:gd name="T6" fmla="*/ 340 w 361"/>
                <a:gd name="T7" fmla="*/ 19 h 161"/>
                <a:gd name="T8" fmla="*/ 361 w 361"/>
                <a:gd name="T9" fmla="*/ 10 h 161"/>
                <a:gd name="T10" fmla="*/ 349 w 361"/>
                <a:gd name="T11" fmla="*/ 5 h 161"/>
                <a:gd name="T12" fmla="*/ 340 w 361"/>
                <a:gd name="T13" fmla="*/ 0 h 161"/>
                <a:gd name="T14" fmla="*/ 338 w 361"/>
                <a:gd name="T15" fmla="*/ 0 h 161"/>
                <a:gd name="T16" fmla="*/ 338 w 361"/>
                <a:gd name="T17" fmla="*/ 0 h 161"/>
                <a:gd name="T18" fmla="*/ 5 w 361"/>
                <a:gd name="T19" fmla="*/ 149 h 161"/>
                <a:gd name="T20" fmla="*/ 0 w 361"/>
                <a:gd name="T21" fmla="*/ 152 h 161"/>
                <a:gd name="T22" fmla="*/ 9 w 361"/>
                <a:gd name="T23" fmla="*/ 157 h 161"/>
                <a:gd name="T24" fmla="*/ 21 w 361"/>
                <a:gd name="T25" fmla="*/ 161 h 161"/>
                <a:gd name="T26" fmla="*/ 28 w 361"/>
                <a:gd name="T27" fmla="*/ 159 h 161"/>
                <a:gd name="T28" fmla="*/ 338 w 361"/>
                <a:gd name="T29" fmla="*/ 22 h 161"/>
                <a:gd name="T30" fmla="*/ 338 w 361"/>
                <a:gd name="T31" fmla="*/ 2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38" y="22"/>
                  </a:moveTo>
                  <a:lnTo>
                    <a:pt x="338" y="22"/>
                  </a:lnTo>
                  <a:lnTo>
                    <a:pt x="340" y="19"/>
                  </a:lnTo>
                  <a:lnTo>
                    <a:pt x="340" y="19"/>
                  </a:lnTo>
                  <a:lnTo>
                    <a:pt x="361" y="10"/>
                  </a:lnTo>
                  <a:lnTo>
                    <a:pt x="349" y="5"/>
                  </a:lnTo>
                  <a:lnTo>
                    <a:pt x="340" y="0"/>
                  </a:lnTo>
                  <a:lnTo>
                    <a:pt x="338" y="0"/>
                  </a:lnTo>
                  <a:lnTo>
                    <a:pt x="338" y="0"/>
                  </a:lnTo>
                  <a:lnTo>
                    <a:pt x="5" y="149"/>
                  </a:lnTo>
                  <a:lnTo>
                    <a:pt x="0" y="152"/>
                  </a:lnTo>
                  <a:lnTo>
                    <a:pt x="9" y="157"/>
                  </a:lnTo>
                  <a:lnTo>
                    <a:pt x="21" y="161"/>
                  </a:lnTo>
                  <a:lnTo>
                    <a:pt x="28" y="159"/>
                  </a:lnTo>
                  <a:lnTo>
                    <a:pt x="338" y="22"/>
                  </a:lnTo>
                  <a:lnTo>
                    <a:pt x="338"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1" name="Freeform 15"/>
            <p:cNvSpPr>
              <a:spLocks/>
            </p:cNvSpPr>
            <p:nvPr/>
          </p:nvSpPr>
          <p:spPr bwMode="auto">
            <a:xfrm>
              <a:off x="5897563" y="6024387"/>
              <a:ext cx="577850" cy="255587"/>
            </a:xfrm>
            <a:custGeom>
              <a:avLst/>
              <a:gdLst>
                <a:gd name="T0" fmla="*/ 364 w 364"/>
                <a:gd name="T1" fmla="*/ 9 h 161"/>
                <a:gd name="T2" fmla="*/ 352 w 364"/>
                <a:gd name="T3" fmla="*/ 5 h 161"/>
                <a:gd name="T4" fmla="*/ 340 w 364"/>
                <a:gd name="T5" fmla="*/ 0 h 161"/>
                <a:gd name="T6" fmla="*/ 333 w 364"/>
                <a:gd name="T7" fmla="*/ 2 h 161"/>
                <a:gd name="T8" fmla="*/ 333 w 364"/>
                <a:gd name="T9" fmla="*/ 2 h 161"/>
                <a:gd name="T10" fmla="*/ 5 w 364"/>
                <a:gd name="T11" fmla="*/ 149 h 161"/>
                <a:gd name="T12" fmla="*/ 0 w 364"/>
                <a:gd name="T13" fmla="*/ 151 h 161"/>
                <a:gd name="T14" fmla="*/ 12 w 364"/>
                <a:gd name="T15" fmla="*/ 156 h 161"/>
                <a:gd name="T16" fmla="*/ 24 w 364"/>
                <a:gd name="T17" fmla="*/ 161 h 161"/>
                <a:gd name="T18" fmla="*/ 29 w 364"/>
                <a:gd name="T19" fmla="*/ 158 h 161"/>
                <a:gd name="T20" fmla="*/ 345 w 364"/>
                <a:gd name="T21" fmla="*/ 19 h 161"/>
                <a:gd name="T22" fmla="*/ 345 w 364"/>
                <a:gd name="T23" fmla="*/ 19 h 161"/>
                <a:gd name="T24" fmla="*/ 364 w 364"/>
                <a:gd name="T25" fmla="*/ 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4" h="161">
                  <a:moveTo>
                    <a:pt x="364" y="9"/>
                  </a:moveTo>
                  <a:lnTo>
                    <a:pt x="352" y="5"/>
                  </a:lnTo>
                  <a:lnTo>
                    <a:pt x="340" y="0"/>
                  </a:lnTo>
                  <a:lnTo>
                    <a:pt x="333" y="2"/>
                  </a:lnTo>
                  <a:lnTo>
                    <a:pt x="333" y="2"/>
                  </a:lnTo>
                  <a:lnTo>
                    <a:pt x="5" y="149"/>
                  </a:lnTo>
                  <a:lnTo>
                    <a:pt x="0" y="151"/>
                  </a:lnTo>
                  <a:lnTo>
                    <a:pt x="12" y="156"/>
                  </a:lnTo>
                  <a:lnTo>
                    <a:pt x="24" y="161"/>
                  </a:lnTo>
                  <a:lnTo>
                    <a:pt x="29" y="158"/>
                  </a:lnTo>
                  <a:lnTo>
                    <a:pt x="345" y="19"/>
                  </a:lnTo>
                  <a:lnTo>
                    <a:pt x="345" y="19"/>
                  </a:lnTo>
                  <a:lnTo>
                    <a:pt x="364"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22" name="Group 421"/>
          <p:cNvGrpSpPr/>
          <p:nvPr/>
        </p:nvGrpSpPr>
        <p:grpSpPr>
          <a:xfrm>
            <a:off x="5263243" y="4079310"/>
            <a:ext cx="1909989" cy="854075"/>
            <a:chOff x="5114925" y="5697362"/>
            <a:chExt cx="1622425" cy="725487"/>
          </a:xfrm>
        </p:grpSpPr>
        <p:sp>
          <p:nvSpPr>
            <p:cNvPr id="423" name="Freeform 11"/>
            <p:cNvSpPr>
              <a:spLocks/>
            </p:cNvSpPr>
            <p:nvPr/>
          </p:nvSpPr>
          <p:spPr bwMode="auto">
            <a:xfrm>
              <a:off x="5114925" y="5697362"/>
              <a:ext cx="1622425" cy="725487"/>
            </a:xfrm>
            <a:custGeom>
              <a:avLst/>
              <a:gdLst>
                <a:gd name="T0" fmla="*/ 1022 w 1022"/>
                <a:gd name="T1" fmla="*/ 227 h 457"/>
                <a:gd name="T2" fmla="*/ 512 w 1022"/>
                <a:gd name="T3" fmla="*/ 457 h 457"/>
                <a:gd name="T4" fmla="*/ 0 w 1022"/>
                <a:gd name="T5" fmla="*/ 227 h 457"/>
                <a:gd name="T6" fmla="*/ 512 w 1022"/>
                <a:gd name="T7" fmla="*/ 0 h 457"/>
                <a:gd name="T8" fmla="*/ 1022 w 1022"/>
                <a:gd name="T9" fmla="*/ 227 h 457"/>
              </a:gdLst>
              <a:ahLst/>
              <a:cxnLst>
                <a:cxn ang="0">
                  <a:pos x="T0" y="T1"/>
                </a:cxn>
                <a:cxn ang="0">
                  <a:pos x="T2" y="T3"/>
                </a:cxn>
                <a:cxn ang="0">
                  <a:pos x="T4" y="T5"/>
                </a:cxn>
                <a:cxn ang="0">
                  <a:pos x="T6" y="T7"/>
                </a:cxn>
                <a:cxn ang="0">
                  <a:pos x="T8" y="T9"/>
                </a:cxn>
              </a:cxnLst>
              <a:rect l="0" t="0" r="r" b="b"/>
              <a:pathLst>
                <a:path w="1022" h="457">
                  <a:moveTo>
                    <a:pt x="1022" y="227"/>
                  </a:moveTo>
                  <a:lnTo>
                    <a:pt x="512" y="457"/>
                  </a:lnTo>
                  <a:lnTo>
                    <a:pt x="0" y="227"/>
                  </a:lnTo>
                  <a:lnTo>
                    <a:pt x="512" y="0"/>
                  </a:lnTo>
                  <a:lnTo>
                    <a:pt x="1022" y="227"/>
                  </a:lnTo>
                  <a:close/>
                </a:path>
              </a:pathLst>
            </a:custGeom>
            <a:solidFill>
              <a:schemeClr val="accent5"/>
            </a:solidFill>
            <a:ln w="28575">
              <a:solidFill>
                <a:schemeClr val="bg2"/>
              </a:solidFill>
            </a:ln>
          </p:spPr>
          <p:txBody>
            <a:bodyPr vert="horz" wrap="square" lIns="91440" tIns="45720" rIns="91440" bIns="45720" numCol="1" anchor="t" anchorCtr="0" compatLnSpc="1">
              <a:prstTxWarp prst="textNoShape">
                <a:avLst/>
              </a:prstTxWarp>
            </a:bodyPr>
            <a:lstStyle/>
            <a:p>
              <a:endParaRPr lang="en-US"/>
            </a:p>
          </p:txBody>
        </p:sp>
        <p:sp>
          <p:nvSpPr>
            <p:cNvPr id="424" name="Freeform 12"/>
            <p:cNvSpPr>
              <a:spLocks/>
            </p:cNvSpPr>
            <p:nvPr/>
          </p:nvSpPr>
          <p:spPr bwMode="auto">
            <a:xfrm>
              <a:off x="5437188" y="5818012"/>
              <a:ext cx="573088" cy="255587"/>
            </a:xfrm>
            <a:custGeom>
              <a:avLst/>
              <a:gdLst>
                <a:gd name="T0" fmla="*/ 342 w 361"/>
                <a:gd name="T1" fmla="*/ 19 h 161"/>
                <a:gd name="T2" fmla="*/ 361 w 361"/>
                <a:gd name="T3" fmla="*/ 9 h 161"/>
                <a:gd name="T4" fmla="*/ 352 w 361"/>
                <a:gd name="T5" fmla="*/ 5 h 161"/>
                <a:gd name="T6" fmla="*/ 340 w 361"/>
                <a:gd name="T7" fmla="*/ 0 h 161"/>
                <a:gd name="T8" fmla="*/ 340 w 361"/>
                <a:gd name="T9" fmla="*/ 0 h 161"/>
                <a:gd name="T10" fmla="*/ 340 w 361"/>
                <a:gd name="T11" fmla="*/ 0 h 161"/>
                <a:gd name="T12" fmla="*/ 340 w 361"/>
                <a:gd name="T13" fmla="*/ 0 h 161"/>
                <a:gd name="T14" fmla="*/ 333 w 361"/>
                <a:gd name="T15" fmla="*/ 2 h 161"/>
                <a:gd name="T16" fmla="*/ 333 w 361"/>
                <a:gd name="T17" fmla="*/ 2 h 161"/>
                <a:gd name="T18" fmla="*/ 5 w 361"/>
                <a:gd name="T19" fmla="*/ 149 h 161"/>
                <a:gd name="T20" fmla="*/ 0 w 361"/>
                <a:gd name="T21" fmla="*/ 151 h 161"/>
                <a:gd name="T22" fmla="*/ 12 w 361"/>
                <a:gd name="T23" fmla="*/ 156 h 161"/>
                <a:gd name="T24" fmla="*/ 21 w 361"/>
                <a:gd name="T25" fmla="*/ 161 h 161"/>
                <a:gd name="T26" fmla="*/ 28 w 361"/>
                <a:gd name="T27" fmla="*/ 158 h 161"/>
                <a:gd name="T28" fmla="*/ 342 w 361"/>
                <a:gd name="T29" fmla="*/ 19 h 161"/>
                <a:gd name="T30" fmla="*/ 342 w 361"/>
                <a:gd name="T31" fmla="*/ 1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42" y="19"/>
                  </a:moveTo>
                  <a:lnTo>
                    <a:pt x="361" y="9"/>
                  </a:lnTo>
                  <a:lnTo>
                    <a:pt x="352" y="5"/>
                  </a:lnTo>
                  <a:lnTo>
                    <a:pt x="340" y="0"/>
                  </a:lnTo>
                  <a:lnTo>
                    <a:pt x="340" y="0"/>
                  </a:lnTo>
                  <a:lnTo>
                    <a:pt x="340" y="0"/>
                  </a:lnTo>
                  <a:lnTo>
                    <a:pt x="340" y="0"/>
                  </a:lnTo>
                  <a:lnTo>
                    <a:pt x="333" y="2"/>
                  </a:lnTo>
                  <a:lnTo>
                    <a:pt x="333" y="2"/>
                  </a:lnTo>
                  <a:lnTo>
                    <a:pt x="5" y="149"/>
                  </a:lnTo>
                  <a:lnTo>
                    <a:pt x="0" y="151"/>
                  </a:lnTo>
                  <a:lnTo>
                    <a:pt x="12" y="156"/>
                  </a:lnTo>
                  <a:lnTo>
                    <a:pt x="21" y="161"/>
                  </a:lnTo>
                  <a:lnTo>
                    <a:pt x="28" y="158"/>
                  </a:lnTo>
                  <a:lnTo>
                    <a:pt x="342" y="19"/>
                  </a:lnTo>
                  <a:lnTo>
                    <a:pt x="342"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5" name="Freeform 13"/>
            <p:cNvSpPr>
              <a:spLocks/>
            </p:cNvSpPr>
            <p:nvPr/>
          </p:nvSpPr>
          <p:spPr bwMode="auto">
            <a:xfrm>
              <a:off x="5583238" y="5881512"/>
              <a:ext cx="573088" cy="258762"/>
            </a:xfrm>
            <a:custGeom>
              <a:avLst/>
              <a:gdLst>
                <a:gd name="T0" fmla="*/ 361 w 361"/>
                <a:gd name="T1" fmla="*/ 10 h 163"/>
                <a:gd name="T2" fmla="*/ 352 w 361"/>
                <a:gd name="T3" fmla="*/ 5 h 163"/>
                <a:gd name="T4" fmla="*/ 340 w 361"/>
                <a:gd name="T5" fmla="*/ 0 h 163"/>
                <a:gd name="T6" fmla="*/ 333 w 361"/>
                <a:gd name="T7" fmla="*/ 3 h 163"/>
                <a:gd name="T8" fmla="*/ 333 w 361"/>
                <a:gd name="T9" fmla="*/ 3 h 163"/>
                <a:gd name="T10" fmla="*/ 5 w 361"/>
                <a:gd name="T11" fmla="*/ 149 h 163"/>
                <a:gd name="T12" fmla="*/ 0 w 361"/>
                <a:gd name="T13" fmla="*/ 151 h 163"/>
                <a:gd name="T14" fmla="*/ 12 w 361"/>
                <a:gd name="T15" fmla="*/ 156 h 163"/>
                <a:gd name="T16" fmla="*/ 21 w 361"/>
                <a:gd name="T17" fmla="*/ 163 h 163"/>
                <a:gd name="T18" fmla="*/ 28 w 361"/>
                <a:gd name="T19" fmla="*/ 161 h 163"/>
                <a:gd name="T20" fmla="*/ 342 w 361"/>
                <a:gd name="T21" fmla="*/ 19 h 163"/>
                <a:gd name="T22" fmla="*/ 361 w 361"/>
                <a:gd name="T23" fmla="*/ 1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1" h="163">
                  <a:moveTo>
                    <a:pt x="361" y="10"/>
                  </a:moveTo>
                  <a:lnTo>
                    <a:pt x="352" y="5"/>
                  </a:lnTo>
                  <a:lnTo>
                    <a:pt x="340" y="0"/>
                  </a:lnTo>
                  <a:lnTo>
                    <a:pt x="333" y="3"/>
                  </a:lnTo>
                  <a:lnTo>
                    <a:pt x="333" y="3"/>
                  </a:lnTo>
                  <a:lnTo>
                    <a:pt x="5" y="149"/>
                  </a:lnTo>
                  <a:lnTo>
                    <a:pt x="0" y="151"/>
                  </a:lnTo>
                  <a:lnTo>
                    <a:pt x="12" y="156"/>
                  </a:lnTo>
                  <a:lnTo>
                    <a:pt x="21" y="163"/>
                  </a:lnTo>
                  <a:lnTo>
                    <a:pt x="28" y="161"/>
                  </a:lnTo>
                  <a:lnTo>
                    <a:pt x="342" y="19"/>
                  </a:lnTo>
                  <a:lnTo>
                    <a:pt x="361"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6" name="Freeform 14"/>
            <p:cNvSpPr>
              <a:spLocks/>
            </p:cNvSpPr>
            <p:nvPr/>
          </p:nvSpPr>
          <p:spPr bwMode="auto">
            <a:xfrm>
              <a:off x="5748338" y="5956124"/>
              <a:ext cx="573088" cy="255587"/>
            </a:xfrm>
            <a:custGeom>
              <a:avLst/>
              <a:gdLst>
                <a:gd name="T0" fmla="*/ 338 w 361"/>
                <a:gd name="T1" fmla="*/ 22 h 161"/>
                <a:gd name="T2" fmla="*/ 338 w 361"/>
                <a:gd name="T3" fmla="*/ 22 h 161"/>
                <a:gd name="T4" fmla="*/ 340 w 361"/>
                <a:gd name="T5" fmla="*/ 19 h 161"/>
                <a:gd name="T6" fmla="*/ 340 w 361"/>
                <a:gd name="T7" fmla="*/ 19 h 161"/>
                <a:gd name="T8" fmla="*/ 361 w 361"/>
                <a:gd name="T9" fmla="*/ 10 h 161"/>
                <a:gd name="T10" fmla="*/ 349 w 361"/>
                <a:gd name="T11" fmla="*/ 5 h 161"/>
                <a:gd name="T12" fmla="*/ 340 w 361"/>
                <a:gd name="T13" fmla="*/ 0 h 161"/>
                <a:gd name="T14" fmla="*/ 338 w 361"/>
                <a:gd name="T15" fmla="*/ 0 h 161"/>
                <a:gd name="T16" fmla="*/ 338 w 361"/>
                <a:gd name="T17" fmla="*/ 0 h 161"/>
                <a:gd name="T18" fmla="*/ 5 w 361"/>
                <a:gd name="T19" fmla="*/ 149 h 161"/>
                <a:gd name="T20" fmla="*/ 0 w 361"/>
                <a:gd name="T21" fmla="*/ 152 h 161"/>
                <a:gd name="T22" fmla="*/ 9 w 361"/>
                <a:gd name="T23" fmla="*/ 157 h 161"/>
                <a:gd name="T24" fmla="*/ 21 w 361"/>
                <a:gd name="T25" fmla="*/ 161 h 161"/>
                <a:gd name="T26" fmla="*/ 28 w 361"/>
                <a:gd name="T27" fmla="*/ 159 h 161"/>
                <a:gd name="T28" fmla="*/ 338 w 361"/>
                <a:gd name="T29" fmla="*/ 22 h 161"/>
                <a:gd name="T30" fmla="*/ 338 w 361"/>
                <a:gd name="T31" fmla="*/ 2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38" y="22"/>
                  </a:moveTo>
                  <a:lnTo>
                    <a:pt x="338" y="22"/>
                  </a:lnTo>
                  <a:lnTo>
                    <a:pt x="340" y="19"/>
                  </a:lnTo>
                  <a:lnTo>
                    <a:pt x="340" y="19"/>
                  </a:lnTo>
                  <a:lnTo>
                    <a:pt x="361" y="10"/>
                  </a:lnTo>
                  <a:lnTo>
                    <a:pt x="349" y="5"/>
                  </a:lnTo>
                  <a:lnTo>
                    <a:pt x="340" y="0"/>
                  </a:lnTo>
                  <a:lnTo>
                    <a:pt x="338" y="0"/>
                  </a:lnTo>
                  <a:lnTo>
                    <a:pt x="338" y="0"/>
                  </a:lnTo>
                  <a:lnTo>
                    <a:pt x="5" y="149"/>
                  </a:lnTo>
                  <a:lnTo>
                    <a:pt x="0" y="152"/>
                  </a:lnTo>
                  <a:lnTo>
                    <a:pt x="9" y="157"/>
                  </a:lnTo>
                  <a:lnTo>
                    <a:pt x="21" y="161"/>
                  </a:lnTo>
                  <a:lnTo>
                    <a:pt x="28" y="159"/>
                  </a:lnTo>
                  <a:lnTo>
                    <a:pt x="338" y="22"/>
                  </a:lnTo>
                  <a:lnTo>
                    <a:pt x="338"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7" name="Freeform 15"/>
            <p:cNvSpPr>
              <a:spLocks/>
            </p:cNvSpPr>
            <p:nvPr/>
          </p:nvSpPr>
          <p:spPr bwMode="auto">
            <a:xfrm>
              <a:off x="5897563" y="6024387"/>
              <a:ext cx="577850" cy="255587"/>
            </a:xfrm>
            <a:custGeom>
              <a:avLst/>
              <a:gdLst>
                <a:gd name="T0" fmla="*/ 364 w 364"/>
                <a:gd name="T1" fmla="*/ 9 h 161"/>
                <a:gd name="T2" fmla="*/ 352 w 364"/>
                <a:gd name="T3" fmla="*/ 5 h 161"/>
                <a:gd name="T4" fmla="*/ 340 w 364"/>
                <a:gd name="T5" fmla="*/ 0 h 161"/>
                <a:gd name="T6" fmla="*/ 333 w 364"/>
                <a:gd name="T7" fmla="*/ 2 h 161"/>
                <a:gd name="T8" fmla="*/ 333 w 364"/>
                <a:gd name="T9" fmla="*/ 2 h 161"/>
                <a:gd name="T10" fmla="*/ 5 w 364"/>
                <a:gd name="T11" fmla="*/ 149 h 161"/>
                <a:gd name="T12" fmla="*/ 0 w 364"/>
                <a:gd name="T13" fmla="*/ 151 h 161"/>
                <a:gd name="T14" fmla="*/ 12 w 364"/>
                <a:gd name="T15" fmla="*/ 156 h 161"/>
                <a:gd name="T16" fmla="*/ 24 w 364"/>
                <a:gd name="T17" fmla="*/ 161 h 161"/>
                <a:gd name="T18" fmla="*/ 29 w 364"/>
                <a:gd name="T19" fmla="*/ 158 h 161"/>
                <a:gd name="T20" fmla="*/ 345 w 364"/>
                <a:gd name="T21" fmla="*/ 19 h 161"/>
                <a:gd name="T22" fmla="*/ 345 w 364"/>
                <a:gd name="T23" fmla="*/ 19 h 161"/>
                <a:gd name="T24" fmla="*/ 364 w 364"/>
                <a:gd name="T25" fmla="*/ 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4" h="161">
                  <a:moveTo>
                    <a:pt x="364" y="9"/>
                  </a:moveTo>
                  <a:lnTo>
                    <a:pt x="352" y="5"/>
                  </a:lnTo>
                  <a:lnTo>
                    <a:pt x="340" y="0"/>
                  </a:lnTo>
                  <a:lnTo>
                    <a:pt x="333" y="2"/>
                  </a:lnTo>
                  <a:lnTo>
                    <a:pt x="333" y="2"/>
                  </a:lnTo>
                  <a:lnTo>
                    <a:pt x="5" y="149"/>
                  </a:lnTo>
                  <a:lnTo>
                    <a:pt x="0" y="151"/>
                  </a:lnTo>
                  <a:lnTo>
                    <a:pt x="12" y="156"/>
                  </a:lnTo>
                  <a:lnTo>
                    <a:pt x="24" y="161"/>
                  </a:lnTo>
                  <a:lnTo>
                    <a:pt x="29" y="158"/>
                  </a:lnTo>
                  <a:lnTo>
                    <a:pt x="345" y="19"/>
                  </a:lnTo>
                  <a:lnTo>
                    <a:pt x="345" y="19"/>
                  </a:lnTo>
                  <a:lnTo>
                    <a:pt x="364"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28" name="Group 427"/>
          <p:cNvGrpSpPr/>
          <p:nvPr/>
        </p:nvGrpSpPr>
        <p:grpSpPr>
          <a:xfrm>
            <a:off x="5263243" y="3903743"/>
            <a:ext cx="1909989" cy="854075"/>
            <a:chOff x="5114925" y="5697362"/>
            <a:chExt cx="1622425" cy="725487"/>
          </a:xfrm>
        </p:grpSpPr>
        <p:sp>
          <p:nvSpPr>
            <p:cNvPr id="429" name="Freeform 11"/>
            <p:cNvSpPr>
              <a:spLocks/>
            </p:cNvSpPr>
            <p:nvPr/>
          </p:nvSpPr>
          <p:spPr bwMode="auto">
            <a:xfrm>
              <a:off x="5114925" y="5697362"/>
              <a:ext cx="1622425" cy="725487"/>
            </a:xfrm>
            <a:custGeom>
              <a:avLst/>
              <a:gdLst>
                <a:gd name="T0" fmla="*/ 1022 w 1022"/>
                <a:gd name="T1" fmla="*/ 227 h 457"/>
                <a:gd name="T2" fmla="*/ 512 w 1022"/>
                <a:gd name="T3" fmla="*/ 457 h 457"/>
                <a:gd name="T4" fmla="*/ 0 w 1022"/>
                <a:gd name="T5" fmla="*/ 227 h 457"/>
                <a:gd name="T6" fmla="*/ 512 w 1022"/>
                <a:gd name="T7" fmla="*/ 0 h 457"/>
                <a:gd name="T8" fmla="*/ 1022 w 1022"/>
                <a:gd name="T9" fmla="*/ 227 h 457"/>
              </a:gdLst>
              <a:ahLst/>
              <a:cxnLst>
                <a:cxn ang="0">
                  <a:pos x="T0" y="T1"/>
                </a:cxn>
                <a:cxn ang="0">
                  <a:pos x="T2" y="T3"/>
                </a:cxn>
                <a:cxn ang="0">
                  <a:pos x="T4" y="T5"/>
                </a:cxn>
                <a:cxn ang="0">
                  <a:pos x="T6" y="T7"/>
                </a:cxn>
                <a:cxn ang="0">
                  <a:pos x="T8" y="T9"/>
                </a:cxn>
              </a:cxnLst>
              <a:rect l="0" t="0" r="r" b="b"/>
              <a:pathLst>
                <a:path w="1022" h="457">
                  <a:moveTo>
                    <a:pt x="1022" y="227"/>
                  </a:moveTo>
                  <a:lnTo>
                    <a:pt x="512" y="457"/>
                  </a:lnTo>
                  <a:lnTo>
                    <a:pt x="0" y="227"/>
                  </a:lnTo>
                  <a:lnTo>
                    <a:pt x="512" y="0"/>
                  </a:lnTo>
                  <a:lnTo>
                    <a:pt x="1022" y="227"/>
                  </a:lnTo>
                  <a:close/>
                </a:path>
              </a:pathLst>
            </a:custGeom>
            <a:solidFill>
              <a:schemeClr val="accent5"/>
            </a:solidFill>
            <a:ln w="28575">
              <a:solidFill>
                <a:schemeClr val="bg2"/>
              </a:solidFill>
            </a:ln>
          </p:spPr>
          <p:txBody>
            <a:bodyPr vert="horz" wrap="square" lIns="91440" tIns="45720" rIns="91440" bIns="45720" numCol="1" anchor="t" anchorCtr="0" compatLnSpc="1">
              <a:prstTxWarp prst="textNoShape">
                <a:avLst/>
              </a:prstTxWarp>
            </a:bodyPr>
            <a:lstStyle/>
            <a:p>
              <a:endParaRPr lang="en-US"/>
            </a:p>
          </p:txBody>
        </p:sp>
        <p:sp>
          <p:nvSpPr>
            <p:cNvPr id="430" name="Freeform 12"/>
            <p:cNvSpPr>
              <a:spLocks/>
            </p:cNvSpPr>
            <p:nvPr/>
          </p:nvSpPr>
          <p:spPr bwMode="auto">
            <a:xfrm>
              <a:off x="5437188" y="5818012"/>
              <a:ext cx="573088" cy="255587"/>
            </a:xfrm>
            <a:custGeom>
              <a:avLst/>
              <a:gdLst>
                <a:gd name="T0" fmla="*/ 342 w 361"/>
                <a:gd name="T1" fmla="*/ 19 h 161"/>
                <a:gd name="T2" fmla="*/ 361 w 361"/>
                <a:gd name="T3" fmla="*/ 9 h 161"/>
                <a:gd name="T4" fmla="*/ 352 w 361"/>
                <a:gd name="T5" fmla="*/ 5 h 161"/>
                <a:gd name="T6" fmla="*/ 340 w 361"/>
                <a:gd name="T7" fmla="*/ 0 h 161"/>
                <a:gd name="T8" fmla="*/ 340 w 361"/>
                <a:gd name="T9" fmla="*/ 0 h 161"/>
                <a:gd name="T10" fmla="*/ 340 w 361"/>
                <a:gd name="T11" fmla="*/ 0 h 161"/>
                <a:gd name="T12" fmla="*/ 340 w 361"/>
                <a:gd name="T13" fmla="*/ 0 h 161"/>
                <a:gd name="T14" fmla="*/ 333 w 361"/>
                <a:gd name="T15" fmla="*/ 2 h 161"/>
                <a:gd name="T16" fmla="*/ 333 w 361"/>
                <a:gd name="T17" fmla="*/ 2 h 161"/>
                <a:gd name="T18" fmla="*/ 5 w 361"/>
                <a:gd name="T19" fmla="*/ 149 h 161"/>
                <a:gd name="T20" fmla="*/ 0 w 361"/>
                <a:gd name="T21" fmla="*/ 151 h 161"/>
                <a:gd name="T22" fmla="*/ 12 w 361"/>
                <a:gd name="T23" fmla="*/ 156 h 161"/>
                <a:gd name="T24" fmla="*/ 21 w 361"/>
                <a:gd name="T25" fmla="*/ 161 h 161"/>
                <a:gd name="T26" fmla="*/ 28 w 361"/>
                <a:gd name="T27" fmla="*/ 158 h 161"/>
                <a:gd name="T28" fmla="*/ 342 w 361"/>
                <a:gd name="T29" fmla="*/ 19 h 161"/>
                <a:gd name="T30" fmla="*/ 342 w 361"/>
                <a:gd name="T31" fmla="*/ 1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42" y="19"/>
                  </a:moveTo>
                  <a:lnTo>
                    <a:pt x="361" y="9"/>
                  </a:lnTo>
                  <a:lnTo>
                    <a:pt x="352" y="5"/>
                  </a:lnTo>
                  <a:lnTo>
                    <a:pt x="340" y="0"/>
                  </a:lnTo>
                  <a:lnTo>
                    <a:pt x="340" y="0"/>
                  </a:lnTo>
                  <a:lnTo>
                    <a:pt x="340" y="0"/>
                  </a:lnTo>
                  <a:lnTo>
                    <a:pt x="340" y="0"/>
                  </a:lnTo>
                  <a:lnTo>
                    <a:pt x="333" y="2"/>
                  </a:lnTo>
                  <a:lnTo>
                    <a:pt x="333" y="2"/>
                  </a:lnTo>
                  <a:lnTo>
                    <a:pt x="5" y="149"/>
                  </a:lnTo>
                  <a:lnTo>
                    <a:pt x="0" y="151"/>
                  </a:lnTo>
                  <a:lnTo>
                    <a:pt x="12" y="156"/>
                  </a:lnTo>
                  <a:lnTo>
                    <a:pt x="21" y="161"/>
                  </a:lnTo>
                  <a:lnTo>
                    <a:pt x="28" y="158"/>
                  </a:lnTo>
                  <a:lnTo>
                    <a:pt x="342" y="19"/>
                  </a:lnTo>
                  <a:lnTo>
                    <a:pt x="342"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1" name="Freeform 13"/>
            <p:cNvSpPr>
              <a:spLocks/>
            </p:cNvSpPr>
            <p:nvPr/>
          </p:nvSpPr>
          <p:spPr bwMode="auto">
            <a:xfrm>
              <a:off x="5583238" y="5881512"/>
              <a:ext cx="573088" cy="258762"/>
            </a:xfrm>
            <a:custGeom>
              <a:avLst/>
              <a:gdLst>
                <a:gd name="T0" fmla="*/ 361 w 361"/>
                <a:gd name="T1" fmla="*/ 10 h 163"/>
                <a:gd name="T2" fmla="*/ 352 w 361"/>
                <a:gd name="T3" fmla="*/ 5 h 163"/>
                <a:gd name="T4" fmla="*/ 340 w 361"/>
                <a:gd name="T5" fmla="*/ 0 h 163"/>
                <a:gd name="T6" fmla="*/ 333 w 361"/>
                <a:gd name="T7" fmla="*/ 3 h 163"/>
                <a:gd name="T8" fmla="*/ 333 w 361"/>
                <a:gd name="T9" fmla="*/ 3 h 163"/>
                <a:gd name="T10" fmla="*/ 5 w 361"/>
                <a:gd name="T11" fmla="*/ 149 h 163"/>
                <a:gd name="T12" fmla="*/ 0 w 361"/>
                <a:gd name="T13" fmla="*/ 151 h 163"/>
                <a:gd name="T14" fmla="*/ 12 w 361"/>
                <a:gd name="T15" fmla="*/ 156 h 163"/>
                <a:gd name="T16" fmla="*/ 21 w 361"/>
                <a:gd name="T17" fmla="*/ 163 h 163"/>
                <a:gd name="T18" fmla="*/ 28 w 361"/>
                <a:gd name="T19" fmla="*/ 161 h 163"/>
                <a:gd name="T20" fmla="*/ 342 w 361"/>
                <a:gd name="T21" fmla="*/ 19 h 163"/>
                <a:gd name="T22" fmla="*/ 361 w 361"/>
                <a:gd name="T23" fmla="*/ 1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1" h="163">
                  <a:moveTo>
                    <a:pt x="361" y="10"/>
                  </a:moveTo>
                  <a:lnTo>
                    <a:pt x="352" y="5"/>
                  </a:lnTo>
                  <a:lnTo>
                    <a:pt x="340" y="0"/>
                  </a:lnTo>
                  <a:lnTo>
                    <a:pt x="333" y="3"/>
                  </a:lnTo>
                  <a:lnTo>
                    <a:pt x="333" y="3"/>
                  </a:lnTo>
                  <a:lnTo>
                    <a:pt x="5" y="149"/>
                  </a:lnTo>
                  <a:lnTo>
                    <a:pt x="0" y="151"/>
                  </a:lnTo>
                  <a:lnTo>
                    <a:pt x="12" y="156"/>
                  </a:lnTo>
                  <a:lnTo>
                    <a:pt x="21" y="163"/>
                  </a:lnTo>
                  <a:lnTo>
                    <a:pt x="28" y="161"/>
                  </a:lnTo>
                  <a:lnTo>
                    <a:pt x="342" y="19"/>
                  </a:lnTo>
                  <a:lnTo>
                    <a:pt x="361"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2" name="Freeform 14"/>
            <p:cNvSpPr>
              <a:spLocks/>
            </p:cNvSpPr>
            <p:nvPr/>
          </p:nvSpPr>
          <p:spPr bwMode="auto">
            <a:xfrm>
              <a:off x="5748338" y="5956124"/>
              <a:ext cx="573088" cy="255587"/>
            </a:xfrm>
            <a:custGeom>
              <a:avLst/>
              <a:gdLst>
                <a:gd name="T0" fmla="*/ 338 w 361"/>
                <a:gd name="T1" fmla="*/ 22 h 161"/>
                <a:gd name="T2" fmla="*/ 338 w 361"/>
                <a:gd name="T3" fmla="*/ 22 h 161"/>
                <a:gd name="T4" fmla="*/ 340 w 361"/>
                <a:gd name="T5" fmla="*/ 19 h 161"/>
                <a:gd name="T6" fmla="*/ 340 w 361"/>
                <a:gd name="T7" fmla="*/ 19 h 161"/>
                <a:gd name="T8" fmla="*/ 361 w 361"/>
                <a:gd name="T9" fmla="*/ 10 h 161"/>
                <a:gd name="T10" fmla="*/ 349 w 361"/>
                <a:gd name="T11" fmla="*/ 5 h 161"/>
                <a:gd name="T12" fmla="*/ 340 w 361"/>
                <a:gd name="T13" fmla="*/ 0 h 161"/>
                <a:gd name="T14" fmla="*/ 338 w 361"/>
                <a:gd name="T15" fmla="*/ 0 h 161"/>
                <a:gd name="T16" fmla="*/ 338 w 361"/>
                <a:gd name="T17" fmla="*/ 0 h 161"/>
                <a:gd name="T18" fmla="*/ 5 w 361"/>
                <a:gd name="T19" fmla="*/ 149 h 161"/>
                <a:gd name="T20" fmla="*/ 0 w 361"/>
                <a:gd name="T21" fmla="*/ 152 h 161"/>
                <a:gd name="T22" fmla="*/ 9 w 361"/>
                <a:gd name="T23" fmla="*/ 157 h 161"/>
                <a:gd name="T24" fmla="*/ 21 w 361"/>
                <a:gd name="T25" fmla="*/ 161 h 161"/>
                <a:gd name="T26" fmla="*/ 28 w 361"/>
                <a:gd name="T27" fmla="*/ 159 h 161"/>
                <a:gd name="T28" fmla="*/ 338 w 361"/>
                <a:gd name="T29" fmla="*/ 22 h 161"/>
                <a:gd name="T30" fmla="*/ 338 w 361"/>
                <a:gd name="T31" fmla="*/ 2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38" y="22"/>
                  </a:moveTo>
                  <a:lnTo>
                    <a:pt x="338" y="22"/>
                  </a:lnTo>
                  <a:lnTo>
                    <a:pt x="340" y="19"/>
                  </a:lnTo>
                  <a:lnTo>
                    <a:pt x="340" y="19"/>
                  </a:lnTo>
                  <a:lnTo>
                    <a:pt x="361" y="10"/>
                  </a:lnTo>
                  <a:lnTo>
                    <a:pt x="349" y="5"/>
                  </a:lnTo>
                  <a:lnTo>
                    <a:pt x="340" y="0"/>
                  </a:lnTo>
                  <a:lnTo>
                    <a:pt x="338" y="0"/>
                  </a:lnTo>
                  <a:lnTo>
                    <a:pt x="338" y="0"/>
                  </a:lnTo>
                  <a:lnTo>
                    <a:pt x="5" y="149"/>
                  </a:lnTo>
                  <a:lnTo>
                    <a:pt x="0" y="152"/>
                  </a:lnTo>
                  <a:lnTo>
                    <a:pt x="9" y="157"/>
                  </a:lnTo>
                  <a:lnTo>
                    <a:pt x="21" y="161"/>
                  </a:lnTo>
                  <a:lnTo>
                    <a:pt x="28" y="159"/>
                  </a:lnTo>
                  <a:lnTo>
                    <a:pt x="338" y="22"/>
                  </a:lnTo>
                  <a:lnTo>
                    <a:pt x="338"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3" name="Freeform 15"/>
            <p:cNvSpPr>
              <a:spLocks/>
            </p:cNvSpPr>
            <p:nvPr/>
          </p:nvSpPr>
          <p:spPr bwMode="auto">
            <a:xfrm>
              <a:off x="5897563" y="6024387"/>
              <a:ext cx="577850" cy="255587"/>
            </a:xfrm>
            <a:custGeom>
              <a:avLst/>
              <a:gdLst>
                <a:gd name="T0" fmla="*/ 364 w 364"/>
                <a:gd name="T1" fmla="*/ 9 h 161"/>
                <a:gd name="T2" fmla="*/ 352 w 364"/>
                <a:gd name="T3" fmla="*/ 5 h 161"/>
                <a:gd name="T4" fmla="*/ 340 w 364"/>
                <a:gd name="T5" fmla="*/ 0 h 161"/>
                <a:gd name="T6" fmla="*/ 333 w 364"/>
                <a:gd name="T7" fmla="*/ 2 h 161"/>
                <a:gd name="T8" fmla="*/ 333 w 364"/>
                <a:gd name="T9" fmla="*/ 2 h 161"/>
                <a:gd name="T10" fmla="*/ 5 w 364"/>
                <a:gd name="T11" fmla="*/ 149 h 161"/>
                <a:gd name="T12" fmla="*/ 0 w 364"/>
                <a:gd name="T13" fmla="*/ 151 h 161"/>
                <a:gd name="T14" fmla="*/ 12 w 364"/>
                <a:gd name="T15" fmla="*/ 156 h 161"/>
                <a:gd name="T16" fmla="*/ 24 w 364"/>
                <a:gd name="T17" fmla="*/ 161 h 161"/>
                <a:gd name="T18" fmla="*/ 29 w 364"/>
                <a:gd name="T19" fmla="*/ 158 h 161"/>
                <a:gd name="T20" fmla="*/ 345 w 364"/>
                <a:gd name="T21" fmla="*/ 19 h 161"/>
                <a:gd name="T22" fmla="*/ 345 w 364"/>
                <a:gd name="T23" fmla="*/ 19 h 161"/>
                <a:gd name="T24" fmla="*/ 364 w 364"/>
                <a:gd name="T25" fmla="*/ 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4" h="161">
                  <a:moveTo>
                    <a:pt x="364" y="9"/>
                  </a:moveTo>
                  <a:lnTo>
                    <a:pt x="352" y="5"/>
                  </a:lnTo>
                  <a:lnTo>
                    <a:pt x="340" y="0"/>
                  </a:lnTo>
                  <a:lnTo>
                    <a:pt x="333" y="2"/>
                  </a:lnTo>
                  <a:lnTo>
                    <a:pt x="333" y="2"/>
                  </a:lnTo>
                  <a:lnTo>
                    <a:pt x="5" y="149"/>
                  </a:lnTo>
                  <a:lnTo>
                    <a:pt x="0" y="151"/>
                  </a:lnTo>
                  <a:lnTo>
                    <a:pt x="12" y="156"/>
                  </a:lnTo>
                  <a:lnTo>
                    <a:pt x="24" y="161"/>
                  </a:lnTo>
                  <a:lnTo>
                    <a:pt x="29" y="158"/>
                  </a:lnTo>
                  <a:lnTo>
                    <a:pt x="345" y="19"/>
                  </a:lnTo>
                  <a:lnTo>
                    <a:pt x="345" y="19"/>
                  </a:lnTo>
                  <a:lnTo>
                    <a:pt x="364"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34" name="Group 433"/>
          <p:cNvGrpSpPr/>
          <p:nvPr/>
        </p:nvGrpSpPr>
        <p:grpSpPr>
          <a:xfrm>
            <a:off x="5263243" y="3728176"/>
            <a:ext cx="1909989" cy="854075"/>
            <a:chOff x="5114925" y="5697362"/>
            <a:chExt cx="1622425" cy="725487"/>
          </a:xfrm>
        </p:grpSpPr>
        <p:sp>
          <p:nvSpPr>
            <p:cNvPr id="435" name="Freeform 11"/>
            <p:cNvSpPr>
              <a:spLocks/>
            </p:cNvSpPr>
            <p:nvPr/>
          </p:nvSpPr>
          <p:spPr bwMode="auto">
            <a:xfrm>
              <a:off x="5114925" y="5697362"/>
              <a:ext cx="1622425" cy="725487"/>
            </a:xfrm>
            <a:custGeom>
              <a:avLst/>
              <a:gdLst>
                <a:gd name="T0" fmla="*/ 1022 w 1022"/>
                <a:gd name="T1" fmla="*/ 227 h 457"/>
                <a:gd name="T2" fmla="*/ 512 w 1022"/>
                <a:gd name="T3" fmla="*/ 457 h 457"/>
                <a:gd name="T4" fmla="*/ 0 w 1022"/>
                <a:gd name="T5" fmla="*/ 227 h 457"/>
                <a:gd name="T6" fmla="*/ 512 w 1022"/>
                <a:gd name="T7" fmla="*/ 0 h 457"/>
                <a:gd name="T8" fmla="*/ 1022 w 1022"/>
                <a:gd name="T9" fmla="*/ 227 h 457"/>
              </a:gdLst>
              <a:ahLst/>
              <a:cxnLst>
                <a:cxn ang="0">
                  <a:pos x="T0" y="T1"/>
                </a:cxn>
                <a:cxn ang="0">
                  <a:pos x="T2" y="T3"/>
                </a:cxn>
                <a:cxn ang="0">
                  <a:pos x="T4" y="T5"/>
                </a:cxn>
                <a:cxn ang="0">
                  <a:pos x="T6" y="T7"/>
                </a:cxn>
                <a:cxn ang="0">
                  <a:pos x="T8" y="T9"/>
                </a:cxn>
              </a:cxnLst>
              <a:rect l="0" t="0" r="r" b="b"/>
              <a:pathLst>
                <a:path w="1022" h="457">
                  <a:moveTo>
                    <a:pt x="1022" y="227"/>
                  </a:moveTo>
                  <a:lnTo>
                    <a:pt x="512" y="457"/>
                  </a:lnTo>
                  <a:lnTo>
                    <a:pt x="0" y="227"/>
                  </a:lnTo>
                  <a:lnTo>
                    <a:pt x="512" y="0"/>
                  </a:lnTo>
                  <a:lnTo>
                    <a:pt x="1022" y="227"/>
                  </a:lnTo>
                  <a:close/>
                </a:path>
              </a:pathLst>
            </a:custGeom>
            <a:solidFill>
              <a:schemeClr val="accent5"/>
            </a:solidFill>
            <a:ln w="28575">
              <a:solidFill>
                <a:schemeClr val="bg2"/>
              </a:solidFill>
            </a:ln>
          </p:spPr>
          <p:txBody>
            <a:bodyPr vert="horz" wrap="square" lIns="91440" tIns="45720" rIns="91440" bIns="45720" numCol="1" anchor="t" anchorCtr="0" compatLnSpc="1">
              <a:prstTxWarp prst="textNoShape">
                <a:avLst/>
              </a:prstTxWarp>
            </a:bodyPr>
            <a:lstStyle/>
            <a:p>
              <a:endParaRPr lang="en-US"/>
            </a:p>
          </p:txBody>
        </p:sp>
        <p:sp>
          <p:nvSpPr>
            <p:cNvPr id="436" name="Freeform 12"/>
            <p:cNvSpPr>
              <a:spLocks/>
            </p:cNvSpPr>
            <p:nvPr/>
          </p:nvSpPr>
          <p:spPr bwMode="auto">
            <a:xfrm>
              <a:off x="5437188" y="5818012"/>
              <a:ext cx="573088" cy="255587"/>
            </a:xfrm>
            <a:custGeom>
              <a:avLst/>
              <a:gdLst>
                <a:gd name="T0" fmla="*/ 342 w 361"/>
                <a:gd name="T1" fmla="*/ 19 h 161"/>
                <a:gd name="T2" fmla="*/ 361 w 361"/>
                <a:gd name="T3" fmla="*/ 9 h 161"/>
                <a:gd name="T4" fmla="*/ 352 w 361"/>
                <a:gd name="T5" fmla="*/ 5 h 161"/>
                <a:gd name="T6" fmla="*/ 340 w 361"/>
                <a:gd name="T7" fmla="*/ 0 h 161"/>
                <a:gd name="T8" fmla="*/ 340 w 361"/>
                <a:gd name="T9" fmla="*/ 0 h 161"/>
                <a:gd name="T10" fmla="*/ 340 w 361"/>
                <a:gd name="T11" fmla="*/ 0 h 161"/>
                <a:gd name="T12" fmla="*/ 340 w 361"/>
                <a:gd name="T13" fmla="*/ 0 h 161"/>
                <a:gd name="T14" fmla="*/ 333 w 361"/>
                <a:gd name="T15" fmla="*/ 2 h 161"/>
                <a:gd name="T16" fmla="*/ 333 w 361"/>
                <a:gd name="T17" fmla="*/ 2 h 161"/>
                <a:gd name="T18" fmla="*/ 5 w 361"/>
                <a:gd name="T19" fmla="*/ 149 h 161"/>
                <a:gd name="T20" fmla="*/ 0 w 361"/>
                <a:gd name="T21" fmla="*/ 151 h 161"/>
                <a:gd name="T22" fmla="*/ 12 w 361"/>
                <a:gd name="T23" fmla="*/ 156 h 161"/>
                <a:gd name="T24" fmla="*/ 21 w 361"/>
                <a:gd name="T25" fmla="*/ 161 h 161"/>
                <a:gd name="T26" fmla="*/ 28 w 361"/>
                <a:gd name="T27" fmla="*/ 158 h 161"/>
                <a:gd name="T28" fmla="*/ 342 w 361"/>
                <a:gd name="T29" fmla="*/ 19 h 161"/>
                <a:gd name="T30" fmla="*/ 342 w 361"/>
                <a:gd name="T31" fmla="*/ 1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42" y="19"/>
                  </a:moveTo>
                  <a:lnTo>
                    <a:pt x="361" y="9"/>
                  </a:lnTo>
                  <a:lnTo>
                    <a:pt x="352" y="5"/>
                  </a:lnTo>
                  <a:lnTo>
                    <a:pt x="340" y="0"/>
                  </a:lnTo>
                  <a:lnTo>
                    <a:pt x="340" y="0"/>
                  </a:lnTo>
                  <a:lnTo>
                    <a:pt x="340" y="0"/>
                  </a:lnTo>
                  <a:lnTo>
                    <a:pt x="340" y="0"/>
                  </a:lnTo>
                  <a:lnTo>
                    <a:pt x="333" y="2"/>
                  </a:lnTo>
                  <a:lnTo>
                    <a:pt x="333" y="2"/>
                  </a:lnTo>
                  <a:lnTo>
                    <a:pt x="5" y="149"/>
                  </a:lnTo>
                  <a:lnTo>
                    <a:pt x="0" y="151"/>
                  </a:lnTo>
                  <a:lnTo>
                    <a:pt x="12" y="156"/>
                  </a:lnTo>
                  <a:lnTo>
                    <a:pt x="21" y="161"/>
                  </a:lnTo>
                  <a:lnTo>
                    <a:pt x="28" y="158"/>
                  </a:lnTo>
                  <a:lnTo>
                    <a:pt x="342" y="19"/>
                  </a:lnTo>
                  <a:lnTo>
                    <a:pt x="342"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7" name="Freeform 13"/>
            <p:cNvSpPr>
              <a:spLocks/>
            </p:cNvSpPr>
            <p:nvPr/>
          </p:nvSpPr>
          <p:spPr bwMode="auto">
            <a:xfrm>
              <a:off x="5583238" y="5881512"/>
              <a:ext cx="573088" cy="258762"/>
            </a:xfrm>
            <a:custGeom>
              <a:avLst/>
              <a:gdLst>
                <a:gd name="T0" fmla="*/ 361 w 361"/>
                <a:gd name="T1" fmla="*/ 10 h 163"/>
                <a:gd name="T2" fmla="*/ 352 w 361"/>
                <a:gd name="T3" fmla="*/ 5 h 163"/>
                <a:gd name="T4" fmla="*/ 340 w 361"/>
                <a:gd name="T5" fmla="*/ 0 h 163"/>
                <a:gd name="T6" fmla="*/ 333 w 361"/>
                <a:gd name="T7" fmla="*/ 3 h 163"/>
                <a:gd name="T8" fmla="*/ 333 w 361"/>
                <a:gd name="T9" fmla="*/ 3 h 163"/>
                <a:gd name="T10" fmla="*/ 5 w 361"/>
                <a:gd name="T11" fmla="*/ 149 h 163"/>
                <a:gd name="T12" fmla="*/ 0 w 361"/>
                <a:gd name="T13" fmla="*/ 151 h 163"/>
                <a:gd name="T14" fmla="*/ 12 w 361"/>
                <a:gd name="T15" fmla="*/ 156 h 163"/>
                <a:gd name="T16" fmla="*/ 21 w 361"/>
                <a:gd name="T17" fmla="*/ 163 h 163"/>
                <a:gd name="T18" fmla="*/ 28 w 361"/>
                <a:gd name="T19" fmla="*/ 161 h 163"/>
                <a:gd name="T20" fmla="*/ 342 w 361"/>
                <a:gd name="T21" fmla="*/ 19 h 163"/>
                <a:gd name="T22" fmla="*/ 361 w 361"/>
                <a:gd name="T23" fmla="*/ 1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1" h="163">
                  <a:moveTo>
                    <a:pt x="361" y="10"/>
                  </a:moveTo>
                  <a:lnTo>
                    <a:pt x="352" y="5"/>
                  </a:lnTo>
                  <a:lnTo>
                    <a:pt x="340" y="0"/>
                  </a:lnTo>
                  <a:lnTo>
                    <a:pt x="333" y="3"/>
                  </a:lnTo>
                  <a:lnTo>
                    <a:pt x="333" y="3"/>
                  </a:lnTo>
                  <a:lnTo>
                    <a:pt x="5" y="149"/>
                  </a:lnTo>
                  <a:lnTo>
                    <a:pt x="0" y="151"/>
                  </a:lnTo>
                  <a:lnTo>
                    <a:pt x="12" y="156"/>
                  </a:lnTo>
                  <a:lnTo>
                    <a:pt x="21" y="163"/>
                  </a:lnTo>
                  <a:lnTo>
                    <a:pt x="28" y="161"/>
                  </a:lnTo>
                  <a:lnTo>
                    <a:pt x="342" y="19"/>
                  </a:lnTo>
                  <a:lnTo>
                    <a:pt x="361"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8" name="Freeform 14"/>
            <p:cNvSpPr>
              <a:spLocks/>
            </p:cNvSpPr>
            <p:nvPr/>
          </p:nvSpPr>
          <p:spPr bwMode="auto">
            <a:xfrm>
              <a:off x="5748338" y="5956124"/>
              <a:ext cx="573088" cy="255587"/>
            </a:xfrm>
            <a:custGeom>
              <a:avLst/>
              <a:gdLst>
                <a:gd name="T0" fmla="*/ 338 w 361"/>
                <a:gd name="T1" fmla="*/ 22 h 161"/>
                <a:gd name="T2" fmla="*/ 338 w 361"/>
                <a:gd name="T3" fmla="*/ 22 h 161"/>
                <a:gd name="T4" fmla="*/ 340 w 361"/>
                <a:gd name="T5" fmla="*/ 19 h 161"/>
                <a:gd name="T6" fmla="*/ 340 w 361"/>
                <a:gd name="T7" fmla="*/ 19 h 161"/>
                <a:gd name="T8" fmla="*/ 361 w 361"/>
                <a:gd name="T9" fmla="*/ 10 h 161"/>
                <a:gd name="T10" fmla="*/ 349 w 361"/>
                <a:gd name="T11" fmla="*/ 5 h 161"/>
                <a:gd name="T12" fmla="*/ 340 w 361"/>
                <a:gd name="T13" fmla="*/ 0 h 161"/>
                <a:gd name="T14" fmla="*/ 338 w 361"/>
                <a:gd name="T15" fmla="*/ 0 h 161"/>
                <a:gd name="T16" fmla="*/ 338 w 361"/>
                <a:gd name="T17" fmla="*/ 0 h 161"/>
                <a:gd name="T18" fmla="*/ 5 w 361"/>
                <a:gd name="T19" fmla="*/ 149 h 161"/>
                <a:gd name="T20" fmla="*/ 0 w 361"/>
                <a:gd name="T21" fmla="*/ 152 h 161"/>
                <a:gd name="T22" fmla="*/ 9 w 361"/>
                <a:gd name="T23" fmla="*/ 157 h 161"/>
                <a:gd name="T24" fmla="*/ 21 w 361"/>
                <a:gd name="T25" fmla="*/ 161 h 161"/>
                <a:gd name="T26" fmla="*/ 28 w 361"/>
                <a:gd name="T27" fmla="*/ 159 h 161"/>
                <a:gd name="T28" fmla="*/ 338 w 361"/>
                <a:gd name="T29" fmla="*/ 22 h 161"/>
                <a:gd name="T30" fmla="*/ 338 w 361"/>
                <a:gd name="T31" fmla="*/ 2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38" y="22"/>
                  </a:moveTo>
                  <a:lnTo>
                    <a:pt x="338" y="22"/>
                  </a:lnTo>
                  <a:lnTo>
                    <a:pt x="340" y="19"/>
                  </a:lnTo>
                  <a:lnTo>
                    <a:pt x="340" y="19"/>
                  </a:lnTo>
                  <a:lnTo>
                    <a:pt x="361" y="10"/>
                  </a:lnTo>
                  <a:lnTo>
                    <a:pt x="349" y="5"/>
                  </a:lnTo>
                  <a:lnTo>
                    <a:pt x="340" y="0"/>
                  </a:lnTo>
                  <a:lnTo>
                    <a:pt x="338" y="0"/>
                  </a:lnTo>
                  <a:lnTo>
                    <a:pt x="338" y="0"/>
                  </a:lnTo>
                  <a:lnTo>
                    <a:pt x="5" y="149"/>
                  </a:lnTo>
                  <a:lnTo>
                    <a:pt x="0" y="152"/>
                  </a:lnTo>
                  <a:lnTo>
                    <a:pt x="9" y="157"/>
                  </a:lnTo>
                  <a:lnTo>
                    <a:pt x="21" y="161"/>
                  </a:lnTo>
                  <a:lnTo>
                    <a:pt x="28" y="159"/>
                  </a:lnTo>
                  <a:lnTo>
                    <a:pt x="338" y="22"/>
                  </a:lnTo>
                  <a:lnTo>
                    <a:pt x="338"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9" name="Freeform 15"/>
            <p:cNvSpPr>
              <a:spLocks/>
            </p:cNvSpPr>
            <p:nvPr/>
          </p:nvSpPr>
          <p:spPr bwMode="auto">
            <a:xfrm>
              <a:off x="5897563" y="6024387"/>
              <a:ext cx="577850" cy="255587"/>
            </a:xfrm>
            <a:custGeom>
              <a:avLst/>
              <a:gdLst>
                <a:gd name="T0" fmla="*/ 364 w 364"/>
                <a:gd name="T1" fmla="*/ 9 h 161"/>
                <a:gd name="T2" fmla="*/ 352 w 364"/>
                <a:gd name="T3" fmla="*/ 5 h 161"/>
                <a:gd name="T4" fmla="*/ 340 w 364"/>
                <a:gd name="T5" fmla="*/ 0 h 161"/>
                <a:gd name="T6" fmla="*/ 333 w 364"/>
                <a:gd name="T7" fmla="*/ 2 h 161"/>
                <a:gd name="T8" fmla="*/ 333 w 364"/>
                <a:gd name="T9" fmla="*/ 2 h 161"/>
                <a:gd name="T10" fmla="*/ 5 w 364"/>
                <a:gd name="T11" fmla="*/ 149 h 161"/>
                <a:gd name="T12" fmla="*/ 0 w 364"/>
                <a:gd name="T13" fmla="*/ 151 h 161"/>
                <a:gd name="T14" fmla="*/ 12 w 364"/>
                <a:gd name="T15" fmla="*/ 156 h 161"/>
                <a:gd name="T16" fmla="*/ 24 w 364"/>
                <a:gd name="T17" fmla="*/ 161 h 161"/>
                <a:gd name="T18" fmla="*/ 29 w 364"/>
                <a:gd name="T19" fmla="*/ 158 h 161"/>
                <a:gd name="T20" fmla="*/ 345 w 364"/>
                <a:gd name="T21" fmla="*/ 19 h 161"/>
                <a:gd name="T22" fmla="*/ 345 w 364"/>
                <a:gd name="T23" fmla="*/ 19 h 161"/>
                <a:gd name="T24" fmla="*/ 364 w 364"/>
                <a:gd name="T25" fmla="*/ 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4" h="161">
                  <a:moveTo>
                    <a:pt x="364" y="9"/>
                  </a:moveTo>
                  <a:lnTo>
                    <a:pt x="352" y="5"/>
                  </a:lnTo>
                  <a:lnTo>
                    <a:pt x="340" y="0"/>
                  </a:lnTo>
                  <a:lnTo>
                    <a:pt x="333" y="2"/>
                  </a:lnTo>
                  <a:lnTo>
                    <a:pt x="333" y="2"/>
                  </a:lnTo>
                  <a:lnTo>
                    <a:pt x="5" y="149"/>
                  </a:lnTo>
                  <a:lnTo>
                    <a:pt x="0" y="151"/>
                  </a:lnTo>
                  <a:lnTo>
                    <a:pt x="12" y="156"/>
                  </a:lnTo>
                  <a:lnTo>
                    <a:pt x="24" y="161"/>
                  </a:lnTo>
                  <a:lnTo>
                    <a:pt x="29" y="158"/>
                  </a:lnTo>
                  <a:lnTo>
                    <a:pt x="345" y="19"/>
                  </a:lnTo>
                  <a:lnTo>
                    <a:pt x="345" y="19"/>
                  </a:lnTo>
                  <a:lnTo>
                    <a:pt x="364"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40" name="Group 439"/>
          <p:cNvGrpSpPr/>
          <p:nvPr/>
        </p:nvGrpSpPr>
        <p:grpSpPr>
          <a:xfrm>
            <a:off x="5263243" y="3552609"/>
            <a:ext cx="1909989" cy="854075"/>
            <a:chOff x="5114925" y="5697362"/>
            <a:chExt cx="1622425" cy="725487"/>
          </a:xfrm>
        </p:grpSpPr>
        <p:sp>
          <p:nvSpPr>
            <p:cNvPr id="441" name="Freeform 11"/>
            <p:cNvSpPr>
              <a:spLocks/>
            </p:cNvSpPr>
            <p:nvPr/>
          </p:nvSpPr>
          <p:spPr bwMode="auto">
            <a:xfrm>
              <a:off x="5114925" y="5697362"/>
              <a:ext cx="1622425" cy="725487"/>
            </a:xfrm>
            <a:custGeom>
              <a:avLst/>
              <a:gdLst>
                <a:gd name="T0" fmla="*/ 1022 w 1022"/>
                <a:gd name="T1" fmla="*/ 227 h 457"/>
                <a:gd name="T2" fmla="*/ 512 w 1022"/>
                <a:gd name="T3" fmla="*/ 457 h 457"/>
                <a:gd name="T4" fmla="*/ 0 w 1022"/>
                <a:gd name="T5" fmla="*/ 227 h 457"/>
                <a:gd name="T6" fmla="*/ 512 w 1022"/>
                <a:gd name="T7" fmla="*/ 0 h 457"/>
                <a:gd name="T8" fmla="*/ 1022 w 1022"/>
                <a:gd name="T9" fmla="*/ 227 h 457"/>
              </a:gdLst>
              <a:ahLst/>
              <a:cxnLst>
                <a:cxn ang="0">
                  <a:pos x="T0" y="T1"/>
                </a:cxn>
                <a:cxn ang="0">
                  <a:pos x="T2" y="T3"/>
                </a:cxn>
                <a:cxn ang="0">
                  <a:pos x="T4" y="T5"/>
                </a:cxn>
                <a:cxn ang="0">
                  <a:pos x="T6" y="T7"/>
                </a:cxn>
                <a:cxn ang="0">
                  <a:pos x="T8" y="T9"/>
                </a:cxn>
              </a:cxnLst>
              <a:rect l="0" t="0" r="r" b="b"/>
              <a:pathLst>
                <a:path w="1022" h="457">
                  <a:moveTo>
                    <a:pt x="1022" y="227"/>
                  </a:moveTo>
                  <a:lnTo>
                    <a:pt x="512" y="457"/>
                  </a:lnTo>
                  <a:lnTo>
                    <a:pt x="0" y="227"/>
                  </a:lnTo>
                  <a:lnTo>
                    <a:pt x="512" y="0"/>
                  </a:lnTo>
                  <a:lnTo>
                    <a:pt x="1022" y="227"/>
                  </a:lnTo>
                  <a:close/>
                </a:path>
              </a:pathLst>
            </a:custGeom>
            <a:solidFill>
              <a:schemeClr val="accent5"/>
            </a:solidFill>
            <a:ln w="28575">
              <a:solidFill>
                <a:schemeClr val="bg2"/>
              </a:solidFill>
            </a:ln>
          </p:spPr>
          <p:txBody>
            <a:bodyPr vert="horz" wrap="square" lIns="91440" tIns="45720" rIns="91440" bIns="45720" numCol="1" anchor="t" anchorCtr="0" compatLnSpc="1">
              <a:prstTxWarp prst="textNoShape">
                <a:avLst/>
              </a:prstTxWarp>
            </a:bodyPr>
            <a:lstStyle/>
            <a:p>
              <a:endParaRPr lang="en-US"/>
            </a:p>
          </p:txBody>
        </p:sp>
        <p:sp>
          <p:nvSpPr>
            <p:cNvPr id="442" name="Freeform 12"/>
            <p:cNvSpPr>
              <a:spLocks/>
            </p:cNvSpPr>
            <p:nvPr/>
          </p:nvSpPr>
          <p:spPr bwMode="auto">
            <a:xfrm>
              <a:off x="5437188" y="5818012"/>
              <a:ext cx="573088" cy="255587"/>
            </a:xfrm>
            <a:custGeom>
              <a:avLst/>
              <a:gdLst>
                <a:gd name="T0" fmla="*/ 342 w 361"/>
                <a:gd name="T1" fmla="*/ 19 h 161"/>
                <a:gd name="T2" fmla="*/ 361 w 361"/>
                <a:gd name="T3" fmla="*/ 9 h 161"/>
                <a:gd name="T4" fmla="*/ 352 w 361"/>
                <a:gd name="T5" fmla="*/ 5 h 161"/>
                <a:gd name="T6" fmla="*/ 340 w 361"/>
                <a:gd name="T7" fmla="*/ 0 h 161"/>
                <a:gd name="T8" fmla="*/ 340 w 361"/>
                <a:gd name="T9" fmla="*/ 0 h 161"/>
                <a:gd name="T10" fmla="*/ 340 w 361"/>
                <a:gd name="T11" fmla="*/ 0 h 161"/>
                <a:gd name="T12" fmla="*/ 340 w 361"/>
                <a:gd name="T13" fmla="*/ 0 h 161"/>
                <a:gd name="T14" fmla="*/ 333 w 361"/>
                <a:gd name="T15" fmla="*/ 2 h 161"/>
                <a:gd name="T16" fmla="*/ 333 w 361"/>
                <a:gd name="T17" fmla="*/ 2 h 161"/>
                <a:gd name="T18" fmla="*/ 5 w 361"/>
                <a:gd name="T19" fmla="*/ 149 h 161"/>
                <a:gd name="T20" fmla="*/ 0 w 361"/>
                <a:gd name="T21" fmla="*/ 151 h 161"/>
                <a:gd name="T22" fmla="*/ 12 w 361"/>
                <a:gd name="T23" fmla="*/ 156 h 161"/>
                <a:gd name="T24" fmla="*/ 21 w 361"/>
                <a:gd name="T25" fmla="*/ 161 h 161"/>
                <a:gd name="T26" fmla="*/ 28 w 361"/>
                <a:gd name="T27" fmla="*/ 158 h 161"/>
                <a:gd name="T28" fmla="*/ 342 w 361"/>
                <a:gd name="T29" fmla="*/ 19 h 161"/>
                <a:gd name="T30" fmla="*/ 342 w 361"/>
                <a:gd name="T31" fmla="*/ 1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42" y="19"/>
                  </a:moveTo>
                  <a:lnTo>
                    <a:pt x="361" y="9"/>
                  </a:lnTo>
                  <a:lnTo>
                    <a:pt x="352" y="5"/>
                  </a:lnTo>
                  <a:lnTo>
                    <a:pt x="340" y="0"/>
                  </a:lnTo>
                  <a:lnTo>
                    <a:pt x="340" y="0"/>
                  </a:lnTo>
                  <a:lnTo>
                    <a:pt x="340" y="0"/>
                  </a:lnTo>
                  <a:lnTo>
                    <a:pt x="340" y="0"/>
                  </a:lnTo>
                  <a:lnTo>
                    <a:pt x="333" y="2"/>
                  </a:lnTo>
                  <a:lnTo>
                    <a:pt x="333" y="2"/>
                  </a:lnTo>
                  <a:lnTo>
                    <a:pt x="5" y="149"/>
                  </a:lnTo>
                  <a:lnTo>
                    <a:pt x="0" y="151"/>
                  </a:lnTo>
                  <a:lnTo>
                    <a:pt x="12" y="156"/>
                  </a:lnTo>
                  <a:lnTo>
                    <a:pt x="21" y="161"/>
                  </a:lnTo>
                  <a:lnTo>
                    <a:pt x="28" y="158"/>
                  </a:lnTo>
                  <a:lnTo>
                    <a:pt x="342" y="19"/>
                  </a:lnTo>
                  <a:lnTo>
                    <a:pt x="342"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3" name="Freeform 13"/>
            <p:cNvSpPr>
              <a:spLocks/>
            </p:cNvSpPr>
            <p:nvPr/>
          </p:nvSpPr>
          <p:spPr bwMode="auto">
            <a:xfrm>
              <a:off x="5583238" y="5881512"/>
              <a:ext cx="573088" cy="258762"/>
            </a:xfrm>
            <a:custGeom>
              <a:avLst/>
              <a:gdLst>
                <a:gd name="T0" fmla="*/ 361 w 361"/>
                <a:gd name="T1" fmla="*/ 10 h 163"/>
                <a:gd name="T2" fmla="*/ 352 w 361"/>
                <a:gd name="T3" fmla="*/ 5 h 163"/>
                <a:gd name="T4" fmla="*/ 340 w 361"/>
                <a:gd name="T5" fmla="*/ 0 h 163"/>
                <a:gd name="T6" fmla="*/ 333 w 361"/>
                <a:gd name="T7" fmla="*/ 3 h 163"/>
                <a:gd name="T8" fmla="*/ 333 w 361"/>
                <a:gd name="T9" fmla="*/ 3 h 163"/>
                <a:gd name="T10" fmla="*/ 5 w 361"/>
                <a:gd name="T11" fmla="*/ 149 h 163"/>
                <a:gd name="T12" fmla="*/ 0 w 361"/>
                <a:gd name="T13" fmla="*/ 151 h 163"/>
                <a:gd name="T14" fmla="*/ 12 w 361"/>
                <a:gd name="T15" fmla="*/ 156 h 163"/>
                <a:gd name="T16" fmla="*/ 21 w 361"/>
                <a:gd name="T17" fmla="*/ 163 h 163"/>
                <a:gd name="T18" fmla="*/ 28 w 361"/>
                <a:gd name="T19" fmla="*/ 161 h 163"/>
                <a:gd name="T20" fmla="*/ 342 w 361"/>
                <a:gd name="T21" fmla="*/ 19 h 163"/>
                <a:gd name="T22" fmla="*/ 361 w 361"/>
                <a:gd name="T23" fmla="*/ 1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1" h="163">
                  <a:moveTo>
                    <a:pt x="361" y="10"/>
                  </a:moveTo>
                  <a:lnTo>
                    <a:pt x="352" y="5"/>
                  </a:lnTo>
                  <a:lnTo>
                    <a:pt x="340" y="0"/>
                  </a:lnTo>
                  <a:lnTo>
                    <a:pt x="333" y="3"/>
                  </a:lnTo>
                  <a:lnTo>
                    <a:pt x="333" y="3"/>
                  </a:lnTo>
                  <a:lnTo>
                    <a:pt x="5" y="149"/>
                  </a:lnTo>
                  <a:lnTo>
                    <a:pt x="0" y="151"/>
                  </a:lnTo>
                  <a:lnTo>
                    <a:pt x="12" y="156"/>
                  </a:lnTo>
                  <a:lnTo>
                    <a:pt x="21" y="163"/>
                  </a:lnTo>
                  <a:lnTo>
                    <a:pt x="28" y="161"/>
                  </a:lnTo>
                  <a:lnTo>
                    <a:pt x="342" y="19"/>
                  </a:lnTo>
                  <a:lnTo>
                    <a:pt x="361"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4" name="Freeform 14"/>
            <p:cNvSpPr>
              <a:spLocks/>
            </p:cNvSpPr>
            <p:nvPr/>
          </p:nvSpPr>
          <p:spPr bwMode="auto">
            <a:xfrm>
              <a:off x="5748338" y="5956124"/>
              <a:ext cx="573088" cy="255587"/>
            </a:xfrm>
            <a:custGeom>
              <a:avLst/>
              <a:gdLst>
                <a:gd name="T0" fmla="*/ 338 w 361"/>
                <a:gd name="T1" fmla="*/ 22 h 161"/>
                <a:gd name="T2" fmla="*/ 338 w 361"/>
                <a:gd name="T3" fmla="*/ 22 h 161"/>
                <a:gd name="T4" fmla="*/ 340 w 361"/>
                <a:gd name="T5" fmla="*/ 19 h 161"/>
                <a:gd name="T6" fmla="*/ 340 w 361"/>
                <a:gd name="T7" fmla="*/ 19 h 161"/>
                <a:gd name="T8" fmla="*/ 361 w 361"/>
                <a:gd name="T9" fmla="*/ 10 h 161"/>
                <a:gd name="T10" fmla="*/ 349 w 361"/>
                <a:gd name="T11" fmla="*/ 5 h 161"/>
                <a:gd name="T12" fmla="*/ 340 w 361"/>
                <a:gd name="T13" fmla="*/ 0 h 161"/>
                <a:gd name="T14" fmla="*/ 338 w 361"/>
                <a:gd name="T15" fmla="*/ 0 h 161"/>
                <a:gd name="T16" fmla="*/ 338 w 361"/>
                <a:gd name="T17" fmla="*/ 0 h 161"/>
                <a:gd name="T18" fmla="*/ 5 w 361"/>
                <a:gd name="T19" fmla="*/ 149 h 161"/>
                <a:gd name="T20" fmla="*/ 0 w 361"/>
                <a:gd name="T21" fmla="*/ 152 h 161"/>
                <a:gd name="T22" fmla="*/ 9 w 361"/>
                <a:gd name="T23" fmla="*/ 157 h 161"/>
                <a:gd name="T24" fmla="*/ 21 w 361"/>
                <a:gd name="T25" fmla="*/ 161 h 161"/>
                <a:gd name="T26" fmla="*/ 28 w 361"/>
                <a:gd name="T27" fmla="*/ 159 h 161"/>
                <a:gd name="T28" fmla="*/ 338 w 361"/>
                <a:gd name="T29" fmla="*/ 22 h 161"/>
                <a:gd name="T30" fmla="*/ 338 w 361"/>
                <a:gd name="T31" fmla="*/ 2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38" y="22"/>
                  </a:moveTo>
                  <a:lnTo>
                    <a:pt x="338" y="22"/>
                  </a:lnTo>
                  <a:lnTo>
                    <a:pt x="340" y="19"/>
                  </a:lnTo>
                  <a:lnTo>
                    <a:pt x="340" y="19"/>
                  </a:lnTo>
                  <a:lnTo>
                    <a:pt x="361" y="10"/>
                  </a:lnTo>
                  <a:lnTo>
                    <a:pt x="349" y="5"/>
                  </a:lnTo>
                  <a:lnTo>
                    <a:pt x="340" y="0"/>
                  </a:lnTo>
                  <a:lnTo>
                    <a:pt x="338" y="0"/>
                  </a:lnTo>
                  <a:lnTo>
                    <a:pt x="338" y="0"/>
                  </a:lnTo>
                  <a:lnTo>
                    <a:pt x="5" y="149"/>
                  </a:lnTo>
                  <a:lnTo>
                    <a:pt x="0" y="152"/>
                  </a:lnTo>
                  <a:lnTo>
                    <a:pt x="9" y="157"/>
                  </a:lnTo>
                  <a:lnTo>
                    <a:pt x="21" y="161"/>
                  </a:lnTo>
                  <a:lnTo>
                    <a:pt x="28" y="159"/>
                  </a:lnTo>
                  <a:lnTo>
                    <a:pt x="338" y="22"/>
                  </a:lnTo>
                  <a:lnTo>
                    <a:pt x="338"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5" name="Freeform 15"/>
            <p:cNvSpPr>
              <a:spLocks/>
            </p:cNvSpPr>
            <p:nvPr/>
          </p:nvSpPr>
          <p:spPr bwMode="auto">
            <a:xfrm>
              <a:off x="5897563" y="6024387"/>
              <a:ext cx="577850" cy="255587"/>
            </a:xfrm>
            <a:custGeom>
              <a:avLst/>
              <a:gdLst>
                <a:gd name="T0" fmla="*/ 364 w 364"/>
                <a:gd name="T1" fmla="*/ 9 h 161"/>
                <a:gd name="T2" fmla="*/ 352 w 364"/>
                <a:gd name="T3" fmla="*/ 5 h 161"/>
                <a:gd name="T4" fmla="*/ 340 w 364"/>
                <a:gd name="T5" fmla="*/ 0 h 161"/>
                <a:gd name="T6" fmla="*/ 333 w 364"/>
                <a:gd name="T7" fmla="*/ 2 h 161"/>
                <a:gd name="T8" fmla="*/ 333 w 364"/>
                <a:gd name="T9" fmla="*/ 2 h 161"/>
                <a:gd name="T10" fmla="*/ 5 w 364"/>
                <a:gd name="T11" fmla="*/ 149 h 161"/>
                <a:gd name="T12" fmla="*/ 0 w 364"/>
                <a:gd name="T13" fmla="*/ 151 h 161"/>
                <a:gd name="T14" fmla="*/ 12 w 364"/>
                <a:gd name="T15" fmla="*/ 156 h 161"/>
                <a:gd name="T16" fmla="*/ 24 w 364"/>
                <a:gd name="T17" fmla="*/ 161 h 161"/>
                <a:gd name="T18" fmla="*/ 29 w 364"/>
                <a:gd name="T19" fmla="*/ 158 h 161"/>
                <a:gd name="T20" fmla="*/ 345 w 364"/>
                <a:gd name="T21" fmla="*/ 19 h 161"/>
                <a:gd name="T22" fmla="*/ 345 w 364"/>
                <a:gd name="T23" fmla="*/ 19 h 161"/>
                <a:gd name="T24" fmla="*/ 364 w 364"/>
                <a:gd name="T25" fmla="*/ 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4" h="161">
                  <a:moveTo>
                    <a:pt x="364" y="9"/>
                  </a:moveTo>
                  <a:lnTo>
                    <a:pt x="352" y="5"/>
                  </a:lnTo>
                  <a:lnTo>
                    <a:pt x="340" y="0"/>
                  </a:lnTo>
                  <a:lnTo>
                    <a:pt x="333" y="2"/>
                  </a:lnTo>
                  <a:lnTo>
                    <a:pt x="333" y="2"/>
                  </a:lnTo>
                  <a:lnTo>
                    <a:pt x="5" y="149"/>
                  </a:lnTo>
                  <a:lnTo>
                    <a:pt x="0" y="151"/>
                  </a:lnTo>
                  <a:lnTo>
                    <a:pt x="12" y="156"/>
                  </a:lnTo>
                  <a:lnTo>
                    <a:pt x="24" y="161"/>
                  </a:lnTo>
                  <a:lnTo>
                    <a:pt x="29" y="158"/>
                  </a:lnTo>
                  <a:lnTo>
                    <a:pt x="345" y="19"/>
                  </a:lnTo>
                  <a:lnTo>
                    <a:pt x="345" y="19"/>
                  </a:lnTo>
                  <a:lnTo>
                    <a:pt x="364"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46" name="Group 445"/>
          <p:cNvGrpSpPr/>
          <p:nvPr/>
        </p:nvGrpSpPr>
        <p:grpSpPr>
          <a:xfrm>
            <a:off x="5263243" y="3377042"/>
            <a:ext cx="1909989" cy="854075"/>
            <a:chOff x="5114925" y="5697362"/>
            <a:chExt cx="1622425" cy="725487"/>
          </a:xfrm>
        </p:grpSpPr>
        <p:sp>
          <p:nvSpPr>
            <p:cNvPr id="447" name="Freeform 11"/>
            <p:cNvSpPr>
              <a:spLocks/>
            </p:cNvSpPr>
            <p:nvPr/>
          </p:nvSpPr>
          <p:spPr bwMode="auto">
            <a:xfrm>
              <a:off x="5114925" y="5697362"/>
              <a:ext cx="1622425" cy="725487"/>
            </a:xfrm>
            <a:custGeom>
              <a:avLst/>
              <a:gdLst>
                <a:gd name="T0" fmla="*/ 1022 w 1022"/>
                <a:gd name="T1" fmla="*/ 227 h 457"/>
                <a:gd name="T2" fmla="*/ 512 w 1022"/>
                <a:gd name="T3" fmla="*/ 457 h 457"/>
                <a:gd name="T4" fmla="*/ 0 w 1022"/>
                <a:gd name="T5" fmla="*/ 227 h 457"/>
                <a:gd name="T6" fmla="*/ 512 w 1022"/>
                <a:gd name="T7" fmla="*/ 0 h 457"/>
                <a:gd name="T8" fmla="*/ 1022 w 1022"/>
                <a:gd name="T9" fmla="*/ 227 h 457"/>
              </a:gdLst>
              <a:ahLst/>
              <a:cxnLst>
                <a:cxn ang="0">
                  <a:pos x="T0" y="T1"/>
                </a:cxn>
                <a:cxn ang="0">
                  <a:pos x="T2" y="T3"/>
                </a:cxn>
                <a:cxn ang="0">
                  <a:pos x="T4" y="T5"/>
                </a:cxn>
                <a:cxn ang="0">
                  <a:pos x="T6" y="T7"/>
                </a:cxn>
                <a:cxn ang="0">
                  <a:pos x="T8" y="T9"/>
                </a:cxn>
              </a:cxnLst>
              <a:rect l="0" t="0" r="r" b="b"/>
              <a:pathLst>
                <a:path w="1022" h="457">
                  <a:moveTo>
                    <a:pt x="1022" y="227"/>
                  </a:moveTo>
                  <a:lnTo>
                    <a:pt x="512" y="457"/>
                  </a:lnTo>
                  <a:lnTo>
                    <a:pt x="0" y="227"/>
                  </a:lnTo>
                  <a:lnTo>
                    <a:pt x="512" y="0"/>
                  </a:lnTo>
                  <a:lnTo>
                    <a:pt x="1022" y="227"/>
                  </a:lnTo>
                  <a:close/>
                </a:path>
              </a:pathLst>
            </a:custGeom>
            <a:solidFill>
              <a:schemeClr val="accent5"/>
            </a:solidFill>
            <a:ln w="28575">
              <a:solidFill>
                <a:schemeClr val="bg2"/>
              </a:solidFill>
            </a:ln>
          </p:spPr>
          <p:txBody>
            <a:bodyPr vert="horz" wrap="square" lIns="91440" tIns="45720" rIns="91440" bIns="45720" numCol="1" anchor="t" anchorCtr="0" compatLnSpc="1">
              <a:prstTxWarp prst="textNoShape">
                <a:avLst/>
              </a:prstTxWarp>
            </a:bodyPr>
            <a:lstStyle/>
            <a:p>
              <a:endParaRPr lang="en-US"/>
            </a:p>
          </p:txBody>
        </p:sp>
        <p:sp>
          <p:nvSpPr>
            <p:cNvPr id="448" name="Freeform 12"/>
            <p:cNvSpPr>
              <a:spLocks/>
            </p:cNvSpPr>
            <p:nvPr/>
          </p:nvSpPr>
          <p:spPr bwMode="auto">
            <a:xfrm>
              <a:off x="5437188" y="5818012"/>
              <a:ext cx="573088" cy="255587"/>
            </a:xfrm>
            <a:custGeom>
              <a:avLst/>
              <a:gdLst>
                <a:gd name="T0" fmla="*/ 342 w 361"/>
                <a:gd name="T1" fmla="*/ 19 h 161"/>
                <a:gd name="T2" fmla="*/ 361 w 361"/>
                <a:gd name="T3" fmla="*/ 9 h 161"/>
                <a:gd name="T4" fmla="*/ 352 w 361"/>
                <a:gd name="T5" fmla="*/ 5 h 161"/>
                <a:gd name="T6" fmla="*/ 340 w 361"/>
                <a:gd name="T7" fmla="*/ 0 h 161"/>
                <a:gd name="T8" fmla="*/ 340 w 361"/>
                <a:gd name="T9" fmla="*/ 0 h 161"/>
                <a:gd name="T10" fmla="*/ 340 w 361"/>
                <a:gd name="T11" fmla="*/ 0 h 161"/>
                <a:gd name="T12" fmla="*/ 340 w 361"/>
                <a:gd name="T13" fmla="*/ 0 h 161"/>
                <a:gd name="T14" fmla="*/ 333 w 361"/>
                <a:gd name="T15" fmla="*/ 2 h 161"/>
                <a:gd name="T16" fmla="*/ 333 w 361"/>
                <a:gd name="T17" fmla="*/ 2 h 161"/>
                <a:gd name="T18" fmla="*/ 5 w 361"/>
                <a:gd name="T19" fmla="*/ 149 h 161"/>
                <a:gd name="T20" fmla="*/ 0 w 361"/>
                <a:gd name="T21" fmla="*/ 151 h 161"/>
                <a:gd name="T22" fmla="*/ 12 w 361"/>
                <a:gd name="T23" fmla="*/ 156 h 161"/>
                <a:gd name="T24" fmla="*/ 21 w 361"/>
                <a:gd name="T25" fmla="*/ 161 h 161"/>
                <a:gd name="T26" fmla="*/ 28 w 361"/>
                <a:gd name="T27" fmla="*/ 158 h 161"/>
                <a:gd name="T28" fmla="*/ 342 w 361"/>
                <a:gd name="T29" fmla="*/ 19 h 161"/>
                <a:gd name="T30" fmla="*/ 342 w 361"/>
                <a:gd name="T31" fmla="*/ 1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42" y="19"/>
                  </a:moveTo>
                  <a:lnTo>
                    <a:pt x="361" y="9"/>
                  </a:lnTo>
                  <a:lnTo>
                    <a:pt x="352" y="5"/>
                  </a:lnTo>
                  <a:lnTo>
                    <a:pt x="340" y="0"/>
                  </a:lnTo>
                  <a:lnTo>
                    <a:pt x="340" y="0"/>
                  </a:lnTo>
                  <a:lnTo>
                    <a:pt x="340" y="0"/>
                  </a:lnTo>
                  <a:lnTo>
                    <a:pt x="340" y="0"/>
                  </a:lnTo>
                  <a:lnTo>
                    <a:pt x="333" y="2"/>
                  </a:lnTo>
                  <a:lnTo>
                    <a:pt x="333" y="2"/>
                  </a:lnTo>
                  <a:lnTo>
                    <a:pt x="5" y="149"/>
                  </a:lnTo>
                  <a:lnTo>
                    <a:pt x="0" y="151"/>
                  </a:lnTo>
                  <a:lnTo>
                    <a:pt x="12" y="156"/>
                  </a:lnTo>
                  <a:lnTo>
                    <a:pt x="21" y="161"/>
                  </a:lnTo>
                  <a:lnTo>
                    <a:pt x="28" y="158"/>
                  </a:lnTo>
                  <a:lnTo>
                    <a:pt x="342" y="19"/>
                  </a:lnTo>
                  <a:lnTo>
                    <a:pt x="342"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9" name="Freeform 13"/>
            <p:cNvSpPr>
              <a:spLocks/>
            </p:cNvSpPr>
            <p:nvPr/>
          </p:nvSpPr>
          <p:spPr bwMode="auto">
            <a:xfrm>
              <a:off x="5583238" y="5881512"/>
              <a:ext cx="573088" cy="258762"/>
            </a:xfrm>
            <a:custGeom>
              <a:avLst/>
              <a:gdLst>
                <a:gd name="T0" fmla="*/ 361 w 361"/>
                <a:gd name="T1" fmla="*/ 10 h 163"/>
                <a:gd name="T2" fmla="*/ 352 w 361"/>
                <a:gd name="T3" fmla="*/ 5 h 163"/>
                <a:gd name="T4" fmla="*/ 340 w 361"/>
                <a:gd name="T5" fmla="*/ 0 h 163"/>
                <a:gd name="T6" fmla="*/ 333 w 361"/>
                <a:gd name="T7" fmla="*/ 3 h 163"/>
                <a:gd name="T8" fmla="*/ 333 w 361"/>
                <a:gd name="T9" fmla="*/ 3 h 163"/>
                <a:gd name="T10" fmla="*/ 5 w 361"/>
                <a:gd name="T11" fmla="*/ 149 h 163"/>
                <a:gd name="T12" fmla="*/ 0 w 361"/>
                <a:gd name="T13" fmla="*/ 151 h 163"/>
                <a:gd name="T14" fmla="*/ 12 w 361"/>
                <a:gd name="T15" fmla="*/ 156 h 163"/>
                <a:gd name="T16" fmla="*/ 21 w 361"/>
                <a:gd name="T17" fmla="*/ 163 h 163"/>
                <a:gd name="T18" fmla="*/ 28 w 361"/>
                <a:gd name="T19" fmla="*/ 161 h 163"/>
                <a:gd name="T20" fmla="*/ 342 w 361"/>
                <a:gd name="T21" fmla="*/ 19 h 163"/>
                <a:gd name="T22" fmla="*/ 361 w 361"/>
                <a:gd name="T23" fmla="*/ 1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1" h="163">
                  <a:moveTo>
                    <a:pt x="361" y="10"/>
                  </a:moveTo>
                  <a:lnTo>
                    <a:pt x="352" y="5"/>
                  </a:lnTo>
                  <a:lnTo>
                    <a:pt x="340" y="0"/>
                  </a:lnTo>
                  <a:lnTo>
                    <a:pt x="333" y="3"/>
                  </a:lnTo>
                  <a:lnTo>
                    <a:pt x="333" y="3"/>
                  </a:lnTo>
                  <a:lnTo>
                    <a:pt x="5" y="149"/>
                  </a:lnTo>
                  <a:lnTo>
                    <a:pt x="0" y="151"/>
                  </a:lnTo>
                  <a:lnTo>
                    <a:pt x="12" y="156"/>
                  </a:lnTo>
                  <a:lnTo>
                    <a:pt x="21" y="163"/>
                  </a:lnTo>
                  <a:lnTo>
                    <a:pt x="28" y="161"/>
                  </a:lnTo>
                  <a:lnTo>
                    <a:pt x="342" y="19"/>
                  </a:lnTo>
                  <a:lnTo>
                    <a:pt x="361"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0" name="Freeform 14"/>
            <p:cNvSpPr>
              <a:spLocks/>
            </p:cNvSpPr>
            <p:nvPr/>
          </p:nvSpPr>
          <p:spPr bwMode="auto">
            <a:xfrm>
              <a:off x="5748338" y="5956124"/>
              <a:ext cx="573088" cy="255587"/>
            </a:xfrm>
            <a:custGeom>
              <a:avLst/>
              <a:gdLst>
                <a:gd name="T0" fmla="*/ 338 w 361"/>
                <a:gd name="T1" fmla="*/ 22 h 161"/>
                <a:gd name="T2" fmla="*/ 338 w 361"/>
                <a:gd name="T3" fmla="*/ 22 h 161"/>
                <a:gd name="T4" fmla="*/ 340 w 361"/>
                <a:gd name="T5" fmla="*/ 19 h 161"/>
                <a:gd name="T6" fmla="*/ 340 w 361"/>
                <a:gd name="T7" fmla="*/ 19 h 161"/>
                <a:gd name="T8" fmla="*/ 361 w 361"/>
                <a:gd name="T9" fmla="*/ 10 h 161"/>
                <a:gd name="T10" fmla="*/ 349 w 361"/>
                <a:gd name="T11" fmla="*/ 5 h 161"/>
                <a:gd name="T12" fmla="*/ 340 w 361"/>
                <a:gd name="T13" fmla="*/ 0 h 161"/>
                <a:gd name="T14" fmla="*/ 338 w 361"/>
                <a:gd name="T15" fmla="*/ 0 h 161"/>
                <a:gd name="T16" fmla="*/ 338 w 361"/>
                <a:gd name="T17" fmla="*/ 0 h 161"/>
                <a:gd name="T18" fmla="*/ 5 w 361"/>
                <a:gd name="T19" fmla="*/ 149 h 161"/>
                <a:gd name="T20" fmla="*/ 0 w 361"/>
                <a:gd name="T21" fmla="*/ 152 h 161"/>
                <a:gd name="T22" fmla="*/ 9 w 361"/>
                <a:gd name="T23" fmla="*/ 157 h 161"/>
                <a:gd name="T24" fmla="*/ 21 w 361"/>
                <a:gd name="T25" fmla="*/ 161 h 161"/>
                <a:gd name="T26" fmla="*/ 28 w 361"/>
                <a:gd name="T27" fmla="*/ 159 h 161"/>
                <a:gd name="T28" fmla="*/ 338 w 361"/>
                <a:gd name="T29" fmla="*/ 22 h 161"/>
                <a:gd name="T30" fmla="*/ 338 w 361"/>
                <a:gd name="T31" fmla="*/ 2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38" y="22"/>
                  </a:moveTo>
                  <a:lnTo>
                    <a:pt x="338" y="22"/>
                  </a:lnTo>
                  <a:lnTo>
                    <a:pt x="340" y="19"/>
                  </a:lnTo>
                  <a:lnTo>
                    <a:pt x="340" y="19"/>
                  </a:lnTo>
                  <a:lnTo>
                    <a:pt x="361" y="10"/>
                  </a:lnTo>
                  <a:lnTo>
                    <a:pt x="349" y="5"/>
                  </a:lnTo>
                  <a:lnTo>
                    <a:pt x="340" y="0"/>
                  </a:lnTo>
                  <a:lnTo>
                    <a:pt x="338" y="0"/>
                  </a:lnTo>
                  <a:lnTo>
                    <a:pt x="338" y="0"/>
                  </a:lnTo>
                  <a:lnTo>
                    <a:pt x="5" y="149"/>
                  </a:lnTo>
                  <a:lnTo>
                    <a:pt x="0" y="152"/>
                  </a:lnTo>
                  <a:lnTo>
                    <a:pt x="9" y="157"/>
                  </a:lnTo>
                  <a:lnTo>
                    <a:pt x="21" y="161"/>
                  </a:lnTo>
                  <a:lnTo>
                    <a:pt x="28" y="159"/>
                  </a:lnTo>
                  <a:lnTo>
                    <a:pt x="338" y="22"/>
                  </a:lnTo>
                  <a:lnTo>
                    <a:pt x="338"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1" name="Freeform 15"/>
            <p:cNvSpPr>
              <a:spLocks/>
            </p:cNvSpPr>
            <p:nvPr/>
          </p:nvSpPr>
          <p:spPr bwMode="auto">
            <a:xfrm>
              <a:off x="5897563" y="6024387"/>
              <a:ext cx="577850" cy="255587"/>
            </a:xfrm>
            <a:custGeom>
              <a:avLst/>
              <a:gdLst>
                <a:gd name="T0" fmla="*/ 364 w 364"/>
                <a:gd name="T1" fmla="*/ 9 h 161"/>
                <a:gd name="T2" fmla="*/ 352 w 364"/>
                <a:gd name="T3" fmla="*/ 5 h 161"/>
                <a:gd name="T4" fmla="*/ 340 w 364"/>
                <a:gd name="T5" fmla="*/ 0 h 161"/>
                <a:gd name="T6" fmla="*/ 333 w 364"/>
                <a:gd name="T7" fmla="*/ 2 h 161"/>
                <a:gd name="T8" fmla="*/ 333 w 364"/>
                <a:gd name="T9" fmla="*/ 2 h 161"/>
                <a:gd name="T10" fmla="*/ 5 w 364"/>
                <a:gd name="T11" fmla="*/ 149 h 161"/>
                <a:gd name="T12" fmla="*/ 0 w 364"/>
                <a:gd name="T13" fmla="*/ 151 h 161"/>
                <a:gd name="T14" fmla="*/ 12 w 364"/>
                <a:gd name="T15" fmla="*/ 156 h 161"/>
                <a:gd name="T16" fmla="*/ 24 w 364"/>
                <a:gd name="T17" fmla="*/ 161 h 161"/>
                <a:gd name="T18" fmla="*/ 29 w 364"/>
                <a:gd name="T19" fmla="*/ 158 h 161"/>
                <a:gd name="T20" fmla="*/ 345 w 364"/>
                <a:gd name="T21" fmla="*/ 19 h 161"/>
                <a:gd name="T22" fmla="*/ 345 w 364"/>
                <a:gd name="T23" fmla="*/ 19 h 161"/>
                <a:gd name="T24" fmla="*/ 364 w 364"/>
                <a:gd name="T25" fmla="*/ 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4" h="161">
                  <a:moveTo>
                    <a:pt x="364" y="9"/>
                  </a:moveTo>
                  <a:lnTo>
                    <a:pt x="352" y="5"/>
                  </a:lnTo>
                  <a:lnTo>
                    <a:pt x="340" y="0"/>
                  </a:lnTo>
                  <a:lnTo>
                    <a:pt x="333" y="2"/>
                  </a:lnTo>
                  <a:lnTo>
                    <a:pt x="333" y="2"/>
                  </a:lnTo>
                  <a:lnTo>
                    <a:pt x="5" y="149"/>
                  </a:lnTo>
                  <a:lnTo>
                    <a:pt x="0" y="151"/>
                  </a:lnTo>
                  <a:lnTo>
                    <a:pt x="12" y="156"/>
                  </a:lnTo>
                  <a:lnTo>
                    <a:pt x="24" y="161"/>
                  </a:lnTo>
                  <a:lnTo>
                    <a:pt x="29" y="158"/>
                  </a:lnTo>
                  <a:lnTo>
                    <a:pt x="345" y="19"/>
                  </a:lnTo>
                  <a:lnTo>
                    <a:pt x="345" y="19"/>
                  </a:lnTo>
                  <a:lnTo>
                    <a:pt x="364"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52" name="Group 451"/>
          <p:cNvGrpSpPr/>
          <p:nvPr/>
        </p:nvGrpSpPr>
        <p:grpSpPr>
          <a:xfrm>
            <a:off x="5263243" y="3201475"/>
            <a:ext cx="1909989" cy="854075"/>
            <a:chOff x="5114925" y="5697362"/>
            <a:chExt cx="1622425" cy="725487"/>
          </a:xfrm>
        </p:grpSpPr>
        <p:sp>
          <p:nvSpPr>
            <p:cNvPr id="453" name="Freeform 11"/>
            <p:cNvSpPr>
              <a:spLocks/>
            </p:cNvSpPr>
            <p:nvPr/>
          </p:nvSpPr>
          <p:spPr bwMode="auto">
            <a:xfrm>
              <a:off x="5114925" y="5697362"/>
              <a:ext cx="1622425" cy="725487"/>
            </a:xfrm>
            <a:custGeom>
              <a:avLst/>
              <a:gdLst>
                <a:gd name="T0" fmla="*/ 1022 w 1022"/>
                <a:gd name="T1" fmla="*/ 227 h 457"/>
                <a:gd name="T2" fmla="*/ 512 w 1022"/>
                <a:gd name="T3" fmla="*/ 457 h 457"/>
                <a:gd name="T4" fmla="*/ 0 w 1022"/>
                <a:gd name="T5" fmla="*/ 227 h 457"/>
                <a:gd name="T6" fmla="*/ 512 w 1022"/>
                <a:gd name="T7" fmla="*/ 0 h 457"/>
                <a:gd name="T8" fmla="*/ 1022 w 1022"/>
                <a:gd name="T9" fmla="*/ 227 h 457"/>
              </a:gdLst>
              <a:ahLst/>
              <a:cxnLst>
                <a:cxn ang="0">
                  <a:pos x="T0" y="T1"/>
                </a:cxn>
                <a:cxn ang="0">
                  <a:pos x="T2" y="T3"/>
                </a:cxn>
                <a:cxn ang="0">
                  <a:pos x="T4" y="T5"/>
                </a:cxn>
                <a:cxn ang="0">
                  <a:pos x="T6" y="T7"/>
                </a:cxn>
                <a:cxn ang="0">
                  <a:pos x="T8" y="T9"/>
                </a:cxn>
              </a:cxnLst>
              <a:rect l="0" t="0" r="r" b="b"/>
              <a:pathLst>
                <a:path w="1022" h="457">
                  <a:moveTo>
                    <a:pt x="1022" y="227"/>
                  </a:moveTo>
                  <a:lnTo>
                    <a:pt x="512" y="457"/>
                  </a:lnTo>
                  <a:lnTo>
                    <a:pt x="0" y="227"/>
                  </a:lnTo>
                  <a:lnTo>
                    <a:pt x="512" y="0"/>
                  </a:lnTo>
                  <a:lnTo>
                    <a:pt x="1022" y="227"/>
                  </a:lnTo>
                  <a:close/>
                </a:path>
              </a:pathLst>
            </a:custGeom>
            <a:solidFill>
              <a:schemeClr val="accent5"/>
            </a:solidFill>
            <a:ln w="28575">
              <a:solidFill>
                <a:schemeClr val="bg2"/>
              </a:solidFill>
            </a:ln>
          </p:spPr>
          <p:txBody>
            <a:bodyPr vert="horz" wrap="square" lIns="91440" tIns="45720" rIns="91440" bIns="45720" numCol="1" anchor="t" anchorCtr="0" compatLnSpc="1">
              <a:prstTxWarp prst="textNoShape">
                <a:avLst/>
              </a:prstTxWarp>
            </a:bodyPr>
            <a:lstStyle/>
            <a:p>
              <a:endParaRPr lang="en-US"/>
            </a:p>
          </p:txBody>
        </p:sp>
        <p:sp>
          <p:nvSpPr>
            <p:cNvPr id="454" name="Freeform 12"/>
            <p:cNvSpPr>
              <a:spLocks/>
            </p:cNvSpPr>
            <p:nvPr/>
          </p:nvSpPr>
          <p:spPr bwMode="auto">
            <a:xfrm>
              <a:off x="5437188" y="5818012"/>
              <a:ext cx="573088" cy="255587"/>
            </a:xfrm>
            <a:custGeom>
              <a:avLst/>
              <a:gdLst>
                <a:gd name="T0" fmla="*/ 342 w 361"/>
                <a:gd name="T1" fmla="*/ 19 h 161"/>
                <a:gd name="T2" fmla="*/ 361 w 361"/>
                <a:gd name="T3" fmla="*/ 9 h 161"/>
                <a:gd name="T4" fmla="*/ 352 w 361"/>
                <a:gd name="T5" fmla="*/ 5 h 161"/>
                <a:gd name="T6" fmla="*/ 340 w 361"/>
                <a:gd name="T7" fmla="*/ 0 h 161"/>
                <a:gd name="T8" fmla="*/ 340 w 361"/>
                <a:gd name="T9" fmla="*/ 0 h 161"/>
                <a:gd name="T10" fmla="*/ 340 w 361"/>
                <a:gd name="T11" fmla="*/ 0 h 161"/>
                <a:gd name="T12" fmla="*/ 340 w 361"/>
                <a:gd name="T13" fmla="*/ 0 h 161"/>
                <a:gd name="T14" fmla="*/ 333 w 361"/>
                <a:gd name="T15" fmla="*/ 2 h 161"/>
                <a:gd name="T16" fmla="*/ 333 w 361"/>
                <a:gd name="T17" fmla="*/ 2 h 161"/>
                <a:gd name="T18" fmla="*/ 5 w 361"/>
                <a:gd name="T19" fmla="*/ 149 h 161"/>
                <a:gd name="T20" fmla="*/ 0 w 361"/>
                <a:gd name="T21" fmla="*/ 151 h 161"/>
                <a:gd name="T22" fmla="*/ 12 w 361"/>
                <a:gd name="T23" fmla="*/ 156 h 161"/>
                <a:gd name="T24" fmla="*/ 21 w 361"/>
                <a:gd name="T25" fmla="*/ 161 h 161"/>
                <a:gd name="T26" fmla="*/ 28 w 361"/>
                <a:gd name="T27" fmla="*/ 158 h 161"/>
                <a:gd name="T28" fmla="*/ 342 w 361"/>
                <a:gd name="T29" fmla="*/ 19 h 161"/>
                <a:gd name="T30" fmla="*/ 342 w 361"/>
                <a:gd name="T31" fmla="*/ 1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42" y="19"/>
                  </a:moveTo>
                  <a:lnTo>
                    <a:pt x="361" y="9"/>
                  </a:lnTo>
                  <a:lnTo>
                    <a:pt x="352" y="5"/>
                  </a:lnTo>
                  <a:lnTo>
                    <a:pt x="340" y="0"/>
                  </a:lnTo>
                  <a:lnTo>
                    <a:pt x="340" y="0"/>
                  </a:lnTo>
                  <a:lnTo>
                    <a:pt x="340" y="0"/>
                  </a:lnTo>
                  <a:lnTo>
                    <a:pt x="340" y="0"/>
                  </a:lnTo>
                  <a:lnTo>
                    <a:pt x="333" y="2"/>
                  </a:lnTo>
                  <a:lnTo>
                    <a:pt x="333" y="2"/>
                  </a:lnTo>
                  <a:lnTo>
                    <a:pt x="5" y="149"/>
                  </a:lnTo>
                  <a:lnTo>
                    <a:pt x="0" y="151"/>
                  </a:lnTo>
                  <a:lnTo>
                    <a:pt x="12" y="156"/>
                  </a:lnTo>
                  <a:lnTo>
                    <a:pt x="21" y="161"/>
                  </a:lnTo>
                  <a:lnTo>
                    <a:pt x="28" y="158"/>
                  </a:lnTo>
                  <a:lnTo>
                    <a:pt x="342" y="19"/>
                  </a:lnTo>
                  <a:lnTo>
                    <a:pt x="342"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5" name="Freeform 13"/>
            <p:cNvSpPr>
              <a:spLocks/>
            </p:cNvSpPr>
            <p:nvPr/>
          </p:nvSpPr>
          <p:spPr bwMode="auto">
            <a:xfrm>
              <a:off x="5583238" y="5881512"/>
              <a:ext cx="573088" cy="258762"/>
            </a:xfrm>
            <a:custGeom>
              <a:avLst/>
              <a:gdLst>
                <a:gd name="T0" fmla="*/ 361 w 361"/>
                <a:gd name="T1" fmla="*/ 10 h 163"/>
                <a:gd name="T2" fmla="*/ 352 w 361"/>
                <a:gd name="T3" fmla="*/ 5 h 163"/>
                <a:gd name="T4" fmla="*/ 340 w 361"/>
                <a:gd name="T5" fmla="*/ 0 h 163"/>
                <a:gd name="T6" fmla="*/ 333 w 361"/>
                <a:gd name="T7" fmla="*/ 3 h 163"/>
                <a:gd name="T8" fmla="*/ 333 w 361"/>
                <a:gd name="T9" fmla="*/ 3 h 163"/>
                <a:gd name="T10" fmla="*/ 5 w 361"/>
                <a:gd name="T11" fmla="*/ 149 h 163"/>
                <a:gd name="T12" fmla="*/ 0 w 361"/>
                <a:gd name="T13" fmla="*/ 151 h 163"/>
                <a:gd name="T14" fmla="*/ 12 w 361"/>
                <a:gd name="T15" fmla="*/ 156 h 163"/>
                <a:gd name="T16" fmla="*/ 21 w 361"/>
                <a:gd name="T17" fmla="*/ 163 h 163"/>
                <a:gd name="T18" fmla="*/ 28 w 361"/>
                <a:gd name="T19" fmla="*/ 161 h 163"/>
                <a:gd name="T20" fmla="*/ 342 w 361"/>
                <a:gd name="T21" fmla="*/ 19 h 163"/>
                <a:gd name="T22" fmla="*/ 361 w 361"/>
                <a:gd name="T23" fmla="*/ 1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1" h="163">
                  <a:moveTo>
                    <a:pt x="361" y="10"/>
                  </a:moveTo>
                  <a:lnTo>
                    <a:pt x="352" y="5"/>
                  </a:lnTo>
                  <a:lnTo>
                    <a:pt x="340" y="0"/>
                  </a:lnTo>
                  <a:lnTo>
                    <a:pt x="333" y="3"/>
                  </a:lnTo>
                  <a:lnTo>
                    <a:pt x="333" y="3"/>
                  </a:lnTo>
                  <a:lnTo>
                    <a:pt x="5" y="149"/>
                  </a:lnTo>
                  <a:lnTo>
                    <a:pt x="0" y="151"/>
                  </a:lnTo>
                  <a:lnTo>
                    <a:pt x="12" y="156"/>
                  </a:lnTo>
                  <a:lnTo>
                    <a:pt x="21" y="163"/>
                  </a:lnTo>
                  <a:lnTo>
                    <a:pt x="28" y="161"/>
                  </a:lnTo>
                  <a:lnTo>
                    <a:pt x="342" y="19"/>
                  </a:lnTo>
                  <a:lnTo>
                    <a:pt x="361"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6" name="Freeform 14"/>
            <p:cNvSpPr>
              <a:spLocks/>
            </p:cNvSpPr>
            <p:nvPr/>
          </p:nvSpPr>
          <p:spPr bwMode="auto">
            <a:xfrm>
              <a:off x="5748338" y="5956124"/>
              <a:ext cx="573088" cy="255587"/>
            </a:xfrm>
            <a:custGeom>
              <a:avLst/>
              <a:gdLst>
                <a:gd name="T0" fmla="*/ 338 w 361"/>
                <a:gd name="T1" fmla="*/ 22 h 161"/>
                <a:gd name="T2" fmla="*/ 338 w 361"/>
                <a:gd name="T3" fmla="*/ 22 h 161"/>
                <a:gd name="T4" fmla="*/ 340 w 361"/>
                <a:gd name="T5" fmla="*/ 19 h 161"/>
                <a:gd name="T6" fmla="*/ 340 w 361"/>
                <a:gd name="T7" fmla="*/ 19 h 161"/>
                <a:gd name="T8" fmla="*/ 361 w 361"/>
                <a:gd name="T9" fmla="*/ 10 h 161"/>
                <a:gd name="T10" fmla="*/ 349 w 361"/>
                <a:gd name="T11" fmla="*/ 5 h 161"/>
                <a:gd name="T12" fmla="*/ 340 w 361"/>
                <a:gd name="T13" fmla="*/ 0 h 161"/>
                <a:gd name="T14" fmla="*/ 338 w 361"/>
                <a:gd name="T15" fmla="*/ 0 h 161"/>
                <a:gd name="T16" fmla="*/ 338 w 361"/>
                <a:gd name="T17" fmla="*/ 0 h 161"/>
                <a:gd name="T18" fmla="*/ 5 w 361"/>
                <a:gd name="T19" fmla="*/ 149 h 161"/>
                <a:gd name="T20" fmla="*/ 0 w 361"/>
                <a:gd name="T21" fmla="*/ 152 h 161"/>
                <a:gd name="T22" fmla="*/ 9 w 361"/>
                <a:gd name="T23" fmla="*/ 157 h 161"/>
                <a:gd name="T24" fmla="*/ 21 w 361"/>
                <a:gd name="T25" fmla="*/ 161 h 161"/>
                <a:gd name="T26" fmla="*/ 28 w 361"/>
                <a:gd name="T27" fmla="*/ 159 h 161"/>
                <a:gd name="T28" fmla="*/ 338 w 361"/>
                <a:gd name="T29" fmla="*/ 22 h 161"/>
                <a:gd name="T30" fmla="*/ 338 w 361"/>
                <a:gd name="T31" fmla="*/ 2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38" y="22"/>
                  </a:moveTo>
                  <a:lnTo>
                    <a:pt x="338" y="22"/>
                  </a:lnTo>
                  <a:lnTo>
                    <a:pt x="340" y="19"/>
                  </a:lnTo>
                  <a:lnTo>
                    <a:pt x="340" y="19"/>
                  </a:lnTo>
                  <a:lnTo>
                    <a:pt x="361" y="10"/>
                  </a:lnTo>
                  <a:lnTo>
                    <a:pt x="349" y="5"/>
                  </a:lnTo>
                  <a:lnTo>
                    <a:pt x="340" y="0"/>
                  </a:lnTo>
                  <a:lnTo>
                    <a:pt x="338" y="0"/>
                  </a:lnTo>
                  <a:lnTo>
                    <a:pt x="338" y="0"/>
                  </a:lnTo>
                  <a:lnTo>
                    <a:pt x="5" y="149"/>
                  </a:lnTo>
                  <a:lnTo>
                    <a:pt x="0" y="152"/>
                  </a:lnTo>
                  <a:lnTo>
                    <a:pt x="9" y="157"/>
                  </a:lnTo>
                  <a:lnTo>
                    <a:pt x="21" y="161"/>
                  </a:lnTo>
                  <a:lnTo>
                    <a:pt x="28" y="159"/>
                  </a:lnTo>
                  <a:lnTo>
                    <a:pt x="338" y="22"/>
                  </a:lnTo>
                  <a:lnTo>
                    <a:pt x="338"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7" name="Freeform 15"/>
            <p:cNvSpPr>
              <a:spLocks/>
            </p:cNvSpPr>
            <p:nvPr/>
          </p:nvSpPr>
          <p:spPr bwMode="auto">
            <a:xfrm>
              <a:off x="5897563" y="6024387"/>
              <a:ext cx="577850" cy="255587"/>
            </a:xfrm>
            <a:custGeom>
              <a:avLst/>
              <a:gdLst>
                <a:gd name="T0" fmla="*/ 364 w 364"/>
                <a:gd name="T1" fmla="*/ 9 h 161"/>
                <a:gd name="T2" fmla="*/ 352 w 364"/>
                <a:gd name="T3" fmla="*/ 5 h 161"/>
                <a:gd name="T4" fmla="*/ 340 w 364"/>
                <a:gd name="T5" fmla="*/ 0 h 161"/>
                <a:gd name="T6" fmla="*/ 333 w 364"/>
                <a:gd name="T7" fmla="*/ 2 h 161"/>
                <a:gd name="T8" fmla="*/ 333 w 364"/>
                <a:gd name="T9" fmla="*/ 2 h 161"/>
                <a:gd name="T10" fmla="*/ 5 w 364"/>
                <a:gd name="T11" fmla="*/ 149 h 161"/>
                <a:gd name="T12" fmla="*/ 0 w 364"/>
                <a:gd name="T13" fmla="*/ 151 h 161"/>
                <a:gd name="T14" fmla="*/ 12 w 364"/>
                <a:gd name="T15" fmla="*/ 156 h 161"/>
                <a:gd name="T16" fmla="*/ 24 w 364"/>
                <a:gd name="T17" fmla="*/ 161 h 161"/>
                <a:gd name="T18" fmla="*/ 29 w 364"/>
                <a:gd name="T19" fmla="*/ 158 h 161"/>
                <a:gd name="T20" fmla="*/ 345 w 364"/>
                <a:gd name="T21" fmla="*/ 19 h 161"/>
                <a:gd name="T22" fmla="*/ 345 w 364"/>
                <a:gd name="T23" fmla="*/ 19 h 161"/>
                <a:gd name="T24" fmla="*/ 364 w 364"/>
                <a:gd name="T25" fmla="*/ 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4" h="161">
                  <a:moveTo>
                    <a:pt x="364" y="9"/>
                  </a:moveTo>
                  <a:lnTo>
                    <a:pt x="352" y="5"/>
                  </a:lnTo>
                  <a:lnTo>
                    <a:pt x="340" y="0"/>
                  </a:lnTo>
                  <a:lnTo>
                    <a:pt x="333" y="2"/>
                  </a:lnTo>
                  <a:lnTo>
                    <a:pt x="333" y="2"/>
                  </a:lnTo>
                  <a:lnTo>
                    <a:pt x="5" y="149"/>
                  </a:lnTo>
                  <a:lnTo>
                    <a:pt x="0" y="151"/>
                  </a:lnTo>
                  <a:lnTo>
                    <a:pt x="12" y="156"/>
                  </a:lnTo>
                  <a:lnTo>
                    <a:pt x="24" y="161"/>
                  </a:lnTo>
                  <a:lnTo>
                    <a:pt x="29" y="158"/>
                  </a:lnTo>
                  <a:lnTo>
                    <a:pt x="345" y="19"/>
                  </a:lnTo>
                  <a:lnTo>
                    <a:pt x="345" y="19"/>
                  </a:lnTo>
                  <a:lnTo>
                    <a:pt x="364"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58" name="Group 457"/>
          <p:cNvGrpSpPr/>
          <p:nvPr/>
        </p:nvGrpSpPr>
        <p:grpSpPr>
          <a:xfrm>
            <a:off x="5263243" y="3025908"/>
            <a:ext cx="1909989" cy="854075"/>
            <a:chOff x="5114925" y="5697362"/>
            <a:chExt cx="1622425" cy="725487"/>
          </a:xfrm>
        </p:grpSpPr>
        <p:sp>
          <p:nvSpPr>
            <p:cNvPr id="459" name="Freeform 11"/>
            <p:cNvSpPr>
              <a:spLocks/>
            </p:cNvSpPr>
            <p:nvPr/>
          </p:nvSpPr>
          <p:spPr bwMode="auto">
            <a:xfrm>
              <a:off x="5114925" y="5697362"/>
              <a:ext cx="1622425" cy="725487"/>
            </a:xfrm>
            <a:custGeom>
              <a:avLst/>
              <a:gdLst>
                <a:gd name="T0" fmla="*/ 1022 w 1022"/>
                <a:gd name="T1" fmla="*/ 227 h 457"/>
                <a:gd name="T2" fmla="*/ 512 w 1022"/>
                <a:gd name="T3" fmla="*/ 457 h 457"/>
                <a:gd name="T4" fmla="*/ 0 w 1022"/>
                <a:gd name="T5" fmla="*/ 227 h 457"/>
                <a:gd name="T6" fmla="*/ 512 w 1022"/>
                <a:gd name="T7" fmla="*/ 0 h 457"/>
                <a:gd name="T8" fmla="*/ 1022 w 1022"/>
                <a:gd name="T9" fmla="*/ 227 h 457"/>
              </a:gdLst>
              <a:ahLst/>
              <a:cxnLst>
                <a:cxn ang="0">
                  <a:pos x="T0" y="T1"/>
                </a:cxn>
                <a:cxn ang="0">
                  <a:pos x="T2" y="T3"/>
                </a:cxn>
                <a:cxn ang="0">
                  <a:pos x="T4" y="T5"/>
                </a:cxn>
                <a:cxn ang="0">
                  <a:pos x="T6" y="T7"/>
                </a:cxn>
                <a:cxn ang="0">
                  <a:pos x="T8" y="T9"/>
                </a:cxn>
              </a:cxnLst>
              <a:rect l="0" t="0" r="r" b="b"/>
              <a:pathLst>
                <a:path w="1022" h="457">
                  <a:moveTo>
                    <a:pt x="1022" y="227"/>
                  </a:moveTo>
                  <a:lnTo>
                    <a:pt x="512" y="457"/>
                  </a:lnTo>
                  <a:lnTo>
                    <a:pt x="0" y="227"/>
                  </a:lnTo>
                  <a:lnTo>
                    <a:pt x="512" y="0"/>
                  </a:lnTo>
                  <a:lnTo>
                    <a:pt x="1022" y="227"/>
                  </a:lnTo>
                  <a:close/>
                </a:path>
              </a:pathLst>
            </a:custGeom>
            <a:solidFill>
              <a:schemeClr val="accent5"/>
            </a:solidFill>
            <a:ln w="28575">
              <a:solidFill>
                <a:schemeClr val="bg2"/>
              </a:solidFill>
            </a:ln>
          </p:spPr>
          <p:txBody>
            <a:bodyPr vert="horz" wrap="square" lIns="91440" tIns="45720" rIns="91440" bIns="45720" numCol="1" anchor="t" anchorCtr="0" compatLnSpc="1">
              <a:prstTxWarp prst="textNoShape">
                <a:avLst/>
              </a:prstTxWarp>
            </a:bodyPr>
            <a:lstStyle/>
            <a:p>
              <a:endParaRPr lang="en-US"/>
            </a:p>
          </p:txBody>
        </p:sp>
        <p:sp>
          <p:nvSpPr>
            <p:cNvPr id="460" name="Freeform 12"/>
            <p:cNvSpPr>
              <a:spLocks/>
            </p:cNvSpPr>
            <p:nvPr/>
          </p:nvSpPr>
          <p:spPr bwMode="auto">
            <a:xfrm>
              <a:off x="5437188" y="5818012"/>
              <a:ext cx="573088" cy="255587"/>
            </a:xfrm>
            <a:custGeom>
              <a:avLst/>
              <a:gdLst>
                <a:gd name="T0" fmla="*/ 342 w 361"/>
                <a:gd name="T1" fmla="*/ 19 h 161"/>
                <a:gd name="T2" fmla="*/ 361 w 361"/>
                <a:gd name="T3" fmla="*/ 9 h 161"/>
                <a:gd name="T4" fmla="*/ 352 w 361"/>
                <a:gd name="T5" fmla="*/ 5 h 161"/>
                <a:gd name="T6" fmla="*/ 340 w 361"/>
                <a:gd name="T7" fmla="*/ 0 h 161"/>
                <a:gd name="T8" fmla="*/ 340 w 361"/>
                <a:gd name="T9" fmla="*/ 0 h 161"/>
                <a:gd name="T10" fmla="*/ 340 w 361"/>
                <a:gd name="T11" fmla="*/ 0 h 161"/>
                <a:gd name="T12" fmla="*/ 340 w 361"/>
                <a:gd name="T13" fmla="*/ 0 h 161"/>
                <a:gd name="T14" fmla="*/ 333 w 361"/>
                <a:gd name="T15" fmla="*/ 2 h 161"/>
                <a:gd name="T16" fmla="*/ 333 w 361"/>
                <a:gd name="T17" fmla="*/ 2 h 161"/>
                <a:gd name="T18" fmla="*/ 5 w 361"/>
                <a:gd name="T19" fmla="*/ 149 h 161"/>
                <a:gd name="T20" fmla="*/ 0 w 361"/>
                <a:gd name="T21" fmla="*/ 151 h 161"/>
                <a:gd name="T22" fmla="*/ 12 w 361"/>
                <a:gd name="T23" fmla="*/ 156 h 161"/>
                <a:gd name="T24" fmla="*/ 21 w 361"/>
                <a:gd name="T25" fmla="*/ 161 h 161"/>
                <a:gd name="T26" fmla="*/ 28 w 361"/>
                <a:gd name="T27" fmla="*/ 158 h 161"/>
                <a:gd name="T28" fmla="*/ 342 w 361"/>
                <a:gd name="T29" fmla="*/ 19 h 161"/>
                <a:gd name="T30" fmla="*/ 342 w 361"/>
                <a:gd name="T31" fmla="*/ 1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42" y="19"/>
                  </a:moveTo>
                  <a:lnTo>
                    <a:pt x="361" y="9"/>
                  </a:lnTo>
                  <a:lnTo>
                    <a:pt x="352" y="5"/>
                  </a:lnTo>
                  <a:lnTo>
                    <a:pt x="340" y="0"/>
                  </a:lnTo>
                  <a:lnTo>
                    <a:pt x="340" y="0"/>
                  </a:lnTo>
                  <a:lnTo>
                    <a:pt x="340" y="0"/>
                  </a:lnTo>
                  <a:lnTo>
                    <a:pt x="340" y="0"/>
                  </a:lnTo>
                  <a:lnTo>
                    <a:pt x="333" y="2"/>
                  </a:lnTo>
                  <a:lnTo>
                    <a:pt x="333" y="2"/>
                  </a:lnTo>
                  <a:lnTo>
                    <a:pt x="5" y="149"/>
                  </a:lnTo>
                  <a:lnTo>
                    <a:pt x="0" y="151"/>
                  </a:lnTo>
                  <a:lnTo>
                    <a:pt x="12" y="156"/>
                  </a:lnTo>
                  <a:lnTo>
                    <a:pt x="21" y="161"/>
                  </a:lnTo>
                  <a:lnTo>
                    <a:pt x="28" y="158"/>
                  </a:lnTo>
                  <a:lnTo>
                    <a:pt x="342" y="19"/>
                  </a:lnTo>
                  <a:lnTo>
                    <a:pt x="342"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1" name="Freeform 13"/>
            <p:cNvSpPr>
              <a:spLocks/>
            </p:cNvSpPr>
            <p:nvPr/>
          </p:nvSpPr>
          <p:spPr bwMode="auto">
            <a:xfrm>
              <a:off x="5583238" y="5881512"/>
              <a:ext cx="573088" cy="258762"/>
            </a:xfrm>
            <a:custGeom>
              <a:avLst/>
              <a:gdLst>
                <a:gd name="T0" fmla="*/ 361 w 361"/>
                <a:gd name="T1" fmla="*/ 10 h 163"/>
                <a:gd name="T2" fmla="*/ 352 w 361"/>
                <a:gd name="T3" fmla="*/ 5 h 163"/>
                <a:gd name="T4" fmla="*/ 340 w 361"/>
                <a:gd name="T5" fmla="*/ 0 h 163"/>
                <a:gd name="T6" fmla="*/ 333 w 361"/>
                <a:gd name="T7" fmla="*/ 3 h 163"/>
                <a:gd name="T8" fmla="*/ 333 w 361"/>
                <a:gd name="T9" fmla="*/ 3 h 163"/>
                <a:gd name="T10" fmla="*/ 5 w 361"/>
                <a:gd name="T11" fmla="*/ 149 h 163"/>
                <a:gd name="T12" fmla="*/ 0 w 361"/>
                <a:gd name="T13" fmla="*/ 151 h 163"/>
                <a:gd name="T14" fmla="*/ 12 w 361"/>
                <a:gd name="T15" fmla="*/ 156 h 163"/>
                <a:gd name="T16" fmla="*/ 21 w 361"/>
                <a:gd name="T17" fmla="*/ 163 h 163"/>
                <a:gd name="T18" fmla="*/ 28 w 361"/>
                <a:gd name="T19" fmla="*/ 161 h 163"/>
                <a:gd name="T20" fmla="*/ 342 w 361"/>
                <a:gd name="T21" fmla="*/ 19 h 163"/>
                <a:gd name="T22" fmla="*/ 361 w 361"/>
                <a:gd name="T23" fmla="*/ 1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1" h="163">
                  <a:moveTo>
                    <a:pt x="361" y="10"/>
                  </a:moveTo>
                  <a:lnTo>
                    <a:pt x="352" y="5"/>
                  </a:lnTo>
                  <a:lnTo>
                    <a:pt x="340" y="0"/>
                  </a:lnTo>
                  <a:lnTo>
                    <a:pt x="333" y="3"/>
                  </a:lnTo>
                  <a:lnTo>
                    <a:pt x="333" y="3"/>
                  </a:lnTo>
                  <a:lnTo>
                    <a:pt x="5" y="149"/>
                  </a:lnTo>
                  <a:lnTo>
                    <a:pt x="0" y="151"/>
                  </a:lnTo>
                  <a:lnTo>
                    <a:pt x="12" y="156"/>
                  </a:lnTo>
                  <a:lnTo>
                    <a:pt x="21" y="163"/>
                  </a:lnTo>
                  <a:lnTo>
                    <a:pt x="28" y="161"/>
                  </a:lnTo>
                  <a:lnTo>
                    <a:pt x="342" y="19"/>
                  </a:lnTo>
                  <a:lnTo>
                    <a:pt x="361"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2" name="Freeform 14"/>
            <p:cNvSpPr>
              <a:spLocks/>
            </p:cNvSpPr>
            <p:nvPr/>
          </p:nvSpPr>
          <p:spPr bwMode="auto">
            <a:xfrm>
              <a:off x="5748338" y="5956124"/>
              <a:ext cx="573088" cy="255587"/>
            </a:xfrm>
            <a:custGeom>
              <a:avLst/>
              <a:gdLst>
                <a:gd name="T0" fmla="*/ 338 w 361"/>
                <a:gd name="T1" fmla="*/ 22 h 161"/>
                <a:gd name="T2" fmla="*/ 338 w 361"/>
                <a:gd name="T3" fmla="*/ 22 h 161"/>
                <a:gd name="T4" fmla="*/ 340 w 361"/>
                <a:gd name="T5" fmla="*/ 19 h 161"/>
                <a:gd name="T6" fmla="*/ 340 w 361"/>
                <a:gd name="T7" fmla="*/ 19 h 161"/>
                <a:gd name="T8" fmla="*/ 361 w 361"/>
                <a:gd name="T9" fmla="*/ 10 h 161"/>
                <a:gd name="T10" fmla="*/ 349 w 361"/>
                <a:gd name="T11" fmla="*/ 5 h 161"/>
                <a:gd name="T12" fmla="*/ 340 w 361"/>
                <a:gd name="T13" fmla="*/ 0 h 161"/>
                <a:gd name="T14" fmla="*/ 338 w 361"/>
                <a:gd name="T15" fmla="*/ 0 h 161"/>
                <a:gd name="T16" fmla="*/ 338 w 361"/>
                <a:gd name="T17" fmla="*/ 0 h 161"/>
                <a:gd name="T18" fmla="*/ 5 w 361"/>
                <a:gd name="T19" fmla="*/ 149 h 161"/>
                <a:gd name="T20" fmla="*/ 0 w 361"/>
                <a:gd name="T21" fmla="*/ 152 h 161"/>
                <a:gd name="T22" fmla="*/ 9 w 361"/>
                <a:gd name="T23" fmla="*/ 157 h 161"/>
                <a:gd name="T24" fmla="*/ 21 w 361"/>
                <a:gd name="T25" fmla="*/ 161 h 161"/>
                <a:gd name="T26" fmla="*/ 28 w 361"/>
                <a:gd name="T27" fmla="*/ 159 h 161"/>
                <a:gd name="T28" fmla="*/ 338 w 361"/>
                <a:gd name="T29" fmla="*/ 22 h 161"/>
                <a:gd name="T30" fmla="*/ 338 w 361"/>
                <a:gd name="T31" fmla="*/ 2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38" y="22"/>
                  </a:moveTo>
                  <a:lnTo>
                    <a:pt x="338" y="22"/>
                  </a:lnTo>
                  <a:lnTo>
                    <a:pt x="340" y="19"/>
                  </a:lnTo>
                  <a:lnTo>
                    <a:pt x="340" y="19"/>
                  </a:lnTo>
                  <a:lnTo>
                    <a:pt x="361" y="10"/>
                  </a:lnTo>
                  <a:lnTo>
                    <a:pt x="349" y="5"/>
                  </a:lnTo>
                  <a:lnTo>
                    <a:pt x="340" y="0"/>
                  </a:lnTo>
                  <a:lnTo>
                    <a:pt x="338" y="0"/>
                  </a:lnTo>
                  <a:lnTo>
                    <a:pt x="338" y="0"/>
                  </a:lnTo>
                  <a:lnTo>
                    <a:pt x="5" y="149"/>
                  </a:lnTo>
                  <a:lnTo>
                    <a:pt x="0" y="152"/>
                  </a:lnTo>
                  <a:lnTo>
                    <a:pt x="9" y="157"/>
                  </a:lnTo>
                  <a:lnTo>
                    <a:pt x="21" y="161"/>
                  </a:lnTo>
                  <a:lnTo>
                    <a:pt x="28" y="159"/>
                  </a:lnTo>
                  <a:lnTo>
                    <a:pt x="338" y="22"/>
                  </a:lnTo>
                  <a:lnTo>
                    <a:pt x="338"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3" name="Freeform 15"/>
            <p:cNvSpPr>
              <a:spLocks/>
            </p:cNvSpPr>
            <p:nvPr/>
          </p:nvSpPr>
          <p:spPr bwMode="auto">
            <a:xfrm>
              <a:off x="5897563" y="6024387"/>
              <a:ext cx="577850" cy="255587"/>
            </a:xfrm>
            <a:custGeom>
              <a:avLst/>
              <a:gdLst>
                <a:gd name="T0" fmla="*/ 364 w 364"/>
                <a:gd name="T1" fmla="*/ 9 h 161"/>
                <a:gd name="T2" fmla="*/ 352 w 364"/>
                <a:gd name="T3" fmla="*/ 5 h 161"/>
                <a:gd name="T4" fmla="*/ 340 w 364"/>
                <a:gd name="T5" fmla="*/ 0 h 161"/>
                <a:gd name="T6" fmla="*/ 333 w 364"/>
                <a:gd name="T7" fmla="*/ 2 h 161"/>
                <a:gd name="T8" fmla="*/ 333 w 364"/>
                <a:gd name="T9" fmla="*/ 2 h 161"/>
                <a:gd name="T10" fmla="*/ 5 w 364"/>
                <a:gd name="T11" fmla="*/ 149 h 161"/>
                <a:gd name="T12" fmla="*/ 0 w 364"/>
                <a:gd name="T13" fmla="*/ 151 h 161"/>
                <a:gd name="T14" fmla="*/ 12 w 364"/>
                <a:gd name="T15" fmla="*/ 156 h 161"/>
                <a:gd name="T16" fmla="*/ 24 w 364"/>
                <a:gd name="T17" fmla="*/ 161 h 161"/>
                <a:gd name="T18" fmla="*/ 29 w 364"/>
                <a:gd name="T19" fmla="*/ 158 h 161"/>
                <a:gd name="T20" fmla="*/ 345 w 364"/>
                <a:gd name="T21" fmla="*/ 19 h 161"/>
                <a:gd name="T22" fmla="*/ 345 w 364"/>
                <a:gd name="T23" fmla="*/ 19 h 161"/>
                <a:gd name="T24" fmla="*/ 364 w 364"/>
                <a:gd name="T25" fmla="*/ 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4" h="161">
                  <a:moveTo>
                    <a:pt x="364" y="9"/>
                  </a:moveTo>
                  <a:lnTo>
                    <a:pt x="352" y="5"/>
                  </a:lnTo>
                  <a:lnTo>
                    <a:pt x="340" y="0"/>
                  </a:lnTo>
                  <a:lnTo>
                    <a:pt x="333" y="2"/>
                  </a:lnTo>
                  <a:lnTo>
                    <a:pt x="333" y="2"/>
                  </a:lnTo>
                  <a:lnTo>
                    <a:pt x="5" y="149"/>
                  </a:lnTo>
                  <a:lnTo>
                    <a:pt x="0" y="151"/>
                  </a:lnTo>
                  <a:lnTo>
                    <a:pt x="12" y="156"/>
                  </a:lnTo>
                  <a:lnTo>
                    <a:pt x="24" y="161"/>
                  </a:lnTo>
                  <a:lnTo>
                    <a:pt x="29" y="158"/>
                  </a:lnTo>
                  <a:lnTo>
                    <a:pt x="345" y="19"/>
                  </a:lnTo>
                  <a:lnTo>
                    <a:pt x="345" y="19"/>
                  </a:lnTo>
                  <a:lnTo>
                    <a:pt x="364"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64" name="Group 463"/>
          <p:cNvGrpSpPr/>
          <p:nvPr/>
        </p:nvGrpSpPr>
        <p:grpSpPr>
          <a:xfrm>
            <a:off x="5263243" y="2850341"/>
            <a:ext cx="1909989" cy="854075"/>
            <a:chOff x="5114925" y="5697362"/>
            <a:chExt cx="1622425" cy="725487"/>
          </a:xfrm>
        </p:grpSpPr>
        <p:sp>
          <p:nvSpPr>
            <p:cNvPr id="465" name="Freeform 11"/>
            <p:cNvSpPr>
              <a:spLocks/>
            </p:cNvSpPr>
            <p:nvPr/>
          </p:nvSpPr>
          <p:spPr bwMode="auto">
            <a:xfrm>
              <a:off x="5114925" y="5697362"/>
              <a:ext cx="1622425" cy="725487"/>
            </a:xfrm>
            <a:custGeom>
              <a:avLst/>
              <a:gdLst>
                <a:gd name="T0" fmla="*/ 1022 w 1022"/>
                <a:gd name="T1" fmla="*/ 227 h 457"/>
                <a:gd name="T2" fmla="*/ 512 w 1022"/>
                <a:gd name="T3" fmla="*/ 457 h 457"/>
                <a:gd name="T4" fmla="*/ 0 w 1022"/>
                <a:gd name="T5" fmla="*/ 227 h 457"/>
                <a:gd name="T6" fmla="*/ 512 w 1022"/>
                <a:gd name="T7" fmla="*/ 0 h 457"/>
                <a:gd name="T8" fmla="*/ 1022 w 1022"/>
                <a:gd name="T9" fmla="*/ 227 h 457"/>
              </a:gdLst>
              <a:ahLst/>
              <a:cxnLst>
                <a:cxn ang="0">
                  <a:pos x="T0" y="T1"/>
                </a:cxn>
                <a:cxn ang="0">
                  <a:pos x="T2" y="T3"/>
                </a:cxn>
                <a:cxn ang="0">
                  <a:pos x="T4" y="T5"/>
                </a:cxn>
                <a:cxn ang="0">
                  <a:pos x="T6" y="T7"/>
                </a:cxn>
                <a:cxn ang="0">
                  <a:pos x="T8" y="T9"/>
                </a:cxn>
              </a:cxnLst>
              <a:rect l="0" t="0" r="r" b="b"/>
              <a:pathLst>
                <a:path w="1022" h="457">
                  <a:moveTo>
                    <a:pt x="1022" y="227"/>
                  </a:moveTo>
                  <a:lnTo>
                    <a:pt x="512" y="457"/>
                  </a:lnTo>
                  <a:lnTo>
                    <a:pt x="0" y="227"/>
                  </a:lnTo>
                  <a:lnTo>
                    <a:pt x="512" y="0"/>
                  </a:lnTo>
                  <a:lnTo>
                    <a:pt x="1022" y="227"/>
                  </a:lnTo>
                  <a:close/>
                </a:path>
              </a:pathLst>
            </a:custGeom>
            <a:solidFill>
              <a:schemeClr val="accent5"/>
            </a:solidFill>
            <a:ln w="28575">
              <a:solidFill>
                <a:schemeClr val="bg2"/>
              </a:solidFill>
            </a:ln>
          </p:spPr>
          <p:txBody>
            <a:bodyPr vert="horz" wrap="square" lIns="91440" tIns="45720" rIns="91440" bIns="45720" numCol="1" anchor="t" anchorCtr="0" compatLnSpc="1">
              <a:prstTxWarp prst="textNoShape">
                <a:avLst/>
              </a:prstTxWarp>
            </a:bodyPr>
            <a:lstStyle/>
            <a:p>
              <a:endParaRPr lang="en-US"/>
            </a:p>
          </p:txBody>
        </p:sp>
        <p:sp>
          <p:nvSpPr>
            <p:cNvPr id="466" name="Freeform 12"/>
            <p:cNvSpPr>
              <a:spLocks/>
            </p:cNvSpPr>
            <p:nvPr/>
          </p:nvSpPr>
          <p:spPr bwMode="auto">
            <a:xfrm>
              <a:off x="5437188" y="5818012"/>
              <a:ext cx="573088" cy="255587"/>
            </a:xfrm>
            <a:custGeom>
              <a:avLst/>
              <a:gdLst>
                <a:gd name="T0" fmla="*/ 342 w 361"/>
                <a:gd name="T1" fmla="*/ 19 h 161"/>
                <a:gd name="T2" fmla="*/ 361 w 361"/>
                <a:gd name="T3" fmla="*/ 9 h 161"/>
                <a:gd name="T4" fmla="*/ 352 w 361"/>
                <a:gd name="T5" fmla="*/ 5 h 161"/>
                <a:gd name="T6" fmla="*/ 340 w 361"/>
                <a:gd name="T7" fmla="*/ 0 h 161"/>
                <a:gd name="T8" fmla="*/ 340 w 361"/>
                <a:gd name="T9" fmla="*/ 0 h 161"/>
                <a:gd name="T10" fmla="*/ 340 w 361"/>
                <a:gd name="T11" fmla="*/ 0 h 161"/>
                <a:gd name="T12" fmla="*/ 340 w 361"/>
                <a:gd name="T13" fmla="*/ 0 h 161"/>
                <a:gd name="T14" fmla="*/ 333 w 361"/>
                <a:gd name="T15" fmla="*/ 2 h 161"/>
                <a:gd name="T16" fmla="*/ 333 w 361"/>
                <a:gd name="T17" fmla="*/ 2 h 161"/>
                <a:gd name="T18" fmla="*/ 5 w 361"/>
                <a:gd name="T19" fmla="*/ 149 h 161"/>
                <a:gd name="T20" fmla="*/ 0 w 361"/>
                <a:gd name="T21" fmla="*/ 151 h 161"/>
                <a:gd name="T22" fmla="*/ 12 w 361"/>
                <a:gd name="T23" fmla="*/ 156 h 161"/>
                <a:gd name="T24" fmla="*/ 21 w 361"/>
                <a:gd name="T25" fmla="*/ 161 h 161"/>
                <a:gd name="T26" fmla="*/ 28 w 361"/>
                <a:gd name="T27" fmla="*/ 158 h 161"/>
                <a:gd name="T28" fmla="*/ 342 w 361"/>
                <a:gd name="T29" fmla="*/ 19 h 161"/>
                <a:gd name="T30" fmla="*/ 342 w 361"/>
                <a:gd name="T31" fmla="*/ 1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42" y="19"/>
                  </a:moveTo>
                  <a:lnTo>
                    <a:pt x="361" y="9"/>
                  </a:lnTo>
                  <a:lnTo>
                    <a:pt x="352" y="5"/>
                  </a:lnTo>
                  <a:lnTo>
                    <a:pt x="340" y="0"/>
                  </a:lnTo>
                  <a:lnTo>
                    <a:pt x="340" y="0"/>
                  </a:lnTo>
                  <a:lnTo>
                    <a:pt x="340" y="0"/>
                  </a:lnTo>
                  <a:lnTo>
                    <a:pt x="340" y="0"/>
                  </a:lnTo>
                  <a:lnTo>
                    <a:pt x="333" y="2"/>
                  </a:lnTo>
                  <a:lnTo>
                    <a:pt x="333" y="2"/>
                  </a:lnTo>
                  <a:lnTo>
                    <a:pt x="5" y="149"/>
                  </a:lnTo>
                  <a:lnTo>
                    <a:pt x="0" y="151"/>
                  </a:lnTo>
                  <a:lnTo>
                    <a:pt x="12" y="156"/>
                  </a:lnTo>
                  <a:lnTo>
                    <a:pt x="21" y="161"/>
                  </a:lnTo>
                  <a:lnTo>
                    <a:pt x="28" y="158"/>
                  </a:lnTo>
                  <a:lnTo>
                    <a:pt x="342" y="19"/>
                  </a:lnTo>
                  <a:lnTo>
                    <a:pt x="342"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7" name="Freeform 13"/>
            <p:cNvSpPr>
              <a:spLocks/>
            </p:cNvSpPr>
            <p:nvPr/>
          </p:nvSpPr>
          <p:spPr bwMode="auto">
            <a:xfrm>
              <a:off x="5583238" y="5881512"/>
              <a:ext cx="573088" cy="258762"/>
            </a:xfrm>
            <a:custGeom>
              <a:avLst/>
              <a:gdLst>
                <a:gd name="T0" fmla="*/ 361 w 361"/>
                <a:gd name="T1" fmla="*/ 10 h 163"/>
                <a:gd name="T2" fmla="*/ 352 w 361"/>
                <a:gd name="T3" fmla="*/ 5 h 163"/>
                <a:gd name="T4" fmla="*/ 340 w 361"/>
                <a:gd name="T5" fmla="*/ 0 h 163"/>
                <a:gd name="T6" fmla="*/ 333 w 361"/>
                <a:gd name="T7" fmla="*/ 3 h 163"/>
                <a:gd name="T8" fmla="*/ 333 w 361"/>
                <a:gd name="T9" fmla="*/ 3 h 163"/>
                <a:gd name="T10" fmla="*/ 5 w 361"/>
                <a:gd name="T11" fmla="*/ 149 h 163"/>
                <a:gd name="T12" fmla="*/ 0 w 361"/>
                <a:gd name="T13" fmla="*/ 151 h 163"/>
                <a:gd name="T14" fmla="*/ 12 w 361"/>
                <a:gd name="T15" fmla="*/ 156 h 163"/>
                <a:gd name="T16" fmla="*/ 21 w 361"/>
                <a:gd name="T17" fmla="*/ 163 h 163"/>
                <a:gd name="T18" fmla="*/ 28 w 361"/>
                <a:gd name="T19" fmla="*/ 161 h 163"/>
                <a:gd name="T20" fmla="*/ 342 w 361"/>
                <a:gd name="T21" fmla="*/ 19 h 163"/>
                <a:gd name="T22" fmla="*/ 361 w 361"/>
                <a:gd name="T23" fmla="*/ 1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1" h="163">
                  <a:moveTo>
                    <a:pt x="361" y="10"/>
                  </a:moveTo>
                  <a:lnTo>
                    <a:pt x="352" y="5"/>
                  </a:lnTo>
                  <a:lnTo>
                    <a:pt x="340" y="0"/>
                  </a:lnTo>
                  <a:lnTo>
                    <a:pt x="333" y="3"/>
                  </a:lnTo>
                  <a:lnTo>
                    <a:pt x="333" y="3"/>
                  </a:lnTo>
                  <a:lnTo>
                    <a:pt x="5" y="149"/>
                  </a:lnTo>
                  <a:lnTo>
                    <a:pt x="0" y="151"/>
                  </a:lnTo>
                  <a:lnTo>
                    <a:pt x="12" y="156"/>
                  </a:lnTo>
                  <a:lnTo>
                    <a:pt x="21" y="163"/>
                  </a:lnTo>
                  <a:lnTo>
                    <a:pt x="28" y="161"/>
                  </a:lnTo>
                  <a:lnTo>
                    <a:pt x="342" y="19"/>
                  </a:lnTo>
                  <a:lnTo>
                    <a:pt x="361"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8" name="Freeform 14"/>
            <p:cNvSpPr>
              <a:spLocks/>
            </p:cNvSpPr>
            <p:nvPr/>
          </p:nvSpPr>
          <p:spPr bwMode="auto">
            <a:xfrm>
              <a:off x="5748338" y="5956124"/>
              <a:ext cx="573088" cy="255587"/>
            </a:xfrm>
            <a:custGeom>
              <a:avLst/>
              <a:gdLst>
                <a:gd name="T0" fmla="*/ 338 w 361"/>
                <a:gd name="T1" fmla="*/ 22 h 161"/>
                <a:gd name="T2" fmla="*/ 338 w 361"/>
                <a:gd name="T3" fmla="*/ 22 h 161"/>
                <a:gd name="T4" fmla="*/ 340 w 361"/>
                <a:gd name="T5" fmla="*/ 19 h 161"/>
                <a:gd name="T6" fmla="*/ 340 w 361"/>
                <a:gd name="T7" fmla="*/ 19 h 161"/>
                <a:gd name="T8" fmla="*/ 361 w 361"/>
                <a:gd name="T9" fmla="*/ 10 h 161"/>
                <a:gd name="T10" fmla="*/ 349 w 361"/>
                <a:gd name="T11" fmla="*/ 5 h 161"/>
                <a:gd name="T12" fmla="*/ 340 w 361"/>
                <a:gd name="T13" fmla="*/ 0 h 161"/>
                <a:gd name="T14" fmla="*/ 338 w 361"/>
                <a:gd name="T15" fmla="*/ 0 h 161"/>
                <a:gd name="T16" fmla="*/ 338 w 361"/>
                <a:gd name="T17" fmla="*/ 0 h 161"/>
                <a:gd name="T18" fmla="*/ 5 w 361"/>
                <a:gd name="T19" fmla="*/ 149 h 161"/>
                <a:gd name="T20" fmla="*/ 0 w 361"/>
                <a:gd name="T21" fmla="*/ 152 h 161"/>
                <a:gd name="T22" fmla="*/ 9 w 361"/>
                <a:gd name="T23" fmla="*/ 157 h 161"/>
                <a:gd name="T24" fmla="*/ 21 w 361"/>
                <a:gd name="T25" fmla="*/ 161 h 161"/>
                <a:gd name="T26" fmla="*/ 28 w 361"/>
                <a:gd name="T27" fmla="*/ 159 h 161"/>
                <a:gd name="T28" fmla="*/ 338 w 361"/>
                <a:gd name="T29" fmla="*/ 22 h 161"/>
                <a:gd name="T30" fmla="*/ 338 w 361"/>
                <a:gd name="T31" fmla="*/ 2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38" y="22"/>
                  </a:moveTo>
                  <a:lnTo>
                    <a:pt x="338" y="22"/>
                  </a:lnTo>
                  <a:lnTo>
                    <a:pt x="340" y="19"/>
                  </a:lnTo>
                  <a:lnTo>
                    <a:pt x="340" y="19"/>
                  </a:lnTo>
                  <a:lnTo>
                    <a:pt x="361" y="10"/>
                  </a:lnTo>
                  <a:lnTo>
                    <a:pt x="349" y="5"/>
                  </a:lnTo>
                  <a:lnTo>
                    <a:pt x="340" y="0"/>
                  </a:lnTo>
                  <a:lnTo>
                    <a:pt x="338" y="0"/>
                  </a:lnTo>
                  <a:lnTo>
                    <a:pt x="338" y="0"/>
                  </a:lnTo>
                  <a:lnTo>
                    <a:pt x="5" y="149"/>
                  </a:lnTo>
                  <a:lnTo>
                    <a:pt x="0" y="152"/>
                  </a:lnTo>
                  <a:lnTo>
                    <a:pt x="9" y="157"/>
                  </a:lnTo>
                  <a:lnTo>
                    <a:pt x="21" y="161"/>
                  </a:lnTo>
                  <a:lnTo>
                    <a:pt x="28" y="159"/>
                  </a:lnTo>
                  <a:lnTo>
                    <a:pt x="338" y="22"/>
                  </a:lnTo>
                  <a:lnTo>
                    <a:pt x="338"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9" name="Freeform 15"/>
            <p:cNvSpPr>
              <a:spLocks/>
            </p:cNvSpPr>
            <p:nvPr/>
          </p:nvSpPr>
          <p:spPr bwMode="auto">
            <a:xfrm>
              <a:off x="5897563" y="6024387"/>
              <a:ext cx="577850" cy="255587"/>
            </a:xfrm>
            <a:custGeom>
              <a:avLst/>
              <a:gdLst>
                <a:gd name="T0" fmla="*/ 364 w 364"/>
                <a:gd name="T1" fmla="*/ 9 h 161"/>
                <a:gd name="T2" fmla="*/ 352 w 364"/>
                <a:gd name="T3" fmla="*/ 5 h 161"/>
                <a:gd name="T4" fmla="*/ 340 w 364"/>
                <a:gd name="T5" fmla="*/ 0 h 161"/>
                <a:gd name="T6" fmla="*/ 333 w 364"/>
                <a:gd name="T7" fmla="*/ 2 h 161"/>
                <a:gd name="T8" fmla="*/ 333 w 364"/>
                <a:gd name="T9" fmla="*/ 2 h 161"/>
                <a:gd name="T10" fmla="*/ 5 w 364"/>
                <a:gd name="T11" fmla="*/ 149 h 161"/>
                <a:gd name="T12" fmla="*/ 0 w 364"/>
                <a:gd name="T13" fmla="*/ 151 h 161"/>
                <a:gd name="T14" fmla="*/ 12 w 364"/>
                <a:gd name="T15" fmla="*/ 156 h 161"/>
                <a:gd name="T16" fmla="*/ 24 w 364"/>
                <a:gd name="T17" fmla="*/ 161 h 161"/>
                <a:gd name="T18" fmla="*/ 29 w 364"/>
                <a:gd name="T19" fmla="*/ 158 h 161"/>
                <a:gd name="T20" fmla="*/ 345 w 364"/>
                <a:gd name="T21" fmla="*/ 19 h 161"/>
                <a:gd name="T22" fmla="*/ 345 w 364"/>
                <a:gd name="T23" fmla="*/ 19 h 161"/>
                <a:gd name="T24" fmla="*/ 364 w 364"/>
                <a:gd name="T25" fmla="*/ 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4" h="161">
                  <a:moveTo>
                    <a:pt x="364" y="9"/>
                  </a:moveTo>
                  <a:lnTo>
                    <a:pt x="352" y="5"/>
                  </a:lnTo>
                  <a:lnTo>
                    <a:pt x="340" y="0"/>
                  </a:lnTo>
                  <a:lnTo>
                    <a:pt x="333" y="2"/>
                  </a:lnTo>
                  <a:lnTo>
                    <a:pt x="333" y="2"/>
                  </a:lnTo>
                  <a:lnTo>
                    <a:pt x="5" y="149"/>
                  </a:lnTo>
                  <a:lnTo>
                    <a:pt x="0" y="151"/>
                  </a:lnTo>
                  <a:lnTo>
                    <a:pt x="12" y="156"/>
                  </a:lnTo>
                  <a:lnTo>
                    <a:pt x="24" y="161"/>
                  </a:lnTo>
                  <a:lnTo>
                    <a:pt x="29" y="158"/>
                  </a:lnTo>
                  <a:lnTo>
                    <a:pt x="345" y="19"/>
                  </a:lnTo>
                  <a:lnTo>
                    <a:pt x="345" y="19"/>
                  </a:lnTo>
                  <a:lnTo>
                    <a:pt x="364"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70" name="Group 469"/>
          <p:cNvGrpSpPr/>
          <p:nvPr/>
        </p:nvGrpSpPr>
        <p:grpSpPr>
          <a:xfrm>
            <a:off x="5263243" y="2674774"/>
            <a:ext cx="1909989" cy="854075"/>
            <a:chOff x="5114925" y="5697362"/>
            <a:chExt cx="1622425" cy="725487"/>
          </a:xfrm>
        </p:grpSpPr>
        <p:sp>
          <p:nvSpPr>
            <p:cNvPr id="471" name="Freeform 11"/>
            <p:cNvSpPr>
              <a:spLocks/>
            </p:cNvSpPr>
            <p:nvPr/>
          </p:nvSpPr>
          <p:spPr bwMode="auto">
            <a:xfrm>
              <a:off x="5114925" y="5697362"/>
              <a:ext cx="1622425" cy="725487"/>
            </a:xfrm>
            <a:custGeom>
              <a:avLst/>
              <a:gdLst>
                <a:gd name="T0" fmla="*/ 1022 w 1022"/>
                <a:gd name="T1" fmla="*/ 227 h 457"/>
                <a:gd name="T2" fmla="*/ 512 w 1022"/>
                <a:gd name="T3" fmla="*/ 457 h 457"/>
                <a:gd name="T4" fmla="*/ 0 w 1022"/>
                <a:gd name="T5" fmla="*/ 227 h 457"/>
                <a:gd name="T6" fmla="*/ 512 w 1022"/>
                <a:gd name="T7" fmla="*/ 0 h 457"/>
                <a:gd name="T8" fmla="*/ 1022 w 1022"/>
                <a:gd name="T9" fmla="*/ 227 h 457"/>
              </a:gdLst>
              <a:ahLst/>
              <a:cxnLst>
                <a:cxn ang="0">
                  <a:pos x="T0" y="T1"/>
                </a:cxn>
                <a:cxn ang="0">
                  <a:pos x="T2" y="T3"/>
                </a:cxn>
                <a:cxn ang="0">
                  <a:pos x="T4" y="T5"/>
                </a:cxn>
                <a:cxn ang="0">
                  <a:pos x="T6" y="T7"/>
                </a:cxn>
                <a:cxn ang="0">
                  <a:pos x="T8" y="T9"/>
                </a:cxn>
              </a:cxnLst>
              <a:rect l="0" t="0" r="r" b="b"/>
              <a:pathLst>
                <a:path w="1022" h="457">
                  <a:moveTo>
                    <a:pt x="1022" y="227"/>
                  </a:moveTo>
                  <a:lnTo>
                    <a:pt x="512" y="457"/>
                  </a:lnTo>
                  <a:lnTo>
                    <a:pt x="0" y="227"/>
                  </a:lnTo>
                  <a:lnTo>
                    <a:pt x="512" y="0"/>
                  </a:lnTo>
                  <a:lnTo>
                    <a:pt x="1022" y="227"/>
                  </a:lnTo>
                  <a:close/>
                </a:path>
              </a:pathLst>
            </a:custGeom>
            <a:solidFill>
              <a:schemeClr val="accent5"/>
            </a:solidFill>
            <a:ln w="28575">
              <a:solidFill>
                <a:schemeClr val="bg2"/>
              </a:solidFill>
            </a:ln>
          </p:spPr>
          <p:txBody>
            <a:bodyPr vert="horz" wrap="square" lIns="91440" tIns="45720" rIns="91440" bIns="45720" numCol="1" anchor="t" anchorCtr="0" compatLnSpc="1">
              <a:prstTxWarp prst="textNoShape">
                <a:avLst/>
              </a:prstTxWarp>
            </a:bodyPr>
            <a:lstStyle/>
            <a:p>
              <a:endParaRPr lang="en-US"/>
            </a:p>
          </p:txBody>
        </p:sp>
        <p:sp>
          <p:nvSpPr>
            <p:cNvPr id="472" name="Freeform 12"/>
            <p:cNvSpPr>
              <a:spLocks/>
            </p:cNvSpPr>
            <p:nvPr/>
          </p:nvSpPr>
          <p:spPr bwMode="auto">
            <a:xfrm>
              <a:off x="5437188" y="5818012"/>
              <a:ext cx="573088" cy="255587"/>
            </a:xfrm>
            <a:custGeom>
              <a:avLst/>
              <a:gdLst>
                <a:gd name="T0" fmla="*/ 342 w 361"/>
                <a:gd name="T1" fmla="*/ 19 h 161"/>
                <a:gd name="T2" fmla="*/ 361 w 361"/>
                <a:gd name="T3" fmla="*/ 9 h 161"/>
                <a:gd name="T4" fmla="*/ 352 w 361"/>
                <a:gd name="T5" fmla="*/ 5 h 161"/>
                <a:gd name="T6" fmla="*/ 340 w 361"/>
                <a:gd name="T7" fmla="*/ 0 h 161"/>
                <a:gd name="T8" fmla="*/ 340 w 361"/>
                <a:gd name="T9" fmla="*/ 0 h 161"/>
                <a:gd name="T10" fmla="*/ 340 w 361"/>
                <a:gd name="T11" fmla="*/ 0 h 161"/>
                <a:gd name="T12" fmla="*/ 340 w 361"/>
                <a:gd name="T13" fmla="*/ 0 h 161"/>
                <a:gd name="T14" fmla="*/ 333 w 361"/>
                <a:gd name="T15" fmla="*/ 2 h 161"/>
                <a:gd name="T16" fmla="*/ 333 w 361"/>
                <a:gd name="T17" fmla="*/ 2 h 161"/>
                <a:gd name="T18" fmla="*/ 5 w 361"/>
                <a:gd name="T19" fmla="*/ 149 h 161"/>
                <a:gd name="T20" fmla="*/ 0 w 361"/>
                <a:gd name="T21" fmla="*/ 151 h 161"/>
                <a:gd name="T22" fmla="*/ 12 w 361"/>
                <a:gd name="T23" fmla="*/ 156 h 161"/>
                <a:gd name="T24" fmla="*/ 21 w 361"/>
                <a:gd name="T25" fmla="*/ 161 h 161"/>
                <a:gd name="T26" fmla="*/ 28 w 361"/>
                <a:gd name="T27" fmla="*/ 158 h 161"/>
                <a:gd name="T28" fmla="*/ 342 w 361"/>
                <a:gd name="T29" fmla="*/ 19 h 161"/>
                <a:gd name="T30" fmla="*/ 342 w 361"/>
                <a:gd name="T31" fmla="*/ 1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42" y="19"/>
                  </a:moveTo>
                  <a:lnTo>
                    <a:pt x="361" y="9"/>
                  </a:lnTo>
                  <a:lnTo>
                    <a:pt x="352" y="5"/>
                  </a:lnTo>
                  <a:lnTo>
                    <a:pt x="340" y="0"/>
                  </a:lnTo>
                  <a:lnTo>
                    <a:pt x="340" y="0"/>
                  </a:lnTo>
                  <a:lnTo>
                    <a:pt x="340" y="0"/>
                  </a:lnTo>
                  <a:lnTo>
                    <a:pt x="340" y="0"/>
                  </a:lnTo>
                  <a:lnTo>
                    <a:pt x="333" y="2"/>
                  </a:lnTo>
                  <a:lnTo>
                    <a:pt x="333" y="2"/>
                  </a:lnTo>
                  <a:lnTo>
                    <a:pt x="5" y="149"/>
                  </a:lnTo>
                  <a:lnTo>
                    <a:pt x="0" y="151"/>
                  </a:lnTo>
                  <a:lnTo>
                    <a:pt x="12" y="156"/>
                  </a:lnTo>
                  <a:lnTo>
                    <a:pt x="21" y="161"/>
                  </a:lnTo>
                  <a:lnTo>
                    <a:pt x="28" y="158"/>
                  </a:lnTo>
                  <a:lnTo>
                    <a:pt x="342" y="19"/>
                  </a:lnTo>
                  <a:lnTo>
                    <a:pt x="342"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3" name="Freeform 13"/>
            <p:cNvSpPr>
              <a:spLocks/>
            </p:cNvSpPr>
            <p:nvPr/>
          </p:nvSpPr>
          <p:spPr bwMode="auto">
            <a:xfrm>
              <a:off x="5583238" y="5881512"/>
              <a:ext cx="573088" cy="258762"/>
            </a:xfrm>
            <a:custGeom>
              <a:avLst/>
              <a:gdLst>
                <a:gd name="T0" fmla="*/ 361 w 361"/>
                <a:gd name="T1" fmla="*/ 10 h 163"/>
                <a:gd name="T2" fmla="*/ 352 w 361"/>
                <a:gd name="T3" fmla="*/ 5 h 163"/>
                <a:gd name="T4" fmla="*/ 340 w 361"/>
                <a:gd name="T5" fmla="*/ 0 h 163"/>
                <a:gd name="T6" fmla="*/ 333 w 361"/>
                <a:gd name="T7" fmla="*/ 3 h 163"/>
                <a:gd name="T8" fmla="*/ 333 w 361"/>
                <a:gd name="T9" fmla="*/ 3 h 163"/>
                <a:gd name="T10" fmla="*/ 5 w 361"/>
                <a:gd name="T11" fmla="*/ 149 h 163"/>
                <a:gd name="T12" fmla="*/ 0 w 361"/>
                <a:gd name="T13" fmla="*/ 151 h 163"/>
                <a:gd name="T14" fmla="*/ 12 w 361"/>
                <a:gd name="T15" fmla="*/ 156 h 163"/>
                <a:gd name="T16" fmla="*/ 21 w 361"/>
                <a:gd name="T17" fmla="*/ 163 h 163"/>
                <a:gd name="T18" fmla="*/ 28 w 361"/>
                <a:gd name="T19" fmla="*/ 161 h 163"/>
                <a:gd name="T20" fmla="*/ 342 w 361"/>
                <a:gd name="T21" fmla="*/ 19 h 163"/>
                <a:gd name="T22" fmla="*/ 361 w 361"/>
                <a:gd name="T23" fmla="*/ 1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1" h="163">
                  <a:moveTo>
                    <a:pt x="361" y="10"/>
                  </a:moveTo>
                  <a:lnTo>
                    <a:pt x="352" y="5"/>
                  </a:lnTo>
                  <a:lnTo>
                    <a:pt x="340" y="0"/>
                  </a:lnTo>
                  <a:lnTo>
                    <a:pt x="333" y="3"/>
                  </a:lnTo>
                  <a:lnTo>
                    <a:pt x="333" y="3"/>
                  </a:lnTo>
                  <a:lnTo>
                    <a:pt x="5" y="149"/>
                  </a:lnTo>
                  <a:lnTo>
                    <a:pt x="0" y="151"/>
                  </a:lnTo>
                  <a:lnTo>
                    <a:pt x="12" y="156"/>
                  </a:lnTo>
                  <a:lnTo>
                    <a:pt x="21" y="163"/>
                  </a:lnTo>
                  <a:lnTo>
                    <a:pt x="28" y="161"/>
                  </a:lnTo>
                  <a:lnTo>
                    <a:pt x="342" y="19"/>
                  </a:lnTo>
                  <a:lnTo>
                    <a:pt x="361"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4" name="Freeform 14"/>
            <p:cNvSpPr>
              <a:spLocks/>
            </p:cNvSpPr>
            <p:nvPr/>
          </p:nvSpPr>
          <p:spPr bwMode="auto">
            <a:xfrm>
              <a:off x="5748338" y="5956124"/>
              <a:ext cx="573088" cy="255587"/>
            </a:xfrm>
            <a:custGeom>
              <a:avLst/>
              <a:gdLst>
                <a:gd name="T0" fmla="*/ 338 w 361"/>
                <a:gd name="T1" fmla="*/ 22 h 161"/>
                <a:gd name="T2" fmla="*/ 338 w 361"/>
                <a:gd name="T3" fmla="*/ 22 h 161"/>
                <a:gd name="T4" fmla="*/ 340 w 361"/>
                <a:gd name="T5" fmla="*/ 19 h 161"/>
                <a:gd name="T6" fmla="*/ 340 w 361"/>
                <a:gd name="T7" fmla="*/ 19 h 161"/>
                <a:gd name="T8" fmla="*/ 361 w 361"/>
                <a:gd name="T9" fmla="*/ 10 h 161"/>
                <a:gd name="T10" fmla="*/ 349 w 361"/>
                <a:gd name="T11" fmla="*/ 5 h 161"/>
                <a:gd name="T12" fmla="*/ 340 w 361"/>
                <a:gd name="T13" fmla="*/ 0 h 161"/>
                <a:gd name="T14" fmla="*/ 338 w 361"/>
                <a:gd name="T15" fmla="*/ 0 h 161"/>
                <a:gd name="T16" fmla="*/ 338 w 361"/>
                <a:gd name="T17" fmla="*/ 0 h 161"/>
                <a:gd name="T18" fmla="*/ 5 w 361"/>
                <a:gd name="T19" fmla="*/ 149 h 161"/>
                <a:gd name="T20" fmla="*/ 0 w 361"/>
                <a:gd name="T21" fmla="*/ 152 h 161"/>
                <a:gd name="T22" fmla="*/ 9 w 361"/>
                <a:gd name="T23" fmla="*/ 157 h 161"/>
                <a:gd name="T24" fmla="*/ 21 w 361"/>
                <a:gd name="T25" fmla="*/ 161 h 161"/>
                <a:gd name="T26" fmla="*/ 28 w 361"/>
                <a:gd name="T27" fmla="*/ 159 h 161"/>
                <a:gd name="T28" fmla="*/ 338 w 361"/>
                <a:gd name="T29" fmla="*/ 22 h 161"/>
                <a:gd name="T30" fmla="*/ 338 w 361"/>
                <a:gd name="T31" fmla="*/ 2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38" y="22"/>
                  </a:moveTo>
                  <a:lnTo>
                    <a:pt x="338" y="22"/>
                  </a:lnTo>
                  <a:lnTo>
                    <a:pt x="340" y="19"/>
                  </a:lnTo>
                  <a:lnTo>
                    <a:pt x="340" y="19"/>
                  </a:lnTo>
                  <a:lnTo>
                    <a:pt x="361" y="10"/>
                  </a:lnTo>
                  <a:lnTo>
                    <a:pt x="349" y="5"/>
                  </a:lnTo>
                  <a:lnTo>
                    <a:pt x="340" y="0"/>
                  </a:lnTo>
                  <a:lnTo>
                    <a:pt x="338" y="0"/>
                  </a:lnTo>
                  <a:lnTo>
                    <a:pt x="338" y="0"/>
                  </a:lnTo>
                  <a:lnTo>
                    <a:pt x="5" y="149"/>
                  </a:lnTo>
                  <a:lnTo>
                    <a:pt x="0" y="152"/>
                  </a:lnTo>
                  <a:lnTo>
                    <a:pt x="9" y="157"/>
                  </a:lnTo>
                  <a:lnTo>
                    <a:pt x="21" y="161"/>
                  </a:lnTo>
                  <a:lnTo>
                    <a:pt x="28" y="159"/>
                  </a:lnTo>
                  <a:lnTo>
                    <a:pt x="338" y="22"/>
                  </a:lnTo>
                  <a:lnTo>
                    <a:pt x="338"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5" name="Freeform 15"/>
            <p:cNvSpPr>
              <a:spLocks/>
            </p:cNvSpPr>
            <p:nvPr/>
          </p:nvSpPr>
          <p:spPr bwMode="auto">
            <a:xfrm>
              <a:off x="5897563" y="6024387"/>
              <a:ext cx="577850" cy="255587"/>
            </a:xfrm>
            <a:custGeom>
              <a:avLst/>
              <a:gdLst>
                <a:gd name="T0" fmla="*/ 364 w 364"/>
                <a:gd name="T1" fmla="*/ 9 h 161"/>
                <a:gd name="T2" fmla="*/ 352 w 364"/>
                <a:gd name="T3" fmla="*/ 5 h 161"/>
                <a:gd name="T4" fmla="*/ 340 w 364"/>
                <a:gd name="T5" fmla="*/ 0 h 161"/>
                <a:gd name="T6" fmla="*/ 333 w 364"/>
                <a:gd name="T7" fmla="*/ 2 h 161"/>
                <a:gd name="T8" fmla="*/ 333 w 364"/>
                <a:gd name="T9" fmla="*/ 2 h 161"/>
                <a:gd name="T10" fmla="*/ 5 w 364"/>
                <a:gd name="T11" fmla="*/ 149 h 161"/>
                <a:gd name="T12" fmla="*/ 0 w 364"/>
                <a:gd name="T13" fmla="*/ 151 h 161"/>
                <a:gd name="T14" fmla="*/ 12 w 364"/>
                <a:gd name="T15" fmla="*/ 156 h 161"/>
                <a:gd name="T16" fmla="*/ 24 w 364"/>
                <a:gd name="T17" fmla="*/ 161 h 161"/>
                <a:gd name="T18" fmla="*/ 29 w 364"/>
                <a:gd name="T19" fmla="*/ 158 h 161"/>
                <a:gd name="T20" fmla="*/ 345 w 364"/>
                <a:gd name="T21" fmla="*/ 19 h 161"/>
                <a:gd name="T22" fmla="*/ 345 w 364"/>
                <a:gd name="T23" fmla="*/ 19 h 161"/>
                <a:gd name="T24" fmla="*/ 364 w 364"/>
                <a:gd name="T25" fmla="*/ 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4" h="161">
                  <a:moveTo>
                    <a:pt x="364" y="9"/>
                  </a:moveTo>
                  <a:lnTo>
                    <a:pt x="352" y="5"/>
                  </a:lnTo>
                  <a:lnTo>
                    <a:pt x="340" y="0"/>
                  </a:lnTo>
                  <a:lnTo>
                    <a:pt x="333" y="2"/>
                  </a:lnTo>
                  <a:lnTo>
                    <a:pt x="333" y="2"/>
                  </a:lnTo>
                  <a:lnTo>
                    <a:pt x="5" y="149"/>
                  </a:lnTo>
                  <a:lnTo>
                    <a:pt x="0" y="151"/>
                  </a:lnTo>
                  <a:lnTo>
                    <a:pt x="12" y="156"/>
                  </a:lnTo>
                  <a:lnTo>
                    <a:pt x="24" y="161"/>
                  </a:lnTo>
                  <a:lnTo>
                    <a:pt x="29" y="158"/>
                  </a:lnTo>
                  <a:lnTo>
                    <a:pt x="345" y="19"/>
                  </a:lnTo>
                  <a:lnTo>
                    <a:pt x="345" y="19"/>
                  </a:lnTo>
                  <a:lnTo>
                    <a:pt x="364"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80" name="Group 679"/>
          <p:cNvGrpSpPr/>
          <p:nvPr/>
        </p:nvGrpSpPr>
        <p:grpSpPr>
          <a:xfrm>
            <a:off x="3252207" y="5483848"/>
            <a:ext cx="1909989" cy="854075"/>
            <a:chOff x="5114925" y="5697362"/>
            <a:chExt cx="1622425" cy="725487"/>
          </a:xfrm>
        </p:grpSpPr>
        <p:sp>
          <p:nvSpPr>
            <p:cNvPr id="681" name="Freeform 11"/>
            <p:cNvSpPr>
              <a:spLocks/>
            </p:cNvSpPr>
            <p:nvPr/>
          </p:nvSpPr>
          <p:spPr bwMode="auto">
            <a:xfrm>
              <a:off x="5114925" y="5697362"/>
              <a:ext cx="1622425" cy="725487"/>
            </a:xfrm>
            <a:custGeom>
              <a:avLst/>
              <a:gdLst>
                <a:gd name="T0" fmla="*/ 1022 w 1022"/>
                <a:gd name="T1" fmla="*/ 227 h 457"/>
                <a:gd name="T2" fmla="*/ 512 w 1022"/>
                <a:gd name="T3" fmla="*/ 457 h 457"/>
                <a:gd name="T4" fmla="*/ 0 w 1022"/>
                <a:gd name="T5" fmla="*/ 227 h 457"/>
                <a:gd name="T6" fmla="*/ 512 w 1022"/>
                <a:gd name="T7" fmla="*/ 0 h 457"/>
                <a:gd name="T8" fmla="*/ 1022 w 1022"/>
                <a:gd name="T9" fmla="*/ 227 h 457"/>
              </a:gdLst>
              <a:ahLst/>
              <a:cxnLst>
                <a:cxn ang="0">
                  <a:pos x="T0" y="T1"/>
                </a:cxn>
                <a:cxn ang="0">
                  <a:pos x="T2" y="T3"/>
                </a:cxn>
                <a:cxn ang="0">
                  <a:pos x="T4" y="T5"/>
                </a:cxn>
                <a:cxn ang="0">
                  <a:pos x="T6" y="T7"/>
                </a:cxn>
                <a:cxn ang="0">
                  <a:pos x="T8" y="T9"/>
                </a:cxn>
              </a:cxnLst>
              <a:rect l="0" t="0" r="r" b="b"/>
              <a:pathLst>
                <a:path w="1022" h="457">
                  <a:moveTo>
                    <a:pt x="1022" y="227"/>
                  </a:moveTo>
                  <a:lnTo>
                    <a:pt x="512" y="457"/>
                  </a:lnTo>
                  <a:lnTo>
                    <a:pt x="0" y="227"/>
                  </a:lnTo>
                  <a:lnTo>
                    <a:pt x="512" y="0"/>
                  </a:lnTo>
                  <a:lnTo>
                    <a:pt x="1022" y="227"/>
                  </a:lnTo>
                  <a:close/>
                </a:path>
              </a:pathLst>
            </a:custGeom>
            <a:solidFill>
              <a:schemeClr val="accent5"/>
            </a:solidFill>
            <a:ln w="28575">
              <a:solidFill>
                <a:schemeClr val="bg2"/>
              </a:solidFill>
            </a:ln>
          </p:spPr>
          <p:txBody>
            <a:bodyPr vert="horz" wrap="square" lIns="91440" tIns="45720" rIns="91440" bIns="45720" numCol="1" anchor="t" anchorCtr="0" compatLnSpc="1">
              <a:prstTxWarp prst="textNoShape">
                <a:avLst/>
              </a:prstTxWarp>
            </a:bodyPr>
            <a:lstStyle/>
            <a:p>
              <a:endParaRPr lang="en-US"/>
            </a:p>
          </p:txBody>
        </p:sp>
        <p:sp>
          <p:nvSpPr>
            <p:cNvPr id="682" name="Freeform 12"/>
            <p:cNvSpPr>
              <a:spLocks/>
            </p:cNvSpPr>
            <p:nvPr/>
          </p:nvSpPr>
          <p:spPr bwMode="auto">
            <a:xfrm>
              <a:off x="5437188" y="5818012"/>
              <a:ext cx="573088" cy="255587"/>
            </a:xfrm>
            <a:custGeom>
              <a:avLst/>
              <a:gdLst>
                <a:gd name="T0" fmla="*/ 342 w 361"/>
                <a:gd name="T1" fmla="*/ 19 h 161"/>
                <a:gd name="T2" fmla="*/ 361 w 361"/>
                <a:gd name="T3" fmla="*/ 9 h 161"/>
                <a:gd name="T4" fmla="*/ 352 w 361"/>
                <a:gd name="T5" fmla="*/ 5 h 161"/>
                <a:gd name="T6" fmla="*/ 340 w 361"/>
                <a:gd name="T7" fmla="*/ 0 h 161"/>
                <a:gd name="T8" fmla="*/ 340 w 361"/>
                <a:gd name="T9" fmla="*/ 0 h 161"/>
                <a:gd name="T10" fmla="*/ 340 w 361"/>
                <a:gd name="T11" fmla="*/ 0 h 161"/>
                <a:gd name="T12" fmla="*/ 340 w 361"/>
                <a:gd name="T13" fmla="*/ 0 h 161"/>
                <a:gd name="T14" fmla="*/ 333 w 361"/>
                <a:gd name="T15" fmla="*/ 2 h 161"/>
                <a:gd name="T16" fmla="*/ 333 w 361"/>
                <a:gd name="T17" fmla="*/ 2 h 161"/>
                <a:gd name="T18" fmla="*/ 5 w 361"/>
                <a:gd name="T19" fmla="*/ 149 h 161"/>
                <a:gd name="T20" fmla="*/ 0 w 361"/>
                <a:gd name="T21" fmla="*/ 151 h 161"/>
                <a:gd name="T22" fmla="*/ 12 w 361"/>
                <a:gd name="T23" fmla="*/ 156 h 161"/>
                <a:gd name="T24" fmla="*/ 21 w 361"/>
                <a:gd name="T25" fmla="*/ 161 h 161"/>
                <a:gd name="T26" fmla="*/ 28 w 361"/>
                <a:gd name="T27" fmla="*/ 158 h 161"/>
                <a:gd name="T28" fmla="*/ 342 w 361"/>
                <a:gd name="T29" fmla="*/ 19 h 161"/>
                <a:gd name="T30" fmla="*/ 342 w 361"/>
                <a:gd name="T31" fmla="*/ 1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42" y="19"/>
                  </a:moveTo>
                  <a:lnTo>
                    <a:pt x="361" y="9"/>
                  </a:lnTo>
                  <a:lnTo>
                    <a:pt x="352" y="5"/>
                  </a:lnTo>
                  <a:lnTo>
                    <a:pt x="340" y="0"/>
                  </a:lnTo>
                  <a:lnTo>
                    <a:pt x="340" y="0"/>
                  </a:lnTo>
                  <a:lnTo>
                    <a:pt x="340" y="0"/>
                  </a:lnTo>
                  <a:lnTo>
                    <a:pt x="340" y="0"/>
                  </a:lnTo>
                  <a:lnTo>
                    <a:pt x="333" y="2"/>
                  </a:lnTo>
                  <a:lnTo>
                    <a:pt x="333" y="2"/>
                  </a:lnTo>
                  <a:lnTo>
                    <a:pt x="5" y="149"/>
                  </a:lnTo>
                  <a:lnTo>
                    <a:pt x="0" y="151"/>
                  </a:lnTo>
                  <a:lnTo>
                    <a:pt x="12" y="156"/>
                  </a:lnTo>
                  <a:lnTo>
                    <a:pt x="21" y="161"/>
                  </a:lnTo>
                  <a:lnTo>
                    <a:pt x="28" y="158"/>
                  </a:lnTo>
                  <a:lnTo>
                    <a:pt x="342" y="19"/>
                  </a:lnTo>
                  <a:lnTo>
                    <a:pt x="342"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3" name="Freeform 13"/>
            <p:cNvSpPr>
              <a:spLocks/>
            </p:cNvSpPr>
            <p:nvPr/>
          </p:nvSpPr>
          <p:spPr bwMode="auto">
            <a:xfrm>
              <a:off x="5583238" y="5881512"/>
              <a:ext cx="573088" cy="258762"/>
            </a:xfrm>
            <a:custGeom>
              <a:avLst/>
              <a:gdLst>
                <a:gd name="T0" fmla="*/ 361 w 361"/>
                <a:gd name="T1" fmla="*/ 10 h 163"/>
                <a:gd name="T2" fmla="*/ 352 w 361"/>
                <a:gd name="T3" fmla="*/ 5 h 163"/>
                <a:gd name="T4" fmla="*/ 340 w 361"/>
                <a:gd name="T5" fmla="*/ 0 h 163"/>
                <a:gd name="T6" fmla="*/ 333 w 361"/>
                <a:gd name="T7" fmla="*/ 3 h 163"/>
                <a:gd name="T8" fmla="*/ 333 w 361"/>
                <a:gd name="T9" fmla="*/ 3 h 163"/>
                <a:gd name="T10" fmla="*/ 5 w 361"/>
                <a:gd name="T11" fmla="*/ 149 h 163"/>
                <a:gd name="T12" fmla="*/ 0 w 361"/>
                <a:gd name="T13" fmla="*/ 151 h 163"/>
                <a:gd name="T14" fmla="*/ 12 w 361"/>
                <a:gd name="T15" fmla="*/ 156 h 163"/>
                <a:gd name="T16" fmla="*/ 21 w 361"/>
                <a:gd name="T17" fmla="*/ 163 h 163"/>
                <a:gd name="T18" fmla="*/ 28 w 361"/>
                <a:gd name="T19" fmla="*/ 161 h 163"/>
                <a:gd name="T20" fmla="*/ 342 w 361"/>
                <a:gd name="T21" fmla="*/ 19 h 163"/>
                <a:gd name="T22" fmla="*/ 361 w 361"/>
                <a:gd name="T23" fmla="*/ 1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1" h="163">
                  <a:moveTo>
                    <a:pt x="361" y="10"/>
                  </a:moveTo>
                  <a:lnTo>
                    <a:pt x="352" y="5"/>
                  </a:lnTo>
                  <a:lnTo>
                    <a:pt x="340" y="0"/>
                  </a:lnTo>
                  <a:lnTo>
                    <a:pt x="333" y="3"/>
                  </a:lnTo>
                  <a:lnTo>
                    <a:pt x="333" y="3"/>
                  </a:lnTo>
                  <a:lnTo>
                    <a:pt x="5" y="149"/>
                  </a:lnTo>
                  <a:lnTo>
                    <a:pt x="0" y="151"/>
                  </a:lnTo>
                  <a:lnTo>
                    <a:pt x="12" y="156"/>
                  </a:lnTo>
                  <a:lnTo>
                    <a:pt x="21" y="163"/>
                  </a:lnTo>
                  <a:lnTo>
                    <a:pt x="28" y="161"/>
                  </a:lnTo>
                  <a:lnTo>
                    <a:pt x="342" y="19"/>
                  </a:lnTo>
                  <a:lnTo>
                    <a:pt x="361"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4" name="Freeform 14"/>
            <p:cNvSpPr>
              <a:spLocks/>
            </p:cNvSpPr>
            <p:nvPr/>
          </p:nvSpPr>
          <p:spPr bwMode="auto">
            <a:xfrm>
              <a:off x="5748338" y="5956124"/>
              <a:ext cx="573088" cy="255587"/>
            </a:xfrm>
            <a:custGeom>
              <a:avLst/>
              <a:gdLst>
                <a:gd name="T0" fmla="*/ 338 w 361"/>
                <a:gd name="T1" fmla="*/ 22 h 161"/>
                <a:gd name="T2" fmla="*/ 338 w 361"/>
                <a:gd name="T3" fmla="*/ 22 h 161"/>
                <a:gd name="T4" fmla="*/ 340 w 361"/>
                <a:gd name="T5" fmla="*/ 19 h 161"/>
                <a:gd name="T6" fmla="*/ 340 w 361"/>
                <a:gd name="T7" fmla="*/ 19 h 161"/>
                <a:gd name="T8" fmla="*/ 361 w 361"/>
                <a:gd name="T9" fmla="*/ 10 h 161"/>
                <a:gd name="T10" fmla="*/ 349 w 361"/>
                <a:gd name="T11" fmla="*/ 5 h 161"/>
                <a:gd name="T12" fmla="*/ 340 w 361"/>
                <a:gd name="T13" fmla="*/ 0 h 161"/>
                <a:gd name="T14" fmla="*/ 338 w 361"/>
                <a:gd name="T15" fmla="*/ 0 h 161"/>
                <a:gd name="T16" fmla="*/ 338 w 361"/>
                <a:gd name="T17" fmla="*/ 0 h 161"/>
                <a:gd name="T18" fmla="*/ 5 w 361"/>
                <a:gd name="T19" fmla="*/ 149 h 161"/>
                <a:gd name="T20" fmla="*/ 0 w 361"/>
                <a:gd name="T21" fmla="*/ 152 h 161"/>
                <a:gd name="T22" fmla="*/ 9 w 361"/>
                <a:gd name="T23" fmla="*/ 157 h 161"/>
                <a:gd name="T24" fmla="*/ 21 w 361"/>
                <a:gd name="T25" fmla="*/ 161 h 161"/>
                <a:gd name="T26" fmla="*/ 28 w 361"/>
                <a:gd name="T27" fmla="*/ 159 h 161"/>
                <a:gd name="T28" fmla="*/ 338 w 361"/>
                <a:gd name="T29" fmla="*/ 22 h 161"/>
                <a:gd name="T30" fmla="*/ 338 w 361"/>
                <a:gd name="T31" fmla="*/ 2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38" y="22"/>
                  </a:moveTo>
                  <a:lnTo>
                    <a:pt x="338" y="22"/>
                  </a:lnTo>
                  <a:lnTo>
                    <a:pt x="340" y="19"/>
                  </a:lnTo>
                  <a:lnTo>
                    <a:pt x="340" y="19"/>
                  </a:lnTo>
                  <a:lnTo>
                    <a:pt x="361" y="10"/>
                  </a:lnTo>
                  <a:lnTo>
                    <a:pt x="349" y="5"/>
                  </a:lnTo>
                  <a:lnTo>
                    <a:pt x="340" y="0"/>
                  </a:lnTo>
                  <a:lnTo>
                    <a:pt x="338" y="0"/>
                  </a:lnTo>
                  <a:lnTo>
                    <a:pt x="338" y="0"/>
                  </a:lnTo>
                  <a:lnTo>
                    <a:pt x="5" y="149"/>
                  </a:lnTo>
                  <a:lnTo>
                    <a:pt x="0" y="152"/>
                  </a:lnTo>
                  <a:lnTo>
                    <a:pt x="9" y="157"/>
                  </a:lnTo>
                  <a:lnTo>
                    <a:pt x="21" y="161"/>
                  </a:lnTo>
                  <a:lnTo>
                    <a:pt x="28" y="159"/>
                  </a:lnTo>
                  <a:lnTo>
                    <a:pt x="338" y="22"/>
                  </a:lnTo>
                  <a:lnTo>
                    <a:pt x="338"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5" name="Freeform 15"/>
            <p:cNvSpPr>
              <a:spLocks/>
            </p:cNvSpPr>
            <p:nvPr/>
          </p:nvSpPr>
          <p:spPr bwMode="auto">
            <a:xfrm>
              <a:off x="5897563" y="6024387"/>
              <a:ext cx="577850" cy="255587"/>
            </a:xfrm>
            <a:custGeom>
              <a:avLst/>
              <a:gdLst>
                <a:gd name="T0" fmla="*/ 364 w 364"/>
                <a:gd name="T1" fmla="*/ 9 h 161"/>
                <a:gd name="T2" fmla="*/ 352 w 364"/>
                <a:gd name="T3" fmla="*/ 5 h 161"/>
                <a:gd name="T4" fmla="*/ 340 w 364"/>
                <a:gd name="T5" fmla="*/ 0 h 161"/>
                <a:gd name="T6" fmla="*/ 333 w 364"/>
                <a:gd name="T7" fmla="*/ 2 h 161"/>
                <a:gd name="T8" fmla="*/ 333 w 364"/>
                <a:gd name="T9" fmla="*/ 2 h 161"/>
                <a:gd name="T10" fmla="*/ 5 w 364"/>
                <a:gd name="T11" fmla="*/ 149 h 161"/>
                <a:gd name="T12" fmla="*/ 0 w 364"/>
                <a:gd name="T13" fmla="*/ 151 h 161"/>
                <a:gd name="T14" fmla="*/ 12 w 364"/>
                <a:gd name="T15" fmla="*/ 156 h 161"/>
                <a:gd name="T16" fmla="*/ 24 w 364"/>
                <a:gd name="T17" fmla="*/ 161 h 161"/>
                <a:gd name="T18" fmla="*/ 29 w 364"/>
                <a:gd name="T19" fmla="*/ 158 h 161"/>
                <a:gd name="T20" fmla="*/ 345 w 364"/>
                <a:gd name="T21" fmla="*/ 19 h 161"/>
                <a:gd name="T22" fmla="*/ 345 w 364"/>
                <a:gd name="T23" fmla="*/ 19 h 161"/>
                <a:gd name="T24" fmla="*/ 364 w 364"/>
                <a:gd name="T25" fmla="*/ 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4" h="161">
                  <a:moveTo>
                    <a:pt x="364" y="9"/>
                  </a:moveTo>
                  <a:lnTo>
                    <a:pt x="352" y="5"/>
                  </a:lnTo>
                  <a:lnTo>
                    <a:pt x="340" y="0"/>
                  </a:lnTo>
                  <a:lnTo>
                    <a:pt x="333" y="2"/>
                  </a:lnTo>
                  <a:lnTo>
                    <a:pt x="333" y="2"/>
                  </a:lnTo>
                  <a:lnTo>
                    <a:pt x="5" y="149"/>
                  </a:lnTo>
                  <a:lnTo>
                    <a:pt x="0" y="151"/>
                  </a:lnTo>
                  <a:lnTo>
                    <a:pt x="12" y="156"/>
                  </a:lnTo>
                  <a:lnTo>
                    <a:pt x="24" y="161"/>
                  </a:lnTo>
                  <a:lnTo>
                    <a:pt x="29" y="158"/>
                  </a:lnTo>
                  <a:lnTo>
                    <a:pt x="345" y="19"/>
                  </a:lnTo>
                  <a:lnTo>
                    <a:pt x="345" y="19"/>
                  </a:lnTo>
                  <a:lnTo>
                    <a:pt x="364"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86" name="Group 685"/>
          <p:cNvGrpSpPr/>
          <p:nvPr/>
        </p:nvGrpSpPr>
        <p:grpSpPr>
          <a:xfrm>
            <a:off x="3252207" y="5308279"/>
            <a:ext cx="1909989" cy="854075"/>
            <a:chOff x="5114925" y="5697362"/>
            <a:chExt cx="1622425" cy="725487"/>
          </a:xfrm>
        </p:grpSpPr>
        <p:sp>
          <p:nvSpPr>
            <p:cNvPr id="687" name="Freeform 11"/>
            <p:cNvSpPr>
              <a:spLocks/>
            </p:cNvSpPr>
            <p:nvPr/>
          </p:nvSpPr>
          <p:spPr bwMode="auto">
            <a:xfrm>
              <a:off x="5114925" y="5697362"/>
              <a:ext cx="1622425" cy="725487"/>
            </a:xfrm>
            <a:custGeom>
              <a:avLst/>
              <a:gdLst>
                <a:gd name="T0" fmla="*/ 1022 w 1022"/>
                <a:gd name="T1" fmla="*/ 227 h 457"/>
                <a:gd name="T2" fmla="*/ 512 w 1022"/>
                <a:gd name="T3" fmla="*/ 457 h 457"/>
                <a:gd name="T4" fmla="*/ 0 w 1022"/>
                <a:gd name="T5" fmla="*/ 227 h 457"/>
                <a:gd name="T6" fmla="*/ 512 w 1022"/>
                <a:gd name="T7" fmla="*/ 0 h 457"/>
                <a:gd name="T8" fmla="*/ 1022 w 1022"/>
                <a:gd name="T9" fmla="*/ 227 h 457"/>
              </a:gdLst>
              <a:ahLst/>
              <a:cxnLst>
                <a:cxn ang="0">
                  <a:pos x="T0" y="T1"/>
                </a:cxn>
                <a:cxn ang="0">
                  <a:pos x="T2" y="T3"/>
                </a:cxn>
                <a:cxn ang="0">
                  <a:pos x="T4" y="T5"/>
                </a:cxn>
                <a:cxn ang="0">
                  <a:pos x="T6" y="T7"/>
                </a:cxn>
                <a:cxn ang="0">
                  <a:pos x="T8" y="T9"/>
                </a:cxn>
              </a:cxnLst>
              <a:rect l="0" t="0" r="r" b="b"/>
              <a:pathLst>
                <a:path w="1022" h="457">
                  <a:moveTo>
                    <a:pt x="1022" y="227"/>
                  </a:moveTo>
                  <a:lnTo>
                    <a:pt x="512" y="457"/>
                  </a:lnTo>
                  <a:lnTo>
                    <a:pt x="0" y="227"/>
                  </a:lnTo>
                  <a:lnTo>
                    <a:pt x="512" y="0"/>
                  </a:lnTo>
                  <a:lnTo>
                    <a:pt x="1022" y="227"/>
                  </a:lnTo>
                  <a:close/>
                </a:path>
              </a:pathLst>
            </a:custGeom>
            <a:solidFill>
              <a:schemeClr val="accent5"/>
            </a:solidFill>
            <a:ln w="28575">
              <a:solidFill>
                <a:schemeClr val="bg2"/>
              </a:solidFill>
            </a:ln>
          </p:spPr>
          <p:txBody>
            <a:bodyPr vert="horz" wrap="square" lIns="91440" tIns="45720" rIns="91440" bIns="45720" numCol="1" anchor="t" anchorCtr="0" compatLnSpc="1">
              <a:prstTxWarp prst="textNoShape">
                <a:avLst/>
              </a:prstTxWarp>
            </a:bodyPr>
            <a:lstStyle/>
            <a:p>
              <a:endParaRPr lang="en-US"/>
            </a:p>
          </p:txBody>
        </p:sp>
        <p:sp>
          <p:nvSpPr>
            <p:cNvPr id="688" name="Freeform 12"/>
            <p:cNvSpPr>
              <a:spLocks/>
            </p:cNvSpPr>
            <p:nvPr/>
          </p:nvSpPr>
          <p:spPr bwMode="auto">
            <a:xfrm>
              <a:off x="5437188" y="5818012"/>
              <a:ext cx="573088" cy="255587"/>
            </a:xfrm>
            <a:custGeom>
              <a:avLst/>
              <a:gdLst>
                <a:gd name="T0" fmla="*/ 342 w 361"/>
                <a:gd name="T1" fmla="*/ 19 h 161"/>
                <a:gd name="T2" fmla="*/ 361 w 361"/>
                <a:gd name="T3" fmla="*/ 9 h 161"/>
                <a:gd name="T4" fmla="*/ 352 w 361"/>
                <a:gd name="T5" fmla="*/ 5 h 161"/>
                <a:gd name="T6" fmla="*/ 340 w 361"/>
                <a:gd name="T7" fmla="*/ 0 h 161"/>
                <a:gd name="T8" fmla="*/ 340 w 361"/>
                <a:gd name="T9" fmla="*/ 0 h 161"/>
                <a:gd name="T10" fmla="*/ 340 w 361"/>
                <a:gd name="T11" fmla="*/ 0 h 161"/>
                <a:gd name="T12" fmla="*/ 340 w 361"/>
                <a:gd name="T13" fmla="*/ 0 h 161"/>
                <a:gd name="T14" fmla="*/ 333 w 361"/>
                <a:gd name="T15" fmla="*/ 2 h 161"/>
                <a:gd name="T16" fmla="*/ 333 w 361"/>
                <a:gd name="T17" fmla="*/ 2 h 161"/>
                <a:gd name="T18" fmla="*/ 5 w 361"/>
                <a:gd name="T19" fmla="*/ 149 h 161"/>
                <a:gd name="T20" fmla="*/ 0 w 361"/>
                <a:gd name="T21" fmla="*/ 151 h 161"/>
                <a:gd name="T22" fmla="*/ 12 w 361"/>
                <a:gd name="T23" fmla="*/ 156 h 161"/>
                <a:gd name="T24" fmla="*/ 21 w 361"/>
                <a:gd name="T25" fmla="*/ 161 h 161"/>
                <a:gd name="T26" fmla="*/ 28 w 361"/>
                <a:gd name="T27" fmla="*/ 158 h 161"/>
                <a:gd name="T28" fmla="*/ 342 w 361"/>
                <a:gd name="T29" fmla="*/ 19 h 161"/>
                <a:gd name="T30" fmla="*/ 342 w 361"/>
                <a:gd name="T31" fmla="*/ 1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42" y="19"/>
                  </a:moveTo>
                  <a:lnTo>
                    <a:pt x="361" y="9"/>
                  </a:lnTo>
                  <a:lnTo>
                    <a:pt x="352" y="5"/>
                  </a:lnTo>
                  <a:lnTo>
                    <a:pt x="340" y="0"/>
                  </a:lnTo>
                  <a:lnTo>
                    <a:pt x="340" y="0"/>
                  </a:lnTo>
                  <a:lnTo>
                    <a:pt x="340" y="0"/>
                  </a:lnTo>
                  <a:lnTo>
                    <a:pt x="340" y="0"/>
                  </a:lnTo>
                  <a:lnTo>
                    <a:pt x="333" y="2"/>
                  </a:lnTo>
                  <a:lnTo>
                    <a:pt x="333" y="2"/>
                  </a:lnTo>
                  <a:lnTo>
                    <a:pt x="5" y="149"/>
                  </a:lnTo>
                  <a:lnTo>
                    <a:pt x="0" y="151"/>
                  </a:lnTo>
                  <a:lnTo>
                    <a:pt x="12" y="156"/>
                  </a:lnTo>
                  <a:lnTo>
                    <a:pt x="21" y="161"/>
                  </a:lnTo>
                  <a:lnTo>
                    <a:pt x="28" y="158"/>
                  </a:lnTo>
                  <a:lnTo>
                    <a:pt x="342" y="19"/>
                  </a:lnTo>
                  <a:lnTo>
                    <a:pt x="342"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9" name="Freeform 13"/>
            <p:cNvSpPr>
              <a:spLocks/>
            </p:cNvSpPr>
            <p:nvPr/>
          </p:nvSpPr>
          <p:spPr bwMode="auto">
            <a:xfrm>
              <a:off x="5583238" y="5881512"/>
              <a:ext cx="573088" cy="258762"/>
            </a:xfrm>
            <a:custGeom>
              <a:avLst/>
              <a:gdLst>
                <a:gd name="T0" fmla="*/ 361 w 361"/>
                <a:gd name="T1" fmla="*/ 10 h 163"/>
                <a:gd name="T2" fmla="*/ 352 w 361"/>
                <a:gd name="T3" fmla="*/ 5 h 163"/>
                <a:gd name="T4" fmla="*/ 340 w 361"/>
                <a:gd name="T5" fmla="*/ 0 h 163"/>
                <a:gd name="T6" fmla="*/ 333 w 361"/>
                <a:gd name="T7" fmla="*/ 3 h 163"/>
                <a:gd name="T8" fmla="*/ 333 w 361"/>
                <a:gd name="T9" fmla="*/ 3 h 163"/>
                <a:gd name="T10" fmla="*/ 5 w 361"/>
                <a:gd name="T11" fmla="*/ 149 h 163"/>
                <a:gd name="T12" fmla="*/ 0 w 361"/>
                <a:gd name="T13" fmla="*/ 151 h 163"/>
                <a:gd name="T14" fmla="*/ 12 w 361"/>
                <a:gd name="T15" fmla="*/ 156 h 163"/>
                <a:gd name="T16" fmla="*/ 21 w 361"/>
                <a:gd name="T17" fmla="*/ 163 h 163"/>
                <a:gd name="T18" fmla="*/ 28 w 361"/>
                <a:gd name="T19" fmla="*/ 161 h 163"/>
                <a:gd name="T20" fmla="*/ 342 w 361"/>
                <a:gd name="T21" fmla="*/ 19 h 163"/>
                <a:gd name="T22" fmla="*/ 361 w 361"/>
                <a:gd name="T23" fmla="*/ 1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1" h="163">
                  <a:moveTo>
                    <a:pt x="361" y="10"/>
                  </a:moveTo>
                  <a:lnTo>
                    <a:pt x="352" y="5"/>
                  </a:lnTo>
                  <a:lnTo>
                    <a:pt x="340" y="0"/>
                  </a:lnTo>
                  <a:lnTo>
                    <a:pt x="333" y="3"/>
                  </a:lnTo>
                  <a:lnTo>
                    <a:pt x="333" y="3"/>
                  </a:lnTo>
                  <a:lnTo>
                    <a:pt x="5" y="149"/>
                  </a:lnTo>
                  <a:lnTo>
                    <a:pt x="0" y="151"/>
                  </a:lnTo>
                  <a:lnTo>
                    <a:pt x="12" y="156"/>
                  </a:lnTo>
                  <a:lnTo>
                    <a:pt x="21" y="163"/>
                  </a:lnTo>
                  <a:lnTo>
                    <a:pt x="28" y="161"/>
                  </a:lnTo>
                  <a:lnTo>
                    <a:pt x="342" y="19"/>
                  </a:lnTo>
                  <a:lnTo>
                    <a:pt x="361"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0" name="Freeform 14"/>
            <p:cNvSpPr>
              <a:spLocks/>
            </p:cNvSpPr>
            <p:nvPr/>
          </p:nvSpPr>
          <p:spPr bwMode="auto">
            <a:xfrm>
              <a:off x="5748338" y="5956124"/>
              <a:ext cx="573088" cy="255587"/>
            </a:xfrm>
            <a:custGeom>
              <a:avLst/>
              <a:gdLst>
                <a:gd name="T0" fmla="*/ 338 w 361"/>
                <a:gd name="T1" fmla="*/ 22 h 161"/>
                <a:gd name="T2" fmla="*/ 338 w 361"/>
                <a:gd name="T3" fmla="*/ 22 h 161"/>
                <a:gd name="T4" fmla="*/ 340 w 361"/>
                <a:gd name="T5" fmla="*/ 19 h 161"/>
                <a:gd name="T6" fmla="*/ 340 w 361"/>
                <a:gd name="T7" fmla="*/ 19 h 161"/>
                <a:gd name="T8" fmla="*/ 361 w 361"/>
                <a:gd name="T9" fmla="*/ 10 h 161"/>
                <a:gd name="T10" fmla="*/ 349 w 361"/>
                <a:gd name="T11" fmla="*/ 5 h 161"/>
                <a:gd name="T12" fmla="*/ 340 w 361"/>
                <a:gd name="T13" fmla="*/ 0 h 161"/>
                <a:gd name="T14" fmla="*/ 338 w 361"/>
                <a:gd name="T15" fmla="*/ 0 h 161"/>
                <a:gd name="T16" fmla="*/ 338 w 361"/>
                <a:gd name="T17" fmla="*/ 0 h 161"/>
                <a:gd name="T18" fmla="*/ 5 w 361"/>
                <a:gd name="T19" fmla="*/ 149 h 161"/>
                <a:gd name="T20" fmla="*/ 0 w 361"/>
                <a:gd name="T21" fmla="*/ 152 h 161"/>
                <a:gd name="T22" fmla="*/ 9 w 361"/>
                <a:gd name="T23" fmla="*/ 157 h 161"/>
                <a:gd name="T24" fmla="*/ 21 w 361"/>
                <a:gd name="T25" fmla="*/ 161 h 161"/>
                <a:gd name="T26" fmla="*/ 28 w 361"/>
                <a:gd name="T27" fmla="*/ 159 h 161"/>
                <a:gd name="T28" fmla="*/ 338 w 361"/>
                <a:gd name="T29" fmla="*/ 22 h 161"/>
                <a:gd name="T30" fmla="*/ 338 w 361"/>
                <a:gd name="T31" fmla="*/ 2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38" y="22"/>
                  </a:moveTo>
                  <a:lnTo>
                    <a:pt x="338" y="22"/>
                  </a:lnTo>
                  <a:lnTo>
                    <a:pt x="340" y="19"/>
                  </a:lnTo>
                  <a:lnTo>
                    <a:pt x="340" y="19"/>
                  </a:lnTo>
                  <a:lnTo>
                    <a:pt x="361" y="10"/>
                  </a:lnTo>
                  <a:lnTo>
                    <a:pt x="349" y="5"/>
                  </a:lnTo>
                  <a:lnTo>
                    <a:pt x="340" y="0"/>
                  </a:lnTo>
                  <a:lnTo>
                    <a:pt x="338" y="0"/>
                  </a:lnTo>
                  <a:lnTo>
                    <a:pt x="338" y="0"/>
                  </a:lnTo>
                  <a:lnTo>
                    <a:pt x="5" y="149"/>
                  </a:lnTo>
                  <a:lnTo>
                    <a:pt x="0" y="152"/>
                  </a:lnTo>
                  <a:lnTo>
                    <a:pt x="9" y="157"/>
                  </a:lnTo>
                  <a:lnTo>
                    <a:pt x="21" y="161"/>
                  </a:lnTo>
                  <a:lnTo>
                    <a:pt x="28" y="159"/>
                  </a:lnTo>
                  <a:lnTo>
                    <a:pt x="338" y="22"/>
                  </a:lnTo>
                  <a:lnTo>
                    <a:pt x="338"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1" name="Freeform 15"/>
            <p:cNvSpPr>
              <a:spLocks/>
            </p:cNvSpPr>
            <p:nvPr/>
          </p:nvSpPr>
          <p:spPr bwMode="auto">
            <a:xfrm>
              <a:off x="5897563" y="6024387"/>
              <a:ext cx="577850" cy="255587"/>
            </a:xfrm>
            <a:custGeom>
              <a:avLst/>
              <a:gdLst>
                <a:gd name="T0" fmla="*/ 364 w 364"/>
                <a:gd name="T1" fmla="*/ 9 h 161"/>
                <a:gd name="T2" fmla="*/ 352 w 364"/>
                <a:gd name="T3" fmla="*/ 5 h 161"/>
                <a:gd name="T4" fmla="*/ 340 w 364"/>
                <a:gd name="T5" fmla="*/ 0 h 161"/>
                <a:gd name="T6" fmla="*/ 333 w 364"/>
                <a:gd name="T7" fmla="*/ 2 h 161"/>
                <a:gd name="T8" fmla="*/ 333 w 364"/>
                <a:gd name="T9" fmla="*/ 2 h 161"/>
                <a:gd name="T10" fmla="*/ 5 w 364"/>
                <a:gd name="T11" fmla="*/ 149 h 161"/>
                <a:gd name="T12" fmla="*/ 0 w 364"/>
                <a:gd name="T13" fmla="*/ 151 h 161"/>
                <a:gd name="T14" fmla="*/ 12 w 364"/>
                <a:gd name="T15" fmla="*/ 156 h 161"/>
                <a:gd name="T16" fmla="*/ 24 w 364"/>
                <a:gd name="T17" fmla="*/ 161 h 161"/>
                <a:gd name="T18" fmla="*/ 29 w 364"/>
                <a:gd name="T19" fmla="*/ 158 h 161"/>
                <a:gd name="T20" fmla="*/ 345 w 364"/>
                <a:gd name="T21" fmla="*/ 19 h 161"/>
                <a:gd name="T22" fmla="*/ 345 w 364"/>
                <a:gd name="T23" fmla="*/ 19 h 161"/>
                <a:gd name="T24" fmla="*/ 364 w 364"/>
                <a:gd name="T25" fmla="*/ 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4" h="161">
                  <a:moveTo>
                    <a:pt x="364" y="9"/>
                  </a:moveTo>
                  <a:lnTo>
                    <a:pt x="352" y="5"/>
                  </a:lnTo>
                  <a:lnTo>
                    <a:pt x="340" y="0"/>
                  </a:lnTo>
                  <a:lnTo>
                    <a:pt x="333" y="2"/>
                  </a:lnTo>
                  <a:lnTo>
                    <a:pt x="333" y="2"/>
                  </a:lnTo>
                  <a:lnTo>
                    <a:pt x="5" y="149"/>
                  </a:lnTo>
                  <a:lnTo>
                    <a:pt x="0" y="151"/>
                  </a:lnTo>
                  <a:lnTo>
                    <a:pt x="12" y="156"/>
                  </a:lnTo>
                  <a:lnTo>
                    <a:pt x="24" y="161"/>
                  </a:lnTo>
                  <a:lnTo>
                    <a:pt x="29" y="158"/>
                  </a:lnTo>
                  <a:lnTo>
                    <a:pt x="345" y="19"/>
                  </a:lnTo>
                  <a:lnTo>
                    <a:pt x="345" y="19"/>
                  </a:lnTo>
                  <a:lnTo>
                    <a:pt x="364"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92" name="Group 691"/>
          <p:cNvGrpSpPr/>
          <p:nvPr/>
        </p:nvGrpSpPr>
        <p:grpSpPr>
          <a:xfrm>
            <a:off x="3252207" y="5132712"/>
            <a:ext cx="1909989" cy="854075"/>
            <a:chOff x="5114925" y="5697362"/>
            <a:chExt cx="1622425" cy="725487"/>
          </a:xfrm>
        </p:grpSpPr>
        <p:sp>
          <p:nvSpPr>
            <p:cNvPr id="693" name="Freeform 11"/>
            <p:cNvSpPr>
              <a:spLocks/>
            </p:cNvSpPr>
            <p:nvPr/>
          </p:nvSpPr>
          <p:spPr bwMode="auto">
            <a:xfrm>
              <a:off x="5114925" y="5697362"/>
              <a:ext cx="1622425" cy="725487"/>
            </a:xfrm>
            <a:custGeom>
              <a:avLst/>
              <a:gdLst>
                <a:gd name="T0" fmla="*/ 1022 w 1022"/>
                <a:gd name="T1" fmla="*/ 227 h 457"/>
                <a:gd name="T2" fmla="*/ 512 w 1022"/>
                <a:gd name="T3" fmla="*/ 457 h 457"/>
                <a:gd name="T4" fmla="*/ 0 w 1022"/>
                <a:gd name="T5" fmla="*/ 227 h 457"/>
                <a:gd name="T6" fmla="*/ 512 w 1022"/>
                <a:gd name="T7" fmla="*/ 0 h 457"/>
                <a:gd name="T8" fmla="*/ 1022 w 1022"/>
                <a:gd name="T9" fmla="*/ 227 h 457"/>
              </a:gdLst>
              <a:ahLst/>
              <a:cxnLst>
                <a:cxn ang="0">
                  <a:pos x="T0" y="T1"/>
                </a:cxn>
                <a:cxn ang="0">
                  <a:pos x="T2" y="T3"/>
                </a:cxn>
                <a:cxn ang="0">
                  <a:pos x="T4" y="T5"/>
                </a:cxn>
                <a:cxn ang="0">
                  <a:pos x="T6" y="T7"/>
                </a:cxn>
                <a:cxn ang="0">
                  <a:pos x="T8" y="T9"/>
                </a:cxn>
              </a:cxnLst>
              <a:rect l="0" t="0" r="r" b="b"/>
              <a:pathLst>
                <a:path w="1022" h="457">
                  <a:moveTo>
                    <a:pt x="1022" y="227"/>
                  </a:moveTo>
                  <a:lnTo>
                    <a:pt x="512" y="457"/>
                  </a:lnTo>
                  <a:lnTo>
                    <a:pt x="0" y="227"/>
                  </a:lnTo>
                  <a:lnTo>
                    <a:pt x="512" y="0"/>
                  </a:lnTo>
                  <a:lnTo>
                    <a:pt x="1022" y="227"/>
                  </a:lnTo>
                  <a:close/>
                </a:path>
              </a:pathLst>
            </a:custGeom>
            <a:solidFill>
              <a:schemeClr val="accent5"/>
            </a:solidFill>
            <a:ln w="28575">
              <a:solidFill>
                <a:schemeClr val="bg2"/>
              </a:solidFill>
            </a:ln>
          </p:spPr>
          <p:txBody>
            <a:bodyPr vert="horz" wrap="square" lIns="91440" tIns="45720" rIns="91440" bIns="45720" numCol="1" anchor="t" anchorCtr="0" compatLnSpc="1">
              <a:prstTxWarp prst="textNoShape">
                <a:avLst/>
              </a:prstTxWarp>
            </a:bodyPr>
            <a:lstStyle/>
            <a:p>
              <a:endParaRPr lang="en-US"/>
            </a:p>
          </p:txBody>
        </p:sp>
        <p:sp>
          <p:nvSpPr>
            <p:cNvPr id="694" name="Freeform 12"/>
            <p:cNvSpPr>
              <a:spLocks/>
            </p:cNvSpPr>
            <p:nvPr/>
          </p:nvSpPr>
          <p:spPr bwMode="auto">
            <a:xfrm>
              <a:off x="5437188" y="5818012"/>
              <a:ext cx="573088" cy="255587"/>
            </a:xfrm>
            <a:custGeom>
              <a:avLst/>
              <a:gdLst>
                <a:gd name="T0" fmla="*/ 342 w 361"/>
                <a:gd name="T1" fmla="*/ 19 h 161"/>
                <a:gd name="T2" fmla="*/ 361 w 361"/>
                <a:gd name="T3" fmla="*/ 9 h 161"/>
                <a:gd name="T4" fmla="*/ 352 w 361"/>
                <a:gd name="T5" fmla="*/ 5 h 161"/>
                <a:gd name="T6" fmla="*/ 340 w 361"/>
                <a:gd name="T7" fmla="*/ 0 h 161"/>
                <a:gd name="T8" fmla="*/ 340 w 361"/>
                <a:gd name="T9" fmla="*/ 0 h 161"/>
                <a:gd name="T10" fmla="*/ 340 w 361"/>
                <a:gd name="T11" fmla="*/ 0 h 161"/>
                <a:gd name="T12" fmla="*/ 340 w 361"/>
                <a:gd name="T13" fmla="*/ 0 h 161"/>
                <a:gd name="T14" fmla="*/ 333 w 361"/>
                <a:gd name="T15" fmla="*/ 2 h 161"/>
                <a:gd name="T16" fmla="*/ 333 w 361"/>
                <a:gd name="T17" fmla="*/ 2 h 161"/>
                <a:gd name="T18" fmla="*/ 5 w 361"/>
                <a:gd name="T19" fmla="*/ 149 h 161"/>
                <a:gd name="T20" fmla="*/ 0 w 361"/>
                <a:gd name="T21" fmla="*/ 151 h 161"/>
                <a:gd name="T22" fmla="*/ 12 w 361"/>
                <a:gd name="T23" fmla="*/ 156 h 161"/>
                <a:gd name="T24" fmla="*/ 21 w 361"/>
                <a:gd name="T25" fmla="*/ 161 h 161"/>
                <a:gd name="T26" fmla="*/ 28 w 361"/>
                <a:gd name="T27" fmla="*/ 158 h 161"/>
                <a:gd name="T28" fmla="*/ 342 w 361"/>
                <a:gd name="T29" fmla="*/ 19 h 161"/>
                <a:gd name="T30" fmla="*/ 342 w 361"/>
                <a:gd name="T31" fmla="*/ 1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42" y="19"/>
                  </a:moveTo>
                  <a:lnTo>
                    <a:pt x="361" y="9"/>
                  </a:lnTo>
                  <a:lnTo>
                    <a:pt x="352" y="5"/>
                  </a:lnTo>
                  <a:lnTo>
                    <a:pt x="340" y="0"/>
                  </a:lnTo>
                  <a:lnTo>
                    <a:pt x="340" y="0"/>
                  </a:lnTo>
                  <a:lnTo>
                    <a:pt x="340" y="0"/>
                  </a:lnTo>
                  <a:lnTo>
                    <a:pt x="340" y="0"/>
                  </a:lnTo>
                  <a:lnTo>
                    <a:pt x="333" y="2"/>
                  </a:lnTo>
                  <a:lnTo>
                    <a:pt x="333" y="2"/>
                  </a:lnTo>
                  <a:lnTo>
                    <a:pt x="5" y="149"/>
                  </a:lnTo>
                  <a:lnTo>
                    <a:pt x="0" y="151"/>
                  </a:lnTo>
                  <a:lnTo>
                    <a:pt x="12" y="156"/>
                  </a:lnTo>
                  <a:lnTo>
                    <a:pt x="21" y="161"/>
                  </a:lnTo>
                  <a:lnTo>
                    <a:pt x="28" y="158"/>
                  </a:lnTo>
                  <a:lnTo>
                    <a:pt x="342" y="19"/>
                  </a:lnTo>
                  <a:lnTo>
                    <a:pt x="342"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5" name="Freeform 13"/>
            <p:cNvSpPr>
              <a:spLocks/>
            </p:cNvSpPr>
            <p:nvPr/>
          </p:nvSpPr>
          <p:spPr bwMode="auto">
            <a:xfrm>
              <a:off x="5583238" y="5881512"/>
              <a:ext cx="573088" cy="258762"/>
            </a:xfrm>
            <a:custGeom>
              <a:avLst/>
              <a:gdLst>
                <a:gd name="T0" fmla="*/ 361 w 361"/>
                <a:gd name="T1" fmla="*/ 10 h 163"/>
                <a:gd name="T2" fmla="*/ 352 w 361"/>
                <a:gd name="T3" fmla="*/ 5 h 163"/>
                <a:gd name="T4" fmla="*/ 340 w 361"/>
                <a:gd name="T5" fmla="*/ 0 h 163"/>
                <a:gd name="T6" fmla="*/ 333 w 361"/>
                <a:gd name="T7" fmla="*/ 3 h 163"/>
                <a:gd name="T8" fmla="*/ 333 w 361"/>
                <a:gd name="T9" fmla="*/ 3 h 163"/>
                <a:gd name="T10" fmla="*/ 5 w 361"/>
                <a:gd name="T11" fmla="*/ 149 h 163"/>
                <a:gd name="T12" fmla="*/ 0 w 361"/>
                <a:gd name="T13" fmla="*/ 151 h 163"/>
                <a:gd name="T14" fmla="*/ 12 w 361"/>
                <a:gd name="T15" fmla="*/ 156 h 163"/>
                <a:gd name="T16" fmla="*/ 21 w 361"/>
                <a:gd name="T17" fmla="*/ 163 h 163"/>
                <a:gd name="T18" fmla="*/ 28 w 361"/>
                <a:gd name="T19" fmla="*/ 161 h 163"/>
                <a:gd name="T20" fmla="*/ 342 w 361"/>
                <a:gd name="T21" fmla="*/ 19 h 163"/>
                <a:gd name="T22" fmla="*/ 361 w 361"/>
                <a:gd name="T23" fmla="*/ 1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1" h="163">
                  <a:moveTo>
                    <a:pt x="361" y="10"/>
                  </a:moveTo>
                  <a:lnTo>
                    <a:pt x="352" y="5"/>
                  </a:lnTo>
                  <a:lnTo>
                    <a:pt x="340" y="0"/>
                  </a:lnTo>
                  <a:lnTo>
                    <a:pt x="333" y="3"/>
                  </a:lnTo>
                  <a:lnTo>
                    <a:pt x="333" y="3"/>
                  </a:lnTo>
                  <a:lnTo>
                    <a:pt x="5" y="149"/>
                  </a:lnTo>
                  <a:lnTo>
                    <a:pt x="0" y="151"/>
                  </a:lnTo>
                  <a:lnTo>
                    <a:pt x="12" y="156"/>
                  </a:lnTo>
                  <a:lnTo>
                    <a:pt x="21" y="163"/>
                  </a:lnTo>
                  <a:lnTo>
                    <a:pt x="28" y="161"/>
                  </a:lnTo>
                  <a:lnTo>
                    <a:pt x="342" y="19"/>
                  </a:lnTo>
                  <a:lnTo>
                    <a:pt x="361"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6" name="Freeform 14"/>
            <p:cNvSpPr>
              <a:spLocks/>
            </p:cNvSpPr>
            <p:nvPr/>
          </p:nvSpPr>
          <p:spPr bwMode="auto">
            <a:xfrm>
              <a:off x="5748338" y="5956124"/>
              <a:ext cx="573088" cy="255587"/>
            </a:xfrm>
            <a:custGeom>
              <a:avLst/>
              <a:gdLst>
                <a:gd name="T0" fmla="*/ 338 w 361"/>
                <a:gd name="T1" fmla="*/ 22 h 161"/>
                <a:gd name="T2" fmla="*/ 338 w 361"/>
                <a:gd name="T3" fmla="*/ 22 h 161"/>
                <a:gd name="T4" fmla="*/ 340 w 361"/>
                <a:gd name="T5" fmla="*/ 19 h 161"/>
                <a:gd name="T6" fmla="*/ 340 w 361"/>
                <a:gd name="T7" fmla="*/ 19 h 161"/>
                <a:gd name="T8" fmla="*/ 361 w 361"/>
                <a:gd name="T9" fmla="*/ 10 h 161"/>
                <a:gd name="T10" fmla="*/ 349 w 361"/>
                <a:gd name="T11" fmla="*/ 5 h 161"/>
                <a:gd name="T12" fmla="*/ 340 w 361"/>
                <a:gd name="T13" fmla="*/ 0 h 161"/>
                <a:gd name="T14" fmla="*/ 338 w 361"/>
                <a:gd name="T15" fmla="*/ 0 h 161"/>
                <a:gd name="T16" fmla="*/ 338 w 361"/>
                <a:gd name="T17" fmla="*/ 0 h 161"/>
                <a:gd name="T18" fmla="*/ 5 w 361"/>
                <a:gd name="T19" fmla="*/ 149 h 161"/>
                <a:gd name="T20" fmla="*/ 0 w 361"/>
                <a:gd name="T21" fmla="*/ 152 h 161"/>
                <a:gd name="T22" fmla="*/ 9 w 361"/>
                <a:gd name="T23" fmla="*/ 157 h 161"/>
                <a:gd name="T24" fmla="*/ 21 w 361"/>
                <a:gd name="T25" fmla="*/ 161 h 161"/>
                <a:gd name="T26" fmla="*/ 28 w 361"/>
                <a:gd name="T27" fmla="*/ 159 h 161"/>
                <a:gd name="T28" fmla="*/ 338 w 361"/>
                <a:gd name="T29" fmla="*/ 22 h 161"/>
                <a:gd name="T30" fmla="*/ 338 w 361"/>
                <a:gd name="T31" fmla="*/ 2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38" y="22"/>
                  </a:moveTo>
                  <a:lnTo>
                    <a:pt x="338" y="22"/>
                  </a:lnTo>
                  <a:lnTo>
                    <a:pt x="340" y="19"/>
                  </a:lnTo>
                  <a:lnTo>
                    <a:pt x="340" y="19"/>
                  </a:lnTo>
                  <a:lnTo>
                    <a:pt x="361" y="10"/>
                  </a:lnTo>
                  <a:lnTo>
                    <a:pt x="349" y="5"/>
                  </a:lnTo>
                  <a:lnTo>
                    <a:pt x="340" y="0"/>
                  </a:lnTo>
                  <a:lnTo>
                    <a:pt x="338" y="0"/>
                  </a:lnTo>
                  <a:lnTo>
                    <a:pt x="338" y="0"/>
                  </a:lnTo>
                  <a:lnTo>
                    <a:pt x="5" y="149"/>
                  </a:lnTo>
                  <a:lnTo>
                    <a:pt x="0" y="152"/>
                  </a:lnTo>
                  <a:lnTo>
                    <a:pt x="9" y="157"/>
                  </a:lnTo>
                  <a:lnTo>
                    <a:pt x="21" y="161"/>
                  </a:lnTo>
                  <a:lnTo>
                    <a:pt x="28" y="159"/>
                  </a:lnTo>
                  <a:lnTo>
                    <a:pt x="338" y="22"/>
                  </a:lnTo>
                  <a:lnTo>
                    <a:pt x="338"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7" name="Freeform 15"/>
            <p:cNvSpPr>
              <a:spLocks/>
            </p:cNvSpPr>
            <p:nvPr/>
          </p:nvSpPr>
          <p:spPr bwMode="auto">
            <a:xfrm>
              <a:off x="5897563" y="6024387"/>
              <a:ext cx="577850" cy="255587"/>
            </a:xfrm>
            <a:custGeom>
              <a:avLst/>
              <a:gdLst>
                <a:gd name="T0" fmla="*/ 364 w 364"/>
                <a:gd name="T1" fmla="*/ 9 h 161"/>
                <a:gd name="T2" fmla="*/ 352 w 364"/>
                <a:gd name="T3" fmla="*/ 5 h 161"/>
                <a:gd name="T4" fmla="*/ 340 w 364"/>
                <a:gd name="T5" fmla="*/ 0 h 161"/>
                <a:gd name="T6" fmla="*/ 333 w 364"/>
                <a:gd name="T7" fmla="*/ 2 h 161"/>
                <a:gd name="T8" fmla="*/ 333 w 364"/>
                <a:gd name="T9" fmla="*/ 2 h 161"/>
                <a:gd name="T10" fmla="*/ 5 w 364"/>
                <a:gd name="T11" fmla="*/ 149 h 161"/>
                <a:gd name="T12" fmla="*/ 0 w 364"/>
                <a:gd name="T13" fmla="*/ 151 h 161"/>
                <a:gd name="T14" fmla="*/ 12 w 364"/>
                <a:gd name="T15" fmla="*/ 156 h 161"/>
                <a:gd name="T16" fmla="*/ 24 w 364"/>
                <a:gd name="T17" fmla="*/ 161 h 161"/>
                <a:gd name="T18" fmla="*/ 29 w 364"/>
                <a:gd name="T19" fmla="*/ 158 h 161"/>
                <a:gd name="T20" fmla="*/ 345 w 364"/>
                <a:gd name="T21" fmla="*/ 19 h 161"/>
                <a:gd name="T22" fmla="*/ 345 w 364"/>
                <a:gd name="T23" fmla="*/ 19 h 161"/>
                <a:gd name="T24" fmla="*/ 364 w 364"/>
                <a:gd name="T25" fmla="*/ 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4" h="161">
                  <a:moveTo>
                    <a:pt x="364" y="9"/>
                  </a:moveTo>
                  <a:lnTo>
                    <a:pt x="352" y="5"/>
                  </a:lnTo>
                  <a:lnTo>
                    <a:pt x="340" y="0"/>
                  </a:lnTo>
                  <a:lnTo>
                    <a:pt x="333" y="2"/>
                  </a:lnTo>
                  <a:lnTo>
                    <a:pt x="333" y="2"/>
                  </a:lnTo>
                  <a:lnTo>
                    <a:pt x="5" y="149"/>
                  </a:lnTo>
                  <a:lnTo>
                    <a:pt x="0" y="151"/>
                  </a:lnTo>
                  <a:lnTo>
                    <a:pt x="12" y="156"/>
                  </a:lnTo>
                  <a:lnTo>
                    <a:pt x="24" y="161"/>
                  </a:lnTo>
                  <a:lnTo>
                    <a:pt x="29" y="158"/>
                  </a:lnTo>
                  <a:lnTo>
                    <a:pt x="345" y="19"/>
                  </a:lnTo>
                  <a:lnTo>
                    <a:pt x="345" y="19"/>
                  </a:lnTo>
                  <a:lnTo>
                    <a:pt x="364"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98" name="Group 697"/>
          <p:cNvGrpSpPr/>
          <p:nvPr/>
        </p:nvGrpSpPr>
        <p:grpSpPr>
          <a:xfrm>
            <a:off x="3252207" y="4957145"/>
            <a:ext cx="1909989" cy="854075"/>
            <a:chOff x="5114925" y="5697362"/>
            <a:chExt cx="1622425" cy="725487"/>
          </a:xfrm>
        </p:grpSpPr>
        <p:sp>
          <p:nvSpPr>
            <p:cNvPr id="699" name="Freeform 11"/>
            <p:cNvSpPr>
              <a:spLocks/>
            </p:cNvSpPr>
            <p:nvPr/>
          </p:nvSpPr>
          <p:spPr bwMode="auto">
            <a:xfrm>
              <a:off x="5114925" y="5697362"/>
              <a:ext cx="1622425" cy="725487"/>
            </a:xfrm>
            <a:custGeom>
              <a:avLst/>
              <a:gdLst>
                <a:gd name="T0" fmla="*/ 1022 w 1022"/>
                <a:gd name="T1" fmla="*/ 227 h 457"/>
                <a:gd name="T2" fmla="*/ 512 w 1022"/>
                <a:gd name="T3" fmla="*/ 457 h 457"/>
                <a:gd name="T4" fmla="*/ 0 w 1022"/>
                <a:gd name="T5" fmla="*/ 227 h 457"/>
                <a:gd name="T6" fmla="*/ 512 w 1022"/>
                <a:gd name="T7" fmla="*/ 0 h 457"/>
                <a:gd name="T8" fmla="*/ 1022 w 1022"/>
                <a:gd name="T9" fmla="*/ 227 h 457"/>
              </a:gdLst>
              <a:ahLst/>
              <a:cxnLst>
                <a:cxn ang="0">
                  <a:pos x="T0" y="T1"/>
                </a:cxn>
                <a:cxn ang="0">
                  <a:pos x="T2" y="T3"/>
                </a:cxn>
                <a:cxn ang="0">
                  <a:pos x="T4" y="T5"/>
                </a:cxn>
                <a:cxn ang="0">
                  <a:pos x="T6" y="T7"/>
                </a:cxn>
                <a:cxn ang="0">
                  <a:pos x="T8" y="T9"/>
                </a:cxn>
              </a:cxnLst>
              <a:rect l="0" t="0" r="r" b="b"/>
              <a:pathLst>
                <a:path w="1022" h="457">
                  <a:moveTo>
                    <a:pt x="1022" y="227"/>
                  </a:moveTo>
                  <a:lnTo>
                    <a:pt x="512" y="457"/>
                  </a:lnTo>
                  <a:lnTo>
                    <a:pt x="0" y="227"/>
                  </a:lnTo>
                  <a:lnTo>
                    <a:pt x="512" y="0"/>
                  </a:lnTo>
                  <a:lnTo>
                    <a:pt x="1022" y="227"/>
                  </a:lnTo>
                  <a:close/>
                </a:path>
              </a:pathLst>
            </a:custGeom>
            <a:solidFill>
              <a:schemeClr val="accent5"/>
            </a:solidFill>
            <a:ln w="28575">
              <a:solidFill>
                <a:schemeClr val="bg2"/>
              </a:solidFill>
            </a:ln>
          </p:spPr>
          <p:txBody>
            <a:bodyPr vert="horz" wrap="square" lIns="91440" tIns="45720" rIns="91440" bIns="45720" numCol="1" anchor="t" anchorCtr="0" compatLnSpc="1">
              <a:prstTxWarp prst="textNoShape">
                <a:avLst/>
              </a:prstTxWarp>
            </a:bodyPr>
            <a:lstStyle/>
            <a:p>
              <a:endParaRPr lang="en-US"/>
            </a:p>
          </p:txBody>
        </p:sp>
        <p:sp>
          <p:nvSpPr>
            <p:cNvPr id="700" name="Freeform 12"/>
            <p:cNvSpPr>
              <a:spLocks/>
            </p:cNvSpPr>
            <p:nvPr/>
          </p:nvSpPr>
          <p:spPr bwMode="auto">
            <a:xfrm>
              <a:off x="5437188" y="5818012"/>
              <a:ext cx="573088" cy="255587"/>
            </a:xfrm>
            <a:custGeom>
              <a:avLst/>
              <a:gdLst>
                <a:gd name="T0" fmla="*/ 342 w 361"/>
                <a:gd name="T1" fmla="*/ 19 h 161"/>
                <a:gd name="T2" fmla="*/ 361 w 361"/>
                <a:gd name="T3" fmla="*/ 9 h 161"/>
                <a:gd name="T4" fmla="*/ 352 w 361"/>
                <a:gd name="T5" fmla="*/ 5 h 161"/>
                <a:gd name="T6" fmla="*/ 340 w 361"/>
                <a:gd name="T7" fmla="*/ 0 h 161"/>
                <a:gd name="T8" fmla="*/ 340 w 361"/>
                <a:gd name="T9" fmla="*/ 0 h 161"/>
                <a:gd name="T10" fmla="*/ 340 w 361"/>
                <a:gd name="T11" fmla="*/ 0 h 161"/>
                <a:gd name="T12" fmla="*/ 340 w 361"/>
                <a:gd name="T13" fmla="*/ 0 h 161"/>
                <a:gd name="T14" fmla="*/ 333 w 361"/>
                <a:gd name="T15" fmla="*/ 2 h 161"/>
                <a:gd name="T16" fmla="*/ 333 w 361"/>
                <a:gd name="T17" fmla="*/ 2 h 161"/>
                <a:gd name="T18" fmla="*/ 5 w 361"/>
                <a:gd name="T19" fmla="*/ 149 h 161"/>
                <a:gd name="T20" fmla="*/ 0 w 361"/>
                <a:gd name="T21" fmla="*/ 151 h 161"/>
                <a:gd name="T22" fmla="*/ 12 w 361"/>
                <a:gd name="T23" fmla="*/ 156 h 161"/>
                <a:gd name="T24" fmla="*/ 21 w 361"/>
                <a:gd name="T25" fmla="*/ 161 h 161"/>
                <a:gd name="T26" fmla="*/ 28 w 361"/>
                <a:gd name="T27" fmla="*/ 158 h 161"/>
                <a:gd name="T28" fmla="*/ 342 w 361"/>
                <a:gd name="T29" fmla="*/ 19 h 161"/>
                <a:gd name="T30" fmla="*/ 342 w 361"/>
                <a:gd name="T31" fmla="*/ 1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42" y="19"/>
                  </a:moveTo>
                  <a:lnTo>
                    <a:pt x="361" y="9"/>
                  </a:lnTo>
                  <a:lnTo>
                    <a:pt x="352" y="5"/>
                  </a:lnTo>
                  <a:lnTo>
                    <a:pt x="340" y="0"/>
                  </a:lnTo>
                  <a:lnTo>
                    <a:pt x="340" y="0"/>
                  </a:lnTo>
                  <a:lnTo>
                    <a:pt x="340" y="0"/>
                  </a:lnTo>
                  <a:lnTo>
                    <a:pt x="340" y="0"/>
                  </a:lnTo>
                  <a:lnTo>
                    <a:pt x="333" y="2"/>
                  </a:lnTo>
                  <a:lnTo>
                    <a:pt x="333" y="2"/>
                  </a:lnTo>
                  <a:lnTo>
                    <a:pt x="5" y="149"/>
                  </a:lnTo>
                  <a:lnTo>
                    <a:pt x="0" y="151"/>
                  </a:lnTo>
                  <a:lnTo>
                    <a:pt x="12" y="156"/>
                  </a:lnTo>
                  <a:lnTo>
                    <a:pt x="21" y="161"/>
                  </a:lnTo>
                  <a:lnTo>
                    <a:pt x="28" y="158"/>
                  </a:lnTo>
                  <a:lnTo>
                    <a:pt x="342" y="19"/>
                  </a:lnTo>
                  <a:lnTo>
                    <a:pt x="342"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1" name="Freeform 13"/>
            <p:cNvSpPr>
              <a:spLocks/>
            </p:cNvSpPr>
            <p:nvPr/>
          </p:nvSpPr>
          <p:spPr bwMode="auto">
            <a:xfrm>
              <a:off x="5583238" y="5881512"/>
              <a:ext cx="573088" cy="258762"/>
            </a:xfrm>
            <a:custGeom>
              <a:avLst/>
              <a:gdLst>
                <a:gd name="T0" fmla="*/ 361 w 361"/>
                <a:gd name="T1" fmla="*/ 10 h 163"/>
                <a:gd name="T2" fmla="*/ 352 w 361"/>
                <a:gd name="T3" fmla="*/ 5 h 163"/>
                <a:gd name="T4" fmla="*/ 340 w 361"/>
                <a:gd name="T5" fmla="*/ 0 h 163"/>
                <a:gd name="T6" fmla="*/ 333 w 361"/>
                <a:gd name="T7" fmla="*/ 3 h 163"/>
                <a:gd name="T8" fmla="*/ 333 w 361"/>
                <a:gd name="T9" fmla="*/ 3 h 163"/>
                <a:gd name="T10" fmla="*/ 5 w 361"/>
                <a:gd name="T11" fmla="*/ 149 h 163"/>
                <a:gd name="T12" fmla="*/ 0 w 361"/>
                <a:gd name="T13" fmla="*/ 151 h 163"/>
                <a:gd name="T14" fmla="*/ 12 w 361"/>
                <a:gd name="T15" fmla="*/ 156 h 163"/>
                <a:gd name="T16" fmla="*/ 21 w 361"/>
                <a:gd name="T17" fmla="*/ 163 h 163"/>
                <a:gd name="T18" fmla="*/ 28 w 361"/>
                <a:gd name="T19" fmla="*/ 161 h 163"/>
                <a:gd name="T20" fmla="*/ 342 w 361"/>
                <a:gd name="T21" fmla="*/ 19 h 163"/>
                <a:gd name="T22" fmla="*/ 361 w 361"/>
                <a:gd name="T23" fmla="*/ 1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1" h="163">
                  <a:moveTo>
                    <a:pt x="361" y="10"/>
                  </a:moveTo>
                  <a:lnTo>
                    <a:pt x="352" y="5"/>
                  </a:lnTo>
                  <a:lnTo>
                    <a:pt x="340" y="0"/>
                  </a:lnTo>
                  <a:lnTo>
                    <a:pt x="333" y="3"/>
                  </a:lnTo>
                  <a:lnTo>
                    <a:pt x="333" y="3"/>
                  </a:lnTo>
                  <a:lnTo>
                    <a:pt x="5" y="149"/>
                  </a:lnTo>
                  <a:lnTo>
                    <a:pt x="0" y="151"/>
                  </a:lnTo>
                  <a:lnTo>
                    <a:pt x="12" y="156"/>
                  </a:lnTo>
                  <a:lnTo>
                    <a:pt x="21" y="163"/>
                  </a:lnTo>
                  <a:lnTo>
                    <a:pt x="28" y="161"/>
                  </a:lnTo>
                  <a:lnTo>
                    <a:pt x="342" y="19"/>
                  </a:lnTo>
                  <a:lnTo>
                    <a:pt x="361"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2" name="Freeform 14"/>
            <p:cNvSpPr>
              <a:spLocks/>
            </p:cNvSpPr>
            <p:nvPr/>
          </p:nvSpPr>
          <p:spPr bwMode="auto">
            <a:xfrm>
              <a:off x="5748338" y="5956124"/>
              <a:ext cx="573088" cy="255587"/>
            </a:xfrm>
            <a:custGeom>
              <a:avLst/>
              <a:gdLst>
                <a:gd name="T0" fmla="*/ 338 w 361"/>
                <a:gd name="T1" fmla="*/ 22 h 161"/>
                <a:gd name="T2" fmla="*/ 338 w 361"/>
                <a:gd name="T3" fmla="*/ 22 h 161"/>
                <a:gd name="T4" fmla="*/ 340 w 361"/>
                <a:gd name="T5" fmla="*/ 19 h 161"/>
                <a:gd name="T6" fmla="*/ 340 w 361"/>
                <a:gd name="T7" fmla="*/ 19 h 161"/>
                <a:gd name="T8" fmla="*/ 361 w 361"/>
                <a:gd name="T9" fmla="*/ 10 h 161"/>
                <a:gd name="T10" fmla="*/ 349 w 361"/>
                <a:gd name="T11" fmla="*/ 5 h 161"/>
                <a:gd name="T12" fmla="*/ 340 w 361"/>
                <a:gd name="T13" fmla="*/ 0 h 161"/>
                <a:gd name="T14" fmla="*/ 338 w 361"/>
                <a:gd name="T15" fmla="*/ 0 h 161"/>
                <a:gd name="T16" fmla="*/ 338 w 361"/>
                <a:gd name="T17" fmla="*/ 0 h 161"/>
                <a:gd name="T18" fmla="*/ 5 w 361"/>
                <a:gd name="T19" fmla="*/ 149 h 161"/>
                <a:gd name="T20" fmla="*/ 0 w 361"/>
                <a:gd name="T21" fmla="*/ 152 h 161"/>
                <a:gd name="T22" fmla="*/ 9 w 361"/>
                <a:gd name="T23" fmla="*/ 157 h 161"/>
                <a:gd name="T24" fmla="*/ 21 w 361"/>
                <a:gd name="T25" fmla="*/ 161 h 161"/>
                <a:gd name="T26" fmla="*/ 28 w 361"/>
                <a:gd name="T27" fmla="*/ 159 h 161"/>
                <a:gd name="T28" fmla="*/ 338 w 361"/>
                <a:gd name="T29" fmla="*/ 22 h 161"/>
                <a:gd name="T30" fmla="*/ 338 w 361"/>
                <a:gd name="T31" fmla="*/ 2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38" y="22"/>
                  </a:moveTo>
                  <a:lnTo>
                    <a:pt x="338" y="22"/>
                  </a:lnTo>
                  <a:lnTo>
                    <a:pt x="340" y="19"/>
                  </a:lnTo>
                  <a:lnTo>
                    <a:pt x="340" y="19"/>
                  </a:lnTo>
                  <a:lnTo>
                    <a:pt x="361" y="10"/>
                  </a:lnTo>
                  <a:lnTo>
                    <a:pt x="349" y="5"/>
                  </a:lnTo>
                  <a:lnTo>
                    <a:pt x="340" y="0"/>
                  </a:lnTo>
                  <a:lnTo>
                    <a:pt x="338" y="0"/>
                  </a:lnTo>
                  <a:lnTo>
                    <a:pt x="338" y="0"/>
                  </a:lnTo>
                  <a:lnTo>
                    <a:pt x="5" y="149"/>
                  </a:lnTo>
                  <a:lnTo>
                    <a:pt x="0" y="152"/>
                  </a:lnTo>
                  <a:lnTo>
                    <a:pt x="9" y="157"/>
                  </a:lnTo>
                  <a:lnTo>
                    <a:pt x="21" y="161"/>
                  </a:lnTo>
                  <a:lnTo>
                    <a:pt x="28" y="159"/>
                  </a:lnTo>
                  <a:lnTo>
                    <a:pt x="338" y="22"/>
                  </a:lnTo>
                  <a:lnTo>
                    <a:pt x="338"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3" name="Freeform 15"/>
            <p:cNvSpPr>
              <a:spLocks/>
            </p:cNvSpPr>
            <p:nvPr/>
          </p:nvSpPr>
          <p:spPr bwMode="auto">
            <a:xfrm>
              <a:off x="5897563" y="6024387"/>
              <a:ext cx="577850" cy="255587"/>
            </a:xfrm>
            <a:custGeom>
              <a:avLst/>
              <a:gdLst>
                <a:gd name="T0" fmla="*/ 364 w 364"/>
                <a:gd name="T1" fmla="*/ 9 h 161"/>
                <a:gd name="T2" fmla="*/ 352 w 364"/>
                <a:gd name="T3" fmla="*/ 5 h 161"/>
                <a:gd name="T4" fmla="*/ 340 w 364"/>
                <a:gd name="T5" fmla="*/ 0 h 161"/>
                <a:gd name="T6" fmla="*/ 333 w 364"/>
                <a:gd name="T7" fmla="*/ 2 h 161"/>
                <a:gd name="T8" fmla="*/ 333 w 364"/>
                <a:gd name="T9" fmla="*/ 2 h 161"/>
                <a:gd name="T10" fmla="*/ 5 w 364"/>
                <a:gd name="T11" fmla="*/ 149 h 161"/>
                <a:gd name="T12" fmla="*/ 0 w 364"/>
                <a:gd name="T13" fmla="*/ 151 h 161"/>
                <a:gd name="T14" fmla="*/ 12 w 364"/>
                <a:gd name="T15" fmla="*/ 156 h 161"/>
                <a:gd name="T16" fmla="*/ 24 w 364"/>
                <a:gd name="T17" fmla="*/ 161 h 161"/>
                <a:gd name="T18" fmla="*/ 29 w 364"/>
                <a:gd name="T19" fmla="*/ 158 h 161"/>
                <a:gd name="T20" fmla="*/ 345 w 364"/>
                <a:gd name="T21" fmla="*/ 19 h 161"/>
                <a:gd name="T22" fmla="*/ 345 w 364"/>
                <a:gd name="T23" fmla="*/ 19 h 161"/>
                <a:gd name="T24" fmla="*/ 364 w 364"/>
                <a:gd name="T25" fmla="*/ 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4" h="161">
                  <a:moveTo>
                    <a:pt x="364" y="9"/>
                  </a:moveTo>
                  <a:lnTo>
                    <a:pt x="352" y="5"/>
                  </a:lnTo>
                  <a:lnTo>
                    <a:pt x="340" y="0"/>
                  </a:lnTo>
                  <a:lnTo>
                    <a:pt x="333" y="2"/>
                  </a:lnTo>
                  <a:lnTo>
                    <a:pt x="333" y="2"/>
                  </a:lnTo>
                  <a:lnTo>
                    <a:pt x="5" y="149"/>
                  </a:lnTo>
                  <a:lnTo>
                    <a:pt x="0" y="151"/>
                  </a:lnTo>
                  <a:lnTo>
                    <a:pt x="12" y="156"/>
                  </a:lnTo>
                  <a:lnTo>
                    <a:pt x="24" y="161"/>
                  </a:lnTo>
                  <a:lnTo>
                    <a:pt x="29" y="158"/>
                  </a:lnTo>
                  <a:lnTo>
                    <a:pt x="345" y="19"/>
                  </a:lnTo>
                  <a:lnTo>
                    <a:pt x="345" y="19"/>
                  </a:lnTo>
                  <a:lnTo>
                    <a:pt x="364"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704" name="Group 703"/>
          <p:cNvGrpSpPr/>
          <p:nvPr/>
        </p:nvGrpSpPr>
        <p:grpSpPr>
          <a:xfrm>
            <a:off x="3252207" y="4781578"/>
            <a:ext cx="1909989" cy="854075"/>
            <a:chOff x="5114925" y="5697362"/>
            <a:chExt cx="1622425" cy="725487"/>
          </a:xfrm>
        </p:grpSpPr>
        <p:sp>
          <p:nvSpPr>
            <p:cNvPr id="705" name="Freeform 11"/>
            <p:cNvSpPr>
              <a:spLocks/>
            </p:cNvSpPr>
            <p:nvPr/>
          </p:nvSpPr>
          <p:spPr bwMode="auto">
            <a:xfrm>
              <a:off x="5114925" y="5697362"/>
              <a:ext cx="1622425" cy="725487"/>
            </a:xfrm>
            <a:custGeom>
              <a:avLst/>
              <a:gdLst>
                <a:gd name="T0" fmla="*/ 1022 w 1022"/>
                <a:gd name="T1" fmla="*/ 227 h 457"/>
                <a:gd name="T2" fmla="*/ 512 w 1022"/>
                <a:gd name="T3" fmla="*/ 457 h 457"/>
                <a:gd name="T4" fmla="*/ 0 w 1022"/>
                <a:gd name="T5" fmla="*/ 227 h 457"/>
                <a:gd name="T6" fmla="*/ 512 w 1022"/>
                <a:gd name="T7" fmla="*/ 0 h 457"/>
                <a:gd name="T8" fmla="*/ 1022 w 1022"/>
                <a:gd name="T9" fmla="*/ 227 h 457"/>
              </a:gdLst>
              <a:ahLst/>
              <a:cxnLst>
                <a:cxn ang="0">
                  <a:pos x="T0" y="T1"/>
                </a:cxn>
                <a:cxn ang="0">
                  <a:pos x="T2" y="T3"/>
                </a:cxn>
                <a:cxn ang="0">
                  <a:pos x="T4" y="T5"/>
                </a:cxn>
                <a:cxn ang="0">
                  <a:pos x="T6" y="T7"/>
                </a:cxn>
                <a:cxn ang="0">
                  <a:pos x="T8" y="T9"/>
                </a:cxn>
              </a:cxnLst>
              <a:rect l="0" t="0" r="r" b="b"/>
              <a:pathLst>
                <a:path w="1022" h="457">
                  <a:moveTo>
                    <a:pt x="1022" y="227"/>
                  </a:moveTo>
                  <a:lnTo>
                    <a:pt x="512" y="457"/>
                  </a:lnTo>
                  <a:lnTo>
                    <a:pt x="0" y="227"/>
                  </a:lnTo>
                  <a:lnTo>
                    <a:pt x="512" y="0"/>
                  </a:lnTo>
                  <a:lnTo>
                    <a:pt x="1022" y="227"/>
                  </a:lnTo>
                  <a:close/>
                </a:path>
              </a:pathLst>
            </a:custGeom>
            <a:solidFill>
              <a:schemeClr val="accent5"/>
            </a:solidFill>
            <a:ln w="28575">
              <a:solidFill>
                <a:schemeClr val="bg2"/>
              </a:solidFill>
            </a:ln>
          </p:spPr>
          <p:txBody>
            <a:bodyPr vert="horz" wrap="square" lIns="91440" tIns="45720" rIns="91440" bIns="45720" numCol="1" anchor="t" anchorCtr="0" compatLnSpc="1">
              <a:prstTxWarp prst="textNoShape">
                <a:avLst/>
              </a:prstTxWarp>
            </a:bodyPr>
            <a:lstStyle/>
            <a:p>
              <a:endParaRPr lang="en-US"/>
            </a:p>
          </p:txBody>
        </p:sp>
        <p:sp>
          <p:nvSpPr>
            <p:cNvPr id="706" name="Freeform 12"/>
            <p:cNvSpPr>
              <a:spLocks/>
            </p:cNvSpPr>
            <p:nvPr/>
          </p:nvSpPr>
          <p:spPr bwMode="auto">
            <a:xfrm>
              <a:off x="5437188" y="5818012"/>
              <a:ext cx="573088" cy="255587"/>
            </a:xfrm>
            <a:custGeom>
              <a:avLst/>
              <a:gdLst>
                <a:gd name="T0" fmla="*/ 342 w 361"/>
                <a:gd name="T1" fmla="*/ 19 h 161"/>
                <a:gd name="T2" fmla="*/ 361 w 361"/>
                <a:gd name="T3" fmla="*/ 9 h 161"/>
                <a:gd name="T4" fmla="*/ 352 w 361"/>
                <a:gd name="T5" fmla="*/ 5 h 161"/>
                <a:gd name="T6" fmla="*/ 340 w 361"/>
                <a:gd name="T7" fmla="*/ 0 h 161"/>
                <a:gd name="T8" fmla="*/ 340 w 361"/>
                <a:gd name="T9" fmla="*/ 0 h 161"/>
                <a:gd name="T10" fmla="*/ 340 w 361"/>
                <a:gd name="T11" fmla="*/ 0 h 161"/>
                <a:gd name="T12" fmla="*/ 340 w 361"/>
                <a:gd name="T13" fmla="*/ 0 h 161"/>
                <a:gd name="T14" fmla="*/ 333 w 361"/>
                <a:gd name="T15" fmla="*/ 2 h 161"/>
                <a:gd name="T16" fmla="*/ 333 w 361"/>
                <a:gd name="T17" fmla="*/ 2 h 161"/>
                <a:gd name="T18" fmla="*/ 5 w 361"/>
                <a:gd name="T19" fmla="*/ 149 h 161"/>
                <a:gd name="T20" fmla="*/ 0 w 361"/>
                <a:gd name="T21" fmla="*/ 151 h 161"/>
                <a:gd name="T22" fmla="*/ 12 w 361"/>
                <a:gd name="T23" fmla="*/ 156 h 161"/>
                <a:gd name="T24" fmla="*/ 21 w 361"/>
                <a:gd name="T25" fmla="*/ 161 h 161"/>
                <a:gd name="T26" fmla="*/ 28 w 361"/>
                <a:gd name="T27" fmla="*/ 158 h 161"/>
                <a:gd name="T28" fmla="*/ 342 w 361"/>
                <a:gd name="T29" fmla="*/ 19 h 161"/>
                <a:gd name="T30" fmla="*/ 342 w 361"/>
                <a:gd name="T31" fmla="*/ 1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42" y="19"/>
                  </a:moveTo>
                  <a:lnTo>
                    <a:pt x="361" y="9"/>
                  </a:lnTo>
                  <a:lnTo>
                    <a:pt x="352" y="5"/>
                  </a:lnTo>
                  <a:lnTo>
                    <a:pt x="340" y="0"/>
                  </a:lnTo>
                  <a:lnTo>
                    <a:pt x="340" y="0"/>
                  </a:lnTo>
                  <a:lnTo>
                    <a:pt x="340" y="0"/>
                  </a:lnTo>
                  <a:lnTo>
                    <a:pt x="340" y="0"/>
                  </a:lnTo>
                  <a:lnTo>
                    <a:pt x="333" y="2"/>
                  </a:lnTo>
                  <a:lnTo>
                    <a:pt x="333" y="2"/>
                  </a:lnTo>
                  <a:lnTo>
                    <a:pt x="5" y="149"/>
                  </a:lnTo>
                  <a:lnTo>
                    <a:pt x="0" y="151"/>
                  </a:lnTo>
                  <a:lnTo>
                    <a:pt x="12" y="156"/>
                  </a:lnTo>
                  <a:lnTo>
                    <a:pt x="21" y="161"/>
                  </a:lnTo>
                  <a:lnTo>
                    <a:pt x="28" y="158"/>
                  </a:lnTo>
                  <a:lnTo>
                    <a:pt x="342" y="19"/>
                  </a:lnTo>
                  <a:lnTo>
                    <a:pt x="342"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7" name="Freeform 13"/>
            <p:cNvSpPr>
              <a:spLocks/>
            </p:cNvSpPr>
            <p:nvPr/>
          </p:nvSpPr>
          <p:spPr bwMode="auto">
            <a:xfrm>
              <a:off x="5583238" y="5881512"/>
              <a:ext cx="573088" cy="258762"/>
            </a:xfrm>
            <a:custGeom>
              <a:avLst/>
              <a:gdLst>
                <a:gd name="T0" fmla="*/ 361 w 361"/>
                <a:gd name="T1" fmla="*/ 10 h 163"/>
                <a:gd name="T2" fmla="*/ 352 w 361"/>
                <a:gd name="T3" fmla="*/ 5 h 163"/>
                <a:gd name="T4" fmla="*/ 340 w 361"/>
                <a:gd name="T5" fmla="*/ 0 h 163"/>
                <a:gd name="T6" fmla="*/ 333 w 361"/>
                <a:gd name="T7" fmla="*/ 3 h 163"/>
                <a:gd name="T8" fmla="*/ 333 w 361"/>
                <a:gd name="T9" fmla="*/ 3 h 163"/>
                <a:gd name="T10" fmla="*/ 5 w 361"/>
                <a:gd name="T11" fmla="*/ 149 h 163"/>
                <a:gd name="T12" fmla="*/ 0 w 361"/>
                <a:gd name="T13" fmla="*/ 151 h 163"/>
                <a:gd name="T14" fmla="*/ 12 w 361"/>
                <a:gd name="T15" fmla="*/ 156 h 163"/>
                <a:gd name="T16" fmla="*/ 21 w 361"/>
                <a:gd name="T17" fmla="*/ 163 h 163"/>
                <a:gd name="T18" fmla="*/ 28 w 361"/>
                <a:gd name="T19" fmla="*/ 161 h 163"/>
                <a:gd name="T20" fmla="*/ 342 w 361"/>
                <a:gd name="T21" fmla="*/ 19 h 163"/>
                <a:gd name="T22" fmla="*/ 361 w 361"/>
                <a:gd name="T23" fmla="*/ 1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1" h="163">
                  <a:moveTo>
                    <a:pt x="361" y="10"/>
                  </a:moveTo>
                  <a:lnTo>
                    <a:pt x="352" y="5"/>
                  </a:lnTo>
                  <a:lnTo>
                    <a:pt x="340" y="0"/>
                  </a:lnTo>
                  <a:lnTo>
                    <a:pt x="333" y="3"/>
                  </a:lnTo>
                  <a:lnTo>
                    <a:pt x="333" y="3"/>
                  </a:lnTo>
                  <a:lnTo>
                    <a:pt x="5" y="149"/>
                  </a:lnTo>
                  <a:lnTo>
                    <a:pt x="0" y="151"/>
                  </a:lnTo>
                  <a:lnTo>
                    <a:pt x="12" y="156"/>
                  </a:lnTo>
                  <a:lnTo>
                    <a:pt x="21" y="163"/>
                  </a:lnTo>
                  <a:lnTo>
                    <a:pt x="28" y="161"/>
                  </a:lnTo>
                  <a:lnTo>
                    <a:pt x="342" y="19"/>
                  </a:lnTo>
                  <a:lnTo>
                    <a:pt x="361"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8" name="Freeform 14"/>
            <p:cNvSpPr>
              <a:spLocks/>
            </p:cNvSpPr>
            <p:nvPr/>
          </p:nvSpPr>
          <p:spPr bwMode="auto">
            <a:xfrm>
              <a:off x="5748338" y="5956124"/>
              <a:ext cx="573088" cy="255587"/>
            </a:xfrm>
            <a:custGeom>
              <a:avLst/>
              <a:gdLst>
                <a:gd name="T0" fmla="*/ 338 w 361"/>
                <a:gd name="T1" fmla="*/ 22 h 161"/>
                <a:gd name="T2" fmla="*/ 338 w 361"/>
                <a:gd name="T3" fmla="*/ 22 h 161"/>
                <a:gd name="T4" fmla="*/ 340 w 361"/>
                <a:gd name="T5" fmla="*/ 19 h 161"/>
                <a:gd name="T6" fmla="*/ 340 w 361"/>
                <a:gd name="T7" fmla="*/ 19 h 161"/>
                <a:gd name="T8" fmla="*/ 361 w 361"/>
                <a:gd name="T9" fmla="*/ 10 h 161"/>
                <a:gd name="T10" fmla="*/ 349 w 361"/>
                <a:gd name="T11" fmla="*/ 5 h 161"/>
                <a:gd name="T12" fmla="*/ 340 w 361"/>
                <a:gd name="T13" fmla="*/ 0 h 161"/>
                <a:gd name="T14" fmla="*/ 338 w 361"/>
                <a:gd name="T15" fmla="*/ 0 h 161"/>
                <a:gd name="T16" fmla="*/ 338 w 361"/>
                <a:gd name="T17" fmla="*/ 0 h 161"/>
                <a:gd name="T18" fmla="*/ 5 w 361"/>
                <a:gd name="T19" fmla="*/ 149 h 161"/>
                <a:gd name="T20" fmla="*/ 0 w 361"/>
                <a:gd name="T21" fmla="*/ 152 h 161"/>
                <a:gd name="T22" fmla="*/ 9 w 361"/>
                <a:gd name="T23" fmla="*/ 157 h 161"/>
                <a:gd name="T24" fmla="*/ 21 w 361"/>
                <a:gd name="T25" fmla="*/ 161 h 161"/>
                <a:gd name="T26" fmla="*/ 28 w 361"/>
                <a:gd name="T27" fmla="*/ 159 h 161"/>
                <a:gd name="T28" fmla="*/ 338 w 361"/>
                <a:gd name="T29" fmla="*/ 22 h 161"/>
                <a:gd name="T30" fmla="*/ 338 w 361"/>
                <a:gd name="T31" fmla="*/ 2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38" y="22"/>
                  </a:moveTo>
                  <a:lnTo>
                    <a:pt x="338" y="22"/>
                  </a:lnTo>
                  <a:lnTo>
                    <a:pt x="340" y="19"/>
                  </a:lnTo>
                  <a:lnTo>
                    <a:pt x="340" y="19"/>
                  </a:lnTo>
                  <a:lnTo>
                    <a:pt x="361" y="10"/>
                  </a:lnTo>
                  <a:lnTo>
                    <a:pt x="349" y="5"/>
                  </a:lnTo>
                  <a:lnTo>
                    <a:pt x="340" y="0"/>
                  </a:lnTo>
                  <a:lnTo>
                    <a:pt x="338" y="0"/>
                  </a:lnTo>
                  <a:lnTo>
                    <a:pt x="338" y="0"/>
                  </a:lnTo>
                  <a:lnTo>
                    <a:pt x="5" y="149"/>
                  </a:lnTo>
                  <a:lnTo>
                    <a:pt x="0" y="152"/>
                  </a:lnTo>
                  <a:lnTo>
                    <a:pt x="9" y="157"/>
                  </a:lnTo>
                  <a:lnTo>
                    <a:pt x="21" y="161"/>
                  </a:lnTo>
                  <a:lnTo>
                    <a:pt x="28" y="159"/>
                  </a:lnTo>
                  <a:lnTo>
                    <a:pt x="338" y="22"/>
                  </a:lnTo>
                  <a:lnTo>
                    <a:pt x="338"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9" name="Freeform 15"/>
            <p:cNvSpPr>
              <a:spLocks/>
            </p:cNvSpPr>
            <p:nvPr/>
          </p:nvSpPr>
          <p:spPr bwMode="auto">
            <a:xfrm>
              <a:off x="5897563" y="6024387"/>
              <a:ext cx="577850" cy="255587"/>
            </a:xfrm>
            <a:custGeom>
              <a:avLst/>
              <a:gdLst>
                <a:gd name="T0" fmla="*/ 364 w 364"/>
                <a:gd name="T1" fmla="*/ 9 h 161"/>
                <a:gd name="T2" fmla="*/ 352 w 364"/>
                <a:gd name="T3" fmla="*/ 5 h 161"/>
                <a:gd name="T4" fmla="*/ 340 w 364"/>
                <a:gd name="T5" fmla="*/ 0 h 161"/>
                <a:gd name="T6" fmla="*/ 333 w 364"/>
                <a:gd name="T7" fmla="*/ 2 h 161"/>
                <a:gd name="T8" fmla="*/ 333 w 364"/>
                <a:gd name="T9" fmla="*/ 2 h 161"/>
                <a:gd name="T10" fmla="*/ 5 w 364"/>
                <a:gd name="T11" fmla="*/ 149 h 161"/>
                <a:gd name="T12" fmla="*/ 0 w 364"/>
                <a:gd name="T13" fmla="*/ 151 h 161"/>
                <a:gd name="T14" fmla="*/ 12 w 364"/>
                <a:gd name="T15" fmla="*/ 156 h 161"/>
                <a:gd name="T16" fmla="*/ 24 w 364"/>
                <a:gd name="T17" fmla="*/ 161 h 161"/>
                <a:gd name="T18" fmla="*/ 29 w 364"/>
                <a:gd name="T19" fmla="*/ 158 h 161"/>
                <a:gd name="T20" fmla="*/ 345 w 364"/>
                <a:gd name="T21" fmla="*/ 19 h 161"/>
                <a:gd name="T22" fmla="*/ 345 w 364"/>
                <a:gd name="T23" fmla="*/ 19 h 161"/>
                <a:gd name="T24" fmla="*/ 364 w 364"/>
                <a:gd name="T25" fmla="*/ 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4" h="161">
                  <a:moveTo>
                    <a:pt x="364" y="9"/>
                  </a:moveTo>
                  <a:lnTo>
                    <a:pt x="352" y="5"/>
                  </a:lnTo>
                  <a:lnTo>
                    <a:pt x="340" y="0"/>
                  </a:lnTo>
                  <a:lnTo>
                    <a:pt x="333" y="2"/>
                  </a:lnTo>
                  <a:lnTo>
                    <a:pt x="333" y="2"/>
                  </a:lnTo>
                  <a:lnTo>
                    <a:pt x="5" y="149"/>
                  </a:lnTo>
                  <a:lnTo>
                    <a:pt x="0" y="151"/>
                  </a:lnTo>
                  <a:lnTo>
                    <a:pt x="12" y="156"/>
                  </a:lnTo>
                  <a:lnTo>
                    <a:pt x="24" y="161"/>
                  </a:lnTo>
                  <a:lnTo>
                    <a:pt x="29" y="158"/>
                  </a:lnTo>
                  <a:lnTo>
                    <a:pt x="345" y="19"/>
                  </a:lnTo>
                  <a:lnTo>
                    <a:pt x="345" y="19"/>
                  </a:lnTo>
                  <a:lnTo>
                    <a:pt x="364"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710" name="Group 709"/>
          <p:cNvGrpSpPr/>
          <p:nvPr/>
        </p:nvGrpSpPr>
        <p:grpSpPr>
          <a:xfrm>
            <a:off x="3252207" y="4606011"/>
            <a:ext cx="1909989" cy="854075"/>
            <a:chOff x="5114925" y="5697362"/>
            <a:chExt cx="1622425" cy="725487"/>
          </a:xfrm>
        </p:grpSpPr>
        <p:sp>
          <p:nvSpPr>
            <p:cNvPr id="711" name="Freeform 11"/>
            <p:cNvSpPr>
              <a:spLocks/>
            </p:cNvSpPr>
            <p:nvPr/>
          </p:nvSpPr>
          <p:spPr bwMode="auto">
            <a:xfrm>
              <a:off x="5114925" y="5697362"/>
              <a:ext cx="1622425" cy="725487"/>
            </a:xfrm>
            <a:custGeom>
              <a:avLst/>
              <a:gdLst>
                <a:gd name="T0" fmla="*/ 1022 w 1022"/>
                <a:gd name="T1" fmla="*/ 227 h 457"/>
                <a:gd name="T2" fmla="*/ 512 w 1022"/>
                <a:gd name="T3" fmla="*/ 457 h 457"/>
                <a:gd name="T4" fmla="*/ 0 w 1022"/>
                <a:gd name="T5" fmla="*/ 227 h 457"/>
                <a:gd name="T6" fmla="*/ 512 w 1022"/>
                <a:gd name="T7" fmla="*/ 0 h 457"/>
                <a:gd name="T8" fmla="*/ 1022 w 1022"/>
                <a:gd name="T9" fmla="*/ 227 h 457"/>
              </a:gdLst>
              <a:ahLst/>
              <a:cxnLst>
                <a:cxn ang="0">
                  <a:pos x="T0" y="T1"/>
                </a:cxn>
                <a:cxn ang="0">
                  <a:pos x="T2" y="T3"/>
                </a:cxn>
                <a:cxn ang="0">
                  <a:pos x="T4" y="T5"/>
                </a:cxn>
                <a:cxn ang="0">
                  <a:pos x="T6" y="T7"/>
                </a:cxn>
                <a:cxn ang="0">
                  <a:pos x="T8" y="T9"/>
                </a:cxn>
              </a:cxnLst>
              <a:rect l="0" t="0" r="r" b="b"/>
              <a:pathLst>
                <a:path w="1022" h="457">
                  <a:moveTo>
                    <a:pt x="1022" y="227"/>
                  </a:moveTo>
                  <a:lnTo>
                    <a:pt x="512" y="457"/>
                  </a:lnTo>
                  <a:lnTo>
                    <a:pt x="0" y="227"/>
                  </a:lnTo>
                  <a:lnTo>
                    <a:pt x="512" y="0"/>
                  </a:lnTo>
                  <a:lnTo>
                    <a:pt x="1022" y="227"/>
                  </a:lnTo>
                  <a:close/>
                </a:path>
              </a:pathLst>
            </a:custGeom>
            <a:solidFill>
              <a:schemeClr val="accent5"/>
            </a:solidFill>
            <a:ln w="28575">
              <a:solidFill>
                <a:schemeClr val="bg2"/>
              </a:solidFill>
            </a:ln>
          </p:spPr>
          <p:txBody>
            <a:bodyPr vert="horz" wrap="square" lIns="91440" tIns="45720" rIns="91440" bIns="45720" numCol="1" anchor="t" anchorCtr="0" compatLnSpc="1">
              <a:prstTxWarp prst="textNoShape">
                <a:avLst/>
              </a:prstTxWarp>
            </a:bodyPr>
            <a:lstStyle/>
            <a:p>
              <a:endParaRPr lang="en-US"/>
            </a:p>
          </p:txBody>
        </p:sp>
        <p:sp>
          <p:nvSpPr>
            <p:cNvPr id="712" name="Freeform 12"/>
            <p:cNvSpPr>
              <a:spLocks/>
            </p:cNvSpPr>
            <p:nvPr/>
          </p:nvSpPr>
          <p:spPr bwMode="auto">
            <a:xfrm>
              <a:off x="5437188" y="5818012"/>
              <a:ext cx="573088" cy="255587"/>
            </a:xfrm>
            <a:custGeom>
              <a:avLst/>
              <a:gdLst>
                <a:gd name="T0" fmla="*/ 342 w 361"/>
                <a:gd name="T1" fmla="*/ 19 h 161"/>
                <a:gd name="T2" fmla="*/ 361 w 361"/>
                <a:gd name="T3" fmla="*/ 9 h 161"/>
                <a:gd name="T4" fmla="*/ 352 w 361"/>
                <a:gd name="T5" fmla="*/ 5 h 161"/>
                <a:gd name="T6" fmla="*/ 340 w 361"/>
                <a:gd name="T7" fmla="*/ 0 h 161"/>
                <a:gd name="T8" fmla="*/ 340 w 361"/>
                <a:gd name="T9" fmla="*/ 0 h 161"/>
                <a:gd name="T10" fmla="*/ 340 w 361"/>
                <a:gd name="T11" fmla="*/ 0 h 161"/>
                <a:gd name="T12" fmla="*/ 340 w 361"/>
                <a:gd name="T13" fmla="*/ 0 h 161"/>
                <a:gd name="T14" fmla="*/ 333 w 361"/>
                <a:gd name="T15" fmla="*/ 2 h 161"/>
                <a:gd name="T16" fmla="*/ 333 w 361"/>
                <a:gd name="T17" fmla="*/ 2 h 161"/>
                <a:gd name="T18" fmla="*/ 5 w 361"/>
                <a:gd name="T19" fmla="*/ 149 h 161"/>
                <a:gd name="T20" fmla="*/ 0 w 361"/>
                <a:gd name="T21" fmla="*/ 151 h 161"/>
                <a:gd name="T22" fmla="*/ 12 w 361"/>
                <a:gd name="T23" fmla="*/ 156 h 161"/>
                <a:gd name="T24" fmla="*/ 21 w 361"/>
                <a:gd name="T25" fmla="*/ 161 h 161"/>
                <a:gd name="T26" fmla="*/ 28 w 361"/>
                <a:gd name="T27" fmla="*/ 158 h 161"/>
                <a:gd name="T28" fmla="*/ 342 w 361"/>
                <a:gd name="T29" fmla="*/ 19 h 161"/>
                <a:gd name="T30" fmla="*/ 342 w 361"/>
                <a:gd name="T31" fmla="*/ 1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42" y="19"/>
                  </a:moveTo>
                  <a:lnTo>
                    <a:pt x="361" y="9"/>
                  </a:lnTo>
                  <a:lnTo>
                    <a:pt x="352" y="5"/>
                  </a:lnTo>
                  <a:lnTo>
                    <a:pt x="340" y="0"/>
                  </a:lnTo>
                  <a:lnTo>
                    <a:pt x="340" y="0"/>
                  </a:lnTo>
                  <a:lnTo>
                    <a:pt x="340" y="0"/>
                  </a:lnTo>
                  <a:lnTo>
                    <a:pt x="340" y="0"/>
                  </a:lnTo>
                  <a:lnTo>
                    <a:pt x="333" y="2"/>
                  </a:lnTo>
                  <a:lnTo>
                    <a:pt x="333" y="2"/>
                  </a:lnTo>
                  <a:lnTo>
                    <a:pt x="5" y="149"/>
                  </a:lnTo>
                  <a:lnTo>
                    <a:pt x="0" y="151"/>
                  </a:lnTo>
                  <a:lnTo>
                    <a:pt x="12" y="156"/>
                  </a:lnTo>
                  <a:lnTo>
                    <a:pt x="21" y="161"/>
                  </a:lnTo>
                  <a:lnTo>
                    <a:pt x="28" y="158"/>
                  </a:lnTo>
                  <a:lnTo>
                    <a:pt x="342" y="19"/>
                  </a:lnTo>
                  <a:lnTo>
                    <a:pt x="342"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3" name="Freeform 13"/>
            <p:cNvSpPr>
              <a:spLocks/>
            </p:cNvSpPr>
            <p:nvPr/>
          </p:nvSpPr>
          <p:spPr bwMode="auto">
            <a:xfrm>
              <a:off x="5583238" y="5881512"/>
              <a:ext cx="573088" cy="258762"/>
            </a:xfrm>
            <a:custGeom>
              <a:avLst/>
              <a:gdLst>
                <a:gd name="T0" fmla="*/ 361 w 361"/>
                <a:gd name="T1" fmla="*/ 10 h 163"/>
                <a:gd name="T2" fmla="*/ 352 w 361"/>
                <a:gd name="T3" fmla="*/ 5 h 163"/>
                <a:gd name="T4" fmla="*/ 340 w 361"/>
                <a:gd name="T5" fmla="*/ 0 h 163"/>
                <a:gd name="T6" fmla="*/ 333 w 361"/>
                <a:gd name="T7" fmla="*/ 3 h 163"/>
                <a:gd name="T8" fmla="*/ 333 w 361"/>
                <a:gd name="T9" fmla="*/ 3 h 163"/>
                <a:gd name="T10" fmla="*/ 5 w 361"/>
                <a:gd name="T11" fmla="*/ 149 h 163"/>
                <a:gd name="T12" fmla="*/ 0 w 361"/>
                <a:gd name="T13" fmla="*/ 151 h 163"/>
                <a:gd name="T14" fmla="*/ 12 w 361"/>
                <a:gd name="T15" fmla="*/ 156 h 163"/>
                <a:gd name="T16" fmla="*/ 21 w 361"/>
                <a:gd name="T17" fmla="*/ 163 h 163"/>
                <a:gd name="T18" fmla="*/ 28 w 361"/>
                <a:gd name="T19" fmla="*/ 161 h 163"/>
                <a:gd name="T20" fmla="*/ 342 w 361"/>
                <a:gd name="T21" fmla="*/ 19 h 163"/>
                <a:gd name="T22" fmla="*/ 361 w 361"/>
                <a:gd name="T23" fmla="*/ 1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1" h="163">
                  <a:moveTo>
                    <a:pt x="361" y="10"/>
                  </a:moveTo>
                  <a:lnTo>
                    <a:pt x="352" y="5"/>
                  </a:lnTo>
                  <a:lnTo>
                    <a:pt x="340" y="0"/>
                  </a:lnTo>
                  <a:lnTo>
                    <a:pt x="333" y="3"/>
                  </a:lnTo>
                  <a:lnTo>
                    <a:pt x="333" y="3"/>
                  </a:lnTo>
                  <a:lnTo>
                    <a:pt x="5" y="149"/>
                  </a:lnTo>
                  <a:lnTo>
                    <a:pt x="0" y="151"/>
                  </a:lnTo>
                  <a:lnTo>
                    <a:pt x="12" y="156"/>
                  </a:lnTo>
                  <a:lnTo>
                    <a:pt x="21" y="163"/>
                  </a:lnTo>
                  <a:lnTo>
                    <a:pt x="28" y="161"/>
                  </a:lnTo>
                  <a:lnTo>
                    <a:pt x="342" y="19"/>
                  </a:lnTo>
                  <a:lnTo>
                    <a:pt x="361"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4" name="Freeform 14"/>
            <p:cNvSpPr>
              <a:spLocks/>
            </p:cNvSpPr>
            <p:nvPr/>
          </p:nvSpPr>
          <p:spPr bwMode="auto">
            <a:xfrm>
              <a:off x="5748338" y="5956124"/>
              <a:ext cx="573088" cy="255587"/>
            </a:xfrm>
            <a:custGeom>
              <a:avLst/>
              <a:gdLst>
                <a:gd name="T0" fmla="*/ 338 w 361"/>
                <a:gd name="T1" fmla="*/ 22 h 161"/>
                <a:gd name="T2" fmla="*/ 338 w 361"/>
                <a:gd name="T3" fmla="*/ 22 h 161"/>
                <a:gd name="T4" fmla="*/ 340 w 361"/>
                <a:gd name="T5" fmla="*/ 19 h 161"/>
                <a:gd name="T6" fmla="*/ 340 w 361"/>
                <a:gd name="T7" fmla="*/ 19 h 161"/>
                <a:gd name="T8" fmla="*/ 361 w 361"/>
                <a:gd name="T9" fmla="*/ 10 h 161"/>
                <a:gd name="T10" fmla="*/ 349 w 361"/>
                <a:gd name="T11" fmla="*/ 5 h 161"/>
                <a:gd name="T12" fmla="*/ 340 w 361"/>
                <a:gd name="T13" fmla="*/ 0 h 161"/>
                <a:gd name="T14" fmla="*/ 338 w 361"/>
                <a:gd name="T15" fmla="*/ 0 h 161"/>
                <a:gd name="T16" fmla="*/ 338 w 361"/>
                <a:gd name="T17" fmla="*/ 0 h 161"/>
                <a:gd name="T18" fmla="*/ 5 w 361"/>
                <a:gd name="T19" fmla="*/ 149 h 161"/>
                <a:gd name="T20" fmla="*/ 0 w 361"/>
                <a:gd name="T21" fmla="*/ 152 h 161"/>
                <a:gd name="T22" fmla="*/ 9 w 361"/>
                <a:gd name="T23" fmla="*/ 157 h 161"/>
                <a:gd name="T24" fmla="*/ 21 w 361"/>
                <a:gd name="T25" fmla="*/ 161 h 161"/>
                <a:gd name="T26" fmla="*/ 28 w 361"/>
                <a:gd name="T27" fmla="*/ 159 h 161"/>
                <a:gd name="T28" fmla="*/ 338 w 361"/>
                <a:gd name="T29" fmla="*/ 22 h 161"/>
                <a:gd name="T30" fmla="*/ 338 w 361"/>
                <a:gd name="T31" fmla="*/ 2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38" y="22"/>
                  </a:moveTo>
                  <a:lnTo>
                    <a:pt x="338" y="22"/>
                  </a:lnTo>
                  <a:lnTo>
                    <a:pt x="340" y="19"/>
                  </a:lnTo>
                  <a:lnTo>
                    <a:pt x="340" y="19"/>
                  </a:lnTo>
                  <a:lnTo>
                    <a:pt x="361" y="10"/>
                  </a:lnTo>
                  <a:lnTo>
                    <a:pt x="349" y="5"/>
                  </a:lnTo>
                  <a:lnTo>
                    <a:pt x="340" y="0"/>
                  </a:lnTo>
                  <a:lnTo>
                    <a:pt x="338" y="0"/>
                  </a:lnTo>
                  <a:lnTo>
                    <a:pt x="338" y="0"/>
                  </a:lnTo>
                  <a:lnTo>
                    <a:pt x="5" y="149"/>
                  </a:lnTo>
                  <a:lnTo>
                    <a:pt x="0" y="152"/>
                  </a:lnTo>
                  <a:lnTo>
                    <a:pt x="9" y="157"/>
                  </a:lnTo>
                  <a:lnTo>
                    <a:pt x="21" y="161"/>
                  </a:lnTo>
                  <a:lnTo>
                    <a:pt x="28" y="159"/>
                  </a:lnTo>
                  <a:lnTo>
                    <a:pt x="338" y="22"/>
                  </a:lnTo>
                  <a:lnTo>
                    <a:pt x="338"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5" name="Freeform 15"/>
            <p:cNvSpPr>
              <a:spLocks/>
            </p:cNvSpPr>
            <p:nvPr/>
          </p:nvSpPr>
          <p:spPr bwMode="auto">
            <a:xfrm>
              <a:off x="5897563" y="6024387"/>
              <a:ext cx="577850" cy="255587"/>
            </a:xfrm>
            <a:custGeom>
              <a:avLst/>
              <a:gdLst>
                <a:gd name="T0" fmla="*/ 364 w 364"/>
                <a:gd name="T1" fmla="*/ 9 h 161"/>
                <a:gd name="T2" fmla="*/ 352 w 364"/>
                <a:gd name="T3" fmla="*/ 5 h 161"/>
                <a:gd name="T4" fmla="*/ 340 w 364"/>
                <a:gd name="T5" fmla="*/ 0 h 161"/>
                <a:gd name="T6" fmla="*/ 333 w 364"/>
                <a:gd name="T7" fmla="*/ 2 h 161"/>
                <a:gd name="T8" fmla="*/ 333 w 364"/>
                <a:gd name="T9" fmla="*/ 2 h 161"/>
                <a:gd name="T10" fmla="*/ 5 w 364"/>
                <a:gd name="T11" fmla="*/ 149 h 161"/>
                <a:gd name="T12" fmla="*/ 0 w 364"/>
                <a:gd name="T13" fmla="*/ 151 h 161"/>
                <a:gd name="T14" fmla="*/ 12 w 364"/>
                <a:gd name="T15" fmla="*/ 156 h 161"/>
                <a:gd name="T16" fmla="*/ 24 w 364"/>
                <a:gd name="T17" fmla="*/ 161 h 161"/>
                <a:gd name="T18" fmla="*/ 29 w 364"/>
                <a:gd name="T19" fmla="*/ 158 h 161"/>
                <a:gd name="T20" fmla="*/ 345 w 364"/>
                <a:gd name="T21" fmla="*/ 19 h 161"/>
                <a:gd name="T22" fmla="*/ 345 w 364"/>
                <a:gd name="T23" fmla="*/ 19 h 161"/>
                <a:gd name="T24" fmla="*/ 364 w 364"/>
                <a:gd name="T25" fmla="*/ 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4" h="161">
                  <a:moveTo>
                    <a:pt x="364" y="9"/>
                  </a:moveTo>
                  <a:lnTo>
                    <a:pt x="352" y="5"/>
                  </a:lnTo>
                  <a:lnTo>
                    <a:pt x="340" y="0"/>
                  </a:lnTo>
                  <a:lnTo>
                    <a:pt x="333" y="2"/>
                  </a:lnTo>
                  <a:lnTo>
                    <a:pt x="333" y="2"/>
                  </a:lnTo>
                  <a:lnTo>
                    <a:pt x="5" y="149"/>
                  </a:lnTo>
                  <a:lnTo>
                    <a:pt x="0" y="151"/>
                  </a:lnTo>
                  <a:lnTo>
                    <a:pt x="12" y="156"/>
                  </a:lnTo>
                  <a:lnTo>
                    <a:pt x="24" y="161"/>
                  </a:lnTo>
                  <a:lnTo>
                    <a:pt x="29" y="158"/>
                  </a:lnTo>
                  <a:lnTo>
                    <a:pt x="345" y="19"/>
                  </a:lnTo>
                  <a:lnTo>
                    <a:pt x="345" y="19"/>
                  </a:lnTo>
                  <a:lnTo>
                    <a:pt x="364"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716" name="Group 715"/>
          <p:cNvGrpSpPr/>
          <p:nvPr/>
        </p:nvGrpSpPr>
        <p:grpSpPr>
          <a:xfrm>
            <a:off x="3252207" y="4430444"/>
            <a:ext cx="1909989" cy="854075"/>
            <a:chOff x="5114925" y="5697362"/>
            <a:chExt cx="1622425" cy="725487"/>
          </a:xfrm>
        </p:grpSpPr>
        <p:sp>
          <p:nvSpPr>
            <p:cNvPr id="717" name="Freeform 11"/>
            <p:cNvSpPr>
              <a:spLocks/>
            </p:cNvSpPr>
            <p:nvPr/>
          </p:nvSpPr>
          <p:spPr bwMode="auto">
            <a:xfrm>
              <a:off x="5114925" y="5697362"/>
              <a:ext cx="1622425" cy="725487"/>
            </a:xfrm>
            <a:custGeom>
              <a:avLst/>
              <a:gdLst>
                <a:gd name="T0" fmla="*/ 1022 w 1022"/>
                <a:gd name="T1" fmla="*/ 227 h 457"/>
                <a:gd name="T2" fmla="*/ 512 w 1022"/>
                <a:gd name="T3" fmla="*/ 457 h 457"/>
                <a:gd name="T4" fmla="*/ 0 w 1022"/>
                <a:gd name="T5" fmla="*/ 227 h 457"/>
                <a:gd name="T6" fmla="*/ 512 w 1022"/>
                <a:gd name="T7" fmla="*/ 0 h 457"/>
                <a:gd name="T8" fmla="*/ 1022 w 1022"/>
                <a:gd name="T9" fmla="*/ 227 h 457"/>
              </a:gdLst>
              <a:ahLst/>
              <a:cxnLst>
                <a:cxn ang="0">
                  <a:pos x="T0" y="T1"/>
                </a:cxn>
                <a:cxn ang="0">
                  <a:pos x="T2" y="T3"/>
                </a:cxn>
                <a:cxn ang="0">
                  <a:pos x="T4" y="T5"/>
                </a:cxn>
                <a:cxn ang="0">
                  <a:pos x="T6" y="T7"/>
                </a:cxn>
                <a:cxn ang="0">
                  <a:pos x="T8" y="T9"/>
                </a:cxn>
              </a:cxnLst>
              <a:rect l="0" t="0" r="r" b="b"/>
              <a:pathLst>
                <a:path w="1022" h="457">
                  <a:moveTo>
                    <a:pt x="1022" y="227"/>
                  </a:moveTo>
                  <a:lnTo>
                    <a:pt x="512" y="457"/>
                  </a:lnTo>
                  <a:lnTo>
                    <a:pt x="0" y="227"/>
                  </a:lnTo>
                  <a:lnTo>
                    <a:pt x="512" y="0"/>
                  </a:lnTo>
                  <a:lnTo>
                    <a:pt x="1022" y="227"/>
                  </a:lnTo>
                  <a:close/>
                </a:path>
              </a:pathLst>
            </a:custGeom>
            <a:solidFill>
              <a:schemeClr val="accent5"/>
            </a:solidFill>
            <a:ln w="28575">
              <a:solidFill>
                <a:schemeClr val="bg2"/>
              </a:solidFill>
            </a:ln>
          </p:spPr>
          <p:txBody>
            <a:bodyPr vert="horz" wrap="square" lIns="91440" tIns="45720" rIns="91440" bIns="45720" numCol="1" anchor="t" anchorCtr="0" compatLnSpc="1">
              <a:prstTxWarp prst="textNoShape">
                <a:avLst/>
              </a:prstTxWarp>
            </a:bodyPr>
            <a:lstStyle/>
            <a:p>
              <a:endParaRPr lang="en-US"/>
            </a:p>
          </p:txBody>
        </p:sp>
        <p:sp>
          <p:nvSpPr>
            <p:cNvPr id="718" name="Freeform 12"/>
            <p:cNvSpPr>
              <a:spLocks/>
            </p:cNvSpPr>
            <p:nvPr/>
          </p:nvSpPr>
          <p:spPr bwMode="auto">
            <a:xfrm>
              <a:off x="5437188" y="5818012"/>
              <a:ext cx="573088" cy="255587"/>
            </a:xfrm>
            <a:custGeom>
              <a:avLst/>
              <a:gdLst>
                <a:gd name="T0" fmla="*/ 342 w 361"/>
                <a:gd name="T1" fmla="*/ 19 h 161"/>
                <a:gd name="T2" fmla="*/ 361 w 361"/>
                <a:gd name="T3" fmla="*/ 9 h 161"/>
                <a:gd name="T4" fmla="*/ 352 w 361"/>
                <a:gd name="T5" fmla="*/ 5 h 161"/>
                <a:gd name="T6" fmla="*/ 340 w 361"/>
                <a:gd name="T7" fmla="*/ 0 h 161"/>
                <a:gd name="T8" fmla="*/ 340 w 361"/>
                <a:gd name="T9" fmla="*/ 0 h 161"/>
                <a:gd name="T10" fmla="*/ 340 w 361"/>
                <a:gd name="T11" fmla="*/ 0 h 161"/>
                <a:gd name="T12" fmla="*/ 340 w 361"/>
                <a:gd name="T13" fmla="*/ 0 h 161"/>
                <a:gd name="T14" fmla="*/ 333 w 361"/>
                <a:gd name="T15" fmla="*/ 2 h 161"/>
                <a:gd name="T16" fmla="*/ 333 w 361"/>
                <a:gd name="T17" fmla="*/ 2 h 161"/>
                <a:gd name="T18" fmla="*/ 5 w 361"/>
                <a:gd name="T19" fmla="*/ 149 h 161"/>
                <a:gd name="T20" fmla="*/ 0 w 361"/>
                <a:gd name="T21" fmla="*/ 151 h 161"/>
                <a:gd name="T22" fmla="*/ 12 w 361"/>
                <a:gd name="T23" fmla="*/ 156 h 161"/>
                <a:gd name="T24" fmla="*/ 21 w 361"/>
                <a:gd name="T25" fmla="*/ 161 h 161"/>
                <a:gd name="T26" fmla="*/ 28 w 361"/>
                <a:gd name="T27" fmla="*/ 158 h 161"/>
                <a:gd name="T28" fmla="*/ 342 w 361"/>
                <a:gd name="T29" fmla="*/ 19 h 161"/>
                <a:gd name="T30" fmla="*/ 342 w 361"/>
                <a:gd name="T31" fmla="*/ 1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42" y="19"/>
                  </a:moveTo>
                  <a:lnTo>
                    <a:pt x="361" y="9"/>
                  </a:lnTo>
                  <a:lnTo>
                    <a:pt x="352" y="5"/>
                  </a:lnTo>
                  <a:lnTo>
                    <a:pt x="340" y="0"/>
                  </a:lnTo>
                  <a:lnTo>
                    <a:pt x="340" y="0"/>
                  </a:lnTo>
                  <a:lnTo>
                    <a:pt x="340" y="0"/>
                  </a:lnTo>
                  <a:lnTo>
                    <a:pt x="340" y="0"/>
                  </a:lnTo>
                  <a:lnTo>
                    <a:pt x="333" y="2"/>
                  </a:lnTo>
                  <a:lnTo>
                    <a:pt x="333" y="2"/>
                  </a:lnTo>
                  <a:lnTo>
                    <a:pt x="5" y="149"/>
                  </a:lnTo>
                  <a:lnTo>
                    <a:pt x="0" y="151"/>
                  </a:lnTo>
                  <a:lnTo>
                    <a:pt x="12" y="156"/>
                  </a:lnTo>
                  <a:lnTo>
                    <a:pt x="21" y="161"/>
                  </a:lnTo>
                  <a:lnTo>
                    <a:pt x="28" y="158"/>
                  </a:lnTo>
                  <a:lnTo>
                    <a:pt x="342" y="19"/>
                  </a:lnTo>
                  <a:lnTo>
                    <a:pt x="342"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9" name="Freeform 13"/>
            <p:cNvSpPr>
              <a:spLocks/>
            </p:cNvSpPr>
            <p:nvPr/>
          </p:nvSpPr>
          <p:spPr bwMode="auto">
            <a:xfrm>
              <a:off x="5583238" y="5881512"/>
              <a:ext cx="573088" cy="258762"/>
            </a:xfrm>
            <a:custGeom>
              <a:avLst/>
              <a:gdLst>
                <a:gd name="T0" fmla="*/ 361 w 361"/>
                <a:gd name="T1" fmla="*/ 10 h 163"/>
                <a:gd name="T2" fmla="*/ 352 w 361"/>
                <a:gd name="T3" fmla="*/ 5 h 163"/>
                <a:gd name="T4" fmla="*/ 340 w 361"/>
                <a:gd name="T5" fmla="*/ 0 h 163"/>
                <a:gd name="T6" fmla="*/ 333 w 361"/>
                <a:gd name="T7" fmla="*/ 3 h 163"/>
                <a:gd name="T8" fmla="*/ 333 w 361"/>
                <a:gd name="T9" fmla="*/ 3 h 163"/>
                <a:gd name="T10" fmla="*/ 5 w 361"/>
                <a:gd name="T11" fmla="*/ 149 h 163"/>
                <a:gd name="T12" fmla="*/ 0 w 361"/>
                <a:gd name="T13" fmla="*/ 151 h 163"/>
                <a:gd name="T14" fmla="*/ 12 w 361"/>
                <a:gd name="T15" fmla="*/ 156 h 163"/>
                <a:gd name="T16" fmla="*/ 21 w 361"/>
                <a:gd name="T17" fmla="*/ 163 h 163"/>
                <a:gd name="T18" fmla="*/ 28 w 361"/>
                <a:gd name="T19" fmla="*/ 161 h 163"/>
                <a:gd name="T20" fmla="*/ 342 w 361"/>
                <a:gd name="T21" fmla="*/ 19 h 163"/>
                <a:gd name="T22" fmla="*/ 361 w 361"/>
                <a:gd name="T23" fmla="*/ 1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1" h="163">
                  <a:moveTo>
                    <a:pt x="361" y="10"/>
                  </a:moveTo>
                  <a:lnTo>
                    <a:pt x="352" y="5"/>
                  </a:lnTo>
                  <a:lnTo>
                    <a:pt x="340" y="0"/>
                  </a:lnTo>
                  <a:lnTo>
                    <a:pt x="333" y="3"/>
                  </a:lnTo>
                  <a:lnTo>
                    <a:pt x="333" y="3"/>
                  </a:lnTo>
                  <a:lnTo>
                    <a:pt x="5" y="149"/>
                  </a:lnTo>
                  <a:lnTo>
                    <a:pt x="0" y="151"/>
                  </a:lnTo>
                  <a:lnTo>
                    <a:pt x="12" y="156"/>
                  </a:lnTo>
                  <a:lnTo>
                    <a:pt x="21" y="163"/>
                  </a:lnTo>
                  <a:lnTo>
                    <a:pt x="28" y="161"/>
                  </a:lnTo>
                  <a:lnTo>
                    <a:pt x="342" y="19"/>
                  </a:lnTo>
                  <a:lnTo>
                    <a:pt x="361"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0" name="Freeform 14"/>
            <p:cNvSpPr>
              <a:spLocks/>
            </p:cNvSpPr>
            <p:nvPr/>
          </p:nvSpPr>
          <p:spPr bwMode="auto">
            <a:xfrm>
              <a:off x="5748338" y="5956124"/>
              <a:ext cx="573088" cy="255587"/>
            </a:xfrm>
            <a:custGeom>
              <a:avLst/>
              <a:gdLst>
                <a:gd name="T0" fmla="*/ 338 w 361"/>
                <a:gd name="T1" fmla="*/ 22 h 161"/>
                <a:gd name="T2" fmla="*/ 338 w 361"/>
                <a:gd name="T3" fmla="*/ 22 h 161"/>
                <a:gd name="T4" fmla="*/ 340 w 361"/>
                <a:gd name="T5" fmla="*/ 19 h 161"/>
                <a:gd name="T6" fmla="*/ 340 w 361"/>
                <a:gd name="T7" fmla="*/ 19 h 161"/>
                <a:gd name="T8" fmla="*/ 361 w 361"/>
                <a:gd name="T9" fmla="*/ 10 h 161"/>
                <a:gd name="T10" fmla="*/ 349 w 361"/>
                <a:gd name="T11" fmla="*/ 5 h 161"/>
                <a:gd name="T12" fmla="*/ 340 w 361"/>
                <a:gd name="T13" fmla="*/ 0 h 161"/>
                <a:gd name="T14" fmla="*/ 338 w 361"/>
                <a:gd name="T15" fmla="*/ 0 h 161"/>
                <a:gd name="T16" fmla="*/ 338 w 361"/>
                <a:gd name="T17" fmla="*/ 0 h 161"/>
                <a:gd name="T18" fmla="*/ 5 w 361"/>
                <a:gd name="T19" fmla="*/ 149 h 161"/>
                <a:gd name="T20" fmla="*/ 0 w 361"/>
                <a:gd name="T21" fmla="*/ 152 h 161"/>
                <a:gd name="T22" fmla="*/ 9 w 361"/>
                <a:gd name="T23" fmla="*/ 157 h 161"/>
                <a:gd name="T24" fmla="*/ 21 w 361"/>
                <a:gd name="T25" fmla="*/ 161 h 161"/>
                <a:gd name="T26" fmla="*/ 28 w 361"/>
                <a:gd name="T27" fmla="*/ 159 h 161"/>
                <a:gd name="T28" fmla="*/ 338 w 361"/>
                <a:gd name="T29" fmla="*/ 22 h 161"/>
                <a:gd name="T30" fmla="*/ 338 w 361"/>
                <a:gd name="T31" fmla="*/ 2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38" y="22"/>
                  </a:moveTo>
                  <a:lnTo>
                    <a:pt x="338" y="22"/>
                  </a:lnTo>
                  <a:lnTo>
                    <a:pt x="340" y="19"/>
                  </a:lnTo>
                  <a:lnTo>
                    <a:pt x="340" y="19"/>
                  </a:lnTo>
                  <a:lnTo>
                    <a:pt x="361" y="10"/>
                  </a:lnTo>
                  <a:lnTo>
                    <a:pt x="349" y="5"/>
                  </a:lnTo>
                  <a:lnTo>
                    <a:pt x="340" y="0"/>
                  </a:lnTo>
                  <a:lnTo>
                    <a:pt x="338" y="0"/>
                  </a:lnTo>
                  <a:lnTo>
                    <a:pt x="338" y="0"/>
                  </a:lnTo>
                  <a:lnTo>
                    <a:pt x="5" y="149"/>
                  </a:lnTo>
                  <a:lnTo>
                    <a:pt x="0" y="152"/>
                  </a:lnTo>
                  <a:lnTo>
                    <a:pt x="9" y="157"/>
                  </a:lnTo>
                  <a:lnTo>
                    <a:pt x="21" y="161"/>
                  </a:lnTo>
                  <a:lnTo>
                    <a:pt x="28" y="159"/>
                  </a:lnTo>
                  <a:lnTo>
                    <a:pt x="338" y="22"/>
                  </a:lnTo>
                  <a:lnTo>
                    <a:pt x="338"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1" name="Freeform 15"/>
            <p:cNvSpPr>
              <a:spLocks/>
            </p:cNvSpPr>
            <p:nvPr/>
          </p:nvSpPr>
          <p:spPr bwMode="auto">
            <a:xfrm>
              <a:off x="5897563" y="6024387"/>
              <a:ext cx="577850" cy="255587"/>
            </a:xfrm>
            <a:custGeom>
              <a:avLst/>
              <a:gdLst>
                <a:gd name="T0" fmla="*/ 364 w 364"/>
                <a:gd name="T1" fmla="*/ 9 h 161"/>
                <a:gd name="T2" fmla="*/ 352 w 364"/>
                <a:gd name="T3" fmla="*/ 5 h 161"/>
                <a:gd name="T4" fmla="*/ 340 w 364"/>
                <a:gd name="T5" fmla="*/ 0 h 161"/>
                <a:gd name="T6" fmla="*/ 333 w 364"/>
                <a:gd name="T7" fmla="*/ 2 h 161"/>
                <a:gd name="T8" fmla="*/ 333 w 364"/>
                <a:gd name="T9" fmla="*/ 2 h 161"/>
                <a:gd name="T10" fmla="*/ 5 w 364"/>
                <a:gd name="T11" fmla="*/ 149 h 161"/>
                <a:gd name="T12" fmla="*/ 0 w 364"/>
                <a:gd name="T13" fmla="*/ 151 h 161"/>
                <a:gd name="T14" fmla="*/ 12 w 364"/>
                <a:gd name="T15" fmla="*/ 156 h 161"/>
                <a:gd name="T16" fmla="*/ 24 w 364"/>
                <a:gd name="T17" fmla="*/ 161 h 161"/>
                <a:gd name="T18" fmla="*/ 29 w 364"/>
                <a:gd name="T19" fmla="*/ 158 h 161"/>
                <a:gd name="T20" fmla="*/ 345 w 364"/>
                <a:gd name="T21" fmla="*/ 19 h 161"/>
                <a:gd name="T22" fmla="*/ 345 w 364"/>
                <a:gd name="T23" fmla="*/ 19 h 161"/>
                <a:gd name="T24" fmla="*/ 364 w 364"/>
                <a:gd name="T25" fmla="*/ 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4" h="161">
                  <a:moveTo>
                    <a:pt x="364" y="9"/>
                  </a:moveTo>
                  <a:lnTo>
                    <a:pt x="352" y="5"/>
                  </a:lnTo>
                  <a:lnTo>
                    <a:pt x="340" y="0"/>
                  </a:lnTo>
                  <a:lnTo>
                    <a:pt x="333" y="2"/>
                  </a:lnTo>
                  <a:lnTo>
                    <a:pt x="333" y="2"/>
                  </a:lnTo>
                  <a:lnTo>
                    <a:pt x="5" y="149"/>
                  </a:lnTo>
                  <a:lnTo>
                    <a:pt x="0" y="151"/>
                  </a:lnTo>
                  <a:lnTo>
                    <a:pt x="12" y="156"/>
                  </a:lnTo>
                  <a:lnTo>
                    <a:pt x="24" y="161"/>
                  </a:lnTo>
                  <a:lnTo>
                    <a:pt x="29" y="158"/>
                  </a:lnTo>
                  <a:lnTo>
                    <a:pt x="345" y="19"/>
                  </a:lnTo>
                  <a:lnTo>
                    <a:pt x="345" y="19"/>
                  </a:lnTo>
                  <a:lnTo>
                    <a:pt x="364"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722" name="Group 721"/>
          <p:cNvGrpSpPr/>
          <p:nvPr/>
        </p:nvGrpSpPr>
        <p:grpSpPr>
          <a:xfrm>
            <a:off x="3252207" y="4254877"/>
            <a:ext cx="1909989" cy="854075"/>
            <a:chOff x="5114925" y="5697362"/>
            <a:chExt cx="1622425" cy="725487"/>
          </a:xfrm>
        </p:grpSpPr>
        <p:sp>
          <p:nvSpPr>
            <p:cNvPr id="723" name="Freeform 11"/>
            <p:cNvSpPr>
              <a:spLocks/>
            </p:cNvSpPr>
            <p:nvPr/>
          </p:nvSpPr>
          <p:spPr bwMode="auto">
            <a:xfrm>
              <a:off x="5114925" y="5697362"/>
              <a:ext cx="1622425" cy="725487"/>
            </a:xfrm>
            <a:custGeom>
              <a:avLst/>
              <a:gdLst>
                <a:gd name="T0" fmla="*/ 1022 w 1022"/>
                <a:gd name="T1" fmla="*/ 227 h 457"/>
                <a:gd name="T2" fmla="*/ 512 w 1022"/>
                <a:gd name="T3" fmla="*/ 457 h 457"/>
                <a:gd name="T4" fmla="*/ 0 w 1022"/>
                <a:gd name="T5" fmla="*/ 227 h 457"/>
                <a:gd name="T6" fmla="*/ 512 w 1022"/>
                <a:gd name="T7" fmla="*/ 0 h 457"/>
                <a:gd name="T8" fmla="*/ 1022 w 1022"/>
                <a:gd name="T9" fmla="*/ 227 h 457"/>
              </a:gdLst>
              <a:ahLst/>
              <a:cxnLst>
                <a:cxn ang="0">
                  <a:pos x="T0" y="T1"/>
                </a:cxn>
                <a:cxn ang="0">
                  <a:pos x="T2" y="T3"/>
                </a:cxn>
                <a:cxn ang="0">
                  <a:pos x="T4" y="T5"/>
                </a:cxn>
                <a:cxn ang="0">
                  <a:pos x="T6" y="T7"/>
                </a:cxn>
                <a:cxn ang="0">
                  <a:pos x="T8" y="T9"/>
                </a:cxn>
              </a:cxnLst>
              <a:rect l="0" t="0" r="r" b="b"/>
              <a:pathLst>
                <a:path w="1022" h="457">
                  <a:moveTo>
                    <a:pt x="1022" y="227"/>
                  </a:moveTo>
                  <a:lnTo>
                    <a:pt x="512" y="457"/>
                  </a:lnTo>
                  <a:lnTo>
                    <a:pt x="0" y="227"/>
                  </a:lnTo>
                  <a:lnTo>
                    <a:pt x="512" y="0"/>
                  </a:lnTo>
                  <a:lnTo>
                    <a:pt x="1022" y="227"/>
                  </a:lnTo>
                  <a:close/>
                </a:path>
              </a:pathLst>
            </a:custGeom>
            <a:solidFill>
              <a:schemeClr val="accent5"/>
            </a:solidFill>
            <a:ln w="28575">
              <a:solidFill>
                <a:schemeClr val="bg2"/>
              </a:solidFill>
            </a:ln>
          </p:spPr>
          <p:txBody>
            <a:bodyPr vert="horz" wrap="square" lIns="91440" tIns="45720" rIns="91440" bIns="45720" numCol="1" anchor="t" anchorCtr="0" compatLnSpc="1">
              <a:prstTxWarp prst="textNoShape">
                <a:avLst/>
              </a:prstTxWarp>
            </a:bodyPr>
            <a:lstStyle/>
            <a:p>
              <a:endParaRPr lang="en-US"/>
            </a:p>
          </p:txBody>
        </p:sp>
        <p:sp>
          <p:nvSpPr>
            <p:cNvPr id="724" name="Freeform 12"/>
            <p:cNvSpPr>
              <a:spLocks/>
            </p:cNvSpPr>
            <p:nvPr/>
          </p:nvSpPr>
          <p:spPr bwMode="auto">
            <a:xfrm>
              <a:off x="5437188" y="5818012"/>
              <a:ext cx="573088" cy="255587"/>
            </a:xfrm>
            <a:custGeom>
              <a:avLst/>
              <a:gdLst>
                <a:gd name="T0" fmla="*/ 342 w 361"/>
                <a:gd name="T1" fmla="*/ 19 h 161"/>
                <a:gd name="T2" fmla="*/ 361 w 361"/>
                <a:gd name="T3" fmla="*/ 9 h 161"/>
                <a:gd name="T4" fmla="*/ 352 w 361"/>
                <a:gd name="T5" fmla="*/ 5 h 161"/>
                <a:gd name="T6" fmla="*/ 340 w 361"/>
                <a:gd name="T7" fmla="*/ 0 h 161"/>
                <a:gd name="T8" fmla="*/ 340 w 361"/>
                <a:gd name="T9" fmla="*/ 0 h 161"/>
                <a:gd name="T10" fmla="*/ 340 w 361"/>
                <a:gd name="T11" fmla="*/ 0 h 161"/>
                <a:gd name="T12" fmla="*/ 340 w 361"/>
                <a:gd name="T13" fmla="*/ 0 h 161"/>
                <a:gd name="T14" fmla="*/ 333 w 361"/>
                <a:gd name="T15" fmla="*/ 2 h 161"/>
                <a:gd name="T16" fmla="*/ 333 w 361"/>
                <a:gd name="T17" fmla="*/ 2 h 161"/>
                <a:gd name="T18" fmla="*/ 5 w 361"/>
                <a:gd name="T19" fmla="*/ 149 h 161"/>
                <a:gd name="T20" fmla="*/ 0 w 361"/>
                <a:gd name="T21" fmla="*/ 151 h 161"/>
                <a:gd name="T22" fmla="*/ 12 w 361"/>
                <a:gd name="T23" fmla="*/ 156 h 161"/>
                <a:gd name="T24" fmla="*/ 21 w 361"/>
                <a:gd name="T25" fmla="*/ 161 h 161"/>
                <a:gd name="T26" fmla="*/ 28 w 361"/>
                <a:gd name="T27" fmla="*/ 158 h 161"/>
                <a:gd name="T28" fmla="*/ 342 w 361"/>
                <a:gd name="T29" fmla="*/ 19 h 161"/>
                <a:gd name="T30" fmla="*/ 342 w 361"/>
                <a:gd name="T31" fmla="*/ 1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42" y="19"/>
                  </a:moveTo>
                  <a:lnTo>
                    <a:pt x="361" y="9"/>
                  </a:lnTo>
                  <a:lnTo>
                    <a:pt x="352" y="5"/>
                  </a:lnTo>
                  <a:lnTo>
                    <a:pt x="340" y="0"/>
                  </a:lnTo>
                  <a:lnTo>
                    <a:pt x="340" y="0"/>
                  </a:lnTo>
                  <a:lnTo>
                    <a:pt x="340" y="0"/>
                  </a:lnTo>
                  <a:lnTo>
                    <a:pt x="340" y="0"/>
                  </a:lnTo>
                  <a:lnTo>
                    <a:pt x="333" y="2"/>
                  </a:lnTo>
                  <a:lnTo>
                    <a:pt x="333" y="2"/>
                  </a:lnTo>
                  <a:lnTo>
                    <a:pt x="5" y="149"/>
                  </a:lnTo>
                  <a:lnTo>
                    <a:pt x="0" y="151"/>
                  </a:lnTo>
                  <a:lnTo>
                    <a:pt x="12" y="156"/>
                  </a:lnTo>
                  <a:lnTo>
                    <a:pt x="21" y="161"/>
                  </a:lnTo>
                  <a:lnTo>
                    <a:pt x="28" y="158"/>
                  </a:lnTo>
                  <a:lnTo>
                    <a:pt x="342" y="19"/>
                  </a:lnTo>
                  <a:lnTo>
                    <a:pt x="342"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5" name="Freeform 13"/>
            <p:cNvSpPr>
              <a:spLocks/>
            </p:cNvSpPr>
            <p:nvPr/>
          </p:nvSpPr>
          <p:spPr bwMode="auto">
            <a:xfrm>
              <a:off x="5583238" y="5881512"/>
              <a:ext cx="573088" cy="258762"/>
            </a:xfrm>
            <a:custGeom>
              <a:avLst/>
              <a:gdLst>
                <a:gd name="T0" fmla="*/ 361 w 361"/>
                <a:gd name="T1" fmla="*/ 10 h 163"/>
                <a:gd name="T2" fmla="*/ 352 w 361"/>
                <a:gd name="T3" fmla="*/ 5 h 163"/>
                <a:gd name="T4" fmla="*/ 340 w 361"/>
                <a:gd name="T5" fmla="*/ 0 h 163"/>
                <a:gd name="T6" fmla="*/ 333 w 361"/>
                <a:gd name="T7" fmla="*/ 3 h 163"/>
                <a:gd name="T8" fmla="*/ 333 w 361"/>
                <a:gd name="T9" fmla="*/ 3 h 163"/>
                <a:gd name="T10" fmla="*/ 5 w 361"/>
                <a:gd name="T11" fmla="*/ 149 h 163"/>
                <a:gd name="T12" fmla="*/ 0 w 361"/>
                <a:gd name="T13" fmla="*/ 151 h 163"/>
                <a:gd name="T14" fmla="*/ 12 w 361"/>
                <a:gd name="T15" fmla="*/ 156 h 163"/>
                <a:gd name="T16" fmla="*/ 21 w 361"/>
                <a:gd name="T17" fmla="*/ 163 h 163"/>
                <a:gd name="T18" fmla="*/ 28 w 361"/>
                <a:gd name="T19" fmla="*/ 161 h 163"/>
                <a:gd name="T20" fmla="*/ 342 w 361"/>
                <a:gd name="T21" fmla="*/ 19 h 163"/>
                <a:gd name="T22" fmla="*/ 361 w 361"/>
                <a:gd name="T23" fmla="*/ 1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1" h="163">
                  <a:moveTo>
                    <a:pt x="361" y="10"/>
                  </a:moveTo>
                  <a:lnTo>
                    <a:pt x="352" y="5"/>
                  </a:lnTo>
                  <a:lnTo>
                    <a:pt x="340" y="0"/>
                  </a:lnTo>
                  <a:lnTo>
                    <a:pt x="333" y="3"/>
                  </a:lnTo>
                  <a:lnTo>
                    <a:pt x="333" y="3"/>
                  </a:lnTo>
                  <a:lnTo>
                    <a:pt x="5" y="149"/>
                  </a:lnTo>
                  <a:lnTo>
                    <a:pt x="0" y="151"/>
                  </a:lnTo>
                  <a:lnTo>
                    <a:pt x="12" y="156"/>
                  </a:lnTo>
                  <a:lnTo>
                    <a:pt x="21" y="163"/>
                  </a:lnTo>
                  <a:lnTo>
                    <a:pt x="28" y="161"/>
                  </a:lnTo>
                  <a:lnTo>
                    <a:pt x="342" y="19"/>
                  </a:lnTo>
                  <a:lnTo>
                    <a:pt x="361"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6" name="Freeform 14"/>
            <p:cNvSpPr>
              <a:spLocks/>
            </p:cNvSpPr>
            <p:nvPr/>
          </p:nvSpPr>
          <p:spPr bwMode="auto">
            <a:xfrm>
              <a:off x="5748338" y="5956124"/>
              <a:ext cx="573088" cy="255587"/>
            </a:xfrm>
            <a:custGeom>
              <a:avLst/>
              <a:gdLst>
                <a:gd name="T0" fmla="*/ 338 w 361"/>
                <a:gd name="T1" fmla="*/ 22 h 161"/>
                <a:gd name="T2" fmla="*/ 338 w 361"/>
                <a:gd name="T3" fmla="*/ 22 h 161"/>
                <a:gd name="T4" fmla="*/ 340 w 361"/>
                <a:gd name="T5" fmla="*/ 19 h 161"/>
                <a:gd name="T6" fmla="*/ 340 w 361"/>
                <a:gd name="T7" fmla="*/ 19 h 161"/>
                <a:gd name="T8" fmla="*/ 361 w 361"/>
                <a:gd name="T9" fmla="*/ 10 h 161"/>
                <a:gd name="T10" fmla="*/ 349 w 361"/>
                <a:gd name="T11" fmla="*/ 5 h 161"/>
                <a:gd name="T12" fmla="*/ 340 w 361"/>
                <a:gd name="T13" fmla="*/ 0 h 161"/>
                <a:gd name="T14" fmla="*/ 338 w 361"/>
                <a:gd name="T15" fmla="*/ 0 h 161"/>
                <a:gd name="T16" fmla="*/ 338 w 361"/>
                <a:gd name="T17" fmla="*/ 0 h 161"/>
                <a:gd name="T18" fmla="*/ 5 w 361"/>
                <a:gd name="T19" fmla="*/ 149 h 161"/>
                <a:gd name="T20" fmla="*/ 0 w 361"/>
                <a:gd name="T21" fmla="*/ 152 h 161"/>
                <a:gd name="T22" fmla="*/ 9 w 361"/>
                <a:gd name="T23" fmla="*/ 157 h 161"/>
                <a:gd name="T24" fmla="*/ 21 w 361"/>
                <a:gd name="T25" fmla="*/ 161 h 161"/>
                <a:gd name="T26" fmla="*/ 28 w 361"/>
                <a:gd name="T27" fmla="*/ 159 h 161"/>
                <a:gd name="T28" fmla="*/ 338 w 361"/>
                <a:gd name="T29" fmla="*/ 22 h 161"/>
                <a:gd name="T30" fmla="*/ 338 w 361"/>
                <a:gd name="T31" fmla="*/ 2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38" y="22"/>
                  </a:moveTo>
                  <a:lnTo>
                    <a:pt x="338" y="22"/>
                  </a:lnTo>
                  <a:lnTo>
                    <a:pt x="340" y="19"/>
                  </a:lnTo>
                  <a:lnTo>
                    <a:pt x="340" y="19"/>
                  </a:lnTo>
                  <a:lnTo>
                    <a:pt x="361" y="10"/>
                  </a:lnTo>
                  <a:lnTo>
                    <a:pt x="349" y="5"/>
                  </a:lnTo>
                  <a:lnTo>
                    <a:pt x="340" y="0"/>
                  </a:lnTo>
                  <a:lnTo>
                    <a:pt x="338" y="0"/>
                  </a:lnTo>
                  <a:lnTo>
                    <a:pt x="338" y="0"/>
                  </a:lnTo>
                  <a:lnTo>
                    <a:pt x="5" y="149"/>
                  </a:lnTo>
                  <a:lnTo>
                    <a:pt x="0" y="152"/>
                  </a:lnTo>
                  <a:lnTo>
                    <a:pt x="9" y="157"/>
                  </a:lnTo>
                  <a:lnTo>
                    <a:pt x="21" y="161"/>
                  </a:lnTo>
                  <a:lnTo>
                    <a:pt x="28" y="159"/>
                  </a:lnTo>
                  <a:lnTo>
                    <a:pt x="338" y="22"/>
                  </a:lnTo>
                  <a:lnTo>
                    <a:pt x="338"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7" name="Freeform 15"/>
            <p:cNvSpPr>
              <a:spLocks/>
            </p:cNvSpPr>
            <p:nvPr/>
          </p:nvSpPr>
          <p:spPr bwMode="auto">
            <a:xfrm>
              <a:off x="5897563" y="6024387"/>
              <a:ext cx="577850" cy="255587"/>
            </a:xfrm>
            <a:custGeom>
              <a:avLst/>
              <a:gdLst>
                <a:gd name="T0" fmla="*/ 364 w 364"/>
                <a:gd name="T1" fmla="*/ 9 h 161"/>
                <a:gd name="T2" fmla="*/ 352 w 364"/>
                <a:gd name="T3" fmla="*/ 5 h 161"/>
                <a:gd name="T4" fmla="*/ 340 w 364"/>
                <a:gd name="T5" fmla="*/ 0 h 161"/>
                <a:gd name="T6" fmla="*/ 333 w 364"/>
                <a:gd name="T7" fmla="*/ 2 h 161"/>
                <a:gd name="T8" fmla="*/ 333 w 364"/>
                <a:gd name="T9" fmla="*/ 2 h 161"/>
                <a:gd name="T10" fmla="*/ 5 w 364"/>
                <a:gd name="T11" fmla="*/ 149 h 161"/>
                <a:gd name="T12" fmla="*/ 0 w 364"/>
                <a:gd name="T13" fmla="*/ 151 h 161"/>
                <a:gd name="T14" fmla="*/ 12 w 364"/>
                <a:gd name="T15" fmla="*/ 156 h 161"/>
                <a:gd name="T16" fmla="*/ 24 w 364"/>
                <a:gd name="T17" fmla="*/ 161 h 161"/>
                <a:gd name="T18" fmla="*/ 29 w 364"/>
                <a:gd name="T19" fmla="*/ 158 h 161"/>
                <a:gd name="T20" fmla="*/ 345 w 364"/>
                <a:gd name="T21" fmla="*/ 19 h 161"/>
                <a:gd name="T22" fmla="*/ 345 w 364"/>
                <a:gd name="T23" fmla="*/ 19 h 161"/>
                <a:gd name="T24" fmla="*/ 364 w 364"/>
                <a:gd name="T25" fmla="*/ 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4" h="161">
                  <a:moveTo>
                    <a:pt x="364" y="9"/>
                  </a:moveTo>
                  <a:lnTo>
                    <a:pt x="352" y="5"/>
                  </a:lnTo>
                  <a:lnTo>
                    <a:pt x="340" y="0"/>
                  </a:lnTo>
                  <a:lnTo>
                    <a:pt x="333" y="2"/>
                  </a:lnTo>
                  <a:lnTo>
                    <a:pt x="333" y="2"/>
                  </a:lnTo>
                  <a:lnTo>
                    <a:pt x="5" y="149"/>
                  </a:lnTo>
                  <a:lnTo>
                    <a:pt x="0" y="151"/>
                  </a:lnTo>
                  <a:lnTo>
                    <a:pt x="12" y="156"/>
                  </a:lnTo>
                  <a:lnTo>
                    <a:pt x="24" y="161"/>
                  </a:lnTo>
                  <a:lnTo>
                    <a:pt x="29" y="158"/>
                  </a:lnTo>
                  <a:lnTo>
                    <a:pt x="345" y="19"/>
                  </a:lnTo>
                  <a:lnTo>
                    <a:pt x="345" y="19"/>
                  </a:lnTo>
                  <a:lnTo>
                    <a:pt x="364"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728" name="Group 727"/>
          <p:cNvGrpSpPr/>
          <p:nvPr/>
        </p:nvGrpSpPr>
        <p:grpSpPr>
          <a:xfrm>
            <a:off x="3252207" y="4079310"/>
            <a:ext cx="1909989" cy="854075"/>
            <a:chOff x="5114925" y="5697362"/>
            <a:chExt cx="1622425" cy="725487"/>
          </a:xfrm>
        </p:grpSpPr>
        <p:sp>
          <p:nvSpPr>
            <p:cNvPr id="729" name="Freeform 11"/>
            <p:cNvSpPr>
              <a:spLocks/>
            </p:cNvSpPr>
            <p:nvPr/>
          </p:nvSpPr>
          <p:spPr bwMode="auto">
            <a:xfrm>
              <a:off x="5114925" y="5697362"/>
              <a:ext cx="1622425" cy="725487"/>
            </a:xfrm>
            <a:custGeom>
              <a:avLst/>
              <a:gdLst>
                <a:gd name="T0" fmla="*/ 1022 w 1022"/>
                <a:gd name="T1" fmla="*/ 227 h 457"/>
                <a:gd name="T2" fmla="*/ 512 w 1022"/>
                <a:gd name="T3" fmla="*/ 457 h 457"/>
                <a:gd name="T4" fmla="*/ 0 w 1022"/>
                <a:gd name="T5" fmla="*/ 227 h 457"/>
                <a:gd name="T6" fmla="*/ 512 w 1022"/>
                <a:gd name="T7" fmla="*/ 0 h 457"/>
                <a:gd name="T8" fmla="*/ 1022 w 1022"/>
                <a:gd name="T9" fmla="*/ 227 h 457"/>
              </a:gdLst>
              <a:ahLst/>
              <a:cxnLst>
                <a:cxn ang="0">
                  <a:pos x="T0" y="T1"/>
                </a:cxn>
                <a:cxn ang="0">
                  <a:pos x="T2" y="T3"/>
                </a:cxn>
                <a:cxn ang="0">
                  <a:pos x="T4" y="T5"/>
                </a:cxn>
                <a:cxn ang="0">
                  <a:pos x="T6" y="T7"/>
                </a:cxn>
                <a:cxn ang="0">
                  <a:pos x="T8" y="T9"/>
                </a:cxn>
              </a:cxnLst>
              <a:rect l="0" t="0" r="r" b="b"/>
              <a:pathLst>
                <a:path w="1022" h="457">
                  <a:moveTo>
                    <a:pt x="1022" y="227"/>
                  </a:moveTo>
                  <a:lnTo>
                    <a:pt x="512" y="457"/>
                  </a:lnTo>
                  <a:lnTo>
                    <a:pt x="0" y="227"/>
                  </a:lnTo>
                  <a:lnTo>
                    <a:pt x="512" y="0"/>
                  </a:lnTo>
                  <a:lnTo>
                    <a:pt x="1022" y="227"/>
                  </a:lnTo>
                  <a:close/>
                </a:path>
              </a:pathLst>
            </a:custGeom>
            <a:solidFill>
              <a:schemeClr val="accent5"/>
            </a:solidFill>
            <a:ln w="28575">
              <a:solidFill>
                <a:schemeClr val="bg2"/>
              </a:solidFill>
            </a:ln>
          </p:spPr>
          <p:txBody>
            <a:bodyPr vert="horz" wrap="square" lIns="91440" tIns="45720" rIns="91440" bIns="45720" numCol="1" anchor="t" anchorCtr="0" compatLnSpc="1">
              <a:prstTxWarp prst="textNoShape">
                <a:avLst/>
              </a:prstTxWarp>
            </a:bodyPr>
            <a:lstStyle/>
            <a:p>
              <a:endParaRPr lang="en-US"/>
            </a:p>
          </p:txBody>
        </p:sp>
        <p:sp>
          <p:nvSpPr>
            <p:cNvPr id="730" name="Freeform 12"/>
            <p:cNvSpPr>
              <a:spLocks/>
            </p:cNvSpPr>
            <p:nvPr/>
          </p:nvSpPr>
          <p:spPr bwMode="auto">
            <a:xfrm>
              <a:off x="5437188" y="5818012"/>
              <a:ext cx="573088" cy="255587"/>
            </a:xfrm>
            <a:custGeom>
              <a:avLst/>
              <a:gdLst>
                <a:gd name="T0" fmla="*/ 342 w 361"/>
                <a:gd name="T1" fmla="*/ 19 h 161"/>
                <a:gd name="T2" fmla="*/ 361 w 361"/>
                <a:gd name="T3" fmla="*/ 9 h 161"/>
                <a:gd name="T4" fmla="*/ 352 w 361"/>
                <a:gd name="T5" fmla="*/ 5 h 161"/>
                <a:gd name="T6" fmla="*/ 340 w 361"/>
                <a:gd name="T7" fmla="*/ 0 h 161"/>
                <a:gd name="T8" fmla="*/ 340 w 361"/>
                <a:gd name="T9" fmla="*/ 0 h 161"/>
                <a:gd name="T10" fmla="*/ 340 w 361"/>
                <a:gd name="T11" fmla="*/ 0 h 161"/>
                <a:gd name="T12" fmla="*/ 340 w 361"/>
                <a:gd name="T13" fmla="*/ 0 h 161"/>
                <a:gd name="T14" fmla="*/ 333 w 361"/>
                <a:gd name="T15" fmla="*/ 2 h 161"/>
                <a:gd name="T16" fmla="*/ 333 w 361"/>
                <a:gd name="T17" fmla="*/ 2 h 161"/>
                <a:gd name="T18" fmla="*/ 5 w 361"/>
                <a:gd name="T19" fmla="*/ 149 h 161"/>
                <a:gd name="T20" fmla="*/ 0 w 361"/>
                <a:gd name="T21" fmla="*/ 151 h 161"/>
                <a:gd name="T22" fmla="*/ 12 w 361"/>
                <a:gd name="T23" fmla="*/ 156 h 161"/>
                <a:gd name="T24" fmla="*/ 21 w 361"/>
                <a:gd name="T25" fmla="*/ 161 h 161"/>
                <a:gd name="T26" fmla="*/ 28 w 361"/>
                <a:gd name="T27" fmla="*/ 158 h 161"/>
                <a:gd name="T28" fmla="*/ 342 w 361"/>
                <a:gd name="T29" fmla="*/ 19 h 161"/>
                <a:gd name="T30" fmla="*/ 342 w 361"/>
                <a:gd name="T31" fmla="*/ 1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42" y="19"/>
                  </a:moveTo>
                  <a:lnTo>
                    <a:pt x="361" y="9"/>
                  </a:lnTo>
                  <a:lnTo>
                    <a:pt x="352" y="5"/>
                  </a:lnTo>
                  <a:lnTo>
                    <a:pt x="340" y="0"/>
                  </a:lnTo>
                  <a:lnTo>
                    <a:pt x="340" y="0"/>
                  </a:lnTo>
                  <a:lnTo>
                    <a:pt x="340" y="0"/>
                  </a:lnTo>
                  <a:lnTo>
                    <a:pt x="340" y="0"/>
                  </a:lnTo>
                  <a:lnTo>
                    <a:pt x="333" y="2"/>
                  </a:lnTo>
                  <a:lnTo>
                    <a:pt x="333" y="2"/>
                  </a:lnTo>
                  <a:lnTo>
                    <a:pt x="5" y="149"/>
                  </a:lnTo>
                  <a:lnTo>
                    <a:pt x="0" y="151"/>
                  </a:lnTo>
                  <a:lnTo>
                    <a:pt x="12" y="156"/>
                  </a:lnTo>
                  <a:lnTo>
                    <a:pt x="21" y="161"/>
                  </a:lnTo>
                  <a:lnTo>
                    <a:pt x="28" y="158"/>
                  </a:lnTo>
                  <a:lnTo>
                    <a:pt x="342" y="19"/>
                  </a:lnTo>
                  <a:lnTo>
                    <a:pt x="342"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1" name="Freeform 13"/>
            <p:cNvSpPr>
              <a:spLocks/>
            </p:cNvSpPr>
            <p:nvPr/>
          </p:nvSpPr>
          <p:spPr bwMode="auto">
            <a:xfrm>
              <a:off x="5583238" y="5881512"/>
              <a:ext cx="573088" cy="258762"/>
            </a:xfrm>
            <a:custGeom>
              <a:avLst/>
              <a:gdLst>
                <a:gd name="T0" fmla="*/ 361 w 361"/>
                <a:gd name="T1" fmla="*/ 10 h 163"/>
                <a:gd name="T2" fmla="*/ 352 w 361"/>
                <a:gd name="T3" fmla="*/ 5 h 163"/>
                <a:gd name="T4" fmla="*/ 340 w 361"/>
                <a:gd name="T5" fmla="*/ 0 h 163"/>
                <a:gd name="T6" fmla="*/ 333 w 361"/>
                <a:gd name="T7" fmla="*/ 3 h 163"/>
                <a:gd name="T8" fmla="*/ 333 w 361"/>
                <a:gd name="T9" fmla="*/ 3 h 163"/>
                <a:gd name="T10" fmla="*/ 5 w 361"/>
                <a:gd name="T11" fmla="*/ 149 h 163"/>
                <a:gd name="T12" fmla="*/ 0 w 361"/>
                <a:gd name="T13" fmla="*/ 151 h 163"/>
                <a:gd name="T14" fmla="*/ 12 w 361"/>
                <a:gd name="T15" fmla="*/ 156 h 163"/>
                <a:gd name="T16" fmla="*/ 21 w 361"/>
                <a:gd name="T17" fmla="*/ 163 h 163"/>
                <a:gd name="T18" fmla="*/ 28 w 361"/>
                <a:gd name="T19" fmla="*/ 161 h 163"/>
                <a:gd name="T20" fmla="*/ 342 w 361"/>
                <a:gd name="T21" fmla="*/ 19 h 163"/>
                <a:gd name="T22" fmla="*/ 361 w 361"/>
                <a:gd name="T23" fmla="*/ 1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1" h="163">
                  <a:moveTo>
                    <a:pt x="361" y="10"/>
                  </a:moveTo>
                  <a:lnTo>
                    <a:pt x="352" y="5"/>
                  </a:lnTo>
                  <a:lnTo>
                    <a:pt x="340" y="0"/>
                  </a:lnTo>
                  <a:lnTo>
                    <a:pt x="333" y="3"/>
                  </a:lnTo>
                  <a:lnTo>
                    <a:pt x="333" y="3"/>
                  </a:lnTo>
                  <a:lnTo>
                    <a:pt x="5" y="149"/>
                  </a:lnTo>
                  <a:lnTo>
                    <a:pt x="0" y="151"/>
                  </a:lnTo>
                  <a:lnTo>
                    <a:pt x="12" y="156"/>
                  </a:lnTo>
                  <a:lnTo>
                    <a:pt x="21" y="163"/>
                  </a:lnTo>
                  <a:lnTo>
                    <a:pt x="28" y="161"/>
                  </a:lnTo>
                  <a:lnTo>
                    <a:pt x="342" y="19"/>
                  </a:lnTo>
                  <a:lnTo>
                    <a:pt x="361"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2" name="Freeform 14"/>
            <p:cNvSpPr>
              <a:spLocks/>
            </p:cNvSpPr>
            <p:nvPr/>
          </p:nvSpPr>
          <p:spPr bwMode="auto">
            <a:xfrm>
              <a:off x="5748338" y="5956124"/>
              <a:ext cx="573088" cy="255587"/>
            </a:xfrm>
            <a:custGeom>
              <a:avLst/>
              <a:gdLst>
                <a:gd name="T0" fmla="*/ 338 w 361"/>
                <a:gd name="T1" fmla="*/ 22 h 161"/>
                <a:gd name="T2" fmla="*/ 338 w 361"/>
                <a:gd name="T3" fmla="*/ 22 h 161"/>
                <a:gd name="T4" fmla="*/ 340 w 361"/>
                <a:gd name="T5" fmla="*/ 19 h 161"/>
                <a:gd name="T6" fmla="*/ 340 w 361"/>
                <a:gd name="T7" fmla="*/ 19 h 161"/>
                <a:gd name="T8" fmla="*/ 361 w 361"/>
                <a:gd name="T9" fmla="*/ 10 h 161"/>
                <a:gd name="T10" fmla="*/ 349 w 361"/>
                <a:gd name="T11" fmla="*/ 5 h 161"/>
                <a:gd name="T12" fmla="*/ 340 w 361"/>
                <a:gd name="T13" fmla="*/ 0 h 161"/>
                <a:gd name="T14" fmla="*/ 338 w 361"/>
                <a:gd name="T15" fmla="*/ 0 h 161"/>
                <a:gd name="T16" fmla="*/ 338 w 361"/>
                <a:gd name="T17" fmla="*/ 0 h 161"/>
                <a:gd name="T18" fmla="*/ 5 w 361"/>
                <a:gd name="T19" fmla="*/ 149 h 161"/>
                <a:gd name="T20" fmla="*/ 0 w 361"/>
                <a:gd name="T21" fmla="*/ 152 h 161"/>
                <a:gd name="T22" fmla="*/ 9 w 361"/>
                <a:gd name="T23" fmla="*/ 157 h 161"/>
                <a:gd name="T24" fmla="*/ 21 w 361"/>
                <a:gd name="T25" fmla="*/ 161 h 161"/>
                <a:gd name="T26" fmla="*/ 28 w 361"/>
                <a:gd name="T27" fmla="*/ 159 h 161"/>
                <a:gd name="T28" fmla="*/ 338 w 361"/>
                <a:gd name="T29" fmla="*/ 22 h 161"/>
                <a:gd name="T30" fmla="*/ 338 w 361"/>
                <a:gd name="T31" fmla="*/ 2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38" y="22"/>
                  </a:moveTo>
                  <a:lnTo>
                    <a:pt x="338" y="22"/>
                  </a:lnTo>
                  <a:lnTo>
                    <a:pt x="340" y="19"/>
                  </a:lnTo>
                  <a:lnTo>
                    <a:pt x="340" y="19"/>
                  </a:lnTo>
                  <a:lnTo>
                    <a:pt x="361" y="10"/>
                  </a:lnTo>
                  <a:lnTo>
                    <a:pt x="349" y="5"/>
                  </a:lnTo>
                  <a:lnTo>
                    <a:pt x="340" y="0"/>
                  </a:lnTo>
                  <a:lnTo>
                    <a:pt x="338" y="0"/>
                  </a:lnTo>
                  <a:lnTo>
                    <a:pt x="338" y="0"/>
                  </a:lnTo>
                  <a:lnTo>
                    <a:pt x="5" y="149"/>
                  </a:lnTo>
                  <a:lnTo>
                    <a:pt x="0" y="152"/>
                  </a:lnTo>
                  <a:lnTo>
                    <a:pt x="9" y="157"/>
                  </a:lnTo>
                  <a:lnTo>
                    <a:pt x="21" y="161"/>
                  </a:lnTo>
                  <a:lnTo>
                    <a:pt x="28" y="159"/>
                  </a:lnTo>
                  <a:lnTo>
                    <a:pt x="338" y="22"/>
                  </a:lnTo>
                  <a:lnTo>
                    <a:pt x="338"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3" name="Freeform 15"/>
            <p:cNvSpPr>
              <a:spLocks/>
            </p:cNvSpPr>
            <p:nvPr/>
          </p:nvSpPr>
          <p:spPr bwMode="auto">
            <a:xfrm>
              <a:off x="5897563" y="6024387"/>
              <a:ext cx="577850" cy="255587"/>
            </a:xfrm>
            <a:custGeom>
              <a:avLst/>
              <a:gdLst>
                <a:gd name="T0" fmla="*/ 364 w 364"/>
                <a:gd name="T1" fmla="*/ 9 h 161"/>
                <a:gd name="T2" fmla="*/ 352 w 364"/>
                <a:gd name="T3" fmla="*/ 5 h 161"/>
                <a:gd name="T4" fmla="*/ 340 w 364"/>
                <a:gd name="T5" fmla="*/ 0 h 161"/>
                <a:gd name="T6" fmla="*/ 333 w 364"/>
                <a:gd name="T7" fmla="*/ 2 h 161"/>
                <a:gd name="T8" fmla="*/ 333 w 364"/>
                <a:gd name="T9" fmla="*/ 2 h 161"/>
                <a:gd name="T10" fmla="*/ 5 w 364"/>
                <a:gd name="T11" fmla="*/ 149 h 161"/>
                <a:gd name="T12" fmla="*/ 0 w 364"/>
                <a:gd name="T13" fmla="*/ 151 h 161"/>
                <a:gd name="T14" fmla="*/ 12 w 364"/>
                <a:gd name="T15" fmla="*/ 156 h 161"/>
                <a:gd name="T16" fmla="*/ 24 w 364"/>
                <a:gd name="T17" fmla="*/ 161 h 161"/>
                <a:gd name="T18" fmla="*/ 29 w 364"/>
                <a:gd name="T19" fmla="*/ 158 h 161"/>
                <a:gd name="T20" fmla="*/ 345 w 364"/>
                <a:gd name="T21" fmla="*/ 19 h 161"/>
                <a:gd name="T22" fmla="*/ 345 w 364"/>
                <a:gd name="T23" fmla="*/ 19 h 161"/>
                <a:gd name="T24" fmla="*/ 364 w 364"/>
                <a:gd name="T25" fmla="*/ 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4" h="161">
                  <a:moveTo>
                    <a:pt x="364" y="9"/>
                  </a:moveTo>
                  <a:lnTo>
                    <a:pt x="352" y="5"/>
                  </a:lnTo>
                  <a:lnTo>
                    <a:pt x="340" y="0"/>
                  </a:lnTo>
                  <a:lnTo>
                    <a:pt x="333" y="2"/>
                  </a:lnTo>
                  <a:lnTo>
                    <a:pt x="333" y="2"/>
                  </a:lnTo>
                  <a:lnTo>
                    <a:pt x="5" y="149"/>
                  </a:lnTo>
                  <a:lnTo>
                    <a:pt x="0" y="151"/>
                  </a:lnTo>
                  <a:lnTo>
                    <a:pt x="12" y="156"/>
                  </a:lnTo>
                  <a:lnTo>
                    <a:pt x="24" y="161"/>
                  </a:lnTo>
                  <a:lnTo>
                    <a:pt x="29" y="158"/>
                  </a:lnTo>
                  <a:lnTo>
                    <a:pt x="345" y="19"/>
                  </a:lnTo>
                  <a:lnTo>
                    <a:pt x="345" y="19"/>
                  </a:lnTo>
                  <a:lnTo>
                    <a:pt x="364"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734" name="Group 733"/>
          <p:cNvGrpSpPr/>
          <p:nvPr/>
        </p:nvGrpSpPr>
        <p:grpSpPr>
          <a:xfrm>
            <a:off x="3252207" y="3903743"/>
            <a:ext cx="1909989" cy="854075"/>
            <a:chOff x="5114925" y="5697362"/>
            <a:chExt cx="1622425" cy="725487"/>
          </a:xfrm>
        </p:grpSpPr>
        <p:sp>
          <p:nvSpPr>
            <p:cNvPr id="735" name="Freeform 11"/>
            <p:cNvSpPr>
              <a:spLocks/>
            </p:cNvSpPr>
            <p:nvPr/>
          </p:nvSpPr>
          <p:spPr bwMode="auto">
            <a:xfrm>
              <a:off x="5114925" y="5697362"/>
              <a:ext cx="1622425" cy="725487"/>
            </a:xfrm>
            <a:custGeom>
              <a:avLst/>
              <a:gdLst>
                <a:gd name="T0" fmla="*/ 1022 w 1022"/>
                <a:gd name="T1" fmla="*/ 227 h 457"/>
                <a:gd name="T2" fmla="*/ 512 w 1022"/>
                <a:gd name="T3" fmla="*/ 457 h 457"/>
                <a:gd name="T4" fmla="*/ 0 w 1022"/>
                <a:gd name="T5" fmla="*/ 227 h 457"/>
                <a:gd name="T6" fmla="*/ 512 w 1022"/>
                <a:gd name="T7" fmla="*/ 0 h 457"/>
                <a:gd name="T8" fmla="*/ 1022 w 1022"/>
                <a:gd name="T9" fmla="*/ 227 h 457"/>
              </a:gdLst>
              <a:ahLst/>
              <a:cxnLst>
                <a:cxn ang="0">
                  <a:pos x="T0" y="T1"/>
                </a:cxn>
                <a:cxn ang="0">
                  <a:pos x="T2" y="T3"/>
                </a:cxn>
                <a:cxn ang="0">
                  <a:pos x="T4" y="T5"/>
                </a:cxn>
                <a:cxn ang="0">
                  <a:pos x="T6" y="T7"/>
                </a:cxn>
                <a:cxn ang="0">
                  <a:pos x="T8" y="T9"/>
                </a:cxn>
              </a:cxnLst>
              <a:rect l="0" t="0" r="r" b="b"/>
              <a:pathLst>
                <a:path w="1022" h="457">
                  <a:moveTo>
                    <a:pt x="1022" y="227"/>
                  </a:moveTo>
                  <a:lnTo>
                    <a:pt x="512" y="457"/>
                  </a:lnTo>
                  <a:lnTo>
                    <a:pt x="0" y="227"/>
                  </a:lnTo>
                  <a:lnTo>
                    <a:pt x="512" y="0"/>
                  </a:lnTo>
                  <a:lnTo>
                    <a:pt x="1022" y="227"/>
                  </a:lnTo>
                  <a:close/>
                </a:path>
              </a:pathLst>
            </a:custGeom>
            <a:solidFill>
              <a:schemeClr val="accent5"/>
            </a:solidFill>
            <a:ln w="28575">
              <a:solidFill>
                <a:schemeClr val="bg2"/>
              </a:solidFill>
            </a:ln>
          </p:spPr>
          <p:txBody>
            <a:bodyPr vert="horz" wrap="square" lIns="91440" tIns="45720" rIns="91440" bIns="45720" numCol="1" anchor="t" anchorCtr="0" compatLnSpc="1">
              <a:prstTxWarp prst="textNoShape">
                <a:avLst/>
              </a:prstTxWarp>
            </a:bodyPr>
            <a:lstStyle/>
            <a:p>
              <a:endParaRPr lang="en-US"/>
            </a:p>
          </p:txBody>
        </p:sp>
        <p:sp>
          <p:nvSpPr>
            <p:cNvPr id="736" name="Freeform 12"/>
            <p:cNvSpPr>
              <a:spLocks/>
            </p:cNvSpPr>
            <p:nvPr/>
          </p:nvSpPr>
          <p:spPr bwMode="auto">
            <a:xfrm>
              <a:off x="5437188" y="5818012"/>
              <a:ext cx="573088" cy="255587"/>
            </a:xfrm>
            <a:custGeom>
              <a:avLst/>
              <a:gdLst>
                <a:gd name="T0" fmla="*/ 342 w 361"/>
                <a:gd name="T1" fmla="*/ 19 h 161"/>
                <a:gd name="T2" fmla="*/ 361 w 361"/>
                <a:gd name="T3" fmla="*/ 9 h 161"/>
                <a:gd name="T4" fmla="*/ 352 w 361"/>
                <a:gd name="T5" fmla="*/ 5 h 161"/>
                <a:gd name="T6" fmla="*/ 340 w 361"/>
                <a:gd name="T7" fmla="*/ 0 h 161"/>
                <a:gd name="T8" fmla="*/ 340 w 361"/>
                <a:gd name="T9" fmla="*/ 0 h 161"/>
                <a:gd name="T10" fmla="*/ 340 w 361"/>
                <a:gd name="T11" fmla="*/ 0 h 161"/>
                <a:gd name="T12" fmla="*/ 340 w 361"/>
                <a:gd name="T13" fmla="*/ 0 h 161"/>
                <a:gd name="T14" fmla="*/ 333 w 361"/>
                <a:gd name="T15" fmla="*/ 2 h 161"/>
                <a:gd name="T16" fmla="*/ 333 w 361"/>
                <a:gd name="T17" fmla="*/ 2 h 161"/>
                <a:gd name="T18" fmla="*/ 5 w 361"/>
                <a:gd name="T19" fmla="*/ 149 h 161"/>
                <a:gd name="T20" fmla="*/ 0 w 361"/>
                <a:gd name="T21" fmla="*/ 151 h 161"/>
                <a:gd name="T22" fmla="*/ 12 w 361"/>
                <a:gd name="T23" fmla="*/ 156 h 161"/>
                <a:gd name="T24" fmla="*/ 21 w 361"/>
                <a:gd name="T25" fmla="*/ 161 h 161"/>
                <a:gd name="T26" fmla="*/ 28 w 361"/>
                <a:gd name="T27" fmla="*/ 158 h 161"/>
                <a:gd name="T28" fmla="*/ 342 w 361"/>
                <a:gd name="T29" fmla="*/ 19 h 161"/>
                <a:gd name="T30" fmla="*/ 342 w 361"/>
                <a:gd name="T31" fmla="*/ 1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42" y="19"/>
                  </a:moveTo>
                  <a:lnTo>
                    <a:pt x="361" y="9"/>
                  </a:lnTo>
                  <a:lnTo>
                    <a:pt x="352" y="5"/>
                  </a:lnTo>
                  <a:lnTo>
                    <a:pt x="340" y="0"/>
                  </a:lnTo>
                  <a:lnTo>
                    <a:pt x="340" y="0"/>
                  </a:lnTo>
                  <a:lnTo>
                    <a:pt x="340" y="0"/>
                  </a:lnTo>
                  <a:lnTo>
                    <a:pt x="340" y="0"/>
                  </a:lnTo>
                  <a:lnTo>
                    <a:pt x="333" y="2"/>
                  </a:lnTo>
                  <a:lnTo>
                    <a:pt x="333" y="2"/>
                  </a:lnTo>
                  <a:lnTo>
                    <a:pt x="5" y="149"/>
                  </a:lnTo>
                  <a:lnTo>
                    <a:pt x="0" y="151"/>
                  </a:lnTo>
                  <a:lnTo>
                    <a:pt x="12" y="156"/>
                  </a:lnTo>
                  <a:lnTo>
                    <a:pt x="21" y="161"/>
                  </a:lnTo>
                  <a:lnTo>
                    <a:pt x="28" y="158"/>
                  </a:lnTo>
                  <a:lnTo>
                    <a:pt x="342" y="19"/>
                  </a:lnTo>
                  <a:lnTo>
                    <a:pt x="342"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7" name="Freeform 13"/>
            <p:cNvSpPr>
              <a:spLocks/>
            </p:cNvSpPr>
            <p:nvPr/>
          </p:nvSpPr>
          <p:spPr bwMode="auto">
            <a:xfrm>
              <a:off x="5583238" y="5881512"/>
              <a:ext cx="573088" cy="258762"/>
            </a:xfrm>
            <a:custGeom>
              <a:avLst/>
              <a:gdLst>
                <a:gd name="T0" fmla="*/ 361 w 361"/>
                <a:gd name="T1" fmla="*/ 10 h 163"/>
                <a:gd name="T2" fmla="*/ 352 w 361"/>
                <a:gd name="T3" fmla="*/ 5 h 163"/>
                <a:gd name="T4" fmla="*/ 340 w 361"/>
                <a:gd name="T5" fmla="*/ 0 h 163"/>
                <a:gd name="T6" fmla="*/ 333 w 361"/>
                <a:gd name="T7" fmla="*/ 3 h 163"/>
                <a:gd name="T8" fmla="*/ 333 w 361"/>
                <a:gd name="T9" fmla="*/ 3 h 163"/>
                <a:gd name="T10" fmla="*/ 5 w 361"/>
                <a:gd name="T11" fmla="*/ 149 h 163"/>
                <a:gd name="T12" fmla="*/ 0 w 361"/>
                <a:gd name="T13" fmla="*/ 151 h 163"/>
                <a:gd name="T14" fmla="*/ 12 w 361"/>
                <a:gd name="T15" fmla="*/ 156 h 163"/>
                <a:gd name="T16" fmla="*/ 21 w 361"/>
                <a:gd name="T17" fmla="*/ 163 h 163"/>
                <a:gd name="T18" fmla="*/ 28 w 361"/>
                <a:gd name="T19" fmla="*/ 161 h 163"/>
                <a:gd name="T20" fmla="*/ 342 w 361"/>
                <a:gd name="T21" fmla="*/ 19 h 163"/>
                <a:gd name="T22" fmla="*/ 361 w 361"/>
                <a:gd name="T23" fmla="*/ 1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1" h="163">
                  <a:moveTo>
                    <a:pt x="361" y="10"/>
                  </a:moveTo>
                  <a:lnTo>
                    <a:pt x="352" y="5"/>
                  </a:lnTo>
                  <a:lnTo>
                    <a:pt x="340" y="0"/>
                  </a:lnTo>
                  <a:lnTo>
                    <a:pt x="333" y="3"/>
                  </a:lnTo>
                  <a:lnTo>
                    <a:pt x="333" y="3"/>
                  </a:lnTo>
                  <a:lnTo>
                    <a:pt x="5" y="149"/>
                  </a:lnTo>
                  <a:lnTo>
                    <a:pt x="0" y="151"/>
                  </a:lnTo>
                  <a:lnTo>
                    <a:pt x="12" y="156"/>
                  </a:lnTo>
                  <a:lnTo>
                    <a:pt x="21" y="163"/>
                  </a:lnTo>
                  <a:lnTo>
                    <a:pt x="28" y="161"/>
                  </a:lnTo>
                  <a:lnTo>
                    <a:pt x="342" y="19"/>
                  </a:lnTo>
                  <a:lnTo>
                    <a:pt x="361"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8" name="Freeform 14"/>
            <p:cNvSpPr>
              <a:spLocks/>
            </p:cNvSpPr>
            <p:nvPr/>
          </p:nvSpPr>
          <p:spPr bwMode="auto">
            <a:xfrm>
              <a:off x="5748338" y="5956124"/>
              <a:ext cx="573088" cy="255587"/>
            </a:xfrm>
            <a:custGeom>
              <a:avLst/>
              <a:gdLst>
                <a:gd name="T0" fmla="*/ 338 w 361"/>
                <a:gd name="T1" fmla="*/ 22 h 161"/>
                <a:gd name="T2" fmla="*/ 338 w 361"/>
                <a:gd name="T3" fmla="*/ 22 h 161"/>
                <a:gd name="T4" fmla="*/ 340 w 361"/>
                <a:gd name="T5" fmla="*/ 19 h 161"/>
                <a:gd name="T6" fmla="*/ 340 w 361"/>
                <a:gd name="T7" fmla="*/ 19 h 161"/>
                <a:gd name="T8" fmla="*/ 361 w 361"/>
                <a:gd name="T9" fmla="*/ 10 h 161"/>
                <a:gd name="T10" fmla="*/ 349 w 361"/>
                <a:gd name="T11" fmla="*/ 5 h 161"/>
                <a:gd name="T12" fmla="*/ 340 w 361"/>
                <a:gd name="T13" fmla="*/ 0 h 161"/>
                <a:gd name="T14" fmla="*/ 338 w 361"/>
                <a:gd name="T15" fmla="*/ 0 h 161"/>
                <a:gd name="T16" fmla="*/ 338 w 361"/>
                <a:gd name="T17" fmla="*/ 0 h 161"/>
                <a:gd name="T18" fmla="*/ 5 w 361"/>
                <a:gd name="T19" fmla="*/ 149 h 161"/>
                <a:gd name="T20" fmla="*/ 0 w 361"/>
                <a:gd name="T21" fmla="*/ 152 h 161"/>
                <a:gd name="T22" fmla="*/ 9 w 361"/>
                <a:gd name="T23" fmla="*/ 157 h 161"/>
                <a:gd name="T24" fmla="*/ 21 w 361"/>
                <a:gd name="T25" fmla="*/ 161 h 161"/>
                <a:gd name="T26" fmla="*/ 28 w 361"/>
                <a:gd name="T27" fmla="*/ 159 h 161"/>
                <a:gd name="T28" fmla="*/ 338 w 361"/>
                <a:gd name="T29" fmla="*/ 22 h 161"/>
                <a:gd name="T30" fmla="*/ 338 w 361"/>
                <a:gd name="T31" fmla="*/ 2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38" y="22"/>
                  </a:moveTo>
                  <a:lnTo>
                    <a:pt x="338" y="22"/>
                  </a:lnTo>
                  <a:lnTo>
                    <a:pt x="340" y="19"/>
                  </a:lnTo>
                  <a:lnTo>
                    <a:pt x="340" y="19"/>
                  </a:lnTo>
                  <a:lnTo>
                    <a:pt x="361" y="10"/>
                  </a:lnTo>
                  <a:lnTo>
                    <a:pt x="349" y="5"/>
                  </a:lnTo>
                  <a:lnTo>
                    <a:pt x="340" y="0"/>
                  </a:lnTo>
                  <a:lnTo>
                    <a:pt x="338" y="0"/>
                  </a:lnTo>
                  <a:lnTo>
                    <a:pt x="338" y="0"/>
                  </a:lnTo>
                  <a:lnTo>
                    <a:pt x="5" y="149"/>
                  </a:lnTo>
                  <a:lnTo>
                    <a:pt x="0" y="152"/>
                  </a:lnTo>
                  <a:lnTo>
                    <a:pt x="9" y="157"/>
                  </a:lnTo>
                  <a:lnTo>
                    <a:pt x="21" y="161"/>
                  </a:lnTo>
                  <a:lnTo>
                    <a:pt x="28" y="159"/>
                  </a:lnTo>
                  <a:lnTo>
                    <a:pt x="338" y="22"/>
                  </a:lnTo>
                  <a:lnTo>
                    <a:pt x="338"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9" name="Freeform 15"/>
            <p:cNvSpPr>
              <a:spLocks/>
            </p:cNvSpPr>
            <p:nvPr/>
          </p:nvSpPr>
          <p:spPr bwMode="auto">
            <a:xfrm>
              <a:off x="5897563" y="6024387"/>
              <a:ext cx="577850" cy="255587"/>
            </a:xfrm>
            <a:custGeom>
              <a:avLst/>
              <a:gdLst>
                <a:gd name="T0" fmla="*/ 364 w 364"/>
                <a:gd name="T1" fmla="*/ 9 h 161"/>
                <a:gd name="T2" fmla="*/ 352 w 364"/>
                <a:gd name="T3" fmla="*/ 5 h 161"/>
                <a:gd name="T4" fmla="*/ 340 w 364"/>
                <a:gd name="T5" fmla="*/ 0 h 161"/>
                <a:gd name="T6" fmla="*/ 333 w 364"/>
                <a:gd name="T7" fmla="*/ 2 h 161"/>
                <a:gd name="T8" fmla="*/ 333 w 364"/>
                <a:gd name="T9" fmla="*/ 2 h 161"/>
                <a:gd name="T10" fmla="*/ 5 w 364"/>
                <a:gd name="T11" fmla="*/ 149 h 161"/>
                <a:gd name="T12" fmla="*/ 0 w 364"/>
                <a:gd name="T13" fmla="*/ 151 h 161"/>
                <a:gd name="T14" fmla="*/ 12 w 364"/>
                <a:gd name="T15" fmla="*/ 156 h 161"/>
                <a:gd name="T16" fmla="*/ 24 w 364"/>
                <a:gd name="T17" fmla="*/ 161 h 161"/>
                <a:gd name="T18" fmla="*/ 29 w 364"/>
                <a:gd name="T19" fmla="*/ 158 h 161"/>
                <a:gd name="T20" fmla="*/ 345 w 364"/>
                <a:gd name="T21" fmla="*/ 19 h 161"/>
                <a:gd name="T22" fmla="*/ 345 w 364"/>
                <a:gd name="T23" fmla="*/ 19 h 161"/>
                <a:gd name="T24" fmla="*/ 364 w 364"/>
                <a:gd name="T25" fmla="*/ 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4" h="161">
                  <a:moveTo>
                    <a:pt x="364" y="9"/>
                  </a:moveTo>
                  <a:lnTo>
                    <a:pt x="352" y="5"/>
                  </a:lnTo>
                  <a:lnTo>
                    <a:pt x="340" y="0"/>
                  </a:lnTo>
                  <a:lnTo>
                    <a:pt x="333" y="2"/>
                  </a:lnTo>
                  <a:lnTo>
                    <a:pt x="333" y="2"/>
                  </a:lnTo>
                  <a:lnTo>
                    <a:pt x="5" y="149"/>
                  </a:lnTo>
                  <a:lnTo>
                    <a:pt x="0" y="151"/>
                  </a:lnTo>
                  <a:lnTo>
                    <a:pt x="12" y="156"/>
                  </a:lnTo>
                  <a:lnTo>
                    <a:pt x="24" y="161"/>
                  </a:lnTo>
                  <a:lnTo>
                    <a:pt x="29" y="158"/>
                  </a:lnTo>
                  <a:lnTo>
                    <a:pt x="345" y="19"/>
                  </a:lnTo>
                  <a:lnTo>
                    <a:pt x="345" y="19"/>
                  </a:lnTo>
                  <a:lnTo>
                    <a:pt x="364"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740" name="Group 739"/>
          <p:cNvGrpSpPr/>
          <p:nvPr/>
        </p:nvGrpSpPr>
        <p:grpSpPr>
          <a:xfrm>
            <a:off x="3252207" y="3728176"/>
            <a:ext cx="1909989" cy="854075"/>
            <a:chOff x="5114925" y="5697362"/>
            <a:chExt cx="1622425" cy="725487"/>
          </a:xfrm>
        </p:grpSpPr>
        <p:sp>
          <p:nvSpPr>
            <p:cNvPr id="741" name="Freeform 11"/>
            <p:cNvSpPr>
              <a:spLocks/>
            </p:cNvSpPr>
            <p:nvPr/>
          </p:nvSpPr>
          <p:spPr bwMode="auto">
            <a:xfrm>
              <a:off x="5114925" y="5697362"/>
              <a:ext cx="1622425" cy="725487"/>
            </a:xfrm>
            <a:custGeom>
              <a:avLst/>
              <a:gdLst>
                <a:gd name="T0" fmla="*/ 1022 w 1022"/>
                <a:gd name="T1" fmla="*/ 227 h 457"/>
                <a:gd name="T2" fmla="*/ 512 w 1022"/>
                <a:gd name="T3" fmla="*/ 457 h 457"/>
                <a:gd name="T4" fmla="*/ 0 w 1022"/>
                <a:gd name="T5" fmla="*/ 227 h 457"/>
                <a:gd name="T6" fmla="*/ 512 w 1022"/>
                <a:gd name="T7" fmla="*/ 0 h 457"/>
                <a:gd name="T8" fmla="*/ 1022 w 1022"/>
                <a:gd name="T9" fmla="*/ 227 h 457"/>
              </a:gdLst>
              <a:ahLst/>
              <a:cxnLst>
                <a:cxn ang="0">
                  <a:pos x="T0" y="T1"/>
                </a:cxn>
                <a:cxn ang="0">
                  <a:pos x="T2" y="T3"/>
                </a:cxn>
                <a:cxn ang="0">
                  <a:pos x="T4" y="T5"/>
                </a:cxn>
                <a:cxn ang="0">
                  <a:pos x="T6" y="T7"/>
                </a:cxn>
                <a:cxn ang="0">
                  <a:pos x="T8" y="T9"/>
                </a:cxn>
              </a:cxnLst>
              <a:rect l="0" t="0" r="r" b="b"/>
              <a:pathLst>
                <a:path w="1022" h="457">
                  <a:moveTo>
                    <a:pt x="1022" y="227"/>
                  </a:moveTo>
                  <a:lnTo>
                    <a:pt x="512" y="457"/>
                  </a:lnTo>
                  <a:lnTo>
                    <a:pt x="0" y="227"/>
                  </a:lnTo>
                  <a:lnTo>
                    <a:pt x="512" y="0"/>
                  </a:lnTo>
                  <a:lnTo>
                    <a:pt x="1022" y="227"/>
                  </a:lnTo>
                  <a:close/>
                </a:path>
              </a:pathLst>
            </a:custGeom>
            <a:solidFill>
              <a:schemeClr val="accent5"/>
            </a:solidFill>
            <a:ln w="28575">
              <a:solidFill>
                <a:schemeClr val="bg2"/>
              </a:solidFill>
            </a:ln>
          </p:spPr>
          <p:txBody>
            <a:bodyPr vert="horz" wrap="square" lIns="91440" tIns="45720" rIns="91440" bIns="45720" numCol="1" anchor="t" anchorCtr="0" compatLnSpc="1">
              <a:prstTxWarp prst="textNoShape">
                <a:avLst/>
              </a:prstTxWarp>
            </a:bodyPr>
            <a:lstStyle/>
            <a:p>
              <a:endParaRPr lang="en-US"/>
            </a:p>
          </p:txBody>
        </p:sp>
        <p:sp>
          <p:nvSpPr>
            <p:cNvPr id="742" name="Freeform 12"/>
            <p:cNvSpPr>
              <a:spLocks/>
            </p:cNvSpPr>
            <p:nvPr/>
          </p:nvSpPr>
          <p:spPr bwMode="auto">
            <a:xfrm>
              <a:off x="5437188" y="5818012"/>
              <a:ext cx="573088" cy="255587"/>
            </a:xfrm>
            <a:custGeom>
              <a:avLst/>
              <a:gdLst>
                <a:gd name="T0" fmla="*/ 342 w 361"/>
                <a:gd name="T1" fmla="*/ 19 h 161"/>
                <a:gd name="T2" fmla="*/ 361 w 361"/>
                <a:gd name="T3" fmla="*/ 9 h 161"/>
                <a:gd name="T4" fmla="*/ 352 w 361"/>
                <a:gd name="T5" fmla="*/ 5 h 161"/>
                <a:gd name="T6" fmla="*/ 340 w 361"/>
                <a:gd name="T7" fmla="*/ 0 h 161"/>
                <a:gd name="T8" fmla="*/ 340 w 361"/>
                <a:gd name="T9" fmla="*/ 0 h 161"/>
                <a:gd name="T10" fmla="*/ 340 w 361"/>
                <a:gd name="T11" fmla="*/ 0 h 161"/>
                <a:gd name="T12" fmla="*/ 340 w 361"/>
                <a:gd name="T13" fmla="*/ 0 h 161"/>
                <a:gd name="T14" fmla="*/ 333 w 361"/>
                <a:gd name="T15" fmla="*/ 2 h 161"/>
                <a:gd name="T16" fmla="*/ 333 w 361"/>
                <a:gd name="T17" fmla="*/ 2 h 161"/>
                <a:gd name="T18" fmla="*/ 5 w 361"/>
                <a:gd name="T19" fmla="*/ 149 h 161"/>
                <a:gd name="T20" fmla="*/ 0 w 361"/>
                <a:gd name="T21" fmla="*/ 151 h 161"/>
                <a:gd name="T22" fmla="*/ 12 w 361"/>
                <a:gd name="T23" fmla="*/ 156 h 161"/>
                <a:gd name="T24" fmla="*/ 21 w 361"/>
                <a:gd name="T25" fmla="*/ 161 h 161"/>
                <a:gd name="T26" fmla="*/ 28 w 361"/>
                <a:gd name="T27" fmla="*/ 158 h 161"/>
                <a:gd name="T28" fmla="*/ 342 w 361"/>
                <a:gd name="T29" fmla="*/ 19 h 161"/>
                <a:gd name="T30" fmla="*/ 342 w 361"/>
                <a:gd name="T31" fmla="*/ 1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42" y="19"/>
                  </a:moveTo>
                  <a:lnTo>
                    <a:pt x="361" y="9"/>
                  </a:lnTo>
                  <a:lnTo>
                    <a:pt x="352" y="5"/>
                  </a:lnTo>
                  <a:lnTo>
                    <a:pt x="340" y="0"/>
                  </a:lnTo>
                  <a:lnTo>
                    <a:pt x="340" y="0"/>
                  </a:lnTo>
                  <a:lnTo>
                    <a:pt x="340" y="0"/>
                  </a:lnTo>
                  <a:lnTo>
                    <a:pt x="340" y="0"/>
                  </a:lnTo>
                  <a:lnTo>
                    <a:pt x="333" y="2"/>
                  </a:lnTo>
                  <a:lnTo>
                    <a:pt x="333" y="2"/>
                  </a:lnTo>
                  <a:lnTo>
                    <a:pt x="5" y="149"/>
                  </a:lnTo>
                  <a:lnTo>
                    <a:pt x="0" y="151"/>
                  </a:lnTo>
                  <a:lnTo>
                    <a:pt x="12" y="156"/>
                  </a:lnTo>
                  <a:lnTo>
                    <a:pt x="21" y="161"/>
                  </a:lnTo>
                  <a:lnTo>
                    <a:pt x="28" y="158"/>
                  </a:lnTo>
                  <a:lnTo>
                    <a:pt x="342" y="19"/>
                  </a:lnTo>
                  <a:lnTo>
                    <a:pt x="342"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3" name="Freeform 13"/>
            <p:cNvSpPr>
              <a:spLocks/>
            </p:cNvSpPr>
            <p:nvPr/>
          </p:nvSpPr>
          <p:spPr bwMode="auto">
            <a:xfrm>
              <a:off x="5583238" y="5881512"/>
              <a:ext cx="573088" cy="258762"/>
            </a:xfrm>
            <a:custGeom>
              <a:avLst/>
              <a:gdLst>
                <a:gd name="T0" fmla="*/ 361 w 361"/>
                <a:gd name="T1" fmla="*/ 10 h 163"/>
                <a:gd name="T2" fmla="*/ 352 w 361"/>
                <a:gd name="T3" fmla="*/ 5 h 163"/>
                <a:gd name="T4" fmla="*/ 340 w 361"/>
                <a:gd name="T5" fmla="*/ 0 h 163"/>
                <a:gd name="T6" fmla="*/ 333 w 361"/>
                <a:gd name="T7" fmla="*/ 3 h 163"/>
                <a:gd name="T8" fmla="*/ 333 w 361"/>
                <a:gd name="T9" fmla="*/ 3 h 163"/>
                <a:gd name="T10" fmla="*/ 5 w 361"/>
                <a:gd name="T11" fmla="*/ 149 h 163"/>
                <a:gd name="T12" fmla="*/ 0 w 361"/>
                <a:gd name="T13" fmla="*/ 151 h 163"/>
                <a:gd name="T14" fmla="*/ 12 w 361"/>
                <a:gd name="T15" fmla="*/ 156 h 163"/>
                <a:gd name="T16" fmla="*/ 21 w 361"/>
                <a:gd name="T17" fmla="*/ 163 h 163"/>
                <a:gd name="T18" fmla="*/ 28 w 361"/>
                <a:gd name="T19" fmla="*/ 161 h 163"/>
                <a:gd name="T20" fmla="*/ 342 w 361"/>
                <a:gd name="T21" fmla="*/ 19 h 163"/>
                <a:gd name="T22" fmla="*/ 361 w 361"/>
                <a:gd name="T23" fmla="*/ 1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1" h="163">
                  <a:moveTo>
                    <a:pt x="361" y="10"/>
                  </a:moveTo>
                  <a:lnTo>
                    <a:pt x="352" y="5"/>
                  </a:lnTo>
                  <a:lnTo>
                    <a:pt x="340" y="0"/>
                  </a:lnTo>
                  <a:lnTo>
                    <a:pt x="333" y="3"/>
                  </a:lnTo>
                  <a:lnTo>
                    <a:pt x="333" y="3"/>
                  </a:lnTo>
                  <a:lnTo>
                    <a:pt x="5" y="149"/>
                  </a:lnTo>
                  <a:lnTo>
                    <a:pt x="0" y="151"/>
                  </a:lnTo>
                  <a:lnTo>
                    <a:pt x="12" y="156"/>
                  </a:lnTo>
                  <a:lnTo>
                    <a:pt x="21" y="163"/>
                  </a:lnTo>
                  <a:lnTo>
                    <a:pt x="28" y="161"/>
                  </a:lnTo>
                  <a:lnTo>
                    <a:pt x="342" y="19"/>
                  </a:lnTo>
                  <a:lnTo>
                    <a:pt x="361"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4" name="Freeform 14"/>
            <p:cNvSpPr>
              <a:spLocks/>
            </p:cNvSpPr>
            <p:nvPr/>
          </p:nvSpPr>
          <p:spPr bwMode="auto">
            <a:xfrm>
              <a:off x="5748338" y="5956124"/>
              <a:ext cx="573088" cy="255587"/>
            </a:xfrm>
            <a:custGeom>
              <a:avLst/>
              <a:gdLst>
                <a:gd name="T0" fmla="*/ 338 w 361"/>
                <a:gd name="T1" fmla="*/ 22 h 161"/>
                <a:gd name="T2" fmla="*/ 338 w 361"/>
                <a:gd name="T3" fmla="*/ 22 h 161"/>
                <a:gd name="T4" fmla="*/ 340 w 361"/>
                <a:gd name="T5" fmla="*/ 19 h 161"/>
                <a:gd name="T6" fmla="*/ 340 w 361"/>
                <a:gd name="T7" fmla="*/ 19 h 161"/>
                <a:gd name="T8" fmla="*/ 361 w 361"/>
                <a:gd name="T9" fmla="*/ 10 h 161"/>
                <a:gd name="T10" fmla="*/ 349 w 361"/>
                <a:gd name="T11" fmla="*/ 5 h 161"/>
                <a:gd name="T12" fmla="*/ 340 w 361"/>
                <a:gd name="T13" fmla="*/ 0 h 161"/>
                <a:gd name="T14" fmla="*/ 338 w 361"/>
                <a:gd name="T15" fmla="*/ 0 h 161"/>
                <a:gd name="T16" fmla="*/ 338 w 361"/>
                <a:gd name="T17" fmla="*/ 0 h 161"/>
                <a:gd name="T18" fmla="*/ 5 w 361"/>
                <a:gd name="T19" fmla="*/ 149 h 161"/>
                <a:gd name="T20" fmla="*/ 0 w 361"/>
                <a:gd name="T21" fmla="*/ 152 h 161"/>
                <a:gd name="T22" fmla="*/ 9 w 361"/>
                <a:gd name="T23" fmla="*/ 157 h 161"/>
                <a:gd name="T24" fmla="*/ 21 w 361"/>
                <a:gd name="T25" fmla="*/ 161 h 161"/>
                <a:gd name="T26" fmla="*/ 28 w 361"/>
                <a:gd name="T27" fmla="*/ 159 h 161"/>
                <a:gd name="T28" fmla="*/ 338 w 361"/>
                <a:gd name="T29" fmla="*/ 22 h 161"/>
                <a:gd name="T30" fmla="*/ 338 w 361"/>
                <a:gd name="T31" fmla="*/ 2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38" y="22"/>
                  </a:moveTo>
                  <a:lnTo>
                    <a:pt x="338" y="22"/>
                  </a:lnTo>
                  <a:lnTo>
                    <a:pt x="340" y="19"/>
                  </a:lnTo>
                  <a:lnTo>
                    <a:pt x="340" y="19"/>
                  </a:lnTo>
                  <a:lnTo>
                    <a:pt x="361" y="10"/>
                  </a:lnTo>
                  <a:lnTo>
                    <a:pt x="349" y="5"/>
                  </a:lnTo>
                  <a:lnTo>
                    <a:pt x="340" y="0"/>
                  </a:lnTo>
                  <a:lnTo>
                    <a:pt x="338" y="0"/>
                  </a:lnTo>
                  <a:lnTo>
                    <a:pt x="338" y="0"/>
                  </a:lnTo>
                  <a:lnTo>
                    <a:pt x="5" y="149"/>
                  </a:lnTo>
                  <a:lnTo>
                    <a:pt x="0" y="152"/>
                  </a:lnTo>
                  <a:lnTo>
                    <a:pt x="9" y="157"/>
                  </a:lnTo>
                  <a:lnTo>
                    <a:pt x="21" y="161"/>
                  </a:lnTo>
                  <a:lnTo>
                    <a:pt x="28" y="159"/>
                  </a:lnTo>
                  <a:lnTo>
                    <a:pt x="338" y="22"/>
                  </a:lnTo>
                  <a:lnTo>
                    <a:pt x="338"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5" name="Freeform 15"/>
            <p:cNvSpPr>
              <a:spLocks/>
            </p:cNvSpPr>
            <p:nvPr/>
          </p:nvSpPr>
          <p:spPr bwMode="auto">
            <a:xfrm>
              <a:off x="5897563" y="6024387"/>
              <a:ext cx="577850" cy="255587"/>
            </a:xfrm>
            <a:custGeom>
              <a:avLst/>
              <a:gdLst>
                <a:gd name="T0" fmla="*/ 364 w 364"/>
                <a:gd name="T1" fmla="*/ 9 h 161"/>
                <a:gd name="T2" fmla="*/ 352 w 364"/>
                <a:gd name="T3" fmla="*/ 5 h 161"/>
                <a:gd name="T4" fmla="*/ 340 w 364"/>
                <a:gd name="T5" fmla="*/ 0 h 161"/>
                <a:gd name="T6" fmla="*/ 333 w 364"/>
                <a:gd name="T7" fmla="*/ 2 h 161"/>
                <a:gd name="T8" fmla="*/ 333 w 364"/>
                <a:gd name="T9" fmla="*/ 2 h 161"/>
                <a:gd name="T10" fmla="*/ 5 w 364"/>
                <a:gd name="T11" fmla="*/ 149 h 161"/>
                <a:gd name="T12" fmla="*/ 0 w 364"/>
                <a:gd name="T13" fmla="*/ 151 h 161"/>
                <a:gd name="T14" fmla="*/ 12 w 364"/>
                <a:gd name="T15" fmla="*/ 156 h 161"/>
                <a:gd name="T16" fmla="*/ 24 w 364"/>
                <a:gd name="T17" fmla="*/ 161 h 161"/>
                <a:gd name="T18" fmla="*/ 29 w 364"/>
                <a:gd name="T19" fmla="*/ 158 h 161"/>
                <a:gd name="T20" fmla="*/ 345 w 364"/>
                <a:gd name="T21" fmla="*/ 19 h 161"/>
                <a:gd name="T22" fmla="*/ 345 w 364"/>
                <a:gd name="T23" fmla="*/ 19 h 161"/>
                <a:gd name="T24" fmla="*/ 364 w 364"/>
                <a:gd name="T25" fmla="*/ 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4" h="161">
                  <a:moveTo>
                    <a:pt x="364" y="9"/>
                  </a:moveTo>
                  <a:lnTo>
                    <a:pt x="352" y="5"/>
                  </a:lnTo>
                  <a:lnTo>
                    <a:pt x="340" y="0"/>
                  </a:lnTo>
                  <a:lnTo>
                    <a:pt x="333" y="2"/>
                  </a:lnTo>
                  <a:lnTo>
                    <a:pt x="333" y="2"/>
                  </a:lnTo>
                  <a:lnTo>
                    <a:pt x="5" y="149"/>
                  </a:lnTo>
                  <a:lnTo>
                    <a:pt x="0" y="151"/>
                  </a:lnTo>
                  <a:lnTo>
                    <a:pt x="12" y="156"/>
                  </a:lnTo>
                  <a:lnTo>
                    <a:pt x="24" y="161"/>
                  </a:lnTo>
                  <a:lnTo>
                    <a:pt x="29" y="158"/>
                  </a:lnTo>
                  <a:lnTo>
                    <a:pt x="345" y="19"/>
                  </a:lnTo>
                  <a:lnTo>
                    <a:pt x="345" y="19"/>
                  </a:lnTo>
                  <a:lnTo>
                    <a:pt x="364"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746" name="Group 745"/>
          <p:cNvGrpSpPr/>
          <p:nvPr/>
        </p:nvGrpSpPr>
        <p:grpSpPr>
          <a:xfrm>
            <a:off x="3252207" y="3552609"/>
            <a:ext cx="1909989" cy="854075"/>
            <a:chOff x="5114925" y="5697362"/>
            <a:chExt cx="1622425" cy="725487"/>
          </a:xfrm>
        </p:grpSpPr>
        <p:sp>
          <p:nvSpPr>
            <p:cNvPr id="747" name="Freeform 11"/>
            <p:cNvSpPr>
              <a:spLocks/>
            </p:cNvSpPr>
            <p:nvPr/>
          </p:nvSpPr>
          <p:spPr bwMode="auto">
            <a:xfrm>
              <a:off x="5114925" y="5697362"/>
              <a:ext cx="1622425" cy="725487"/>
            </a:xfrm>
            <a:custGeom>
              <a:avLst/>
              <a:gdLst>
                <a:gd name="T0" fmla="*/ 1022 w 1022"/>
                <a:gd name="T1" fmla="*/ 227 h 457"/>
                <a:gd name="T2" fmla="*/ 512 w 1022"/>
                <a:gd name="T3" fmla="*/ 457 h 457"/>
                <a:gd name="T4" fmla="*/ 0 w 1022"/>
                <a:gd name="T5" fmla="*/ 227 h 457"/>
                <a:gd name="T6" fmla="*/ 512 w 1022"/>
                <a:gd name="T7" fmla="*/ 0 h 457"/>
                <a:gd name="T8" fmla="*/ 1022 w 1022"/>
                <a:gd name="T9" fmla="*/ 227 h 457"/>
              </a:gdLst>
              <a:ahLst/>
              <a:cxnLst>
                <a:cxn ang="0">
                  <a:pos x="T0" y="T1"/>
                </a:cxn>
                <a:cxn ang="0">
                  <a:pos x="T2" y="T3"/>
                </a:cxn>
                <a:cxn ang="0">
                  <a:pos x="T4" y="T5"/>
                </a:cxn>
                <a:cxn ang="0">
                  <a:pos x="T6" y="T7"/>
                </a:cxn>
                <a:cxn ang="0">
                  <a:pos x="T8" y="T9"/>
                </a:cxn>
              </a:cxnLst>
              <a:rect l="0" t="0" r="r" b="b"/>
              <a:pathLst>
                <a:path w="1022" h="457">
                  <a:moveTo>
                    <a:pt x="1022" y="227"/>
                  </a:moveTo>
                  <a:lnTo>
                    <a:pt x="512" y="457"/>
                  </a:lnTo>
                  <a:lnTo>
                    <a:pt x="0" y="227"/>
                  </a:lnTo>
                  <a:lnTo>
                    <a:pt x="512" y="0"/>
                  </a:lnTo>
                  <a:lnTo>
                    <a:pt x="1022" y="227"/>
                  </a:lnTo>
                  <a:close/>
                </a:path>
              </a:pathLst>
            </a:custGeom>
            <a:solidFill>
              <a:schemeClr val="accent5"/>
            </a:solidFill>
            <a:ln w="28575">
              <a:solidFill>
                <a:schemeClr val="bg2"/>
              </a:solidFill>
            </a:ln>
          </p:spPr>
          <p:txBody>
            <a:bodyPr vert="horz" wrap="square" lIns="91440" tIns="45720" rIns="91440" bIns="45720" numCol="1" anchor="t" anchorCtr="0" compatLnSpc="1">
              <a:prstTxWarp prst="textNoShape">
                <a:avLst/>
              </a:prstTxWarp>
            </a:bodyPr>
            <a:lstStyle/>
            <a:p>
              <a:endParaRPr lang="en-US"/>
            </a:p>
          </p:txBody>
        </p:sp>
        <p:sp>
          <p:nvSpPr>
            <p:cNvPr id="748" name="Freeform 12"/>
            <p:cNvSpPr>
              <a:spLocks/>
            </p:cNvSpPr>
            <p:nvPr/>
          </p:nvSpPr>
          <p:spPr bwMode="auto">
            <a:xfrm>
              <a:off x="5437188" y="5818012"/>
              <a:ext cx="573088" cy="255587"/>
            </a:xfrm>
            <a:custGeom>
              <a:avLst/>
              <a:gdLst>
                <a:gd name="T0" fmla="*/ 342 w 361"/>
                <a:gd name="T1" fmla="*/ 19 h 161"/>
                <a:gd name="T2" fmla="*/ 361 w 361"/>
                <a:gd name="T3" fmla="*/ 9 h 161"/>
                <a:gd name="T4" fmla="*/ 352 w 361"/>
                <a:gd name="T5" fmla="*/ 5 h 161"/>
                <a:gd name="T6" fmla="*/ 340 w 361"/>
                <a:gd name="T7" fmla="*/ 0 h 161"/>
                <a:gd name="T8" fmla="*/ 340 w 361"/>
                <a:gd name="T9" fmla="*/ 0 h 161"/>
                <a:gd name="T10" fmla="*/ 340 w 361"/>
                <a:gd name="T11" fmla="*/ 0 h 161"/>
                <a:gd name="T12" fmla="*/ 340 w 361"/>
                <a:gd name="T13" fmla="*/ 0 h 161"/>
                <a:gd name="T14" fmla="*/ 333 w 361"/>
                <a:gd name="T15" fmla="*/ 2 h 161"/>
                <a:gd name="T16" fmla="*/ 333 w 361"/>
                <a:gd name="T17" fmla="*/ 2 h 161"/>
                <a:gd name="T18" fmla="*/ 5 w 361"/>
                <a:gd name="T19" fmla="*/ 149 h 161"/>
                <a:gd name="T20" fmla="*/ 0 w 361"/>
                <a:gd name="T21" fmla="*/ 151 h 161"/>
                <a:gd name="T22" fmla="*/ 12 w 361"/>
                <a:gd name="T23" fmla="*/ 156 h 161"/>
                <a:gd name="T24" fmla="*/ 21 w 361"/>
                <a:gd name="T25" fmla="*/ 161 h 161"/>
                <a:gd name="T26" fmla="*/ 28 w 361"/>
                <a:gd name="T27" fmla="*/ 158 h 161"/>
                <a:gd name="T28" fmla="*/ 342 w 361"/>
                <a:gd name="T29" fmla="*/ 19 h 161"/>
                <a:gd name="T30" fmla="*/ 342 w 361"/>
                <a:gd name="T31" fmla="*/ 1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42" y="19"/>
                  </a:moveTo>
                  <a:lnTo>
                    <a:pt x="361" y="9"/>
                  </a:lnTo>
                  <a:lnTo>
                    <a:pt x="352" y="5"/>
                  </a:lnTo>
                  <a:lnTo>
                    <a:pt x="340" y="0"/>
                  </a:lnTo>
                  <a:lnTo>
                    <a:pt x="340" y="0"/>
                  </a:lnTo>
                  <a:lnTo>
                    <a:pt x="340" y="0"/>
                  </a:lnTo>
                  <a:lnTo>
                    <a:pt x="340" y="0"/>
                  </a:lnTo>
                  <a:lnTo>
                    <a:pt x="333" y="2"/>
                  </a:lnTo>
                  <a:lnTo>
                    <a:pt x="333" y="2"/>
                  </a:lnTo>
                  <a:lnTo>
                    <a:pt x="5" y="149"/>
                  </a:lnTo>
                  <a:lnTo>
                    <a:pt x="0" y="151"/>
                  </a:lnTo>
                  <a:lnTo>
                    <a:pt x="12" y="156"/>
                  </a:lnTo>
                  <a:lnTo>
                    <a:pt x="21" y="161"/>
                  </a:lnTo>
                  <a:lnTo>
                    <a:pt x="28" y="158"/>
                  </a:lnTo>
                  <a:lnTo>
                    <a:pt x="342" y="19"/>
                  </a:lnTo>
                  <a:lnTo>
                    <a:pt x="342"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9" name="Freeform 13"/>
            <p:cNvSpPr>
              <a:spLocks/>
            </p:cNvSpPr>
            <p:nvPr/>
          </p:nvSpPr>
          <p:spPr bwMode="auto">
            <a:xfrm>
              <a:off x="5583238" y="5881512"/>
              <a:ext cx="573088" cy="258762"/>
            </a:xfrm>
            <a:custGeom>
              <a:avLst/>
              <a:gdLst>
                <a:gd name="T0" fmla="*/ 361 w 361"/>
                <a:gd name="T1" fmla="*/ 10 h 163"/>
                <a:gd name="T2" fmla="*/ 352 w 361"/>
                <a:gd name="T3" fmla="*/ 5 h 163"/>
                <a:gd name="T4" fmla="*/ 340 w 361"/>
                <a:gd name="T5" fmla="*/ 0 h 163"/>
                <a:gd name="T6" fmla="*/ 333 w 361"/>
                <a:gd name="T7" fmla="*/ 3 h 163"/>
                <a:gd name="T8" fmla="*/ 333 w 361"/>
                <a:gd name="T9" fmla="*/ 3 h 163"/>
                <a:gd name="T10" fmla="*/ 5 w 361"/>
                <a:gd name="T11" fmla="*/ 149 h 163"/>
                <a:gd name="T12" fmla="*/ 0 w 361"/>
                <a:gd name="T13" fmla="*/ 151 h 163"/>
                <a:gd name="T14" fmla="*/ 12 w 361"/>
                <a:gd name="T15" fmla="*/ 156 h 163"/>
                <a:gd name="T16" fmla="*/ 21 w 361"/>
                <a:gd name="T17" fmla="*/ 163 h 163"/>
                <a:gd name="T18" fmla="*/ 28 w 361"/>
                <a:gd name="T19" fmla="*/ 161 h 163"/>
                <a:gd name="T20" fmla="*/ 342 w 361"/>
                <a:gd name="T21" fmla="*/ 19 h 163"/>
                <a:gd name="T22" fmla="*/ 361 w 361"/>
                <a:gd name="T23" fmla="*/ 1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1" h="163">
                  <a:moveTo>
                    <a:pt x="361" y="10"/>
                  </a:moveTo>
                  <a:lnTo>
                    <a:pt x="352" y="5"/>
                  </a:lnTo>
                  <a:lnTo>
                    <a:pt x="340" y="0"/>
                  </a:lnTo>
                  <a:lnTo>
                    <a:pt x="333" y="3"/>
                  </a:lnTo>
                  <a:lnTo>
                    <a:pt x="333" y="3"/>
                  </a:lnTo>
                  <a:lnTo>
                    <a:pt x="5" y="149"/>
                  </a:lnTo>
                  <a:lnTo>
                    <a:pt x="0" y="151"/>
                  </a:lnTo>
                  <a:lnTo>
                    <a:pt x="12" y="156"/>
                  </a:lnTo>
                  <a:lnTo>
                    <a:pt x="21" y="163"/>
                  </a:lnTo>
                  <a:lnTo>
                    <a:pt x="28" y="161"/>
                  </a:lnTo>
                  <a:lnTo>
                    <a:pt x="342" y="19"/>
                  </a:lnTo>
                  <a:lnTo>
                    <a:pt x="361"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0" name="Freeform 14"/>
            <p:cNvSpPr>
              <a:spLocks/>
            </p:cNvSpPr>
            <p:nvPr/>
          </p:nvSpPr>
          <p:spPr bwMode="auto">
            <a:xfrm>
              <a:off x="5748338" y="5956124"/>
              <a:ext cx="573088" cy="255587"/>
            </a:xfrm>
            <a:custGeom>
              <a:avLst/>
              <a:gdLst>
                <a:gd name="T0" fmla="*/ 338 w 361"/>
                <a:gd name="T1" fmla="*/ 22 h 161"/>
                <a:gd name="T2" fmla="*/ 338 w 361"/>
                <a:gd name="T3" fmla="*/ 22 h 161"/>
                <a:gd name="T4" fmla="*/ 340 w 361"/>
                <a:gd name="T5" fmla="*/ 19 h 161"/>
                <a:gd name="T6" fmla="*/ 340 w 361"/>
                <a:gd name="T7" fmla="*/ 19 h 161"/>
                <a:gd name="T8" fmla="*/ 361 w 361"/>
                <a:gd name="T9" fmla="*/ 10 h 161"/>
                <a:gd name="T10" fmla="*/ 349 w 361"/>
                <a:gd name="T11" fmla="*/ 5 h 161"/>
                <a:gd name="T12" fmla="*/ 340 w 361"/>
                <a:gd name="T13" fmla="*/ 0 h 161"/>
                <a:gd name="T14" fmla="*/ 338 w 361"/>
                <a:gd name="T15" fmla="*/ 0 h 161"/>
                <a:gd name="T16" fmla="*/ 338 w 361"/>
                <a:gd name="T17" fmla="*/ 0 h 161"/>
                <a:gd name="T18" fmla="*/ 5 w 361"/>
                <a:gd name="T19" fmla="*/ 149 h 161"/>
                <a:gd name="T20" fmla="*/ 0 w 361"/>
                <a:gd name="T21" fmla="*/ 152 h 161"/>
                <a:gd name="T22" fmla="*/ 9 w 361"/>
                <a:gd name="T23" fmla="*/ 157 h 161"/>
                <a:gd name="T24" fmla="*/ 21 w 361"/>
                <a:gd name="T25" fmla="*/ 161 h 161"/>
                <a:gd name="T26" fmla="*/ 28 w 361"/>
                <a:gd name="T27" fmla="*/ 159 h 161"/>
                <a:gd name="T28" fmla="*/ 338 w 361"/>
                <a:gd name="T29" fmla="*/ 22 h 161"/>
                <a:gd name="T30" fmla="*/ 338 w 361"/>
                <a:gd name="T31" fmla="*/ 2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38" y="22"/>
                  </a:moveTo>
                  <a:lnTo>
                    <a:pt x="338" y="22"/>
                  </a:lnTo>
                  <a:lnTo>
                    <a:pt x="340" y="19"/>
                  </a:lnTo>
                  <a:lnTo>
                    <a:pt x="340" y="19"/>
                  </a:lnTo>
                  <a:lnTo>
                    <a:pt x="361" y="10"/>
                  </a:lnTo>
                  <a:lnTo>
                    <a:pt x="349" y="5"/>
                  </a:lnTo>
                  <a:lnTo>
                    <a:pt x="340" y="0"/>
                  </a:lnTo>
                  <a:lnTo>
                    <a:pt x="338" y="0"/>
                  </a:lnTo>
                  <a:lnTo>
                    <a:pt x="338" y="0"/>
                  </a:lnTo>
                  <a:lnTo>
                    <a:pt x="5" y="149"/>
                  </a:lnTo>
                  <a:lnTo>
                    <a:pt x="0" y="152"/>
                  </a:lnTo>
                  <a:lnTo>
                    <a:pt x="9" y="157"/>
                  </a:lnTo>
                  <a:lnTo>
                    <a:pt x="21" y="161"/>
                  </a:lnTo>
                  <a:lnTo>
                    <a:pt x="28" y="159"/>
                  </a:lnTo>
                  <a:lnTo>
                    <a:pt x="338" y="22"/>
                  </a:lnTo>
                  <a:lnTo>
                    <a:pt x="338"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1" name="Freeform 15"/>
            <p:cNvSpPr>
              <a:spLocks/>
            </p:cNvSpPr>
            <p:nvPr/>
          </p:nvSpPr>
          <p:spPr bwMode="auto">
            <a:xfrm>
              <a:off x="5897563" y="6024387"/>
              <a:ext cx="577850" cy="255587"/>
            </a:xfrm>
            <a:custGeom>
              <a:avLst/>
              <a:gdLst>
                <a:gd name="T0" fmla="*/ 364 w 364"/>
                <a:gd name="T1" fmla="*/ 9 h 161"/>
                <a:gd name="T2" fmla="*/ 352 w 364"/>
                <a:gd name="T3" fmla="*/ 5 h 161"/>
                <a:gd name="T4" fmla="*/ 340 w 364"/>
                <a:gd name="T5" fmla="*/ 0 h 161"/>
                <a:gd name="T6" fmla="*/ 333 w 364"/>
                <a:gd name="T7" fmla="*/ 2 h 161"/>
                <a:gd name="T8" fmla="*/ 333 w 364"/>
                <a:gd name="T9" fmla="*/ 2 h 161"/>
                <a:gd name="T10" fmla="*/ 5 w 364"/>
                <a:gd name="T11" fmla="*/ 149 h 161"/>
                <a:gd name="T12" fmla="*/ 0 w 364"/>
                <a:gd name="T13" fmla="*/ 151 h 161"/>
                <a:gd name="T14" fmla="*/ 12 w 364"/>
                <a:gd name="T15" fmla="*/ 156 h 161"/>
                <a:gd name="T16" fmla="*/ 24 w 364"/>
                <a:gd name="T17" fmla="*/ 161 h 161"/>
                <a:gd name="T18" fmla="*/ 29 w 364"/>
                <a:gd name="T19" fmla="*/ 158 h 161"/>
                <a:gd name="T20" fmla="*/ 345 w 364"/>
                <a:gd name="T21" fmla="*/ 19 h 161"/>
                <a:gd name="T22" fmla="*/ 345 w 364"/>
                <a:gd name="T23" fmla="*/ 19 h 161"/>
                <a:gd name="T24" fmla="*/ 364 w 364"/>
                <a:gd name="T25" fmla="*/ 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4" h="161">
                  <a:moveTo>
                    <a:pt x="364" y="9"/>
                  </a:moveTo>
                  <a:lnTo>
                    <a:pt x="352" y="5"/>
                  </a:lnTo>
                  <a:lnTo>
                    <a:pt x="340" y="0"/>
                  </a:lnTo>
                  <a:lnTo>
                    <a:pt x="333" y="2"/>
                  </a:lnTo>
                  <a:lnTo>
                    <a:pt x="333" y="2"/>
                  </a:lnTo>
                  <a:lnTo>
                    <a:pt x="5" y="149"/>
                  </a:lnTo>
                  <a:lnTo>
                    <a:pt x="0" y="151"/>
                  </a:lnTo>
                  <a:lnTo>
                    <a:pt x="12" y="156"/>
                  </a:lnTo>
                  <a:lnTo>
                    <a:pt x="24" y="161"/>
                  </a:lnTo>
                  <a:lnTo>
                    <a:pt x="29" y="158"/>
                  </a:lnTo>
                  <a:lnTo>
                    <a:pt x="345" y="19"/>
                  </a:lnTo>
                  <a:lnTo>
                    <a:pt x="345" y="19"/>
                  </a:lnTo>
                  <a:lnTo>
                    <a:pt x="364"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752" name="Group 751"/>
          <p:cNvGrpSpPr/>
          <p:nvPr/>
        </p:nvGrpSpPr>
        <p:grpSpPr>
          <a:xfrm>
            <a:off x="3252207" y="3377042"/>
            <a:ext cx="1909989" cy="854075"/>
            <a:chOff x="5114925" y="5697362"/>
            <a:chExt cx="1622425" cy="725487"/>
          </a:xfrm>
        </p:grpSpPr>
        <p:sp>
          <p:nvSpPr>
            <p:cNvPr id="753" name="Freeform 11"/>
            <p:cNvSpPr>
              <a:spLocks/>
            </p:cNvSpPr>
            <p:nvPr/>
          </p:nvSpPr>
          <p:spPr bwMode="auto">
            <a:xfrm>
              <a:off x="5114925" y="5697362"/>
              <a:ext cx="1622425" cy="725487"/>
            </a:xfrm>
            <a:custGeom>
              <a:avLst/>
              <a:gdLst>
                <a:gd name="T0" fmla="*/ 1022 w 1022"/>
                <a:gd name="T1" fmla="*/ 227 h 457"/>
                <a:gd name="T2" fmla="*/ 512 w 1022"/>
                <a:gd name="T3" fmla="*/ 457 h 457"/>
                <a:gd name="T4" fmla="*/ 0 w 1022"/>
                <a:gd name="T5" fmla="*/ 227 h 457"/>
                <a:gd name="T6" fmla="*/ 512 w 1022"/>
                <a:gd name="T7" fmla="*/ 0 h 457"/>
                <a:gd name="T8" fmla="*/ 1022 w 1022"/>
                <a:gd name="T9" fmla="*/ 227 h 457"/>
              </a:gdLst>
              <a:ahLst/>
              <a:cxnLst>
                <a:cxn ang="0">
                  <a:pos x="T0" y="T1"/>
                </a:cxn>
                <a:cxn ang="0">
                  <a:pos x="T2" y="T3"/>
                </a:cxn>
                <a:cxn ang="0">
                  <a:pos x="T4" y="T5"/>
                </a:cxn>
                <a:cxn ang="0">
                  <a:pos x="T6" y="T7"/>
                </a:cxn>
                <a:cxn ang="0">
                  <a:pos x="T8" y="T9"/>
                </a:cxn>
              </a:cxnLst>
              <a:rect l="0" t="0" r="r" b="b"/>
              <a:pathLst>
                <a:path w="1022" h="457">
                  <a:moveTo>
                    <a:pt x="1022" y="227"/>
                  </a:moveTo>
                  <a:lnTo>
                    <a:pt x="512" y="457"/>
                  </a:lnTo>
                  <a:lnTo>
                    <a:pt x="0" y="227"/>
                  </a:lnTo>
                  <a:lnTo>
                    <a:pt x="512" y="0"/>
                  </a:lnTo>
                  <a:lnTo>
                    <a:pt x="1022" y="227"/>
                  </a:lnTo>
                  <a:close/>
                </a:path>
              </a:pathLst>
            </a:custGeom>
            <a:solidFill>
              <a:schemeClr val="accent5"/>
            </a:solidFill>
            <a:ln w="28575">
              <a:solidFill>
                <a:schemeClr val="bg2"/>
              </a:solidFill>
            </a:ln>
          </p:spPr>
          <p:txBody>
            <a:bodyPr vert="horz" wrap="square" lIns="91440" tIns="45720" rIns="91440" bIns="45720" numCol="1" anchor="t" anchorCtr="0" compatLnSpc="1">
              <a:prstTxWarp prst="textNoShape">
                <a:avLst/>
              </a:prstTxWarp>
            </a:bodyPr>
            <a:lstStyle/>
            <a:p>
              <a:endParaRPr lang="en-US"/>
            </a:p>
          </p:txBody>
        </p:sp>
        <p:sp>
          <p:nvSpPr>
            <p:cNvPr id="754" name="Freeform 12"/>
            <p:cNvSpPr>
              <a:spLocks/>
            </p:cNvSpPr>
            <p:nvPr/>
          </p:nvSpPr>
          <p:spPr bwMode="auto">
            <a:xfrm>
              <a:off x="5437188" y="5818012"/>
              <a:ext cx="573088" cy="255587"/>
            </a:xfrm>
            <a:custGeom>
              <a:avLst/>
              <a:gdLst>
                <a:gd name="T0" fmla="*/ 342 w 361"/>
                <a:gd name="T1" fmla="*/ 19 h 161"/>
                <a:gd name="T2" fmla="*/ 361 w 361"/>
                <a:gd name="T3" fmla="*/ 9 h 161"/>
                <a:gd name="T4" fmla="*/ 352 w 361"/>
                <a:gd name="T5" fmla="*/ 5 h 161"/>
                <a:gd name="T6" fmla="*/ 340 w 361"/>
                <a:gd name="T7" fmla="*/ 0 h 161"/>
                <a:gd name="T8" fmla="*/ 340 w 361"/>
                <a:gd name="T9" fmla="*/ 0 h 161"/>
                <a:gd name="T10" fmla="*/ 340 w 361"/>
                <a:gd name="T11" fmla="*/ 0 h 161"/>
                <a:gd name="T12" fmla="*/ 340 w 361"/>
                <a:gd name="T13" fmla="*/ 0 h 161"/>
                <a:gd name="T14" fmla="*/ 333 w 361"/>
                <a:gd name="T15" fmla="*/ 2 h 161"/>
                <a:gd name="T16" fmla="*/ 333 w 361"/>
                <a:gd name="T17" fmla="*/ 2 h 161"/>
                <a:gd name="T18" fmla="*/ 5 w 361"/>
                <a:gd name="T19" fmla="*/ 149 h 161"/>
                <a:gd name="T20" fmla="*/ 0 w 361"/>
                <a:gd name="T21" fmla="*/ 151 h 161"/>
                <a:gd name="T22" fmla="*/ 12 w 361"/>
                <a:gd name="T23" fmla="*/ 156 h 161"/>
                <a:gd name="T24" fmla="*/ 21 w 361"/>
                <a:gd name="T25" fmla="*/ 161 h 161"/>
                <a:gd name="T26" fmla="*/ 28 w 361"/>
                <a:gd name="T27" fmla="*/ 158 h 161"/>
                <a:gd name="T28" fmla="*/ 342 w 361"/>
                <a:gd name="T29" fmla="*/ 19 h 161"/>
                <a:gd name="T30" fmla="*/ 342 w 361"/>
                <a:gd name="T31" fmla="*/ 1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42" y="19"/>
                  </a:moveTo>
                  <a:lnTo>
                    <a:pt x="361" y="9"/>
                  </a:lnTo>
                  <a:lnTo>
                    <a:pt x="352" y="5"/>
                  </a:lnTo>
                  <a:lnTo>
                    <a:pt x="340" y="0"/>
                  </a:lnTo>
                  <a:lnTo>
                    <a:pt x="340" y="0"/>
                  </a:lnTo>
                  <a:lnTo>
                    <a:pt x="340" y="0"/>
                  </a:lnTo>
                  <a:lnTo>
                    <a:pt x="340" y="0"/>
                  </a:lnTo>
                  <a:lnTo>
                    <a:pt x="333" y="2"/>
                  </a:lnTo>
                  <a:lnTo>
                    <a:pt x="333" y="2"/>
                  </a:lnTo>
                  <a:lnTo>
                    <a:pt x="5" y="149"/>
                  </a:lnTo>
                  <a:lnTo>
                    <a:pt x="0" y="151"/>
                  </a:lnTo>
                  <a:lnTo>
                    <a:pt x="12" y="156"/>
                  </a:lnTo>
                  <a:lnTo>
                    <a:pt x="21" y="161"/>
                  </a:lnTo>
                  <a:lnTo>
                    <a:pt x="28" y="158"/>
                  </a:lnTo>
                  <a:lnTo>
                    <a:pt x="342" y="19"/>
                  </a:lnTo>
                  <a:lnTo>
                    <a:pt x="342"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5" name="Freeform 13"/>
            <p:cNvSpPr>
              <a:spLocks/>
            </p:cNvSpPr>
            <p:nvPr/>
          </p:nvSpPr>
          <p:spPr bwMode="auto">
            <a:xfrm>
              <a:off x="5583238" y="5881512"/>
              <a:ext cx="573088" cy="258762"/>
            </a:xfrm>
            <a:custGeom>
              <a:avLst/>
              <a:gdLst>
                <a:gd name="T0" fmla="*/ 361 w 361"/>
                <a:gd name="T1" fmla="*/ 10 h 163"/>
                <a:gd name="T2" fmla="*/ 352 w 361"/>
                <a:gd name="T3" fmla="*/ 5 h 163"/>
                <a:gd name="T4" fmla="*/ 340 w 361"/>
                <a:gd name="T5" fmla="*/ 0 h 163"/>
                <a:gd name="T6" fmla="*/ 333 w 361"/>
                <a:gd name="T7" fmla="*/ 3 h 163"/>
                <a:gd name="T8" fmla="*/ 333 w 361"/>
                <a:gd name="T9" fmla="*/ 3 h 163"/>
                <a:gd name="T10" fmla="*/ 5 w 361"/>
                <a:gd name="T11" fmla="*/ 149 h 163"/>
                <a:gd name="T12" fmla="*/ 0 w 361"/>
                <a:gd name="T13" fmla="*/ 151 h 163"/>
                <a:gd name="T14" fmla="*/ 12 w 361"/>
                <a:gd name="T15" fmla="*/ 156 h 163"/>
                <a:gd name="T16" fmla="*/ 21 w 361"/>
                <a:gd name="T17" fmla="*/ 163 h 163"/>
                <a:gd name="T18" fmla="*/ 28 w 361"/>
                <a:gd name="T19" fmla="*/ 161 h 163"/>
                <a:gd name="T20" fmla="*/ 342 w 361"/>
                <a:gd name="T21" fmla="*/ 19 h 163"/>
                <a:gd name="T22" fmla="*/ 361 w 361"/>
                <a:gd name="T23" fmla="*/ 1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1" h="163">
                  <a:moveTo>
                    <a:pt x="361" y="10"/>
                  </a:moveTo>
                  <a:lnTo>
                    <a:pt x="352" y="5"/>
                  </a:lnTo>
                  <a:lnTo>
                    <a:pt x="340" y="0"/>
                  </a:lnTo>
                  <a:lnTo>
                    <a:pt x="333" y="3"/>
                  </a:lnTo>
                  <a:lnTo>
                    <a:pt x="333" y="3"/>
                  </a:lnTo>
                  <a:lnTo>
                    <a:pt x="5" y="149"/>
                  </a:lnTo>
                  <a:lnTo>
                    <a:pt x="0" y="151"/>
                  </a:lnTo>
                  <a:lnTo>
                    <a:pt x="12" y="156"/>
                  </a:lnTo>
                  <a:lnTo>
                    <a:pt x="21" y="163"/>
                  </a:lnTo>
                  <a:lnTo>
                    <a:pt x="28" y="161"/>
                  </a:lnTo>
                  <a:lnTo>
                    <a:pt x="342" y="19"/>
                  </a:lnTo>
                  <a:lnTo>
                    <a:pt x="361"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6" name="Freeform 14"/>
            <p:cNvSpPr>
              <a:spLocks/>
            </p:cNvSpPr>
            <p:nvPr/>
          </p:nvSpPr>
          <p:spPr bwMode="auto">
            <a:xfrm>
              <a:off x="5748338" y="5956124"/>
              <a:ext cx="573088" cy="255587"/>
            </a:xfrm>
            <a:custGeom>
              <a:avLst/>
              <a:gdLst>
                <a:gd name="T0" fmla="*/ 338 w 361"/>
                <a:gd name="T1" fmla="*/ 22 h 161"/>
                <a:gd name="T2" fmla="*/ 338 w 361"/>
                <a:gd name="T3" fmla="*/ 22 h 161"/>
                <a:gd name="T4" fmla="*/ 340 w 361"/>
                <a:gd name="T5" fmla="*/ 19 h 161"/>
                <a:gd name="T6" fmla="*/ 340 w 361"/>
                <a:gd name="T7" fmla="*/ 19 h 161"/>
                <a:gd name="T8" fmla="*/ 361 w 361"/>
                <a:gd name="T9" fmla="*/ 10 h 161"/>
                <a:gd name="T10" fmla="*/ 349 w 361"/>
                <a:gd name="T11" fmla="*/ 5 h 161"/>
                <a:gd name="T12" fmla="*/ 340 w 361"/>
                <a:gd name="T13" fmla="*/ 0 h 161"/>
                <a:gd name="T14" fmla="*/ 338 w 361"/>
                <a:gd name="T15" fmla="*/ 0 h 161"/>
                <a:gd name="T16" fmla="*/ 338 w 361"/>
                <a:gd name="T17" fmla="*/ 0 h 161"/>
                <a:gd name="T18" fmla="*/ 5 w 361"/>
                <a:gd name="T19" fmla="*/ 149 h 161"/>
                <a:gd name="T20" fmla="*/ 0 w 361"/>
                <a:gd name="T21" fmla="*/ 152 h 161"/>
                <a:gd name="T22" fmla="*/ 9 w 361"/>
                <a:gd name="T23" fmla="*/ 157 h 161"/>
                <a:gd name="T24" fmla="*/ 21 w 361"/>
                <a:gd name="T25" fmla="*/ 161 h 161"/>
                <a:gd name="T26" fmla="*/ 28 w 361"/>
                <a:gd name="T27" fmla="*/ 159 h 161"/>
                <a:gd name="T28" fmla="*/ 338 w 361"/>
                <a:gd name="T29" fmla="*/ 22 h 161"/>
                <a:gd name="T30" fmla="*/ 338 w 361"/>
                <a:gd name="T31" fmla="*/ 2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38" y="22"/>
                  </a:moveTo>
                  <a:lnTo>
                    <a:pt x="338" y="22"/>
                  </a:lnTo>
                  <a:lnTo>
                    <a:pt x="340" y="19"/>
                  </a:lnTo>
                  <a:lnTo>
                    <a:pt x="340" y="19"/>
                  </a:lnTo>
                  <a:lnTo>
                    <a:pt x="361" y="10"/>
                  </a:lnTo>
                  <a:lnTo>
                    <a:pt x="349" y="5"/>
                  </a:lnTo>
                  <a:lnTo>
                    <a:pt x="340" y="0"/>
                  </a:lnTo>
                  <a:lnTo>
                    <a:pt x="338" y="0"/>
                  </a:lnTo>
                  <a:lnTo>
                    <a:pt x="338" y="0"/>
                  </a:lnTo>
                  <a:lnTo>
                    <a:pt x="5" y="149"/>
                  </a:lnTo>
                  <a:lnTo>
                    <a:pt x="0" y="152"/>
                  </a:lnTo>
                  <a:lnTo>
                    <a:pt x="9" y="157"/>
                  </a:lnTo>
                  <a:lnTo>
                    <a:pt x="21" y="161"/>
                  </a:lnTo>
                  <a:lnTo>
                    <a:pt x="28" y="159"/>
                  </a:lnTo>
                  <a:lnTo>
                    <a:pt x="338" y="22"/>
                  </a:lnTo>
                  <a:lnTo>
                    <a:pt x="338"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7" name="Freeform 15"/>
            <p:cNvSpPr>
              <a:spLocks/>
            </p:cNvSpPr>
            <p:nvPr/>
          </p:nvSpPr>
          <p:spPr bwMode="auto">
            <a:xfrm>
              <a:off x="5897563" y="6024387"/>
              <a:ext cx="577850" cy="255587"/>
            </a:xfrm>
            <a:custGeom>
              <a:avLst/>
              <a:gdLst>
                <a:gd name="T0" fmla="*/ 364 w 364"/>
                <a:gd name="T1" fmla="*/ 9 h 161"/>
                <a:gd name="T2" fmla="*/ 352 w 364"/>
                <a:gd name="T3" fmla="*/ 5 h 161"/>
                <a:gd name="T4" fmla="*/ 340 w 364"/>
                <a:gd name="T5" fmla="*/ 0 h 161"/>
                <a:gd name="T6" fmla="*/ 333 w 364"/>
                <a:gd name="T7" fmla="*/ 2 h 161"/>
                <a:gd name="T8" fmla="*/ 333 w 364"/>
                <a:gd name="T9" fmla="*/ 2 h 161"/>
                <a:gd name="T10" fmla="*/ 5 w 364"/>
                <a:gd name="T11" fmla="*/ 149 h 161"/>
                <a:gd name="T12" fmla="*/ 0 w 364"/>
                <a:gd name="T13" fmla="*/ 151 h 161"/>
                <a:gd name="T14" fmla="*/ 12 w 364"/>
                <a:gd name="T15" fmla="*/ 156 h 161"/>
                <a:gd name="T16" fmla="*/ 24 w 364"/>
                <a:gd name="T17" fmla="*/ 161 h 161"/>
                <a:gd name="T18" fmla="*/ 29 w 364"/>
                <a:gd name="T19" fmla="*/ 158 h 161"/>
                <a:gd name="T20" fmla="*/ 345 w 364"/>
                <a:gd name="T21" fmla="*/ 19 h 161"/>
                <a:gd name="T22" fmla="*/ 345 w 364"/>
                <a:gd name="T23" fmla="*/ 19 h 161"/>
                <a:gd name="T24" fmla="*/ 364 w 364"/>
                <a:gd name="T25" fmla="*/ 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4" h="161">
                  <a:moveTo>
                    <a:pt x="364" y="9"/>
                  </a:moveTo>
                  <a:lnTo>
                    <a:pt x="352" y="5"/>
                  </a:lnTo>
                  <a:lnTo>
                    <a:pt x="340" y="0"/>
                  </a:lnTo>
                  <a:lnTo>
                    <a:pt x="333" y="2"/>
                  </a:lnTo>
                  <a:lnTo>
                    <a:pt x="333" y="2"/>
                  </a:lnTo>
                  <a:lnTo>
                    <a:pt x="5" y="149"/>
                  </a:lnTo>
                  <a:lnTo>
                    <a:pt x="0" y="151"/>
                  </a:lnTo>
                  <a:lnTo>
                    <a:pt x="12" y="156"/>
                  </a:lnTo>
                  <a:lnTo>
                    <a:pt x="24" y="161"/>
                  </a:lnTo>
                  <a:lnTo>
                    <a:pt x="29" y="158"/>
                  </a:lnTo>
                  <a:lnTo>
                    <a:pt x="345" y="19"/>
                  </a:lnTo>
                  <a:lnTo>
                    <a:pt x="345" y="19"/>
                  </a:lnTo>
                  <a:lnTo>
                    <a:pt x="364"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758" name="Group 757"/>
          <p:cNvGrpSpPr/>
          <p:nvPr/>
        </p:nvGrpSpPr>
        <p:grpSpPr>
          <a:xfrm>
            <a:off x="3252207" y="3201475"/>
            <a:ext cx="1909989" cy="854075"/>
            <a:chOff x="5114925" y="5697362"/>
            <a:chExt cx="1622425" cy="725487"/>
          </a:xfrm>
        </p:grpSpPr>
        <p:sp>
          <p:nvSpPr>
            <p:cNvPr id="759" name="Freeform 11"/>
            <p:cNvSpPr>
              <a:spLocks/>
            </p:cNvSpPr>
            <p:nvPr/>
          </p:nvSpPr>
          <p:spPr bwMode="auto">
            <a:xfrm>
              <a:off x="5114925" y="5697362"/>
              <a:ext cx="1622425" cy="725487"/>
            </a:xfrm>
            <a:custGeom>
              <a:avLst/>
              <a:gdLst>
                <a:gd name="T0" fmla="*/ 1022 w 1022"/>
                <a:gd name="T1" fmla="*/ 227 h 457"/>
                <a:gd name="T2" fmla="*/ 512 w 1022"/>
                <a:gd name="T3" fmla="*/ 457 h 457"/>
                <a:gd name="T4" fmla="*/ 0 w 1022"/>
                <a:gd name="T5" fmla="*/ 227 h 457"/>
                <a:gd name="T6" fmla="*/ 512 w 1022"/>
                <a:gd name="T7" fmla="*/ 0 h 457"/>
                <a:gd name="T8" fmla="*/ 1022 w 1022"/>
                <a:gd name="T9" fmla="*/ 227 h 457"/>
              </a:gdLst>
              <a:ahLst/>
              <a:cxnLst>
                <a:cxn ang="0">
                  <a:pos x="T0" y="T1"/>
                </a:cxn>
                <a:cxn ang="0">
                  <a:pos x="T2" y="T3"/>
                </a:cxn>
                <a:cxn ang="0">
                  <a:pos x="T4" y="T5"/>
                </a:cxn>
                <a:cxn ang="0">
                  <a:pos x="T6" y="T7"/>
                </a:cxn>
                <a:cxn ang="0">
                  <a:pos x="T8" y="T9"/>
                </a:cxn>
              </a:cxnLst>
              <a:rect l="0" t="0" r="r" b="b"/>
              <a:pathLst>
                <a:path w="1022" h="457">
                  <a:moveTo>
                    <a:pt x="1022" y="227"/>
                  </a:moveTo>
                  <a:lnTo>
                    <a:pt x="512" y="457"/>
                  </a:lnTo>
                  <a:lnTo>
                    <a:pt x="0" y="227"/>
                  </a:lnTo>
                  <a:lnTo>
                    <a:pt x="512" y="0"/>
                  </a:lnTo>
                  <a:lnTo>
                    <a:pt x="1022" y="227"/>
                  </a:lnTo>
                  <a:close/>
                </a:path>
              </a:pathLst>
            </a:custGeom>
            <a:solidFill>
              <a:schemeClr val="accent5"/>
            </a:solidFill>
            <a:ln w="28575">
              <a:solidFill>
                <a:schemeClr val="bg2"/>
              </a:solidFill>
            </a:ln>
          </p:spPr>
          <p:txBody>
            <a:bodyPr vert="horz" wrap="square" lIns="91440" tIns="45720" rIns="91440" bIns="45720" numCol="1" anchor="t" anchorCtr="0" compatLnSpc="1">
              <a:prstTxWarp prst="textNoShape">
                <a:avLst/>
              </a:prstTxWarp>
            </a:bodyPr>
            <a:lstStyle/>
            <a:p>
              <a:endParaRPr lang="en-US"/>
            </a:p>
          </p:txBody>
        </p:sp>
        <p:sp>
          <p:nvSpPr>
            <p:cNvPr id="760" name="Freeform 12"/>
            <p:cNvSpPr>
              <a:spLocks/>
            </p:cNvSpPr>
            <p:nvPr/>
          </p:nvSpPr>
          <p:spPr bwMode="auto">
            <a:xfrm>
              <a:off x="5437188" y="5818012"/>
              <a:ext cx="573088" cy="255587"/>
            </a:xfrm>
            <a:custGeom>
              <a:avLst/>
              <a:gdLst>
                <a:gd name="T0" fmla="*/ 342 w 361"/>
                <a:gd name="T1" fmla="*/ 19 h 161"/>
                <a:gd name="T2" fmla="*/ 361 w 361"/>
                <a:gd name="T3" fmla="*/ 9 h 161"/>
                <a:gd name="T4" fmla="*/ 352 w 361"/>
                <a:gd name="T5" fmla="*/ 5 h 161"/>
                <a:gd name="T6" fmla="*/ 340 w 361"/>
                <a:gd name="T7" fmla="*/ 0 h 161"/>
                <a:gd name="T8" fmla="*/ 340 w 361"/>
                <a:gd name="T9" fmla="*/ 0 h 161"/>
                <a:gd name="T10" fmla="*/ 340 w 361"/>
                <a:gd name="T11" fmla="*/ 0 h 161"/>
                <a:gd name="T12" fmla="*/ 340 w 361"/>
                <a:gd name="T13" fmla="*/ 0 h 161"/>
                <a:gd name="T14" fmla="*/ 333 w 361"/>
                <a:gd name="T15" fmla="*/ 2 h 161"/>
                <a:gd name="T16" fmla="*/ 333 w 361"/>
                <a:gd name="T17" fmla="*/ 2 h 161"/>
                <a:gd name="T18" fmla="*/ 5 w 361"/>
                <a:gd name="T19" fmla="*/ 149 h 161"/>
                <a:gd name="T20" fmla="*/ 0 w 361"/>
                <a:gd name="T21" fmla="*/ 151 h 161"/>
                <a:gd name="T22" fmla="*/ 12 w 361"/>
                <a:gd name="T23" fmla="*/ 156 h 161"/>
                <a:gd name="T24" fmla="*/ 21 w 361"/>
                <a:gd name="T25" fmla="*/ 161 h 161"/>
                <a:gd name="T26" fmla="*/ 28 w 361"/>
                <a:gd name="T27" fmla="*/ 158 h 161"/>
                <a:gd name="T28" fmla="*/ 342 w 361"/>
                <a:gd name="T29" fmla="*/ 19 h 161"/>
                <a:gd name="T30" fmla="*/ 342 w 361"/>
                <a:gd name="T31" fmla="*/ 1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42" y="19"/>
                  </a:moveTo>
                  <a:lnTo>
                    <a:pt x="361" y="9"/>
                  </a:lnTo>
                  <a:lnTo>
                    <a:pt x="352" y="5"/>
                  </a:lnTo>
                  <a:lnTo>
                    <a:pt x="340" y="0"/>
                  </a:lnTo>
                  <a:lnTo>
                    <a:pt x="340" y="0"/>
                  </a:lnTo>
                  <a:lnTo>
                    <a:pt x="340" y="0"/>
                  </a:lnTo>
                  <a:lnTo>
                    <a:pt x="340" y="0"/>
                  </a:lnTo>
                  <a:lnTo>
                    <a:pt x="333" y="2"/>
                  </a:lnTo>
                  <a:lnTo>
                    <a:pt x="333" y="2"/>
                  </a:lnTo>
                  <a:lnTo>
                    <a:pt x="5" y="149"/>
                  </a:lnTo>
                  <a:lnTo>
                    <a:pt x="0" y="151"/>
                  </a:lnTo>
                  <a:lnTo>
                    <a:pt x="12" y="156"/>
                  </a:lnTo>
                  <a:lnTo>
                    <a:pt x="21" y="161"/>
                  </a:lnTo>
                  <a:lnTo>
                    <a:pt x="28" y="158"/>
                  </a:lnTo>
                  <a:lnTo>
                    <a:pt x="342" y="19"/>
                  </a:lnTo>
                  <a:lnTo>
                    <a:pt x="342"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1" name="Freeform 13"/>
            <p:cNvSpPr>
              <a:spLocks/>
            </p:cNvSpPr>
            <p:nvPr/>
          </p:nvSpPr>
          <p:spPr bwMode="auto">
            <a:xfrm>
              <a:off x="5583238" y="5881512"/>
              <a:ext cx="573088" cy="258762"/>
            </a:xfrm>
            <a:custGeom>
              <a:avLst/>
              <a:gdLst>
                <a:gd name="T0" fmla="*/ 361 w 361"/>
                <a:gd name="T1" fmla="*/ 10 h 163"/>
                <a:gd name="T2" fmla="*/ 352 w 361"/>
                <a:gd name="T3" fmla="*/ 5 h 163"/>
                <a:gd name="T4" fmla="*/ 340 w 361"/>
                <a:gd name="T5" fmla="*/ 0 h 163"/>
                <a:gd name="T6" fmla="*/ 333 w 361"/>
                <a:gd name="T7" fmla="*/ 3 h 163"/>
                <a:gd name="T8" fmla="*/ 333 w 361"/>
                <a:gd name="T9" fmla="*/ 3 h 163"/>
                <a:gd name="T10" fmla="*/ 5 w 361"/>
                <a:gd name="T11" fmla="*/ 149 h 163"/>
                <a:gd name="T12" fmla="*/ 0 w 361"/>
                <a:gd name="T13" fmla="*/ 151 h 163"/>
                <a:gd name="T14" fmla="*/ 12 w 361"/>
                <a:gd name="T15" fmla="*/ 156 h 163"/>
                <a:gd name="T16" fmla="*/ 21 w 361"/>
                <a:gd name="T17" fmla="*/ 163 h 163"/>
                <a:gd name="T18" fmla="*/ 28 w 361"/>
                <a:gd name="T19" fmla="*/ 161 h 163"/>
                <a:gd name="T20" fmla="*/ 342 w 361"/>
                <a:gd name="T21" fmla="*/ 19 h 163"/>
                <a:gd name="T22" fmla="*/ 361 w 361"/>
                <a:gd name="T23" fmla="*/ 1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1" h="163">
                  <a:moveTo>
                    <a:pt x="361" y="10"/>
                  </a:moveTo>
                  <a:lnTo>
                    <a:pt x="352" y="5"/>
                  </a:lnTo>
                  <a:lnTo>
                    <a:pt x="340" y="0"/>
                  </a:lnTo>
                  <a:lnTo>
                    <a:pt x="333" y="3"/>
                  </a:lnTo>
                  <a:lnTo>
                    <a:pt x="333" y="3"/>
                  </a:lnTo>
                  <a:lnTo>
                    <a:pt x="5" y="149"/>
                  </a:lnTo>
                  <a:lnTo>
                    <a:pt x="0" y="151"/>
                  </a:lnTo>
                  <a:lnTo>
                    <a:pt x="12" y="156"/>
                  </a:lnTo>
                  <a:lnTo>
                    <a:pt x="21" y="163"/>
                  </a:lnTo>
                  <a:lnTo>
                    <a:pt x="28" y="161"/>
                  </a:lnTo>
                  <a:lnTo>
                    <a:pt x="342" y="19"/>
                  </a:lnTo>
                  <a:lnTo>
                    <a:pt x="361"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2" name="Freeform 14"/>
            <p:cNvSpPr>
              <a:spLocks/>
            </p:cNvSpPr>
            <p:nvPr/>
          </p:nvSpPr>
          <p:spPr bwMode="auto">
            <a:xfrm>
              <a:off x="5748338" y="5956124"/>
              <a:ext cx="573088" cy="255587"/>
            </a:xfrm>
            <a:custGeom>
              <a:avLst/>
              <a:gdLst>
                <a:gd name="T0" fmla="*/ 338 w 361"/>
                <a:gd name="T1" fmla="*/ 22 h 161"/>
                <a:gd name="T2" fmla="*/ 338 w 361"/>
                <a:gd name="T3" fmla="*/ 22 h 161"/>
                <a:gd name="T4" fmla="*/ 340 w 361"/>
                <a:gd name="T5" fmla="*/ 19 h 161"/>
                <a:gd name="T6" fmla="*/ 340 w 361"/>
                <a:gd name="T7" fmla="*/ 19 h 161"/>
                <a:gd name="T8" fmla="*/ 361 w 361"/>
                <a:gd name="T9" fmla="*/ 10 h 161"/>
                <a:gd name="T10" fmla="*/ 349 w 361"/>
                <a:gd name="T11" fmla="*/ 5 h 161"/>
                <a:gd name="T12" fmla="*/ 340 w 361"/>
                <a:gd name="T13" fmla="*/ 0 h 161"/>
                <a:gd name="T14" fmla="*/ 338 w 361"/>
                <a:gd name="T15" fmla="*/ 0 h 161"/>
                <a:gd name="T16" fmla="*/ 338 w 361"/>
                <a:gd name="T17" fmla="*/ 0 h 161"/>
                <a:gd name="T18" fmla="*/ 5 w 361"/>
                <a:gd name="T19" fmla="*/ 149 h 161"/>
                <a:gd name="T20" fmla="*/ 0 w 361"/>
                <a:gd name="T21" fmla="*/ 152 h 161"/>
                <a:gd name="T22" fmla="*/ 9 w 361"/>
                <a:gd name="T23" fmla="*/ 157 h 161"/>
                <a:gd name="T24" fmla="*/ 21 w 361"/>
                <a:gd name="T25" fmla="*/ 161 h 161"/>
                <a:gd name="T26" fmla="*/ 28 w 361"/>
                <a:gd name="T27" fmla="*/ 159 h 161"/>
                <a:gd name="T28" fmla="*/ 338 w 361"/>
                <a:gd name="T29" fmla="*/ 22 h 161"/>
                <a:gd name="T30" fmla="*/ 338 w 361"/>
                <a:gd name="T31" fmla="*/ 2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38" y="22"/>
                  </a:moveTo>
                  <a:lnTo>
                    <a:pt x="338" y="22"/>
                  </a:lnTo>
                  <a:lnTo>
                    <a:pt x="340" y="19"/>
                  </a:lnTo>
                  <a:lnTo>
                    <a:pt x="340" y="19"/>
                  </a:lnTo>
                  <a:lnTo>
                    <a:pt x="361" y="10"/>
                  </a:lnTo>
                  <a:lnTo>
                    <a:pt x="349" y="5"/>
                  </a:lnTo>
                  <a:lnTo>
                    <a:pt x="340" y="0"/>
                  </a:lnTo>
                  <a:lnTo>
                    <a:pt x="338" y="0"/>
                  </a:lnTo>
                  <a:lnTo>
                    <a:pt x="338" y="0"/>
                  </a:lnTo>
                  <a:lnTo>
                    <a:pt x="5" y="149"/>
                  </a:lnTo>
                  <a:lnTo>
                    <a:pt x="0" y="152"/>
                  </a:lnTo>
                  <a:lnTo>
                    <a:pt x="9" y="157"/>
                  </a:lnTo>
                  <a:lnTo>
                    <a:pt x="21" y="161"/>
                  </a:lnTo>
                  <a:lnTo>
                    <a:pt x="28" y="159"/>
                  </a:lnTo>
                  <a:lnTo>
                    <a:pt x="338" y="22"/>
                  </a:lnTo>
                  <a:lnTo>
                    <a:pt x="338"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3" name="Freeform 15"/>
            <p:cNvSpPr>
              <a:spLocks/>
            </p:cNvSpPr>
            <p:nvPr/>
          </p:nvSpPr>
          <p:spPr bwMode="auto">
            <a:xfrm>
              <a:off x="5897563" y="6024387"/>
              <a:ext cx="577850" cy="255587"/>
            </a:xfrm>
            <a:custGeom>
              <a:avLst/>
              <a:gdLst>
                <a:gd name="T0" fmla="*/ 364 w 364"/>
                <a:gd name="T1" fmla="*/ 9 h 161"/>
                <a:gd name="T2" fmla="*/ 352 w 364"/>
                <a:gd name="T3" fmla="*/ 5 h 161"/>
                <a:gd name="T4" fmla="*/ 340 w 364"/>
                <a:gd name="T5" fmla="*/ 0 h 161"/>
                <a:gd name="T6" fmla="*/ 333 w 364"/>
                <a:gd name="T7" fmla="*/ 2 h 161"/>
                <a:gd name="T8" fmla="*/ 333 w 364"/>
                <a:gd name="T9" fmla="*/ 2 h 161"/>
                <a:gd name="T10" fmla="*/ 5 w 364"/>
                <a:gd name="T11" fmla="*/ 149 h 161"/>
                <a:gd name="T12" fmla="*/ 0 w 364"/>
                <a:gd name="T13" fmla="*/ 151 h 161"/>
                <a:gd name="T14" fmla="*/ 12 w 364"/>
                <a:gd name="T15" fmla="*/ 156 h 161"/>
                <a:gd name="T16" fmla="*/ 24 w 364"/>
                <a:gd name="T17" fmla="*/ 161 h 161"/>
                <a:gd name="T18" fmla="*/ 29 w 364"/>
                <a:gd name="T19" fmla="*/ 158 h 161"/>
                <a:gd name="T20" fmla="*/ 345 w 364"/>
                <a:gd name="T21" fmla="*/ 19 h 161"/>
                <a:gd name="T22" fmla="*/ 345 w 364"/>
                <a:gd name="T23" fmla="*/ 19 h 161"/>
                <a:gd name="T24" fmla="*/ 364 w 364"/>
                <a:gd name="T25" fmla="*/ 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4" h="161">
                  <a:moveTo>
                    <a:pt x="364" y="9"/>
                  </a:moveTo>
                  <a:lnTo>
                    <a:pt x="352" y="5"/>
                  </a:lnTo>
                  <a:lnTo>
                    <a:pt x="340" y="0"/>
                  </a:lnTo>
                  <a:lnTo>
                    <a:pt x="333" y="2"/>
                  </a:lnTo>
                  <a:lnTo>
                    <a:pt x="333" y="2"/>
                  </a:lnTo>
                  <a:lnTo>
                    <a:pt x="5" y="149"/>
                  </a:lnTo>
                  <a:lnTo>
                    <a:pt x="0" y="151"/>
                  </a:lnTo>
                  <a:lnTo>
                    <a:pt x="12" y="156"/>
                  </a:lnTo>
                  <a:lnTo>
                    <a:pt x="24" y="161"/>
                  </a:lnTo>
                  <a:lnTo>
                    <a:pt x="29" y="158"/>
                  </a:lnTo>
                  <a:lnTo>
                    <a:pt x="345" y="19"/>
                  </a:lnTo>
                  <a:lnTo>
                    <a:pt x="345" y="19"/>
                  </a:lnTo>
                  <a:lnTo>
                    <a:pt x="364"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764" name="Group 763"/>
          <p:cNvGrpSpPr/>
          <p:nvPr/>
        </p:nvGrpSpPr>
        <p:grpSpPr>
          <a:xfrm>
            <a:off x="3252207" y="3025908"/>
            <a:ext cx="1909989" cy="854075"/>
            <a:chOff x="5114925" y="5697362"/>
            <a:chExt cx="1622425" cy="725487"/>
          </a:xfrm>
        </p:grpSpPr>
        <p:sp>
          <p:nvSpPr>
            <p:cNvPr id="765" name="Freeform 11"/>
            <p:cNvSpPr>
              <a:spLocks/>
            </p:cNvSpPr>
            <p:nvPr/>
          </p:nvSpPr>
          <p:spPr bwMode="auto">
            <a:xfrm>
              <a:off x="5114925" y="5697362"/>
              <a:ext cx="1622425" cy="725487"/>
            </a:xfrm>
            <a:custGeom>
              <a:avLst/>
              <a:gdLst>
                <a:gd name="T0" fmla="*/ 1022 w 1022"/>
                <a:gd name="T1" fmla="*/ 227 h 457"/>
                <a:gd name="T2" fmla="*/ 512 w 1022"/>
                <a:gd name="T3" fmla="*/ 457 h 457"/>
                <a:gd name="T4" fmla="*/ 0 w 1022"/>
                <a:gd name="T5" fmla="*/ 227 h 457"/>
                <a:gd name="T6" fmla="*/ 512 w 1022"/>
                <a:gd name="T7" fmla="*/ 0 h 457"/>
                <a:gd name="T8" fmla="*/ 1022 w 1022"/>
                <a:gd name="T9" fmla="*/ 227 h 457"/>
              </a:gdLst>
              <a:ahLst/>
              <a:cxnLst>
                <a:cxn ang="0">
                  <a:pos x="T0" y="T1"/>
                </a:cxn>
                <a:cxn ang="0">
                  <a:pos x="T2" y="T3"/>
                </a:cxn>
                <a:cxn ang="0">
                  <a:pos x="T4" y="T5"/>
                </a:cxn>
                <a:cxn ang="0">
                  <a:pos x="T6" y="T7"/>
                </a:cxn>
                <a:cxn ang="0">
                  <a:pos x="T8" y="T9"/>
                </a:cxn>
              </a:cxnLst>
              <a:rect l="0" t="0" r="r" b="b"/>
              <a:pathLst>
                <a:path w="1022" h="457">
                  <a:moveTo>
                    <a:pt x="1022" y="227"/>
                  </a:moveTo>
                  <a:lnTo>
                    <a:pt x="512" y="457"/>
                  </a:lnTo>
                  <a:lnTo>
                    <a:pt x="0" y="227"/>
                  </a:lnTo>
                  <a:lnTo>
                    <a:pt x="512" y="0"/>
                  </a:lnTo>
                  <a:lnTo>
                    <a:pt x="1022" y="227"/>
                  </a:lnTo>
                  <a:close/>
                </a:path>
              </a:pathLst>
            </a:custGeom>
            <a:solidFill>
              <a:schemeClr val="accent5"/>
            </a:solidFill>
            <a:ln w="28575">
              <a:solidFill>
                <a:schemeClr val="bg2"/>
              </a:solidFill>
            </a:ln>
          </p:spPr>
          <p:txBody>
            <a:bodyPr vert="horz" wrap="square" lIns="91440" tIns="45720" rIns="91440" bIns="45720" numCol="1" anchor="t" anchorCtr="0" compatLnSpc="1">
              <a:prstTxWarp prst="textNoShape">
                <a:avLst/>
              </a:prstTxWarp>
            </a:bodyPr>
            <a:lstStyle/>
            <a:p>
              <a:endParaRPr lang="en-US"/>
            </a:p>
          </p:txBody>
        </p:sp>
        <p:sp>
          <p:nvSpPr>
            <p:cNvPr id="766" name="Freeform 12"/>
            <p:cNvSpPr>
              <a:spLocks/>
            </p:cNvSpPr>
            <p:nvPr/>
          </p:nvSpPr>
          <p:spPr bwMode="auto">
            <a:xfrm>
              <a:off x="5437188" y="5818012"/>
              <a:ext cx="573088" cy="255587"/>
            </a:xfrm>
            <a:custGeom>
              <a:avLst/>
              <a:gdLst>
                <a:gd name="T0" fmla="*/ 342 w 361"/>
                <a:gd name="T1" fmla="*/ 19 h 161"/>
                <a:gd name="T2" fmla="*/ 361 w 361"/>
                <a:gd name="T3" fmla="*/ 9 h 161"/>
                <a:gd name="T4" fmla="*/ 352 w 361"/>
                <a:gd name="T5" fmla="*/ 5 h 161"/>
                <a:gd name="T6" fmla="*/ 340 w 361"/>
                <a:gd name="T7" fmla="*/ 0 h 161"/>
                <a:gd name="T8" fmla="*/ 340 w 361"/>
                <a:gd name="T9" fmla="*/ 0 h 161"/>
                <a:gd name="T10" fmla="*/ 340 w 361"/>
                <a:gd name="T11" fmla="*/ 0 h 161"/>
                <a:gd name="T12" fmla="*/ 340 w 361"/>
                <a:gd name="T13" fmla="*/ 0 h 161"/>
                <a:gd name="T14" fmla="*/ 333 w 361"/>
                <a:gd name="T15" fmla="*/ 2 h 161"/>
                <a:gd name="T16" fmla="*/ 333 w 361"/>
                <a:gd name="T17" fmla="*/ 2 h 161"/>
                <a:gd name="T18" fmla="*/ 5 w 361"/>
                <a:gd name="T19" fmla="*/ 149 h 161"/>
                <a:gd name="T20" fmla="*/ 0 w 361"/>
                <a:gd name="T21" fmla="*/ 151 h 161"/>
                <a:gd name="T22" fmla="*/ 12 w 361"/>
                <a:gd name="T23" fmla="*/ 156 h 161"/>
                <a:gd name="T24" fmla="*/ 21 w 361"/>
                <a:gd name="T25" fmla="*/ 161 h 161"/>
                <a:gd name="T26" fmla="*/ 28 w 361"/>
                <a:gd name="T27" fmla="*/ 158 h 161"/>
                <a:gd name="T28" fmla="*/ 342 w 361"/>
                <a:gd name="T29" fmla="*/ 19 h 161"/>
                <a:gd name="T30" fmla="*/ 342 w 361"/>
                <a:gd name="T31" fmla="*/ 1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42" y="19"/>
                  </a:moveTo>
                  <a:lnTo>
                    <a:pt x="361" y="9"/>
                  </a:lnTo>
                  <a:lnTo>
                    <a:pt x="352" y="5"/>
                  </a:lnTo>
                  <a:lnTo>
                    <a:pt x="340" y="0"/>
                  </a:lnTo>
                  <a:lnTo>
                    <a:pt x="340" y="0"/>
                  </a:lnTo>
                  <a:lnTo>
                    <a:pt x="340" y="0"/>
                  </a:lnTo>
                  <a:lnTo>
                    <a:pt x="340" y="0"/>
                  </a:lnTo>
                  <a:lnTo>
                    <a:pt x="333" y="2"/>
                  </a:lnTo>
                  <a:lnTo>
                    <a:pt x="333" y="2"/>
                  </a:lnTo>
                  <a:lnTo>
                    <a:pt x="5" y="149"/>
                  </a:lnTo>
                  <a:lnTo>
                    <a:pt x="0" y="151"/>
                  </a:lnTo>
                  <a:lnTo>
                    <a:pt x="12" y="156"/>
                  </a:lnTo>
                  <a:lnTo>
                    <a:pt x="21" y="161"/>
                  </a:lnTo>
                  <a:lnTo>
                    <a:pt x="28" y="158"/>
                  </a:lnTo>
                  <a:lnTo>
                    <a:pt x="342" y="19"/>
                  </a:lnTo>
                  <a:lnTo>
                    <a:pt x="342"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7" name="Freeform 13"/>
            <p:cNvSpPr>
              <a:spLocks/>
            </p:cNvSpPr>
            <p:nvPr/>
          </p:nvSpPr>
          <p:spPr bwMode="auto">
            <a:xfrm>
              <a:off x="5583238" y="5881512"/>
              <a:ext cx="573088" cy="258762"/>
            </a:xfrm>
            <a:custGeom>
              <a:avLst/>
              <a:gdLst>
                <a:gd name="T0" fmla="*/ 361 w 361"/>
                <a:gd name="T1" fmla="*/ 10 h 163"/>
                <a:gd name="T2" fmla="*/ 352 w 361"/>
                <a:gd name="T3" fmla="*/ 5 h 163"/>
                <a:gd name="T4" fmla="*/ 340 w 361"/>
                <a:gd name="T5" fmla="*/ 0 h 163"/>
                <a:gd name="T6" fmla="*/ 333 w 361"/>
                <a:gd name="T7" fmla="*/ 3 h 163"/>
                <a:gd name="T8" fmla="*/ 333 w 361"/>
                <a:gd name="T9" fmla="*/ 3 h 163"/>
                <a:gd name="T10" fmla="*/ 5 w 361"/>
                <a:gd name="T11" fmla="*/ 149 h 163"/>
                <a:gd name="T12" fmla="*/ 0 w 361"/>
                <a:gd name="T13" fmla="*/ 151 h 163"/>
                <a:gd name="T14" fmla="*/ 12 w 361"/>
                <a:gd name="T15" fmla="*/ 156 h 163"/>
                <a:gd name="T16" fmla="*/ 21 w 361"/>
                <a:gd name="T17" fmla="*/ 163 h 163"/>
                <a:gd name="T18" fmla="*/ 28 w 361"/>
                <a:gd name="T19" fmla="*/ 161 h 163"/>
                <a:gd name="T20" fmla="*/ 342 w 361"/>
                <a:gd name="T21" fmla="*/ 19 h 163"/>
                <a:gd name="T22" fmla="*/ 361 w 361"/>
                <a:gd name="T23" fmla="*/ 1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1" h="163">
                  <a:moveTo>
                    <a:pt x="361" y="10"/>
                  </a:moveTo>
                  <a:lnTo>
                    <a:pt x="352" y="5"/>
                  </a:lnTo>
                  <a:lnTo>
                    <a:pt x="340" y="0"/>
                  </a:lnTo>
                  <a:lnTo>
                    <a:pt x="333" y="3"/>
                  </a:lnTo>
                  <a:lnTo>
                    <a:pt x="333" y="3"/>
                  </a:lnTo>
                  <a:lnTo>
                    <a:pt x="5" y="149"/>
                  </a:lnTo>
                  <a:lnTo>
                    <a:pt x="0" y="151"/>
                  </a:lnTo>
                  <a:lnTo>
                    <a:pt x="12" y="156"/>
                  </a:lnTo>
                  <a:lnTo>
                    <a:pt x="21" y="163"/>
                  </a:lnTo>
                  <a:lnTo>
                    <a:pt x="28" y="161"/>
                  </a:lnTo>
                  <a:lnTo>
                    <a:pt x="342" y="19"/>
                  </a:lnTo>
                  <a:lnTo>
                    <a:pt x="361"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8" name="Freeform 14"/>
            <p:cNvSpPr>
              <a:spLocks/>
            </p:cNvSpPr>
            <p:nvPr/>
          </p:nvSpPr>
          <p:spPr bwMode="auto">
            <a:xfrm>
              <a:off x="5748338" y="5956124"/>
              <a:ext cx="573088" cy="255587"/>
            </a:xfrm>
            <a:custGeom>
              <a:avLst/>
              <a:gdLst>
                <a:gd name="T0" fmla="*/ 338 w 361"/>
                <a:gd name="T1" fmla="*/ 22 h 161"/>
                <a:gd name="T2" fmla="*/ 338 w 361"/>
                <a:gd name="T3" fmla="*/ 22 h 161"/>
                <a:gd name="T4" fmla="*/ 340 w 361"/>
                <a:gd name="T5" fmla="*/ 19 h 161"/>
                <a:gd name="T6" fmla="*/ 340 w 361"/>
                <a:gd name="T7" fmla="*/ 19 h 161"/>
                <a:gd name="T8" fmla="*/ 361 w 361"/>
                <a:gd name="T9" fmla="*/ 10 h 161"/>
                <a:gd name="T10" fmla="*/ 349 w 361"/>
                <a:gd name="T11" fmla="*/ 5 h 161"/>
                <a:gd name="T12" fmla="*/ 340 w 361"/>
                <a:gd name="T13" fmla="*/ 0 h 161"/>
                <a:gd name="T14" fmla="*/ 338 w 361"/>
                <a:gd name="T15" fmla="*/ 0 h 161"/>
                <a:gd name="T16" fmla="*/ 338 w 361"/>
                <a:gd name="T17" fmla="*/ 0 h 161"/>
                <a:gd name="T18" fmla="*/ 5 w 361"/>
                <a:gd name="T19" fmla="*/ 149 h 161"/>
                <a:gd name="T20" fmla="*/ 0 w 361"/>
                <a:gd name="T21" fmla="*/ 152 h 161"/>
                <a:gd name="T22" fmla="*/ 9 w 361"/>
                <a:gd name="T23" fmla="*/ 157 h 161"/>
                <a:gd name="T24" fmla="*/ 21 w 361"/>
                <a:gd name="T25" fmla="*/ 161 h 161"/>
                <a:gd name="T26" fmla="*/ 28 w 361"/>
                <a:gd name="T27" fmla="*/ 159 h 161"/>
                <a:gd name="T28" fmla="*/ 338 w 361"/>
                <a:gd name="T29" fmla="*/ 22 h 161"/>
                <a:gd name="T30" fmla="*/ 338 w 361"/>
                <a:gd name="T31" fmla="*/ 2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38" y="22"/>
                  </a:moveTo>
                  <a:lnTo>
                    <a:pt x="338" y="22"/>
                  </a:lnTo>
                  <a:lnTo>
                    <a:pt x="340" y="19"/>
                  </a:lnTo>
                  <a:lnTo>
                    <a:pt x="340" y="19"/>
                  </a:lnTo>
                  <a:lnTo>
                    <a:pt x="361" y="10"/>
                  </a:lnTo>
                  <a:lnTo>
                    <a:pt x="349" y="5"/>
                  </a:lnTo>
                  <a:lnTo>
                    <a:pt x="340" y="0"/>
                  </a:lnTo>
                  <a:lnTo>
                    <a:pt x="338" y="0"/>
                  </a:lnTo>
                  <a:lnTo>
                    <a:pt x="338" y="0"/>
                  </a:lnTo>
                  <a:lnTo>
                    <a:pt x="5" y="149"/>
                  </a:lnTo>
                  <a:lnTo>
                    <a:pt x="0" y="152"/>
                  </a:lnTo>
                  <a:lnTo>
                    <a:pt x="9" y="157"/>
                  </a:lnTo>
                  <a:lnTo>
                    <a:pt x="21" y="161"/>
                  </a:lnTo>
                  <a:lnTo>
                    <a:pt x="28" y="159"/>
                  </a:lnTo>
                  <a:lnTo>
                    <a:pt x="338" y="22"/>
                  </a:lnTo>
                  <a:lnTo>
                    <a:pt x="338"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9" name="Freeform 15"/>
            <p:cNvSpPr>
              <a:spLocks/>
            </p:cNvSpPr>
            <p:nvPr/>
          </p:nvSpPr>
          <p:spPr bwMode="auto">
            <a:xfrm>
              <a:off x="5897563" y="6024387"/>
              <a:ext cx="577850" cy="255587"/>
            </a:xfrm>
            <a:custGeom>
              <a:avLst/>
              <a:gdLst>
                <a:gd name="T0" fmla="*/ 364 w 364"/>
                <a:gd name="T1" fmla="*/ 9 h 161"/>
                <a:gd name="T2" fmla="*/ 352 w 364"/>
                <a:gd name="T3" fmla="*/ 5 h 161"/>
                <a:gd name="T4" fmla="*/ 340 w 364"/>
                <a:gd name="T5" fmla="*/ 0 h 161"/>
                <a:gd name="T6" fmla="*/ 333 w 364"/>
                <a:gd name="T7" fmla="*/ 2 h 161"/>
                <a:gd name="T8" fmla="*/ 333 w 364"/>
                <a:gd name="T9" fmla="*/ 2 h 161"/>
                <a:gd name="T10" fmla="*/ 5 w 364"/>
                <a:gd name="T11" fmla="*/ 149 h 161"/>
                <a:gd name="T12" fmla="*/ 0 w 364"/>
                <a:gd name="T13" fmla="*/ 151 h 161"/>
                <a:gd name="T14" fmla="*/ 12 w 364"/>
                <a:gd name="T15" fmla="*/ 156 h 161"/>
                <a:gd name="T16" fmla="*/ 24 w 364"/>
                <a:gd name="T17" fmla="*/ 161 h 161"/>
                <a:gd name="T18" fmla="*/ 29 w 364"/>
                <a:gd name="T19" fmla="*/ 158 h 161"/>
                <a:gd name="T20" fmla="*/ 345 w 364"/>
                <a:gd name="T21" fmla="*/ 19 h 161"/>
                <a:gd name="T22" fmla="*/ 345 w 364"/>
                <a:gd name="T23" fmla="*/ 19 h 161"/>
                <a:gd name="T24" fmla="*/ 364 w 364"/>
                <a:gd name="T25" fmla="*/ 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4" h="161">
                  <a:moveTo>
                    <a:pt x="364" y="9"/>
                  </a:moveTo>
                  <a:lnTo>
                    <a:pt x="352" y="5"/>
                  </a:lnTo>
                  <a:lnTo>
                    <a:pt x="340" y="0"/>
                  </a:lnTo>
                  <a:lnTo>
                    <a:pt x="333" y="2"/>
                  </a:lnTo>
                  <a:lnTo>
                    <a:pt x="333" y="2"/>
                  </a:lnTo>
                  <a:lnTo>
                    <a:pt x="5" y="149"/>
                  </a:lnTo>
                  <a:lnTo>
                    <a:pt x="0" y="151"/>
                  </a:lnTo>
                  <a:lnTo>
                    <a:pt x="12" y="156"/>
                  </a:lnTo>
                  <a:lnTo>
                    <a:pt x="24" y="161"/>
                  </a:lnTo>
                  <a:lnTo>
                    <a:pt x="29" y="158"/>
                  </a:lnTo>
                  <a:lnTo>
                    <a:pt x="345" y="19"/>
                  </a:lnTo>
                  <a:lnTo>
                    <a:pt x="345" y="19"/>
                  </a:lnTo>
                  <a:lnTo>
                    <a:pt x="364"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770" name="Group 769"/>
          <p:cNvGrpSpPr/>
          <p:nvPr/>
        </p:nvGrpSpPr>
        <p:grpSpPr>
          <a:xfrm>
            <a:off x="3252207" y="2850341"/>
            <a:ext cx="1909989" cy="854075"/>
            <a:chOff x="5114925" y="5697362"/>
            <a:chExt cx="1622425" cy="725487"/>
          </a:xfrm>
        </p:grpSpPr>
        <p:sp>
          <p:nvSpPr>
            <p:cNvPr id="771" name="Freeform 11"/>
            <p:cNvSpPr>
              <a:spLocks/>
            </p:cNvSpPr>
            <p:nvPr/>
          </p:nvSpPr>
          <p:spPr bwMode="auto">
            <a:xfrm>
              <a:off x="5114925" y="5697362"/>
              <a:ext cx="1622425" cy="725487"/>
            </a:xfrm>
            <a:custGeom>
              <a:avLst/>
              <a:gdLst>
                <a:gd name="T0" fmla="*/ 1022 w 1022"/>
                <a:gd name="T1" fmla="*/ 227 h 457"/>
                <a:gd name="T2" fmla="*/ 512 w 1022"/>
                <a:gd name="T3" fmla="*/ 457 h 457"/>
                <a:gd name="T4" fmla="*/ 0 w 1022"/>
                <a:gd name="T5" fmla="*/ 227 h 457"/>
                <a:gd name="T6" fmla="*/ 512 w 1022"/>
                <a:gd name="T7" fmla="*/ 0 h 457"/>
                <a:gd name="T8" fmla="*/ 1022 w 1022"/>
                <a:gd name="T9" fmla="*/ 227 h 457"/>
              </a:gdLst>
              <a:ahLst/>
              <a:cxnLst>
                <a:cxn ang="0">
                  <a:pos x="T0" y="T1"/>
                </a:cxn>
                <a:cxn ang="0">
                  <a:pos x="T2" y="T3"/>
                </a:cxn>
                <a:cxn ang="0">
                  <a:pos x="T4" y="T5"/>
                </a:cxn>
                <a:cxn ang="0">
                  <a:pos x="T6" y="T7"/>
                </a:cxn>
                <a:cxn ang="0">
                  <a:pos x="T8" y="T9"/>
                </a:cxn>
              </a:cxnLst>
              <a:rect l="0" t="0" r="r" b="b"/>
              <a:pathLst>
                <a:path w="1022" h="457">
                  <a:moveTo>
                    <a:pt x="1022" y="227"/>
                  </a:moveTo>
                  <a:lnTo>
                    <a:pt x="512" y="457"/>
                  </a:lnTo>
                  <a:lnTo>
                    <a:pt x="0" y="227"/>
                  </a:lnTo>
                  <a:lnTo>
                    <a:pt x="512" y="0"/>
                  </a:lnTo>
                  <a:lnTo>
                    <a:pt x="1022" y="227"/>
                  </a:lnTo>
                  <a:close/>
                </a:path>
              </a:pathLst>
            </a:custGeom>
            <a:solidFill>
              <a:schemeClr val="accent5"/>
            </a:solidFill>
            <a:ln w="28575">
              <a:solidFill>
                <a:schemeClr val="bg2"/>
              </a:solidFill>
            </a:ln>
          </p:spPr>
          <p:txBody>
            <a:bodyPr vert="horz" wrap="square" lIns="91440" tIns="45720" rIns="91440" bIns="45720" numCol="1" anchor="t" anchorCtr="0" compatLnSpc="1">
              <a:prstTxWarp prst="textNoShape">
                <a:avLst/>
              </a:prstTxWarp>
            </a:bodyPr>
            <a:lstStyle/>
            <a:p>
              <a:endParaRPr lang="en-US"/>
            </a:p>
          </p:txBody>
        </p:sp>
        <p:sp>
          <p:nvSpPr>
            <p:cNvPr id="772" name="Freeform 12"/>
            <p:cNvSpPr>
              <a:spLocks/>
            </p:cNvSpPr>
            <p:nvPr/>
          </p:nvSpPr>
          <p:spPr bwMode="auto">
            <a:xfrm>
              <a:off x="5437188" y="5818012"/>
              <a:ext cx="573088" cy="255587"/>
            </a:xfrm>
            <a:custGeom>
              <a:avLst/>
              <a:gdLst>
                <a:gd name="T0" fmla="*/ 342 w 361"/>
                <a:gd name="T1" fmla="*/ 19 h 161"/>
                <a:gd name="T2" fmla="*/ 361 w 361"/>
                <a:gd name="T3" fmla="*/ 9 h 161"/>
                <a:gd name="T4" fmla="*/ 352 w 361"/>
                <a:gd name="T5" fmla="*/ 5 h 161"/>
                <a:gd name="T6" fmla="*/ 340 w 361"/>
                <a:gd name="T7" fmla="*/ 0 h 161"/>
                <a:gd name="T8" fmla="*/ 340 w 361"/>
                <a:gd name="T9" fmla="*/ 0 h 161"/>
                <a:gd name="T10" fmla="*/ 340 w 361"/>
                <a:gd name="T11" fmla="*/ 0 h 161"/>
                <a:gd name="T12" fmla="*/ 340 w 361"/>
                <a:gd name="T13" fmla="*/ 0 h 161"/>
                <a:gd name="T14" fmla="*/ 333 w 361"/>
                <a:gd name="T15" fmla="*/ 2 h 161"/>
                <a:gd name="T16" fmla="*/ 333 w 361"/>
                <a:gd name="T17" fmla="*/ 2 h 161"/>
                <a:gd name="T18" fmla="*/ 5 w 361"/>
                <a:gd name="T19" fmla="*/ 149 h 161"/>
                <a:gd name="T20" fmla="*/ 0 w 361"/>
                <a:gd name="T21" fmla="*/ 151 h 161"/>
                <a:gd name="T22" fmla="*/ 12 w 361"/>
                <a:gd name="T23" fmla="*/ 156 h 161"/>
                <a:gd name="T24" fmla="*/ 21 w 361"/>
                <a:gd name="T25" fmla="*/ 161 h 161"/>
                <a:gd name="T26" fmla="*/ 28 w 361"/>
                <a:gd name="T27" fmla="*/ 158 h 161"/>
                <a:gd name="T28" fmla="*/ 342 w 361"/>
                <a:gd name="T29" fmla="*/ 19 h 161"/>
                <a:gd name="T30" fmla="*/ 342 w 361"/>
                <a:gd name="T31" fmla="*/ 1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42" y="19"/>
                  </a:moveTo>
                  <a:lnTo>
                    <a:pt x="361" y="9"/>
                  </a:lnTo>
                  <a:lnTo>
                    <a:pt x="352" y="5"/>
                  </a:lnTo>
                  <a:lnTo>
                    <a:pt x="340" y="0"/>
                  </a:lnTo>
                  <a:lnTo>
                    <a:pt x="340" y="0"/>
                  </a:lnTo>
                  <a:lnTo>
                    <a:pt x="340" y="0"/>
                  </a:lnTo>
                  <a:lnTo>
                    <a:pt x="340" y="0"/>
                  </a:lnTo>
                  <a:lnTo>
                    <a:pt x="333" y="2"/>
                  </a:lnTo>
                  <a:lnTo>
                    <a:pt x="333" y="2"/>
                  </a:lnTo>
                  <a:lnTo>
                    <a:pt x="5" y="149"/>
                  </a:lnTo>
                  <a:lnTo>
                    <a:pt x="0" y="151"/>
                  </a:lnTo>
                  <a:lnTo>
                    <a:pt x="12" y="156"/>
                  </a:lnTo>
                  <a:lnTo>
                    <a:pt x="21" y="161"/>
                  </a:lnTo>
                  <a:lnTo>
                    <a:pt x="28" y="158"/>
                  </a:lnTo>
                  <a:lnTo>
                    <a:pt x="342" y="19"/>
                  </a:lnTo>
                  <a:lnTo>
                    <a:pt x="342"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3" name="Freeform 13"/>
            <p:cNvSpPr>
              <a:spLocks/>
            </p:cNvSpPr>
            <p:nvPr/>
          </p:nvSpPr>
          <p:spPr bwMode="auto">
            <a:xfrm>
              <a:off x="5583238" y="5881512"/>
              <a:ext cx="573088" cy="258762"/>
            </a:xfrm>
            <a:custGeom>
              <a:avLst/>
              <a:gdLst>
                <a:gd name="T0" fmla="*/ 361 w 361"/>
                <a:gd name="T1" fmla="*/ 10 h 163"/>
                <a:gd name="T2" fmla="*/ 352 w 361"/>
                <a:gd name="T3" fmla="*/ 5 h 163"/>
                <a:gd name="T4" fmla="*/ 340 w 361"/>
                <a:gd name="T5" fmla="*/ 0 h 163"/>
                <a:gd name="T6" fmla="*/ 333 w 361"/>
                <a:gd name="T7" fmla="*/ 3 h 163"/>
                <a:gd name="T8" fmla="*/ 333 w 361"/>
                <a:gd name="T9" fmla="*/ 3 h 163"/>
                <a:gd name="T10" fmla="*/ 5 w 361"/>
                <a:gd name="T11" fmla="*/ 149 h 163"/>
                <a:gd name="T12" fmla="*/ 0 w 361"/>
                <a:gd name="T13" fmla="*/ 151 h 163"/>
                <a:gd name="T14" fmla="*/ 12 w 361"/>
                <a:gd name="T15" fmla="*/ 156 h 163"/>
                <a:gd name="T16" fmla="*/ 21 w 361"/>
                <a:gd name="T17" fmla="*/ 163 h 163"/>
                <a:gd name="T18" fmla="*/ 28 w 361"/>
                <a:gd name="T19" fmla="*/ 161 h 163"/>
                <a:gd name="T20" fmla="*/ 342 w 361"/>
                <a:gd name="T21" fmla="*/ 19 h 163"/>
                <a:gd name="T22" fmla="*/ 361 w 361"/>
                <a:gd name="T23" fmla="*/ 1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1" h="163">
                  <a:moveTo>
                    <a:pt x="361" y="10"/>
                  </a:moveTo>
                  <a:lnTo>
                    <a:pt x="352" y="5"/>
                  </a:lnTo>
                  <a:lnTo>
                    <a:pt x="340" y="0"/>
                  </a:lnTo>
                  <a:lnTo>
                    <a:pt x="333" y="3"/>
                  </a:lnTo>
                  <a:lnTo>
                    <a:pt x="333" y="3"/>
                  </a:lnTo>
                  <a:lnTo>
                    <a:pt x="5" y="149"/>
                  </a:lnTo>
                  <a:lnTo>
                    <a:pt x="0" y="151"/>
                  </a:lnTo>
                  <a:lnTo>
                    <a:pt x="12" y="156"/>
                  </a:lnTo>
                  <a:lnTo>
                    <a:pt x="21" y="163"/>
                  </a:lnTo>
                  <a:lnTo>
                    <a:pt x="28" y="161"/>
                  </a:lnTo>
                  <a:lnTo>
                    <a:pt x="342" y="19"/>
                  </a:lnTo>
                  <a:lnTo>
                    <a:pt x="361"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4" name="Freeform 14"/>
            <p:cNvSpPr>
              <a:spLocks/>
            </p:cNvSpPr>
            <p:nvPr/>
          </p:nvSpPr>
          <p:spPr bwMode="auto">
            <a:xfrm>
              <a:off x="5748338" y="5956124"/>
              <a:ext cx="573088" cy="255587"/>
            </a:xfrm>
            <a:custGeom>
              <a:avLst/>
              <a:gdLst>
                <a:gd name="T0" fmla="*/ 338 w 361"/>
                <a:gd name="T1" fmla="*/ 22 h 161"/>
                <a:gd name="T2" fmla="*/ 338 w 361"/>
                <a:gd name="T3" fmla="*/ 22 h 161"/>
                <a:gd name="T4" fmla="*/ 340 w 361"/>
                <a:gd name="T5" fmla="*/ 19 h 161"/>
                <a:gd name="T6" fmla="*/ 340 w 361"/>
                <a:gd name="T7" fmla="*/ 19 h 161"/>
                <a:gd name="T8" fmla="*/ 361 w 361"/>
                <a:gd name="T9" fmla="*/ 10 h 161"/>
                <a:gd name="T10" fmla="*/ 349 w 361"/>
                <a:gd name="T11" fmla="*/ 5 h 161"/>
                <a:gd name="T12" fmla="*/ 340 w 361"/>
                <a:gd name="T13" fmla="*/ 0 h 161"/>
                <a:gd name="T14" fmla="*/ 338 w 361"/>
                <a:gd name="T15" fmla="*/ 0 h 161"/>
                <a:gd name="T16" fmla="*/ 338 w 361"/>
                <a:gd name="T17" fmla="*/ 0 h 161"/>
                <a:gd name="T18" fmla="*/ 5 w 361"/>
                <a:gd name="T19" fmla="*/ 149 h 161"/>
                <a:gd name="T20" fmla="*/ 0 w 361"/>
                <a:gd name="T21" fmla="*/ 152 h 161"/>
                <a:gd name="T22" fmla="*/ 9 w 361"/>
                <a:gd name="T23" fmla="*/ 157 h 161"/>
                <a:gd name="T24" fmla="*/ 21 w 361"/>
                <a:gd name="T25" fmla="*/ 161 h 161"/>
                <a:gd name="T26" fmla="*/ 28 w 361"/>
                <a:gd name="T27" fmla="*/ 159 h 161"/>
                <a:gd name="T28" fmla="*/ 338 w 361"/>
                <a:gd name="T29" fmla="*/ 22 h 161"/>
                <a:gd name="T30" fmla="*/ 338 w 361"/>
                <a:gd name="T31" fmla="*/ 2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38" y="22"/>
                  </a:moveTo>
                  <a:lnTo>
                    <a:pt x="338" y="22"/>
                  </a:lnTo>
                  <a:lnTo>
                    <a:pt x="340" y="19"/>
                  </a:lnTo>
                  <a:lnTo>
                    <a:pt x="340" y="19"/>
                  </a:lnTo>
                  <a:lnTo>
                    <a:pt x="361" y="10"/>
                  </a:lnTo>
                  <a:lnTo>
                    <a:pt x="349" y="5"/>
                  </a:lnTo>
                  <a:lnTo>
                    <a:pt x="340" y="0"/>
                  </a:lnTo>
                  <a:lnTo>
                    <a:pt x="338" y="0"/>
                  </a:lnTo>
                  <a:lnTo>
                    <a:pt x="338" y="0"/>
                  </a:lnTo>
                  <a:lnTo>
                    <a:pt x="5" y="149"/>
                  </a:lnTo>
                  <a:lnTo>
                    <a:pt x="0" y="152"/>
                  </a:lnTo>
                  <a:lnTo>
                    <a:pt x="9" y="157"/>
                  </a:lnTo>
                  <a:lnTo>
                    <a:pt x="21" y="161"/>
                  </a:lnTo>
                  <a:lnTo>
                    <a:pt x="28" y="159"/>
                  </a:lnTo>
                  <a:lnTo>
                    <a:pt x="338" y="22"/>
                  </a:lnTo>
                  <a:lnTo>
                    <a:pt x="338"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5" name="Freeform 15"/>
            <p:cNvSpPr>
              <a:spLocks/>
            </p:cNvSpPr>
            <p:nvPr/>
          </p:nvSpPr>
          <p:spPr bwMode="auto">
            <a:xfrm>
              <a:off x="5897563" y="6024387"/>
              <a:ext cx="577850" cy="255587"/>
            </a:xfrm>
            <a:custGeom>
              <a:avLst/>
              <a:gdLst>
                <a:gd name="T0" fmla="*/ 364 w 364"/>
                <a:gd name="T1" fmla="*/ 9 h 161"/>
                <a:gd name="T2" fmla="*/ 352 w 364"/>
                <a:gd name="T3" fmla="*/ 5 h 161"/>
                <a:gd name="T4" fmla="*/ 340 w 364"/>
                <a:gd name="T5" fmla="*/ 0 h 161"/>
                <a:gd name="T6" fmla="*/ 333 w 364"/>
                <a:gd name="T7" fmla="*/ 2 h 161"/>
                <a:gd name="T8" fmla="*/ 333 w 364"/>
                <a:gd name="T9" fmla="*/ 2 h 161"/>
                <a:gd name="T10" fmla="*/ 5 w 364"/>
                <a:gd name="T11" fmla="*/ 149 h 161"/>
                <a:gd name="T12" fmla="*/ 0 w 364"/>
                <a:gd name="T13" fmla="*/ 151 h 161"/>
                <a:gd name="T14" fmla="*/ 12 w 364"/>
                <a:gd name="T15" fmla="*/ 156 h 161"/>
                <a:gd name="T16" fmla="*/ 24 w 364"/>
                <a:gd name="T17" fmla="*/ 161 h 161"/>
                <a:gd name="T18" fmla="*/ 29 w 364"/>
                <a:gd name="T19" fmla="*/ 158 h 161"/>
                <a:gd name="T20" fmla="*/ 345 w 364"/>
                <a:gd name="T21" fmla="*/ 19 h 161"/>
                <a:gd name="T22" fmla="*/ 345 w 364"/>
                <a:gd name="T23" fmla="*/ 19 h 161"/>
                <a:gd name="T24" fmla="*/ 364 w 364"/>
                <a:gd name="T25" fmla="*/ 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4" h="161">
                  <a:moveTo>
                    <a:pt x="364" y="9"/>
                  </a:moveTo>
                  <a:lnTo>
                    <a:pt x="352" y="5"/>
                  </a:lnTo>
                  <a:lnTo>
                    <a:pt x="340" y="0"/>
                  </a:lnTo>
                  <a:lnTo>
                    <a:pt x="333" y="2"/>
                  </a:lnTo>
                  <a:lnTo>
                    <a:pt x="333" y="2"/>
                  </a:lnTo>
                  <a:lnTo>
                    <a:pt x="5" y="149"/>
                  </a:lnTo>
                  <a:lnTo>
                    <a:pt x="0" y="151"/>
                  </a:lnTo>
                  <a:lnTo>
                    <a:pt x="12" y="156"/>
                  </a:lnTo>
                  <a:lnTo>
                    <a:pt x="24" y="161"/>
                  </a:lnTo>
                  <a:lnTo>
                    <a:pt x="29" y="158"/>
                  </a:lnTo>
                  <a:lnTo>
                    <a:pt x="345" y="19"/>
                  </a:lnTo>
                  <a:lnTo>
                    <a:pt x="345" y="19"/>
                  </a:lnTo>
                  <a:lnTo>
                    <a:pt x="364"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776" name="Group 775"/>
          <p:cNvGrpSpPr/>
          <p:nvPr/>
        </p:nvGrpSpPr>
        <p:grpSpPr>
          <a:xfrm>
            <a:off x="3252207" y="2674774"/>
            <a:ext cx="1909989" cy="854075"/>
            <a:chOff x="5114925" y="5697362"/>
            <a:chExt cx="1622425" cy="725487"/>
          </a:xfrm>
        </p:grpSpPr>
        <p:sp>
          <p:nvSpPr>
            <p:cNvPr id="777" name="Freeform 11"/>
            <p:cNvSpPr>
              <a:spLocks/>
            </p:cNvSpPr>
            <p:nvPr/>
          </p:nvSpPr>
          <p:spPr bwMode="auto">
            <a:xfrm>
              <a:off x="5114925" y="5697362"/>
              <a:ext cx="1622425" cy="725487"/>
            </a:xfrm>
            <a:custGeom>
              <a:avLst/>
              <a:gdLst>
                <a:gd name="T0" fmla="*/ 1022 w 1022"/>
                <a:gd name="T1" fmla="*/ 227 h 457"/>
                <a:gd name="T2" fmla="*/ 512 w 1022"/>
                <a:gd name="T3" fmla="*/ 457 h 457"/>
                <a:gd name="T4" fmla="*/ 0 w 1022"/>
                <a:gd name="T5" fmla="*/ 227 h 457"/>
                <a:gd name="T6" fmla="*/ 512 w 1022"/>
                <a:gd name="T7" fmla="*/ 0 h 457"/>
                <a:gd name="T8" fmla="*/ 1022 w 1022"/>
                <a:gd name="T9" fmla="*/ 227 h 457"/>
              </a:gdLst>
              <a:ahLst/>
              <a:cxnLst>
                <a:cxn ang="0">
                  <a:pos x="T0" y="T1"/>
                </a:cxn>
                <a:cxn ang="0">
                  <a:pos x="T2" y="T3"/>
                </a:cxn>
                <a:cxn ang="0">
                  <a:pos x="T4" y="T5"/>
                </a:cxn>
                <a:cxn ang="0">
                  <a:pos x="T6" y="T7"/>
                </a:cxn>
                <a:cxn ang="0">
                  <a:pos x="T8" y="T9"/>
                </a:cxn>
              </a:cxnLst>
              <a:rect l="0" t="0" r="r" b="b"/>
              <a:pathLst>
                <a:path w="1022" h="457">
                  <a:moveTo>
                    <a:pt x="1022" y="227"/>
                  </a:moveTo>
                  <a:lnTo>
                    <a:pt x="512" y="457"/>
                  </a:lnTo>
                  <a:lnTo>
                    <a:pt x="0" y="227"/>
                  </a:lnTo>
                  <a:lnTo>
                    <a:pt x="512" y="0"/>
                  </a:lnTo>
                  <a:lnTo>
                    <a:pt x="1022" y="227"/>
                  </a:lnTo>
                  <a:close/>
                </a:path>
              </a:pathLst>
            </a:custGeom>
            <a:solidFill>
              <a:schemeClr val="accent5"/>
            </a:solidFill>
            <a:ln w="28575">
              <a:solidFill>
                <a:schemeClr val="bg2"/>
              </a:solidFill>
            </a:ln>
          </p:spPr>
          <p:txBody>
            <a:bodyPr vert="horz" wrap="square" lIns="91440" tIns="45720" rIns="91440" bIns="45720" numCol="1" anchor="t" anchorCtr="0" compatLnSpc="1">
              <a:prstTxWarp prst="textNoShape">
                <a:avLst/>
              </a:prstTxWarp>
            </a:bodyPr>
            <a:lstStyle/>
            <a:p>
              <a:endParaRPr lang="en-US"/>
            </a:p>
          </p:txBody>
        </p:sp>
        <p:sp>
          <p:nvSpPr>
            <p:cNvPr id="778" name="Freeform 12"/>
            <p:cNvSpPr>
              <a:spLocks/>
            </p:cNvSpPr>
            <p:nvPr/>
          </p:nvSpPr>
          <p:spPr bwMode="auto">
            <a:xfrm>
              <a:off x="5437188" y="5818012"/>
              <a:ext cx="573088" cy="255587"/>
            </a:xfrm>
            <a:custGeom>
              <a:avLst/>
              <a:gdLst>
                <a:gd name="T0" fmla="*/ 342 w 361"/>
                <a:gd name="T1" fmla="*/ 19 h 161"/>
                <a:gd name="T2" fmla="*/ 361 w 361"/>
                <a:gd name="T3" fmla="*/ 9 h 161"/>
                <a:gd name="T4" fmla="*/ 352 w 361"/>
                <a:gd name="T5" fmla="*/ 5 h 161"/>
                <a:gd name="T6" fmla="*/ 340 w 361"/>
                <a:gd name="T7" fmla="*/ 0 h 161"/>
                <a:gd name="T8" fmla="*/ 340 w 361"/>
                <a:gd name="T9" fmla="*/ 0 h 161"/>
                <a:gd name="T10" fmla="*/ 340 w 361"/>
                <a:gd name="T11" fmla="*/ 0 h 161"/>
                <a:gd name="T12" fmla="*/ 340 w 361"/>
                <a:gd name="T13" fmla="*/ 0 h 161"/>
                <a:gd name="T14" fmla="*/ 333 w 361"/>
                <a:gd name="T15" fmla="*/ 2 h 161"/>
                <a:gd name="T16" fmla="*/ 333 w 361"/>
                <a:gd name="T17" fmla="*/ 2 h 161"/>
                <a:gd name="T18" fmla="*/ 5 w 361"/>
                <a:gd name="T19" fmla="*/ 149 h 161"/>
                <a:gd name="T20" fmla="*/ 0 w 361"/>
                <a:gd name="T21" fmla="*/ 151 h 161"/>
                <a:gd name="T22" fmla="*/ 12 w 361"/>
                <a:gd name="T23" fmla="*/ 156 h 161"/>
                <a:gd name="T24" fmla="*/ 21 w 361"/>
                <a:gd name="T25" fmla="*/ 161 h 161"/>
                <a:gd name="T26" fmla="*/ 28 w 361"/>
                <a:gd name="T27" fmla="*/ 158 h 161"/>
                <a:gd name="T28" fmla="*/ 342 w 361"/>
                <a:gd name="T29" fmla="*/ 19 h 161"/>
                <a:gd name="T30" fmla="*/ 342 w 361"/>
                <a:gd name="T31" fmla="*/ 1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42" y="19"/>
                  </a:moveTo>
                  <a:lnTo>
                    <a:pt x="361" y="9"/>
                  </a:lnTo>
                  <a:lnTo>
                    <a:pt x="352" y="5"/>
                  </a:lnTo>
                  <a:lnTo>
                    <a:pt x="340" y="0"/>
                  </a:lnTo>
                  <a:lnTo>
                    <a:pt x="340" y="0"/>
                  </a:lnTo>
                  <a:lnTo>
                    <a:pt x="340" y="0"/>
                  </a:lnTo>
                  <a:lnTo>
                    <a:pt x="340" y="0"/>
                  </a:lnTo>
                  <a:lnTo>
                    <a:pt x="333" y="2"/>
                  </a:lnTo>
                  <a:lnTo>
                    <a:pt x="333" y="2"/>
                  </a:lnTo>
                  <a:lnTo>
                    <a:pt x="5" y="149"/>
                  </a:lnTo>
                  <a:lnTo>
                    <a:pt x="0" y="151"/>
                  </a:lnTo>
                  <a:lnTo>
                    <a:pt x="12" y="156"/>
                  </a:lnTo>
                  <a:lnTo>
                    <a:pt x="21" y="161"/>
                  </a:lnTo>
                  <a:lnTo>
                    <a:pt x="28" y="158"/>
                  </a:lnTo>
                  <a:lnTo>
                    <a:pt x="342" y="19"/>
                  </a:lnTo>
                  <a:lnTo>
                    <a:pt x="342"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9" name="Freeform 13"/>
            <p:cNvSpPr>
              <a:spLocks/>
            </p:cNvSpPr>
            <p:nvPr/>
          </p:nvSpPr>
          <p:spPr bwMode="auto">
            <a:xfrm>
              <a:off x="5583238" y="5881512"/>
              <a:ext cx="573088" cy="258762"/>
            </a:xfrm>
            <a:custGeom>
              <a:avLst/>
              <a:gdLst>
                <a:gd name="T0" fmla="*/ 361 w 361"/>
                <a:gd name="T1" fmla="*/ 10 h 163"/>
                <a:gd name="T2" fmla="*/ 352 w 361"/>
                <a:gd name="T3" fmla="*/ 5 h 163"/>
                <a:gd name="T4" fmla="*/ 340 w 361"/>
                <a:gd name="T5" fmla="*/ 0 h 163"/>
                <a:gd name="T6" fmla="*/ 333 w 361"/>
                <a:gd name="T7" fmla="*/ 3 h 163"/>
                <a:gd name="T8" fmla="*/ 333 w 361"/>
                <a:gd name="T9" fmla="*/ 3 h 163"/>
                <a:gd name="T10" fmla="*/ 5 w 361"/>
                <a:gd name="T11" fmla="*/ 149 h 163"/>
                <a:gd name="T12" fmla="*/ 0 w 361"/>
                <a:gd name="T13" fmla="*/ 151 h 163"/>
                <a:gd name="T14" fmla="*/ 12 w 361"/>
                <a:gd name="T15" fmla="*/ 156 h 163"/>
                <a:gd name="T16" fmla="*/ 21 w 361"/>
                <a:gd name="T17" fmla="*/ 163 h 163"/>
                <a:gd name="T18" fmla="*/ 28 w 361"/>
                <a:gd name="T19" fmla="*/ 161 h 163"/>
                <a:gd name="T20" fmla="*/ 342 w 361"/>
                <a:gd name="T21" fmla="*/ 19 h 163"/>
                <a:gd name="T22" fmla="*/ 361 w 361"/>
                <a:gd name="T23" fmla="*/ 1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1" h="163">
                  <a:moveTo>
                    <a:pt x="361" y="10"/>
                  </a:moveTo>
                  <a:lnTo>
                    <a:pt x="352" y="5"/>
                  </a:lnTo>
                  <a:lnTo>
                    <a:pt x="340" y="0"/>
                  </a:lnTo>
                  <a:lnTo>
                    <a:pt x="333" y="3"/>
                  </a:lnTo>
                  <a:lnTo>
                    <a:pt x="333" y="3"/>
                  </a:lnTo>
                  <a:lnTo>
                    <a:pt x="5" y="149"/>
                  </a:lnTo>
                  <a:lnTo>
                    <a:pt x="0" y="151"/>
                  </a:lnTo>
                  <a:lnTo>
                    <a:pt x="12" y="156"/>
                  </a:lnTo>
                  <a:lnTo>
                    <a:pt x="21" y="163"/>
                  </a:lnTo>
                  <a:lnTo>
                    <a:pt x="28" y="161"/>
                  </a:lnTo>
                  <a:lnTo>
                    <a:pt x="342" y="19"/>
                  </a:lnTo>
                  <a:lnTo>
                    <a:pt x="361"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0" name="Freeform 14"/>
            <p:cNvSpPr>
              <a:spLocks/>
            </p:cNvSpPr>
            <p:nvPr/>
          </p:nvSpPr>
          <p:spPr bwMode="auto">
            <a:xfrm>
              <a:off x="5748338" y="5956124"/>
              <a:ext cx="573088" cy="255587"/>
            </a:xfrm>
            <a:custGeom>
              <a:avLst/>
              <a:gdLst>
                <a:gd name="T0" fmla="*/ 338 w 361"/>
                <a:gd name="T1" fmla="*/ 22 h 161"/>
                <a:gd name="T2" fmla="*/ 338 w 361"/>
                <a:gd name="T3" fmla="*/ 22 h 161"/>
                <a:gd name="T4" fmla="*/ 340 w 361"/>
                <a:gd name="T5" fmla="*/ 19 h 161"/>
                <a:gd name="T6" fmla="*/ 340 w 361"/>
                <a:gd name="T7" fmla="*/ 19 h 161"/>
                <a:gd name="T8" fmla="*/ 361 w 361"/>
                <a:gd name="T9" fmla="*/ 10 h 161"/>
                <a:gd name="T10" fmla="*/ 349 w 361"/>
                <a:gd name="T11" fmla="*/ 5 h 161"/>
                <a:gd name="T12" fmla="*/ 340 w 361"/>
                <a:gd name="T13" fmla="*/ 0 h 161"/>
                <a:gd name="T14" fmla="*/ 338 w 361"/>
                <a:gd name="T15" fmla="*/ 0 h 161"/>
                <a:gd name="T16" fmla="*/ 338 w 361"/>
                <a:gd name="T17" fmla="*/ 0 h 161"/>
                <a:gd name="T18" fmla="*/ 5 w 361"/>
                <a:gd name="T19" fmla="*/ 149 h 161"/>
                <a:gd name="T20" fmla="*/ 0 w 361"/>
                <a:gd name="T21" fmla="*/ 152 h 161"/>
                <a:gd name="T22" fmla="*/ 9 w 361"/>
                <a:gd name="T23" fmla="*/ 157 h 161"/>
                <a:gd name="T24" fmla="*/ 21 w 361"/>
                <a:gd name="T25" fmla="*/ 161 h 161"/>
                <a:gd name="T26" fmla="*/ 28 w 361"/>
                <a:gd name="T27" fmla="*/ 159 h 161"/>
                <a:gd name="T28" fmla="*/ 338 w 361"/>
                <a:gd name="T29" fmla="*/ 22 h 161"/>
                <a:gd name="T30" fmla="*/ 338 w 361"/>
                <a:gd name="T31" fmla="*/ 2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38" y="22"/>
                  </a:moveTo>
                  <a:lnTo>
                    <a:pt x="338" y="22"/>
                  </a:lnTo>
                  <a:lnTo>
                    <a:pt x="340" y="19"/>
                  </a:lnTo>
                  <a:lnTo>
                    <a:pt x="340" y="19"/>
                  </a:lnTo>
                  <a:lnTo>
                    <a:pt x="361" y="10"/>
                  </a:lnTo>
                  <a:lnTo>
                    <a:pt x="349" y="5"/>
                  </a:lnTo>
                  <a:lnTo>
                    <a:pt x="340" y="0"/>
                  </a:lnTo>
                  <a:lnTo>
                    <a:pt x="338" y="0"/>
                  </a:lnTo>
                  <a:lnTo>
                    <a:pt x="338" y="0"/>
                  </a:lnTo>
                  <a:lnTo>
                    <a:pt x="5" y="149"/>
                  </a:lnTo>
                  <a:lnTo>
                    <a:pt x="0" y="152"/>
                  </a:lnTo>
                  <a:lnTo>
                    <a:pt x="9" y="157"/>
                  </a:lnTo>
                  <a:lnTo>
                    <a:pt x="21" y="161"/>
                  </a:lnTo>
                  <a:lnTo>
                    <a:pt x="28" y="159"/>
                  </a:lnTo>
                  <a:lnTo>
                    <a:pt x="338" y="22"/>
                  </a:lnTo>
                  <a:lnTo>
                    <a:pt x="338"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1" name="Freeform 15"/>
            <p:cNvSpPr>
              <a:spLocks/>
            </p:cNvSpPr>
            <p:nvPr/>
          </p:nvSpPr>
          <p:spPr bwMode="auto">
            <a:xfrm>
              <a:off x="5897563" y="6024387"/>
              <a:ext cx="577850" cy="255587"/>
            </a:xfrm>
            <a:custGeom>
              <a:avLst/>
              <a:gdLst>
                <a:gd name="T0" fmla="*/ 364 w 364"/>
                <a:gd name="T1" fmla="*/ 9 h 161"/>
                <a:gd name="T2" fmla="*/ 352 w 364"/>
                <a:gd name="T3" fmla="*/ 5 h 161"/>
                <a:gd name="T4" fmla="*/ 340 w 364"/>
                <a:gd name="T5" fmla="*/ 0 h 161"/>
                <a:gd name="T6" fmla="*/ 333 w 364"/>
                <a:gd name="T7" fmla="*/ 2 h 161"/>
                <a:gd name="T8" fmla="*/ 333 w 364"/>
                <a:gd name="T9" fmla="*/ 2 h 161"/>
                <a:gd name="T10" fmla="*/ 5 w 364"/>
                <a:gd name="T11" fmla="*/ 149 h 161"/>
                <a:gd name="T12" fmla="*/ 0 w 364"/>
                <a:gd name="T13" fmla="*/ 151 h 161"/>
                <a:gd name="T14" fmla="*/ 12 w 364"/>
                <a:gd name="T15" fmla="*/ 156 h 161"/>
                <a:gd name="T16" fmla="*/ 24 w 364"/>
                <a:gd name="T17" fmla="*/ 161 h 161"/>
                <a:gd name="T18" fmla="*/ 29 w 364"/>
                <a:gd name="T19" fmla="*/ 158 h 161"/>
                <a:gd name="T20" fmla="*/ 345 w 364"/>
                <a:gd name="T21" fmla="*/ 19 h 161"/>
                <a:gd name="T22" fmla="*/ 345 w 364"/>
                <a:gd name="T23" fmla="*/ 19 h 161"/>
                <a:gd name="T24" fmla="*/ 364 w 364"/>
                <a:gd name="T25" fmla="*/ 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4" h="161">
                  <a:moveTo>
                    <a:pt x="364" y="9"/>
                  </a:moveTo>
                  <a:lnTo>
                    <a:pt x="352" y="5"/>
                  </a:lnTo>
                  <a:lnTo>
                    <a:pt x="340" y="0"/>
                  </a:lnTo>
                  <a:lnTo>
                    <a:pt x="333" y="2"/>
                  </a:lnTo>
                  <a:lnTo>
                    <a:pt x="333" y="2"/>
                  </a:lnTo>
                  <a:lnTo>
                    <a:pt x="5" y="149"/>
                  </a:lnTo>
                  <a:lnTo>
                    <a:pt x="0" y="151"/>
                  </a:lnTo>
                  <a:lnTo>
                    <a:pt x="12" y="156"/>
                  </a:lnTo>
                  <a:lnTo>
                    <a:pt x="24" y="161"/>
                  </a:lnTo>
                  <a:lnTo>
                    <a:pt x="29" y="158"/>
                  </a:lnTo>
                  <a:lnTo>
                    <a:pt x="345" y="19"/>
                  </a:lnTo>
                  <a:lnTo>
                    <a:pt x="345" y="19"/>
                  </a:lnTo>
                  <a:lnTo>
                    <a:pt x="364"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782" name="Group 781"/>
          <p:cNvGrpSpPr/>
          <p:nvPr/>
        </p:nvGrpSpPr>
        <p:grpSpPr>
          <a:xfrm>
            <a:off x="7267828" y="5483848"/>
            <a:ext cx="1909989" cy="854075"/>
            <a:chOff x="5114925" y="5697362"/>
            <a:chExt cx="1622425" cy="725487"/>
          </a:xfrm>
        </p:grpSpPr>
        <p:sp>
          <p:nvSpPr>
            <p:cNvPr id="783" name="Freeform 11"/>
            <p:cNvSpPr>
              <a:spLocks/>
            </p:cNvSpPr>
            <p:nvPr/>
          </p:nvSpPr>
          <p:spPr bwMode="auto">
            <a:xfrm>
              <a:off x="5114925" y="5697362"/>
              <a:ext cx="1622425" cy="725487"/>
            </a:xfrm>
            <a:custGeom>
              <a:avLst/>
              <a:gdLst>
                <a:gd name="T0" fmla="*/ 1022 w 1022"/>
                <a:gd name="T1" fmla="*/ 227 h 457"/>
                <a:gd name="T2" fmla="*/ 512 w 1022"/>
                <a:gd name="T3" fmla="*/ 457 h 457"/>
                <a:gd name="T4" fmla="*/ 0 w 1022"/>
                <a:gd name="T5" fmla="*/ 227 h 457"/>
                <a:gd name="T6" fmla="*/ 512 w 1022"/>
                <a:gd name="T7" fmla="*/ 0 h 457"/>
                <a:gd name="T8" fmla="*/ 1022 w 1022"/>
                <a:gd name="T9" fmla="*/ 227 h 457"/>
              </a:gdLst>
              <a:ahLst/>
              <a:cxnLst>
                <a:cxn ang="0">
                  <a:pos x="T0" y="T1"/>
                </a:cxn>
                <a:cxn ang="0">
                  <a:pos x="T2" y="T3"/>
                </a:cxn>
                <a:cxn ang="0">
                  <a:pos x="T4" y="T5"/>
                </a:cxn>
                <a:cxn ang="0">
                  <a:pos x="T6" y="T7"/>
                </a:cxn>
                <a:cxn ang="0">
                  <a:pos x="T8" y="T9"/>
                </a:cxn>
              </a:cxnLst>
              <a:rect l="0" t="0" r="r" b="b"/>
              <a:pathLst>
                <a:path w="1022" h="457">
                  <a:moveTo>
                    <a:pt x="1022" y="227"/>
                  </a:moveTo>
                  <a:lnTo>
                    <a:pt x="512" y="457"/>
                  </a:lnTo>
                  <a:lnTo>
                    <a:pt x="0" y="227"/>
                  </a:lnTo>
                  <a:lnTo>
                    <a:pt x="512" y="0"/>
                  </a:lnTo>
                  <a:lnTo>
                    <a:pt x="1022" y="227"/>
                  </a:lnTo>
                  <a:close/>
                </a:path>
              </a:pathLst>
            </a:custGeom>
            <a:solidFill>
              <a:schemeClr val="accent5"/>
            </a:solidFill>
            <a:ln w="28575">
              <a:solidFill>
                <a:schemeClr val="bg2"/>
              </a:solidFill>
            </a:ln>
          </p:spPr>
          <p:txBody>
            <a:bodyPr vert="horz" wrap="square" lIns="91440" tIns="45720" rIns="91440" bIns="45720" numCol="1" anchor="t" anchorCtr="0" compatLnSpc="1">
              <a:prstTxWarp prst="textNoShape">
                <a:avLst/>
              </a:prstTxWarp>
            </a:bodyPr>
            <a:lstStyle/>
            <a:p>
              <a:endParaRPr lang="en-US"/>
            </a:p>
          </p:txBody>
        </p:sp>
        <p:sp>
          <p:nvSpPr>
            <p:cNvPr id="784" name="Freeform 12"/>
            <p:cNvSpPr>
              <a:spLocks/>
            </p:cNvSpPr>
            <p:nvPr/>
          </p:nvSpPr>
          <p:spPr bwMode="auto">
            <a:xfrm>
              <a:off x="5437188" y="5818012"/>
              <a:ext cx="573088" cy="255587"/>
            </a:xfrm>
            <a:custGeom>
              <a:avLst/>
              <a:gdLst>
                <a:gd name="T0" fmla="*/ 342 w 361"/>
                <a:gd name="T1" fmla="*/ 19 h 161"/>
                <a:gd name="T2" fmla="*/ 361 w 361"/>
                <a:gd name="T3" fmla="*/ 9 h 161"/>
                <a:gd name="T4" fmla="*/ 352 w 361"/>
                <a:gd name="T5" fmla="*/ 5 h 161"/>
                <a:gd name="T6" fmla="*/ 340 w 361"/>
                <a:gd name="T7" fmla="*/ 0 h 161"/>
                <a:gd name="T8" fmla="*/ 340 w 361"/>
                <a:gd name="T9" fmla="*/ 0 h 161"/>
                <a:gd name="T10" fmla="*/ 340 w 361"/>
                <a:gd name="T11" fmla="*/ 0 h 161"/>
                <a:gd name="T12" fmla="*/ 340 w 361"/>
                <a:gd name="T13" fmla="*/ 0 h 161"/>
                <a:gd name="T14" fmla="*/ 333 w 361"/>
                <a:gd name="T15" fmla="*/ 2 h 161"/>
                <a:gd name="T16" fmla="*/ 333 w 361"/>
                <a:gd name="T17" fmla="*/ 2 h 161"/>
                <a:gd name="T18" fmla="*/ 5 w 361"/>
                <a:gd name="T19" fmla="*/ 149 h 161"/>
                <a:gd name="T20" fmla="*/ 0 w 361"/>
                <a:gd name="T21" fmla="*/ 151 h 161"/>
                <a:gd name="T22" fmla="*/ 12 w 361"/>
                <a:gd name="T23" fmla="*/ 156 h 161"/>
                <a:gd name="T24" fmla="*/ 21 w 361"/>
                <a:gd name="T25" fmla="*/ 161 h 161"/>
                <a:gd name="T26" fmla="*/ 28 w 361"/>
                <a:gd name="T27" fmla="*/ 158 h 161"/>
                <a:gd name="T28" fmla="*/ 342 w 361"/>
                <a:gd name="T29" fmla="*/ 19 h 161"/>
                <a:gd name="T30" fmla="*/ 342 w 361"/>
                <a:gd name="T31" fmla="*/ 1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42" y="19"/>
                  </a:moveTo>
                  <a:lnTo>
                    <a:pt x="361" y="9"/>
                  </a:lnTo>
                  <a:lnTo>
                    <a:pt x="352" y="5"/>
                  </a:lnTo>
                  <a:lnTo>
                    <a:pt x="340" y="0"/>
                  </a:lnTo>
                  <a:lnTo>
                    <a:pt x="340" y="0"/>
                  </a:lnTo>
                  <a:lnTo>
                    <a:pt x="340" y="0"/>
                  </a:lnTo>
                  <a:lnTo>
                    <a:pt x="340" y="0"/>
                  </a:lnTo>
                  <a:lnTo>
                    <a:pt x="333" y="2"/>
                  </a:lnTo>
                  <a:lnTo>
                    <a:pt x="333" y="2"/>
                  </a:lnTo>
                  <a:lnTo>
                    <a:pt x="5" y="149"/>
                  </a:lnTo>
                  <a:lnTo>
                    <a:pt x="0" y="151"/>
                  </a:lnTo>
                  <a:lnTo>
                    <a:pt x="12" y="156"/>
                  </a:lnTo>
                  <a:lnTo>
                    <a:pt x="21" y="161"/>
                  </a:lnTo>
                  <a:lnTo>
                    <a:pt x="28" y="158"/>
                  </a:lnTo>
                  <a:lnTo>
                    <a:pt x="342" y="19"/>
                  </a:lnTo>
                  <a:lnTo>
                    <a:pt x="342"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5" name="Freeform 13"/>
            <p:cNvSpPr>
              <a:spLocks/>
            </p:cNvSpPr>
            <p:nvPr/>
          </p:nvSpPr>
          <p:spPr bwMode="auto">
            <a:xfrm>
              <a:off x="5583238" y="5881512"/>
              <a:ext cx="573088" cy="258762"/>
            </a:xfrm>
            <a:custGeom>
              <a:avLst/>
              <a:gdLst>
                <a:gd name="T0" fmla="*/ 361 w 361"/>
                <a:gd name="T1" fmla="*/ 10 h 163"/>
                <a:gd name="T2" fmla="*/ 352 w 361"/>
                <a:gd name="T3" fmla="*/ 5 h 163"/>
                <a:gd name="T4" fmla="*/ 340 w 361"/>
                <a:gd name="T5" fmla="*/ 0 h 163"/>
                <a:gd name="T6" fmla="*/ 333 w 361"/>
                <a:gd name="T7" fmla="*/ 3 h 163"/>
                <a:gd name="T8" fmla="*/ 333 w 361"/>
                <a:gd name="T9" fmla="*/ 3 h 163"/>
                <a:gd name="T10" fmla="*/ 5 w 361"/>
                <a:gd name="T11" fmla="*/ 149 h 163"/>
                <a:gd name="T12" fmla="*/ 0 w 361"/>
                <a:gd name="T13" fmla="*/ 151 h 163"/>
                <a:gd name="T14" fmla="*/ 12 w 361"/>
                <a:gd name="T15" fmla="*/ 156 h 163"/>
                <a:gd name="T16" fmla="*/ 21 w 361"/>
                <a:gd name="T17" fmla="*/ 163 h 163"/>
                <a:gd name="T18" fmla="*/ 28 w 361"/>
                <a:gd name="T19" fmla="*/ 161 h 163"/>
                <a:gd name="T20" fmla="*/ 342 w 361"/>
                <a:gd name="T21" fmla="*/ 19 h 163"/>
                <a:gd name="T22" fmla="*/ 361 w 361"/>
                <a:gd name="T23" fmla="*/ 1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1" h="163">
                  <a:moveTo>
                    <a:pt x="361" y="10"/>
                  </a:moveTo>
                  <a:lnTo>
                    <a:pt x="352" y="5"/>
                  </a:lnTo>
                  <a:lnTo>
                    <a:pt x="340" y="0"/>
                  </a:lnTo>
                  <a:lnTo>
                    <a:pt x="333" y="3"/>
                  </a:lnTo>
                  <a:lnTo>
                    <a:pt x="333" y="3"/>
                  </a:lnTo>
                  <a:lnTo>
                    <a:pt x="5" y="149"/>
                  </a:lnTo>
                  <a:lnTo>
                    <a:pt x="0" y="151"/>
                  </a:lnTo>
                  <a:lnTo>
                    <a:pt x="12" y="156"/>
                  </a:lnTo>
                  <a:lnTo>
                    <a:pt x="21" y="163"/>
                  </a:lnTo>
                  <a:lnTo>
                    <a:pt x="28" y="161"/>
                  </a:lnTo>
                  <a:lnTo>
                    <a:pt x="342" y="19"/>
                  </a:lnTo>
                  <a:lnTo>
                    <a:pt x="361"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6" name="Freeform 14"/>
            <p:cNvSpPr>
              <a:spLocks/>
            </p:cNvSpPr>
            <p:nvPr/>
          </p:nvSpPr>
          <p:spPr bwMode="auto">
            <a:xfrm>
              <a:off x="5748338" y="5956124"/>
              <a:ext cx="573088" cy="255587"/>
            </a:xfrm>
            <a:custGeom>
              <a:avLst/>
              <a:gdLst>
                <a:gd name="T0" fmla="*/ 338 w 361"/>
                <a:gd name="T1" fmla="*/ 22 h 161"/>
                <a:gd name="T2" fmla="*/ 338 w 361"/>
                <a:gd name="T3" fmla="*/ 22 h 161"/>
                <a:gd name="T4" fmla="*/ 340 w 361"/>
                <a:gd name="T5" fmla="*/ 19 h 161"/>
                <a:gd name="T6" fmla="*/ 340 w 361"/>
                <a:gd name="T7" fmla="*/ 19 h 161"/>
                <a:gd name="T8" fmla="*/ 361 w 361"/>
                <a:gd name="T9" fmla="*/ 10 h 161"/>
                <a:gd name="T10" fmla="*/ 349 w 361"/>
                <a:gd name="T11" fmla="*/ 5 h 161"/>
                <a:gd name="T12" fmla="*/ 340 w 361"/>
                <a:gd name="T13" fmla="*/ 0 h 161"/>
                <a:gd name="T14" fmla="*/ 338 w 361"/>
                <a:gd name="T15" fmla="*/ 0 h 161"/>
                <a:gd name="T16" fmla="*/ 338 w 361"/>
                <a:gd name="T17" fmla="*/ 0 h 161"/>
                <a:gd name="T18" fmla="*/ 5 w 361"/>
                <a:gd name="T19" fmla="*/ 149 h 161"/>
                <a:gd name="T20" fmla="*/ 0 w 361"/>
                <a:gd name="T21" fmla="*/ 152 h 161"/>
                <a:gd name="T22" fmla="*/ 9 w 361"/>
                <a:gd name="T23" fmla="*/ 157 h 161"/>
                <a:gd name="T24" fmla="*/ 21 w 361"/>
                <a:gd name="T25" fmla="*/ 161 h 161"/>
                <a:gd name="T26" fmla="*/ 28 w 361"/>
                <a:gd name="T27" fmla="*/ 159 h 161"/>
                <a:gd name="T28" fmla="*/ 338 w 361"/>
                <a:gd name="T29" fmla="*/ 22 h 161"/>
                <a:gd name="T30" fmla="*/ 338 w 361"/>
                <a:gd name="T31" fmla="*/ 2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38" y="22"/>
                  </a:moveTo>
                  <a:lnTo>
                    <a:pt x="338" y="22"/>
                  </a:lnTo>
                  <a:lnTo>
                    <a:pt x="340" y="19"/>
                  </a:lnTo>
                  <a:lnTo>
                    <a:pt x="340" y="19"/>
                  </a:lnTo>
                  <a:lnTo>
                    <a:pt x="361" y="10"/>
                  </a:lnTo>
                  <a:lnTo>
                    <a:pt x="349" y="5"/>
                  </a:lnTo>
                  <a:lnTo>
                    <a:pt x="340" y="0"/>
                  </a:lnTo>
                  <a:lnTo>
                    <a:pt x="338" y="0"/>
                  </a:lnTo>
                  <a:lnTo>
                    <a:pt x="338" y="0"/>
                  </a:lnTo>
                  <a:lnTo>
                    <a:pt x="5" y="149"/>
                  </a:lnTo>
                  <a:lnTo>
                    <a:pt x="0" y="152"/>
                  </a:lnTo>
                  <a:lnTo>
                    <a:pt x="9" y="157"/>
                  </a:lnTo>
                  <a:lnTo>
                    <a:pt x="21" y="161"/>
                  </a:lnTo>
                  <a:lnTo>
                    <a:pt x="28" y="159"/>
                  </a:lnTo>
                  <a:lnTo>
                    <a:pt x="338" y="22"/>
                  </a:lnTo>
                  <a:lnTo>
                    <a:pt x="338"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7" name="Freeform 15"/>
            <p:cNvSpPr>
              <a:spLocks/>
            </p:cNvSpPr>
            <p:nvPr/>
          </p:nvSpPr>
          <p:spPr bwMode="auto">
            <a:xfrm>
              <a:off x="5897563" y="6024387"/>
              <a:ext cx="577850" cy="255587"/>
            </a:xfrm>
            <a:custGeom>
              <a:avLst/>
              <a:gdLst>
                <a:gd name="T0" fmla="*/ 364 w 364"/>
                <a:gd name="T1" fmla="*/ 9 h 161"/>
                <a:gd name="T2" fmla="*/ 352 w 364"/>
                <a:gd name="T3" fmla="*/ 5 h 161"/>
                <a:gd name="T4" fmla="*/ 340 w 364"/>
                <a:gd name="T5" fmla="*/ 0 h 161"/>
                <a:gd name="T6" fmla="*/ 333 w 364"/>
                <a:gd name="T7" fmla="*/ 2 h 161"/>
                <a:gd name="T8" fmla="*/ 333 w 364"/>
                <a:gd name="T9" fmla="*/ 2 h 161"/>
                <a:gd name="T10" fmla="*/ 5 w 364"/>
                <a:gd name="T11" fmla="*/ 149 h 161"/>
                <a:gd name="T12" fmla="*/ 0 w 364"/>
                <a:gd name="T13" fmla="*/ 151 h 161"/>
                <a:gd name="T14" fmla="*/ 12 w 364"/>
                <a:gd name="T15" fmla="*/ 156 h 161"/>
                <a:gd name="T16" fmla="*/ 24 w 364"/>
                <a:gd name="T17" fmla="*/ 161 h 161"/>
                <a:gd name="T18" fmla="*/ 29 w 364"/>
                <a:gd name="T19" fmla="*/ 158 h 161"/>
                <a:gd name="T20" fmla="*/ 345 w 364"/>
                <a:gd name="T21" fmla="*/ 19 h 161"/>
                <a:gd name="T22" fmla="*/ 345 w 364"/>
                <a:gd name="T23" fmla="*/ 19 h 161"/>
                <a:gd name="T24" fmla="*/ 364 w 364"/>
                <a:gd name="T25" fmla="*/ 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4" h="161">
                  <a:moveTo>
                    <a:pt x="364" y="9"/>
                  </a:moveTo>
                  <a:lnTo>
                    <a:pt x="352" y="5"/>
                  </a:lnTo>
                  <a:lnTo>
                    <a:pt x="340" y="0"/>
                  </a:lnTo>
                  <a:lnTo>
                    <a:pt x="333" y="2"/>
                  </a:lnTo>
                  <a:lnTo>
                    <a:pt x="333" y="2"/>
                  </a:lnTo>
                  <a:lnTo>
                    <a:pt x="5" y="149"/>
                  </a:lnTo>
                  <a:lnTo>
                    <a:pt x="0" y="151"/>
                  </a:lnTo>
                  <a:lnTo>
                    <a:pt x="12" y="156"/>
                  </a:lnTo>
                  <a:lnTo>
                    <a:pt x="24" y="161"/>
                  </a:lnTo>
                  <a:lnTo>
                    <a:pt x="29" y="158"/>
                  </a:lnTo>
                  <a:lnTo>
                    <a:pt x="345" y="19"/>
                  </a:lnTo>
                  <a:lnTo>
                    <a:pt x="345" y="19"/>
                  </a:lnTo>
                  <a:lnTo>
                    <a:pt x="364"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788" name="Group 787"/>
          <p:cNvGrpSpPr/>
          <p:nvPr/>
        </p:nvGrpSpPr>
        <p:grpSpPr>
          <a:xfrm>
            <a:off x="7267828" y="5308279"/>
            <a:ext cx="1909989" cy="854075"/>
            <a:chOff x="5114925" y="5697362"/>
            <a:chExt cx="1622425" cy="725487"/>
          </a:xfrm>
        </p:grpSpPr>
        <p:sp>
          <p:nvSpPr>
            <p:cNvPr id="789" name="Freeform 11"/>
            <p:cNvSpPr>
              <a:spLocks/>
            </p:cNvSpPr>
            <p:nvPr/>
          </p:nvSpPr>
          <p:spPr bwMode="auto">
            <a:xfrm>
              <a:off x="5114925" y="5697362"/>
              <a:ext cx="1622425" cy="725487"/>
            </a:xfrm>
            <a:custGeom>
              <a:avLst/>
              <a:gdLst>
                <a:gd name="T0" fmla="*/ 1022 w 1022"/>
                <a:gd name="T1" fmla="*/ 227 h 457"/>
                <a:gd name="T2" fmla="*/ 512 w 1022"/>
                <a:gd name="T3" fmla="*/ 457 h 457"/>
                <a:gd name="T4" fmla="*/ 0 w 1022"/>
                <a:gd name="T5" fmla="*/ 227 h 457"/>
                <a:gd name="T6" fmla="*/ 512 w 1022"/>
                <a:gd name="T7" fmla="*/ 0 h 457"/>
                <a:gd name="T8" fmla="*/ 1022 w 1022"/>
                <a:gd name="T9" fmla="*/ 227 h 457"/>
              </a:gdLst>
              <a:ahLst/>
              <a:cxnLst>
                <a:cxn ang="0">
                  <a:pos x="T0" y="T1"/>
                </a:cxn>
                <a:cxn ang="0">
                  <a:pos x="T2" y="T3"/>
                </a:cxn>
                <a:cxn ang="0">
                  <a:pos x="T4" y="T5"/>
                </a:cxn>
                <a:cxn ang="0">
                  <a:pos x="T6" y="T7"/>
                </a:cxn>
                <a:cxn ang="0">
                  <a:pos x="T8" y="T9"/>
                </a:cxn>
              </a:cxnLst>
              <a:rect l="0" t="0" r="r" b="b"/>
              <a:pathLst>
                <a:path w="1022" h="457">
                  <a:moveTo>
                    <a:pt x="1022" y="227"/>
                  </a:moveTo>
                  <a:lnTo>
                    <a:pt x="512" y="457"/>
                  </a:lnTo>
                  <a:lnTo>
                    <a:pt x="0" y="227"/>
                  </a:lnTo>
                  <a:lnTo>
                    <a:pt x="512" y="0"/>
                  </a:lnTo>
                  <a:lnTo>
                    <a:pt x="1022" y="227"/>
                  </a:lnTo>
                  <a:close/>
                </a:path>
              </a:pathLst>
            </a:custGeom>
            <a:solidFill>
              <a:schemeClr val="accent5"/>
            </a:solidFill>
            <a:ln w="28575">
              <a:solidFill>
                <a:schemeClr val="bg2"/>
              </a:solidFill>
            </a:ln>
          </p:spPr>
          <p:txBody>
            <a:bodyPr vert="horz" wrap="square" lIns="91440" tIns="45720" rIns="91440" bIns="45720" numCol="1" anchor="t" anchorCtr="0" compatLnSpc="1">
              <a:prstTxWarp prst="textNoShape">
                <a:avLst/>
              </a:prstTxWarp>
            </a:bodyPr>
            <a:lstStyle/>
            <a:p>
              <a:endParaRPr lang="en-US"/>
            </a:p>
          </p:txBody>
        </p:sp>
        <p:sp>
          <p:nvSpPr>
            <p:cNvPr id="790" name="Freeform 12"/>
            <p:cNvSpPr>
              <a:spLocks/>
            </p:cNvSpPr>
            <p:nvPr/>
          </p:nvSpPr>
          <p:spPr bwMode="auto">
            <a:xfrm>
              <a:off x="5437188" y="5818012"/>
              <a:ext cx="573088" cy="255587"/>
            </a:xfrm>
            <a:custGeom>
              <a:avLst/>
              <a:gdLst>
                <a:gd name="T0" fmla="*/ 342 w 361"/>
                <a:gd name="T1" fmla="*/ 19 h 161"/>
                <a:gd name="T2" fmla="*/ 361 w 361"/>
                <a:gd name="T3" fmla="*/ 9 h 161"/>
                <a:gd name="T4" fmla="*/ 352 w 361"/>
                <a:gd name="T5" fmla="*/ 5 h 161"/>
                <a:gd name="T6" fmla="*/ 340 w 361"/>
                <a:gd name="T7" fmla="*/ 0 h 161"/>
                <a:gd name="T8" fmla="*/ 340 w 361"/>
                <a:gd name="T9" fmla="*/ 0 h 161"/>
                <a:gd name="T10" fmla="*/ 340 w 361"/>
                <a:gd name="T11" fmla="*/ 0 h 161"/>
                <a:gd name="T12" fmla="*/ 340 w 361"/>
                <a:gd name="T13" fmla="*/ 0 h 161"/>
                <a:gd name="T14" fmla="*/ 333 w 361"/>
                <a:gd name="T15" fmla="*/ 2 h 161"/>
                <a:gd name="T16" fmla="*/ 333 w 361"/>
                <a:gd name="T17" fmla="*/ 2 h 161"/>
                <a:gd name="T18" fmla="*/ 5 w 361"/>
                <a:gd name="T19" fmla="*/ 149 h 161"/>
                <a:gd name="T20" fmla="*/ 0 w 361"/>
                <a:gd name="T21" fmla="*/ 151 h 161"/>
                <a:gd name="T22" fmla="*/ 12 w 361"/>
                <a:gd name="T23" fmla="*/ 156 h 161"/>
                <a:gd name="T24" fmla="*/ 21 w 361"/>
                <a:gd name="T25" fmla="*/ 161 h 161"/>
                <a:gd name="T26" fmla="*/ 28 w 361"/>
                <a:gd name="T27" fmla="*/ 158 h 161"/>
                <a:gd name="T28" fmla="*/ 342 w 361"/>
                <a:gd name="T29" fmla="*/ 19 h 161"/>
                <a:gd name="T30" fmla="*/ 342 w 361"/>
                <a:gd name="T31" fmla="*/ 1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42" y="19"/>
                  </a:moveTo>
                  <a:lnTo>
                    <a:pt x="361" y="9"/>
                  </a:lnTo>
                  <a:lnTo>
                    <a:pt x="352" y="5"/>
                  </a:lnTo>
                  <a:lnTo>
                    <a:pt x="340" y="0"/>
                  </a:lnTo>
                  <a:lnTo>
                    <a:pt x="340" y="0"/>
                  </a:lnTo>
                  <a:lnTo>
                    <a:pt x="340" y="0"/>
                  </a:lnTo>
                  <a:lnTo>
                    <a:pt x="340" y="0"/>
                  </a:lnTo>
                  <a:lnTo>
                    <a:pt x="333" y="2"/>
                  </a:lnTo>
                  <a:lnTo>
                    <a:pt x="333" y="2"/>
                  </a:lnTo>
                  <a:lnTo>
                    <a:pt x="5" y="149"/>
                  </a:lnTo>
                  <a:lnTo>
                    <a:pt x="0" y="151"/>
                  </a:lnTo>
                  <a:lnTo>
                    <a:pt x="12" y="156"/>
                  </a:lnTo>
                  <a:lnTo>
                    <a:pt x="21" y="161"/>
                  </a:lnTo>
                  <a:lnTo>
                    <a:pt x="28" y="158"/>
                  </a:lnTo>
                  <a:lnTo>
                    <a:pt x="342" y="19"/>
                  </a:lnTo>
                  <a:lnTo>
                    <a:pt x="342"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1" name="Freeform 13"/>
            <p:cNvSpPr>
              <a:spLocks/>
            </p:cNvSpPr>
            <p:nvPr/>
          </p:nvSpPr>
          <p:spPr bwMode="auto">
            <a:xfrm>
              <a:off x="5583238" y="5881512"/>
              <a:ext cx="573088" cy="258762"/>
            </a:xfrm>
            <a:custGeom>
              <a:avLst/>
              <a:gdLst>
                <a:gd name="T0" fmla="*/ 361 w 361"/>
                <a:gd name="T1" fmla="*/ 10 h 163"/>
                <a:gd name="T2" fmla="*/ 352 w 361"/>
                <a:gd name="T3" fmla="*/ 5 h 163"/>
                <a:gd name="T4" fmla="*/ 340 w 361"/>
                <a:gd name="T5" fmla="*/ 0 h 163"/>
                <a:gd name="T6" fmla="*/ 333 w 361"/>
                <a:gd name="T7" fmla="*/ 3 h 163"/>
                <a:gd name="T8" fmla="*/ 333 w 361"/>
                <a:gd name="T9" fmla="*/ 3 h 163"/>
                <a:gd name="T10" fmla="*/ 5 w 361"/>
                <a:gd name="T11" fmla="*/ 149 h 163"/>
                <a:gd name="T12" fmla="*/ 0 w 361"/>
                <a:gd name="T13" fmla="*/ 151 h 163"/>
                <a:gd name="T14" fmla="*/ 12 w 361"/>
                <a:gd name="T15" fmla="*/ 156 h 163"/>
                <a:gd name="T16" fmla="*/ 21 w 361"/>
                <a:gd name="T17" fmla="*/ 163 h 163"/>
                <a:gd name="T18" fmla="*/ 28 w 361"/>
                <a:gd name="T19" fmla="*/ 161 h 163"/>
                <a:gd name="T20" fmla="*/ 342 w 361"/>
                <a:gd name="T21" fmla="*/ 19 h 163"/>
                <a:gd name="T22" fmla="*/ 361 w 361"/>
                <a:gd name="T23" fmla="*/ 1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1" h="163">
                  <a:moveTo>
                    <a:pt x="361" y="10"/>
                  </a:moveTo>
                  <a:lnTo>
                    <a:pt x="352" y="5"/>
                  </a:lnTo>
                  <a:lnTo>
                    <a:pt x="340" y="0"/>
                  </a:lnTo>
                  <a:lnTo>
                    <a:pt x="333" y="3"/>
                  </a:lnTo>
                  <a:lnTo>
                    <a:pt x="333" y="3"/>
                  </a:lnTo>
                  <a:lnTo>
                    <a:pt x="5" y="149"/>
                  </a:lnTo>
                  <a:lnTo>
                    <a:pt x="0" y="151"/>
                  </a:lnTo>
                  <a:lnTo>
                    <a:pt x="12" y="156"/>
                  </a:lnTo>
                  <a:lnTo>
                    <a:pt x="21" y="163"/>
                  </a:lnTo>
                  <a:lnTo>
                    <a:pt x="28" y="161"/>
                  </a:lnTo>
                  <a:lnTo>
                    <a:pt x="342" y="19"/>
                  </a:lnTo>
                  <a:lnTo>
                    <a:pt x="361"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2" name="Freeform 14"/>
            <p:cNvSpPr>
              <a:spLocks/>
            </p:cNvSpPr>
            <p:nvPr/>
          </p:nvSpPr>
          <p:spPr bwMode="auto">
            <a:xfrm>
              <a:off x="5748338" y="5956124"/>
              <a:ext cx="573088" cy="255587"/>
            </a:xfrm>
            <a:custGeom>
              <a:avLst/>
              <a:gdLst>
                <a:gd name="T0" fmla="*/ 338 w 361"/>
                <a:gd name="T1" fmla="*/ 22 h 161"/>
                <a:gd name="T2" fmla="*/ 338 w 361"/>
                <a:gd name="T3" fmla="*/ 22 h 161"/>
                <a:gd name="T4" fmla="*/ 340 w 361"/>
                <a:gd name="T5" fmla="*/ 19 h 161"/>
                <a:gd name="T6" fmla="*/ 340 w 361"/>
                <a:gd name="T7" fmla="*/ 19 h 161"/>
                <a:gd name="T8" fmla="*/ 361 w 361"/>
                <a:gd name="T9" fmla="*/ 10 h 161"/>
                <a:gd name="T10" fmla="*/ 349 w 361"/>
                <a:gd name="T11" fmla="*/ 5 h 161"/>
                <a:gd name="T12" fmla="*/ 340 w 361"/>
                <a:gd name="T13" fmla="*/ 0 h 161"/>
                <a:gd name="T14" fmla="*/ 338 w 361"/>
                <a:gd name="T15" fmla="*/ 0 h 161"/>
                <a:gd name="T16" fmla="*/ 338 w 361"/>
                <a:gd name="T17" fmla="*/ 0 h 161"/>
                <a:gd name="T18" fmla="*/ 5 w 361"/>
                <a:gd name="T19" fmla="*/ 149 h 161"/>
                <a:gd name="T20" fmla="*/ 0 w 361"/>
                <a:gd name="T21" fmla="*/ 152 h 161"/>
                <a:gd name="T22" fmla="*/ 9 w 361"/>
                <a:gd name="T23" fmla="*/ 157 h 161"/>
                <a:gd name="T24" fmla="*/ 21 w 361"/>
                <a:gd name="T25" fmla="*/ 161 h 161"/>
                <a:gd name="T26" fmla="*/ 28 w 361"/>
                <a:gd name="T27" fmla="*/ 159 h 161"/>
                <a:gd name="T28" fmla="*/ 338 w 361"/>
                <a:gd name="T29" fmla="*/ 22 h 161"/>
                <a:gd name="T30" fmla="*/ 338 w 361"/>
                <a:gd name="T31" fmla="*/ 2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38" y="22"/>
                  </a:moveTo>
                  <a:lnTo>
                    <a:pt x="338" y="22"/>
                  </a:lnTo>
                  <a:lnTo>
                    <a:pt x="340" y="19"/>
                  </a:lnTo>
                  <a:lnTo>
                    <a:pt x="340" y="19"/>
                  </a:lnTo>
                  <a:lnTo>
                    <a:pt x="361" y="10"/>
                  </a:lnTo>
                  <a:lnTo>
                    <a:pt x="349" y="5"/>
                  </a:lnTo>
                  <a:lnTo>
                    <a:pt x="340" y="0"/>
                  </a:lnTo>
                  <a:lnTo>
                    <a:pt x="338" y="0"/>
                  </a:lnTo>
                  <a:lnTo>
                    <a:pt x="338" y="0"/>
                  </a:lnTo>
                  <a:lnTo>
                    <a:pt x="5" y="149"/>
                  </a:lnTo>
                  <a:lnTo>
                    <a:pt x="0" y="152"/>
                  </a:lnTo>
                  <a:lnTo>
                    <a:pt x="9" y="157"/>
                  </a:lnTo>
                  <a:lnTo>
                    <a:pt x="21" y="161"/>
                  </a:lnTo>
                  <a:lnTo>
                    <a:pt x="28" y="159"/>
                  </a:lnTo>
                  <a:lnTo>
                    <a:pt x="338" y="22"/>
                  </a:lnTo>
                  <a:lnTo>
                    <a:pt x="338"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3" name="Freeform 15"/>
            <p:cNvSpPr>
              <a:spLocks/>
            </p:cNvSpPr>
            <p:nvPr/>
          </p:nvSpPr>
          <p:spPr bwMode="auto">
            <a:xfrm>
              <a:off x="5897563" y="6024387"/>
              <a:ext cx="577850" cy="255587"/>
            </a:xfrm>
            <a:custGeom>
              <a:avLst/>
              <a:gdLst>
                <a:gd name="T0" fmla="*/ 364 w 364"/>
                <a:gd name="T1" fmla="*/ 9 h 161"/>
                <a:gd name="T2" fmla="*/ 352 w 364"/>
                <a:gd name="T3" fmla="*/ 5 h 161"/>
                <a:gd name="T4" fmla="*/ 340 w 364"/>
                <a:gd name="T5" fmla="*/ 0 h 161"/>
                <a:gd name="T6" fmla="*/ 333 w 364"/>
                <a:gd name="T7" fmla="*/ 2 h 161"/>
                <a:gd name="T8" fmla="*/ 333 w 364"/>
                <a:gd name="T9" fmla="*/ 2 h 161"/>
                <a:gd name="T10" fmla="*/ 5 w 364"/>
                <a:gd name="T11" fmla="*/ 149 h 161"/>
                <a:gd name="T12" fmla="*/ 0 w 364"/>
                <a:gd name="T13" fmla="*/ 151 h 161"/>
                <a:gd name="T14" fmla="*/ 12 w 364"/>
                <a:gd name="T15" fmla="*/ 156 h 161"/>
                <a:gd name="T16" fmla="*/ 24 w 364"/>
                <a:gd name="T17" fmla="*/ 161 h 161"/>
                <a:gd name="T18" fmla="*/ 29 w 364"/>
                <a:gd name="T19" fmla="*/ 158 h 161"/>
                <a:gd name="T20" fmla="*/ 345 w 364"/>
                <a:gd name="T21" fmla="*/ 19 h 161"/>
                <a:gd name="T22" fmla="*/ 345 w 364"/>
                <a:gd name="T23" fmla="*/ 19 h 161"/>
                <a:gd name="T24" fmla="*/ 364 w 364"/>
                <a:gd name="T25" fmla="*/ 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4" h="161">
                  <a:moveTo>
                    <a:pt x="364" y="9"/>
                  </a:moveTo>
                  <a:lnTo>
                    <a:pt x="352" y="5"/>
                  </a:lnTo>
                  <a:lnTo>
                    <a:pt x="340" y="0"/>
                  </a:lnTo>
                  <a:lnTo>
                    <a:pt x="333" y="2"/>
                  </a:lnTo>
                  <a:lnTo>
                    <a:pt x="333" y="2"/>
                  </a:lnTo>
                  <a:lnTo>
                    <a:pt x="5" y="149"/>
                  </a:lnTo>
                  <a:lnTo>
                    <a:pt x="0" y="151"/>
                  </a:lnTo>
                  <a:lnTo>
                    <a:pt x="12" y="156"/>
                  </a:lnTo>
                  <a:lnTo>
                    <a:pt x="24" y="161"/>
                  </a:lnTo>
                  <a:lnTo>
                    <a:pt x="29" y="158"/>
                  </a:lnTo>
                  <a:lnTo>
                    <a:pt x="345" y="19"/>
                  </a:lnTo>
                  <a:lnTo>
                    <a:pt x="345" y="19"/>
                  </a:lnTo>
                  <a:lnTo>
                    <a:pt x="364"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794" name="Group 793"/>
          <p:cNvGrpSpPr/>
          <p:nvPr/>
        </p:nvGrpSpPr>
        <p:grpSpPr>
          <a:xfrm>
            <a:off x="7267828" y="5132712"/>
            <a:ext cx="1909989" cy="854075"/>
            <a:chOff x="5114925" y="5697362"/>
            <a:chExt cx="1622425" cy="725487"/>
          </a:xfrm>
        </p:grpSpPr>
        <p:sp>
          <p:nvSpPr>
            <p:cNvPr id="795" name="Freeform 11"/>
            <p:cNvSpPr>
              <a:spLocks/>
            </p:cNvSpPr>
            <p:nvPr/>
          </p:nvSpPr>
          <p:spPr bwMode="auto">
            <a:xfrm>
              <a:off x="5114925" y="5697362"/>
              <a:ext cx="1622425" cy="725487"/>
            </a:xfrm>
            <a:custGeom>
              <a:avLst/>
              <a:gdLst>
                <a:gd name="T0" fmla="*/ 1022 w 1022"/>
                <a:gd name="T1" fmla="*/ 227 h 457"/>
                <a:gd name="T2" fmla="*/ 512 w 1022"/>
                <a:gd name="T3" fmla="*/ 457 h 457"/>
                <a:gd name="T4" fmla="*/ 0 w 1022"/>
                <a:gd name="T5" fmla="*/ 227 h 457"/>
                <a:gd name="T6" fmla="*/ 512 w 1022"/>
                <a:gd name="T7" fmla="*/ 0 h 457"/>
                <a:gd name="T8" fmla="*/ 1022 w 1022"/>
                <a:gd name="T9" fmla="*/ 227 h 457"/>
              </a:gdLst>
              <a:ahLst/>
              <a:cxnLst>
                <a:cxn ang="0">
                  <a:pos x="T0" y="T1"/>
                </a:cxn>
                <a:cxn ang="0">
                  <a:pos x="T2" y="T3"/>
                </a:cxn>
                <a:cxn ang="0">
                  <a:pos x="T4" y="T5"/>
                </a:cxn>
                <a:cxn ang="0">
                  <a:pos x="T6" y="T7"/>
                </a:cxn>
                <a:cxn ang="0">
                  <a:pos x="T8" y="T9"/>
                </a:cxn>
              </a:cxnLst>
              <a:rect l="0" t="0" r="r" b="b"/>
              <a:pathLst>
                <a:path w="1022" h="457">
                  <a:moveTo>
                    <a:pt x="1022" y="227"/>
                  </a:moveTo>
                  <a:lnTo>
                    <a:pt x="512" y="457"/>
                  </a:lnTo>
                  <a:lnTo>
                    <a:pt x="0" y="227"/>
                  </a:lnTo>
                  <a:lnTo>
                    <a:pt x="512" y="0"/>
                  </a:lnTo>
                  <a:lnTo>
                    <a:pt x="1022" y="227"/>
                  </a:lnTo>
                  <a:close/>
                </a:path>
              </a:pathLst>
            </a:custGeom>
            <a:solidFill>
              <a:schemeClr val="accent5"/>
            </a:solidFill>
            <a:ln w="28575">
              <a:solidFill>
                <a:schemeClr val="bg2"/>
              </a:solidFill>
            </a:ln>
          </p:spPr>
          <p:txBody>
            <a:bodyPr vert="horz" wrap="square" lIns="91440" tIns="45720" rIns="91440" bIns="45720" numCol="1" anchor="t" anchorCtr="0" compatLnSpc="1">
              <a:prstTxWarp prst="textNoShape">
                <a:avLst/>
              </a:prstTxWarp>
            </a:bodyPr>
            <a:lstStyle/>
            <a:p>
              <a:endParaRPr lang="en-US"/>
            </a:p>
          </p:txBody>
        </p:sp>
        <p:sp>
          <p:nvSpPr>
            <p:cNvPr id="796" name="Freeform 12"/>
            <p:cNvSpPr>
              <a:spLocks/>
            </p:cNvSpPr>
            <p:nvPr/>
          </p:nvSpPr>
          <p:spPr bwMode="auto">
            <a:xfrm>
              <a:off x="5437188" y="5818012"/>
              <a:ext cx="573088" cy="255587"/>
            </a:xfrm>
            <a:custGeom>
              <a:avLst/>
              <a:gdLst>
                <a:gd name="T0" fmla="*/ 342 w 361"/>
                <a:gd name="T1" fmla="*/ 19 h 161"/>
                <a:gd name="T2" fmla="*/ 361 w 361"/>
                <a:gd name="T3" fmla="*/ 9 h 161"/>
                <a:gd name="T4" fmla="*/ 352 w 361"/>
                <a:gd name="T5" fmla="*/ 5 h 161"/>
                <a:gd name="T6" fmla="*/ 340 w 361"/>
                <a:gd name="T7" fmla="*/ 0 h 161"/>
                <a:gd name="T8" fmla="*/ 340 w 361"/>
                <a:gd name="T9" fmla="*/ 0 h 161"/>
                <a:gd name="T10" fmla="*/ 340 w 361"/>
                <a:gd name="T11" fmla="*/ 0 h 161"/>
                <a:gd name="T12" fmla="*/ 340 w 361"/>
                <a:gd name="T13" fmla="*/ 0 h 161"/>
                <a:gd name="T14" fmla="*/ 333 w 361"/>
                <a:gd name="T15" fmla="*/ 2 h 161"/>
                <a:gd name="T16" fmla="*/ 333 w 361"/>
                <a:gd name="T17" fmla="*/ 2 h 161"/>
                <a:gd name="T18" fmla="*/ 5 w 361"/>
                <a:gd name="T19" fmla="*/ 149 h 161"/>
                <a:gd name="T20" fmla="*/ 0 w 361"/>
                <a:gd name="T21" fmla="*/ 151 h 161"/>
                <a:gd name="T22" fmla="*/ 12 w 361"/>
                <a:gd name="T23" fmla="*/ 156 h 161"/>
                <a:gd name="T24" fmla="*/ 21 w 361"/>
                <a:gd name="T25" fmla="*/ 161 h 161"/>
                <a:gd name="T26" fmla="*/ 28 w 361"/>
                <a:gd name="T27" fmla="*/ 158 h 161"/>
                <a:gd name="T28" fmla="*/ 342 w 361"/>
                <a:gd name="T29" fmla="*/ 19 h 161"/>
                <a:gd name="T30" fmla="*/ 342 w 361"/>
                <a:gd name="T31" fmla="*/ 1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42" y="19"/>
                  </a:moveTo>
                  <a:lnTo>
                    <a:pt x="361" y="9"/>
                  </a:lnTo>
                  <a:lnTo>
                    <a:pt x="352" y="5"/>
                  </a:lnTo>
                  <a:lnTo>
                    <a:pt x="340" y="0"/>
                  </a:lnTo>
                  <a:lnTo>
                    <a:pt x="340" y="0"/>
                  </a:lnTo>
                  <a:lnTo>
                    <a:pt x="340" y="0"/>
                  </a:lnTo>
                  <a:lnTo>
                    <a:pt x="340" y="0"/>
                  </a:lnTo>
                  <a:lnTo>
                    <a:pt x="333" y="2"/>
                  </a:lnTo>
                  <a:lnTo>
                    <a:pt x="333" y="2"/>
                  </a:lnTo>
                  <a:lnTo>
                    <a:pt x="5" y="149"/>
                  </a:lnTo>
                  <a:lnTo>
                    <a:pt x="0" y="151"/>
                  </a:lnTo>
                  <a:lnTo>
                    <a:pt x="12" y="156"/>
                  </a:lnTo>
                  <a:lnTo>
                    <a:pt x="21" y="161"/>
                  </a:lnTo>
                  <a:lnTo>
                    <a:pt x="28" y="158"/>
                  </a:lnTo>
                  <a:lnTo>
                    <a:pt x="342" y="19"/>
                  </a:lnTo>
                  <a:lnTo>
                    <a:pt x="342"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7" name="Freeform 13"/>
            <p:cNvSpPr>
              <a:spLocks/>
            </p:cNvSpPr>
            <p:nvPr/>
          </p:nvSpPr>
          <p:spPr bwMode="auto">
            <a:xfrm>
              <a:off x="5583238" y="5881512"/>
              <a:ext cx="573088" cy="258762"/>
            </a:xfrm>
            <a:custGeom>
              <a:avLst/>
              <a:gdLst>
                <a:gd name="T0" fmla="*/ 361 w 361"/>
                <a:gd name="T1" fmla="*/ 10 h 163"/>
                <a:gd name="T2" fmla="*/ 352 w 361"/>
                <a:gd name="T3" fmla="*/ 5 h 163"/>
                <a:gd name="T4" fmla="*/ 340 w 361"/>
                <a:gd name="T5" fmla="*/ 0 h 163"/>
                <a:gd name="T6" fmla="*/ 333 w 361"/>
                <a:gd name="T7" fmla="*/ 3 h 163"/>
                <a:gd name="T8" fmla="*/ 333 w 361"/>
                <a:gd name="T9" fmla="*/ 3 h 163"/>
                <a:gd name="T10" fmla="*/ 5 w 361"/>
                <a:gd name="T11" fmla="*/ 149 h 163"/>
                <a:gd name="T12" fmla="*/ 0 w 361"/>
                <a:gd name="T13" fmla="*/ 151 h 163"/>
                <a:gd name="T14" fmla="*/ 12 w 361"/>
                <a:gd name="T15" fmla="*/ 156 h 163"/>
                <a:gd name="T16" fmla="*/ 21 w 361"/>
                <a:gd name="T17" fmla="*/ 163 h 163"/>
                <a:gd name="T18" fmla="*/ 28 w 361"/>
                <a:gd name="T19" fmla="*/ 161 h 163"/>
                <a:gd name="T20" fmla="*/ 342 w 361"/>
                <a:gd name="T21" fmla="*/ 19 h 163"/>
                <a:gd name="T22" fmla="*/ 361 w 361"/>
                <a:gd name="T23" fmla="*/ 1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1" h="163">
                  <a:moveTo>
                    <a:pt x="361" y="10"/>
                  </a:moveTo>
                  <a:lnTo>
                    <a:pt x="352" y="5"/>
                  </a:lnTo>
                  <a:lnTo>
                    <a:pt x="340" y="0"/>
                  </a:lnTo>
                  <a:lnTo>
                    <a:pt x="333" y="3"/>
                  </a:lnTo>
                  <a:lnTo>
                    <a:pt x="333" y="3"/>
                  </a:lnTo>
                  <a:lnTo>
                    <a:pt x="5" y="149"/>
                  </a:lnTo>
                  <a:lnTo>
                    <a:pt x="0" y="151"/>
                  </a:lnTo>
                  <a:lnTo>
                    <a:pt x="12" y="156"/>
                  </a:lnTo>
                  <a:lnTo>
                    <a:pt x="21" y="163"/>
                  </a:lnTo>
                  <a:lnTo>
                    <a:pt x="28" y="161"/>
                  </a:lnTo>
                  <a:lnTo>
                    <a:pt x="342" y="19"/>
                  </a:lnTo>
                  <a:lnTo>
                    <a:pt x="361"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8" name="Freeform 14"/>
            <p:cNvSpPr>
              <a:spLocks/>
            </p:cNvSpPr>
            <p:nvPr/>
          </p:nvSpPr>
          <p:spPr bwMode="auto">
            <a:xfrm>
              <a:off x="5748338" y="5956124"/>
              <a:ext cx="573088" cy="255587"/>
            </a:xfrm>
            <a:custGeom>
              <a:avLst/>
              <a:gdLst>
                <a:gd name="T0" fmla="*/ 338 w 361"/>
                <a:gd name="T1" fmla="*/ 22 h 161"/>
                <a:gd name="T2" fmla="*/ 338 w 361"/>
                <a:gd name="T3" fmla="*/ 22 h 161"/>
                <a:gd name="T4" fmla="*/ 340 w 361"/>
                <a:gd name="T5" fmla="*/ 19 h 161"/>
                <a:gd name="T6" fmla="*/ 340 w 361"/>
                <a:gd name="T7" fmla="*/ 19 h 161"/>
                <a:gd name="T8" fmla="*/ 361 w 361"/>
                <a:gd name="T9" fmla="*/ 10 h 161"/>
                <a:gd name="T10" fmla="*/ 349 w 361"/>
                <a:gd name="T11" fmla="*/ 5 h 161"/>
                <a:gd name="T12" fmla="*/ 340 w 361"/>
                <a:gd name="T13" fmla="*/ 0 h 161"/>
                <a:gd name="T14" fmla="*/ 338 w 361"/>
                <a:gd name="T15" fmla="*/ 0 h 161"/>
                <a:gd name="T16" fmla="*/ 338 w 361"/>
                <a:gd name="T17" fmla="*/ 0 h 161"/>
                <a:gd name="T18" fmla="*/ 5 w 361"/>
                <a:gd name="T19" fmla="*/ 149 h 161"/>
                <a:gd name="T20" fmla="*/ 0 w 361"/>
                <a:gd name="T21" fmla="*/ 152 h 161"/>
                <a:gd name="T22" fmla="*/ 9 w 361"/>
                <a:gd name="T23" fmla="*/ 157 h 161"/>
                <a:gd name="T24" fmla="*/ 21 w 361"/>
                <a:gd name="T25" fmla="*/ 161 h 161"/>
                <a:gd name="T26" fmla="*/ 28 w 361"/>
                <a:gd name="T27" fmla="*/ 159 h 161"/>
                <a:gd name="T28" fmla="*/ 338 w 361"/>
                <a:gd name="T29" fmla="*/ 22 h 161"/>
                <a:gd name="T30" fmla="*/ 338 w 361"/>
                <a:gd name="T31" fmla="*/ 2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38" y="22"/>
                  </a:moveTo>
                  <a:lnTo>
                    <a:pt x="338" y="22"/>
                  </a:lnTo>
                  <a:lnTo>
                    <a:pt x="340" y="19"/>
                  </a:lnTo>
                  <a:lnTo>
                    <a:pt x="340" y="19"/>
                  </a:lnTo>
                  <a:lnTo>
                    <a:pt x="361" y="10"/>
                  </a:lnTo>
                  <a:lnTo>
                    <a:pt x="349" y="5"/>
                  </a:lnTo>
                  <a:lnTo>
                    <a:pt x="340" y="0"/>
                  </a:lnTo>
                  <a:lnTo>
                    <a:pt x="338" y="0"/>
                  </a:lnTo>
                  <a:lnTo>
                    <a:pt x="338" y="0"/>
                  </a:lnTo>
                  <a:lnTo>
                    <a:pt x="5" y="149"/>
                  </a:lnTo>
                  <a:lnTo>
                    <a:pt x="0" y="152"/>
                  </a:lnTo>
                  <a:lnTo>
                    <a:pt x="9" y="157"/>
                  </a:lnTo>
                  <a:lnTo>
                    <a:pt x="21" y="161"/>
                  </a:lnTo>
                  <a:lnTo>
                    <a:pt x="28" y="159"/>
                  </a:lnTo>
                  <a:lnTo>
                    <a:pt x="338" y="22"/>
                  </a:lnTo>
                  <a:lnTo>
                    <a:pt x="338"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9" name="Freeform 15"/>
            <p:cNvSpPr>
              <a:spLocks/>
            </p:cNvSpPr>
            <p:nvPr/>
          </p:nvSpPr>
          <p:spPr bwMode="auto">
            <a:xfrm>
              <a:off x="5897563" y="6024387"/>
              <a:ext cx="577850" cy="255587"/>
            </a:xfrm>
            <a:custGeom>
              <a:avLst/>
              <a:gdLst>
                <a:gd name="T0" fmla="*/ 364 w 364"/>
                <a:gd name="T1" fmla="*/ 9 h 161"/>
                <a:gd name="T2" fmla="*/ 352 w 364"/>
                <a:gd name="T3" fmla="*/ 5 h 161"/>
                <a:gd name="T4" fmla="*/ 340 w 364"/>
                <a:gd name="T5" fmla="*/ 0 h 161"/>
                <a:gd name="T6" fmla="*/ 333 w 364"/>
                <a:gd name="T7" fmla="*/ 2 h 161"/>
                <a:gd name="T8" fmla="*/ 333 w 364"/>
                <a:gd name="T9" fmla="*/ 2 h 161"/>
                <a:gd name="T10" fmla="*/ 5 w 364"/>
                <a:gd name="T11" fmla="*/ 149 h 161"/>
                <a:gd name="T12" fmla="*/ 0 w 364"/>
                <a:gd name="T13" fmla="*/ 151 h 161"/>
                <a:gd name="T14" fmla="*/ 12 w 364"/>
                <a:gd name="T15" fmla="*/ 156 h 161"/>
                <a:gd name="T16" fmla="*/ 24 w 364"/>
                <a:gd name="T17" fmla="*/ 161 h 161"/>
                <a:gd name="T18" fmla="*/ 29 w 364"/>
                <a:gd name="T19" fmla="*/ 158 h 161"/>
                <a:gd name="T20" fmla="*/ 345 w 364"/>
                <a:gd name="T21" fmla="*/ 19 h 161"/>
                <a:gd name="T22" fmla="*/ 345 w 364"/>
                <a:gd name="T23" fmla="*/ 19 h 161"/>
                <a:gd name="T24" fmla="*/ 364 w 364"/>
                <a:gd name="T25" fmla="*/ 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4" h="161">
                  <a:moveTo>
                    <a:pt x="364" y="9"/>
                  </a:moveTo>
                  <a:lnTo>
                    <a:pt x="352" y="5"/>
                  </a:lnTo>
                  <a:lnTo>
                    <a:pt x="340" y="0"/>
                  </a:lnTo>
                  <a:lnTo>
                    <a:pt x="333" y="2"/>
                  </a:lnTo>
                  <a:lnTo>
                    <a:pt x="333" y="2"/>
                  </a:lnTo>
                  <a:lnTo>
                    <a:pt x="5" y="149"/>
                  </a:lnTo>
                  <a:lnTo>
                    <a:pt x="0" y="151"/>
                  </a:lnTo>
                  <a:lnTo>
                    <a:pt x="12" y="156"/>
                  </a:lnTo>
                  <a:lnTo>
                    <a:pt x="24" y="161"/>
                  </a:lnTo>
                  <a:lnTo>
                    <a:pt x="29" y="158"/>
                  </a:lnTo>
                  <a:lnTo>
                    <a:pt x="345" y="19"/>
                  </a:lnTo>
                  <a:lnTo>
                    <a:pt x="345" y="19"/>
                  </a:lnTo>
                  <a:lnTo>
                    <a:pt x="364"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800" name="Group 799"/>
          <p:cNvGrpSpPr/>
          <p:nvPr/>
        </p:nvGrpSpPr>
        <p:grpSpPr>
          <a:xfrm>
            <a:off x="7267828" y="4957145"/>
            <a:ext cx="1909989" cy="854075"/>
            <a:chOff x="5114925" y="5697362"/>
            <a:chExt cx="1622425" cy="725487"/>
          </a:xfrm>
        </p:grpSpPr>
        <p:sp>
          <p:nvSpPr>
            <p:cNvPr id="801" name="Freeform 11"/>
            <p:cNvSpPr>
              <a:spLocks/>
            </p:cNvSpPr>
            <p:nvPr/>
          </p:nvSpPr>
          <p:spPr bwMode="auto">
            <a:xfrm>
              <a:off x="5114925" y="5697362"/>
              <a:ext cx="1622425" cy="725487"/>
            </a:xfrm>
            <a:custGeom>
              <a:avLst/>
              <a:gdLst>
                <a:gd name="T0" fmla="*/ 1022 w 1022"/>
                <a:gd name="T1" fmla="*/ 227 h 457"/>
                <a:gd name="T2" fmla="*/ 512 w 1022"/>
                <a:gd name="T3" fmla="*/ 457 h 457"/>
                <a:gd name="T4" fmla="*/ 0 w 1022"/>
                <a:gd name="T5" fmla="*/ 227 h 457"/>
                <a:gd name="T6" fmla="*/ 512 w 1022"/>
                <a:gd name="T7" fmla="*/ 0 h 457"/>
                <a:gd name="T8" fmla="*/ 1022 w 1022"/>
                <a:gd name="T9" fmla="*/ 227 h 457"/>
              </a:gdLst>
              <a:ahLst/>
              <a:cxnLst>
                <a:cxn ang="0">
                  <a:pos x="T0" y="T1"/>
                </a:cxn>
                <a:cxn ang="0">
                  <a:pos x="T2" y="T3"/>
                </a:cxn>
                <a:cxn ang="0">
                  <a:pos x="T4" y="T5"/>
                </a:cxn>
                <a:cxn ang="0">
                  <a:pos x="T6" y="T7"/>
                </a:cxn>
                <a:cxn ang="0">
                  <a:pos x="T8" y="T9"/>
                </a:cxn>
              </a:cxnLst>
              <a:rect l="0" t="0" r="r" b="b"/>
              <a:pathLst>
                <a:path w="1022" h="457">
                  <a:moveTo>
                    <a:pt x="1022" y="227"/>
                  </a:moveTo>
                  <a:lnTo>
                    <a:pt x="512" y="457"/>
                  </a:lnTo>
                  <a:lnTo>
                    <a:pt x="0" y="227"/>
                  </a:lnTo>
                  <a:lnTo>
                    <a:pt x="512" y="0"/>
                  </a:lnTo>
                  <a:lnTo>
                    <a:pt x="1022" y="227"/>
                  </a:lnTo>
                  <a:close/>
                </a:path>
              </a:pathLst>
            </a:custGeom>
            <a:solidFill>
              <a:schemeClr val="accent5"/>
            </a:solidFill>
            <a:ln w="28575">
              <a:solidFill>
                <a:schemeClr val="bg2"/>
              </a:solidFill>
            </a:ln>
          </p:spPr>
          <p:txBody>
            <a:bodyPr vert="horz" wrap="square" lIns="91440" tIns="45720" rIns="91440" bIns="45720" numCol="1" anchor="t" anchorCtr="0" compatLnSpc="1">
              <a:prstTxWarp prst="textNoShape">
                <a:avLst/>
              </a:prstTxWarp>
            </a:bodyPr>
            <a:lstStyle/>
            <a:p>
              <a:endParaRPr lang="en-US"/>
            </a:p>
          </p:txBody>
        </p:sp>
        <p:sp>
          <p:nvSpPr>
            <p:cNvPr id="802" name="Freeform 12"/>
            <p:cNvSpPr>
              <a:spLocks/>
            </p:cNvSpPr>
            <p:nvPr/>
          </p:nvSpPr>
          <p:spPr bwMode="auto">
            <a:xfrm>
              <a:off x="5437188" y="5818012"/>
              <a:ext cx="573088" cy="255587"/>
            </a:xfrm>
            <a:custGeom>
              <a:avLst/>
              <a:gdLst>
                <a:gd name="T0" fmla="*/ 342 w 361"/>
                <a:gd name="T1" fmla="*/ 19 h 161"/>
                <a:gd name="T2" fmla="*/ 361 w 361"/>
                <a:gd name="T3" fmla="*/ 9 h 161"/>
                <a:gd name="T4" fmla="*/ 352 w 361"/>
                <a:gd name="T5" fmla="*/ 5 h 161"/>
                <a:gd name="T6" fmla="*/ 340 w 361"/>
                <a:gd name="T7" fmla="*/ 0 h 161"/>
                <a:gd name="T8" fmla="*/ 340 w 361"/>
                <a:gd name="T9" fmla="*/ 0 h 161"/>
                <a:gd name="T10" fmla="*/ 340 w 361"/>
                <a:gd name="T11" fmla="*/ 0 h 161"/>
                <a:gd name="T12" fmla="*/ 340 w 361"/>
                <a:gd name="T13" fmla="*/ 0 h 161"/>
                <a:gd name="T14" fmla="*/ 333 w 361"/>
                <a:gd name="T15" fmla="*/ 2 h 161"/>
                <a:gd name="T16" fmla="*/ 333 w 361"/>
                <a:gd name="T17" fmla="*/ 2 h 161"/>
                <a:gd name="T18" fmla="*/ 5 w 361"/>
                <a:gd name="T19" fmla="*/ 149 h 161"/>
                <a:gd name="T20" fmla="*/ 0 w 361"/>
                <a:gd name="T21" fmla="*/ 151 h 161"/>
                <a:gd name="T22" fmla="*/ 12 w 361"/>
                <a:gd name="T23" fmla="*/ 156 h 161"/>
                <a:gd name="T24" fmla="*/ 21 w 361"/>
                <a:gd name="T25" fmla="*/ 161 h 161"/>
                <a:gd name="T26" fmla="*/ 28 w 361"/>
                <a:gd name="T27" fmla="*/ 158 h 161"/>
                <a:gd name="T28" fmla="*/ 342 w 361"/>
                <a:gd name="T29" fmla="*/ 19 h 161"/>
                <a:gd name="T30" fmla="*/ 342 w 361"/>
                <a:gd name="T31" fmla="*/ 1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42" y="19"/>
                  </a:moveTo>
                  <a:lnTo>
                    <a:pt x="361" y="9"/>
                  </a:lnTo>
                  <a:lnTo>
                    <a:pt x="352" y="5"/>
                  </a:lnTo>
                  <a:lnTo>
                    <a:pt x="340" y="0"/>
                  </a:lnTo>
                  <a:lnTo>
                    <a:pt x="340" y="0"/>
                  </a:lnTo>
                  <a:lnTo>
                    <a:pt x="340" y="0"/>
                  </a:lnTo>
                  <a:lnTo>
                    <a:pt x="340" y="0"/>
                  </a:lnTo>
                  <a:lnTo>
                    <a:pt x="333" y="2"/>
                  </a:lnTo>
                  <a:lnTo>
                    <a:pt x="333" y="2"/>
                  </a:lnTo>
                  <a:lnTo>
                    <a:pt x="5" y="149"/>
                  </a:lnTo>
                  <a:lnTo>
                    <a:pt x="0" y="151"/>
                  </a:lnTo>
                  <a:lnTo>
                    <a:pt x="12" y="156"/>
                  </a:lnTo>
                  <a:lnTo>
                    <a:pt x="21" y="161"/>
                  </a:lnTo>
                  <a:lnTo>
                    <a:pt x="28" y="158"/>
                  </a:lnTo>
                  <a:lnTo>
                    <a:pt x="342" y="19"/>
                  </a:lnTo>
                  <a:lnTo>
                    <a:pt x="342"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3" name="Freeform 13"/>
            <p:cNvSpPr>
              <a:spLocks/>
            </p:cNvSpPr>
            <p:nvPr/>
          </p:nvSpPr>
          <p:spPr bwMode="auto">
            <a:xfrm>
              <a:off x="5583238" y="5881512"/>
              <a:ext cx="573088" cy="258762"/>
            </a:xfrm>
            <a:custGeom>
              <a:avLst/>
              <a:gdLst>
                <a:gd name="T0" fmla="*/ 361 w 361"/>
                <a:gd name="T1" fmla="*/ 10 h 163"/>
                <a:gd name="T2" fmla="*/ 352 w 361"/>
                <a:gd name="T3" fmla="*/ 5 h 163"/>
                <a:gd name="T4" fmla="*/ 340 w 361"/>
                <a:gd name="T5" fmla="*/ 0 h 163"/>
                <a:gd name="T6" fmla="*/ 333 w 361"/>
                <a:gd name="T7" fmla="*/ 3 h 163"/>
                <a:gd name="T8" fmla="*/ 333 w 361"/>
                <a:gd name="T9" fmla="*/ 3 h 163"/>
                <a:gd name="T10" fmla="*/ 5 w 361"/>
                <a:gd name="T11" fmla="*/ 149 h 163"/>
                <a:gd name="T12" fmla="*/ 0 w 361"/>
                <a:gd name="T13" fmla="*/ 151 h 163"/>
                <a:gd name="T14" fmla="*/ 12 w 361"/>
                <a:gd name="T15" fmla="*/ 156 h 163"/>
                <a:gd name="T16" fmla="*/ 21 w 361"/>
                <a:gd name="T17" fmla="*/ 163 h 163"/>
                <a:gd name="T18" fmla="*/ 28 w 361"/>
                <a:gd name="T19" fmla="*/ 161 h 163"/>
                <a:gd name="T20" fmla="*/ 342 w 361"/>
                <a:gd name="T21" fmla="*/ 19 h 163"/>
                <a:gd name="T22" fmla="*/ 361 w 361"/>
                <a:gd name="T23" fmla="*/ 1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1" h="163">
                  <a:moveTo>
                    <a:pt x="361" y="10"/>
                  </a:moveTo>
                  <a:lnTo>
                    <a:pt x="352" y="5"/>
                  </a:lnTo>
                  <a:lnTo>
                    <a:pt x="340" y="0"/>
                  </a:lnTo>
                  <a:lnTo>
                    <a:pt x="333" y="3"/>
                  </a:lnTo>
                  <a:lnTo>
                    <a:pt x="333" y="3"/>
                  </a:lnTo>
                  <a:lnTo>
                    <a:pt x="5" y="149"/>
                  </a:lnTo>
                  <a:lnTo>
                    <a:pt x="0" y="151"/>
                  </a:lnTo>
                  <a:lnTo>
                    <a:pt x="12" y="156"/>
                  </a:lnTo>
                  <a:lnTo>
                    <a:pt x="21" y="163"/>
                  </a:lnTo>
                  <a:lnTo>
                    <a:pt x="28" y="161"/>
                  </a:lnTo>
                  <a:lnTo>
                    <a:pt x="342" y="19"/>
                  </a:lnTo>
                  <a:lnTo>
                    <a:pt x="361"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4" name="Freeform 14"/>
            <p:cNvSpPr>
              <a:spLocks/>
            </p:cNvSpPr>
            <p:nvPr/>
          </p:nvSpPr>
          <p:spPr bwMode="auto">
            <a:xfrm>
              <a:off x="5748338" y="5956124"/>
              <a:ext cx="573088" cy="255587"/>
            </a:xfrm>
            <a:custGeom>
              <a:avLst/>
              <a:gdLst>
                <a:gd name="T0" fmla="*/ 338 w 361"/>
                <a:gd name="T1" fmla="*/ 22 h 161"/>
                <a:gd name="T2" fmla="*/ 338 w 361"/>
                <a:gd name="T3" fmla="*/ 22 h 161"/>
                <a:gd name="T4" fmla="*/ 340 w 361"/>
                <a:gd name="T5" fmla="*/ 19 h 161"/>
                <a:gd name="T6" fmla="*/ 340 w 361"/>
                <a:gd name="T7" fmla="*/ 19 h 161"/>
                <a:gd name="T8" fmla="*/ 361 w 361"/>
                <a:gd name="T9" fmla="*/ 10 h 161"/>
                <a:gd name="T10" fmla="*/ 349 w 361"/>
                <a:gd name="T11" fmla="*/ 5 h 161"/>
                <a:gd name="T12" fmla="*/ 340 w 361"/>
                <a:gd name="T13" fmla="*/ 0 h 161"/>
                <a:gd name="T14" fmla="*/ 338 w 361"/>
                <a:gd name="T15" fmla="*/ 0 h 161"/>
                <a:gd name="T16" fmla="*/ 338 w 361"/>
                <a:gd name="T17" fmla="*/ 0 h 161"/>
                <a:gd name="T18" fmla="*/ 5 w 361"/>
                <a:gd name="T19" fmla="*/ 149 h 161"/>
                <a:gd name="T20" fmla="*/ 0 w 361"/>
                <a:gd name="T21" fmla="*/ 152 h 161"/>
                <a:gd name="T22" fmla="*/ 9 w 361"/>
                <a:gd name="T23" fmla="*/ 157 h 161"/>
                <a:gd name="T24" fmla="*/ 21 w 361"/>
                <a:gd name="T25" fmla="*/ 161 h 161"/>
                <a:gd name="T26" fmla="*/ 28 w 361"/>
                <a:gd name="T27" fmla="*/ 159 h 161"/>
                <a:gd name="T28" fmla="*/ 338 w 361"/>
                <a:gd name="T29" fmla="*/ 22 h 161"/>
                <a:gd name="T30" fmla="*/ 338 w 361"/>
                <a:gd name="T31" fmla="*/ 2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38" y="22"/>
                  </a:moveTo>
                  <a:lnTo>
                    <a:pt x="338" y="22"/>
                  </a:lnTo>
                  <a:lnTo>
                    <a:pt x="340" y="19"/>
                  </a:lnTo>
                  <a:lnTo>
                    <a:pt x="340" y="19"/>
                  </a:lnTo>
                  <a:lnTo>
                    <a:pt x="361" y="10"/>
                  </a:lnTo>
                  <a:lnTo>
                    <a:pt x="349" y="5"/>
                  </a:lnTo>
                  <a:lnTo>
                    <a:pt x="340" y="0"/>
                  </a:lnTo>
                  <a:lnTo>
                    <a:pt x="338" y="0"/>
                  </a:lnTo>
                  <a:lnTo>
                    <a:pt x="338" y="0"/>
                  </a:lnTo>
                  <a:lnTo>
                    <a:pt x="5" y="149"/>
                  </a:lnTo>
                  <a:lnTo>
                    <a:pt x="0" y="152"/>
                  </a:lnTo>
                  <a:lnTo>
                    <a:pt x="9" y="157"/>
                  </a:lnTo>
                  <a:lnTo>
                    <a:pt x="21" y="161"/>
                  </a:lnTo>
                  <a:lnTo>
                    <a:pt x="28" y="159"/>
                  </a:lnTo>
                  <a:lnTo>
                    <a:pt x="338" y="22"/>
                  </a:lnTo>
                  <a:lnTo>
                    <a:pt x="338"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5" name="Freeform 15"/>
            <p:cNvSpPr>
              <a:spLocks/>
            </p:cNvSpPr>
            <p:nvPr/>
          </p:nvSpPr>
          <p:spPr bwMode="auto">
            <a:xfrm>
              <a:off x="5897563" y="6024387"/>
              <a:ext cx="577850" cy="255587"/>
            </a:xfrm>
            <a:custGeom>
              <a:avLst/>
              <a:gdLst>
                <a:gd name="T0" fmla="*/ 364 w 364"/>
                <a:gd name="T1" fmla="*/ 9 h 161"/>
                <a:gd name="T2" fmla="*/ 352 w 364"/>
                <a:gd name="T3" fmla="*/ 5 h 161"/>
                <a:gd name="T4" fmla="*/ 340 w 364"/>
                <a:gd name="T5" fmla="*/ 0 h 161"/>
                <a:gd name="T6" fmla="*/ 333 w 364"/>
                <a:gd name="T7" fmla="*/ 2 h 161"/>
                <a:gd name="T8" fmla="*/ 333 w 364"/>
                <a:gd name="T9" fmla="*/ 2 h 161"/>
                <a:gd name="T10" fmla="*/ 5 w 364"/>
                <a:gd name="T11" fmla="*/ 149 h 161"/>
                <a:gd name="T12" fmla="*/ 0 w 364"/>
                <a:gd name="T13" fmla="*/ 151 h 161"/>
                <a:gd name="T14" fmla="*/ 12 w 364"/>
                <a:gd name="T15" fmla="*/ 156 h 161"/>
                <a:gd name="T16" fmla="*/ 24 w 364"/>
                <a:gd name="T17" fmla="*/ 161 h 161"/>
                <a:gd name="T18" fmla="*/ 29 w 364"/>
                <a:gd name="T19" fmla="*/ 158 h 161"/>
                <a:gd name="T20" fmla="*/ 345 w 364"/>
                <a:gd name="T21" fmla="*/ 19 h 161"/>
                <a:gd name="T22" fmla="*/ 345 w 364"/>
                <a:gd name="T23" fmla="*/ 19 h 161"/>
                <a:gd name="T24" fmla="*/ 364 w 364"/>
                <a:gd name="T25" fmla="*/ 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4" h="161">
                  <a:moveTo>
                    <a:pt x="364" y="9"/>
                  </a:moveTo>
                  <a:lnTo>
                    <a:pt x="352" y="5"/>
                  </a:lnTo>
                  <a:lnTo>
                    <a:pt x="340" y="0"/>
                  </a:lnTo>
                  <a:lnTo>
                    <a:pt x="333" y="2"/>
                  </a:lnTo>
                  <a:lnTo>
                    <a:pt x="333" y="2"/>
                  </a:lnTo>
                  <a:lnTo>
                    <a:pt x="5" y="149"/>
                  </a:lnTo>
                  <a:lnTo>
                    <a:pt x="0" y="151"/>
                  </a:lnTo>
                  <a:lnTo>
                    <a:pt x="12" y="156"/>
                  </a:lnTo>
                  <a:lnTo>
                    <a:pt x="24" y="161"/>
                  </a:lnTo>
                  <a:lnTo>
                    <a:pt x="29" y="158"/>
                  </a:lnTo>
                  <a:lnTo>
                    <a:pt x="345" y="19"/>
                  </a:lnTo>
                  <a:lnTo>
                    <a:pt x="345" y="19"/>
                  </a:lnTo>
                  <a:lnTo>
                    <a:pt x="364"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806" name="Group 805"/>
          <p:cNvGrpSpPr/>
          <p:nvPr/>
        </p:nvGrpSpPr>
        <p:grpSpPr>
          <a:xfrm>
            <a:off x="7267828" y="4781578"/>
            <a:ext cx="1909989" cy="854075"/>
            <a:chOff x="5114925" y="5697362"/>
            <a:chExt cx="1622425" cy="725487"/>
          </a:xfrm>
        </p:grpSpPr>
        <p:sp>
          <p:nvSpPr>
            <p:cNvPr id="807" name="Freeform 11"/>
            <p:cNvSpPr>
              <a:spLocks/>
            </p:cNvSpPr>
            <p:nvPr/>
          </p:nvSpPr>
          <p:spPr bwMode="auto">
            <a:xfrm>
              <a:off x="5114925" y="5697362"/>
              <a:ext cx="1622425" cy="725487"/>
            </a:xfrm>
            <a:custGeom>
              <a:avLst/>
              <a:gdLst>
                <a:gd name="T0" fmla="*/ 1022 w 1022"/>
                <a:gd name="T1" fmla="*/ 227 h 457"/>
                <a:gd name="T2" fmla="*/ 512 w 1022"/>
                <a:gd name="T3" fmla="*/ 457 h 457"/>
                <a:gd name="T4" fmla="*/ 0 w 1022"/>
                <a:gd name="T5" fmla="*/ 227 h 457"/>
                <a:gd name="T6" fmla="*/ 512 w 1022"/>
                <a:gd name="T7" fmla="*/ 0 h 457"/>
                <a:gd name="T8" fmla="*/ 1022 w 1022"/>
                <a:gd name="T9" fmla="*/ 227 h 457"/>
              </a:gdLst>
              <a:ahLst/>
              <a:cxnLst>
                <a:cxn ang="0">
                  <a:pos x="T0" y="T1"/>
                </a:cxn>
                <a:cxn ang="0">
                  <a:pos x="T2" y="T3"/>
                </a:cxn>
                <a:cxn ang="0">
                  <a:pos x="T4" y="T5"/>
                </a:cxn>
                <a:cxn ang="0">
                  <a:pos x="T6" y="T7"/>
                </a:cxn>
                <a:cxn ang="0">
                  <a:pos x="T8" y="T9"/>
                </a:cxn>
              </a:cxnLst>
              <a:rect l="0" t="0" r="r" b="b"/>
              <a:pathLst>
                <a:path w="1022" h="457">
                  <a:moveTo>
                    <a:pt x="1022" y="227"/>
                  </a:moveTo>
                  <a:lnTo>
                    <a:pt x="512" y="457"/>
                  </a:lnTo>
                  <a:lnTo>
                    <a:pt x="0" y="227"/>
                  </a:lnTo>
                  <a:lnTo>
                    <a:pt x="512" y="0"/>
                  </a:lnTo>
                  <a:lnTo>
                    <a:pt x="1022" y="227"/>
                  </a:lnTo>
                  <a:close/>
                </a:path>
              </a:pathLst>
            </a:custGeom>
            <a:solidFill>
              <a:schemeClr val="accent5"/>
            </a:solidFill>
            <a:ln w="28575">
              <a:solidFill>
                <a:schemeClr val="bg2"/>
              </a:solidFill>
            </a:ln>
          </p:spPr>
          <p:txBody>
            <a:bodyPr vert="horz" wrap="square" lIns="91440" tIns="45720" rIns="91440" bIns="45720" numCol="1" anchor="t" anchorCtr="0" compatLnSpc="1">
              <a:prstTxWarp prst="textNoShape">
                <a:avLst/>
              </a:prstTxWarp>
            </a:bodyPr>
            <a:lstStyle/>
            <a:p>
              <a:endParaRPr lang="en-US"/>
            </a:p>
          </p:txBody>
        </p:sp>
        <p:sp>
          <p:nvSpPr>
            <p:cNvPr id="808" name="Freeform 12"/>
            <p:cNvSpPr>
              <a:spLocks/>
            </p:cNvSpPr>
            <p:nvPr/>
          </p:nvSpPr>
          <p:spPr bwMode="auto">
            <a:xfrm>
              <a:off x="5437188" y="5818012"/>
              <a:ext cx="573088" cy="255587"/>
            </a:xfrm>
            <a:custGeom>
              <a:avLst/>
              <a:gdLst>
                <a:gd name="T0" fmla="*/ 342 w 361"/>
                <a:gd name="T1" fmla="*/ 19 h 161"/>
                <a:gd name="T2" fmla="*/ 361 w 361"/>
                <a:gd name="T3" fmla="*/ 9 h 161"/>
                <a:gd name="T4" fmla="*/ 352 w 361"/>
                <a:gd name="T5" fmla="*/ 5 h 161"/>
                <a:gd name="T6" fmla="*/ 340 w 361"/>
                <a:gd name="T7" fmla="*/ 0 h 161"/>
                <a:gd name="T8" fmla="*/ 340 w 361"/>
                <a:gd name="T9" fmla="*/ 0 h 161"/>
                <a:gd name="T10" fmla="*/ 340 w 361"/>
                <a:gd name="T11" fmla="*/ 0 h 161"/>
                <a:gd name="T12" fmla="*/ 340 w 361"/>
                <a:gd name="T13" fmla="*/ 0 h 161"/>
                <a:gd name="T14" fmla="*/ 333 w 361"/>
                <a:gd name="T15" fmla="*/ 2 h 161"/>
                <a:gd name="T16" fmla="*/ 333 w 361"/>
                <a:gd name="T17" fmla="*/ 2 h 161"/>
                <a:gd name="T18" fmla="*/ 5 w 361"/>
                <a:gd name="T19" fmla="*/ 149 h 161"/>
                <a:gd name="T20" fmla="*/ 0 w 361"/>
                <a:gd name="T21" fmla="*/ 151 h 161"/>
                <a:gd name="T22" fmla="*/ 12 w 361"/>
                <a:gd name="T23" fmla="*/ 156 h 161"/>
                <a:gd name="T24" fmla="*/ 21 w 361"/>
                <a:gd name="T25" fmla="*/ 161 h 161"/>
                <a:gd name="T26" fmla="*/ 28 w 361"/>
                <a:gd name="T27" fmla="*/ 158 h 161"/>
                <a:gd name="T28" fmla="*/ 342 w 361"/>
                <a:gd name="T29" fmla="*/ 19 h 161"/>
                <a:gd name="T30" fmla="*/ 342 w 361"/>
                <a:gd name="T31" fmla="*/ 1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42" y="19"/>
                  </a:moveTo>
                  <a:lnTo>
                    <a:pt x="361" y="9"/>
                  </a:lnTo>
                  <a:lnTo>
                    <a:pt x="352" y="5"/>
                  </a:lnTo>
                  <a:lnTo>
                    <a:pt x="340" y="0"/>
                  </a:lnTo>
                  <a:lnTo>
                    <a:pt x="340" y="0"/>
                  </a:lnTo>
                  <a:lnTo>
                    <a:pt x="340" y="0"/>
                  </a:lnTo>
                  <a:lnTo>
                    <a:pt x="340" y="0"/>
                  </a:lnTo>
                  <a:lnTo>
                    <a:pt x="333" y="2"/>
                  </a:lnTo>
                  <a:lnTo>
                    <a:pt x="333" y="2"/>
                  </a:lnTo>
                  <a:lnTo>
                    <a:pt x="5" y="149"/>
                  </a:lnTo>
                  <a:lnTo>
                    <a:pt x="0" y="151"/>
                  </a:lnTo>
                  <a:lnTo>
                    <a:pt x="12" y="156"/>
                  </a:lnTo>
                  <a:lnTo>
                    <a:pt x="21" y="161"/>
                  </a:lnTo>
                  <a:lnTo>
                    <a:pt x="28" y="158"/>
                  </a:lnTo>
                  <a:lnTo>
                    <a:pt x="342" y="19"/>
                  </a:lnTo>
                  <a:lnTo>
                    <a:pt x="342"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9" name="Freeform 13"/>
            <p:cNvSpPr>
              <a:spLocks/>
            </p:cNvSpPr>
            <p:nvPr/>
          </p:nvSpPr>
          <p:spPr bwMode="auto">
            <a:xfrm>
              <a:off x="5583238" y="5881512"/>
              <a:ext cx="573088" cy="258762"/>
            </a:xfrm>
            <a:custGeom>
              <a:avLst/>
              <a:gdLst>
                <a:gd name="T0" fmla="*/ 361 w 361"/>
                <a:gd name="T1" fmla="*/ 10 h 163"/>
                <a:gd name="T2" fmla="*/ 352 w 361"/>
                <a:gd name="T3" fmla="*/ 5 h 163"/>
                <a:gd name="T4" fmla="*/ 340 w 361"/>
                <a:gd name="T5" fmla="*/ 0 h 163"/>
                <a:gd name="T6" fmla="*/ 333 w 361"/>
                <a:gd name="T7" fmla="*/ 3 h 163"/>
                <a:gd name="T8" fmla="*/ 333 w 361"/>
                <a:gd name="T9" fmla="*/ 3 h 163"/>
                <a:gd name="T10" fmla="*/ 5 w 361"/>
                <a:gd name="T11" fmla="*/ 149 h 163"/>
                <a:gd name="T12" fmla="*/ 0 w 361"/>
                <a:gd name="T13" fmla="*/ 151 h 163"/>
                <a:gd name="T14" fmla="*/ 12 w 361"/>
                <a:gd name="T15" fmla="*/ 156 h 163"/>
                <a:gd name="T16" fmla="*/ 21 w 361"/>
                <a:gd name="T17" fmla="*/ 163 h 163"/>
                <a:gd name="T18" fmla="*/ 28 w 361"/>
                <a:gd name="T19" fmla="*/ 161 h 163"/>
                <a:gd name="T20" fmla="*/ 342 w 361"/>
                <a:gd name="T21" fmla="*/ 19 h 163"/>
                <a:gd name="T22" fmla="*/ 361 w 361"/>
                <a:gd name="T23" fmla="*/ 1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1" h="163">
                  <a:moveTo>
                    <a:pt x="361" y="10"/>
                  </a:moveTo>
                  <a:lnTo>
                    <a:pt x="352" y="5"/>
                  </a:lnTo>
                  <a:lnTo>
                    <a:pt x="340" y="0"/>
                  </a:lnTo>
                  <a:lnTo>
                    <a:pt x="333" y="3"/>
                  </a:lnTo>
                  <a:lnTo>
                    <a:pt x="333" y="3"/>
                  </a:lnTo>
                  <a:lnTo>
                    <a:pt x="5" y="149"/>
                  </a:lnTo>
                  <a:lnTo>
                    <a:pt x="0" y="151"/>
                  </a:lnTo>
                  <a:lnTo>
                    <a:pt x="12" y="156"/>
                  </a:lnTo>
                  <a:lnTo>
                    <a:pt x="21" y="163"/>
                  </a:lnTo>
                  <a:lnTo>
                    <a:pt x="28" y="161"/>
                  </a:lnTo>
                  <a:lnTo>
                    <a:pt x="342" y="19"/>
                  </a:lnTo>
                  <a:lnTo>
                    <a:pt x="361"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0" name="Freeform 14"/>
            <p:cNvSpPr>
              <a:spLocks/>
            </p:cNvSpPr>
            <p:nvPr/>
          </p:nvSpPr>
          <p:spPr bwMode="auto">
            <a:xfrm>
              <a:off x="5748338" y="5956124"/>
              <a:ext cx="573088" cy="255587"/>
            </a:xfrm>
            <a:custGeom>
              <a:avLst/>
              <a:gdLst>
                <a:gd name="T0" fmla="*/ 338 w 361"/>
                <a:gd name="T1" fmla="*/ 22 h 161"/>
                <a:gd name="T2" fmla="*/ 338 w 361"/>
                <a:gd name="T3" fmla="*/ 22 h 161"/>
                <a:gd name="T4" fmla="*/ 340 w 361"/>
                <a:gd name="T5" fmla="*/ 19 h 161"/>
                <a:gd name="T6" fmla="*/ 340 w 361"/>
                <a:gd name="T7" fmla="*/ 19 h 161"/>
                <a:gd name="T8" fmla="*/ 361 w 361"/>
                <a:gd name="T9" fmla="*/ 10 h 161"/>
                <a:gd name="T10" fmla="*/ 349 w 361"/>
                <a:gd name="T11" fmla="*/ 5 h 161"/>
                <a:gd name="T12" fmla="*/ 340 w 361"/>
                <a:gd name="T13" fmla="*/ 0 h 161"/>
                <a:gd name="T14" fmla="*/ 338 w 361"/>
                <a:gd name="T15" fmla="*/ 0 h 161"/>
                <a:gd name="T16" fmla="*/ 338 w 361"/>
                <a:gd name="T17" fmla="*/ 0 h 161"/>
                <a:gd name="T18" fmla="*/ 5 w 361"/>
                <a:gd name="T19" fmla="*/ 149 h 161"/>
                <a:gd name="T20" fmla="*/ 0 w 361"/>
                <a:gd name="T21" fmla="*/ 152 h 161"/>
                <a:gd name="T22" fmla="*/ 9 w 361"/>
                <a:gd name="T23" fmla="*/ 157 h 161"/>
                <a:gd name="T24" fmla="*/ 21 w 361"/>
                <a:gd name="T25" fmla="*/ 161 h 161"/>
                <a:gd name="T26" fmla="*/ 28 w 361"/>
                <a:gd name="T27" fmla="*/ 159 h 161"/>
                <a:gd name="T28" fmla="*/ 338 w 361"/>
                <a:gd name="T29" fmla="*/ 22 h 161"/>
                <a:gd name="T30" fmla="*/ 338 w 361"/>
                <a:gd name="T31" fmla="*/ 2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38" y="22"/>
                  </a:moveTo>
                  <a:lnTo>
                    <a:pt x="338" y="22"/>
                  </a:lnTo>
                  <a:lnTo>
                    <a:pt x="340" y="19"/>
                  </a:lnTo>
                  <a:lnTo>
                    <a:pt x="340" y="19"/>
                  </a:lnTo>
                  <a:lnTo>
                    <a:pt x="361" y="10"/>
                  </a:lnTo>
                  <a:lnTo>
                    <a:pt x="349" y="5"/>
                  </a:lnTo>
                  <a:lnTo>
                    <a:pt x="340" y="0"/>
                  </a:lnTo>
                  <a:lnTo>
                    <a:pt x="338" y="0"/>
                  </a:lnTo>
                  <a:lnTo>
                    <a:pt x="338" y="0"/>
                  </a:lnTo>
                  <a:lnTo>
                    <a:pt x="5" y="149"/>
                  </a:lnTo>
                  <a:lnTo>
                    <a:pt x="0" y="152"/>
                  </a:lnTo>
                  <a:lnTo>
                    <a:pt x="9" y="157"/>
                  </a:lnTo>
                  <a:lnTo>
                    <a:pt x="21" y="161"/>
                  </a:lnTo>
                  <a:lnTo>
                    <a:pt x="28" y="159"/>
                  </a:lnTo>
                  <a:lnTo>
                    <a:pt x="338" y="22"/>
                  </a:lnTo>
                  <a:lnTo>
                    <a:pt x="338"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1" name="Freeform 15"/>
            <p:cNvSpPr>
              <a:spLocks/>
            </p:cNvSpPr>
            <p:nvPr/>
          </p:nvSpPr>
          <p:spPr bwMode="auto">
            <a:xfrm>
              <a:off x="5897563" y="6024387"/>
              <a:ext cx="577850" cy="255587"/>
            </a:xfrm>
            <a:custGeom>
              <a:avLst/>
              <a:gdLst>
                <a:gd name="T0" fmla="*/ 364 w 364"/>
                <a:gd name="T1" fmla="*/ 9 h 161"/>
                <a:gd name="T2" fmla="*/ 352 w 364"/>
                <a:gd name="T3" fmla="*/ 5 h 161"/>
                <a:gd name="T4" fmla="*/ 340 w 364"/>
                <a:gd name="T5" fmla="*/ 0 h 161"/>
                <a:gd name="T6" fmla="*/ 333 w 364"/>
                <a:gd name="T7" fmla="*/ 2 h 161"/>
                <a:gd name="T8" fmla="*/ 333 w 364"/>
                <a:gd name="T9" fmla="*/ 2 h 161"/>
                <a:gd name="T10" fmla="*/ 5 w 364"/>
                <a:gd name="T11" fmla="*/ 149 h 161"/>
                <a:gd name="T12" fmla="*/ 0 w 364"/>
                <a:gd name="T13" fmla="*/ 151 h 161"/>
                <a:gd name="T14" fmla="*/ 12 w 364"/>
                <a:gd name="T15" fmla="*/ 156 h 161"/>
                <a:gd name="T16" fmla="*/ 24 w 364"/>
                <a:gd name="T17" fmla="*/ 161 h 161"/>
                <a:gd name="T18" fmla="*/ 29 w 364"/>
                <a:gd name="T19" fmla="*/ 158 h 161"/>
                <a:gd name="T20" fmla="*/ 345 w 364"/>
                <a:gd name="T21" fmla="*/ 19 h 161"/>
                <a:gd name="T22" fmla="*/ 345 w 364"/>
                <a:gd name="T23" fmla="*/ 19 h 161"/>
                <a:gd name="T24" fmla="*/ 364 w 364"/>
                <a:gd name="T25" fmla="*/ 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4" h="161">
                  <a:moveTo>
                    <a:pt x="364" y="9"/>
                  </a:moveTo>
                  <a:lnTo>
                    <a:pt x="352" y="5"/>
                  </a:lnTo>
                  <a:lnTo>
                    <a:pt x="340" y="0"/>
                  </a:lnTo>
                  <a:lnTo>
                    <a:pt x="333" y="2"/>
                  </a:lnTo>
                  <a:lnTo>
                    <a:pt x="333" y="2"/>
                  </a:lnTo>
                  <a:lnTo>
                    <a:pt x="5" y="149"/>
                  </a:lnTo>
                  <a:lnTo>
                    <a:pt x="0" y="151"/>
                  </a:lnTo>
                  <a:lnTo>
                    <a:pt x="12" y="156"/>
                  </a:lnTo>
                  <a:lnTo>
                    <a:pt x="24" y="161"/>
                  </a:lnTo>
                  <a:lnTo>
                    <a:pt x="29" y="158"/>
                  </a:lnTo>
                  <a:lnTo>
                    <a:pt x="345" y="19"/>
                  </a:lnTo>
                  <a:lnTo>
                    <a:pt x="345" y="19"/>
                  </a:lnTo>
                  <a:lnTo>
                    <a:pt x="364"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812" name="Group 811"/>
          <p:cNvGrpSpPr/>
          <p:nvPr/>
        </p:nvGrpSpPr>
        <p:grpSpPr>
          <a:xfrm>
            <a:off x="7267828" y="4606011"/>
            <a:ext cx="1909989" cy="854075"/>
            <a:chOff x="5114925" y="5697362"/>
            <a:chExt cx="1622425" cy="725487"/>
          </a:xfrm>
        </p:grpSpPr>
        <p:sp>
          <p:nvSpPr>
            <p:cNvPr id="813" name="Freeform 11"/>
            <p:cNvSpPr>
              <a:spLocks/>
            </p:cNvSpPr>
            <p:nvPr/>
          </p:nvSpPr>
          <p:spPr bwMode="auto">
            <a:xfrm>
              <a:off x="5114925" y="5697362"/>
              <a:ext cx="1622425" cy="725487"/>
            </a:xfrm>
            <a:custGeom>
              <a:avLst/>
              <a:gdLst>
                <a:gd name="T0" fmla="*/ 1022 w 1022"/>
                <a:gd name="T1" fmla="*/ 227 h 457"/>
                <a:gd name="T2" fmla="*/ 512 w 1022"/>
                <a:gd name="T3" fmla="*/ 457 h 457"/>
                <a:gd name="T4" fmla="*/ 0 w 1022"/>
                <a:gd name="T5" fmla="*/ 227 h 457"/>
                <a:gd name="T6" fmla="*/ 512 w 1022"/>
                <a:gd name="T7" fmla="*/ 0 h 457"/>
                <a:gd name="T8" fmla="*/ 1022 w 1022"/>
                <a:gd name="T9" fmla="*/ 227 h 457"/>
              </a:gdLst>
              <a:ahLst/>
              <a:cxnLst>
                <a:cxn ang="0">
                  <a:pos x="T0" y="T1"/>
                </a:cxn>
                <a:cxn ang="0">
                  <a:pos x="T2" y="T3"/>
                </a:cxn>
                <a:cxn ang="0">
                  <a:pos x="T4" y="T5"/>
                </a:cxn>
                <a:cxn ang="0">
                  <a:pos x="T6" y="T7"/>
                </a:cxn>
                <a:cxn ang="0">
                  <a:pos x="T8" y="T9"/>
                </a:cxn>
              </a:cxnLst>
              <a:rect l="0" t="0" r="r" b="b"/>
              <a:pathLst>
                <a:path w="1022" h="457">
                  <a:moveTo>
                    <a:pt x="1022" y="227"/>
                  </a:moveTo>
                  <a:lnTo>
                    <a:pt x="512" y="457"/>
                  </a:lnTo>
                  <a:lnTo>
                    <a:pt x="0" y="227"/>
                  </a:lnTo>
                  <a:lnTo>
                    <a:pt x="512" y="0"/>
                  </a:lnTo>
                  <a:lnTo>
                    <a:pt x="1022" y="227"/>
                  </a:lnTo>
                  <a:close/>
                </a:path>
              </a:pathLst>
            </a:custGeom>
            <a:solidFill>
              <a:schemeClr val="accent5"/>
            </a:solidFill>
            <a:ln w="28575">
              <a:solidFill>
                <a:schemeClr val="bg2"/>
              </a:solidFill>
            </a:ln>
          </p:spPr>
          <p:txBody>
            <a:bodyPr vert="horz" wrap="square" lIns="91440" tIns="45720" rIns="91440" bIns="45720" numCol="1" anchor="t" anchorCtr="0" compatLnSpc="1">
              <a:prstTxWarp prst="textNoShape">
                <a:avLst/>
              </a:prstTxWarp>
            </a:bodyPr>
            <a:lstStyle/>
            <a:p>
              <a:endParaRPr lang="en-US"/>
            </a:p>
          </p:txBody>
        </p:sp>
        <p:sp>
          <p:nvSpPr>
            <p:cNvPr id="814" name="Freeform 12"/>
            <p:cNvSpPr>
              <a:spLocks/>
            </p:cNvSpPr>
            <p:nvPr/>
          </p:nvSpPr>
          <p:spPr bwMode="auto">
            <a:xfrm>
              <a:off x="5437188" y="5818012"/>
              <a:ext cx="573088" cy="255587"/>
            </a:xfrm>
            <a:custGeom>
              <a:avLst/>
              <a:gdLst>
                <a:gd name="T0" fmla="*/ 342 w 361"/>
                <a:gd name="T1" fmla="*/ 19 h 161"/>
                <a:gd name="T2" fmla="*/ 361 w 361"/>
                <a:gd name="T3" fmla="*/ 9 h 161"/>
                <a:gd name="T4" fmla="*/ 352 w 361"/>
                <a:gd name="T5" fmla="*/ 5 h 161"/>
                <a:gd name="T6" fmla="*/ 340 w 361"/>
                <a:gd name="T7" fmla="*/ 0 h 161"/>
                <a:gd name="T8" fmla="*/ 340 w 361"/>
                <a:gd name="T9" fmla="*/ 0 h 161"/>
                <a:gd name="T10" fmla="*/ 340 w 361"/>
                <a:gd name="T11" fmla="*/ 0 h 161"/>
                <a:gd name="T12" fmla="*/ 340 w 361"/>
                <a:gd name="T13" fmla="*/ 0 h 161"/>
                <a:gd name="T14" fmla="*/ 333 w 361"/>
                <a:gd name="T15" fmla="*/ 2 h 161"/>
                <a:gd name="T16" fmla="*/ 333 w 361"/>
                <a:gd name="T17" fmla="*/ 2 h 161"/>
                <a:gd name="T18" fmla="*/ 5 w 361"/>
                <a:gd name="T19" fmla="*/ 149 h 161"/>
                <a:gd name="T20" fmla="*/ 0 w 361"/>
                <a:gd name="T21" fmla="*/ 151 h 161"/>
                <a:gd name="T22" fmla="*/ 12 w 361"/>
                <a:gd name="T23" fmla="*/ 156 h 161"/>
                <a:gd name="T24" fmla="*/ 21 w 361"/>
                <a:gd name="T25" fmla="*/ 161 h 161"/>
                <a:gd name="T26" fmla="*/ 28 w 361"/>
                <a:gd name="T27" fmla="*/ 158 h 161"/>
                <a:gd name="T28" fmla="*/ 342 w 361"/>
                <a:gd name="T29" fmla="*/ 19 h 161"/>
                <a:gd name="T30" fmla="*/ 342 w 361"/>
                <a:gd name="T31" fmla="*/ 1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42" y="19"/>
                  </a:moveTo>
                  <a:lnTo>
                    <a:pt x="361" y="9"/>
                  </a:lnTo>
                  <a:lnTo>
                    <a:pt x="352" y="5"/>
                  </a:lnTo>
                  <a:lnTo>
                    <a:pt x="340" y="0"/>
                  </a:lnTo>
                  <a:lnTo>
                    <a:pt x="340" y="0"/>
                  </a:lnTo>
                  <a:lnTo>
                    <a:pt x="340" y="0"/>
                  </a:lnTo>
                  <a:lnTo>
                    <a:pt x="340" y="0"/>
                  </a:lnTo>
                  <a:lnTo>
                    <a:pt x="333" y="2"/>
                  </a:lnTo>
                  <a:lnTo>
                    <a:pt x="333" y="2"/>
                  </a:lnTo>
                  <a:lnTo>
                    <a:pt x="5" y="149"/>
                  </a:lnTo>
                  <a:lnTo>
                    <a:pt x="0" y="151"/>
                  </a:lnTo>
                  <a:lnTo>
                    <a:pt x="12" y="156"/>
                  </a:lnTo>
                  <a:lnTo>
                    <a:pt x="21" y="161"/>
                  </a:lnTo>
                  <a:lnTo>
                    <a:pt x="28" y="158"/>
                  </a:lnTo>
                  <a:lnTo>
                    <a:pt x="342" y="19"/>
                  </a:lnTo>
                  <a:lnTo>
                    <a:pt x="342"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5" name="Freeform 13"/>
            <p:cNvSpPr>
              <a:spLocks/>
            </p:cNvSpPr>
            <p:nvPr/>
          </p:nvSpPr>
          <p:spPr bwMode="auto">
            <a:xfrm>
              <a:off x="5583238" y="5881512"/>
              <a:ext cx="573088" cy="258762"/>
            </a:xfrm>
            <a:custGeom>
              <a:avLst/>
              <a:gdLst>
                <a:gd name="T0" fmla="*/ 361 w 361"/>
                <a:gd name="T1" fmla="*/ 10 h 163"/>
                <a:gd name="T2" fmla="*/ 352 w 361"/>
                <a:gd name="T3" fmla="*/ 5 h 163"/>
                <a:gd name="T4" fmla="*/ 340 w 361"/>
                <a:gd name="T5" fmla="*/ 0 h 163"/>
                <a:gd name="T6" fmla="*/ 333 w 361"/>
                <a:gd name="T7" fmla="*/ 3 h 163"/>
                <a:gd name="T8" fmla="*/ 333 w 361"/>
                <a:gd name="T9" fmla="*/ 3 h 163"/>
                <a:gd name="T10" fmla="*/ 5 w 361"/>
                <a:gd name="T11" fmla="*/ 149 h 163"/>
                <a:gd name="T12" fmla="*/ 0 w 361"/>
                <a:gd name="T13" fmla="*/ 151 h 163"/>
                <a:gd name="T14" fmla="*/ 12 w 361"/>
                <a:gd name="T15" fmla="*/ 156 h 163"/>
                <a:gd name="T16" fmla="*/ 21 w 361"/>
                <a:gd name="T17" fmla="*/ 163 h 163"/>
                <a:gd name="T18" fmla="*/ 28 w 361"/>
                <a:gd name="T19" fmla="*/ 161 h 163"/>
                <a:gd name="T20" fmla="*/ 342 w 361"/>
                <a:gd name="T21" fmla="*/ 19 h 163"/>
                <a:gd name="T22" fmla="*/ 361 w 361"/>
                <a:gd name="T23" fmla="*/ 1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1" h="163">
                  <a:moveTo>
                    <a:pt x="361" y="10"/>
                  </a:moveTo>
                  <a:lnTo>
                    <a:pt x="352" y="5"/>
                  </a:lnTo>
                  <a:lnTo>
                    <a:pt x="340" y="0"/>
                  </a:lnTo>
                  <a:lnTo>
                    <a:pt x="333" y="3"/>
                  </a:lnTo>
                  <a:lnTo>
                    <a:pt x="333" y="3"/>
                  </a:lnTo>
                  <a:lnTo>
                    <a:pt x="5" y="149"/>
                  </a:lnTo>
                  <a:lnTo>
                    <a:pt x="0" y="151"/>
                  </a:lnTo>
                  <a:lnTo>
                    <a:pt x="12" y="156"/>
                  </a:lnTo>
                  <a:lnTo>
                    <a:pt x="21" y="163"/>
                  </a:lnTo>
                  <a:lnTo>
                    <a:pt x="28" y="161"/>
                  </a:lnTo>
                  <a:lnTo>
                    <a:pt x="342" y="19"/>
                  </a:lnTo>
                  <a:lnTo>
                    <a:pt x="361"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6" name="Freeform 14"/>
            <p:cNvSpPr>
              <a:spLocks/>
            </p:cNvSpPr>
            <p:nvPr/>
          </p:nvSpPr>
          <p:spPr bwMode="auto">
            <a:xfrm>
              <a:off x="5748338" y="5956124"/>
              <a:ext cx="573088" cy="255587"/>
            </a:xfrm>
            <a:custGeom>
              <a:avLst/>
              <a:gdLst>
                <a:gd name="T0" fmla="*/ 338 w 361"/>
                <a:gd name="T1" fmla="*/ 22 h 161"/>
                <a:gd name="T2" fmla="*/ 338 w 361"/>
                <a:gd name="T3" fmla="*/ 22 h 161"/>
                <a:gd name="T4" fmla="*/ 340 w 361"/>
                <a:gd name="T5" fmla="*/ 19 h 161"/>
                <a:gd name="T6" fmla="*/ 340 w 361"/>
                <a:gd name="T7" fmla="*/ 19 h 161"/>
                <a:gd name="T8" fmla="*/ 361 w 361"/>
                <a:gd name="T9" fmla="*/ 10 h 161"/>
                <a:gd name="T10" fmla="*/ 349 w 361"/>
                <a:gd name="T11" fmla="*/ 5 h 161"/>
                <a:gd name="T12" fmla="*/ 340 w 361"/>
                <a:gd name="T13" fmla="*/ 0 h 161"/>
                <a:gd name="T14" fmla="*/ 338 w 361"/>
                <a:gd name="T15" fmla="*/ 0 h 161"/>
                <a:gd name="T16" fmla="*/ 338 w 361"/>
                <a:gd name="T17" fmla="*/ 0 h 161"/>
                <a:gd name="T18" fmla="*/ 5 w 361"/>
                <a:gd name="T19" fmla="*/ 149 h 161"/>
                <a:gd name="T20" fmla="*/ 0 w 361"/>
                <a:gd name="T21" fmla="*/ 152 h 161"/>
                <a:gd name="T22" fmla="*/ 9 w 361"/>
                <a:gd name="T23" fmla="*/ 157 h 161"/>
                <a:gd name="T24" fmla="*/ 21 w 361"/>
                <a:gd name="T25" fmla="*/ 161 h 161"/>
                <a:gd name="T26" fmla="*/ 28 w 361"/>
                <a:gd name="T27" fmla="*/ 159 h 161"/>
                <a:gd name="T28" fmla="*/ 338 w 361"/>
                <a:gd name="T29" fmla="*/ 22 h 161"/>
                <a:gd name="T30" fmla="*/ 338 w 361"/>
                <a:gd name="T31" fmla="*/ 2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38" y="22"/>
                  </a:moveTo>
                  <a:lnTo>
                    <a:pt x="338" y="22"/>
                  </a:lnTo>
                  <a:lnTo>
                    <a:pt x="340" y="19"/>
                  </a:lnTo>
                  <a:lnTo>
                    <a:pt x="340" y="19"/>
                  </a:lnTo>
                  <a:lnTo>
                    <a:pt x="361" y="10"/>
                  </a:lnTo>
                  <a:lnTo>
                    <a:pt x="349" y="5"/>
                  </a:lnTo>
                  <a:lnTo>
                    <a:pt x="340" y="0"/>
                  </a:lnTo>
                  <a:lnTo>
                    <a:pt x="338" y="0"/>
                  </a:lnTo>
                  <a:lnTo>
                    <a:pt x="338" y="0"/>
                  </a:lnTo>
                  <a:lnTo>
                    <a:pt x="5" y="149"/>
                  </a:lnTo>
                  <a:lnTo>
                    <a:pt x="0" y="152"/>
                  </a:lnTo>
                  <a:lnTo>
                    <a:pt x="9" y="157"/>
                  </a:lnTo>
                  <a:lnTo>
                    <a:pt x="21" y="161"/>
                  </a:lnTo>
                  <a:lnTo>
                    <a:pt x="28" y="159"/>
                  </a:lnTo>
                  <a:lnTo>
                    <a:pt x="338" y="22"/>
                  </a:lnTo>
                  <a:lnTo>
                    <a:pt x="338"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7" name="Freeform 15"/>
            <p:cNvSpPr>
              <a:spLocks/>
            </p:cNvSpPr>
            <p:nvPr/>
          </p:nvSpPr>
          <p:spPr bwMode="auto">
            <a:xfrm>
              <a:off x="5897563" y="6024387"/>
              <a:ext cx="577850" cy="255587"/>
            </a:xfrm>
            <a:custGeom>
              <a:avLst/>
              <a:gdLst>
                <a:gd name="T0" fmla="*/ 364 w 364"/>
                <a:gd name="T1" fmla="*/ 9 h 161"/>
                <a:gd name="T2" fmla="*/ 352 w 364"/>
                <a:gd name="T3" fmla="*/ 5 h 161"/>
                <a:gd name="T4" fmla="*/ 340 w 364"/>
                <a:gd name="T5" fmla="*/ 0 h 161"/>
                <a:gd name="T6" fmla="*/ 333 w 364"/>
                <a:gd name="T7" fmla="*/ 2 h 161"/>
                <a:gd name="T8" fmla="*/ 333 w 364"/>
                <a:gd name="T9" fmla="*/ 2 h 161"/>
                <a:gd name="T10" fmla="*/ 5 w 364"/>
                <a:gd name="T11" fmla="*/ 149 h 161"/>
                <a:gd name="T12" fmla="*/ 0 w 364"/>
                <a:gd name="T13" fmla="*/ 151 h 161"/>
                <a:gd name="T14" fmla="*/ 12 w 364"/>
                <a:gd name="T15" fmla="*/ 156 h 161"/>
                <a:gd name="T16" fmla="*/ 24 w 364"/>
                <a:gd name="T17" fmla="*/ 161 h 161"/>
                <a:gd name="T18" fmla="*/ 29 w 364"/>
                <a:gd name="T19" fmla="*/ 158 h 161"/>
                <a:gd name="T20" fmla="*/ 345 w 364"/>
                <a:gd name="T21" fmla="*/ 19 h 161"/>
                <a:gd name="T22" fmla="*/ 345 w 364"/>
                <a:gd name="T23" fmla="*/ 19 h 161"/>
                <a:gd name="T24" fmla="*/ 364 w 364"/>
                <a:gd name="T25" fmla="*/ 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4" h="161">
                  <a:moveTo>
                    <a:pt x="364" y="9"/>
                  </a:moveTo>
                  <a:lnTo>
                    <a:pt x="352" y="5"/>
                  </a:lnTo>
                  <a:lnTo>
                    <a:pt x="340" y="0"/>
                  </a:lnTo>
                  <a:lnTo>
                    <a:pt x="333" y="2"/>
                  </a:lnTo>
                  <a:lnTo>
                    <a:pt x="333" y="2"/>
                  </a:lnTo>
                  <a:lnTo>
                    <a:pt x="5" y="149"/>
                  </a:lnTo>
                  <a:lnTo>
                    <a:pt x="0" y="151"/>
                  </a:lnTo>
                  <a:lnTo>
                    <a:pt x="12" y="156"/>
                  </a:lnTo>
                  <a:lnTo>
                    <a:pt x="24" y="161"/>
                  </a:lnTo>
                  <a:lnTo>
                    <a:pt x="29" y="158"/>
                  </a:lnTo>
                  <a:lnTo>
                    <a:pt x="345" y="19"/>
                  </a:lnTo>
                  <a:lnTo>
                    <a:pt x="345" y="19"/>
                  </a:lnTo>
                  <a:lnTo>
                    <a:pt x="364"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818" name="Group 817"/>
          <p:cNvGrpSpPr/>
          <p:nvPr/>
        </p:nvGrpSpPr>
        <p:grpSpPr>
          <a:xfrm>
            <a:off x="7267828" y="4430444"/>
            <a:ext cx="1909989" cy="854075"/>
            <a:chOff x="5114925" y="5697362"/>
            <a:chExt cx="1622425" cy="725487"/>
          </a:xfrm>
        </p:grpSpPr>
        <p:sp>
          <p:nvSpPr>
            <p:cNvPr id="819" name="Freeform 11"/>
            <p:cNvSpPr>
              <a:spLocks/>
            </p:cNvSpPr>
            <p:nvPr/>
          </p:nvSpPr>
          <p:spPr bwMode="auto">
            <a:xfrm>
              <a:off x="5114925" y="5697362"/>
              <a:ext cx="1622425" cy="725487"/>
            </a:xfrm>
            <a:custGeom>
              <a:avLst/>
              <a:gdLst>
                <a:gd name="T0" fmla="*/ 1022 w 1022"/>
                <a:gd name="T1" fmla="*/ 227 h 457"/>
                <a:gd name="T2" fmla="*/ 512 w 1022"/>
                <a:gd name="T3" fmla="*/ 457 h 457"/>
                <a:gd name="T4" fmla="*/ 0 w 1022"/>
                <a:gd name="T5" fmla="*/ 227 h 457"/>
                <a:gd name="T6" fmla="*/ 512 w 1022"/>
                <a:gd name="T7" fmla="*/ 0 h 457"/>
                <a:gd name="T8" fmla="*/ 1022 w 1022"/>
                <a:gd name="T9" fmla="*/ 227 h 457"/>
              </a:gdLst>
              <a:ahLst/>
              <a:cxnLst>
                <a:cxn ang="0">
                  <a:pos x="T0" y="T1"/>
                </a:cxn>
                <a:cxn ang="0">
                  <a:pos x="T2" y="T3"/>
                </a:cxn>
                <a:cxn ang="0">
                  <a:pos x="T4" y="T5"/>
                </a:cxn>
                <a:cxn ang="0">
                  <a:pos x="T6" y="T7"/>
                </a:cxn>
                <a:cxn ang="0">
                  <a:pos x="T8" y="T9"/>
                </a:cxn>
              </a:cxnLst>
              <a:rect l="0" t="0" r="r" b="b"/>
              <a:pathLst>
                <a:path w="1022" h="457">
                  <a:moveTo>
                    <a:pt x="1022" y="227"/>
                  </a:moveTo>
                  <a:lnTo>
                    <a:pt x="512" y="457"/>
                  </a:lnTo>
                  <a:lnTo>
                    <a:pt x="0" y="227"/>
                  </a:lnTo>
                  <a:lnTo>
                    <a:pt x="512" y="0"/>
                  </a:lnTo>
                  <a:lnTo>
                    <a:pt x="1022" y="227"/>
                  </a:lnTo>
                  <a:close/>
                </a:path>
              </a:pathLst>
            </a:custGeom>
            <a:solidFill>
              <a:schemeClr val="accent5"/>
            </a:solidFill>
            <a:ln w="28575">
              <a:solidFill>
                <a:schemeClr val="bg2"/>
              </a:solidFill>
            </a:ln>
          </p:spPr>
          <p:txBody>
            <a:bodyPr vert="horz" wrap="square" lIns="91440" tIns="45720" rIns="91440" bIns="45720" numCol="1" anchor="t" anchorCtr="0" compatLnSpc="1">
              <a:prstTxWarp prst="textNoShape">
                <a:avLst/>
              </a:prstTxWarp>
            </a:bodyPr>
            <a:lstStyle/>
            <a:p>
              <a:endParaRPr lang="en-US"/>
            </a:p>
          </p:txBody>
        </p:sp>
        <p:sp>
          <p:nvSpPr>
            <p:cNvPr id="820" name="Freeform 12"/>
            <p:cNvSpPr>
              <a:spLocks/>
            </p:cNvSpPr>
            <p:nvPr/>
          </p:nvSpPr>
          <p:spPr bwMode="auto">
            <a:xfrm>
              <a:off x="5437188" y="5818012"/>
              <a:ext cx="573088" cy="255587"/>
            </a:xfrm>
            <a:custGeom>
              <a:avLst/>
              <a:gdLst>
                <a:gd name="T0" fmla="*/ 342 w 361"/>
                <a:gd name="T1" fmla="*/ 19 h 161"/>
                <a:gd name="T2" fmla="*/ 361 w 361"/>
                <a:gd name="T3" fmla="*/ 9 h 161"/>
                <a:gd name="T4" fmla="*/ 352 w 361"/>
                <a:gd name="T5" fmla="*/ 5 h 161"/>
                <a:gd name="T6" fmla="*/ 340 w 361"/>
                <a:gd name="T7" fmla="*/ 0 h 161"/>
                <a:gd name="T8" fmla="*/ 340 w 361"/>
                <a:gd name="T9" fmla="*/ 0 h 161"/>
                <a:gd name="T10" fmla="*/ 340 w 361"/>
                <a:gd name="T11" fmla="*/ 0 h 161"/>
                <a:gd name="T12" fmla="*/ 340 w 361"/>
                <a:gd name="T13" fmla="*/ 0 h 161"/>
                <a:gd name="T14" fmla="*/ 333 w 361"/>
                <a:gd name="T15" fmla="*/ 2 h 161"/>
                <a:gd name="T16" fmla="*/ 333 w 361"/>
                <a:gd name="T17" fmla="*/ 2 h 161"/>
                <a:gd name="T18" fmla="*/ 5 w 361"/>
                <a:gd name="T19" fmla="*/ 149 h 161"/>
                <a:gd name="T20" fmla="*/ 0 w 361"/>
                <a:gd name="T21" fmla="*/ 151 h 161"/>
                <a:gd name="T22" fmla="*/ 12 w 361"/>
                <a:gd name="T23" fmla="*/ 156 h 161"/>
                <a:gd name="T24" fmla="*/ 21 w 361"/>
                <a:gd name="T25" fmla="*/ 161 h 161"/>
                <a:gd name="T26" fmla="*/ 28 w 361"/>
                <a:gd name="T27" fmla="*/ 158 h 161"/>
                <a:gd name="T28" fmla="*/ 342 w 361"/>
                <a:gd name="T29" fmla="*/ 19 h 161"/>
                <a:gd name="T30" fmla="*/ 342 w 361"/>
                <a:gd name="T31" fmla="*/ 1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42" y="19"/>
                  </a:moveTo>
                  <a:lnTo>
                    <a:pt x="361" y="9"/>
                  </a:lnTo>
                  <a:lnTo>
                    <a:pt x="352" y="5"/>
                  </a:lnTo>
                  <a:lnTo>
                    <a:pt x="340" y="0"/>
                  </a:lnTo>
                  <a:lnTo>
                    <a:pt x="340" y="0"/>
                  </a:lnTo>
                  <a:lnTo>
                    <a:pt x="340" y="0"/>
                  </a:lnTo>
                  <a:lnTo>
                    <a:pt x="340" y="0"/>
                  </a:lnTo>
                  <a:lnTo>
                    <a:pt x="333" y="2"/>
                  </a:lnTo>
                  <a:lnTo>
                    <a:pt x="333" y="2"/>
                  </a:lnTo>
                  <a:lnTo>
                    <a:pt x="5" y="149"/>
                  </a:lnTo>
                  <a:lnTo>
                    <a:pt x="0" y="151"/>
                  </a:lnTo>
                  <a:lnTo>
                    <a:pt x="12" y="156"/>
                  </a:lnTo>
                  <a:lnTo>
                    <a:pt x="21" y="161"/>
                  </a:lnTo>
                  <a:lnTo>
                    <a:pt x="28" y="158"/>
                  </a:lnTo>
                  <a:lnTo>
                    <a:pt x="342" y="19"/>
                  </a:lnTo>
                  <a:lnTo>
                    <a:pt x="342"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1" name="Freeform 13"/>
            <p:cNvSpPr>
              <a:spLocks/>
            </p:cNvSpPr>
            <p:nvPr/>
          </p:nvSpPr>
          <p:spPr bwMode="auto">
            <a:xfrm>
              <a:off x="5583238" y="5881512"/>
              <a:ext cx="573088" cy="258762"/>
            </a:xfrm>
            <a:custGeom>
              <a:avLst/>
              <a:gdLst>
                <a:gd name="T0" fmla="*/ 361 w 361"/>
                <a:gd name="T1" fmla="*/ 10 h 163"/>
                <a:gd name="T2" fmla="*/ 352 w 361"/>
                <a:gd name="T3" fmla="*/ 5 h 163"/>
                <a:gd name="T4" fmla="*/ 340 w 361"/>
                <a:gd name="T5" fmla="*/ 0 h 163"/>
                <a:gd name="T6" fmla="*/ 333 w 361"/>
                <a:gd name="T7" fmla="*/ 3 h 163"/>
                <a:gd name="T8" fmla="*/ 333 w 361"/>
                <a:gd name="T9" fmla="*/ 3 h 163"/>
                <a:gd name="T10" fmla="*/ 5 w 361"/>
                <a:gd name="T11" fmla="*/ 149 h 163"/>
                <a:gd name="T12" fmla="*/ 0 w 361"/>
                <a:gd name="T13" fmla="*/ 151 h 163"/>
                <a:gd name="T14" fmla="*/ 12 w 361"/>
                <a:gd name="T15" fmla="*/ 156 h 163"/>
                <a:gd name="T16" fmla="*/ 21 w 361"/>
                <a:gd name="T17" fmla="*/ 163 h 163"/>
                <a:gd name="T18" fmla="*/ 28 w 361"/>
                <a:gd name="T19" fmla="*/ 161 h 163"/>
                <a:gd name="T20" fmla="*/ 342 w 361"/>
                <a:gd name="T21" fmla="*/ 19 h 163"/>
                <a:gd name="T22" fmla="*/ 361 w 361"/>
                <a:gd name="T23" fmla="*/ 1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1" h="163">
                  <a:moveTo>
                    <a:pt x="361" y="10"/>
                  </a:moveTo>
                  <a:lnTo>
                    <a:pt x="352" y="5"/>
                  </a:lnTo>
                  <a:lnTo>
                    <a:pt x="340" y="0"/>
                  </a:lnTo>
                  <a:lnTo>
                    <a:pt x="333" y="3"/>
                  </a:lnTo>
                  <a:lnTo>
                    <a:pt x="333" y="3"/>
                  </a:lnTo>
                  <a:lnTo>
                    <a:pt x="5" y="149"/>
                  </a:lnTo>
                  <a:lnTo>
                    <a:pt x="0" y="151"/>
                  </a:lnTo>
                  <a:lnTo>
                    <a:pt x="12" y="156"/>
                  </a:lnTo>
                  <a:lnTo>
                    <a:pt x="21" y="163"/>
                  </a:lnTo>
                  <a:lnTo>
                    <a:pt x="28" y="161"/>
                  </a:lnTo>
                  <a:lnTo>
                    <a:pt x="342" y="19"/>
                  </a:lnTo>
                  <a:lnTo>
                    <a:pt x="361"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2" name="Freeform 14"/>
            <p:cNvSpPr>
              <a:spLocks/>
            </p:cNvSpPr>
            <p:nvPr/>
          </p:nvSpPr>
          <p:spPr bwMode="auto">
            <a:xfrm>
              <a:off x="5748338" y="5956124"/>
              <a:ext cx="573088" cy="255587"/>
            </a:xfrm>
            <a:custGeom>
              <a:avLst/>
              <a:gdLst>
                <a:gd name="T0" fmla="*/ 338 w 361"/>
                <a:gd name="T1" fmla="*/ 22 h 161"/>
                <a:gd name="T2" fmla="*/ 338 w 361"/>
                <a:gd name="T3" fmla="*/ 22 h 161"/>
                <a:gd name="T4" fmla="*/ 340 w 361"/>
                <a:gd name="T5" fmla="*/ 19 h 161"/>
                <a:gd name="T6" fmla="*/ 340 w 361"/>
                <a:gd name="T7" fmla="*/ 19 h 161"/>
                <a:gd name="T8" fmla="*/ 361 w 361"/>
                <a:gd name="T9" fmla="*/ 10 h 161"/>
                <a:gd name="T10" fmla="*/ 349 w 361"/>
                <a:gd name="T11" fmla="*/ 5 h 161"/>
                <a:gd name="T12" fmla="*/ 340 w 361"/>
                <a:gd name="T13" fmla="*/ 0 h 161"/>
                <a:gd name="T14" fmla="*/ 338 w 361"/>
                <a:gd name="T15" fmla="*/ 0 h 161"/>
                <a:gd name="T16" fmla="*/ 338 w 361"/>
                <a:gd name="T17" fmla="*/ 0 h 161"/>
                <a:gd name="T18" fmla="*/ 5 w 361"/>
                <a:gd name="T19" fmla="*/ 149 h 161"/>
                <a:gd name="T20" fmla="*/ 0 w 361"/>
                <a:gd name="T21" fmla="*/ 152 h 161"/>
                <a:gd name="T22" fmla="*/ 9 w 361"/>
                <a:gd name="T23" fmla="*/ 157 h 161"/>
                <a:gd name="T24" fmla="*/ 21 w 361"/>
                <a:gd name="T25" fmla="*/ 161 h 161"/>
                <a:gd name="T26" fmla="*/ 28 w 361"/>
                <a:gd name="T27" fmla="*/ 159 h 161"/>
                <a:gd name="T28" fmla="*/ 338 w 361"/>
                <a:gd name="T29" fmla="*/ 22 h 161"/>
                <a:gd name="T30" fmla="*/ 338 w 361"/>
                <a:gd name="T31" fmla="*/ 2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38" y="22"/>
                  </a:moveTo>
                  <a:lnTo>
                    <a:pt x="338" y="22"/>
                  </a:lnTo>
                  <a:lnTo>
                    <a:pt x="340" y="19"/>
                  </a:lnTo>
                  <a:lnTo>
                    <a:pt x="340" y="19"/>
                  </a:lnTo>
                  <a:lnTo>
                    <a:pt x="361" y="10"/>
                  </a:lnTo>
                  <a:lnTo>
                    <a:pt x="349" y="5"/>
                  </a:lnTo>
                  <a:lnTo>
                    <a:pt x="340" y="0"/>
                  </a:lnTo>
                  <a:lnTo>
                    <a:pt x="338" y="0"/>
                  </a:lnTo>
                  <a:lnTo>
                    <a:pt x="338" y="0"/>
                  </a:lnTo>
                  <a:lnTo>
                    <a:pt x="5" y="149"/>
                  </a:lnTo>
                  <a:lnTo>
                    <a:pt x="0" y="152"/>
                  </a:lnTo>
                  <a:lnTo>
                    <a:pt x="9" y="157"/>
                  </a:lnTo>
                  <a:lnTo>
                    <a:pt x="21" y="161"/>
                  </a:lnTo>
                  <a:lnTo>
                    <a:pt x="28" y="159"/>
                  </a:lnTo>
                  <a:lnTo>
                    <a:pt x="338" y="22"/>
                  </a:lnTo>
                  <a:lnTo>
                    <a:pt x="338"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3" name="Freeform 15"/>
            <p:cNvSpPr>
              <a:spLocks/>
            </p:cNvSpPr>
            <p:nvPr/>
          </p:nvSpPr>
          <p:spPr bwMode="auto">
            <a:xfrm>
              <a:off x="5897563" y="6024387"/>
              <a:ext cx="577850" cy="255587"/>
            </a:xfrm>
            <a:custGeom>
              <a:avLst/>
              <a:gdLst>
                <a:gd name="T0" fmla="*/ 364 w 364"/>
                <a:gd name="T1" fmla="*/ 9 h 161"/>
                <a:gd name="T2" fmla="*/ 352 w 364"/>
                <a:gd name="T3" fmla="*/ 5 h 161"/>
                <a:gd name="T4" fmla="*/ 340 w 364"/>
                <a:gd name="T5" fmla="*/ 0 h 161"/>
                <a:gd name="T6" fmla="*/ 333 w 364"/>
                <a:gd name="T7" fmla="*/ 2 h 161"/>
                <a:gd name="T8" fmla="*/ 333 w 364"/>
                <a:gd name="T9" fmla="*/ 2 h 161"/>
                <a:gd name="T10" fmla="*/ 5 w 364"/>
                <a:gd name="T11" fmla="*/ 149 h 161"/>
                <a:gd name="T12" fmla="*/ 0 w 364"/>
                <a:gd name="T13" fmla="*/ 151 h 161"/>
                <a:gd name="T14" fmla="*/ 12 w 364"/>
                <a:gd name="T15" fmla="*/ 156 h 161"/>
                <a:gd name="T16" fmla="*/ 24 w 364"/>
                <a:gd name="T17" fmla="*/ 161 h 161"/>
                <a:gd name="T18" fmla="*/ 29 w 364"/>
                <a:gd name="T19" fmla="*/ 158 h 161"/>
                <a:gd name="T20" fmla="*/ 345 w 364"/>
                <a:gd name="T21" fmla="*/ 19 h 161"/>
                <a:gd name="T22" fmla="*/ 345 w 364"/>
                <a:gd name="T23" fmla="*/ 19 h 161"/>
                <a:gd name="T24" fmla="*/ 364 w 364"/>
                <a:gd name="T25" fmla="*/ 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4" h="161">
                  <a:moveTo>
                    <a:pt x="364" y="9"/>
                  </a:moveTo>
                  <a:lnTo>
                    <a:pt x="352" y="5"/>
                  </a:lnTo>
                  <a:lnTo>
                    <a:pt x="340" y="0"/>
                  </a:lnTo>
                  <a:lnTo>
                    <a:pt x="333" y="2"/>
                  </a:lnTo>
                  <a:lnTo>
                    <a:pt x="333" y="2"/>
                  </a:lnTo>
                  <a:lnTo>
                    <a:pt x="5" y="149"/>
                  </a:lnTo>
                  <a:lnTo>
                    <a:pt x="0" y="151"/>
                  </a:lnTo>
                  <a:lnTo>
                    <a:pt x="12" y="156"/>
                  </a:lnTo>
                  <a:lnTo>
                    <a:pt x="24" y="161"/>
                  </a:lnTo>
                  <a:lnTo>
                    <a:pt x="29" y="158"/>
                  </a:lnTo>
                  <a:lnTo>
                    <a:pt x="345" y="19"/>
                  </a:lnTo>
                  <a:lnTo>
                    <a:pt x="345" y="19"/>
                  </a:lnTo>
                  <a:lnTo>
                    <a:pt x="364"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824" name="Group 823"/>
          <p:cNvGrpSpPr/>
          <p:nvPr/>
        </p:nvGrpSpPr>
        <p:grpSpPr>
          <a:xfrm>
            <a:off x="7267828" y="4254877"/>
            <a:ext cx="1909989" cy="854075"/>
            <a:chOff x="5114925" y="5697362"/>
            <a:chExt cx="1622425" cy="725487"/>
          </a:xfrm>
        </p:grpSpPr>
        <p:sp>
          <p:nvSpPr>
            <p:cNvPr id="825" name="Freeform 11"/>
            <p:cNvSpPr>
              <a:spLocks/>
            </p:cNvSpPr>
            <p:nvPr/>
          </p:nvSpPr>
          <p:spPr bwMode="auto">
            <a:xfrm>
              <a:off x="5114925" y="5697362"/>
              <a:ext cx="1622425" cy="725487"/>
            </a:xfrm>
            <a:custGeom>
              <a:avLst/>
              <a:gdLst>
                <a:gd name="T0" fmla="*/ 1022 w 1022"/>
                <a:gd name="T1" fmla="*/ 227 h 457"/>
                <a:gd name="T2" fmla="*/ 512 w 1022"/>
                <a:gd name="T3" fmla="*/ 457 h 457"/>
                <a:gd name="T4" fmla="*/ 0 w 1022"/>
                <a:gd name="T5" fmla="*/ 227 h 457"/>
                <a:gd name="T6" fmla="*/ 512 w 1022"/>
                <a:gd name="T7" fmla="*/ 0 h 457"/>
                <a:gd name="T8" fmla="*/ 1022 w 1022"/>
                <a:gd name="T9" fmla="*/ 227 h 457"/>
              </a:gdLst>
              <a:ahLst/>
              <a:cxnLst>
                <a:cxn ang="0">
                  <a:pos x="T0" y="T1"/>
                </a:cxn>
                <a:cxn ang="0">
                  <a:pos x="T2" y="T3"/>
                </a:cxn>
                <a:cxn ang="0">
                  <a:pos x="T4" y="T5"/>
                </a:cxn>
                <a:cxn ang="0">
                  <a:pos x="T6" y="T7"/>
                </a:cxn>
                <a:cxn ang="0">
                  <a:pos x="T8" y="T9"/>
                </a:cxn>
              </a:cxnLst>
              <a:rect l="0" t="0" r="r" b="b"/>
              <a:pathLst>
                <a:path w="1022" h="457">
                  <a:moveTo>
                    <a:pt x="1022" y="227"/>
                  </a:moveTo>
                  <a:lnTo>
                    <a:pt x="512" y="457"/>
                  </a:lnTo>
                  <a:lnTo>
                    <a:pt x="0" y="227"/>
                  </a:lnTo>
                  <a:lnTo>
                    <a:pt x="512" y="0"/>
                  </a:lnTo>
                  <a:lnTo>
                    <a:pt x="1022" y="227"/>
                  </a:lnTo>
                  <a:close/>
                </a:path>
              </a:pathLst>
            </a:custGeom>
            <a:solidFill>
              <a:schemeClr val="accent5"/>
            </a:solidFill>
            <a:ln w="28575">
              <a:solidFill>
                <a:schemeClr val="bg2"/>
              </a:solidFill>
            </a:ln>
          </p:spPr>
          <p:txBody>
            <a:bodyPr vert="horz" wrap="square" lIns="91440" tIns="45720" rIns="91440" bIns="45720" numCol="1" anchor="t" anchorCtr="0" compatLnSpc="1">
              <a:prstTxWarp prst="textNoShape">
                <a:avLst/>
              </a:prstTxWarp>
            </a:bodyPr>
            <a:lstStyle/>
            <a:p>
              <a:endParaRPr lang="en-US"/>
            </a:p>
          </p:txBody>
        </p:sp>
        <p:sp>
          <p:nvSpPr>
            <p:cNvPr id="826" name="Freeform 12"/>
            <p:cNvSpPr>
              <a:spLocks/>
            </p:cNvSpPr>
            <p:nvPr/>
          </p:nvSpPr>
          <p:spPr bwMode="auto">
            <a:xfrm>
              <a:off x="5437188" y="5818012"/>
              <a:ext cx="573088" cy="255587"/>
            </a:xfrm>
            <a:custGeom>
              <a:avLst/>
              <a:gdLst>
                <a:gd name="T0" fmla="*/ 342 w 361"/>
                <a:gd name="T1" fmla="*/ 19 h 161"/>
                <a:gd name="T2" fmla="*/ 361 w 361"/>
                <a:gd name="T3" fmla="*/ 9 h 161"/>
                <a:gd name="T4" fmla="*/ 352 w 361"/>
                <a:gd name="T5" fmla="*/ 5 h 161"/>
                <a:gd name="T6" fmla="*/ 340 w 361"/>
                <a:gd name="T7" fmla="*/ 0 h 161"/>
                <a:gd name="T8" fmla="*/ 340 w 361"/>
                <a:gd name="T9" fmla="*/ 0 h 161"/>
                <a:gd name="T10" fmla="*/ 340 w 361"/>
                <a:gd name="T11" fmla="*/ 0 h 161"/>
                <a:gd name="T12" fmla="*/ 340 w 361"/>
                <a:gd name="T13" fmla="*/ 0 h 161"/>
                <a:gd name="T14" fmla="*/ 333 w 361"/>
                <a:gd name="T15" fmla="*/ 2 h 161"/>
                <a:gd name="T16" fmla="*/ 333 w 361"/>
                <a:gd name="T17" fmla="*/ 2 h 161"/>
                <a:gd name="T18" fmla="*/ 5 w 361"/>
                <a:gd name="T19" fmla="*/ 149 h 161"/>
                <a:gd name="T20" fmla="*/ 0 w 361"/>
                <a:gd name="T21" fmla="*/ 151 h 161"/>
                <a:gd name="T22" fmla="*/ 12 w 361"/>
                <a:gd name="T23" fmla="*/ 156 h 161"/>
                <a:gd name="T24" fmla="*/ 21 w 361"/>
                <a:gd name="T25" fmla="*/ 161 h 161"/>
                <a:gd name="T26" fmla="*/ 28 w 361"/>
                <a:gd name="T27" fmla="*/ 158 h 161"/>
                <a:gd name="T28" fmla="*/ 342 w 361"/>
                <a:gd name="T29" fmla="*/ 19 h 161"/>
                <a:gd name="T30" fmla="*/ 342 w 361"/>
                <a:gd name="T31" fmla="*/ 1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42" y="19"/>
                  </a:moveTo>
                  <a:lnTo>
                    <a:pt x="361" y="9"/>
                  </a:lnTo>
                  <a:lnTo>
                    <a:pt x="352" y="5"/>
                  </a:lnTo>
                  <a:lnTo>
                    <a:pt x="340" y="0"/>
                  </a:lnTo>
                  <a:lnTo>
                    <a:pt x="340" y="0"/>
                  </a:lnTo>
                  <a:lnTo>
                    <a:pt x="340" y="0"/>
                  </a:lnTo>
                  <a:lnTo>
                    <a:pt x="340" y="0"/>
                  </a:lnTo>
                  <a:lnTo>
                    <a:pt x="333" y="2"/>
                  </a:lnTo>
                  <a:lnTo>
                    <a:pt x="333" y="2"/>
                  </a:lnTo>
                  <a:lnTo>
                    <a:pt x="5" y="149"/>
                  </a:lnTo>
                  <a:lnTo>
                    <a:pt x="0" y="151"/>
                  </a:lnTo>
                  <a:lnTo>
                    <a:pt x="12" y="156"/>
                  </a:lnTo>
                  <a:lnTo>
                    <a:pt x="21" y="161"/>
                  </a:lnTo>
                  <a:lnTo>
                    <a:pt x="28" y="158"/>
                  </a:lnTo>
                  <a:lnTo>
                    <a:pt x="342" y="19"/>
                  </a:lnTo>
                  <a:lnTo>
                    <a:pt x="342"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7" name="Freeform 13"/>
            <p:cNvSpPr>
              <a:spLocks/>
            </p:cNvSpPr>
            <p:nvPr/>
          </p:nvSpPr>
          <p:spPr bwMode="auto">
            <a:xfrm>
              <a:off x="5583238" y="5881512"/>
              <a:ext cx="573088" cy="258762"/>
            </a:xfrm>
            <a:custGeom>
              <a:avLst/>
              <a:gdLst>
                <a:gd name="T0" fmla="*/ 361 w 361"/>
                <a:gd name="T1" fmla="*/ 10 h 163"/>
                <a:gd name="T2" fmla="*/ 352 w 361"/>
                <a:gd name="T3" fmla="*/ 5 h 163"/>
                <a:gd name="T4" fmla="*/ 340 w 361"/>
                <a:gd name="T5" fmla="*/ 0 h 163"/>
                <a:gd name="T6" fmla="*/ 333 w 361"/>
                <a:gd name="T7" fmla="*/ 3 h 163"/>
                <a:gd name="T8" fmla="*/ 333 w 361"/>
                <a:gd name="T9" fmla="*/ 3 h 163"/>
                <a:gd name="T10" fmla="*/ 5 w 361"/>
                <a:gd name="T11" fmla="*/ 149 h 163"/>
                <a:gd name="T12" fmla="*/ 0 w 361"/>
                <a:gd name="T13" fmla="*/ 151 h 163"/>
                <a:gd name="T14" fmla="*/ 12 w 361"/>
                <a:gd name="T15" fmla="*/ 156 h 163"/>
                <a:gd name="T16" fmla="*/ 21 w 361"/>
                <a:gd name="T17" fmla="*/ 163 h 163"/>
                <a:gd name="T18" fmla="*/ 28 w 361"/>
                <a:gd name="T19" fmla="*/ 161 h 163"/>
                <a:gd name="T20" fmla="*/ 342 w 361"/>
                <a:gd name="T21" fmla="*/ 19 h 163"/>
                <a:gd name="T22" fmla="*/ 361 w 361"/>
                <a:gd name="T23" fmla="*/ 1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1" h="163">
                  <a:moveTo>
                    <a:pt x="361" y="10"/>
                  </a:moveTo>
                  <a:lnTo>
                    <a:pt x="352" y="5"/>
                  </a:lnTo>
                  <a:lnTo>
                    <a:pt x="340" y="0"/>
                  </a:lnTo>
                  <a:lnTo>
                    <a:pt x="333" y="3"/>
                  </a:lnTo>
                  <a:lnTo>
                    <a:pt x="333" y="3"/>
                  </a:lnTo>
                  <a:lnTo>
                    <a:pt x="5" y="149"/>
                  </a:lnTo>
                  <a:lnTo>
                    <a:pt x="0" y="151"/>
                  </a:lnTo>
                  <a:lnTo>
                    <a:pt x="12" y="156"/>
                  </a:lnTo>
                  <a:lnTo>
                    <a:pt x="21" y="163"/>
                  </a:lnTo>
                  <a:lnTo>
                    <a:pt x="28" y="161"/>
                  </a:lnTo>
                  <a:lnTo>
                    <a:pt x="342" y="19"/>
                  </a:lnTo>
                  <a:lnTo>
                    <a:pt x="361"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8" name="Freeform 14"/>
            <p:cNvSpPr>
              <a:spLocks/>
            </p:cNvSpPr>
            <p:nvPr/>
          </p:nvSpPr>
          <p:spPr bwMode="auto">
            <a:xfrm>
              <a:off x="5748338" y="5956124"/>
              <a:ext cx="573088" cy="255587"/>
            </a:xfrm>
            <a:custGeom>
              <a:avLst/>
              <a:gdLst>
                <a:gd name="T0" fmla="*/ 338 w 361"/>
                <a:gd name="T1" fmla="*/ 22 h 161"/>
                <a:gd name="T2" fmla="*/ 338 w 361"/>
                <a:gd name="T3" fmla="*/ 22 h 161"/>
                <a:gd name="T4" fmla="*/ 340 w 361"/>
                <a:gd name="T5" fmla="*/ 19 h 161"/>
                <a:gd name="T6" fmla="*/ 340 w 361"/>
                <a:gd name="T7" fmla="*/ 19 h 161"/>
                <a:gd name="T8" fmla="*/ 361 w 361"/>
                <a:gd name="T9" fmla="*/ 10 h 161"/>
                <a:gd name="T10" fmla="*/ 349 w 361"/>
                <a:gd name="T11" fmla="*/ 5 h 161"/>
                <a:gd name="T12" fmla="*/ 340 w 361"/>
                <a:gd name="T13" fmla="*/ 0 h 161"/>
                <a:gd name="T14" fmla="*/ 338 w 361"/>
                <a:gd name="T15" fmla="*/ 0 h 161"/>
                <a:gd name="T16" fmla="*/ 338 w 361"/>
                <a:gd name="T17" fmla="*/ 0 h 161"/>
                <a:gd name="T18" fmla="*/ 5 w 361"/>
                <a:gd name="T19" fmla="*/ 149 h 161"/>
                <a:gd name="T20" fmla="*/ 0 w 361"/>
                <a:gd name="T21" fmla="*/ 152 h 161"/>
                <a:gd name="T22" fmla="*/ 9 w 361"/>
                <a:gd name="T23" fmla="*/ 157 h 161"/>
                <a:gd name="T24" fmla="*/ 21 w 361"/>
                <a:gd name="T25" fmla="*/ 161 h 161"/>
                <a:gd name="T26" fmla="*/ 28 w 361"/>
                <a:gd name="T27" fmla="*/ 159 h 161"/>
                <a:gd name="T28" fmla="*/ 338 w 361"/>
                <a:gd name="T29" fmla="*/ 22 h 161"/>
                <a:gd name="T30" fmla="*/ 338 w 361"/>
                <a:gd name="T31" fmla="*/ 2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38" y="22"/>
                  </a:moveTo>
                  <a:lnTo>
                    <a:pt x="338" y="22"/>
                  </a:lnTo>
                  <a:lnTo>
                    <a:pt x="340" y="19"/>
                  </a:lnTo>
                  <a:lnTo>
                    <a:pt x="340" y="19"/>
                  </a:lnTo>
                  <a:lnTo>
                    <a:pt x="361" y="10"/>
                  </a:lnTo>
                  <a:lnTo>
                    <a:pt x="349" y="5"/>
                  </a:lnTo>
                  <a:lnTo>
                    <a:pt x="340" y="0"/>
                  </a:lnTo>
                  <a:lnTo>
                    <a:pt x="338" y="0"/>
                  </a:lnTo>
                  <a:lnTo>
                    <a:pt x="338" y="0"/>
                  </a:lnTo>
                  <a:lnTo>
                    <a:pt x="5" y="149"/>
                  </a:lnTo>
                  <a:lnTo>
                    <a:pt x="0" y="152"/>
                  </a:lnTo>
                  <a:lnTo>
                    <a:pt x="9" y="157"/>
                  </a:lnTo>
                  <a:lnTo>
                    <a:pt x="21" y="161"/>
                  </a:lnTo>
                  <a:lnTo>
                    <a:pt x="28" y="159"/>
                  </a:lnTo>
                  <a:lnTo>
                    <a:pt x="338" y="22"/>
                  </a:lnTo>
                  <a:lnTo>
                    <a:pt x="338"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9" name="Freeform 15"/>
            <p:cNvSpPr>
              <a:spLocks/>
            </p:cNvSpPr>
            <p:nvPr/>
          </p:nvSpPr>
          <p:spPr bwMode="auto">
            <a:xfrm>
              <a:off x="5897563" y="6024387"/>
              <a:ext cx="577850" cy="255587"/>
            </a:xfrm>
            <a:custGeom>
              <a:avLst/>
              <a:gdLst>
                <a:gd name="T0" fmla="*/ 364 w 364"/>
                <a:gd name="T1" fmla="*/ 9 h 161"/>
                <a:gd name="T2" fmla="*/ 352 w 364"/>
                <a:gd name="T3" fmla="*/ 5 h 161"/>
                <a:gd name="T4" fmla="*/ 340 w 364"/>
                <a:gd name="T5" fmla="*/ 0 h 161"/>
                <a:gd name="T6" fmla="*/ 333 w 364"/>
                <a:gd name="T7" fmla="*/ 2 h 161"/>
                <a:gd name="T8" fmla="*/ 333 w 364"/>
                <a:gd name="T9" fmla="*/ 2 h 161"/>
                <a:gd name="T10" fmla="*/ 5 w 364"/>
                <a:gd name="T11" fmla="*/ 149 h 161"/>
                <a:gd name="T12" fmla="*/ 0 w 364"/>
                <a:gd name="T13" fmla="*/ 151 h 161"/>
                <a:gd name="T14" fmla="*/ 12 w 364"/>
                <a:gd name="T15" fmla="*/ 156 h 161"/>
                <a:gd name="T16" fmla="*/ 24 w 364"/>
                <a:gd name="T17" fmla="*/ 161 h 161"/>
                <a:gd name="T18" fmla="*/ 29 w 364"/>
                <a:gd name="T19" fmla="*/ 158 h 161"/>
                <a:gd name="T20" fmla="*/ 345 w 364"/>
                <a:gd name="T21" fmla="*/ 19 h 161"/>
                <a:gd name="T22" fmla="*/ 345 w 364"/>
                <a:gd name="T23" fmla="*/ 19 h 161"/>
                <a:gd name="T24" fmla="*/ 364 w 364"/>
                <a:gd name="T25" fmla="*/ 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4" h="161">
                  <a:moveTo>
                    <a:pt x="364" y="9"/>
                  </a:moveTo>
                  <a:lnTo>
                    <a:pt x="352" y="5"/>
                  </a:lnTo>
                  <a:lnTo>
                    <a:pt x="340" y="0"/>
                  </a:lnTo>
                  <a:lnTo>
                    <a:pt x="333" y="2"/>
                  </a:lnTo>
                  <a:lnTo>
                    <a:pt x="333" y="2"/>
                  </a:lnTo>
                  <a:lnTo>
                    <a:pt x="5" y="149"/>
                  </a:lnTo>
                  <a:lnTo>
                    <a:pt x="0" y="151"/>
                  </a:lnTo>
                  <a:lnTo>
                    <a:pt x="12" y="156"/>
                  </a:lnTo>
                  <a:lnTo>
                    <a:pt x="24" y="161"/>
                  </a:lnTo>
                  <a:lnTo>
                    <a:pt x="29" y="158"/>
                  </a:lnTo>
                  <a:lnTo>
                    <a:pt x="345" y="19"/>
                  </a:lnTo>
                  <a:lnTo>
                    <a:pt x="345" y="19"/>
                  </a:lnTo>
                  <a:lnTo>
                    <a:pt x="364"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830" name="Group 829"/>
          <p:cNvGrpSpPr/>
          <p:nvPr/>
        </p:nvGrpSpPr>
        <p:grpSpPr>
          <a:xfrm>
            <a:off x="7267828" y="4079310"/>
            <a:ext cx="1909989" cy="854075"/>
            <a:chOff x="5114925" y="5697362"/>
            <a:chExt cx="1622425" cy="725487"/>
          </a:xfrm>
        </p:grpSpPr>
        <p:sp>
          <p:nvSpPr>
            <p:cNvPr id="831" name="Freeform 11"/>
            <p:cNvSpPr>
              <a:spLocks/>
            </p:cNvSpPr>
            <p:nvPr/>
          </p:nvSpPr>
          <p:spPr bwMode="auto">
            <a:xfrm>
              <a:off x="5114925" y="5697362"/>
              <a:ext cx="1622425" cy="725487"/>
            </a:xfrm>
            <a:custGeom>
              <a:avLst/>
              <a:gdLst>
                <a:gd name="T0" fmla="*/ 1022 w 1022"/>
                <a:gd name="T1" fmla="*/ 227 h 457"/>
                <a:gd name="T2" fmla="*/ 512 w 1022"/>
                <a:gd name="T3" fmla="*/ 457 h 457"/>
                <a:gd name="T4" fmla="*/ 0 w 1022"/>
                <a:gd name="T5" fmla="*/ 227 h 457"/>
                <a:gd name="T6" fmla="*/ 512 w 1022"/>
                <a:gd name="T7" fmla="*/ 0 h 457"/>
                <a:gd name="T8" fmla="*/ 1022 w 1022"/>
                <a:gd name="T9" fmla="*/ 227 h 457"/>
              </a:gdLst>
              <a:ahLst/>
              <a:cxnLst>
                <a:cxn ang="0">
                  <a:pos x="T0" y="T1"/>
                </a:cxn>
                <a:cxn ang="0">
                  <a:pos x="T2" y="T3"/>
                </a:cxn>
                <a:cxn ang="0">
                  <a:pos x="T4" y="T5"/>
                </a:cxn>
                <a:cxn ang="0">
                  <a:pos x="T6" y="T7"/>
                </a:cxn>
                <a:cxn ang="0">
                  <a:pos x="T8" y="T9"/>
                </a:cxn>
              </a:cxnLst>
              <a:rect l="0" t="0" r="r" b="b"/>
              <a:pathLst>
                <a:path w="1022" h="457">
                  <a:moveTo>
                    <a:pt x="1022" y="227"/>
                  </a:moveTo>
                  <a:lnTo>
                    <a:pt x="512" y="457"/>
                  </a:lnTo>
                  <a:lnTo>
                    <a:pt x="0" y="227"/>
                  </a:lnTo>
                  <a:lnTo>
                    <a:pt x="512" y="0"/>
                  </a:lnTo>
                  <a:lnTo>
                    <a:pt x="1022" y="227"/>
                  </a:lnTo>
                  <a:close/>
                </a:path>
              </a:pathLst>
            </a:custGeom>
            <a:solidFill>
              <a:schemeClr val="accent5"/>
            </a:solidFill>
            <a:ln w="28575">
              <a:solidFill>
                <a:schemeClr val="bg2"/>
              </a:solidFill>
            </a:ln>
          </p:spPr>
          <p:txBody>
            <a:bodyPr vert="horz" wrap="square" lIns="91440" tIns="45720" rIns="91440" bIns="45720" numCol="1" anchor="t" anchorCtr="0" compatLnSpc="1">
              <a:prstTxWarp prst="textNoShape">
                <a:avLst/>
              </a:prstTxWarp>
            </a:bodyPr>
            <a:lstStyle/>
            <a:p>
              <a:endParaRPr lang="en-US"/>
            </a:p>
          </p:txBody>
        </p:sp>
        <p:sp>
          <p:nvSpPr>
            <p:cNvPr id="832" name="Freeform 12"/>
            <p:cNvSpPr>
              <a:spLocks/>
            </p:cNvSpPr>
            <p:nvPr/>
          </p:nvSpPr>
          <p:spPr bwMode="auto">
            <a:xfrm>
              <a:off x="5437188" y="5818012"/>
              <a:ext cx="573088" cy="255587"/>
            </a:xfrm>
            <a:custGeom>
              <a:avLst/>
              <a:gdLst>
                <a:gd name="T0" fmla="*/ 342 w 361"/>
                <a:gd name="T1" fmla="*/ 19 h 161"/>
                <a:gd name="T2" fmla="*/ 361 w 361"/>
                <a:gd name="T3" fmla="*/ 9 h 161"/>
                <a:gd name="T4" fmla="*/ 352 w 361"/>
                <a:gd name="T5" fmla="*/ 5 h 161"/>
                <a:gd name="T6" fmla="*/ 340 w 361"/>
                <a:gd name="T7" fmla="*/ 0 h 161"/>
                <a:gd name="T8" fmla="*/ 340 w 361"/>
                <a:gd name="T9" fmla="*/ 0 h 161"/>
                <a:gd name="T10" fmla="*/ 340 w 361"/>
                <a:gd name="T11" fmla="*/ 0 h 161"/>
                <a:gd name="T12" fmla="*/ 340 w 361"/>
                <a:gd name="T13" fmla="*/ 0 h 161"/>
                <a:gd name="T14" fmla="*/ 333 w 361"/>
                <a:gd name="T15" fmla="*/ 2 h 161"/>
                <a:gd name="T16" fmla="*/ 333 w 361"/>
                <a:gd name="T17" fmla="*/ 2 h 161"/>
                <a:gd name="T18" fmla="*/ 5 w 361"/>
                <a:gd name="T19" fmla="*/ 149 h 161"/>
                <a:gd name="T20" fmla="*/ 0 w 361"/>
                <a:gd name="T21" fmla="*/ 151 h 161"/>
                <a:gd name="T22" fmla="*/ 12 w 361"/>
                <a:gd name="T23" fmla="*/ 156 h 161"/>
                <a:gd name="T24" fmla="*/ 21 w 361"/>
                <a:gd name="T25" fmla="*/ 161 h 161"/>
                <a:gd name="T26" fmla="*/ 28 w 361"/>
                <a:gd name="T27" fmla="*/ 158 h 161"/>
                <a:gd name="T28" fmla="*/ 342 w 361"/>
                <a:gd name="T29" fmla="*/ 19 h 161"/>
                <a:gd name="T30" fmla="*/ 342 w 361"/>
                <a:gd name="T31" fmla="*/ 1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42" y="19"/>
                  </a:moveTo>
                  <a:lnTo>
                    <a:pt x="361" y="9"/>
                  </a:lnTo>
                  <a:lnTo>
                    <a:pt x="352" y="5"/>
                  </a:lnTo>
                  <a:lnTo>
                    <a:pt x="340" y="0"/>
                  </a:lnTo>
                  <a:lnTo>
                    <a:pt x="340" y="0"/>
                  </a:lnTo>
                  <a:lnTo>
                    <a:pt x="340" y="0"/>
                  </a:lnTo>
                  <a:lnTo>
                    <a:pt x="340" y="0"/>
                  </a:lnTo>
                  <a:lnTo>
                    <a:pt x="333" y="2"/>
                  </a:lnTo>
                  <a:lnTo>
                    <a:pt x="333" y="2"/>
                  </a:lnTo>
                  <a:lnTo>
                    <a:pt x="5" y="149"/>
                  </a:lnTo>
                  <a:lnTo>
                    <a:pt x="0" y="151"/>
                  </a:lnTo>
                  <a:lnTo>
                    <a:pt x="12" y="156"/>
                  </a:lnTo>
                  <a:lnTo>
                    <a:pt x="21" y="161"/>
                  </a:lnTo>
                  <a:lnTo>
                    <a:pt x="28" y="158"/>
                  </a:lnTo>
                  <a:lnTo>
                    <a:pt x="342" y="19"/>
                  </a:lnTo>
                  <a:lnTo>
                    <a:pt x="342"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3" name="Freeform 13"/>
            <p:cNvSpPr>
              <a:spLocks/>
            </p:cNvSpPr>
            <p:nvPr/>
          </p:nvSpPr>
          <p:spPr bwMode="auto">
            <a:xfrm>
              <a:off x="5583238" y="5881512"/>
              <a:ext cx="573088" cy="258762"/>
            </a:xfrm>
            <a:custGeom>
              <a:avLst/>
              <a:gdLst>
                <a:gd name="T0" fmla="*/ 361 w 361"/>
                <a:gd name="T1" fmla="*/ 10 h 163"/>
                <a:gd name="T2" fmla="*/ 352 w 361"/>
                <a:gd name="T3" fmla="*/ 5 h 163"/>
                <a:gd name="T4" fmla="*/ 340 w 361"/>
                <a:gd name="T5" fmla="*/ 0 h 163"/>
                <a:gd name="T6" fmla="*/ 333 w 361"/>
                <a:gd name="T7" fmla="*/ 3 h 163"/>
                <a:gd name="T8" fmla="*/ 333 w 361"/>
                <a:gd name="T9" fmla="*/ 3 h 163"/>
                <a:gd name="T10" fmla="*/ 5 w 361"/>
                <a:gd name="T11" fmla="*/ 149 h 163"/>
                <a:gd name="T12" fmla="*/ 0 w 361"/>
                <a:gd name="T13" fmla="*/ 151 h 163"/>
                <a:gd name="T14" fmla="*/ 12 w 361"/>
                <a:gd name="T15" fmla="*/ 156 h 163"/>
                <a:gd name="T16" fmla="*/ 21 w 361"/>
                <a:gd name="T17" fmla="*/ 163 h 163"/>
                <a:gd name="T18" fmla="*/ 28 w 361"/>
                <a:gd name="T19" fmla="*/ 161 h 163"/>
                <a:gd name="T20" fmla="*/ 342 w 361"/>
                <a:gd name="T21" fmla="*/ 19 h 163"/>
                <a:gd name="T22" fmla="*/ 361 w 361"/>
                <a:gd name="T23" fmla="*/ 1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1" h="163">
                  <a:moveTo>
                    <a:pt x="361" y="10"/>
                  </a:moveTo>
                  <a:lnTo>
                    <a:pt x="352" y="5"/>
                  </a:lnTo>
                  <a:lnTo>
                    <a:pt x="340" y="0"/>
                  </a:lnTo>
                  <a:lnTo>
                    <a:pt x="333" y="3"/>
                  </a:lnTo>
                  <a:lnTo>
                    <a:pt x="333" y="3"/>
                  </a:lnTo>
                  <a:lnTo>
                    <a:pt x="5" y="149"/>
                  </a:lnTo>
                  <a:lnTo>
                    <a:pt x="0" y="151"/>
                  </a:lnTo>
                  <a:lnTo>
                    <a:pt x="12" y="156"/>
                  </a:lnTo>
                  <a:lnTo>
                    <a:pt x="21" y="163"/>
                  </a:lnTo>
                  <a:lnTo>
                    <a:pt x="28" y="161"/>
                  </a:lnTo>
                  <a:lnTo>
                    <a:pt x="342" y="19"/>
                  </a:lnTo>
                  <a:lnTo>
                    <a:pt x="361"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4" name="Freeform 14"/>
            <p:cNvSpPr>
              <a:spLocks/>
            </p:cNvSpPr>
            <p:nvPr/>
          </p:nvSpPr>
          <p:spPr bwMode="auto">
            <a:xfrm>
              <a:off x="5748338" y="5956124"/>
              <a:ext cx="573088" cy="255587"/>
            </a:xfrm>
            <a:custGeom>
              <a:avLst/>
              <a:gdLst>
                <a:gd name="T0" fmla="*/ 338 w 361"/>
                <a:gd name="T1" fmla="*/ 22 h 161"/>
                <a:gd name="T2" fmla="*/ 338 w 361"/>
                <a:gd name="T3" fmla="*/ 22 h 161"/>
                <a:gd name="T4" fmla="*/ 340 w 361"/>
                <a:gd name="T5" fmla="*/ 19 h 161"/>
                <a:gd name="T6" fmla="*/ 340 w 361"/>
                <a:gd name="T7" fmla="*/ 19 h 161"/>
                <a:gd name="T8" fmla="*/ 361 w 361"/>
                <a:gd name="T9" fmla="*/ 10 h 161"/>
                <a:gd name="T10" fmla="*/ 349 w 361"/>
                <a:gd name="T11" fmla="*/ 5 h 161"/>
                <a:gd name="T12" fmla="*/ 340 w 361"/>
                <a:gd name="T13" fmla="*/ 0 h 161"/>
                <a:gd name="T14" fmla="*/ 338 w 361"/>
                <a:gd name="T15" fmla="*/ 0 h 161"/>
                <a:gd name="T16" fmla="*/ 338 w 361"/>
                <a:gd name="T17" fmla="*/ 0 h 161"/>
                <a:gd name="T18" fmla="*/ 5 w 361"/>
                <a:gd name="T19" fmla="*/ 149 h 161"/>
                <a:gd name="T20" fmla="*/ 0 w 361"/>
                <a:gd name="T21" fmla="*/ 152 h 161"/>
                <a:gd name="T22" fmla="*/ 9 w 361"/>
                <a:gd name="T23" fmla="*/ 157 h 161"/>
                <a:gd name="T24" fmla="*/ 21 w 361"/>
                <a:gd name="T25" fmla="*/ 161 h 161"/>
                <a:gd name="T26" fmla="*/ 28 w 361"/>
                <a:gd name="T27" fmla="*/ 159 h 161"/>
                <a:gd name="T28" fmla="*/ 338 w 361"/>
                <a:gd name="T29" fmla="*/ 22 h 161"/>
                <a:gd name="T30" fmla="*/ 338 w 361"/>
                <a:gd name="T31" fmla="*/ 2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38" y="22"/>
                  </a:moveTo>
                  <a:lnTo>
                    <a:pt x="338" y="22"/>
                  </a:lnTo>
                  <a:lnTo>
                    <a:pt x="340" y="19"/>
                  </a:lnTo>
                  <a:lnTo>
                    <a:pt x="340" y="19"/>
                  </a:lnTo>
                  <a:lnTo>
                    <a:pt x="361" y="10"/>
                  </a:lnTo>
                  <a:lnTo>
                    <a:pt x="349" y="5"/>
                  </a:lnTo>
                  <a:lnTo>
                    <a:pt x="340" y="0"/>
                  </a:lnTo>
                  <a:lnTo>
                    <a:pt x="338" y="0"/>
                  </a:lnTo>
                  <a:lnTo>
                    <a:pt x="338" y="0"/>
                  </a:lnTo>
                  <a:lnTo>
                    <a:pt x="5" y="149"/>
                  </a:lnTo>
                  <a:lnTo>
                    <a:pt x="0" y="152"/>
                  </a:lnTo>
                  <a:lnTo>
                    <a:pt x="9" y="157"/>
                  </a:lnTo>
                  <a:lnTo>
                    <a:pt x="21" y="161"/>
                  </a:lnTo>
                  <a:lnTo>
                    <a:pt x="28" y="159"/>
                  </a:lnTo>
                  <a:lnTo>
                    <a:pt x="338" y="22"/>
                  </a:lnTo>
                  <a:lnTo>
                    <a:pt x="338"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5" name="Freeform 15"/>
            <p:cNvSpPr>
              <a:spLocks/>
            </p:cNvSpPr>
            <p:nvPr/>
          </p:nvSpPr>
          <p:spPr bwMode="auto">
            <a:xfrm>
              <a:off x="5897563" y="6024387"/>
              <a:ext cx="577850" cy="255587"/>
            </a:xfrm>
            <a:custGeom>
              <a:avLst/>
              <a:gdLst>
                <a:gd name="T0" fmla="*/ 364 w 364"/>
                <a:gd name="T1" fmla="*/ 9 h 161"/>
                <a:gd name="T2" fmla="*/ 352 w 364"/>
                <a:gd name="T3" fmla="*/ 5 h 161"/>
                <a:gd name="T4" fmla="*/ 340 w 364"/>
                <a:gd name="T5" fmla="*/ 0 h 161"/>
                <a:gd name="T6" fmla="*/ 333 w 364"/>
                <a:gd name="T7" fmla="*/ 2 h 161"/>
                <a:gd name="T8" fmla="*/ 333 w 364"/>
                <a:gd name="T9" fmla="*/ 2 h 161"/>
                <a:gd name="T10" fmla="*/ 5 w 364"/>
                <a:gd name="T11" fmla="*/ 149 h 161"/>
                <a:gd name="T12" fmla="*/ 0 w 364"/>
                <a:gd name="T13" fmla="*/ 151 h 161"/>
                <a:gd name="T14" fmla="*/ 12 w 364"/>
                <a:gd name="T15" fmla="*/ 156 h 161"/>
                <a:gd name="T16" fmla="*/ 24 w 364"/>
                <a:gd name="T17" fmla="*/ 161 h 161"/>
                <a:gd name="T18" fmla="*/ 29 w 364"/>
                <a:gd name="T19" fmla="*/ 158 h 161"/>
                <a:gd name="T20" fmla="*/ 345 w 364"/>
                <a:gd name="T21" fmla="*/ 19 h 161"/>
                <a:gd name="T22" fmla="*/ 345 w 364"/>
                <a:gd name="T23" fmla="*/ 19 h 161"/>
                <a:gd name="T24" fmla="*/ 364 w 364"/>
                <a:gd name="T25" fmla="*/ 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4" h="161">
                  <a:moveTo>
                    <a:pt x="364" y="9"/>
                  </a:moveTo>
                  <a:lnTo>
                    <a:pt x="352" y="5"/>
                  </a:lnTo>
                  <a:lnTo>
                    <a:pt x="340" y="0"/>
                  </a:lnTo>
                  <a:lnTo>
                    <a:pt x="333" y="2"/>
                  </a:lnTo>
                  <a:lnTo>
                    <a:pt x="333" y="2"/>
                  </a:lnTo>
                  <a:lnTo>
                    <a:pt x="5" y="149"/>
                  </a:lnTo>
                  <a:lnTo>
                    <a:pt x="0" y="151"/>
                  </a:lnTo>
                  <a:lnTo>
                    <a:pt x="12" y="156"/>
                  </a:lnTo>
                  <a:lnTo>
                    <a:pt x="24" y="161"/>
                  </a:lnTo>
                  <a:lnTo>
                    <a:pt x="29" y="158"/>
                  </a:lnTo>
                  <a:lnTo>
                    <a:pt x="345" y="19"/>
                  </a:lnTo>
                  <a:lnTo>
                    <a:pt x="345" y="19"/>
                  </a:lnTo>
                  <a:lnTo>
                    <a:pt x="364"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836" name="Group 835"/>
          <p:cNvGrpSpPr/>
          <p:nvPr/>
        </p:nvGrpSpPr>
        <p:grpSpPr>
          <a:xfrm>
            <a:off x="7267828" y="3903743"/>
            <a:ext cx="1909989" cy="854075"/>
            <a:chOff x="5114925" y="5697362"/>
            <a:chExt cx="1622425" cy="725487"/>
          </a:xfrm>
        </p:grpSpPr>
        <p:sp>
          <p:nvSpPr>
            <p:cNvPr id="837" name="Freeform 11"/>
            <p:cNvSpPr>
              <a:spLocks/>
            </p:cNvSpPr>
            <p:nvPr/>
          </p:nvSpPr>
          <p:spPr bwMode="auto">
            <a:xfrm>
              <a:off x="5114925" y="5697362"/>
              <a:ext cx="1622425" cy="725487"/>
            </a:xfrm>
            <a:custGeom>
              <a:avLst/>
              <a:gdLst>
                <a:gd name="T0" fmla="*/ 1022 w 1022"/>
                <a:gd name="T1" fmla="*/ 227 h 457"/>
                <a:gd name="T2" fmla="*/ 512 w 1022"/>
                <a:gd name="T3" fmla="*/ 457 h 457"/>
                <a:gd name="T4" fmla="*/ 0 w 1022"/>
                <a:gd name="T5" fmla="*/ 227 h 457"/>
                <a:gd name="T6" fmla="*/ 512 w 1022"/>
                <a:gd name="T7" fmla="*/ 0 h 457"/>
                <a:gd name="T8" fmla="*/ 1022 w 1022"/>
                <a:gd name="T9" fmla="*/ 227 h 457"/>
              </a:gdLst>
              <a:ahLst/>
              <a:cxnLst>
                <a:cxn ang="0">
                  <a:pos x="T0" y="T1"/>
                </a:cxn>
                <a:cxn ang="0">
                  <a:pos x="T2" y="T3"/>
                </a:cxn>
                <a:cxn ang="0">
                  <a:pos x="T4" y="T5"/>
                </a:cxn>
                <a:cxn ang="0">
                  <a:pos x="T6" y="T7"/>
                </a:cxn>
                <a:cxn ang="0">
                  <a:pos x="T8" y="T9"/>
                </a:cxn>
              </a:cxnLst>
              <a:rect l="0" t="0" r="r" b="b"/>
              <a:pathLst>
                <a:path w="1022" h="457">
                  <a:moveTo>
                    <a:pt x="1022" y="227"/>
                  </a:moveTo>
                  <a:lnTo>
                    <a:pt x="512" y="457"/>
                  </a:lnTo>
                  <a:lnTo>
                    <a:pt x="0" y="227"/>
                  </a:lnTo>
                  <a:lnTo>
                    <a:pt x="512" y="0"/>
                  </a:lnTo>
                  <a:lnTo>
                    <a:pt x="1022" y="227"/>
                  </a:lnTo>
                  <a:close/>
                </a:path>
              </a:pathLst>
            </a:custGeom>
            <a:solidFill>
              <a:schemeClr val="accent5"/>
            </a:solidFill>
            <a:ln w="28575">
              <a:solidFill>
                <a:schemeClr val="bg2"/>
              </a:solidFill>
            </a:ln>
          </p:spPr>
          <p:txBody>
            <a:bodyPr vert="horz" wrap="square" lIns="91440" tIns="45720" rIns="91440" bIns="45720" numCol="1" anchor="t" anchorCtr="0" compatLnSpc="1">
              <a:prstTxWarp prst="textNoShape">
                <a:avLst/>
              </a:prstTxWarp>
            </a:bodyPr>
            <a:lstStyle/>
            <a:p>
              <a:endParaRPr lang="en-US"/>
            </a:p>
          </p:txBody>
        </p:sp>
        <p:sp>
          <p:nvSpPr>
            <p:cNvPr id="838" name="Freeform 12"/>
            <p:cNvSpPr>
              <a:spLocks/>
            </p:cNvSpPr>
            <p:nvPr/>
          </p:nvSpPr>
          <p:spPr bwMode="auto">
            <a:xfrm>
              <a:off x="5437188" y="5818012"/>
              <a:ext cx="573088" cy="255587"/>
            </a:xfrm>
            <a:custGeom>
              <a:avLst/>
              <a:gdLst>
                <a:gd name="T0" fmla="*/ 342 w 361"/>
                <a:gd name="T1" fmla="*/ 19 h 161"/>
                <a:gd name="T2" fmla="*/ 361 w 361"/>
                <a:gd name="T3" fmla="*/ 9 h 161"/>
                <a:gd name="T4" fmla="*/ 352 w 361"/>
                <a:gd name="T5" fmla="*/ 5 h 161"/>
                <a:gd name="T6" fmla="*/ 340 w 361"/>
                <a:gd name="T7" fmla="*/ 0 h 161"/>
                <a:gd name="T8" fmla="*/ 340 w 361"/>
                <a:gd name="T9" fmla="*/ 0 h 161"/>
                <a:gd name="T10" fmla="*/ 340 w 361"/>
                <a:gd name="T11" fmla="*/ 0 h 161"/>
                <a:gd name="T12" fmla="*/ 340 w 361"/>
                <a:gd name="T13" fmla="*/ 0 h 161"/>
                <a:gd name="T14" fmla="*/ 333 w 361"/>
                <a:gd name="T15" fmla="*/ 2 h 161"/>
                <a:gd name="T16" fmla="*/ 333 w 361"/>
                <a:gd name="T17" fmla="*/ 2 h 161"/>
                <a:gd name="T18" fmla="*/ 5 w 361"/>
                <a:gd name="T19" fmla="*/ 149 h 161"/>
                <a:gd name="T20" fmla="*/ 0 w 361"/>
                <a:gd name="T21" fmla="*/ 151 h 161"/>
                <a:gd name="T22" fmla="*/ 12 w 361"/>
                <a:gd name="T23" fmla="*/ 156 h 161"/>
                <a:gd name="T24" fmla="*/ 21 w 361"/>
                <a:gd name="T25" fmla="*/ 161 h 161"/>
                <a:gd name="T26" fmla="*/ 28 w 361"/>
                <a:gd name="T27" fmla="*/ 158 h 161"/>
                <a:gd name="T28" fmla="*/ 342 w 361"/>
                <a:gd name="T29" fmla="*/ 19 h 161"/>
                <a:gd name="T30" fmla="*/ 342 w 361"/>
                <a:gd name="T31" fmla="*/ 1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42" y="19"/>
                  </a:moveTo>
                  <a:lnTo>
                    <a:pt x="361" y="9"/>
                  </a:lnTo>
                  <a:lnTo>
                    <a:pt x="352" y="5"/>
                  </a:lnTo>
                  <a:lnTo>
                    <a:pt x="340" y="0"/>
                  </a:lnTo>
                  <a:lnTo>
                    <a:pt x="340" y="0"/>
                  </a:lnTo>
                  <a:lnTo>
                    <a:pt x="340" y="0"/>
                  </a:lnTo>
                  <a:lnTo>
                    <a:pt x="340" y="0"/>
                  </a:lnTo>
                  <a:lnTo>
                    <a:pt x="333" y="2"/>
                  </a:lnTo>
                  <a:lnTo>
                    <a:pt x="333" y="2"/>
                  </a:lnTo>
                  <a:lnTo>
                    <a:pt x="5" y="149"/>
                  </a:lnTo>
                  <a:lnTo>
                    <a:pt x="0" y="151"/>
                  </a:lnTo>
                  <a:lnTo>
                    <a:pt x="12" y="156"/>
                  </a:lnTo>
                  <a:lnTo>
                    <a:pt x="21" y="161"/>
                  </a:lnTo>
                  <a:lnTo>
                    <a:pt x="28" y="158"/>
                  </a:lnTo>
                  <a:lnTo>
                    <a:pt x="342" y="19"/>
                  </a:lnTo>
                  <a:lnTo>
                    <a:pt x="342"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9" name="Freeform 13"/>
            <p:cNvSpPr>
              <a:spLocks/>
            </p:cNvSpPr>
            <p:nvPr/>
          </p:nvSpPr>
          <p:spPr bwMode="auto">
            <a:xfrm>
              <a:off x="5583238" y="5881512"/>
              <a:ext cx="573088" cy="258762"/>
            </a:xfrm>
            <a:custGeom>
              <a:avLst/>
              <a:gdLst>
                <a:gd name="T0" fmla="*/ 361 w 361"/>
                <a:gd name="T1" fmla="*/ 10 h 163"/>
                <a:gd name="T2" fmla="*/ 352 w 361"/>
                <a:gd name="T3" fmla="*/ 5 h 163"/>
                <a:gd name="T4" fmla="*/ 340 w 361"/>
                <a:gd name="T5" fmla="*/ 0 h 163"/>
                <a:gd name="T6" fmla="*/ 333 w 361"/>
                <a:gd name="T7" fmla="*/ 3 h 163"/>
                <a:gd name="T8" fmla="*/ 333 w 361"/>
                <a:gd name="T9" fmla="*/ 3 h 163"/>
                <a:gd name="T10" fmla="*/ 5 w 361"/>
                <a:gd name="T11" fmla="*/ 149 h 163"/>
                <a:gd name="T12" fmla="*/ 0 w 361"/>
                <a:gd name="T13" fmla="*/ 151 h 163"/>
                <a:gd name="T14" fmla="*/ 12 w 361"/>
                <a:gd name="T15" fmla="*/ 156 h 163"/>
                <a:gd name="T16" fmla="*/ 21 w 361"/>
                <a:gd name="T17" fmla="*/ 163 h 163"/>
                <a:gd name="T18" fmla="*/ 28 w 361"/>
                <a:gd name="T19" fmla="*/ 161 h 163"/>
                <a:gd name="T20" fmla="*/ 342 w 361"/>
                <a:gd name="T21" fmla="*/ 19 h 163"/>
                <a:gd name="T22" fmla="*/ 361 w 361"/>
                <a:gd name="T23" fmla="*/ 1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1" h="163">
                  <a:moveTo>
                    <a:pt x="361" y="10"/>
                  </a:moveTo>
                  <a:lnTo>
                    <a:pt x="352" y="5"/>
                  </a:lnTo>
                  <a:lnTo>
                    <a:pt x="340" y="0"/>
                  </a:lnTo>
                  <a:lnTo>
                    <a:pt x="333" y="3"/>
                  </a:lnTo>
                  <a:lnTo>
                    <a:pt x="333" y="3"/>
                  </a:lnTo>
                  <a:lnTo>
                    <a:pt x="5" y="149"/>
                  </a:lnTo>
                  <a:lnTo>
                    <a:pt x="0" y="151"/>
                  </a:lnTo>
                  <a:lnTo>
                    <a:pt x="12" y="156"/>
                  </a:lnTo>
                  <a:lnTo>
                    <a:pt x="21" y="163"/>
                  </a:lnTo>
                  <a:lnTo>
                    <a:pt x="28" y="161"/>
                  </a:lnTo>
                  <a:lnTo>
                    <a:pt x="342" y="19"/>
                  </a:lnTo>
                  <a:lnTo>
                    <a:pt x="361"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0" name="Freeform 14"/>
            <p:cNvSpPr>
              <a:spLocks/>
            </p:cNvSpPr>
            <p:nvPr/>
          </p:nvSpPr>
          <p:spPr bwMode="auto">
            <a:xfrm>
              <a:off x="5748338" y="5956124"/>
              <a:ext cx="573088" cy="255587"/>
            </a:xfrm>
            <a:custGeom>
              <a:avLst/>
              <a:gdLst>
                <a:gd name="T0" fmla="*/ 338 w 361"/>
                <a:gd name="T1" fmla="*/ 22 h 161"/>
                <a:gd name="T2" fmla="*/ 338 w 361"/>
                <a:gd name="T3" fmla="*/ 22 h 161"/>
                <a:gd name="T4" fmla="*/ 340 w 361"/>
                <a:gd name="T5" fmla="*/ 19 h 161"/>
                <a:gd name="T6" fmla="*/ 340 w 361"/>
                <a:gd name="T7" fmla="*/ 19 h 161"/>
                <a:gd name="T8" fmla="*/ 361 w 361"/>
                <a:gd name="T9" fmla="*/ 10 h 161"/>
                <a:gd name="T10" fmla="*/ 349 w 361"/>
                <a:gd name="T11" fmla="*/ 5 h 161"/>
                <a:gd name="T12" fmla="*/ 340 w 361"/>
                <a:gd name="T13" fmla="*/ 0 h 161"/>
                <a:gd name="T14" fmla="*/ 338 w 361"/>
                <a:gd name="T15" fmla="*/ 0 h 161"/>
                <a:gd name="T16" fmla="*/ 338 w 361"/>
                <a:gd name="T17" fmla="*/ 0 h 161"/>
                <a:gd name="T18" fmla="*/ 5 w 361"/>
                <a:gd name="T19" fmla="*/ 149 h 161"/>
                <a:gd name="T20" fmla="*/ 0 w 361"/>
                <a:gd name="T21" fmla="*/ 152 h 161"/>
                <a:gd name="T22" fmla="*/ 9 w 361"/>
                <a:gd name="T23" fmla="*/ 157 h 161"/>
                <a:gd name="T24" fmla="*/ 21 w 361"/>
                <a:gd name="T25" fmla="*/ 161 h 161"/>
                <a:gd name="T26" fmla="*/ 28 w 361"/>
                <a:gd name="T27" fmla="*/ 159 h 161"/>
                <a:gd name="T28" fmla="*/ 338 w 361"/>
                <a:gd name="T29" fmla="*/ 22 h 161"/>
                <a:gd name="T30" fmla="*/ 338 w 361"/>
                <a:gd name="T31" fmla="*/ 2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38" y="22"/>
                  </a:moveTo>
                  <a:lnTo>
                    <a:pt x="338" y="22"/>
                  </a:lnTo>
                  <a:lnTo>
                    <a:pt x="340" y="19"/>
                  </a:lnTo>
                  <a:lnTo>
                    <a:pt x="340" y="19"/>
                  </a:lnTo>
                  <a:lnTo>
                    <a:pt x="361" y="10"/>
                  </a:lnTo>
                  <a:lnTo>
                    <a:pt x="349" y="5"/>
                  </a:lnTo>
                  <a:lnTo>
                    <a:pt x="340" y="0"/>
                  </a:lnTo>
                  <a:lnTo>
                    <a:pt x="338" y="0"/>
                  </a:lnTo>
                  <a:lnTo>
                    <a:pt x="338" y="0"/>
                  </a:lnTo>
                  <a:lnTo>
                    <a:pt x="5" y="149"/>
                  </a:lnTo>
                  <a:lnTo>
                    <a:pt x="0" y="152"/>
                  </a:lnTo>
                  <a:lnTo>
                    <a:pt x="9" y="157"/>
                  </a:lnTo>
                  <a:lnTo>
                    <a:pt x="21" y="161"/>
                  </a:lnTo>
                  <a:lnTo>
                    <a:pt x="28" y="159"/>
                  </a:lnTo>
                  <a:lnTo>
                    <a:pt x="338" y="22"/>
                  </a:lnTo>
                  <a:lnTo>
                    <a:pt x="338"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1" name="Freeform 15"/>
            <p:cNvSpPr>
              <a:spLocks/>
            </p:cNvSpPr>
            <p:nvPr/>
          </p:nvSpPr>
          <p:spPr bwMode="auto">
            <a:xfrm>
              <a:off x="5897563" y="6024387"/>
              <a:ext cx="577850" cy="255587"/>
            </a:xfrm>
            <a:custGeom>
              <a:avLst/>
              <a:gdLst>
                <a:gd name="T0" fmla="*/ 364 w 364"/>
                <a:gd name="T1" fmla="*/ 9 h 161"/>
                <a:gd name="T2" fmla="*/ 352 w 364"/>
                <a:gd name="T3" fmla="*/ 5 h 161"/>
                <a:gd name="T4" fmla="*/ 340 w 364"/>
                <a:gd name="T5" fmla="*/ 0 h 161"/>
                <a:gd name="T6" fmla="*/ 333 w 364"/>
                <a:gd name="T7" fmla="*/ 2 h 161"/>
                <a:gd name="T8" fmla="*/ 333 w 364"/>
                <a:gd name="T9" fmla="*/ 2 h 161"/>
                <a:gd name="T10" fmla="*/ 5 w 364"/>
                <a:gd name="T11" fmla="*/ 149 h 161"/>
                <a:gd name="T12" fmla="*/ 0 w 364"/>
                <a:gd name="T13" fmla="*/ 151 h 161"/>
                <a:gd name="T14" fmla="*/ 12 w 364"/>
                <a:gd name="T15" fmla="*/ 156 h 161"/>
                <a:gd name="T16" fmla="*/ 24 w 364"/>
                <a:gd name="T17" fmla="*/ 161 h 161"/>
                <a:gd name="T18" fmla="*/ 29 w 364"/>
                <a:gd name="T19" fmla="*/ 158 h 161"/>
                <a:gd name="T20" fmla="*/ 345 w 364"/>
                <a:gd name="T21" fmla="*/ 19 h 161"/>
                <a:gd name="T22" fmla="*/ 345 w 364"/>
                <a:gd name="T23" fmla="*/ 19 h 161"/>
                <a:gd name="T24" fmla="*/ 364 w 364"/>
                <a:gd name="T25" fmla="*/ 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4" h="161">
                  <a:moveTo>
                    <a:pt x="364" y="9"/>
                  </a:moveTo>
                  <a:lnTo>
                    <a:pt x="352" y="5"/>
                  </a:lnTo>
                  <a:lnTo>
                    <a:pt x="340" y="0"/>
                  </a:lnTo>
                  <a:lnTo>
                    <a:pt x="333" y="2"/>
                  </a:lnTo>
                  <a:lnTo>
                    <a:pt x="333" y="2"/>
                  </a:lnTo>
                  <a:lnTo>
                    <a:pt x="5" y="149"/>
                  </a:lnTo>
                  <a:lnTo>
                    <a:pt x="0" y="151"/>
                  </a:lnTo>
                  <a:lnTo>
                    <a:pt x="12" y="156"/>
                  </a:lnTo>
                  <a:lnTo>
                    <a:pt x="24" y="161"/>
                  </a:lnTo>
                  <a:lnTo>
                    <a:pt x="29" y="158"/>
                  </a:lnTo>
                  <a:lnTo>
                    <a:pt x="345" y="19"/>
                  </a:lnTo>
                  <a:lnTo>
                    <a:pt x="345" y="19"/>
                  </a:lnTo>
                  <a:lnTo>
                    <a:pt x="364"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842" name="Group 841"/>
          <p:cNvGrpSpPr/>
          <p:nvPr/>
        </p:nvGrpSpPr>
        <p:grpSpPr>
          <a:xfrm>
            <a:off x="7267828" y="3728176"/>
            <a:ext cx="1909989" cy="854075"/>
            <a:chOff x="5114925" y="5697362"/>
            <a:chExt cx="1622425" cy="725487"/>
          </a:xfrm>
        </p:grpSpPr>
        <p:sp>
          <p:nvSpPr>
            <p:cNvPr id="843" name="Freeform 11"/>
            <p:cNvSpPr>
              <a:spLocks/>
            </p:cNvSpPr>
            <p:nvPr/>
          </p:nvSpPr>
          <p:spPr bwMode="auto">
            <a:xfrm>
              <a:off x="5114925" y="5697362"/>
              <a:ext cx="1622425" cy="725487"/>
            </a:xfrm>
            <a:custGeom>
              <a:avLst/>
              <a:gdLst>
                <a:gd name="T0" fmla="*/ 1022 w 1022"/>
                <a:gd name="T1" fmla="*/ 227 h 457"/>
                <a:gd name="T2" fmla="*/ 512 w 1022"/>
                <a:gd name="T3" fmla="*/ 457 h 457"/>
                <a:gd name="T4" fmla="*/ 0 w 1022"/>
                <a:gd name="T5" fmla="*/ 227 h 457"/>
                <a:gd name="T6" fmla="*/ 512 w 1022"/>
                <a:gd name="T7" fmla="*/ 0 h 457"/>
                <a:gd name="T8" fmla="*/ 1022 w 1022"/>
                <a:gd name="T9" fmla="*/ 227 h 457"/>
              </a:gdLst>
              <a:ahLst/>
              <a:cxnLst>
                <a:cxn ang="0">
                  <a:pos x="T0" y="T1"/>
                </a:cxn>
                <a:cxn ang="0">
                  <a:pos x="T2" y="T3"/>
                </a:cxn>
                <a:cxn ang="0">
                  <a:pos x="T4" y="T5"/>
                </a:cxn>
                <a:cxn ang="0">
                  <a:pos x="T6" y="T7"/>
                </a:cxn>
                <a:cxn ang="0">
                  <a:pos x="T8" y="T9"/>
                </a:cxn>
              </a:cxnLst>
              <a:rect l="0" t="0" r="r" b="b"/>
              <a:pathLst>
                <a:path w="1022" h="457">
                  <a:moveTo>
                    <a:pt x="1022" y="227"/>
                  </a:moveTo>
                  <a:lnTo>
                    <a:pt x="512" y="457"/>
                  </a:lnTo>
                  <a:lnTo>
                    <a:pt x="0" y="227"/>
                  </a:lnTo>
                  <a:lnTo>
                    <a:pt x="512" y="0"/>
                  </a:lnTo>
                  <a:lnTo>
                    <a:pt x="1022" y="227"/>
                  </a:lnTo>
                  <a:close/>
                </a:path>
              </a:pathLst>
            </a:custGeom>
            <a:solidFill>
              <a:schemeClr val="accent5"/>
            </a:solidFill>
            <a:ln w="28575">
              <a:solidFill>
                <a:schemeClr val="bg2"/>
              </a:solidFill>
            </a:ln>
          </p:spPr>
          <p:txBody>
            <a:bodyPr vert="horz" wrap="square" lIns="91440" tIns="45720" rIns="91440" bIns="45720" numCol="1" anchor="t" anchorCtr="0" compatLnSpc="1">
              <a:prstTxWarp prst="textNoShape">
                <a:avLst/>
              </a:prstTxWarp>
            </a:bodyPr>
            <a:lstStyle/>
            <a:p>
              <a:endParaRPr lang="en-US"/>
            </a:p>
          </p:txBody>
        </p:sp>
        <p:sp>
          <p:nvSpPr>
            <p:cNvPr id="844" name="Freeform 12"/>
            <p:cNvSpPr>
              <a:spLocks/>
            </p:cNvSpPr>
            <p:nvPr/>
          </p:nvSpPr>
          <p:spPr bwMode="auto">
            <a:xfrm>
              <a:off x="5437188" y="5818012"/>
              <a:ext cx="573088" cy="255587"/>
            </a:xfrm>
            <a:custGeom>
              <a:avLst/>
              <a:gdLst>
                <a:gd name="T0" fmla="*/ 342 w 361"/>
                <a:gd name="T1" fmla="*/ 19 h 161"/>
                <a:gd name="T2" fmla="*/ 361 w 361"/>
                <a:gd name="T3" fmla="*/ 9 h 161"/>
                <a:gd name="T4" fmla="*/ 352 w 361"/>
                <a:gd name="T5" fmla="*/ 5 h 161"/>
                <a:gd name="T6" fmla="*/ 340 w 361"/>
                <a:gd name="T7" fmla="*/ 0 h 161"/>
                <a:gd name="T8" fmla="*/ 340 w 361"/>
                <a:gd name="T9" fmla="*/ 0 h 161"/>
                <a:gd name="T10" fmla="*/ 340 w 361"/>
                <a:gd name="T11" fmla="*/ 0 h 161"/>
                <a:gd name="T12" fmla="*/ 340 w 361"/>
                <a:gd name="T13" fmla="*/ 0 h 161"/>
                <a:gd name="T14" fmla="*/ 333 w 361"/>
                <a:gd name="T15" fmla="*/ 2 h 161"/>
                <a:gd name="T16" fmla="*/ 333 w 361"/>
                <a:gd name="T17" fmla="*/ 2 h 161"/>
                <a:gd name="T18" fmla="*/ 5 w 361"/>
                <a:gd name="T19" fmla="*/ 149 h 161"/>
                <a:gd name="T20" fmla="*/ 0 w 361"/>
                <a:gd name="T21" fmla="*/ 151 h 161"/>
                <a:gd name="T22" fmla="*/ 12 w 361"/>
                <a:gd name="T23" fmla="*/ 156 h 161"/>
                <a:gd name="T24" fmla="*/ 21 w 361"/>
                <a:gd name="T25" fmla="*/ 161 h 161"/>
                <a:gd name="T26" fmla="*/ 28 w 361"/>
                <a:gd name="T27" fmla="*/ 158 h 161"/>
                <a:gd name="T28" fmla="*/ 342 w 361"/>
                <a:gd name="T29" fmla="*/ 19 h 161"/>
                <a:gd name="T30" fmla="*/ 342 w 361"/>
                <a:gd name="T31" fmla="*/ 1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42" y="19"/>
                  </a:moveTo>
                  <a:lnTo>
                    <a:pt x="361" y="9"/>
                  </a:lnTo>
                  <a:lnTo>
                    <a:pt x="352" y="5"/>
                  </a:lnTo>
                  <a:lnTo>
                    <a:pt x="340" y="0"/>
                  </a:lnTo>
                  <a:lnTo>
                    <a:pt x="340" y="0"/>
                  </a:lnTo>
                  <a:lnTo>
                    <a:pt x="340" y="0"/>
                  </a:lnTo>
                  <a:lnTo>
                    <a:pt x="340" y="0"/>
                  </a:lnTo>
                  <a:lnTo>
                    <a:pt x="333" y="2"/>
                  </a:lnTo>
                  <a:lnTo>
                    <a:pt x="333" y="2"/>
                  </a:lnTo>
                  <a:lnTo>
                    <a:pt x="5" y="149"/>
                  </a:lnTo>
                  <a:lnTo>
                    <a:pt x="0" y="151"/>
                  </a:lnTo>
                  <a:lnTo>
                    <a:pt x="12" y="156"/>
                  </a:lnTo>
                  <a:lnTo>
                    <a:pt x="21" y="161"/>
                  </a:lnTo>
                  <a:lnTo>
                    <a:pt x="28" y="158"/>
                  </a:lnTo>
                  <a:lnTo>
                    <a:pt x="342" y="19"/>
                  </a:lnTo>
                  <a:lnTo>
                    <a:pt x="342"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5" name="Freeform 13"/>
            <p:cNvSpPr>
              <a:spLocks/>
            </p:cNvSpPr>
            <p:nvPr/>
          </p:nvSpPr>
          <p:spPr bwMode="auto">
            <a:xfrm>
              <a:off x="5583238" y="5881512"/>
              <a:ext cx="573088" cy="258762"/>
            </a:xfrm>
            <a:custGeom>
              <a:avLst/>
              <a:gdLst>
                <a:gd name="T0" fmla="*/ 361 w 361"/>
                <a:gd name="T1" fmla="*/ 10 h 163"/>
                <a:gd name="T2" fmla="*/ 352 w 361"/>
                <a:gd name="T3" fmla="*/ 5 h 163"/>
                <a:gd name="T4" fmla="*/ 340 w 361"/>
                <a:gd name="T5" fmla="*/ 0 h 163"/>
                <a:gd name="T6" fmla="*/ 333 w 361"/>
                <a:gd name="T7" fmla="*/ 3 h 163"/>
                <a:gd name="T8" fmla="*/ 333 w 361"/>
                <a:gd name="T9" fmla="*/ 3 h 163"/>
                <a:gd name="T10" fmla="*/ 5 w 361"/>
                <a:gd name="T11" fmla="*/ 149 h 163"/>
                <a:gd name="T12" fmla="*/ 0 w 361"/>
                <a:gd name="T13" fmla="*/ 151 h 163"/>
                <a:gd name="T14" fmla="*/ 12 w 361"/>
                <a:gd name="T15" fmla="*/ 156 h 163"/>
                <a:gd name="T16" fmla="*/ 21 w 361"/>
                <a:gd name="T17" fmla="*/ 163 h 163"/>
                <a:gd name="T18" fmla="*/ 28 w 361"/>
                <a:gd name="T19" fmla="*/ 161 h 163"/>
                <a:gd name="T20" fmla="*/ 342 w 361"/>
                <a:gd name="T21" fmla="*/ 19 h 163"/>
                <a:gd name="T22" fmla="*/ 361 w 361"/>
                <a:gd name="T23" fmla="*/ 1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1" h="163">
                  <a:moveTo>
                    <a:pt x="361" y="10"/>
                  </a:moveTo>
                  <a:lnTo>
                    <a:pt x="352" y="5"/>
                  </a:lnTo>
                  <a:lnTo>
                    <a:pt x="340" y="0"/>
                  </a:lnTo>
                  <a:lnTo>
                    <a:pt x="333" y="3"/>
                  </a:lnTo>
                  <a:lnTo>
                    <a:pt x="333" y="3"/>
                  </a:lnTo>
                  <a:lnTo>
                    <a:pt x="5" y="149"/>
                  </a:lnTo>
                  <a:lnTo>
                    <a:pt x="0" y="151"/>
                  </a:lnTo>
                  <a:lnTo>
                    <a:pt x="12" y="156"/>
                  </a:lnTo>
                  <a:lnTo>
                    <a:pt x="21" y="163"/>
                  </a:lnTo>
                  <a:lnTo>
                    <a:pt x="28" y="161"/>
                  </a:lnTo>
                  <a:lnTo>
                    <a:pt x="342" y="19"/>
                  </a:lnTo>
                  <a:lnTo>
                    <a:pt x="361"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6" name="Freeform 14"/>
            <p:cNvSpPr>
              <a:spLocks/>
            </p:cNvSpPr>
            <p:nvPr/>
          </p:nvSpPr>
          <p:spPr bwMode="auto">
            <a:xfrm>
              <a:off x="5748338" y="5956124"/>
              <a:ext cx="573088" cy="255587"/>
            </a:xfrm>
            <a:custGeom>
              <a:avLst/>
              <a:gdLst>
                <a:gd name="T0" fmla="*/ 338 w 361"/>
                <a:gd name="T1" fmla="*/ 22 h 161"/>
                <a:gd name="T2" fmla="*/ 338 w 361"/>
                <a:gd name="T3" fmla="*/ 22 h 161"/>
                <a:gd name="T4" fmla="*/ 340 w 361"/>
                <a:gd name="T5" fmla="*/ 19 h 161"/>
                <a:gd name="T6" fmla="*/ 340 w 361"/>
                <a:gd name="T7" fmla="*/ 19 h 161"/>
                <a:gd name="T8" fmla="*/ 361 w 361"/>
                <a:gd name="T9" fmla="*/ 10 h 161"/>
                <a:gd name="T10" fmla="*/ 349 w 361"/>
                <a:gd name="T11" fmla="*/ 5 h 161"/>
                <a:gd name="T12" fmla="*/ 340 w 361"/>
                <a:gd name="T13" fmla="*/ 0 h 161"/>
                <a:gd name="T14" fmla="*/ 338 w 361"/>
                <a:gd name="T15" fmla="*/ 0 h 161"/>
                <a:gd name="T16" fmla="*/ 338 w 361"/>
                <a:gd name="T17" fmla="*/ 0 h 161"/>
                <a:gd name="T18" fmla="*/ 5 w 361"/>
                <a:gd name="T19" fmla="*/ 149 h 161"/>
                <a:gd name="T20" fmla="*/ 0 w 361"/>
                <a:gd name="T21" fmla="*/ 152 h 161"/>
                <a:gd name="T22" fmla="*/ 9 w 361"/>
                <a:gd name="T23" fmla="*/ 157 h 161"/>
                <a:gd name="T24" fmla="*/ 21 w 361"/>
                <a:gd name="T25" fmla="*/ 161 h 161"/>
                <a:gd name="T26" fmla="*/ 28 w 361"/>
                <a:gd name="T27" fmla="*/ 159 h 161"/>
                <a:gd name="T28" fmla="*/ 338 w 361"/>
                <a:gd name="T29" fmla="*/ 22 h 161"/>
                <a:gd name="T30" fmla="*/ 338 w 361"/>
                <a:gd name="T31" fmla="*/ 2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38" y="22"/>
                  </a:moveTo>
                  <a:lnTo>
                    <a:pt x="338" y="22"/>
                  </a:lnTo>
                  <a:lnTo>
                    <a:pt x="340" y="19"/>
                  </a:lnTo>
                  <a:lnTo>
                    <a:pt x="340" y="19"/>
                  </a:lnTo>
                  <a:lnTo>
                    <a:pt x="361" y="10"/>
                  </a:lnTo>
                  <a:lnTo>
                    <a:pt x="349" y="5"/>
                  </a:lnTo>
                  <a:lnTo>
                    <a:pt x="340" y="0"/>
                  </a:lnTo>
                  <a:lnTo>
                    <a:pt x="338" y="0"/>
                  </a:lnTo>
                  <a:lnTo>
                    <a:pt x="338" y="0"/>
                  </a:lnTo>
                  <a:lnTo>
                    <a:pt x="5" y="149"/>
                  </a:lnTo>
                  <a:lnTo>
                    <a:pt x="0" y="152"/>
                  </a:lnTo>
                  <a:lnTo>
                    <a:pt x="9" y="157"/>
                  </a:lnTo>
                  <a:lnTo>
                    <a:pt x="21" y="161"/>
                  </a:lnTo>
                  <a:lnTo>
                    <a:pt x="28" y="159"/>
                  </a:lnTo>
                  <a:lnTo>
                    <a:pt x="338" y="22"/>
                  </a:lnTo>
                  <a:lnTo>
                    <a:pt x="338"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7" name="Freeform 15"/>
            <p:cNvSpPr>
              <a:spLocks/>
            </p:cNvSpPr>
            <p:nvPr/>
          </p:nvSpPr>
          <p:spPr bwMode="auto">
            <a:xfrm>
              <a:off x="5897563" y="6024387"/>
              <a:ext cx="577850" cy="255587"/>
            </a:xfrm>
            <a:custGeom>
              <a:avLst/>
              <a:gdLst>
                <a:gd name="T0" fmla="*/ 364 w 364"/>
                <a:gd name="T1" fmla="*/ 9 h 161"/>
                <a:gd name="T2" fmla="*/ 352 w 364"/>
                <a:gd name="T3" fmla="*/ 5 h 161"/>
                <a:gd name="T4" fmla="*/ 340 w 364"/>
                <a:gd name="T5" fmla="*/ 0 h 161"/>
                <a:gd name="T6" fmla="*/ 333 w 364"/>
                <a:gd name="T7" fmla="*/ 2 h 161"/>
                <a:gd name="T8" fmla="*/ 333 w 364"/>
                <a:gd name="T9" fmla="*/ 2 h 161"/>
                <a:gd name="T10" fmla="*/ 5 w 364"/>
                <a:gd name="T11" fmla="*/ 149 h 161"/>
                <a:gd name="T12" fmla="*/ 0 w 364"/>
                <a:gd name="T13" fmla="*/ 151 h 161"/>
                <a:gd name="T14" fmla="*/ 12 w 364"/>
                <a:gd name="T15" fmla="*/ 156 h 161"/>
                <a:gd name="T16" fmla="*/ 24 w 364"/>
                <a:gd name="T17" fmla="*/ 161 h 161"/>
                <a:gd name="T18" fmla="*/ 29 w 364"/>
                <a:gd name="T19" fmla="*/ 158 h 161"/>
                <a:gd name="T20" fmla="*/ 345 w 364"/>
                <a:gd name="T21" fmla="*/ 19 h 161"/>
                <a:gd name="T22" fmla="*/ 345 w 364"/>
                <a:gd name="T23" fmla="*/ 19 h 161"/>
                <a:gd name="T24" fmla="*/ 364 w 364"/>
                <a:gd name="T25" fmla="*/ 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4" h="161">
                  <a:moveTo>
                    <a:pt x="364" y="9"/>
                  </a:moveTo>
                  <a:lnTo>
                    <a:pt x="352" y="5"/>
                  </a:lnTo>
                  <a:lnTo>
                    <a:pt x="340" y="0"/>
                  </a:lnTo>
                  <a:lnTo>
                    <a:pt x="333" y="2"/>
                  </a:lnTo>
                  <a:lnTo>
                    <a:pt x="333" y="2"/>
                  </a:lnTo>
                  <a:lnTo>
                    <a:pt x="5" y="149"/>
                  </a:lnTo>
                  <a:lnTo>
                    <a:pt x="0" y="151"/>
                  </a:lnTo>
                  <a:lnTo>
                    <a:pt x="12" y="156"/>
                  </a:lnTo>
                  <a:lnTo>
                    <a:pt x="24" y="161"/>
                  </a:lnTo>
                  <a:lnTo>
                    <a:pt x="29" y="158"/>
                  </a:lnTo>
                  <a:lnTo>
                    <a:pt x="345" y="19"/>
                  </a:lnTo>
                  <a:lnTo>
                    <a:pt x="345" y="19"/>
                  </a:lnTo>
                  <a:lnTo>
                    <a:pt x="364"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848" name="Group 847"/>
          <p:cNvGrpSpPr/>
          <p:nvPr/>
        </p:nvGrpSpPr>
        <p:grpSpPr>
          <a:xfrm>
            <a:off x="7267828" y="3552609"/>
            <a:ext cx="1909989" cy="854075"/>
            <a:chOff x="5114925" y="5697362"/>
            <a:chExt cx="1622425" cy="725487"/>
          </a:xfrm>
        </p:grpSpPr>
        <p:sp>
          <p:nvSpPr>
            <p:cNvPr id="849" name="Freeform 11"/>
            <p:cNvSpPr>
              <a:spLocks/>
            </p:cNvSpPr>
            <p:nvPr/>
          </p:nvSpPr>
          <p:spPr bwMode="auto">
            <a:xfrm>
              <a:off x="5114925" y="5697362"/>
              <a:ext cx="1622425" cy="725487"/>
            </a:xfrm>
            <a:custGeom>
              <a:avLst/>
              <a:gdLst>
                <a:gd name="T0" fmla="*/ 1022 w 1022"/>
                <a:gd name="T1" fmla="*/ 227 h 457"/>
                <a:gd name="T2" fmla="*/ 512 w 1022"/>
                <a:gd name="T3" fmla="*/ 457 h 457"/>
                <a:gd name="T4" fmla="*/ 0 w 1022"/>
                <a:gd name="T5" fmla="*/ 227 h 457"/>
                <a:gd name="T6" fmla="*/ 512 w 1022"/>
                <a:gd name="T7" fmla="*/ 0 h 457"/>
                <a:gd name="T8" fmla="*/ 1022 w 1022"/>
                <a:gd name="T9" fmla="*/ 227 h 457"/>
              </a:gdLst>
              <a:ahLst/>
              <a:cxnLst>
                <a:cxn ang="0">
                  <a:pos x="T0" y="T1"/>
                </a:cxn>
                <a:cxn ang="0">
                  <a:pos x="T2" y="T3"/>
                </a:cxn>
                <a:cxn ang="0">
                  <a:pos x="T4" y="T5"/>
                </a:cxn>
                <a:cxn ang="0">
                  <a:pos x="T6" y="T7"/>
                </a:cxn>
                <a:cxn ang="0">
                  <a:pos x="T8" y="T9"/>
                </a:cxn>
              </a:cxnLst>
              <a:rect l="0" t="0" r="r" b="b"/>
              <a:pathLst>
                <a:path w="1022" h="457">
                  <a:moveTo>
                    <a:pt x="1022" y="227"/>
                  </a:moveTo>
                  <a:lnTo>
                    <a:pt x="512" y="457"/>
                  </a:lnTo>
                  <a:lnTo>
                    <a:pt x="0" y="227"/>
                  </a:lnTo>
                  <a:lnTo>
                    <a:pt x="512" y="0"/>
                  </a:lnTo>
                  <a:lnTo>
                    <a:pt x="1022" y="227"/>
                  </a:lnTo>
                  <a:close/>
                </a:path>
              </a:pathLst>
            </a:custGeom>
            <a:solidFill>
              <a:schemeClr val="accent5"/>
            </a:solidFill>
            <a:ln w="28575">
              <a:solidFill>
                <a:schemeClr val="bg2"/>
              </a:solidFill>
            </a:ln>
          </p:spPr>
          <p:txBody>
            <a:bodyPr vert="horz" wrap="square" lIns="91440" tIns="45720" rIns="91440" bIns="45720" numCol="1" anchor="t" anchorCtr="0" compatLnSpc="1">
              <a:prstTxWarp prst="textNoShape">
                <a:avLst/>
              </a:prstTxWarp>
            </a:bodyPr>
            <a:lstStyle/>
            <a:p>
              <a:endParaRPr lang="en-US"/>
            </a:p>
          </p:txBody>
        </p:sp>
        <p:sp>
          <p:nvSpPr>
            <p:cNvPr id="850" name="Freeform 12"/>
            <p:cNvSpPr>
              <a:spLocks/>
            </p:cNvSpPr>
            <p:nvPr/>
          </p:nvSpPr>
          <p:spPr bwMode="auto">
            <a:xfrm>
              <a:off x="5437188" y="5818012"/>
              <a:ext cx="573088" cy="255587"/>
            </a:xfrm>
            <a:custGeom>
              <a:avLst/>
              <a:gdLst>
                <a:gd name="T0" fmla="*/ 342 w 361"/>
                <a:gd name="T1" fmla="*/ 19 h 161"/>
                <a:gd name="T2" fmla="*/ 361 w 361"/>
                <a:gd name="T3" fmla="*/ 9 h 161"/>
                <a:gd name="T4" fmla="*/ 352 w 361"/>
                <a:gd name="T5" fmla="*/ 5 h 161"/>
                <a:gd name="T6" fmla="*/ 340 w 361"/>
                <a:gd name="T7" fmla="*/ 0 h 161"/>
                <a:gd name="T8" fmla="*/ 340 w 361"/>
                <a:gd name="T9" fmla="*/ 0 h 161"/>
                <a:gd name="T10" fmla="*/ 340 w 361"/>
                <a:gd name="T11" fmla="*/ 0 h 161"/>
                <a:gd name="T12" fmla="*/ 340 w 361"/>
                <a:gd name="T13" fmla="*/ 0 h 161"/>
                <a:gd name="T14" fmla="*/ 333 w 361"/>
                <a:gd name="T15" fmla="*/ 2 h 161"/>
                <a:gd name="T16" fmla="*/ 333 w 361"/>
                <a:gd name="T17" fmla="*/ 2 h 161"/>
                <a:gd name="T18" fmla="*/ 5 w 361"/>
                <a:gd name="T19" fmla="*/ 149 h 161"/>
                <a:gd name="T20" fmla="*/ 0 w 361"/>
                <a:gd name="T21" fmla="*/ 151 h 161"/>
                <a:gd name="T22" fmla="*/ 12 w 361"/>
                <a:gd name="T23" fmla="*/ 156 h 161"/>
                <a:gd name="T24" fmla="*/ 21 w 361"/>
                <a:gd name="T25" fmla="*/ 161 h 161"/>
                <a:gd name="T26" fmla="*/ 28 w 361"/>
                <a:gd name="T27" fmla="*/ 158 h 161"/>
                <a:gd name="T28" fmla="*/ 342 w 361"/>
                <a:gd name="T29" fmla="*/ 19 h 161"/>
                <a:gd name="T30" fmla="*/ 342 w 361"/>
                <a:gd name="T31" fmla="*/ 1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42" y="19"/>
                  </a:moveTo>
                  <a:lnTo>
                    <a:pt x="361" y="9"/>
                  </a:lnTo>
                  <a:lnTo>
                    <a:pt x="352" y="5"/>
                  </a:lnTo>
                  <a:lnTo>
                    <a:pt x="340" y="0"/>
                  </a:lnTo>
                  <a:lnTo>
                    <a:pt x="340" y="0"/>
                  </a:lnTo>
                  <a:lnTo>
                    <a:pt x="340" y="0"/>
                  </a:lnTo>
                  <a:lnTo>
                    <a:pt x="340" y="0"/>
                  </a:lnTo>
                  <a:lnTo>
                    <a:pt x="333" y="2"/>
                  </a:lnTo>
                  <a:lnTo>
                    <a:pt x="333" y="2"/>
                  </a:lnTo>
                  <a:lnTo>
                    <a:pt x="5" y="149"/>
                  </a:lnTo>
                  <a:lnTo>
                    <a:pt x="0" y="151"/>
                  </a:lnTo>
                  <a:lnTo>
                    <a:pt x="12" y="156"/>
                  </a:lnTo>
                  <a:lnTo>
                    <a:pt x="21" y="161"/>
                  </a:lnTo>
                  <a:lnTo>
                    <a:pt x="28" y="158"/>
                  </a:lnTo>
                  <a:lnTo>
                    <a:pt x="342" y="19"/>
                  </a:lnTo>
                  <a:lnTo>
                    <a:pt x="342"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1" name="Freeform 13"/>
            <p:cNvSpPr>
              <a:spLocks/>
            </p:cNvSpPr>
            <p:nvPr/>
          </p:nvSpPr>
          <p:spPr bwMode="auto">
            <a:xfrm>
              <a:off x="5583238" y="5881512"/>
              <a:ext cx="573088" cy="258762"/>
            </a:xfrm>
            <a:custGeom>
              <a:avLst/>
              <a:gdLst>
                <a:gd name="T0" fmla="*/ 361 w 361"/>
                <a:gd name="T1" fmla="*/ 10 h 163"/>
                <a:gd name="T2" fmla="*/ 352 w 361"/>
                <a:gd name="T3" fmla="*/ 5 h 163"/>
                <a:gd name="T4" fmla="*/ 340 w 361"/>
                <a:gd name="T5" fmla="*/ 0 h 163"/>
                <a:gd name="T6" fmla="*/ 333 w 361"/>
                <a:gd name="T7" fmla="*/ 3 h 163"/>
                <a:gd name="T8" fmla="*/ 333 w 361"/>
                <a:gd name="T9" fmla="*/ 3 h 163"/>
                <a:gd name="T10" fmla="*/ 5 w 361"/>
                <a:gd name="T11" fmla="*/ 149 h 163"/>
                <a:gd name="T12" fmla="*/ 0 w 361"/>
                <a:gd name="T13" fmla="*/ 151 h 163"/>
                <a:gd name="T14" fmla="*/ 12 w 361"/>
                <a:gd name="T15" fmla="*/ 156 h 163"/>
                <a:gd name="T16" fmla="*/ 21 w 361"/>
                <a:gd name="T17" fmla="*/ 163 h 163"/>
                <a:gd name="T18" fmla="*/ 28 w 361"/>
                <a:gd name="T19" fmla="*/ 161 h 163"/>
                <a:gd name="T20" fmla="*/ 342 w 361"/>
                <a:gd name="T21" fmla="*/ 19 h 163"/>
                <a:gd name="T22" fmla="*/ 361 w 361"/>
                <a:gd name="T23" fmla="*/ 1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1" h="163">
                  <a:moveTo>
                    <a:pt x="361" y="10"/>
                  </a:moveTo>
                  <a:lnTo>
                    <a:pt x="352" y="5"/>
                  </a:lnTo>
                  <a:lnTo>
                    <a:pt x="340" y="0"/>
                  </a:lnTo>
                  <a:lnTo>
                    <a:pt x="333" y="3"/>
                  </a:lnTo>
                  <a:lnTo>
                    <a:pt x="333" y="3"/>
                  </a:lnTo>
                  <a:lnTo>
                    <a:pt x="5" y="149"/>
                  </a:lnTo>
                  <a:lnTo>
                    <a:pt x="0" y="151"/>
                  </a:lnTo>
                  <a:lnTo>
                    <a:pt x="12" y="156"/>
                  </a:lnTo>
                  <a:lnTo>
                    <a:pt x="21" y="163"/>
                  </a:lnTo>
                  <a:lnTo>
                    <a:pt x="28" y="161"/>
                  </a:lnTo>
                  <a:lnTo>
                    <a:pt x="342" y="19"/>
                  </a:lnTo>
                  <a:lnTo>
                    <a:pt x="361"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2" name="Freeform 14"/>
            <p:cNvSpPr>
              <a:spLocks/>
            </p:cNvSpPr>
            <p:nvPr/>
          </p:nvSpPr>
          <p:spPr bwMode="auto">
            <a:xfrm>
              <a:off x="5748338" y="5956124"/>
              <a:ext cx="573088" cy="255587"/>
            </a:xfrm>
            <a:custGeom>
              <a:avLst/>
              <a:gdLst>
                <a:gd name="T0" fmla="*/ 338 w 361"/>
                <a:gd name="T1" fmla="*/ 22 h 161"/>
                <a:gd name="T2" fmla="*/ 338 w 361"/>
                <a:gd name="T3" fmla="*/ 22 h 161"/>
                <a:gd name="T4" fmla="*/ 340 w 361"/>
                <a:gd name="T5" fmla="*/ 19 h 161"/>
                <a:gd name="T6" fmla="*/ 340 w 361"/>
                <a:gd name="T7" fmla="*/ 19 h 161"/>
                <a:gd name="T8" fmla="*/ 361 w 361"/>
                <a:gd name="T9" fmla="*/ 10 h 161"/>
                <a:gd name="T10" fmla="*/ 349 w 361"/>
                <a:gd name="T11" fmla="*/ 5 h 161"/>
                <a:gd name="T12" fmla="*/ 340 w 361"/>
                <a:gd name="T13" fmla="*/ 0 h 161"/>
                <a:gd name="T14" fmla="*/ 338 w 361"/>
                <a:gd name="T15" fmla="*/ 0 h 161"/>
                <a:gd name="T16" fmla="*/ 338 w 361"/>
                <a:gd name="T17" fmla="*/ 0 h 161"/>
                <a:gd name="T18" fmla="*/ 5 w 361"/>
                <a:gd name="T19" fmla="*/ 149 h 161"/>
                <a:gd name="T20" fmla="*/ 0 w 361"/>
                <a:gd name="T21" fmla="*/ 152 h 161"/>
                <a:gd name="T22" fmla="*/ 9 w 361"/>
                <a:gd name="T23" fmla="*/ 157 h 161"/>
                <a:gd name="T24" fmla="*/ 21 w 361"/>
                <a:gd name="T25" fmla="*/ 161 h 161"/>
                <a:gd name="T26" fmla="*/ 28 w 361"/>
                <a:gd name="T27" fmla="*/ 159 h 161"/>
                <a:gd name="T28" fmla="*/ 338 w 361"/>
                <a:gd name="T29" fmla="*/ 22 h 161"/>
                <a:gd name="T30" fmla="*/ 338 w 361"/>
                <a:gd name="T31" fmla="*/ 2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38" y="22"/>
                  </a:moveTo>
                  <a:lnTo>
                    <a:pt x="338" y="22"/>
                  </a:lnTo>
                  <a:lnTo>
                    <a:pt x="340" y="19"/>
                  </a:lnTo>
                  <a:lnTo>
                    <a:pt x="340" y="19"/>
                  </a:lnTo>
                  <a:lnTo>
                    <a:pt x="361" y="10"/>
                  </a:lnTo>
                  <a:lnTo>
                    <a:pt x="349" y="5"/>
                  </a:lnTo>
                  <a:lnTo>
                    <a:pt x="340" y="0"/>
                  </a:lnTo>
                  <a:lnTo>
                    <a:pt x="338" y="0"/>
                  </a:lnTo>
                  <a:lnTo>
                    <a:pt x="338" y="0"/>
                  </a:lnTo>
                  <a:lnTo>
                    <a:pt x="5" y="149"/>
                  </a:lnTo>
                  <a:lnTo>
                    <a:pt x="0" y="152"/>
                  </a:lnTo>
                  <a:lnTo>
                    <a:pt x="9" y="157"/>
                  </a:lnTo>
                  <a:lnTo>
                    <a:pt x="21" y="161"/>
                  </a:lnTo>
                  <a:lnTo>
                    <a:pt x="28" y="159"/>
                  </a:lnTo>
                  <a:lnTo>
                    <a:pt x="338" y="22"/>
                  </a:lnTo>
                  <a:lnTo>
                    <a:pt x="338"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3" name="Freeform 15"/>
            <p:cNvSpPr>
              <a:spLocks/>
            </p:cNvSpPr>
            <p:nvPr/>
          </p:nvSpPr>
          <p:spPr bwMode="auto">
            <a:xfrm>
              <a:off x="5897563" y="6024387"/>
              <a:ext cx="577850" cy="255587"/>
            </a:xfrm>
            <a:custGeom>
              <a:avLst/>
              <a:gdLst>
                <a:gd name="T0" fmla="*/ 364 w 364"/>
                <a:gd name="T1" fmla="*/ 9 h 161"/>
                <a:gd name="T2" fmla="*/ 352 w 364"/>
                <a:gd name="T3" fmla="*/ 5 h 161"/>
                <a:gd name="T4" fmla="*/ 340 w 364"/>
                <a:gd name="T5" fmla="*/ 0 h 161"/>
                <a:gd name="T6" fmla="*/ 333 w 364"/>
                <a:gd name="T7" fmla="*/ 2 h 161"/>
                <a:gd name="T8" fmla="*/ 333 w 364"/>
                <a:gd name="T9" fmla="*/ 2 h 161"/>
                <a:gd name="T10" fmla="*/ 5 w 364"/>
                <a:gd name="T11" fmla="*/ 149 h 161"/>
                <a:gd name="T12" fmla="*/ 0 w 364"/>
                <a:gd name="T13" fmla="*/ 151 h 161"/>
                <a:gd name="T14" fmla="*/ 12 w 364"/>
                <a:gd name="T15" fmla="*/ 156 h 161"/>
                <a:gd name="T16" fmla="*/ 24 w 364"/>
                <a:gd name="T17" fmla="*/ 161 h 161"/>
                <a:gd name="T18" fmla="*/ 29 w 364"/>
                <a:gd name="T19" fmla="*/ 158 h 161"/>
                <a:gd name="T20" fmla="*/ 345 w 364"/>
                <a:gd name="T21" fmla="*/ 19 h 161"/>
                <a:gd name="T22" fmla="*/ 345 w 364"/>
                <a:gd name="T23" fmla="*/ 19 h 161"/>
                <a:gd name="T24" fmla="*/ 364 w 364"/>
                <a:gd name="T25" fmla="*/ 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4" h="161">
                  <a:moveTo>
                    <a:pt x="364" y="9"/>
                  </a:moveTo>
                  <a:lnTo>
                    <a:pt x="352" y="5"/>
                  </a:lnTo>
                  <a:lnTo>
                    <a:pt x="340" y="0"/>
                  </a:lnTo>
                  <a:lnTo>
                    <a:pt x="333" y="2"/>
                  </a:lnTo>
                  <a:lnTo>
                    <a:pt x="333" y="2"/>
                  </a:lnTo>
                  <a:lnTo>
                    <a:pt x="5" y="149"/>
                  </a:lnTo>
                  <a:lnTo>
                    <a:pt x="0" y="151"/>
                  </a:lnTo>
                  <a:lnTo>
                    <a:pt x="12" y="156"/>
                  </a:lnTo>
                  <a:lnTo>
                    <a:pt x="24" y="161"/>
                  </a:lnTo>
                  <a:lnTo>
                    <a:pt x="29" y="158"/>
                  </a:lnTo>
                  <a:lnTo>
                    <a:pt x="345" y="19"/>
                  </a:lnTo>
                  <a:lnTo>
                    <a:pt x="345" y="19"/>
                  </a:lnTo>
                  <a:lnTo>
                    <a:pt x="364"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854" name="Group 853"/>
          <p:cNvGrpSpPr/>
          <p:nvPr/>
        </p:nvGrpSpPr>
        <p:grpSpPr>
          <a:xfrm>
            <a:off x="7267828" y="3377042"/>
            <a:ext cx="1909989" cy="854075"/>
            <a:chOff x="5114925" y="5697362"/>
            <a:chExt cx="1622425" cy="725487"/>
          </a:xfrm>
        </p:grpSpPr>
        <p:sp>
          <p:nvSpPr>
            <p:cNvPr id="855" name="Freeform 11"/>
            <p:cNvSpPr>
              <a:spLocks/>
            </p:cNvSpPr>
            <p:nvPr/>
          </p:nvSpPr>
          <p:spPr bwMode="auto">
            <a:xfrm>
              <a:off x="5114925" y="5697362"/>
              <a:ext cx="1622425" cy="725487"/>
            </a:xfrm>
            <a:custGeom>
              <a:avLst/>
              <a:gdLst>
                <a:gd name="T0" fmla="*/ 1022 w 1022"/>
                <a:gd name="T1" fmla="*/ 227 h 457"/>
                <a:gd name="T2" fmla="*/ 512 w 1022"/>
                <a:gd name="T3" fmla="*/ 457 h 457"/>
                <a:gd name="T4" fmla="*/ 0 w 1022"/>
                <a:gd name="T5" fmla="*/ 227 h 457"/>
                <a:gd name="T6" fmla="*/ 512 w 1022"/>
                <a:gd name="T7" fmla="*/ 0 h 457"/>
                <a:gd name="T8" fmla="*/ 1022 w 1022"/>
                <a:gd name="T9" fmla="*/ 227 h 457"/>
              </a:gdLst>
              <a:ahLst/>
              <a:cxnLst>
                <a:cxn ang="0">
                  <a:pos x="T0" y="T1"/>
                </a:cxn>
                <a:cxn ang="0">
                  <a:pos x="T2" y="T3"/>
                </a:cxn>
                <a:cxn ang="0">
                  <a:pos x="T4" y="T5"/>
                </a:cxn>
                <a:cxn ang="0">
                  <a:pos x="T6" y="T7"/>
                </a:cxn>
                <a:cxn ang="0">
                  <a:pos x="T8" y="T9"/>
                </a:cxn>
              </a:cxnLst>
              <a:rect l="0" t="0" r="r" b="b"/>
              <a:pathLst>
                <a:path w="1022" h="457">
                  <a:moveTo>
                    <a:pt x="1022" y="227"/>
                  </a:moveTo>
                  <a:lnTo>
                    <a:pt x="512" y="457"/>
                  </a:lnTo>
                  <a:lnTo>
                    <a:pt x="0" y="227"/>
                  </a:lnTo>
                  <a:lnTo>
                    <a:pt x="512" y="0"/>
                  </a:lnTo>
                  <a:lnTo>
                    <a:pt x="1022" y="227"/>
                  </a:lnTo>
                  <a:close/>
                </a:path>
              </a:pathLst>
            </a:custGeom>
            <a:solidFill>
              <a:schemeClr val="accent5"/>
            </a:solidFill>
            <a:ln w="28575">
              <a:solidFill>
                <a:schemeClr val="bg2"/>
              </a:solidFill>
            </a:ln>
          </p:spPr>
          <p:txBody>
            <a:bodyPr vert="horz" wrap="square" lIns="91440" tIns="45720" rIns="91440" bIns="45720" numCol="1" anchor="t" anchorCtr="0" compatLnSpc="1">
              <a:prstTxWarp prst="textNoShape">
                <a:avLst/>
              </a:prstTxWarp>
            </a:bodyPr>
            <a:lstStyle/>
            <a:p>
              <a:endParaRPr lang="en-US"/>
            </a:p>
          </p:txBody>
        </p:sp>
        <p:sp>
          <p:nvSpPr>
            <p:cNvPr id="856" name="Freeform 12"/>
            <p:cNvSpPr>
              <a:spLocks/>
            </p:cNvSpPr>
            <p:nvPr/>
          </p:nvSpPr>
          <p:spPr bwMode="auto">
            <a:xfrm>
              <a:off x="5437188" y="5818012"/>
              <a:ext cx="573088" cy="255587"/>
            </a:xfrm>
            <a:custGeom>
              <a:avLst/>
              <a:gdLst>
                <a:gd name="T0" fmla="*/ 342 w 361"/>
                <a:gd name="T1" fmla="*/ 19 h 161"/>
                <a:gd name="T2" fmla="*/ 361 w 361"/>
                <a:gd name="T3" fmla="*/ 9 h 161"/>
                <a:gd name="T4" fmla="*/ 352 w 361"/>
                <a:gd name="T5" fmla="*/ 5 h 161"/>
                <a:gd name="T6" fmla="*/ 340 w 361"/>
                <a:gd name="T7" fmla="*/ 0 h 161"/>
                <a:gd name="T8" fmla="*/ 340 w 361"/>
                <a:gd name="T9" fmla="*/ 0 h 161"/>
                <a:gd name="T10" fmla="*/ 340 w 361"/>
                <a:gd name="T11" fmla="*/ 0 h 161"/>
                <a:gd name="T12" fmla="*/ 340 w 361"/>
                <a:gd name="T13" fmla="*/ 0 h 161"/>
                <a:gd name="T14" fmla="*/ 333 w 361"/>
                <a:gd name="T15" fmla="*/ 2 h 161"/>
                <a:gd name="T16" fmla="*/ 333 w 361"/>
                <a:gd name="T17" fmla="*/ 2 h 161"/>
                <a:gd name="T18" fmla="*/ 5 w 361"/>
                <a:gd name="T19" fmla="*/ 149 h 161"/>
                <a:gd name="T20" fmla="*/ 0 w 361"/>
                <a:gd name="T21" fmla="*/ 151 h 161"/>
                <a:gd name="T22" fmla="*/ 12 w 361"/>
                <a:gd name="T23" fmla="*/ 156 h 161"/>
                <a:gd name="T24" fmla="*/ 21 w 361"/>
                <a:gd name="T25" fmla="*/ 161 h 161"/>
                <a:gd name="T26" fmla="*/ 28 w 361"/>
                <a:gd name="T27" fmla="*/ 158 h 161"/>
                <a:gd name="T28" fmla="*/ 342 w 361"/>
                <a:gd name="T29" fmla="*/ 19 h 161"/>
                <a:gd name="T30" fmla="*/ 342 w 361"/>
                <a:gd name="T31" fmla="*/ 1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42" y="19"/>
                  </a:moveTo>
                  <a:lnTo>
                    <a:pt x="361" y="9"/>
                  </a:lnTo>
                  <a:lnTo>
                    <a:pt x="352" y="5"/>
                  </a:lnTo>
                  <a:lnTo>
                    <a:pt x="340" y="0"/>
                  </a:lnTo>
                  <a:lnTo>
                    <a:pt x="340" y="0"/>
                  </a:lnTo>
                  <a:lnTo>
                    <a:pt x="340" y="0"/>
                  </a:lnTo>
                  <a:lnTo>
                    <a:pt x="340" y="0"/>
                  </a:lnTo>
                  <a:lnTo>
                    <a:pt x="333" y="2"/>
                  </a:lnTo>
                  <a:lnTo>
                    <a:pt x="333" y="2"/>
                  </a:lnTo>
                  <a:lnTo>
                    <a:pt x="5" y="149"/>
                  </a:lnTo>
                  <a:lnTo>
                    <a:pt x="0" y="151"/>
                  </a:lnTo>
                  <a:lnTo>
                    <a:pt x="12" y="156"/>
                  </a:lnTo>
                  <a:lnTo>
                    <a:pt x="21" y="161"/>
                  </a:lnTo>
                  <a:lnTo>
                    <a:pt x="28" y="158"/>
                  </a:lnTo>
                  <a:lnTo>
                    <a:pt x="342" y="19"/>
                  </a:lnTo>
                  <a:lnTo>
                    <a:pt x="342"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7" name="Freeform 13"/>
            <p:cNvSpPr>
              <a:spLocks/>
            </p:cNvSpPr>
            <p:nvPr/>
          </p:nvSpPr>
          <p:spPr bwMode="auto">
            <a:xfrm>
              <a:off x="5583238" y="5881512"/>
              <a:ext cx="573088" cy="258762"/>
            </a:xfrm>
            <a:custGeom>
              <a:avLst/>
              <a:gdLst>
                <a:gd name="T0" fmla="*/ 361 w 361"/>
                <a:gd name="T1" fmla="*/ 10 h 163"/>
                <a:gd name="T2" fmla="*/ 352 w 361"/>
                <a:gd name="T3" fmla="*/ 5 h 163"/>
                <a:gd name="T4" fmla="*/ 340 w 361"/>
                <a:gd name="T5" fmla="*/ 0 h 163"/>
                <a:gd name="T6" fmla="*/ 333 w 361"/>
                <a:gd name="T7" fmla="*/ 3 h 163"/>
                <a:gd name="T8" fmla="*/ 333 w 361"/>
                <a:gd name="T9" fmla="*/ 3 h 163"/>
                <a:gd name="T10" fmla="*/ 5 w 361"/>
                <a:gd name="T11" fmla="*/ 149 h 163"/>
                <a:gd name="T12" fmla="*/ 0 w 361"/>
                <a:gd name="T13" fmla="*/ 151 h 163"/>
                <a:gd name="T14" fmla="*/ 12 w 361"/>
                <a:gd name="T15" fmla="*/ 156 h 163"/>
                <a:gd name="T16" fmla="*/ 21 w 361"/>
                <a:gd name="T17" fmla="*/ 163 h 163"/>
                <a:gd name="T18" fmla="*/ 28 w 361"/>
                <a:gd name="T19" fmla="*/ 161 h 163"/>
                <a:gd name="T20" fmla="*/ 342 w 361"/>
                <a:gd name="T21" fmla="*/ 19 h 163"/>
                <a:gd name="T22" fmla="*/ 361 w 361"/>
                <a:gd name="T23" fmla="*/ 1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1" h="163">
                  <a:moveTo>
                    <a:pt x="361" y="10"/>
                  </a:moveTo>
                  <a:lnTo>
                    <a:pt x="352" y="5"/>
                  </a:lnTo>
                  <a:lnTo>
                    <a:pt x="340" y="0"/>
                  </a:lnTo>
                  <a:lnTo>
                    <a:pt x="333" y="3"/>
                  </a:lnTo>
                  <a:lnTo>
                    <a:pt x="333" y="3"/>
                  </a:lnTo>
                  <a:lnTo>
                    <a:pt x="5" y="149"/>
                  </a:lnTo>
                  <a:lnTo>
                    <a:pt x="0" y="151"/>
                  </a:lnTo>
                  <a:lnTo>
                    <a:pt x="12" y="156"/>
                  </a:lnTo>
                  <a:lnTo>
                    <a:pt x="21" y="163"/>
                  </a:lnTo>
                  <a:lnTo>
                    <a:pt x="28" y="161"/>
                  </a:lnTo>
                  <a:lnTo>
                    <a:pt x="342" y="19"/>
                  </a:lnTo>
                  <a:lnTo>
                    <a:pt x="361"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8" name="Freeform 14"/>
            <p:cNvSpPr>
              <a:spLocks/>
            </p:cNvSpPr>
            <p:nvPr/>
          </p:nvSpPr>
          <p:spPr bwMode="auto">
            <a:xfrm>
              <a:off x="5748338" y="5956124"/>
              <a:ext cx="573088" cy="255587"/>
            </a:xfrm>
            <a:custGeom>
              <a:avLst/>
              <a:gdLst>
                <a:gd name="T0" fmla="*/ 338 w 361"/>
                <a:gd name="T1" fmla="*/ 22 h 161"/>
                <a:gd name="T2" fmla="*/ 338 w 361"/>
                <a:gd name="T3" fmla="*/ 22 h 161"/>
                <a:gd name="T4" fmla="*/ 340 w 361"/>
                <a:gd name="T5" fmla="*/ 19 h 161"/>
                <a:gd name="T6" fmla="*/ 340 w 361"/>
                <a:gd name="T7" fmla="*/ 19 h 161"/>
                <a:gd name="T8" fmla="*/ 361 w 361"/>
                <a:gd name="T9" fmla="*/ 10 h 161"/>
                <a:gd name="T10" fmla="*/ 349 w 361"/>
                <a:gd name="T11" fmla="*/ 5 h 161"/>
                <a:gd name="T12" fmla="*/ 340 w 361"/>
                <a:gd name="T13" fmla="*/ 0 h 161"/>
                <a:gd name="T14" fmla="*/ 338 w 361"/>
                <a:gd name="T15" fmla="*/ 0 h 161"/>
                <a:gd name="T16" fmla="*/ 338 w 361"/>
                <a:gd name="T17" fmla="*/ 0 h 161"/>
                <a:gd name="T18" fmla="*/ 5 w 361"/>
                <a:gd name="T19" fmla="*/ 149 h 161"/>
                <a:gd name="T20" fmla="*/ 0 w 361"/>
                <a:gd name="T21" fmla="*/ 152 h 161"/>
                <a:gd name="T22" fmla="*/ 9 w 361"/>
                <a:gd name="T23" fmla="*/ 157 h 161"/>
                <a:gd name="T24" fmla="*/ 21 w 361"/>
                <a:gd name="T25" fmla="*/ 161 h 161"/>
                <a:gd name="T26" fmla="*/ 28 w 361"/>
                <a:gd name="T27" fmla="*/ 159 h 161"/>
                <a:gd name="T28" fmla="*/ 338 w 361"/>
                <a:gd name="T29" fmla="*/ 22 h 161"/>
                <a:gd name="T30" fmla="*/ 338 w 361"/>
                <a:gd name="T31" fmla="*/ 2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38" y="22"/>
                  </a:moveTo>
                  <a:lnTo>
                    <a:pt x="338" y="22"/>
                  </a:lnTo>
                  <a:lnTo>
                    <a:pt x="340" y="19"/>
                  </a:lnTo>
                  <a:lnTo>
                    <a:pt x="340" y="19"/>
                  </a:lnTo>
                  <a:lnTo>
                    <a:pt x="361" y="10"/>
                  </a:lnTo>
                  <a:lnTo>
                    <a:pt x="349" y="5"/>
                  </a:lnTo>
                  <a:lnTo>
                    <a:pt x="340" y="0"/>
                  </a:lnTo>
                  <a:lnTo>
                    <a:pt x="338" y="0"/>
                  </a:lnTo>
                  <a:lnTo>
                    <a:pt x="338" y="0"/>
                  </a:lnTo>
                  <a:lnTo>
                    <a:pt x="5" y="149"/>
                  </a:lnTo>
                  <a:lnTo>
                    <a:pt x="0" y="152"/>
                  </a:lnTo>
                  <a:lnTo>
                    <a:pt x="9" y="157"/>
                  </a:lnTo>
                  <a:lnTo>
                    <a:pt x="21" y="161"/>
                  </a:lnTo>
                  <a:lnTo>
                    <a:pt x="28" y="159"/>
                  </a:lnTo>
                  <a:lnTo>
                    <a:pt x="338" y="22"/>
                  </a:lnTo>
                  <a:lnTo>
                    <a:pt x="338"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9" name="Freeform 15"/>
            <p:cNvSpPr>
              <a:spLocks/>
            </p:cNvSpPr>
            <p:nvPr/>
          </p:nvSpPr>
          <p:spPr bwMode="auto">
            <a:xfrm>
              <a:off x="5897563" y="6024387"/>
              <a:ext cx="577850" cy="255587"/>
            </a:xfrm>
            <a:custGeom>
              <a:avLst/>
              <a:gdLst>
                <a:gd name="T0" fmla="*/ 364 w 364"/>
                <a:gd name="T1" fmla="*/ 9 h 161"/>
                <a:gd name="T2" fmla="*/ 352 w 364"/>
                <a:gd name="T3" fmla="*/ 5 h 161"/>
                <a:gd name="T4" fmla="*/ 340 w 364"/>
                <a:gd name="T5" fmla="*/ 0 h 161"/>
                <a:gd name="T6" fmla="*/ 333 w 364"/>
                <a:gd name="T7" fmla="*/ 2 h 161"/>
                <a:gd name="T8" fmla="*/ 333 w 364"/>
                <a:gd name="T9" fmla="*/ 2 h 161"/>
                <a:gd name="T10" fmla="*/ 5 w 364"/>
                <a:gd name="T11" fmla="*/ 149 h 161"/>
                <a:gd name="T12" fmla="*/ 0 w 364"/>
                <a:gd name="T13" fmla="*/ 151 h 161"/>
                <a:gd name="T14" fmla="*/ 12 w 364"/>
                <a:gd name="T15" fmla="*/ 156 h 161"/>
                <a:gd name="T16" fmla="*/ 24 w 364"/>
                <a:gd name="T17" fmla="*/ 161 h 161"/>
                <a:gd name="T18" fmla="*/ 29 w 364"/>
                <a:gd name="T19" fmla="*/ 158 h 161"/>
                <a:gd name="T20" fmla="*/ 345 w 364"/>
                <a:gd name="T21" fmla="*/ 19 h 161"/>
                <a:gd name="T22" fmla="*/ 345 w 364"/>
                <a:gd name="T23" fmla="*/ 19 h 161"/>
                <a:gd name="T24" fmla="*/ 364 w 364"/>
                <a:gd name="T25" fmla="*/ 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4" h="161">
                  <a:moveTo>
                    <a:pt x="364" y="9"/>
                  </a:moveTo>
                  <a:lnTo>
                    <a:pt x="352" y="5"/>
                  </a:lnTo>
                  <a:lnTo>
                    <a:pt x="340" y="0"/>
                  </a:lnTo>
                  <a:lnTo>
                    <a:pt x="333" y="2"/>
                  </a:lnTo>
                  <a:lnTo>
                    <a:pt x="333" y="2"/>
                  </a:lnTo>
                  <a:lnTo>
                    <a:pt x="5" y="149"/>
                  </a:lnTo>
                  <a:lnTo>
                    <a:pt x="0" y="151"/>
                  </a:lnTo>
                  <a:lnTo>
                    <a:pt x="12" y="156"/>
                  </a:lnTo>
                  <a:lnTo>
                    <a:pt x="24" y="161"/>
                  </a:lnTo>
                  <a:lnTo>
                    <a:pt x="29" y="158"/>
                  </a:lnTo>
                  <a:lnTo>
                    <a:pt x="345" y="19"/>
                  </a:lnTo>
                  <a:lnTo>
                    <a:pt x="345" y="19"/>
                  </a:lnTo>
                  <a:lnTo>
                    <a:pt x="364"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860" name="Group 859"/>
          <p:cNvGrpSpPr/>
          <p:nvPr/>
        </p:nvGrpSpPr>
        <p:grpSpPr>
          <a:xfrm>
            <a:off x="7267828" y="3201475"/>
            <a:ext cx="1909989" cy="854075"/>
            <a:chOff x="5114925" y="5697362"/>
            <a:chExt cx="1622425" cy="725487"/>
          </a:xfrm>
        </p:grpSpPr>
        <p:sp>
          <p:nvSpPr>
            <p:cNvPr id="861" name="Freeform 11"/>
            <p:cNvSpPr>
              <a:spLocks/>
            </p:cNvSpPr>
            <p:nvPr/>
          </p:nvSpPr>
          <p:spPr bwMode="auto">
            <a:xfrm>
              <a:off x="5114925" y="5697362"/>
              <a:ext cx="1622425" cy="725487"/>
            </a:xfrm>
            <a:custGeom>
              <a:avLst/>
              <a:gdLst>
                <a:gd name="T0" fmla="*/ 1022 w 1022"/>
                <a:gd name="T1" fmla="*/ 227 h 457"/>
                <a:gd name="T2" fmla="*/ 512 w 1022"/>
                <a:gd name="T3" fmla="*/ 457 h 457"/>
                <a:gd name="T4" fmla="*/ 0 w 1022"/>
                <a:gd name="T5" fmla="*/ 227 h 457"/>
                <a:gd name="T6" fmla="*/ 512 w 1022"/>
                <a:gd name="T7" fmla="*/ 0 h 457"/>
                <a:gd name="T8" fmla="*/ 1022 w 1022"/>
                <a:gd name="T9" fmla="*/ 227 h 457"/>
              </a:gdLst>
              <a:ahLst/>
              <a:cxnLst>
                <a:cxn ang="0">
                  <a:pos x="T0" y="T1"/>
                </a:cxn>
                <a:cxn ang="0">
                  <a:pos x="T2" y="T3"/>
                </a:cxn>
                <a:cxn ang="0">
                  <a:pos x="T4" y="T5"/>
                </a:cxn>
                <a:cxn ang="0">
                  <a:pos x="T6" y="T7"/>
                </a:cxn>
                <a:cxn ang="0">
                  <a:pos x="T8" y="T9"/>
                </a:cxn>
              </a:cxnLst>
              <a:rect l="0" t="0" r="r" b="b"/>
              <a:pathLst>
                <a:path w="1022" h="457">
                  <a:moveTo>
                    <a:pt x="1022" y="227"/>
                  </a:moveTo>
                  <a:lnTo>
                    <a:pt x="512" y="457"/>
                  </a:lnTo>
                  <a:lnTo>
                    <a:pt x="0" y="227"/>
                  </a:lnTo>
                  <a:lnTo>
                    <a:pt x="512" y="0"/>
                  </a:lnTo>
                  <a:lnTo>
                    <a:pt x="1022" y="227"/>
                  </a:lnTo>
                  <a:close/>
                </a:path>
              </a:pathLst>
            </a:custGeom>
            <a:solidFill>
              <a:schemeClr val="accent5"/>
            </a:solidFill>
            <a:ln w="28575">
              <a:solidFill>
                <a:schemeClr val="bg2"/>
              </a:solidFill>
            </a:ln>
          </p:spPr>
          <p:txBody>
            <a:bodyPr vert="horz" wrap="square" lIns="91440" tIns="45720" rIns="91440" bIns="45720" numCol="1" anchor="t" anchorCtr="0" compatLnSpc="1">
              <a:prstTxWarp prst="textNoShape">
                <a:avLst/>
              </a:prstTxWarp>
            </a:bodyPr>
            <a:lstStyle/>
            <a:p>
              <a:endParaRPr lang="en-US"/>
            </a:p>
          </p:txBody>
        </p:sp>
        <p:sp>
          <p:nvSpPr>
            <p:cNvPr id="862" name="Freeform 12"/>
            <p:cNvSpPr>
              <a:spLocks/>
            </p:cNvSpPr>
            <p:nvPr/>
          </p:nvSpPr>
          <p:spPr bwMode="auto">
            <a:xfrm>
              <a:off x="5437188" y="5818012"/>
              <a:ext cx="573088" cy="255587"/>
            </a:xfrm>
            <a:custGeom>
              <a:avLst/>
              <a:gdLst>
                <a:gd name="T0" fmla="*/ 342 w 361"/>
                <a:gd name="T1" fmla="*/ 19 h 161"/>
                <a:gd name="T2" fmla="*/ 361 w 361"/>
                <a:gd name="T3" fmla="*/ 9 h 161"/>
                <a:gd name="T4" fmla="*/ 352 w 361"/>
                <a:gd name="T5" fmla="*/ 5 h 161"/>
                <a:gd name="T6" fmla="*/ 340 w 361"/>
                <a:gd name="T7" fmla="*/ 0 h 161"/>
                <a:gd name="T8" fmla="*/ 340 w 361"/>
                <a:gd name="T9" fmla="*/ 0 h 161"/>
                <a:gd name="T10" fmla="*/ 340 w 361"/>
                <a:gd name="T11" fmla="*/ 0 h 161"/>
                <a:gd name="T12" fmla="*/ 340 w 361"/>
                <a:gd name="T13" fmla="*/ 0 h 161"/>
                <a:gd name="T14" fmla="*/ 333 w 361"/>
                <a:gd name="T15" fmla="*/ 2 h 161"/>
                <a:gd name="T16" fmla="*/ 333 w 361"/>
                <a:gd name="T17" fmla="*/ 2 h 161"/>
                <a:gd name="T18" fmla="*/ 5 w 361"/>
                <a:gd name="T19" fmla="*/ 149 h 161"/>
                <a:gd name="T20" fmla="*/ 0 w 361"/>
                <a:gd name="T21" fmla="*/ 151 h 161"/>
                <a:gd name="T22" fmla="*/ 12 w 361"/>
                <a:gd name="T23" fmla="*/ 156 h 161"/>
                <a:gd name="T24" fmla="*/ 21 w 361"/>
                <a:gd name="T25" fmla="*/ 161 h 161"/>
                <a:gd name="T26" fmla="*/ 28 w 361"/>
                <a:gd name="T27" fmla="*/ 158 h 161"/>
                <a:gd name="T28" fmla="*/ 342 w 361"/>
                <a:gd name="T29" fmla="*/ 19 h 161"/>
                <a:gd name="T30" fmla="*/ 342 w 361"/>
                <a:gd name="T31" fmla="*/ 1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42" y="19"/>
                  </a:moveTo>
                  <a:lnTo>
                    <a:pt x="361" y="9"/>
                  </a:lnTo>
                  <a:lnTo>
                    <a:pt x="352" y="5"/>
                  </a:lnTo>
                  <a:lnTo>
                    <a:pt x="340" y="0"/>
                  </a:lnTo>
                  <a:lnTo>
                    <a:pt x="340" y="0"/>
                  </a:lnTo>
                  <a:lnTo>
                    <a:pt x="340" y="0"/>
                  </a:lnTo>
                  <a:lnTo>
                    <a:pt x="340" y="0"/>
                  </a:lnTo>
                  <a:lnTo>
                    <a:pt x="333" y="2"/>
                  </a:lnTo>
                  <a:lnTo>
                    <a:pt x="333" y="2"/>
                  </a:lnTo>
                  <a:lnTo>
                    <a:pt x="5" y="149"/>
                  </a:lnTo>
                  <a:lnTo>
                    <a:pt x="0" y="151"/>
                  </a:lnTo>
                  <a:lnTo>
                    <a:pt x="12" y="156"/>
                  </a:lnTo>
                  <a:lnTo>
                    <a:pt x="21" y="161"/>
                  </a:lnTo>
                  <a:lnTo>
                    <a:pt x="28" y="158"/>
                  </a:lnTo>
                  <a:lnTo>
                    <a:pt x="342" y="19"/>
                  </a:lnTo>
                  <a:lnTo>
                    <a:pt x="342"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3" name="Freeform 13"/>
            <p:cNvSpPr>
              <a:spLocks/>
            </p:cNvSpPr>
            <p:nvPr/>
          </p:nvSpPr>
          <p:spPr bwMode="auto">
            <a:xfrm>
              <a:off x="5583238" y="5881512"/>
              <a:ext cx="573088" cy="258762"/>
            </a:xfrm>
            <a:custGeom>
              <a:avLst/>
              <a:gdLst>
                <a:gd name="T0" fmla="*/ 361 w 361"/>
                <a:gd name="T1" fmla="*/ 10 h 163"/>
                <a:gd name="T2" fmla="*/ 352 w 361"/>
                <a:gd name="T3" fmla="*/ 5 h 163"/>
                <a:gd name="T4" fmla="*/ 340 w 361"/>
                <a:gd name="T5" fmla="*/ 0 h 163"/>
                <a:gd name="T6" fmla="*/ 333 w 361"/>
                <a:gd name="T7" fmla="*/ 3 h 163"/>
                <a:gd name="T8" fmla="*/ 333 w 361"/>
                <a:gd name="T9" fmla="*/ 3 h 163"/>
                <a:gd name="T10" fmla="*/ 5 w 361"/>
                <a:gd name="T11" fmla="*/ 149 h 163"/>
                <a:gd name="T12" fmla="*/ 0 w 361"/>
                <a:gd name="T13" fmla="*/ 151 h 163"/>
                <a:gd name="T14" fmla="*/ 12 w 361"/>
                <a:gd name="T15" fmla="*/ 156 h 163"/>
                <a:gd name="T16" fmla="*/ 21 w 361"/>
                <a:gd name="T17" fmla="*/ 163 h 163"/>
                <a:gd name="T18" fmla="*/ 28 w 361"/>
                <a:gd name="T19" fmla="*/ 161 h 163"/>
                <a:gd name="T20" fmla="*/ 342 w 361"/>
                <a:gd name="T21" fmla="*/ 19 h 163"/>
                <a:gd name="T22" fmla="*/ 361 w 361"/>
                <a:gd name="T23" fmla="*/ 1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1" h="163">
                  <a:moveTo>
                    <a:pt x="361" y="10"/>
                  </a:moveTo>
                  <a:lnTo>
                    <a:pt x="352" y="5"/>
                  </a:lnTo>
                  <a:lnTo>
                    <a:pt x="340" y="0"/>
                  </a:lnTo>
                  <a:lnTo>
                    <a:pt x="333" y="3"/>
                  </a:lnTo>
                  <a:lnTo>
                    <a:pt x="333" y="3"/>
                  </a:lnTo>
                  <a:lnTo>
                    <a:pt x="5" y="149"/>
                  </a:lnTo>
                  <a:lnTo>
                    <a:pt x="0" y="151"/>
                  </a:lnTo>
                  <a:lnTo>
                    <a:pt x="12" y="156"/>
                  </a:lnTo>
                  <a:lnTo>
                    <a:pt x="21" y="163"/>
                  </a:lnTo>
                  <a:lnTo>
                    <a:pt x="28" y="161"/>
                  </a:lnTo>
                  <a:lnTo>
                    <a:pt x="342" y="19"/>
                  </a:lnTo>
                  <a:lnTo>
                    <a:pt x="361"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4" name="Freeform 14"/>
            <p:cNvSpPr>
              <a:spLocks/>
            </p:cNvSpPr>
            <p:nvPr/>
          </p:nvSpPr>
          <p:spPr bwMode="auto">
            <a:xfrm>
              <a:off x="5748338" y="5956124"/>
              <a:ext cx="573088" cy="255587"/>
            </a:xfrm>
            <a:custGeom>
              <a:avLst/>
              <a:gdLst>
                <a:gd name="T0" fmla="*/ 338 w 361"/>
                <a:gd name="T1" fmla="*/ 22 h 161"/>
                <a:gd name="T2" fmla="*/ 338 w 361"/>
                <a:gd name="T3" fmla="*/ 22 h 161"/>
                <a:gd name="T4" fmla="*/ 340 w 361"/>
                <a:gd name="T5" fmla="*/ 19 h 161"/>
                <a:gd name="T6" fmla="*/ 340 w 361"/>
                <a:gd name="T7" fmla="*/ 19 h 161"/>
                <a:gd name="T8" fmla="*/ 361 w 361"/>
                <a:gd name="T9" fmla="*/ 10 h 161"/>
                <a:gd name="T10" fmla="*/ 349 w 361"/>
                <a:gd name="T11" fmla="*/ 5 h 161"/>
                <a:gd name="T12" fmla="*/ 340 w 361"/>
                <a:gd name="T13" fmla="*/ 0 h 161"/>
                <a:gd name="T14" fmla="*/ 338 w 361"/>
                <a:gd name="T15" fmla="*/ 0 h 161"/>
                <a:gd name="T16" fmla="*/ 338 w 361"/>
                <a:gd name="T17" fmla="*/ 0 h 161"/>
                <a:gd name="T18" fmla="*/ 5 w 361"/>
                <a:gd name="T19" fmla="*/ 149 h 161"/>
                <a:gd name="T20" fmla="*/ 0 w 361"/>
                <a:gd name="T21" fmla="*/ 152 h 161"/>
                <a:gd name="T22" fmla="*/ 9 w 361"/>
                <a:gd name="T23" fmla="*/ 157 h 161"/>
                <a:gd name="T24" fmla="*/ 21 w 361"/>
                <a:gd name="T25" fmla="*/ 161 h 161"/>
                <a:gd name="T26" fmla="*/ 28 w 361"/>
                <a:gd name="T27" fmla="*/ 159 h 161"/>
                <a:gd name="T28" fmla="*/ 338 w 361"/>
                <a:gd name="T29" fmla="*/ 22 h 161"/>
                <a:gd name="T30" fmla="*/ 338 w 361"/>
                <a:gd name="T31" fmla="*/ 2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38" y="22"/>
                  </a:moveTo>
                  <a:lnTo>
                    <a:pt x="338" y="22"/>
                  </a:lnTo>
                  <a:lnTo>
                    <a:pt x="340" y="19"/>
                  </a:lnTo>
                  <a:lnTo>
                    <a:pt x="340" y="19"/>
                  </a:lnTo>
                  <a:lnTo>
                    <a:pt x="361" y="10"/>
                  </a:lnTo>
                  <a:lnTo>
                    <a:pt x="349" y="5"/>
                  </a:lnTo>
                  <a:lnTo>
                    <a:pt x="340" y="0"/>
                  </a:lnTo>
                  <a:lnTo>
                    <a:pt x="338" y="0"/>
                  </a:lnTo>
                  <a:lnTo>
                    <a:pt x="338" y="0"/>
                  </a:lnTo>
                  <a:lnTo>
                    <a:pt x="5" y="149"/>
                  </a:lnTo>
                  <a:lnTo>
                    <a:pt x="0" y="152"/>
                  </a:lnTo>
                  <a:lnTo>
                    <a:pt x="9" y="157"/>
                  </a:lnTo>
                  <a:lnTo>
                    <a:pt x="21" y="161"/>
                  </a:lnTo>
                  <a:lnTo>
                    <a:pt x="28" y="159"/>
                  </a:lnTo>
                  <a:lnTo>
                    <a:pt x="338" y="22"/>
                  </a:lnTo>
                  <a:lnTo>
                    <a:pt x="338"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5" name="Freeform 15"/>
            <p:cNvSpPr>
              <a:spLocks/>
            </p:cNvSpPr>
            <p:nvPr/>
          </p:nvSpPr>
          <p:spPr bwMode="auto">
            <a:xfrm>
              <a:off x="5897563" y="6024387"/>
              <a:ext cx="577850" cy="255587"/>
            </a:xfrm>
            <a:custGeom>
              <a:avLst/>
              <a:gdLst>
                <a:gd name="T0" fmla="*/ 364 w 364"/>
                <a:gd name="T1" fmla="*/ 9 h 161"/>
                <a:gd name="T2" fmla="*/ 352 w 364"/>
                <a:gd name="T3" fmla="*/ 5 h 161"/>
                <a:gd name="T4" fmla="*/ 340 w 364"/>
                <a:gd name="T5" fmla="*/ 0 h 161"/>
                <a:gd name="T6" fmla="*/ 333 w 364"/>
                <a:gd name="T7" fmla="*/ 2 h 161"/>
                <a:gd name="T8" fmla="*/ 333 w 364"/>
                <a:gd name="T9" fmla="*/ 2 h 161"/>
                <a:gd name="T10" fmla="*/ 5 w 364"/>
                <a:gd name="T11" fmla="*/ 149 h 161"/>
                <a:gd name="T12" fmla="*/ 0 w 364"/>
                <a:gd name="T13" fmla="*/ 151 h 161"/>
                <a:gd name="T14" fmla="*/ 12 w 364"/>
                <a:gd name="T15" fmla="*/ 156 h 161"/>
                <a:gd name="T16" fmla="*/ 24 w 364"/>
                <a:gd name="T17" fmla="*/ 161 h 161"/>
                <a:gd name="T18" fmla="*/ 29 w 364"/>
                <a:gd name="T19" fmla="*/ 158 h 161"/>
                <a:gd name="T20" fmla="*/ 345 w 364"/>
                <a:gd name="T21" fmla="*/ 19 h 161"/>
                <a:gd name="T22" fmla="*/ 345 w 364"/>
                <a:gd name="T23" fmla="*/ 19 h 161"/>
                <a:gd name="T24" fmla="*/ 364 w 364"/>
                <a:gd name="T25" fmla="*/ 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4" h="161">
                  <a:moveTo>
                    <a:pt x="364" y="9"/>
                  </a:moveTo>
                  <a:lnTo>
                    <a:pt x="352" y="5"/>
                  </a:lnTo>
                  <a:lnTo>
                    <a:pt x="340" y="0"/>
                  </a:lnTo>
                  <a:lnTo>
                    <a:pt x="333" y="2"/>
                  </a:lnTo>
                  <a:lnTo>
                    <a:pt x="333" y="2"/>
                  </a:lnTo>
                  <a:lnTo>
                    <a:pt x="5" y="149"/>
                  </a:lnTo>
                  <a:lnTo>
                    <a:pt x="0" y="151"/>
                  </a:lnTo>
                  <a:lnTo>
                    <a:pt x="12" y="156"/>
                  </a:lnTo>
                  <a:lnTo>
                    <a:pt x="24" y="161"/>
                  </a:lnTo>
                  <a:lnTo>
                    <a:pt x="29" y="158"/>
                  </a:lnTo>
                  <a:lnTo>
                    <a:pt x="345" y="19"/>
                  </a:lnTo>
                  <a:lnTo>
                    <a:pt x="345" y="19"/>
                  </a:lnTo>
                  <a:lnTo>
                    <a:pt x="364"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866" name="Group 865"/>
          <p:cNvGrpSpPr/>
          <p:nvPr/>
        </p:nvGrpSpPr>
        <p:grpSpPr>
          <a:xfrm>
            <a:off x="7267828" y="3025908"/>
            <a:ext cx="1909989" cy="854075"/>
            <a:chOff x="5114925" y="5697362"/>
            <a:chExt cx="1622425" cy="725487"/>
          </a:xfrm>
        </p:grpSpPr>
        <p:sp>
          <p:nvSpPr>
            <p:cNvPr id="867" name="Freeform 11"/>
            <p:cNvSpPr>
              <a:spLocks/>
            </p:cNvSpPr>
            <p:nvPr/>
          </p:nvSpPr>
          <p:spPr bwMode="auto">
            <a:xfrm>
              <a:off x="5114925" y="5697362"/>
              <a:ext cx="1622425" cy="725487"/>
            </a:xfrm>
            <a:custGeom>
              <a:avLst/>
              <a:gdLst>
                <a:gd name="T0" fmla="*/ 1022 w 1022"/>
                <a:gd name="T1" fmla="*/ 227 h 457"/>
                <a:gd name="T2" fmla="*/ 512 w 1022"/>
                <a:gd name="T3" fmla="*/ 457 h 457"/>
                <a:gd name="T4" fmla="*/ 0 w 1022"/>
                <a:gd name="T5" fmla="*/ 227 h 457"/>
                <a:gd name="T6" fmla="*/ 512 w 1022"/>
                <a:gd name="T7" fmla="*/ 0 h 457"/>
                <a:gd name="T8" fmla="*/ 1022 w 1022"/>
                <a:gd name="T9" fmla="*/ 227 h 457"/>
              </a:gdLst>
              <a:ahLst/>
              <a:cxnLst>
                <a:cxn ang="0">
                  <a:pos x="T0" y="T1"/>
                </a:cxn>
                <a:cxn ang="0">
                  <a:pos x="T2" y="T3"/>
                </a:cxn>
                <a:cxn ang="0">
                  <a:pos x="T4" y="T5"/>
                </a:cxn>
                <a:cxn ang="0">
                  <a:pos x="T6" y="T7"/>
                </a:cxn>
                <a:cxn ang="0">
                  <a:pos x="T8" y="T9"/>
                </a:cxn>
              </a:cxnLst>
              <a:rect l="0" t="0" r="r" b="b"/>
              <a:pathLst>
                <a:path w="1022" h="457">
                  <a:moveTo>
                    <a:pt x="1022" y="227"/>
                  </a:moveTo>
                  <a:lnTo>
                    <a:pt x="512" y="457"/>
                  </a:lnTo>
                  <a:lnTo>
                    <a:pt x="0" y="227"/>
                  </a:lnTo>
                  <a:lnTo>
                    <a:pt x="512" y="0"/>
                  </a:lnTo>
                  <a:lnTo>
                    <a:pt x="1022" y="227"/>
                  </a:lnTo>
                  <a:close/>
                </a:path>
              </a:pathLst>
            </a:custGeom>
            <a:solidFill>
              <a:schemeClr val="accent5"/>
            </a:solidFill>
            <a:ln w="28575">
              <a:solidFill>
                <a:schemeClr val="bg2"/>
              </a:solidFill>
            </a:ln>
          </p:spPr>
          <p:txBody>
            <a:bodyPr vert="horz" wrap="square" lIns="91440" tIns="45720" rIns="91440" bIns="45720" numCol="1" anchor="t" anchorCtr="0" compatLnSpc="1">
              <a:prstTxWarp prst="textNoShape">
                <a:avLst/>
              </a:prstTxWarp>
            </a:bodyPr>
            <a:lstStyle/>
            <a:p>
              <a:endParaRPr lang="en-US"/>
            </a:p>
          </p:txBody>
        </p:sp>
        <p:sp>
          <p:nvSpPr>
            <p:cNvPr id="868" name="Freeform 12"/>
            <p:cNvSpPr>
              <a:spLocks/>
            </p:cNvSpPr>
            <p:nvPr/>
          </p:nvSpPr>
          <p:spPr bwMode="auto">
            <a:xfrm>
              <a:off x="5437188" y="5818012"/>
              <a:ext cx="573088" cy="255587"/>
            </a:xfrm>
            <a:custGeom>
              <a:avLst/>
              <a:gdLst>
                <a:gd name="T0" fmla="*/ 342 w 361"/>
                <a:gd name="T1" fmla="*/ 19 h 161"/>
                <a:gd name="T2" fmla="*/ 361 w 361"/>
                <a:gd name="T3" fmla="*/ 9 h 161"/>
                <a:gd name="T4" fmla="*/ 352 w 361"/>
                <a:gd name="T5" fmla="*/ 5 h 161"/>
                <a:gd name="T6" fmla="*/ 340 w 361"/>
                <a:gd name="T7" fmla="*/ 0 h 161"/>
                <a:gd name="T8" fmla="*/ 340 w 361"/>
                <a:gd name="T9" fmla="*/ 0 h 161"/>
                <a:gd name="T10" fmla="*/ 340 w 361"/>
                <a:gd name="T11" fmla="*/ 0 h 161"/>
                <a:gd name="T12" fmla="*/ 340 w 361"/>
                <a:gd name="T13" fmla="*/ 0 h 161"/>
                <a:gd name="T14" fmla="*/ 333 w 361"/>
                <a:gd name="T15" fmla="*/ 2 h 161"/>
                <a:gd name="T16" fmla="*/ 333 w 361"/>
                <a:gd name="T17" fmla="*/ 2 h 161"/>
                <a:gd name="T18" fmla="*/ 5 w 361"/>
                <a:gd name="T19" fmla="*/ 149 h 161"/>
                <a:gd name="T20" fmla="*/ 0 w 361"/>
                <a:gd name="T21" fmla="*/ 151 h 161"/>
                <a:gd name="T22" fmla="*/ 12 w 361"/>
                <a:gd name="T23" fmla="*/ 156 h 161"/>
                <a:gd name="T24" fmla="*/ 21 w 361"/>
                <a:gd name="T25" fmla="*/ 161 h 161"/>
                <a:gd name="T26" fmla="*/ 28 w 361"/>
                <a:gd name="T27" fmla="*/ 158 h 161"/>
                <a:gd name="T28" fmla="*/ 342 w 361"/>
                <a:gd name="T29" fmla="*/ 19 h 161"/>
                <a:gd name="T30" fmla="*/ 342 w 361"/>
                <a:gd name="T31" fmla="*/ 1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42" y="19"/>
                  </a:moveTo>
                  <a:lnTo>
                    <a:pt x="361" y="9"/>
                  </a:lnTo>
                  <a:lnTo>
                    <a:pt x="352" y="5"/>
                  </a:lnTo>
                  <a:lnTo>
                    <a:pt x="340" y="0"/>
                  </a:lnTo>
                  <a:lnTo>
                    <a:pt x="340" y="0"/>
                  </a:lnTo>
                  <a:lnTo>
                    <a:pt x="340" y="0"/>
                  </a:lnTo>
                  <a:lnTo>
                    <a:pt x="340" y="0"/>
                  </a:lnTo>
                  <a:lnTo>
                    <a:pt x="333" y="2"/>
                  </a:lnTo>
                  <a:lnTo>
                    <a:pt x="333" y="2"/>
                  </a:lnTo>
                  <a:lnTo>
                    <a:pt x="5" y="149"/>
                  </a:lnTo>
                  <a:lnTo>
                    <a:pt x="0" y="151"/>
                  </a:lnTo>
                  <a:lnTo>
                    <a:pt x="12" y="156"/>
                  </a:lnTo>
                  <a:lnTo>
                    <a:pt x="21" y="161"/>
                  </a:lnTo>
                  <a:lnTo>
                    <a:pt x="28" y="158"/>
                  </a:lnTo>
                  <a:lnTo>
                    <a:pt x="342" y="19"/>
                  </a:lnTo>
                  <a:lnTo>
                    <a:pt x="342"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9" name="Freeform 13"/>
            <p:cNvSpPr>
              <a:spLocks/>
            </p:cNvSpPr>
            <p:nvPr/>
          </p:nvSpPr>
          <p:spPr bwMode="auto">
            <a:xfrm>
              <a:off x="5583238" y="5881512"/>
              <a:ext cx="573088" cy="258762"/>
            </a:xfrm>
            <a:custGeom>
              <a:avLst/>
              <a:gdLst>
                <a:gd name="T0" fmla="*/ 361 w 361"/>
                <a:gd name="T1" fmla="*/ 10 h 163"/>
                <a:gd name="T2" fmla="*/ 352 w 361"/>
                <a:gd name="T3" fmla="*/ 5 h 163"/>
                <a:gd name="T4" fmla="*/ 340 w 361"/>
                <a:gd name="T5" fmla="*/ 0 h 163"/>
                <a:gd name="T6" fmla="*/ 333 w 361"/>
                <a:gd name="T7" fmla="*/ 3 h 163"/>
                <a:gd name="T8" fmla="*/ 333 w 361"/>
                <a:gd name="T9" fmla="*/ 3 h 163"/>
                <a:gd name="T10" fmla="*/ 5 w 361"/>
                <a:gd name="T11" fmla="*/ 149 h 163"/>
                <a:gd name="T12" fmla="*/ 0 w 361"/>
                <a:gd name="T13" fmla="*/ 151 h 163"/>
                <a:gd name="T14" fmla="*/ 12 w 361"/>
                <a:gd name="T15" fmla="*/ 156 h 163"/>
                <a:gd name="T16" fmla="*/ 21 w 361"/>
                <a:gd name="T17" fmla="*/ 163 h 163"/>
                <a:gd name="T18" fmla="*/ 28 w 361"/>
                <a:gd name="T19" fmla="*/ 161 h 163"/>
                <a:gd name="T20" fmla="*/ 342 w 361"/>
                <a:gd name="T21" fmla="*/ 19 h 163"/>
                <a:gd name="T22" fmla="*/ 361 w 361"/>
                <a:gd name="T23" fmla="*/ 1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1" h="163">
                  <a:moveTo>
                    <a:pt x="361" y="10"/>
                  </a:moveTo>
                  <a:lnTo>
                    <a:pt x="352" y="5"/>
                  </a:lnTo>
                  <a:lnTo>
                    <a:pt x="340" y="0"/>
                  </a:lnTo>
                  <a:lnTo>
                    <a:pt x="333" y="3"/>
                  </a:lnTo>
                  <a:lnTo>
                    <a:pt x="333" y="3"/>
                  </a:lnTo>
                  <a:lnTo>
                    <a:pt x="5" y="149"/>
                  </a:lnTo>
                  <a:lnTo>
                    <a:pt x="0" y="151"/>
                  </a:lnTo>
                  <a:lnTo>
                    <a:pt x="12" y="156"/>
                  </a:lnTo>
                  <a:lnTo>
                    <a:pt x="21" y="163"/>
                  </a:lnTo>
                  <a:lnTo>
                    <a:pt x="28" y="161"/>
                  </a:lnTo>
                  <a:lnTo>
                    <a:pt x="342" y="19"/>
                  </a:lnTo>
                  <a:lnTo>
                    <a:pt x="361"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0" name="Freeform 14"/>
            <p:cNvSpPr>
              <a:spLocks/>
            </p:cNvSpPr>
            <p:nvPr/>
          </p:nvSpPr>
          <p:spPr bwMode="auto">
            <a:xfrm>
              <a:off x="5748338" y="5956124"/>
              <a:ext cx="573088" cy="255587"/>
            </a:xfrm>
            <a:custGeom>
              <a:avLst/>
              <a:gdLst>
                <a:gd name="T0" fmla="*/ 338 w 361"/>
                <a:gd name="T1" fmla="*/ 22 h 161"/>
                <a:gd name="T2" fmla="*/ 338 w 361"/>
                <a:gd name="T3" fmla="*/ 22 h 161"/>
                <a:gd name="T4" fmla="*/ 340 w 361"/>
                <a:gd name="T5" fmla="*/ 19 h 161"/>
                <a:gd name="T6" fmla="*/ 340 w 361"/>
                <a:gd name="T7" fmla="*/ 19 h 161"/>
                <a:gd name="T8" fmla="*/ 361 w 361"/>
                <a:gd name="T9" fmla="*/ 10 h 161"/>
                <a:gd name="T10" fmla="*/ 349 w 361"/>
                <a:gd name="T11" fmla="*/ 5 h 161"/>
                <a:gd name="T12" fmla="*/ 340 w 361"/>
                <a:gd name="T13" fmla="*/ 0 h 161"/>
                <a:gd name="T14" fmla="*/ 338 w 361"/>
                <a:gd name="T15" fmla="*/ 0 h 161"/>
                <a:gd name="T16" fmla="*/ 338 w 361"/>
                <a:gd name="T17" fmla="*/ 0 h 161"/>
                <a:gd name="T18" fmla="*/ 5 w 361"/>
                <a:gd name="T19" fmla="*/ 149 h 161"/>
                <a:gd name="T20" fmla="*/ 0 w 361"/>
                <a:gd name="T21" fmla="*/ 152 h 161"/>
                <a:gd name="T22" fmla="*/ 9 w 361"/>
                <a:gd name="T23" fmla="*/ 157 h 161"/>
                <a:gd name="T24" fmla="*/ 21 w 361"/>
                <a:gd name="T25" fmla="*/ 161 h 161"/>
                <a:gd name="T26" fmla="*/ 28 w 361"/>
                <a:gd name="T27" fmla="*/ 159 h 161"/>
                <a:gd name="T28" fmla="*/ 338 w 361"/>
                <a:gd name="T29" fmla="*/ 22 h 161"/>
                <a:gd name="T30" fmla="*/ 338 w 361"/>
                <a:gd name="T31" fmla="*/ 2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38" y="22"/>
                  </a:moveTo>
                  <a:lnTo>
                    <a:pt x="338" y="22"/>
                  </a:lnTo>
                  <a:lnTo>
                    <a:pt x="340" y="19"/>
                  </a:lnTo>
                  <a:lnTo>
                    <a:pt x="340" y="19"/>
                  </a:lnTo>
                  <a:lnTo>
                    <a:pt x="361" y="10"/>
                  </a:lnTo>
                  <a:lnTo>
                    <a:pt x="349" y="5"/>
                  </a:lnTo>
                  <a:lnTo>
                    <a:pt x="340" y="0"/>
                  </a:lnTo>
                  <a:lnTo>
                    <a:pt x="338" y="0"/>
                  </a:lnTo>
                  <a:lnTo>
                    <a:pt x="338" y="0"/>
                  </a:lnTo>
                  <a:lnTo>
                    <a:pt x="5" y="149"/>
                  </a:lnTo>
                  <a:lnTo>
                    <a:pt x="0" y="152"/>
                  </a:lnTo>
                  <a:lnTo>
                    <a:pt x="9" y="157"/>
                  </a:lnTo>
                  <a:lnTo>
                    <a:pt x="21" y="161"/>
                  </a:lnTo>
                  <a:lnTo>
                    <a:pt x="28" y="159"/>
                  </a:lnTo>
                  <a:lnTo>
                    <a:pt x="338" y="22"/>
                  </a:lnTo>
                  <a:lnTo>
                    <a:pt x="338"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1" name="Freeform 15"/>
            <p:cNvSpPr>
              <a:spLocks/>
            </p:cNvSpPr>
            <p:nvPr/>
          </p:nvSpPr>
          <p:spPr bwMode="auto">
            <a:xfrm>
              <a:off x="5897563" y="6024387"/>
              <a:ext cx="577850" cy="255587"/>
            </a:xfrm>
            <a:custGeom>
              <a:avLst/>
              <a:gdLst>
                <a:gd name="T0" fmla="*/ 364 w 364"/>
                <a:gd name="T1" fmla="*/ 9 h 161"/>
                <a:gd name="T2" fmla="*/ 352 w 364"/>
                <a:gd name="T3" fmla="*/ 5 h 161"/>
                <a:gd name="T4" fmla="*/ 340 w 364"/>
                <a:gd name="T5" fmla="*/ 0 h 161"/>
                <a:gd name="T6" fmla="*/ 333 w 364"/>
                <a:gd name="T7" fmla="*/ 2 h 161"/>
                <a:gd name="T8" fmla="*/ 333 w 364"/>
                <a:gd name="T9" fmla="*/ 2 h 161"/>
                <a:gd name="T10" fmla="*/ 5 w 364"/>
                <a:gd name="T11" fmla="*/ 149 h 161"/>
                <a:gd name="T12" fmla="*/ 0 w 364"/>
                <a:gd name="T13" fmla="*/ 151 h 161"/>
                <a:gd name="T14" fmla="*/ 12 w 364"/>
                <a:gd name="T15" fmla="*/ 156 h 161"/>
                <a:gd name="T16" fmla="*/ 24 w 364"/>
                <a:gd name="T17" fmla="*/ 161 h 161"/>
                <a:gd name="T18" fmla="*/ 29 w 364"/>
                <a:gd name="T19" fmla="*/ 158 h 161"/>
                <a:gd name="T20" fmla="*/ 345 w 364"/>
                <a:gd name="T21" fmla="*/ 19 h 161"/>
                <a:gd name="T22" fmla="*/ 345 w 364"/>
                <a:gd name="T23" fmla="*/ 19 h 161"/>
                <a:gd name="T24" fmla="*/ 364 w 364"/>
                <a:gd name="T25" fmla="*/ 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4" h="161">
                  <a:moveTo>
                    <a:pt x="364" y="9"/>
                  </a:moveTo>
                  <a:lnTo>
                    <a:pt x="352" y="5"/>
                  </a:lnTo>
                  <a:lnTo>
                    <a:pt x="340" y="0"/>
                  </a:lnTo>
                  <a:lnTo>
                    <a:pt x="333" y="2"/>
                  </a:lnTo>
                  <a:lnTo>
                    <a:pt x="333" y="2"/>
                  </a:lnTo>
                  <a:lnTo>
                    <a:pt x="5" y="149"/>
                  </a:lnTo>
                  <a:lnTo>
                    <a:pt x="0" y="151"/>
                  </a:lnTo>
                  <a:lnTo>
                    <a:pt x="12" y="156"/>
                  </a:lnTo>
                  <a:lnTo>
                    <a:pt x="24" y="161"/>
                  </a:lnTo>
                  <a:lnTo>
                    <a:pt x="29" y="158"/>
                  </a:lnTo>
                  <a:lnTo>
                    <a:pt x="345" y="19"/>
                  </a:lnTo>
                  <a:lnTo>
                    <a:pt x="345" y="19"/>
                  </a:lnTo>
                  <a:lnTo>
                    <a:pt x="364"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872" name="Group 871"/>
          <p:cNvGrpSpPr/>
          <p:nvPr/>
        </p:nvGrpSpPr>
        <p:grpSpPr>
          <a:xfrm>
            <a:off x="7267828" y="2850341"/>
            <a:ext cx="1909989" cy="854075"/>
            <a:chOff x="5114925" y="5697362"/>
            <a:chExt cx="1622425" cy="725487"/>
          </a:xfrm>
        </p:grpSpPr>
        <p:sp>
          <p:nvSpPr>
            <p:cNvPr id="873" name="Freeform 11"/>
            <p:cNvSpPr>
              <a:spLocks/>
            </p:cNvSpPr>
            <p:nvPr/>
          </p:nvSpPr>
          <p:spPr bwMode="auto">
            <a:xfrm>
              <a:off x="5114925" y="5697362"/>
              <a:ext cx="1622425" cy="725487"/>
            </a:xfrm>
            <a:custGeom>
              <a:avLst/>
              <a:gdLst>
                <a:gd name="T0" fmla="*/ 1022 w 1022"/>
                <a:gd name="T1" fmla="*/ 227 h 457"/>
                <a:gd name="T2" fmla="*/ 512 w 1022"/>
                <a:gd name="T3" fmla="*/ 457 h 457"/>
                <a:gd name="T4" fmla="*/ 0 w 1022"/>
                <a:gd name="T5" fmla="*/ 227 h 457"/>
                <a:gd name="T6" fmla="*/ 512 w 1022"/>
                <a:gd name="T7" fmla="*/ 0 h 457"/>
                <a:gd name="T8" fmla="*/ 1022 w 1022"/>
                <a:gd name="T9" fmla="*/ 227 h 457"/>
              </a:gdLst>
              <a:ahLst/>
              <a:cxnLst>
                <a:cxn ang="0">
                  <a:pos x="T0" y="T1"/>
                </a:cxn>
                <a:cxn ang="0">
                  <a:pos x="T2" y="T3"/>
                </a:cxn>
                <a:cxn ang="0">
                  <a:pos x="T4" y="T5"/>
                </a:cxn>
                <a:cxn ang="0">
                  <a:pos x="T6" y="T7"/>
                </a:cxn>
                <a:cxn ang="0">
                  <a:pos x="T8" y="T9"/>
                </a:cxn>
              </a:cxnLst>
              <a:rect l="0" t="0" r="r" b="b"/>
              <a:pathLst>
                <a:path w="1022" h="457">
                  <a:moveTo>
                    <a:pt x="1022" y="227"/>
                  </a:moveTo>
                  <a:lnTo>
                    <a:pt x="512" y="457"/>
                  </a:lnTo>
                  <a:lnTo>
                    <a:pt x="0" y="227"/>
                  </a:lnTo>
                  <a:lnTo>
                    <a:pt x="512" y="0"/>
                  </a:lnTo>
                  <a:lnTo>
                    <a:pt x="1022" y="227"/>
                  </a:lnTo>
                  <a:close/>
                </a:path>
              </a:pathLst>
            </a:custGeom>
            <a:solidFill>
              <a:schemeClr val="accent5"/>
            </a:solidFill>
            <a:ln w="28575">
              <a:solidFill>
                <a:schemeClr val="bg2"/>
              </a:solidFill>
            </a:ln>
          </p:spPr>
          <p:txBody>
            <a:bodyPr vert="horz" wrap="square" lIns="91440" tIns="45720" rIns="91440" bIns="45720" numCol="1" anchor="t" anchorCtr="0" compatLnSpc="1">
              <a:prstTxWarp prst="textNoShape">
                <a:avLst/>
              </a:prstTxWarp>
            </a:bodyPr>
            <a:lstStyle/>
            <a:p>
              <a:endParaRPr lang="en-US"/>
            </a:p>
          </p:txBody>
        </p:sp>
        <p:sp>
          <p:nvSpPr>
            <p:cNvPr id="874" name="Freeform 12"/>
            <p:cNvSpPr>
              <a:spLocks/>
            </p:cNvSpPr>
            <p:nvPr/>
          </p:nvSpPr>
          <p:spPr bwMode="auto">
            <a:xfrm>
              <a:off x="5437188" y="5818012"/>
              <a:ext cx="573088" cy="255587"/>
            </a:xfrm>
            <a:custGeom>
              <a:avLst/>
              <a:gdLst>
                <a:gd name="T0" fmla="*/ 342 w 361"/>
                <a:gd name="T1" fmla="*/ 19 h 161"/>
                <a:gd name="T2" fmla="*/ 361 w 361"/>
                <a:gd name="T3" fmla="*/ 9 h 161"/>
                <a:gd name="T4" fmla="*/ 352 w 361"/>
                <a:gd name="T5" fmla="*/ 5 h 161"/>
                <a:gd name="T6" fmla="*/ 340 w 361"/>
                <a:gd name="T7" fmla="*/ 0 h 161"/>
                <a:gd name="T8" fmla="*/ 340 w 361"/>
                <a:gd name="T9" fmla="*/ 0 h 161"/>
                <a:gd name="T10" fmla="*/ 340 w 361"/>
                <a:gd name="T11" fmla="*/ 0 h 161"/>
                <a:gd name="T12" fmla="*/ 340 w 361"/>
                <a:gd name="T13" fmla="*/ 0 h 161"/>
                <a:gd name="T14" fmla="*/ 333 w 361"/>
                <a:gd name="T15" fmla="*/ 2 h 161"/>
                <a:gd name="T16" fmla="*/ 333 w 361"/>
                <a:gd name="T17" fmla="*/ 2 h 161"/>
                <a:gd name="T18" fmla="*/ 5 w 361"/>
                <a:gd name="T19" fmla="*/ 149 h 161"/>
                <a:gd name="T20" fmla="*/ 0 w 361"/>
                <a:gd name="T21" fmla="*/ 151 h 161"/>
                <a:gd name="T22" fmla="*/ 12 w 361"/>
                <a:gd name="T23" fmla="*/ 156 h 161"/>
                <a:gd name="T24" fmla="*/ 21 w 361"/>
                <a:gd name="T25" fmla="*/ 161 h 161"/>
                <a:gd name="T26" fmla="*/ 28 w 361"/>
                <a:gd name="T27" fmla="*/ 158 h 161"/>
                <a:gd name="T28" fmla="*/ 342 w 361"/>
                <a:gd name="T29" fmla="*/ 19 h 161"/>
                <a:gd name="T30" fmla="*/ 342 w 361"/>
                <a:gd name="T31" fmla="*/ 1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42" y="19"/>
                  </a:moveTo>
                  <a:lnTo>
                    <a:pt x="361" y="9"/>
                  </a:lnTo>
                  <a:lnTo>
                    <a:pt x="352" y="5"/>
                  </a:lnTo>
                  <a:lnTo>
                    <a:pt x="340" y="0"/>
                  </a:lnTo>
                  <a:lnTo>
                    <a:pt x="340" y="0"/>
                  </a:lnTo>
                  <a:lnTo>
                    <a:pt x="340" y="0"/>
                  </a:lnTo>
                  <a:lnTo>
                    <a:pt x="340" y="0"/>
                  </a:lnTo>
                  <a:lnTo>
                    <a:pt x="333" y="2"/>
                  </a:lnTo>
                  <a:lnTo>
                    <a:pt x="333" y="2"/>
                  </a:lnTo>
                  <a:lnTo>
                    <a:pt x="5" y="149"/>
                  </a:lnTo>
                  <a:lnTo>
                    <a:pt x="0" y="151"/>
                  </a:lnTo>
                  <a:lnTo>
                    <a:pt x="12" y="156"/>
                  </a:lnTo>
                  <a:lnTo>
                    <a:pt x="21" y="161"/>
                  </a:lnTo>
                  <a:lnTo>
                    <a:pt x="28" y="158"/>
                  </a:lnTo>
                  <a:lnTo>
                    <a:pt x="342" y="19"/>
                  </a:lnTo>
                  <a:lnTo>
                    <a:pt x="342"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5" name="Freeform 13"/>
            <p:cNvSpPr>
              <a:spLocks/>
            </p:cNvSpPr>
            <p:nvPr/>
          </p:nvSpPr>
          <p:spPr bwMode="auto">
            <a:xfrm>
              <a:off x="5583238" y="5881512"/>
              <a:ext cx="573088" cy="258762"/>
            </a:xfrm>
            <a:custGeom>
              <a:avLst/>
              <a:gdLst>
                <a:gd name="T0" fmla="*/ 361 w 361"/>
                <a:gd name="T1" fmla="*/ 10 h 163"/>
                <a:gd name="T2" fmla="*/ 352 w 361"/>
                <a:gd name="T3" fmla="*/ 5 h 163"/>
                <a:gd name="T4" fmla="*/ 340 w 361"/>
                <a:gd name="T5" fmla="*/ 0 h 163"/>
                <a:gd name="T6" fmla="*/ 333 w 361"/>
                <a:gd name="T7" fmla="*/ 3 h 163"/>
                <a:gd name="T8" fmla="*/ 333 w 361"/>
                <a:gd name="T9" fmla="*/ 3 h 163"/>
                <a:gd name="T10" fmla="*/ 5 w 361"/>
                <a:gd name="T11" fmla="*/ 149 h 163"/>
                <a:gd name="T12" fmla="*/ 0 w 361"/>
                <a:gd name="T13" fmla="*/ 151 h 163"/>
                <a:gd name="T14" fmla="*/ 12 w 361"/>
                <a:gd name="T15" fmla="*/ 156 h 163"/>
                <a:gd name="T16" fmla="*/ 21 w 361"/>
                <a:gd name="T17" fmla="*/ 163 h 163"/>
                <a:gd name="T18" fmla="*/ 28 w 361"/>
                <a:gd name="T19" fmla="*/ 161 h 163"/>
                <a:gd name="T20" fmla="*/ 342 w 361"/>
                <a:gd name="T21" fmla="*/ 19 h 163"/>
                <a:gd name="T22" fmla="*/ 361 w 361"/>
                <a:gd name="T23" fmla="*/ 1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1" h="163">
                  <a:moveTo>
                    <a:pt x="361" y="10"/>
                  </a:moveTo>
                  <a:lnTo>
                    <a:pt x="352" y="5"/>
                  </a:lnTo>
                  <a:lnTo>
                    <a:pt x="340" y="0"/>
                  </a:lnTo>
                  <a:lnTo>
                    <a:pt x="333" y="3"/>
                  </a:lnTo>
                  <a:lnTo>
                    <a:pt x="333" y="3"/>
                  </a:lnTo>
                  <a:lnTo>
                    <a:pt x="5" y="149"/>
                  </a:lnTo>
                  <a:lnTo>
                    <a:pt x="0" y="151"/>
                  </a:lnTo>
                  <a:lnTo>
                    <a:pt x="12" y="156"/>
                  </a:lnTo>
                  <a:lnTo>
                    <a:pt x="21" y="163"/>
                  </a:lnTo>
                  <a:lnTo>
                    <a:pt x="28" y="161"/>
                  </a:lnTo>
                  <a:lnTo>
                    <a:pt x="342" y="19"/>
                  </a:lnTo>
                  <a:lnTo>
                    <a:pt x="361"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6" name="Freeform 14"/>
            <p:cNvSpPr>
              <a:spLocks/>
            </p:cNvSpPr>
            <p:nvPr/>
          </p:nvSpPr>
          <p:spPr bwMode="auto">
            <a:xfrm>
              <a:off x="5748338" y="5956124"/>
              <a:ext cx="573088" cy="255587"/>
            </a:xfrm>
            <a:custGeom>
              <a:avLst/>
              <a:gdLst>
                <a:gd name="T0" fmla="*/ 338 w 361"/>
                <a:gd name="T1" fmla="*/ 22 h 161"/>
                <a:gd name="T2" fmla="*/ 338 w 361"/>
                <a:gd name="T3" fmla="*/ 22 h 161"/>
                <a:gd name="T4" fmla="*/ 340 w 361"/>
                <a:gd name="T5" fmla="*/ 19 h 161"/>
                <a:gd name="T6" fmla="*/ 340 w 361"/>
                <a:gd name="T7" fmla="*/ 19 h 161"/>
                <a:gd name="T8" fmla="*/ 361 w 361"/>
                <a:gd name="T9" fmla="*/ 10 h 161"/>
                <a:gd name="T10" fmla="*/ 349 w 361"/>
                <a:gd name="T11" fmla="*/ 5 h 161"/>
                <a:gd name="T12" fmla="*/ 340 w 361"/>
                <a:gd name="T13" fmla="*/ 0 h 161"/>
                <a:gd name="T14" fmla="*/ 338 w 361"/>
                <a:gd name="T15" fmla="*/ 0 h 161"/>
                <a:gd name="T16" fmla="*/ 338 w 361"/>
                <a:gd name="T17" fmla="*/ 0 h 161"/>
                <a:gd name="T18" fmla="*/ 5 w 361"/>
                <a:gd name="T19" fmla="*/ 149 h 161"/>
                <a:gd name="T20" fmla="*/ 0 w 361"/>
                <a:gd name="T21" fmla="*/ 152 h 161"/>
                <a:gd name="T22" fmla="*/ 9 w 361"/>
                <a:gd name="T23" fmla="*/ 157 h 161"/>
                <a:gd name="T24" fmla="*/ 21 w 361"/>
                <a:gd name="T25" fmla="*/ 161 h 161"/>
                <a:gd name="T26" fmla="*/ 28 w 361"/>
                <a:gd name="T27" fmla="*/ 159 h 161"/>
                <a:gd name="T28" fmla="*/ 338 w 361"/>
                <a:gd name="T29" fmla="*/ 22 h 161"/>
                <a:gd name="T30" fmla="*/ 338 w 361"/>
                <a:gd name="T31" fmla="*/ 2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38" y="22"/>
                  </a:moveTo>
                  <a:lnTo>
                    <a:pt x="338" y="22"/>
                  </a:lnTo>
                  <a:lnTo>
                    <a:pt x="340" y="19"/>
                  </a:lnTo>
                  <a:lnTo>
                    <a:pt x="340" y="19"/>
                  </a:lnTo>
                  <a:lnTo>
                    <a:pt x="361" y="10"/>
                  </a:lnTo>
                  <a:lnTo>
                    <a:pt x="349" y="5"/>
                  </a:lnTo>
                  <a:lnTo>
                    <a:pt x="340" y="0"/>
                  </a:lnTo>
                  <a:lnTo>
                    <a:pt x="338" y="0"/>
                  </a:lnTo>
                  <a:lnTo>
                    <a:pt x="338" y="0"/>
                  </a:lnTo>
                  <a:lnTo>
                    <a:pt x="5" y="149"/>
                  </a:lnTo>
                  <a:lnTo>
                    <a:pt x="0" y="152"/>
                  </a:lnTo>
                  <a:lnTo>
                    <a:pt x="9" y="157"/>
                  </a:lnTo>
                  <a:lnTo>
                    <a:pt x="21" y="161"/>
                  </a:lnTo>
                  <a:lnTo>
                    <a:pt x="28" y="159"/>
                  </a:lnTo>
                  <a:lnTo>
                    <a:pt x="338" y="22"/>
                  </a:lnTo>
                  <a:lnTo>
                    <a:pt x="338"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7" name="Freeform 15"/>
            <p:cNvSpPr>
              <a:spLocks/>
            </p:cNvSpPr>
            <p:nvPr/>
          </p:nvSpPr>
          <p:spPr bwMode="auto">
            <a:xfrm>
              <a:off x="5897563" y="6024387"/>
              <a:ext cx="577850" cy="255587"/>
            </a:xfrm>
            <a:custGeom>
              <a:avLst/>
              <a:gdLst>
                <a:gd name="T0" fmla="*/ 364 w 364"/>
                <a:gd name="T1" fmla="*/ 9 h 161"/>
                <a:gd name="T2" fmla="*/ 352 w 364"/>
                <a:gd name="T3" fmla="*/ 5 h 161"/>
                <a:gd name="T4" fmla="*/ 340 w 364"/>
                <a:gd name="T5" fmla="*/ 0 h 161"/>
                <a:gd name="T6" fmla="*/ 333 w 364"/>
                <a:gd name="T7" fmla="*/ 2 h 161"/>
                <a:gd name="T8" fmla="*/ 333 w 364"/>
                <a:gd name="T9" fmla="*/ 2 h 161"/>
                <a:gd name="T10" fmla="*/ 5 w 364"/>
                <a:gd name="T11" fmla="*/ 149 h 161"/>
                <a:gd name="T12" fmla="*/ 0 w 364"/>
                <a:gd name="T13" fmla="*/ 151 h 161"/>
                <a:gd name="T14" fmla="*/ 12 w 364"/>
                <a:gd name="T15" fmla="*/ 156 h 161"/>
                <a:gd name="T16" fmla="*/ 24 w 364"/>
                <a:gd name="T17" fmla="*/ 161 h 161"/>
                <a:gd name="T18" fmla="*/ 29 w 364"/>
                <a:gd name="T19" fmla="*/ 158 h 161"/>
                <a:gd name="T20" fmla="*/ 345 w 364"/>
                <a:gd name="T21" fmla="*/ 19 h 161"/>
                <a:gd name="T22" fmla="*/ 345 w 364"/>
                <a:gd name="T23" fmla="*/ 19 h 161"/>
                <a:gd name="T24" fmla="*/ 364 w 364"/>
                <a:gd name="T25" fmla="*/ 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4" h="161">
                  <a:moveTo>
                    <a:pt x="364" y="9"/>
                  </a:moveTo>
                  <a:lnTo>
                    <a:pt x="352" y="5"/>
                  </a:lnTo>
                  <a:lnTo>
                    <a:pt x="340" y="0"/>
                  </a:lnTo>
                  <a:lnTo>
                    <a:pt x="333" y="2"/>
                  </a:lnTo>
                  <a:lnTo>
                    <a:pt x="333" y="2"/>
                  </a:lnTo>
                  <a:lnTo>
                    <a:pt x="5" y="149"/>
                  </a:lnTo>
                  <a:lnTo>
                    <a:pt x="0" y="151"/>
                  </a:lnTo>
                  <a:lnTo>
                    <a:pt x="12" y="156"/>
                  </a:lnTo>
                  <a:lnTo>
                    <a:pt x="24" y="161"/>
                  </a:lnTo>
                  <a:lnTo>
                    <a:pt x="29" y="158"/>
                  </a:lnTo>
                  <a:lnTo>
                    <a:pt x="345" y="19"/>
                  </a:lnTo>
                  <a:lnTo>
                    <a:pt x="345" y="19"/>
                  </a:lnTo>
                  <a:lnTo>
                    <a:pt x="364"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878" name="Group 877"/>
          <p:cNvGrpSpPr/>
          <p:nvPr/>
        </p:nvGrpSpPr>
        <p:grpSpPr>
          <a:xfrm>
            <a:off x="7267828" y="2674774"/>
            <a:ext cx="1909989" cy="854075"/>
            <a:chOff x="5114925" y="5697362"/>
            <a:chExt cx="1622425" cy="725487"/>
          </a:xfrm>
        </p:grpSpPr>
        <p:sp>
          <p:nvSpPr>
            <p:cNvPr id="879" name="Freeform 11"/>
            <p:cNvSpPr>
              <a:spLocks/>
            </p:cNvSpPr>
            <p:nvPr/>
          </p:nvSpPr>
          <p:spPr bwMode="auto">
            <a:xfrm>
              <a:off x="5114925" y="5697362"/>
              <a:ext cx="1622425" cy="725487"/>
            </a:xfrm>
            <a:custGeom>
              <a:avLst/>
              <a:gdLst>
                <a:gd name="T0" fmla="*/ 1022 w 1022"/>
                <a:gd name="T1" fmla="*/ 227 h 457"/>
                <a:gd name="T2" fmla="*/ 512 w 1022"/>
                <a:gd name="T3" fmla="*/ 457 h 457"/>
                <a:gd name="T4" fmla="*/ 0 w 1022"/>
                <a:gd name="T5" fmla="*/ 227 h 457"/>
                <a:gd name="T6" fmla="*/ 512 w 1022"/>
                <a:gd name="T7" fmla="*/ 0 h 457"/>
                <a:gd name="T8" fmla="*/ 1022 w 1022"/>
                <a:gd name="T9" fmla="*/ 227 h 457"/>
              </a:gdLst>
              <a:ahLst/>
              <a:cxnLst>
                <a:cxn ang="0">
                  <a:pos x="T0" y="T1"/>
                </a:cxn>
                <a:cxn ang="0">
                  <a:pos x="T2" y="T3"/>
                </a:cxn>
                <a:cxn ang="0">
                  <a:pos x="T4" y="T5"/>
                </a:cxn>
                <a:cxn ang="0">
                  <a:pos x="T6" y="T7"/>
                </a:cxn>
                <a:cxn ang="0">
                  <a:pos x="T8" y="T9"/>
                </a:cxn>
              </a:cxnLst>
              <a:rect l="0" t="0" r="r" b="b"/>
              <a:pathLst>
                <a:path w="1022" h="457">
                  <a:moveTo>
                    <a:pt x="1022" y="227"/>
                  </a:moveTo>
                  <a:lnTo>
                    <a:pt x="512" y="457"/>
                  </a:lnTo>
                  <a:lnTo>
                    <a:pt x="0" y="227"/>
                  </a:lnTo>
                  <a:lnTo>
                    <a:pt x="512" y="0"/>
                  </a:lnTo>
                  <a:lnTo>
                    <a:pt x="1022" y="227"/>
                  </a:lnTo>
                  <a:close/>
                </a:path>
              </a:pathLst>
            </a:custGeom>
            <a:solidFill>
              <a:schemeClr val="accent5"/>
            </a:solidFill>
            <a:ln w="28575">
              <a:solidFill>
                <a:schemeClr val="bg2"/>
              </a:solidFill>
            </a:ln>
          </p:spPr>
          <p:txBody>
            <a:bodyPr vert="horz" wrap="square" lIns="91440" tIns="45720" rIns="91440" bIns="45720" numCol="1" anchor="t" anchorCtr="0" compatLnSpc="1">
              <a:prstTxWarp prst="textNoShape">
                <a:avLst/>
              </a:prstTxWarp>
            </a:bodyPr>
            <a:lstStyle/>
            <a:p>
              <a:endParaRPr lang="en-US"/>
            </a:p>
          </p:txBody>
        </p:sp>
        <p:sp>
          <p:nvSpPr>
            <p:cNvPr id="880" name="Freeform 12"/>
            <p:cNvSpPr>
              <a:spLocks/>
            </p:cNvSpPr>
            <p:nvPr/>
          </p:nvSpPr>
          <p:spPr bwMode="auto">
            <a:xfrm>
              <a:off x="5437188" y="5818012"/>
              <a:ext cx="573088" cy="255587"/>
            </a:xfrm>
            <a:custGeom>
              <a:avLst/>
              <a:gdLst>
                <a:gd name="T0" fmla="*/ 342 w 361"/>
                <a:gd name="T1" fmla="*/ 19 h 161"/>
                <a:gd name="T2" fmla="*/ 361 w 361"/>
                <a:gd name="T3" fmla="*/ 9 h 161"/>
                <a:gd name="T4" fmla="*/ 352 w 361"/>
                <a:gd name="T5" fmla="*/ 5 h 161"/>
                <a:gd name="T6" fmla="*/ 340 w 361"/>
                <a:gd name="T7" fmla="*/ 0 h 161"/>
                <a:gd name="T8" fmla="*/ 340 w 361"/>
                <a:gd name="T9" fmla="*/ 0 h 161"/>
                <a:gd name="T10" fmla="*/ 340 w 361"/>
                <a:gd name="T11" fmla="*/ 0 h 161"/>
                <a:gd name="T12" fmla="*/ 340 w 361"/>
                <a:gd name="T13" fmla="*/ 0 h 161"/>
                <a:gd name="T14" fmla="*/ 333 w 361"/>
                <a:gd name="T15" fmla="*/ 2 h 161"/>
                <a:gd name="T16" fmla="*/ 333 w 361"/>
                <a:gd name="T17" fmla="*/ 2 h 161"/>
                <a:gd name="T18" fmla="*/ 5 w 361"/>
                <a:gd name="T19" fmla="*/ 149 h 161"/>
                <a:gd name="T20" fmla="*/ 0 w 361"/>
                <a:gd name="T21" fmla="*/ 151 h 161"/>
                <a:gd name="T22" fmla="*/ 12 w 361"/>
                <a:gd name="T23" fmla="*/ 156 h 161"/>
                <a:gd name="T24" fmla="*/ 21 w 361"/>
                <a:gd name="T25" fmla="*/ 161 h 161"/>
                <a:gd name="T26" fmla="*/ 28 w 361"/>
                <a:gd name="T27" fmla="*/ 158 h 161"/>
                <a:gd name="T28" fmla="*/ 342 w 361"/>
                <a:gd name="T29" fmla="*/ 19 h 161"/>
                <a:gd name="T30" fmla="*/ 342 w 361"/>
                <a:gd name="T31" fmla="*/ 1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42" y="19"/>
                  </a:moveTo>
                  <a:lnTo>
                    <a:pt x="361" y="9"/>
                  </a:lnTo>
                  <a:lnTo>
                    <a:pt x="352" y="5"/>
                  </a:lnTo>
                  <a:lnTo>
                    <a:pt x="340" y="0"/>
                  </a:lnTo>
                  <a:lnTo>
                    <a:pt x="340" y="0"/>
                  </a:lnTo>
                  <a:lnTo>
                    <a:pt x="340" y="0"/>
                  </a:lnTo>
                  <a:lnTo>
                    <a:pt x="340" y="0"/>
                  </a:lnTo>
                  <a:lnTo>
                    <a:pt x="333" y="2"/>
                  </a:lnTo>
                  <a:lnTo>
                    <a:pt x="333" y="2"/>
                  </a:lnTo>
                  <a:lnTo>
                    <a:pt x="5" y="149"/>
                  </a:lnTo>
                  <a:lnTo>
                    <a:pt x="0" y="151"/>
                  </a:lnTo>
                  <a:lnTo>
                    <a:pt x="12" y="156"/>
                  </a:lnTo>
                  <a:lnTo>
                    <a:pt x="21" y="161"/>
                  </a:lnTo>
                  <a:lnTo>
                    <a:pt x="28" y="158"/>
                  </a:lnTo>
                  <a:lnTo>
                    <a:pt x="342" y="19"/>
                  </a:lnTo>
                  <a:lnTo>
                    <a:pt x="342"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1" name="Freeform 13"/>
            <p:cNvSpPr>
              <a:spLocks/>
            </p:cNvSpPr>
            <p:nvPr/>
          </p:nvSpPr>
          <p:spPr bwMode="auto">
            <a:xfrm>
              <a:off x="5583238" y="5881512"/>
              <a:ext cx="573088" cy="258762"/>
            </a:xfrm>
            <a:custGeom>
              <a:avLst/>
              <a:gdLst>
                <a:gd name="T0" fmla="*/ 361 w 361"/>
                <a:gd name="T1" fmla="*/ 10 h 163"/>
                <a:gd name="T2" fmla="*/ 352 w 361"/>
                <a:gd name="T3" fmla="*/ 5 h 163"/>
                <a:gd name="T4" fmla="*/ 340 w 361"/>
                <a:gd name="T5" fmla="*/ 0 h 163"/>
                <a:gd name="T6" fmla="*/ 333 w 361"/>
                <a:gd name="T7" fmla="*/ 3 h 163"/>
                <a:gd name="T8" fmla="*/ 333 w 361"/>
                <a:gd name="T9" fmla="*/ 3 h 163"/>
                <a:gd name="T10" fmla="*/ 5 w 361"/>
                <a:gd name="T11" fmla="*/ 149 h 163"/>
                <a:gd name="T12" fmla="*/ 0 w 361"/>
                <a:gd name="T13" fmla="*/ 151 h 163"/>
                <a:gd name="T14" fmla="*/ 12 w 361"/>
                <a:gd name="T15" fmla="*/ 156 h 163"/>
                <a:gd name="T16" fmla="*/ 21 w 361"/>
                <a:gd name="T17" fmla="*/ 163 h 163"/>
                <a:gd name="T18" fmla="*/ 28 w 361"/>
                <a:gd name="T19" fmla="*/ 161 h 163"/>
                <a:gd name="T20" fmla="*/ 342 w 361"/>
                <a:gd name="T21" fmla="*/ 19 h 163"/>
                <a:gd name="T22" fmla="*/ 361 w 361"/>
                <a:gd name="T23" fmla="*/ 1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1" h="163">
                  <a:moveTo>
                    <a:pt x="361" y="10"/>
                  </a:moveTo>
                  <a:lnTo>
                    <a:pt x="352" y="5"/>
                  </a:lnTo>
                  <a:lnTo>
                    <a:pt x="340" y="0"/>
                  </a:lnTo>
                  <a:lnTo>
                    <a:pt x="333" y="3"/>
                  </a:lnTo>
                  <a:lnTo>
                    <a:pt x="333" y="3"/>
                  </a:lnTo>
                  <a:lnTo>
                    <a:pt x="5" y="149"/>
                  </a:lnTo>
                  <a:lnTo>
                    <a:pt x="0" y="151"/>
                  </a:lnTo>
                  <a:lnTo>
                    <a:pt x="12" y="156"/>
                  </a:lnTo>
                  <a:lnTo>
                    <a:pt x="21" y="163"/>
                  </a:lnTo>
                  <a:lnTo>
                    <a:pt x="28" y="161"/>
                  </a:lnTo>
                  <a:lnTo>
                    <a:pt x="342" y="19"/>
                  </a:lnTo>
                  <a:lnTo>
                    <a:pt x="361"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2" name="Freeform 14"/>
            <p:cNvSpPr>
              <a:spLocks/>
            </p:cNvSpPr>
            <p:nvPr/>
          </p:nvSpPr>
          <p:spPr bwMode="auto">
            <a:xfrm>
              <a:off x="5748338" y="5956124"/>
              <a:ext cx="573088" cy="255587"/>
            </a:xfrm>
            <a:custGeom>
              <a:avLst/>
              <a:gdLst>
                <a:gd name="T0" fmla="*/ 338 w 361"/>
                <a:gd name="T1" fmla="*/ 22 h 161"/>
                <a:gd name="T2" fmla="*/ 338 w 361"/>
                <a:gd name="T3" fmla="*/ 22 h 161"/>
                <a:gd name="T4" fmla="*/ 340 w 361"/>
                <a:gd name="T5" fmla="*/ 19 h 161"/>
                <a:gd name="T6" fmla="*/ 340 w 361"/>
                <a:gd name="T7" fmla="*/ 19 h 161"/>
                <a:gd name="T8" fmla="*/ 361 w 361"/>
                <a:gd name="T9" fmla="*/ 10 h 161"/>
                <a:gd name="T10" fmla="*/ 349 w 361"/>
                <a:gd name="T11" fmla="*/ 5 h 161"/>
                <a:gd name="T12" fmla="*/ 340 w 361"/>
                <a:gd name="T13" fmla="*/ 0 h 161"/>
                <a:gd name="T14" fmla="*/ 338 w 361"/>
                <a:gd name="T15" fmla="*/ 0 h 161"/>
                <a:gd name="T16" fmla="*/ 338 w 361"/>
                <a:gd name="T17" fmla="*/ 0 h 161"/>
                <a:gd name="T18" fmla="*/ 5 w 361"/>
                <a:gd name="T19" fmla="*/ 149 h 161"/>
                <a:gd name="T20" fmla="*/ 0 w 361"/>
                <a:gd name="T21" fmla="*/ 152 h 161"/>
                <a:gd name="T22" fmla="*/ 9 w 361"/>
                <a:gd name="T23" fmla="*/ 157 h 161"/>
                <a:gd name="T24" fmla="*/ 21 w 361"/>
                <a:gd name="T25" fmla="*/ 161 h 161"/>
                <a:gd name="T26" fmla="*/ 28 w 361"/>
                <a:gd name="T27" fmla="*/ 159 h 161"/>
                <a:gd name="T28" fmla="*/ 338 w 361"/>
                <a:gd name="T29" fmla="*/ 22 h 161"/>
                <a:gd name="T30" fmla="*/ 338 w 361"/>
                <a:gd name="T31" fmla="*/ 2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161">
                  <a:moveTo>
                    <a:pt x="338" y="22"/>
                  </a:moveTo>
                  <a:lnTo>
                    <a:pt x="338" y="22"/>
                  </a:lnTo>
                  <a:lnTo>
                    <a:pt x="340" y="19"/>
                  </a:lnTo>
                  <a:lnTo>
                    <a:pt x="340" y="19"/>
                  </a:lnTo>
                  <a:lnTo>
                    <a:pt x="361" y="10"/>
                  </a:lnTo>
                  <a:lnTo>
                    <a:pt x="349" y="5"/>
                  </a:lnTo>
                  <a:lnTo>
                    <a:pt x="340" y="0"/>
                  </a:lnTo>
                  <a:lnTo>
                    <a:pt x="338" y="0"/>
                  </a:lnTo>
                  <a:lnTo>
                    <a:pt x="338" y="0"/>
                  </a:lnTo>
                  <a:lnTo>
                    <a:pt x="5" y="149"/>
                  </a:lnTo>
                  <a:lnTo>
                    <a:pt x="0" y="152"/>
                  </a:lnTo>
                  <a:lnTo>
                    <a:pt x="9" y="157"/>
                  </a:lnTo>
                  <a:lnTo>
                    <a:pt x="21" y="161"/>
                  </a:lnTo>
                  <a:lnTo>
                    <a:pt x="28" y="159"/>
                  </a:lnTo>
                  <a:lnTo>
                    <a:pt x="338" y="22"/>
                  </a:lnTo>
                  <a:lnTo>
                    <a:pt x="338"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3" name="Freeform 15"/>
            <p:cNvSpPr>
              <a:spLocks/>
            </p:cNvSpPr>
            <p:nvPr/>
          </p:nvSpPr>
          <p:spPr bwMode="auto">
            <a:xfrm>
              <a:off x="5897563" y="6024387"/>
              <a:ext cx="577850" cy="255587"/>
            </a:xfrm>
            <a:custGeom>
              <a:avLst/>
              <a:gdLst>
                <a:gd name="T0" fmla="*/ 364 w 364"/>
                <a:gd name="T1" fmla="*/ 9 h 161"/>
                <a:gd name="T2" fmla="*/ 352 w 364"/>
                <a:gd name="T3" fmla="*/ 5 h 161"/>
                <a:gd name="T4" fmla="*/ 340 w 364"/>
                <a:gd name="T5" fmla="*/ 0 h 161"/>
                <a:gd name="T6" fmla="*/ 333 w 364"/>
                <a:gd name="T7" fmla="*/ 2 h 161"/>
                <a:gd name="T8" fmla="*/ 333 w 364"/>
                <a:gd name="T9" fmla="*/ 2 h 161"/>
                <a:gd name="T10" fmla="*/ 5 w 364"/>
                <a:gd name="T11" fmla="*/ 149 h 161"/>
                <a:gd name="T12" fmla="*/ 0 w 364"/>
                <a:gd name="T13" fmla="*/ 151 h 161"/>
                <a:gd name="T14" fmla="*/ 12 w 364"/>
                <a:gd name="T15" fmla="*/ 156 h 161"/>
                <a:gd name="T16" fmla="*/ 24 w 364"/>
                <a:gd name="T17" fmla="*/ 161 h 161"/>
                <a:gd name="T18" fmla="*/ 29 w 364"/>
                <a:gd name="T19" fmla="*/ 158 h 161"/>
                <a:gd name="T20" fmla="*/ 345 w 364"/>
                <a:gd name="T21" fmla="*/ 19 h 161"/>
                <a:gd name="T22" fmla="*/ 345 w 364"/>
                <a:gd name="T23" fmla="*/ 19 h 161"/>
                <a:gd name="T24" fmla="*/ 364 w 364"/>
                <a:gd name="T25" fmla="*/ 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4" h="161">
                  <a:moveTo>
                    <a:pt x="364" y="9"/>
                  </a:moveTo>
                  <a:lnTo>
                    <a:pt x="352" y="5"/>
                  </a:lnTo>
                  <a:lnTo>
                    <a:pt x="340" y="0"/>
                  </a:lnTo>
                  <a:lnTo>
                    <a:pt x="333" y="2"/>
                  </a:lnTo>
                  <a:lnTo>
                    <a:pt x="333" y="2"/>
                  </a:lnTo>
                  <a:lnTo>
                    <a:pt x="5" y="149"/>
                  </a:lnTo>
                  <a:lnTo>
                    <a:pt x="0" y="151"/>
                  </a:lnTo>
                  <a:lnTo>
                    <a:pt x="12" y="156"/>
                  </a:lnTo>
                  <a:lnTo>
                    <a:pt x="24" y="161"/>
                  </a:lnTo>
                  <a:lnTo>
                    <a:pt x="29" y="158"/>
                  </a:lnTo>
                  <a:lnTo>
                    <a:pt x="345" y="19"/>
                  </a:lnTo>
                  <a:lnTo>
                    <a:pt x="345" y="19"/>
                  </a:lnTo>
                  <a:lnTo>
                    <a:pt x="364"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024" name="Rectangle 1023"/>
          <p:cNvSpPr/>
          <p:nvPr/>
        </p:nvSpPr>
        <p:spPr>
          <a:xfrm>
            <a:off x="141949" y="3871132"/>
            <a:ext cx="3315472" cy="1077218"/>
          </a:xfrm>
          <a:prstGeom prst="rect">
            <a:avLst/>
          </a:prstGeom>
        </p:spPr>
        <p:txBody>
          <a:bodyPr wrap="square">
            <a:spAutoFit/>
          </a:bodyPr>
          <a:lstStyle/>
          <a:p>
            <a:r>
              <a:rPr lang="en-US" sz="3200" spc="-102" dirty="0">
                <a:ln w="3175">
                  <a:noFill/>
                </a:ln>
                <a:solidFill>
                  <a:schemeClr val="accent5">
                    <a:alpha val="99000"/>
                  </a:schemeClr>
                </a:solidFill>
                <a:cs typeface="Segoe UI Semibold" panose="020B0702040204020203" pitchFamily="34" charset="0"/>
              </a:rPr>
              <a:t>1 PB </a:t>
            </a:r>
            <a:r>
              <a:rPr lang="en-US" sz="2800" spc="-102" dirty="0">
                <a:ln w="3175">
                  <a:noFill/>
                </a:ln>
                <a:gradFill>
                  <a:gsLst>
                    <a:gs pos="1250">
                      <a:srgbClr val="505050"/>
                    </a:gs>
                    <a:gs pos="100000">
                      <a:srgbClr val="505050"/>
                    </a:gs>
                  </a:gsLst>
                  <a:lin ang="5400000" scaled="0"/>
                </a:gradFill>
                <a:latin typeface="Segoe UI Light"/>
                <a:cs typeface="Segoe UI" pitchFamily="34" charset="0"/>
              </a:rPr>
              <a:t>Tenants</a:t>
            </a:r>
          </a:p>
          <a:p>
            <a:r>
              <a:rPr lang="en-US" sz="3200" spc="-102" dirty="0">
                <a:ln w="3175">
                  <a:noFill/>
                </a:ln>
                <a:solidFill>
                  <a:schemeClr val="accent5">
                    <a:alpha val="99000"/>
                  </a:schemeClr>
                </a:solidFill>
                <a:cs typeface="Segoe UI Semibold" panose="020B0702040204020203" pitchFamily="34" charset="0"/>
              </a:rPr>
              <a:t>1 TB </a:t>
            </a:r>
            <a:r>
              <a:rPr lang="en-US" sz="2800" spc="-102" dirty="0">
                <a:ln w="3175">
                  <a:noFill/>
                </a:ln>
                <a:gradFill>
                  <a:gsLst>
                    <a:gs pos="1250">
                      <a:srgbClr val="505050"/>
                    </a:gs>
                    <a:gs pos="100000">
                      <a:srgbClr val="505050"/>
                    </a:gs>
                  </a:gsLst>
                  <a:lin ang="5400000" scaled="0"/>
                </a:gradFill>
                <a:latin typeface="Segoe UI Light"/>
                <a:cs typeface="Segoe UI" pitchFamily="34" charset="0"/>
              </a:rPr>
              <a:t>Site Collections</a:t>
            </a:r>
          </a:p>
        </p:txBody>
      </p:sp>
      <p:sp>
        <p:nvSpPr>
          <p:cNvPr id="893" name="TextBox 892"/>
          <p:cNvSpPr txBox="1"/>
          <p:nvPr/>
        </p:nvSpPr>
        <p:spPr>
          <a:xfrm>
            <a:off x="9276253" y="4091569"/>
            <a:ext cx="1289135" cy="374846"/>
          </a:xfrm>
          <a:prstGeom prst="rect">
            <a:avLst/>
          </a:prstGeom>
          <a:noFill/>
        </p:spPr>
        <p:txBody>
          <a:bodyPr wrap="none" rtlCol="0">
            <a:spAutoFit/>
          </a:bodyPr>
          <a:lstStyle/>
          <a:p>
            <a:r>
              <a:rPr lang="en-US" sz="1836" dirty="0">
                <a:solidFill>
                  <a:schemeClr val="tx1">
                    <a:alpha val="99000"/>
                  </a:schemeClr>
                </a:solidFill>
              </a:rPr>
              <a:t>= 1,024 </a:t>
            </a:r>
            <a:r>
              <a:rPr lang="en-US" sz="1836" dirty="0" smtClean="0">
                <a:solidFill>
                  <a:schemeClr val="tx1">
                    <a:alpha val="99000"/>
                  </a:schemeClr>
                </a:solidFill>
              </a:rPr>
              <a:t>TB</a:t>
            </a:r>
            <a:endParaRPr lang="en-US" sz="1836" dirty="0">
              <a:solidFill>
                <a:schemeClr val="tx1">
                  <a:alpha val="99000"/>
                </a:schemeClr>
              </a:solidFill>
            </a:endParaRPr>
          </a:p>
        </p:txBody>
      </p:sp>
      <p:sp>
        <p:nvSpPr>
          <p:cNvPr id="894" name="TextBox 893"/>
          <p:cNvSpPr txBox="1"/>
          <p:nvPr/>
        </p:nvSpPr>
        <p:spPr>
          <a:xfrm>
            <a:off x="9276253" y="4628951"/>
            <a:ext cx="1656223" cy="374846"/>
          </a:xfrm>
          <a:prstGeom prst="rect">
            <a:avLst/>
          </a:prstGeom>
          <a:noFill/>
        </p:spPr>
        <p:txBody>
          <a:bodyPr wrap="none" rtlCol="0">
            <a:spAutoFit/>
          </a:bodyPr>
          <a:lstStyle/>
          <a:p>
            <a:r>
              <a:rPr lang="en-US" sz="1836" dirty="0">
                <a:solidFill>
                  <a:schemeClr val="tx1">
                    <a:alpha val="99000"/>
                  </a:schemeClr>
                </a:solidFill>
              </a:rPr>
              <a:t>= </a:t>
            </a:r>
            <a:r>
              <a:rPr lang="en-US" sz="1836" dirty="0" smtClean="0">
                <a:solidFill>
                  <a:schemeClr val="tx1">
                    <a:alpha val="99000"/>
                  </a:schemeClr>
                </a:solidFill>
              </a:rPr>
              <a:t>1048576 GB</a:t>
            </a:r>
            <a:endParaRPr lang="en-US" sz="1836" dirty="0">
              <a:solidFill>
                <a:schemeClr val="tx1">
                  <a:alpha val="99000"/>
                </a:schemeClr>
              </a:solidFill>
            </a:endParaRPr>
          </a:p>
        </p:txBody>
      </p:sp>
      <p:sp>
        <p:nvSpPr>
          <p:cNvPr id="895" name="TextBox 894"/>
          <p:cNvSpPr txBox="1"/>
          <p:nvPr/>
        </p:nvSpPr>
        <p:spPr>
          <a:xfrm>
            <a:off x="9276253" y="5166332"/>
            <a:ext cx="1909497" cy="374846"/>
          </a:xfrm>
          <a:prstGeom prst="rect">
            <a:avLst/>
          </a:prstGeom>
          <a:noFill/>
        </p:spPr>
        <p:txBody>
          <a:bodyPr wrap="none" rtlCol="0">
            <a:spAutoFit/>
          </a:bodyPr>
          <a:lstStyle/>
          <a:p>
            <a:r>
              <a:rPr lang="en-US" sz="1836" dirty="0">
                <a:solidFill>
                  <a:schemeClr val="tx1">
                    <a:alpha val="99000"/>
                  </a:schemeClr>
                </a:solidFill>
              </a:rPr>
              <a:t>= </a:t>
            </a:r>
            <a:r>
              <a:rPr lang="en-US" sz="1836" dirty="0" smtClean="0">
                <a:solidFill>
                  <a:schemeClr val="tx1">
                    <a:alpha val="99000"/>
                  </a:schemeClr>
                </a:solidFill>
              </a:rPr>
              <a:t>1.0737E+9 MB</a:t>
            </a:r>
            <a:endParaRPr lang="en-US" sz="1836" dirty="0">
              <a:solidFill>
                <a:schemeClr val="tx1">
                  <a:alpha val="99000"/>
                </a:schemeClr>
              </a:solidFill>
            </a:endParaRPr>
          </a:p>
        </p:txBody>
      </p:sp>
    </p:spTree>
    <p:extLst>
      <p:ext uri="{BB962C8B-B14F-4D97-AF65-F5344CB8AC3E}">
        <p14:creationId xmlns:p14="http://schemas.microsoft.com/office/powerpoint/2010/main" val="20945617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74"/>
                                        </p:tgtEl>
                                        <p:attrNameLst>
                                          <p:attrName>style.visibility</p:attrName>
                                        </p:attrNameLst>
                                      </p:cBhvr>
                                      <p:to>
                                        <p:strVal val="visible"/>
                                      </p:to>
                                    </p:set>
                                    <p:animEffect transition="in" filter="fade">
                                      <p:cBhvr>
                                        <p:cTn id="7" dur="250"/>
                                        <p:tgtEl>
                                          <p:spTgt spid="374"/>
                                        </p:tgtEl>
                                      </p:cBhvr>
                                    </p:animEffect>
                                    <p:anim calcmode="lin" valueType="num">
                                      <p:cBhvr>
                                        <p:cTn id="8" dur="250" fill="hold"/>
                                        <p:tgtEl>
                                          <p:spTgt spid="374"/>
                                        </p:tgtEl>
                                        <p:attrNameLst>
                                          <p:attrName>ppt_x</p:attrName>
                                        </p:attrNameLst>
                                      </p:cBhvr>
                                      <p:tavLst>
                                        <p:tav tm="0">
                                          <p:val>
                                            <p:strVal val="#ppt_x"/>
                                          </p:val>
                                        </p:tav>
                                        <p:tav tm="100000">
                                          <p:val>
                                            <p:strVal val="#ppt_x"/>
                                          </p:val>
                                        </p:tav>
                                      </p:tavLst>
                                    </p:anim>
                                    <p:anim calcmode="lin" valueType="num">
                                      <p:cBhvr>
                                        <p:cTn id="9" dur="250" fill="hold"/>
                                        <p:tgtEl>
                                          <p:spTgt spid="37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150"/>
                                  </p:stCondLst>
                                  <p:childTnLst>
                                    <p:set>
                                      <p:cBhvr>
                                        <p:cTn id="11" dur="1" fill="hold">
                                          <p:stCondLst>
                                            <p:cond delay="0"/>
                                          </p:stCondLst>
                                        </p:cTn>
                                        <p:tgtEl>
                                          <p:spTgt spid="380"/>
                                        </p:tgtEl>
                                        <p:attrNameLst>
                                          <p:attrName>style.visibility</p:attrName>
                                        </p:attrNameLst>
                                      </p:cBhvr>
                                      <p:to>
                                        <p:strVal val="visible"/>
                                      </p:to>
                                    </p:set>
                                    <p:animEffect transition="in" filter="fade">
                                      <p:cBhvr>
                                        <p:cTn id="12" dur="250"/>
                                        <p:tgtEl>
                                          <p:spTgt spid="380"/>
                                        </p:tgtEl>
                                      </p:cBhvr>
                                    </p:animEffect>
                                    <p:anim calcmode="lin" valueType="num">
                                      <p:cBhvr>
                                        <p:cTn id="13" dur="250" fill="hold"/>
                                        <p:tgtEl>
                                          <p:spTgt spid="380"/>
                                        </p:tgtEl>
                                        <p:attrNameLst>
                                          <p:attrName>ppt_x</p:attrName>
                                        </p:attrNameLst>
                                      </p:cBhvr>
                                      <p:tavLst>
                                        <p:tav tm="0">
                                          <p:val>
                                            <p:strVal val="#ppt_x"/>
                                          </p:val>
                                        </p:tav>
                                        <p:tav tm="100000">
                                          <p:val>
                                            <p:strVal val="#ppt_x"/>
                                          </p:val>
                                        </p:tav>
                                      </p:tavLst>
                                    </p:anim>
                                    <p:anim calcmode="lin" valueType="num">
                                      <p:cBhvr>
                                        <p:cTn id="14" dur="250" fill="hold"/>
                                        <p:tgtEl>
                                          <p:spTgt spid="380"/>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300"/>
                                  </p:stCondLst>
                                  <p:childTnLst>
                                    <p:set>
                                      <p:cBhvr>
                                        <p:cTn id="16" dur="1" fill="hold">
                                          <p:stCondLst>
                                            <p:cond delay="0"/>
                                          </p:stCondLst>
                                        </p:cTn>
                                        <p:tgtEl>
                                          <p:spTgt spid="386"/>
                                        </p:tgtEl>
                                        <p:attrNameLst>
                                          <p:attrName>style.visibility</p:attrName>
                                        </p:attrNameLst>
                                      </p:cBhvr>
                                      <p:to>
                                        <p:strVal val="visible"/>
                                      </p:to>
                                    </p:set>
                                    <p:animEffect transition="in" filter="fade">
                                      <p:cBhvr>
                                        <p:cTn id="17" dur="250"/>
                                        <p:tgtEl>
                                          <p:spTgt spid="386"/>
                                        </p:tgtEl>
                                      </p:cBhvr>
                                    </p:animEffect>
                                    <p:anim calcmode="lin" valueType="num">
                                      <p:cBhvr>
                                        <p:cTn id="18" dur="250" fill="hold"/>
                                        <p:tgtEl>
                                          <p:spTgt spid="386"/>
                                        </p:tgtEl>
                                        <p:attrNameLst>
                                          <p:attrName>ppt_x</p:attrName>
                                        </p:attrNameLst>
                                      </p:cBhvr>
                                      <p:tavLst>
                                        <p:tav tm="0">
                                          <p:val>
                                            <p:strVal val="#ppt_x"/>
                                          </p:val>
                                        </p:tav>
                                        <p:tav tm="100000">
                                          <p:val>
                                            <p:strVal val="#ppt_x"/>
                                          </p:val>
                                        </p:tav>
                                      </p:tavLst>
                                    </p:anim>
                                    <p:anim calcmode="lin" valueType="num">
                                      <p:cBhvr>
                                        <p:cTn id="19" dur="250" fill="hold"/>
                                        <p:tgtEl>
                                          <p:spTgt spid="386"/>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450"/>
                                  </p:stCondLst>
                                  <p:childTnLst>
                                    <p:set>
                                      <p:cBhvr>
                                        <p:cTn id="21" dur="1" fill="hold">
                                          <p:stCondLst>
                                            <p:cond delay="0"/>
                                          </p:stCondLst>
                                        </p:cTn>
                                        <p:tgtEl>
                                          <p:spTgt spid="392"/>
                                        </p:tgtEl>
                                        <p:attrNameLst>
                                          <p:attrName>style.visibility</p:attrName>
                                        </p:attrNameLst>
                                      </p:cBhvr>
                                      <p:to>
                                        <p:strVal val="visible"/>
                                      </p:to>
                                    </p:set>
                                    <p:animEffect transition="in" filter="fade">
                                      <p:cBhvr>
                                        <p:cTn id="22" dur="250"/>
                                        <p:tgtEl>
                                          <p:spTgt spid="392"/>
                                        </p:tgtEl>
                                      </p:cBhvr>
                                    </p:animEffect>
                                    <p:anim calcmode="lin" valueType="num">
                                      <p:cBhvr>
                                        <p:cTn id="23" dur="250" fill="hold"/>
                                        <p:tgtEl>
                                          <p:spTgt spid="392"/>
                                        </p:tgtEl>
                                        <p:attrNameLst>
                                          <p:attrName>ppt_x</p:attrName>
                                        </p:attrNameLst>
                                      </p:cBhvr>
                                      <p:tavLst>
                                        <p:tav tm="0">
                                          <p:val>
                                            <p:strVal val="#ppt_x"/>
                                          </p:val>
                                        </p:tav>
                                        <p:tav tm="100000">
                                          <p:val>
                                            <p:strVal val="#ppt_x"/>
                                          </p:val>
                                        </p:tav>
                                      </p:tavLst>
                                    </p:anim>
                                    <p:anim calcmode="lin" valueType="num">
                                      <p:cBhvr>
                                        <p:cTn id="24" dur="250" fill="hold"/>
                                        <p:tgtEl>
                                          <p:spTgt spid="392"/>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600"/>
                                  </p:stCondLst>
                                  <p:childTnLst>
                                    <p:set>
                                      <p:cBhvr>
                                        <p:cTn id="26" dur="1" fill="hold">
                                          <p:stCondLst>
                                            <p:cond delay="0"/>
                                          </p:stCondLst>
                                        </p:cTn>
                                        <p:tgtEl>
                                          <p:spTgt spid="398"/>
                                        </p:tgtEl>
                                        <p:attrNameLst>
                                          <p:attrName>style.visibility</p:attrName>
                                        </p:attrNameLst>
                                      </p:cBhvr>
                                      <p:to>
                                        <p:strVal val="visible"/>
                                      </p:to>
                                    </p:set>
                                    <p:animEffect transition="in" filter="fade">
                                      <p:cBhvr>
                                        <p:cTn id="27" dur="250"/>
                                        <p:tgtEl>
                                          <p:spTgt spid="398"/>
                                        </p:tgtEl>
                                      </p:cBhvr>
                                    </p:animEffect>
                                    <p:anim calcmode="lin" valueType="num">
                                      <p:cBhvr>
                                        <p:cTn id="28" dur="250" fill="hold"/>
                                        <p:tgtEl>
                                          <p:spTgt spid="398"/>
                                        </p:tgtEl>
                                        <p:attrNameLst>
                                          <p:attrName>ppt_x</p:attrName>
                                        </p:attrNameLst>
                                      </p:cBhvr>
                                      <p:tavLst>
                                        <p:tav tm="0">
                                          <p:val>
                                            <p:strVal val="#ppt_x"/>
                                          </p:val>
                                        </p:tav>
                                        <p:tav tm="100000">
                                          <p:val>
                                            <p:strVal val="#ppt_x"/>
                                          </p:val>
                                        </p:tav>
                                      </p:tavLst>
                                    </p:anim>
                                    <p:anim calcmode="lin" valueType="num">
                                      <p:cBhvr>
                                        <p:cTn id="29" dur="250" fill="hold"/>
                                        <p:tgtEl>
                                          <p:spTgt spid="398"/>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750"/>
                                  </p:stCondLst>
                                  <p:childTnLst>
                                    <p:set>
                                      <p:cBhvr>
                                        <p:cTn id="31" dur="1" fill="hold">
                                          <p:stCondLst>
                                            <p:cond delay="0"/>
                                          </p:stCondLst>
                                        </p:cTn>
                                        <p:tgtEl>
                                          <p:spTgt spid="404"/>
                                        </p:tgtEl>
                                        <p:attrNameLst>
                                          <p:attrName>style.visibility</p:attrName>
                                        </p:attrNameLst>
                                      </p:cBhvr>
                                      <p:to>
                                        <p:strVal val="visible"/>
                                      </p:to>
                                    </p:set>
                                    <p:animEffect transition="in" filter="fade">
                                      <p:cBhvr>
                                        <p:cTn id="32" dur="250"/>
                                        <p:tgtEl>
                                          <p:spTgt spid="404"/>
                                        </p:tgtEl>
                                      </p:cBhvr>
                                    </p:animEffect>
                                    <p:anim calcmode="lin" valueType="num">
                                      <p:cBhvr>
                                        <p:cTn id="33" dur="250" fill="hold"/>
                                        <p:tgtEl>
                                          <p:spTgt spid="404"/>
                                        </p:tgtEl>
                                        <p:attrNameLst>
                                          <p:attrName>ppt_x</p:attrName>
                                        </p:attrNameLst>
                                      </p:cBhvr>
                                      <p:tavLst>
                                        <p:tav tm="0">
                                          <p:val>
                                            <p:strVal val="#ppt_x"/>
                                          </p:val>
                                        </p:tav>
                                        <p:tav tm="100000">
                                          <p:val>
                                            <p:strVal val="#ppt_x"/>
                                          </p:val>
                                        </p:tav>
                                      </p:tavLst>
                                    </p:anim>
                                    <p:anim calcmode="lin" valueType="num">
                                      <p:cBhvr>
                                        <p:cTn id="34" dur="250" fill="hold"/>
                                        <p:tgtEl>
                                          <p:spTgt spid="404"/>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900"/>
                                  </p:stCondLst>
                                  <p:childTnLst>
                                    <p:set>
                                      <p:cBhvr>
                                        <p:cTn id="36" dur="1" fill="hold">
                                          <p:stCondLst>
                                            <p:cond delay="0"/>
                                          </p:stCondLst>
                                        </p:cTn>
                                        <p:tgtEl>
                                          <p:spTgt spid="410"/>
                                        </p:tgtEl>
                                        <p:attrNameLst>
                                          <p:attrName>style.visibility</p:attrName>
                                        </p:attrNameLst>
                                      </p:cBhvr>
                                      <p:to>
                                        <p:strVal val="visible"/>
                                      </p:to>
                                    </p:set>
                                    <p:animEffect transition="in" filter="fade">
                                      <p:cBhvr>
                                        <p:cTn id="37" dur="250"/>
                                        <p:tgtEl>
                                          <p:spTgt spid="410"/>
                                        </p:tgtEl>
                                      </p:cBhvr>
                                    </p:animEffect>
                                    <p:anim calcmode="lin" valueType="num">
                                      <p:cBhvr>
                                        <p:cTn id="38" dur="250" fill="hold"/>
                                        <p:tgtEl>
                                          <p:spTgt spid="410"/>
                                        </p:tgtEl>
                                        <p:attrNameLst>
                                          <p:attrName>ppt_x</p:attrName>
                                        </p:attrNameLst>
                                      </p:cBhvr>
                                      <p:tavLst>
                                        <p:tav tm="0">
                                          <p:val>
                                            <p:strVal val="#ppt_x"/>
                                          </p:val>
                                        </p:tav>
                                        <p:tav tm="100000">
                                          <p:val>
                                            <p:strVal val="#ppt_x"/>
                                          </p:val>
                                        </p:tav>
                                      </p:tavLst>
                                    </p:anim>
                                    <p:anim calcmode="lin" valueType="num">
                                      <p:cBhvr>
                                        <p:cTn id="39" dur="250" fill="hold"/>
                                        <p:tgtEl>
                                          <p:spTgt spid="410"/>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1050"/>
                                  </p:stCondLst>
                                  <p:childTnLst>
                                    <p:set>
                                      <p:cBhvr>
                                        <p:cTn id="41" dur="1" fill="hold">
                                          <p:stCondLst>
                                            <p:cond delay="0"/>
                                          </p:stCondLst>
                                        </p:cTn>
                                        <p:tgtEl>
                                          <p:spTgt spid="416"/>
                                        </p:tgtEl>
                                        <p:attrNameLst>
                                          <p:attrName>style.visibility</p:attrName>
                                        </p:attrNameLst>
                                      </p:cBhvr>
                                      <p:to>
                                        <p:strVal val="visible"/>
                                      </p:to>
                                    </p:set>
                                    <p:animEffect transition="in" filter="fade">
                                      <p:cBhvr>
                                        <p:cTn id="42" dur="250"/>
                                        <p:tgtEl>
                                          <p:spTgt spid="416"/>
                                        </p:tgtEl>
                                      </p:cBhvr>
                                    </p:animEffect>
                                    <p:anim calcmode="lin" valueType="num">
                                      <p:cBhvr>
                                        <p:cTn id="43" dur="250" fill="hold"/>
                                        <p:tgtEl>
                                          <p:spTgt spid="416"/>
                                        </p:tgtEl>
                                        <p:attrNameLst>
                                          <p:attrName>ppt_x</p:attrName>
                                        </p:attrNameLst>
                                      </p:cBhvr>
                                      <p:tavLst>
                                        <p:tav tm="0">
                                          <p:val>
                                            <p:strVal val="#ppt_x"/>
                                          </p:val>
                                        </p:tav>
                                        <p:tav tm="100000">
                                          <p:val>
                                            <p:strVal val="#ppt_x"/>
                                          </p:val>
                                        </p:tav>
                                      </p:tavLst>
                                    </p:anim>
                                    <p:anim calcmode="lin" valueType="num">
                                      <p:cBhvr>
                                        <p:cTn id="44" dur="250" fill="hold"/>
                                        <p:tgtEl>
                                          <p:spTgt spid="416"/>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1200"/>
                                  </p:stCondLst>
                                  <p:childTnLst>
                                    <p:set>
                                      <p:cBhvr>
                                        <p:cTn id="46" dur="1" fill="hold">
                                          <p:stCondLst>
                                            <p:cond delay="0"/>
                                          </p:stCondLst>
                                        </p:cTn>
                                        <p:tgtEl>
                                          <p:spTgt spid="422"/>
                                        </p:tgtEl>
                                        <p:attrNameLst>
                                          <p:attrName>style.visibility</p:attrName>
                                        </p:attrNameLst>
                                      </p:cBhvr>
                                      <p:to>
                                        <p:strVal val="visible"/>
                                      </p:to>
                                    </p:set>
                                    <p:animEffect transition="in" filter="fade">
                                      <p:cBhvr>
                                        <p:cTn id="47" dur="250"/>
                                        <p:tgtEl>
                                          <p:spTgt spid="422"/>
                                        </p:tgtEl>
                                      </p:cBhvr>
                                    </p:animEffect>
                                    <p:anim calcmode="lin" valueType="num">
                                      <p:cBhvr>
                                        <p:cTn id="48" dur="250" fill="hold"/>
                                        <p:tgtEl>
                                          <p:spTgt spid="422"/>
                                        </p:tgtEl>
                                        <p:attrNameLst>
                                          <p:attrName>ppt_x</p:attrName>
                                        </p:attrNameLst>
                                      </p:cBhvr>
                                      <p:tavLst>
                                        <p:tav tm="0">
                                          <p:val>
                                            <p:strVal val="#ppt_x"/>
                                          </p:val>
                                        </p:tav>
                                        <p:tav tm="100000">
                                          <p:val>
                                            <p:strVal val="#ppt_x"/>
                                          </p:val>
                                        </p:tav>
                                      </p:tavLst>
                                    </p:anim>
                                    <p:anim calcmode="lin" valueType="num">
                                      <p:cBhvr>
                                        <p:cTn id="49" dur="250" fill="hold"/>
                                        <p:tgtEl>
                                          <p:spTgt spid="422"/>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1350"/>
                                  </p:stCondLst>
                                  <p:childTnLst>
                                    <p:set>
                                      <p:cBhvr>
                                        <p:cTn id="51" dur="1" fill="hold">
                                          <p:stCondLst>
                                            <p:cond delay="0"/>
                                          </p:stCondLst>
                                        </p:cTn>
                                        <p:tgtEl>
                                          <p:spTgt spid="428"/>
                                        </p:tgtEl>
                                        <p:attrNameLst>
                                          <p:attrName>style.visibility</p:attrName>
                                        </p:attrNameLst>
                                      </p:cBhvr>
                                      <p:to>
                                        <p:strVal val="visible"/>
                                      </p:to>
                                    </p:set>
                                    <p:animEffect transition="in" filter="fade">
                                      <p:cBhvr>
                                        <p:cTn id="52" dur="250"/>
                                        <p:tgtEl>
                                          <p:spTgt spid="428"/>
                                        </p:tgtEl>
                                      </p:cBhvr>
                                    </p:animEffect>
                                    <p:anim calcmode="lin" valueType="num">
                                      <p:cBhvr>
                                        <p:cTn id="53" dur="250" fill="hold"/>
                                        <p:tgtEl>
                                          <p:spTgt spid="428"/>
                                        </p:tgtEl>
                                        <p:attrNameLst>
                                          <p:attrName>ppt_x</p:attrName>
                                        </p:attrNameLst>
                                      </p:cBhvr>
                                      <p:tavLst>
                                        <p:tav tm="0">
                                          <p:val>
                                            <p:strVal val="#ppt_x"/>
                                          </p:val>
                                        </p:tav>
                                        <p:tav tm="100000">
                                          <p:val>
                                            <p:strVal val="#ppt_x"/>
                                          </p:val>
                                        </p:tav>
                                      </p:tavLst>
                                    </p:anim>
                                    <p:anim calcmode="lin" valueType="num">
                                      <p:cBhvr>
                                        <p:cTn id="54" dur="250" fill="hold"/>
                                        <p:tgtEl>
                                          <p:spTgt spid="428"/>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1500"/>
                                  </p:stCondLst>
                                  <p:childTnLst>
                                    <p:set>
                                      <p:cBhvr>
                                        <p:cTn id="56" dur="1" fill="hold">
                                          <p:stCondLst>
                                            <p:cond delay="0"/>
                                          </p:stCondLst>
                                        </p:cTn>
                                        <p:tgtEl>
                                          <p:spTgt spid="434"/>
                                        </p:tgtEl>
                                        <p:attrNameLst>
                                          <p:attrName>style.visibility</p:attrName>
                                        </p:attrNameLst>
                                      </p:cBhvr>
                                      <p:to>
                                        <p:strVal val="visible"/>
                                      </p:to>
                                    </p:set>
                                    <p:animEffect transition="in" filter="fade">
                                      <p:cBhvr>
                                        <p:cTn id="57" dur="250"/>
                                        <p:tgtEl>
                                          <p:spTgt spid="434"/>
                                        </p:tgtEl>
                                      </p:cBhvr>
                                    </p:animEffect>
                                    <p:anim calcmode="lin" valueType="num">
                                      <p:cBhvr>
                                        <p:cTn id="58" dur="250" fill="hold"/>
                                        <p:tgtEl>
                                          <p:spTgt spid="434"/>
                                        </p:tgtEl>
                                        <p:attrNameLst>
                                          <p:attrName>ppt_x</p:attrName>
                                        </p:attrNameLst>
                                      </p:cBhvr>
                                      <p:tavLst>
                                        <p:tav tm="0">
                                          <p:val>
                                            <p:strVal val="#ppt_x"/>
                                          </p:val>
                                        </p:tav>
                                        <p:tav tm="100000">
                                          <p:val>
                                            <p:strVal val="#ppt_x"/>
                                          </p:val>
                                        </p:tav>
                                      </p:tavLst>
                                    </p:anim>
                                    <p:anim calcmode="lin" valueType="num">
                                      <p:cBhvr>
                                        <p:cTn id="59" dur="250" fill="hold"/>
                                        <p:tgtEl>
                                          <p:spTgt spid="434"/>
                                        </p:tgtEl>
                                        <p:attrNameLst>
                                          <p:attrName>ppt_y</p:attrName>
                                        </p:attrNameLst>
                                      </p:cBhvr>
                                      <p:tavLst>
                                        <p:tav tm="0">
                                          <p:val>
                                            <p:strVal val="#ppt_y-.1"/>
                                          </p:val>
                                        </p:tav>
                                        <p:tav tm="100000">
                                          <p:val>
                                            <p:strVal val="#ppt_y"/>
                                          </p:val>
                                        </p:tav>
                                      </p:tavLst>
                                    </p:anim>
                                  </p:childTnLst>
                                </p:cTn>
                              </p:par>
                              <p:par>
                                <p:cTn id="60" presetID="47" presetClass="entr" presetSubtype="0" fill="hold" nodeType="withEffect">
                                  <p:stCondLst>
                                    <p:cond delay="1650"/>
                                  </p:stCondLst>
                                  <p:childTnLst>
                                    <p:set>
                                      <p:cBhvr>
                                        <p:cTn id="61" dur="1" fill="hold">
                                          <p:stCondLst>
                                            <p:cond delay="0"/>
                                          </p:stCondLst>
                                        </p:cTn>
                                        <p:tgtEl>
                                          <p:spTgt spid="440"/>
                                        </p:tgtEl>
                                        <p:attrNameLst>
                                          <p:attrName>style.visibility</p:attrName>
                                        </p:attrNameLst>
                                      </p:cBhvr>
                                      <p:to>
                                        <p:strVal val="visible"/>
                                      </p:to>
                                    </p:set>
                                    <p:animEffect transition="in" filter="fade">
                                      <p:cBhvr>
                                        <p:cTn id="62" dur="250"/>
                                        <p:tgtEl>
                                          <p:spTgt spid="440"/>
                                        </p:tgtEl>
                                      </p:cBhvr>
                                    </p:animEffect>
                                    <p:anim calcmode="lin" valueType="num">
                                      <p:cBhvr>
                                        <p:cTn id="63" dur="250" fill="hold"/>
                                        <p:tgtEl>
                                          <p:spTgt spid="440"/>
                                        </p:tgtEl>
                                        <p:attrNameLst>
                                          <p:attrName>ppt_x</p:attrName>
                                        </p:attrNameLst>
                                      </p:cBhvr>
                                      <p:tavLst>
                                        <p:tav tm="0">
                                          <p:val>
                                            <p:strVal val="#ppt_x"/>
                                          </p:val>
                                        </p:tav>
                                        <p:tav tm="100000">
                                          <p:val>
                                            <p:strVal val="#ppt_x"/>
                                          </p:val>
                                        </p:tav>
                                      </p:tavLst>
                                    </p:anim>
                                    <p:anim calcmode="lin" valueType="num">
                                      <p:cBhvr>
                                        <p:cTn id="64" dur="250" fill="hold"/>
                                        <p:tgtEl>
                                          <p:spTgt spid="440"/>
                                        </p:tgtEl>
                                        <p:attrNameLst>
                                          <p:attrName>ppt_y</p:attrName>
                                        </p:attrNameLst>
                                      </p:cBhvr>
                                      <p:tavLst>
                                        <p:tav tm="0">
                                          <p:val>
                                            <p:strVal val="#ppt_y-.1"/>
                                          </p:val>
                                        </p:tav>
                                        <p:tav tm="100000">
                                          <p:val>
                                            <p:strVal val="#ppt_y"/>
                                          </p:val>
                                        </p:tav>
                                      </p:tavLst>
                                    </p:anim>
                                  </p:childTnLst>
                                </p:cTn>
                              </p:par>
                              <p:par>
                                <p:cTn id="65" presetID="47" presetClass="entr" presetSubtype="0" fill="hold" nodeType="withEffect">
                                  <p:stCondLst>
                                    <p:cond delay="1800"/>
                                  </p:stCondLst>
                                  <p:childTnLst>
                                    <p:set>
                                      <p:cBhvr>
                                        <p:cTn id="66" dur="1" fill="hold">
                                          <p:stCondLst>
                                            <p:cond delay="0"/>
                                          </p:stCondLst>
                                        </p:cTn>
                                        <p:tgtEl>
                                          <p:spTgt spid="446"/>
                                        </p:tgtEl>
                                        <p:attrNameLst>
                                          <p:attrName>style.visibility</p:attrName>
                                        </p:attrNameLst>
                                      </p:cBhvr>
                                      <p:to>
                                        <p:strVal val="visible"/>
                                      </p:to>
                                    </p:set>
                                    <p:animEffect transition="in" filter="fade">
                                      <p:cBhvr>
                                        <p:cTn id="67" dur="250"/>
                                        <p:tgtEl>
                                          <p:spTgt spid="446"/>
                                        </p:tgtEl>
                                      </p:cBhvr>
                                    </p:animEffect>
                                    <p:anim calcmode="lin" valueType="num">
                                      <p:cBhvr>
                                        <p:cTn id="68" dur="250" fill="hold"/>
                                        <p:tgtEl>
                                          <p:spTgt spid="446"/>
                                        </p:tgtEl>
                                        <p:attrNameLst>
                                          <p:attrName>ppt_x</p:attrName>
                                        </p:attrNameLst>
                                      </p:cBhvr>
                                      <p:tavLst>
                                        <p:tav tm="0">
                                          <p:val>
                                            <p:strVal val="#ppt_x"/>
                                          </p:val>
                                        </p:tav>
                                        <p:tav tm="100000">
                                          <p:val>
                                            <p:strVal val="#ppt_x"/>
                                          </p:val>
                                        </p:tav>
                                      </p:tavLst>
                                    </p:anim>
                                    <p:anim calcmode="lin" valueType="num">
                                      <p:cBhvr>
                                        <p:cTn id="69" dur="250" fill="hold"/>
                                        <p:tgtEl>
                                          <p:spTgt spid="446"/>
                                        </p:tgtEl>
                                        <p:attrNameLst>
                                          <p:attrName>ppt_y</p:attrName>
                                        </p:attrNameLst>
                                      </p:cBhvr>
                                      <p:tavLst>
                                        <p:tav tm="0">
                                          <p:val>
                                            <p:strVal val="#ppt_y-.1"/>
                                          </p:val>
                                        </p:tav>
                                        <p:tav tm="100000">
                                          <p:val>
                                            <p:strVal val="#ppt_y"/>
                                          </p:val>
                                        </p:tav>
                                      </p:tavLst>
                                    </p:anim>
                                  </p:childTnLst>
                                </p:cTn>
                              </p:par>
                              <p:par>
                                <p:cTn id="70" presetID="47" presetClass="entr" presetSubtype="0" fill="hold" nodeType="withEffect">
                                  <p:stCondLst>
                                    <p:cond delay="1950"/>
                                  </p:stCondLst>
                                  <p:childTnLst>
                                    <p:set>
                                      <p:cBhvr>
                                        <p:cTn id="71" dur="1" fill="hold">
                                          <p:stCondLst>
                                            <p:cond delay="0"/>
                                          </p:stCondLst>
                                        </p:cTn>
                                        <p:tgtEl>
                                          <p:spTgt spid="452"/>
                                        </p:tgtEl>
                                        <p:attrNameLst>
                                          <p:attrName>style.visibility</p:attrName>
                                        </p:attrNameLst>
                                      </p:cBhvr>
                                      <p:to>
                                        <p:strVal val="visible"/>
                                      </p:to>
                                    </p:set>
                                    <p:animEffect transition="in" filter="fade">
                                      <p:cBhvr>
                                        <p:cTn id="72" dur="250"/>
                                        <p:tgtEl>
                                          <p:spTgt spid="452"/>
                                        </p:tgtEl>
                                      </p:cBhvr>
                                    </p:animEffect>
                                    <p:anim calcmode="lin" valueType="num">
                                      <p:cBhvr>
                                        <p:cTn id="73" dur="250" fill="hold"/>
                                        <p:tgtEl>
                                          <p:spTgt spid="452"/>
                                        </p:tgtEl>
                                        <p:attrNameLst>
                                          <p:attrName>ppt_x</p:attrName>
                                        </p:attrNameLst>
                                      </p:cBhvr>
                                      <p:tavLst>
                                        <p:tav tm="0">
                                          <p:val>
                                            <p:strVal val="#ppt_x"/>
                                          </p:val>
                                        </p:tav>
                                        <p:tav tm="100000">
                                          <p:val>
                                            <p:strVal val="#ppt_x"/>
                                          </p:val>
                                        </p:tav>
                                      </p:tavLst>
                                    </p:anim>
                                    <p:anim calcmode="lin" valueType="num">
                                      <p:cBhvr>
                                        <p:cTn id="74" dur="250" fill="hold"/>
                                        <p:tgtEl>
                                          <p:spTgt spid="452"/>
                                        </p:tgtEl>
                                        <p:attrNameLst>
                                          <p:attrName>ppt_y</p:attrName>
                                        </p:attrNameLst>
                                      </p:cBhvr>
                                      <p:tavLst>
                                        <p:tav tm="0">
                                          <p:val>
                                            <p:strVal val="#ppt_y-.1"/>
                                          </p:val>
                                        </p:tav>
                                        <p:tav tm="100000">
                                          <p:val>
                                            <p:strVal val="#ppt_y"/>
                                          </p:val>
                                        </p:tav>
                                      </p:tavLst>
                                    </p:anim>
                                  </p:childTnLst>
                                </p:cTn>
                              </p:par>
                              <p:par>
                                <p:cTn id="75" presetID="47" presetClass="entr" presetSubtype="0" fill="hold" nodeType="withEffect">
                                  <p:stCondLst>
                                    <p:cond delay="2100"/>
                                  </p:stCondLst>
                                  <p:childTnLst>
                                    <p:set>
                                      <p:cBhvr>
                                        <p:cTn id="76" dur="1" fill="hold">
                                          <p:stCondLst>
                                            <p:cond delay="0"/>
                                          </p:stCondLst>
                                        </p:cTn>
                                        <p:tgtEl>
                                          <p:spTgt spid="458"/>
                                        </p:tgtEl>
                                        <p:attrNameLst>
                                          <p:attrName>style.visibility</p:attrName>
                                        </p:attrNameLst>
                                      </p:cBhvr>
                                      <p:to>
                                        <p:strVal val="visible"/>
                                      </p:to>
                                    </p:set>
                                    <p:animEffect transition="in" filter="fade">
                                      <p:cBhvr>
                                        <p:cTn id="77" dur="250"/>
                                        <p:tgtEl>
                                          <p:spTgt spid="458"/>
                                        </p:tgtEl>
                                      </p:cBhvr>
                                    </p:animEffect>
                                    <p:anim calcmode="lin" valueType="num">
                                      <p:cBhvr>
                                        <p:cTn id="78" dur="250" fill="hold"/>
                                        <p:tgtEl>
                                          <p:spTgt spid="458"/>
                                        </p:tgtEl>
                                        <p:attrNameLst>
                                          <p:attrName>ppt_x</p:attrName>
                                        </p:attrNameLst>
                                      </p:cBhvr>
                                      <p:tavLst>
                                        <p:tav tm="0">
                                          <p:val>
                                            <p:strVal val="#ppt_x"/>
                                          </p:val>
                                        </p:tav>
                                        <p:tav tm="100000">
                                          <p:val>
                                            <p:strVal val="#ppt_x"/>
                                          </p:val>
                                        </p:tav>
                                      </p:tavLst>
                                    </p:anim>
                                    <p:anim calcmode="lin" valueType="num">
                                      <p:cBhvr>
                                        <p:cTn id="79" dur="250" fill="hold"/>
                                        <p:tgtEl>
                                          <p:spTgt spid="458"/>
                                        </p:tgtEl>
                                        <p:attrNameLst>
                                          <p:attrName>ppt_y</p:attrName>
                                        </p:attrNameLst>
                                      </p:cBhvr>
                                      <p:tavLst>
                                        <p:tav tm="0">
                                          <p:val>
                                            <p:strVal val="#ppt_y-.1"/>
                                          </p:val>
                                        </p:tav>
                                        <p:tav tm="100000">
                                          <p:val>
                                            <p:strVal val="#ppt_y"/>
                                          </p:val>
                                        </p:tav>
                                      </p:tavLst>
                                    </p:anim>
                                  </p:childTnLst>
                                </p:cTn>
                              </p:par>
                              <p:par>
                                <p:cTn id="80" presetID="47" presetClass="entr" presetSubtype="0" fill="hold" nodeType="withEffect">
                                  <p:stCondLst>
                                    <p:cond delay="2250"/>
                                  </p:stCondLst>
                                  <p:childTnLst>
                                    <p:set>
                                      <p:cBhvr>
                                        <p:cTn id="81" dur="1" fill="hold">
                                          <p:stCondLst>
                                            <p:cond delay="0"/>
                                          </p:stCondLst>
                                        </p:cTn>
                                        <p:tgtEl>
                                          <p:spTgt spid="464"/>
                                        </p:tgtEl>
                                        <p:attrNameLst>
                                          <p:attrName>style.visibility</p:attrName>
                                        </p:attrNameLst>
                                      </p:cBhvr>
                                      <p:to>
                                        <p:strVal val="visible"/>
                                      </p:to>
                                    </p:set>
                                    <p:animEffect transition="in" filter="fade">
                                      <p:cBhvr>
                                        <p:cTn id="82" dur="250"/>
                                        <p:tgtEl>
                                          <p:spTgt spid="464"/>
                                        </p:tgtEl>
                                      </p:cBhvr>
                                    </p:animEffect>
                                    <p:anim calcmode="lin" valueType="num">
                                      <p:cBhvr>
                                        <p:cTn id="83" dur="250" fill="hold"/>
                                        <p:tgtEl>
                                          <p:spTgt spid="464"/>
                                        </p:tgtEl>
                                        <p:attrNameLst>
                                          <p:attrName>ppt_x</p:attrName>
                                        </p:attrNameLst>
                                      </p:cBhvr>
                                      <p:tavLst>
                                        <p:tav tm="0">
                                          <p:val>
                                            <p:strVal val="#ppt_x"/>
                                          </p:val>
                                        </p:tav>
                                        <p:tav tm="100000">
                                          <p:val>
                                            <p:strVal val="#ppt_x"/>
                                          </p:val>
                                        </p:tav>
                                      </p:tavLst>
                                    </p:anim>
                                    <p:anim calcmode="lin" valueType="num">
                                      <p:cBhvr>
                                        <p:cTn id="84" dur="250" fill="hold"/>
                                        <p:tgtEl>
                                          <p:spTgt spid="464"/>
                                        </p:tgtEl>
                                        <p:attrNameLst>
                                          <p:attrName>ppt_y</p:attrName>
                                        </p:attrNameLst>
                                      </p:cBhvr>
                                      <p:tavLst>
                                        <p:tav tm="0">
                                          <p:val>
                                            <p:strVal val="#ppt_y-.1"/>
                                          </p:val>
                                        </p:tav>
                                        <p:tav tm="100000">
                                          <p:val>
                                            <p:strVal val="#ppt_y"/>
                                          </p:val>
                                        </p:tav>
                                      </p:tavLst>
                                    </p:anim>
                                  </p:childTnLst>
                                </p:cTn>
                              </p:par>
                              <p:par>
                                <p:cTn id="85" presetID="47" presetClass="entr" presetSubtype="0" fill="hold" nodeType="withEffect">
                                  <p:stCondLst>
                                    <p:cond delay="2400"/>
                                  </p:stCondLst>
                                  <p:childTnLst>
                                    <p:set>
                                      <p:cBhvr>
                                        <p:cTn id="86" dur="1" fill="hold">
                                          <p:stCondLst>
                                            <p:cond delay="0"/>
                                          </p:stCondLst>
                                        </p:cTn>
                                        <p:tgtEl>
                                          <p:spTgt spid="470"/>
                                        </p:tgtEl>
                                        <p:attrNameLst>
                                          <p:attrName>style.visibility</p:attrName>
                                        </p:attrNameLst>
                                      </p:cBhvr>
                                      <p:to>
                                        <p:strVal val="visible"/>
                                      </p:to>
                                    </p:set>
                                    <p:animEffect transition="in" filter="fade">
                                      <p:cBhvr>
                                        <p:cTn id="87" dur="250"/>
                                        <p:tgtEl>
                                          <p:spTgt spid="470"/>
                                        </p:tgtEl>
                                      </p:cBhvr>
                                    </p:animEffect>
                                    <p:anim calcmode="lin" valueType="num">
                                      <p:cBhvr>
                                        <p:cTn id="88" dur="250" fill="hold"/>
                                        <p:tgtEl>
                                          <p:spTgt spid="470"/>
                                        </p:tgtEl>
                                        <p:attrNameLst>
                                          <p:attrName>ppt_x</p:attrName>
                                        </p:attrNameLst>
                                      </p:cBhvr>
                                      <p:tavLst>
                                        <p:tav tm="0">
                                          <p:val>
                                            <p:strVal val="#ppt_x"/>
                                          </p:val>
                                        </p:tav>
                                        <p:tav tm="100000">
                                          <p:val>
                                            <p:strVal val="#ppt_x"/>
                                          </p:val>
                                        </p:tav>
                                      </p:tavLst>
                                    </p:anim>
                                    <p:anim calcmode="lin" valueType="num">
                                      <p:cBhvr>
                                        <p:cTn id="89" dur="250" fill="hold"/>
                                        <p:tgtEl>
                                          <p:spTgt spid="470"/>
                                        </p:tgtEl>
                                        <p:attrNameLst>
                                          <p:attrName>ppt_y</p:attrName>
                                        </p:attrNameLst>
                                      </p:cBhvr>
                                      <p:tavLst>
                                        <p:tav tm="0">
                                          <p:val>
                                            <p:strVal val="#ppt_y-.1"/>
                                          </p:val>
                                        </p:tav>
                                        <p:tav tm="100000">
                                          <p:val>
                                            <p:strVal val="#ppt_y"/>
                                          </p:val>
                                        </p:tav>
                                      </p:tavLst>
                                    </p:anim>
                                  </p:childTnLst>
                                </p:cTn>
                              </p:par>
                              <p:par>
                                <p:cTn id="90" presetID="47" presetClass="entr" presetSubtype="0" fill="hold" nodeType="withEffect">
                                  <p:stCondLst>
                                    <p:cond delay="0"/>
                                  </p:stCondLst>
                                  <p:childTnLst>
                                    <p:set>
                                      <p:cBhvr>
                                        <p:cTn id="91" dur="1" fill="hold">
                                          <p:stCondLst>
                                            <p:cond delay="0"/>
                                          </p:stCondLst>
                                        </p:cTn>
                                        <p:tgtEl>
                                          <p:spTgt spid="680"/>
                                        </p:tgtEl>
                                        <p:attrNameLst>
                                          <p:attrName>style.visibility</p:attrName>
                                        </p:attrNameLst>
                                      </p:cBhvr>
                                      <p:to>
                                        <p:strVal val="visible"/>
                                      </p:to>
                                    </p:set>
                                    <p:animEffect transition="in" filter="fade">
                                      <p:cBhvr>
                                        <p:cTn id="92" dur="250"/>
                                        <p:tgtEl>
                                          <p:spTgt spid="680"/>
                                        </p:tgtEl>
                                      </p:cBhvr>
                                    </p:animEffect>
                                    <p:anim calcmode="lin" valueType="num">
                                      <p:cBhvr>
                                        <p:cTn id="93" dur="250" fill="hold"/>
                                        <p:tgtEl>
                                          <p:spTgt spid="680"/>
                                        </p:tgtEl>
                                        <p:attrNameLst>
                                          <p:attrName>ppt_x</p:attrName>
                                        </p:attrNameLst>
                                      </p:cBhvr>
                                      <p:tavLst>
                                        <p:tav tm="0">
                                          <p:val>
                                            <p:strVal val="#ppt_x"/>
                                          </p:val>
                                        </p:tav>
                                        <p:tav tm="100000">
                                          <p:val>
                                            <p:strVal val="#ppt_x"/>
                                          </p:val>
                                        </p:tav>
                                      </p:tavLst>
                                    </p:anim>
                                    <p:anim calcmode="lin" valueType="num">
                                      <p:cBhvr>
                                        <p:cTn id="94" dur="250" fill="hold"/>
                                        <p:tgtEl>
                                          <p:spTgt spid="680"/>
                                        </p:tgtEl>
                                        <p:attrNameLst>
                                          <p:attrName>ppt_y</p:attrName>
                                        </p:attrNameLst>
                                      </p:cBhvr>
                                      <p:tavLst>
                                        <p:tav tm="0">
                                          <p:val>
                                            <p:strVal val="#ppt_y-.1"/>
                                          </p:val>
                                        </p:tav>
                                        <p:tav tm="100000">
                                          <p:val>
                                            <p:strVal val="#ppt_y"/>
                                          </p:val>
                                        </p:tav>
                                      </p:tavLst>
                                    </p:anim>
                                  </p:childTnLst>
                                </p:cTn>
                              </p:par>
                              <p:par>
                                <p:cTn id="95" presetID="47" presetClass="entr" presetSubtype="0" fill="hold" nodeType="withEffect">
                                  <p:stCondLst>
                                    <p:cond delay="150"/>
                                  </p:stCondLst>
                                  <p:childTnLst>
                                    <p:set>
                                      <p:cBhvr>
                                        <p:cTn id="96" dur="1" fill="hold">
                                          <p:stCondLst>
                                            <p:cond delay="0"/>
                                          </p:stCondLst>
                                        </p:cTn>
                                        <p:tgtEl>
                                          <p:spTgt spid="686"/>
                                        </p:tgtEl>
                                        <p:attrNameLst>
                                          <p:attrName>style.visibility</p:attrName>
                                        </p:attrNameLst>
                                      </p:cBhvr>
                                      <p:to>
                                        <p:strVal val="visible"/>
                                      </p:to>
                                    </p:set>
                                    <p:animEffect transition="in" filter="fade">
                                      <p:cBhvr>
                                        <p:cTn id="97" dur="250"/>
                                        <p:tgtEl>
                                          <p:spTgt spid="686"/>
                                        </p:tgtEl>
                                      </p:cBhvr>
                                    </p:animEffect>
                                    <p:anim calcmode="lin" valueType="num">
                                      <p:cBhvr>
                                        <p:cTn id="98" dur="250" fill="hold"/>
                                        <p:tgtEl>
                                          <p:spTgt spid="686"/>
                                        </p:tgtEl>
                                        <p:attrNameLst>
                                          <p:attrName>ppt_x</p:attrName>
                                        </p:attrNameLst>
                                      </p:cBhvr>
                                      <p:tavLst>
                                        <p:tav tm="0">
                                          <p:val>
                                            <p:strVal val="#ppt_x"/>
                                          </p:val>
                                        </p:tav>
                                        <p:tav tm="100000">
                                          <p:val>
                                            <p:strVal val="#ppt_x"/>
                                          </p:val>
                                        </p:tav>
                                      </p:tavLst>
                                    </p:anim>
                                    <p:anim calcmode="lin" valueType="num">
                                      <p:cBhvr>
                                        <p:cTn id="99" dur="250" fill="hold"/>
                                        <p:tgtEl>
                                          <p:spTgt spid="686"/>
                                        </p:tgtEl>
                                        <p:attrNameLst>
                                          <p:attrName>ppt_y</p:attrName>
                                        </p:attrNameLst>
                                      </p:cBhvr>
                                      <p:tavLst>
                                        <p:tav tm="0">
                                          <p:val>
                                            <p:strVal val="#ppt_y-.1"/>
                                          </p:val>
                                        </p:tav>
                                        <p:tav tm="100000">
                                          <p:val>
                                            <p:strVal val="#ppt_y"/>
                                          </p:val>
                                        </p:tav>
                                      </p:tavLst>
                                    </p:anim>
                                  </p:childTnLst>
                                </p:cTn>
                              </p:par>
                              <p:par>
                                <p:cTn id="100" presetID="47" presetClass="entr" presetSubtype="0" fill="hold" nodeType="withEffect">
                                  <p:stCondLst>
                                    <p:cond delay="300"/>
                                  </p:stCondLst>
                                  <p:childTnLst>
                                    <p:set>
                                      <p:cBhvr>
                                        <p:cTn id="101" dur="1" fill="hold">
                                          <p:stCondLst>
                                            <p:cond delay="0"/>
                                          </p:stCondLst>
                                        </p:cTn>
                                        <p:tgtEl>
                                          <p:spTgt spid="692"/>
                                        </p:tgtEl>
                                        <p:attrNameLst>
                                          <p:attrName>style.visibility</p:attrName>
                                        </p:attrNameLst>
                                      </p:cBhvr>
                                      <p:to>
                                        <p:strVal val="visible"/>
                                      </p:to>
                                    </p:set>
                                    <p:animEffect transition="in" filter="fade">
                                      <p:cBhvr>
                                        <p:cTn id="102" dur="250"/>
                                        <p:tgtEl>
                                          <p:spTgt spid="692"/>
                                        </p:tgtEl>
                                      </p:cBhvr>
                                    </p:animEffect>
                                    <p:anim calcmode="lin" valueType="num">
                                      <p:cBhvr>
                                        <p:cTn id="103" dur="250" fill="hold"/>
                                        <p:tgtEl>
                                          <p:spTgt spid="692"/>
                                        </p:tgtEl>
                                        <p:attrNameLst>
                                          <p:attrName>ppt_x</p:attrName>
                                        </p:attrNameLst>
                                      </p:cBhvr>
                                      <p:tavLst>
                                        <p:tav tm="0">
                                          <p:val>
                                            <p:strVal val="#ppt_x"/>
                                          </p:val>
                                        </p:tav>
                                        <p:tav tm="100000">
                                          <p:val>
                                            <p:strVal val="#ppt_x"/>
                                          </p:val>
                                        </p:tav>
                                      </p:tavLst>
                                    </p:anim>
                                    <p:anim calcmode="lin" valueType="num">
                                      <p:cBhvr>
                                        <p:cTn id="104" dur="250" fill="hold"/>
                                        <p:tgtEl>
                                          <p:spTgt spid="692"/>
                                        </p:tgtEl>
                                        <p:attrNameLst>
                                          <p:attrName>ppt_y</p:attrName>
                                        </p:attrNameLst>
                                      </p:cBhvr>
                                      <p:tavLst>
                                        <p:tav tm="0">
                                          <p:val>
                                            <p:strVal val="#ppt_y-.1"/>
                                          </p:val>
                                        </p:tav>
                                        <p:tav tm="100000">
                                          <p:val>
                                            <p:strVal val="#ppt_y"/>
                                          </p:val>
                                        </p:tav>
                                      </p:tavLst>
                                    </p:anim>
                                  </p:childTnLst>
                                </p:cTn>
                              </p:par>
                              <p:par>
                                <p:cTn id="105" presetID="47" presetClass="entr" presetSubtype="0" fill="hold" nodeType="withEffect">
                                  <p:stCondLst>
                                    <p:cond delay="450"/>
                                  </p:stCondLst>
                                  <p:childTnLst>
                                    <p:set>
                                      <p:cBhvr>
                                        <p:cTn id="106" dur="1" fill="hold">
                                          <p:stCondLst>
                                            <p:cond delay="0"/>
                                          </p:stCondLst>
                                        </p:cTn>
                                        <p:tgtEl>
                                          <p:spTgt spid="698"/>
                                        </p:tgtEl>
                                        <p:attrNameLst>
                                          <p:attrName>style.visibility</p:attrName>
                                        </p:attrNameLst>
                                      </p:cBhvr>
                                      <p:to>
                                        <p:strVal val="visible"/>
                                      </p:to>
                                    </p:set>
                                    <p:animEffect transition="in" filter="fade">
                                      <p:cBhvr>
                                        <p:cTn id="107" dur="250"/>
                                        <p:tgtEl>
                                          <p:spTgt spid="698"/>
                                        </p:tgtEl>
                                      </p:cBhvr>
                                    </p:animEffect>
                                    <p:anim calcmode="lin" valueType="num">
                                      <p:cBhvr>
                                        <p:cTn id="108" dur="250" fill="hold"/>
                                        <p:tgtEl>
                                          <p:spTgt spid="698"/>
                                        </p:tgtEl>
                                        <p:attrNameLst>
                                          <p:attrName>ppt_x</p:attrName>
                                        </p:attrNameLst>
                                      </p:cBhvr>
                                      <p:tavLst>
                                        <p:tav tm="0">
                                          <p:val>
                                            <p:strVal val="#ppt_x"/>
                                          </p:val>
                                        </p:tav>
                                        <p:tav tm="100000">
                                          <p:val>
                                            <p:strVal val="#ppt_x"/>
                                          </p:val>
                                        </p:tav>
                                      </p:tavLst>
                                    </p:anim>
                                    <p:anim calcmode="lin" valueType="num">
                                      <p:cBhvr>
                                        <p:cTn id="109" dur="250" fill="hold"/>
                                        <p:tgtEl>
                                          <p:spTgt spid="698"/>
                                        </p:tgtEl>
                                        <p:attrNameLst>
                                          <p:attrName>ppt_y</p:attrName>
                                        </p:attrNameLst>
                                      </p:cBhvr>
                                      <p:tavLst>
                                        <p:tav tm="0">
                                          <p:val>
                                            <p:strVal val="#ppt_y-.1"/>
                                          </p:val>
                                        </p:tav>
                                        <p:tav tm="100000">
                                          <p:val>
                                            <p:strVal val="#ppt_y"/>
                                          </p:val>
                                        </p:tav>
                                      </p:tavLst>
                                    </p:anim>
                                  </p:childTnLst>
                                </p:cTn>
                              </p:par>
                              <p:par>
                                <p:cTn id="110" presetID="47" presetClass="entr" presetSubtype="0" fill="hold" nodeType="withEffect">
                                  <p:stCondLst>
                                    <p:cond delay="600"/>
                                  </p:stCondLst>
                                  <p:childTnLst>
                                    <p:set>
                                      <p:cBhvr>
                                        <p:cTn id="111" dur="1" fill="hold">
                                          <p:stCondLst>
                                            <p:cond delay="0"/>
                                          </p:stCondLst>
                                        </p:cTn>
                                        <p:tgtEl>
                                          <p:spTgt spid="704"/>
                                        </p:tgtEl>
                                        <p:attrNameLst>
                                          <p:attrName>style.visibility</p:attrName>
                                        </p:attrNameLst>
                                      </p:cBhvr>
                                      <p:to>
                                        <p:strVal val="visible"/>
                                      </p:to>
                                    </p:set>
                                    <p:animEffect transition="in" filter="fade">
                                      <p:cBhvr>
                                        <p:cTn id="112" dur="250"/>
                                        <p:tgtEl>
                                          <p:spTgt spid="704"/>
                                        </p:tgtEl>
                                      </p:cBhvr>
                                    </p:animEffect>
                                    <p:anim calcmode="lin" valueType="num">
                                      <p:cBhvr>
                                        <p:cTn id="113" dur="250" fill="hold"/>
                                        <p:tgtEl>
                                          <p:spTgt spid="704"/>
                                        </p:tgtEl>
                                        <p:attrNameLst>
                                          <p:attrName>ppt_x</p:attrName>
                                        </p:attrNameLst>
                                      </p:cBhvr>
                                      <p:tavLst>
                                        <p:tav tm="0">
                                          <p:val>
                                            <p:strVal val="#ppt_x"/>
                                          </p:val>
                                        </p:tav>
                                        <p:tav tm="100000">
                                          <p:val>
                                            <p:strVal val="#ppt_x"/>
                                          </p:val>
                                        </p:tav>
                                      </p:tavLst>
                                    </p:anim>
                                    <p:anim calcmode="lin" valueType="num">
                                      <p:cBhvr>
                                        <p:cTn id="114" dur="250" fill="hold"/>
                                        <p:tgtEl>
                                          <p:spTgt spid="704"/>
                                        </p:tgtEl>
                                        <p:attrNameLst>
                                          <p:attrName>ppt_y</p:attrName>
                                        </p:attrNameLst>
                                      </p:cBhvr>
                                      <p:tavLst>
                                        <p:tav tm="0">
                                          <p:val>
                                            <p:strVal val="#ppt_y-.1"/>
                                          </p:val>
                                        </p:tav>
                                        <p:tav tm="100000">
                                          <p:val>
                                            <p:strVal val="#ppt_y"/>
                                          </p:val>
                                        </p:tav>
                                      </p:tavLst>
                                    </p:anim>
                                  </p:childTnLst>
                                </p:cTn>
                              </p:par>
                              <p:par>
                                <p:cTn id="115" presetID="47" presetClass="entr" presetSubtype="0" fill="hold" nodeType="withEffect">
                                  <p:stCondLst>
                                    <p:cond delay="750"/>
                                  </p:stCondLst>
                                  <p:childTnLst>
                                    <p:set>
                                      <p:cBhvr>
                                        <p:cTn id="116" dur="1" fill="hold">
                                          <p:stCondLst>
                                            <p:cond delay="0"/>
                                          </p:stCondLst>
                                        </p:cTn>
                                        <p:tgtEl>
                                          <p:spTgt spid="710"/>
                                        </p:tgtEl>
                                        <p:attrNameLst>
                                          <p:attrName>style.visibility</p:attrName>
                                        </p:attrNameLst>
                                      </p:cBhvr>
                                      <p:to>
                                        <p:strVal val="visible"/>
                                      </p:to>
                                    </p:set>
                                    <p:animEffect transition="in" filter="fade">
                                      <p:cBhvr>
                                        <p:cTn id="117" dur="250"/>
                                        <p:tgtEl>
                                          <p:spTgt spid="710"/>
                                        </p:tgtEl>
                                      </p:cBhvr>
                                    </p:animEffect>
                                    <p:anim calcmode="lin" valueType="num">
                                      <p:cBhvr>
                                        <p:cTn id="118" dur="250" fill="hold"/>
                                        <p:tgtEl>
                                          <p:spTgt spid="710"/>
                                        </p:tgtEl>
                                        <p:attrNameLst>
                                          <p:attrName>ppt_x</p:attrName>
                                        </p:attrNameLst>
                                      </p:cBhvr>
                                      <p:tavLst>
                                        <p:tav tm="0">
                                          <p:val>
                                            <p:strVal val="#ppt_x"/>
                                          </p:val>
                                        </p:tav>
                                        <p:tav tm="100000">
                                          <p:val>
                                            <p:strVal val="#ppt_x"/>
                                          </p:val>
                                        </p:tav>
                                      </p:tavLst>
                                    </p:anim>
                                    <p:anim calcmode="lin" valueType="num">
                                      <p:cBhvr>
                                        <p:cTn id="119" dur="250" fill="hold"/>
                                        <p:tgtEl>
                                          <p:spTgt spid="710"/>
                                        </p:tgtEl>
                                        <p:attrNameLst>
                                          <p:attrName>ppt_y</p:attrName>
                                        </p:attrNameLst>
                                      </p:cBhvr>
                                      <p:tavLst>
                                        <p:tav tm="0">
                                          <p:val>
                                            <p:strVal val="#ppt_y-.1"/>
                                          </p:val>
                                        </p:tav>
                                        <p:tav tm="100000">
                                          <p:val>
                                            <p:strVal val="#ppt_y"/>
                                          </p:val>
                                        </p:tav>
                                      </p:tavLst>
                                    </p:anim>
                                  </p:childTnLst>
                                </p:cTn>
                              </p:par>
                              <p:par>
                                <p:cTn id="120" presetID="47" presetClass="entr" presetSubtype="0" fill="hold" nodeType="withEffect">
                                  <p:stCondLst>
                                    <p:cond delay="900"/>
                                  </p:stCondLst>
                                  <p:childTnLst>
                                    <p:set>
                                      <p:cBhvr>
                                        <p:cTn id="121" dur="1" fill="hold">
                                          <p:stCondLst>
                                            <p:cond delay="0"/>
                                          </p:stCondLst>
                                        </p:cTn>
                                        <p:tgtEl>
                                          <p:spTgt spid="716"/>
                                        </p:tgtEl>
                                        <p:attrNameLst>
                                          <p:attrName>style.visibility</p:attrName>
                                        </p:attrNameLst>
                                      </p:cBhvr>
                                      <p:to>
                                        <p:strVal val="visible"/>
                                      </p:to>
                                    </p:set>
                                    <p:animEffect transition="in" filter="fade">
                                      <p:cBhvr>
                                        <p:cTn id="122" dur="250"/>
                                        <p:tgtEl>
                                          <p:spTgt spid="716"/>
                                        </p:tgtEl>
                                      </p:cBhvr>
                                    </p:animEffect>
                                    <p:anim calcmode="lin" valueType="num">
                                      <p:cBhvr>
                                        <p:cTn id="123" dur="250" fill="hold"/>
                                        <p:tgtEl>
                                          <p:spTgt spid="716"/>
                                        </p:tgtEl>
                                        <p:attrNameLst>
                                          <p:attrName>ppt_x</p:attrName>
                                        </p:attrNameLst>
                                      </p:cBhvr>
                                      <p:tavLst>
                                        <p:tav tm="0">
                                          <p:val>
                                            <p:strVal val="#ppt_x"/>
                                          </p:val>
                                        </p:tav>
                                        <p:tav tm="100000">
                                          <p:val>
                                            <p:strVal val="#ppt_x"/>
                                          </p:val>
                                        </p:tav>
                                      </p:tavLst>
                                    </p:anim>
                                    <p:anim calcmode="lin" valueType="num">
                                      <p:cBhvr>
                                        <p:cTn id="124" dur="250" fill="hold"/>
                                        <p:tgtEl>
                                          <p:spTgt spid="716"/>
                                        </p:tgtEl>
                                        <p:attrNameLst>
                                          <p:attrName>ppt_y</p:attrName>
                                        </p:attrNameLst>
                                      </p:cBhvr>
                                      <p:tavLst>
                                        <p:tav tm="0">
                                          <p:val>
                                            <p:strVal val="#ppt_y-.1"/>
                                          </p:val>
                                        </p:tav>
                                        <p:tav tm="100000">
                                          <p:val>
                                            <p:strVal val="#ppt_y"/>
                                          </p:val>
                                        </p:tav>
                                      </p:tavLst>
                                    </p:anim>
                                  </p:childTnLst>
                                </p:cTn>
                              </p:par>
                              <p:par>
                                <p:cTn id="125" presetID="47" presetClass="entr" presetSubtype="0" fill="hold" nodeType="withEffect">
                                  <p:stCondLst>
                                    <p:cond delay="1050"/>
                                  </p:stCondLst>
                                  <p:childTnLst>
                                    <p:set>
                                      <p:cBhvr>
                                        <p:cTn id="126" dur="1" fill="hold">
                                          <p:stCondLst>
                                            <p:cond delay="0"/>
                                          </p:stCondLst>
                                        </p:cTn>
                                        <p:tgtEl>
                                          <p:spTgt spid="722"/>
                                        </p:tgtEl>
                                        <p:attrNameLst>
                                          <p:attrName>style.visibility</p:attrName>
                                        </p:attrNameLst>
                                      </p:cBhvr>
                                      <p:to>
                                        <p:strVal val="visible"/>
                                      </p:to>
                                    </p:set>
                                    <p:animEffect transition="in" filter="fade">
                                      <p:cBhvr>
                                        <p:cTn id="127" dur="250"/>
                                        <p:tgtEl>
                                          <p:spTgt spid="722"/>
                                        </p:tgtEl>
                                      </p:cBhvr>
                                    </p:animEffect>
                                    <p:anim calcmode="lin" valueType="num">
                                      <p:cBhvr>
                                        <p:cTn id="128" dur="250" fill="hold"/>
                                        <p:tgtEl>
                                          <p:spTgt spid="722"/>
                                        </p:tgtEl>
                                        <p:attrNameLst>
                                          <p:attrName>ppt_x</p:attrName>
                                        </p:attrNameLst>
                                      </p:cBhvr>
                                      <p:tavLst>
                                        <p:tav tm="0">
                                          <p:val>
                                            <p:strVal val="#ppt_x"/>
                                          </p:val>
                                        </p:tav>
                                        <p:tav tm="100000">
                                          <p:val>
                                            <p:strVal val="#ppt_x"/>
                                          </p:val>
                                        </p:tav>
                                      </p:tavLst>
                                    </p:anim>
                                    <p:anim calcmode="lin" valueType="num">
                                      <p:cBhvr>
                                        <p:cTn id="129" dur="250" fill="hold"/>
                                        <p:tgtEl>
                                          <p:spTgt spid="722"/>
                                        </p:tgtEl>
                                        <p:attrNameLst>
                                          <p:attrName>ppt_y</p:attrName>
                                        </p:attrNameLst>
                                      </p:cBhvr>
                                      <p:tavLst>
                                        <p:tav tm="0">
                                          <p:val>
                                            <p:strVal val="#ppt_y-.1"/>
                                          </p:val>
                                        </p:tav>
                                        <p:tav tm="100000">
                                          <p:val>
                                            <p:strVal val="#ppt_y"/>
                                          </p:val>
                                        </p:tav>
                                      </p:tavLst>
                                    </p:anim>
                                  </p:childTnLst>
                                </p:cTn>
                              </p:par>
                              <p:par>
                                <p:cTn id="130" presetID="47" presetClass="entr" presetSubtype="0" fill="hold" nodeType="withEffect">
                                  <p:stCondLst>
                                    <p:cond delay="1200"/>
                                  </p:stCondLst>
                                  <p:childTnLst>
                                    <p:set>
                                      <p:cBhvr>
                                        <p:cTn id="131" dur="1" fill="hold">
                                          <p:stCondLst>
                                            <p:cond delay="0"/>
                                          </p:stCondLst>
                                        </p:cTn>
                                        <p:tgtEl>
                                          <p:spTgt spid="728"/>
                                        </p:tgtEl>
                                        <p:attrNameLst>
                                          <p:attrName>style.visibility</p:attrName>
                                        </p:attrNameLst>
                                      </p:cBhvr>
                                      <p:to>
                                        <p:strVal val="visible"/>
                                      </p:to>
                                    </p:set>
                                    <p:animEffect transition="in" filter="fade">
                                      <p:cBhvr>
                                        <p:cTn id="132" dur="250"/>
                                        <p:tgtEl>
                                          <p:spTgt spid="728"/>
                                        </p:tgtEl>
                                      </p:cBhvr>
                                    </p:animEffect>
                                    <p:anim calcmode="lin" valueType="num">
                                      <p:cBhvr>
                                        <p:cTn id="133" dur="250" fill="hold"/>
                                        <p:tgtEl>
                                          <p:spTgt spid="728"/>
                                        </p:tgtEl>
                                        <p:attrNameLst>
                                          <p:attrName>ppt_x</p:attrName>
                                        </p:attrNameLst>
                                      </p:cBhvr>
                                      <p:tavLst>
                                        <p:tav tm="0">
                                          <p:val>
                                            <p:strVal val="#ppt_x"/>
                                          </p:val>
                                        </p:tav>
                                        <p:tav tm="100000">
                                          <p:val>
                                            <p:strVal val="#ppt_x"/>
                                          </p:val>
                                        </p:tav>
                                      </p:tavLst>
                                    </p:anim>
                                    <p:anim calcmode="lin" valueType="num">
                                      <p:cBhvr>
                                        <p:cTn id="134" dur="250" fill="hold"/>
                                        <p:tgtEl>
                                          <p:spTgt spid="728"/>
                                        </p:tgtEl>
                                        <p:attrNameLst>
                                          <p:attrName>ppt_y</p:attrName>
                                        </p:attrNameLst>
                                      </p:cBhvr>
                                      <p:tavLst>
                                        <p:tav tm="0">
                                          <p:val>
                                            <p:strVal val="#ppt_y-.1"/>
                                          </p:val>
                                        </p:tav>
                                        <p:tav tm="100000">
                                          <p:val>
                                            <p:strVal val="#ppt_y"/>
                                          </p:val>
                                        </p:tav>
                                      </p:tavLst>
                                    </p:anim>
                                  </p:childTnLst>
                                </p:cTn>
                              </p:par>
                              <p:par>
                                <p:cTn id="135" presetID="47" presetClass="entr" presetSubtype="0" fill="hold" nodeType="withEffect">
                                  <p:stCondLst>
                                    <p:cond delay="1350"/>
                                  </p:stCondLst>
                                  <p:childTnLst>
                                    <p:set>
                                      <p:cBhvr>
                                        <p:cTn id="136" dur="1" fill="hold">
                                          <p:stCondLst>
                                            <p:cond delay="0"/>
                                          </p:stCondLst>
                                        </p:cTn>
                                        <p:tgtEl>
                                          <p:spTgt spid="734"/>
                                        </p:tgtEl>
                                        <p:attrNameLst>
                                          <p:attrName>style.visibility</p:attrName>
                                        </p:attrNameLst>
                                      </p:cBhvr>
                                      <p:to>
                                        <p:strVal val="visible"/>
                                      </p:to>
                                    </p:set>
                                    <p:animEffect transition="in" filter="fade">
                                      <p:cBhvr>
                                        <p:cTn id="137" dur="250"/>
                                        <p:tgtEl>
                                          <p:spTgt spid="734"/>
                                        </p:tgtEl>
                                      </p:cBhvr>
                                    </p:animEffect>
                                    <p:anim calcmode="lin" valueType="num">
                                      <p:cBhvr>
                                        <p:cTn id="138" dur="250" fill="hold"/>
                                        <p:tgtEl>
                                          <p:spTgt spid="734"/>
                                        </p:tgtEl>
                                        <p:attrNameLst>
                                          <p:attrName>ppt_x</p:attrName>
                                        </p:attrNameLst>
                                      </p:cBhvr>
                                      <p:tavLst>
                                        <p:tav tm="0">
                                          <p:val>
                                            <p:strVal val="#ppt_x"/>
                                          </p:val>
                                        </p:tav>
                                        <p:tav tm="100000">
                                          <p:val>
                                            <p:strVal val="#ppt_x"/>
                                          </p:val>
                                        </p:tav>
                                      </p:tavLst>
                                    </p:anim>
                                    <p:anim calcmode="lin" valueType="num">
                                      <p:cBhvr>
                                        <p:cTn id="139" dur="250" fill="hold"/>
                                        <p:tgtEl>
                                          <p:spTgt spid="734"/>
                                        </p:tgtEl>
                                        <p:attrNameLst>
                                          <p:attrName>ppt_y</p:attrName>
                                        </p:attrNameLst>
                                      </p:cBhvr>
                                      <p:tavLst>
                                        <p:tav tm="0">
                                          <p:val>
                                            <p:strVal val="#ppt_y-.1"/>
                                          </p:val>
                                        </p:tav>
                                        <p:tav tm="100000">
                                          <p:val>
                                            <p:strVal val="#ppt_y"/>
                                          </p:val>
                                        </p:tav>
                                      </p:tavLst>
                                    </p:anim>
                                  </p:childTnLst>
                                </p:cTn>
                              </p:par>
                              <p:par>
                                <p:cTn id="140" presetID="47" presetClass="entr" presetSubtype="0" fill="hold" nodeType="withEffect">
                                  <p:stCondLst>
                                    <p:cond delay="1500"/>
                                  </p:stCondLst>
                                  <p:childTnLst>
                                    <p:set>
                                      <p:cBhvr>
                                        <p:cTn id="141" dur="1" fill="hold">
                                          <p:stCondLst>
                                            <p:cond delay="0"/>
                                          </p:stCondLst>
                                        </p:cTn>
                                        <p:tgtEl>
                                          <p:spTgt spid="740"/>
                                        </p:tgtEl>
                                        <p:attrNameLst>
                                          <p:attrName>style.visibility</p:attrName>
                                        </p:attrNameLst>
                                      </p:cBhvr>
                                      <p:to>
                                        <p:strVal val="visible"/>
                                      </p:to>
                                    </p:set>
                                    <p:animEffect transition="in" filter="fade">
                                      <p:cBhvr>
                                        <p:cTn id="142" dur="250"/>
                                        <p:tgtEl>
                                          <p:spTgt spid="740"/>
                                        </p:tgtEl>
                                      </p:cBhvr>
                                    </p:animEffect>
                                    <p:anim calcmode="lin" valueType="num">
                                      <p:cBhvr>
                                        <p:cTn id="143" dur="250" fill="hold"/>
                                        <p:tgtEl>
                                          <p:spTgt spid="740"/>
                                        </p:tgtEl>
                                        <p:attrNameLst>
                                          <p:attrName>ppt_x</p:attrName>
                                        </p:attrNameLst>
                                      </p:cBhvr>
                                      <p:tavLst>
                                        <p:tav tm="0">
                                          <p:val>
                                            <p:strVal val="#ppt_x"/>
                                          </p:val>
                                        </p:tav>
                                        <p:tav tm="100000">
                                          <p:val>
                                            <p:strVal val="#ppt_x"/>
                                          </p:val>
                                        </p:tav>
                                      </p:tavLst>
                                    </p:anim>
                                    <p:anim calcmode="lin" valueType="num">
                                      <p:cBhvr>
                                        <p:cTn id="144" dur="250" fill="hold"/>
                                        <p:tgtEl>
                                          <p:spTgt spid="740"/>
                                        </p:tgtEl>
                                        <p:attrNameLst>
                                          <p:attrName>ppt_y</p:attrName>
                                        </p:attrNameLst>
                                      </p:cBhvr>
                                      <p:tavLst>
                                        <p:tav tm="0">
                                          <p:val>
                                            <p:strVal val="#ppt_y-.1"/>
                                          </p:val>
                                        </p:tav>
                                        <p:tav tm="100000">
                                          <p:val>
                                            <p:strVal val="#ppt_y"/>
                                          </p:val>
                                        </p:tav>
                                      </p:tavLst>
                                    </p:anim>
                                  </p:childTnLst>
                                </p:cTn>
                              </p:par>
                              <p:par>
                                <p:cTn id="145" presetID="47" presetClass="entr" presetSubtype="0" fill="hold" nodeType="withEffect">
                                  <p:stCondLst>
                                    <p:cond delay="1650"/>
                                  </p:stCondLst>
                                  <p:childTnLst>
                                    <p:set>
                                      <p:cBhvr>
                                        <p:cTn id="146" dur="1" fill="hold">
                                          <p:stCondLst>
                                            <p:cond delay="0"/>
                                          </p:stCondLst>
                                        </p:cTn>
                                        <p:tgtEl>
                                          <p:spTgt spid="746"/>
                                        </p:tgtEl>
                                        <p:attrNameLst>
                                          <p:attrName>style.visibility</p:attrName>
                                        </p:attrNameLst>
                                      </p:cBhvr>
                                      <p:to>
                                        <p:strVal val="visible"/>
                                      </p:to>
                                    </p:set>
                                    <p:animEffect transition="in" filter="fade">
                                      <p:cBhvr>
                                        <p:cTn id="147" dur="250"/>
                                        <p:tgtEl>
                                          <p:spTgt spid="746"/>
                                        </p:tgtEl>
                                      </p:cBhvr>
                                    </p:animEffect>
                                    <p:anim calcmode="lin" valueType="num">
                                      <p:cBhvr>
                                        <p:cTn id="148" dur="250" fill="hold"/>
                                        <p:tgtEl>
                                          <p:spTgt spid="746"/>
                                        </p:tgtEl>
                                        <p:attrNameLst>
                                          <p:attrName>ppt_x</p:attrName>
                                        </p:attrNameLst>
                                      </p:cBhvr>
                                      <p:tavLst>
                                        <p:tav tm="0">
                                          <p:val>
                                            <p:strVal val="#ppt_x"/>
                                          </p:val>
                                        </p:tav>
                                        <p:tav tm="100000">
                                          <p:val>
                                            <p:strVal val="#ppt_x"/>
                                          </p:val>
                                        </p:tav>
                                      </p:tavLst>
                                    </p:anim>
                                    <p:anim calcmode="lin" valueType="num">
                                      <p:cBhvr>
                                        <p:cTn id="149" dur="250" fill="hold"/>
                                        <p:tgtEl>
                                          <p:spTgt spid="746"/>
                                        </p:tgtEl>
                                        <p:attrNameLst>
                                          <p:attrName>ppt_y</p:attrName>
                                        </p:attrNameLst>
                                      </p:cBhvr>
                                      <p:tavLst>
                                        <p:tav tm="0">
                                          <p:val>
                                            <p:strVal val="#ppt_y-.1"/>
                                          </p:val>
                                        </p:tav>
                                        <p:tav tm="100000">
                                          <p:val>
                                            <p:strVal val="#ppt_y"/>
                                          </p:val>
                                        </p:tav>
                                      </p:tavLst>
                                    </p:anim>
                                  </p:childTnLst>
                                </p:cTn>
                              </p:par>
                              <p:par>
                                <p:cTn id="150" presetID="47" presetClass="entr" presetSubtype="0" fill="hold" nodeType="withEffect">
                                  <p:stCondLst>
                                    <p:cond delay="1800"/>
                                  </p:stCondLst>
                                  <p:childTnLst>
                                    <p:set>
                                      <p:cBhvr>
                                        <p:cTn id="151" dur="1" fill="hold">
                                          <p:stCondLst>
                                            <p:cond delay="0"/>
                                          </p:stCondLst>
                                        </p:cTn>
                                        <p:tgtEl>
                                          <p:spTgt spid="752"/>
                                        </p:tgtEl>
                                        <p:attrNameLst>
                                          <p:attrName>style.visibility</p:attrName>
                                        </p:attrNameLst>
                                      </p:cBhvr>
                                      <p:to>
                                        <p:strVal val="visible"/>
                                      </p:to>
                                    </p:set>
                                    <p:animEffect transition="in" filter="fade">
                                      <p:cBhvr>
                                        <p:cTn id="152" dur="250"/>
                                        <p:tgtEl>
                                          <p:spTgt spid="752"/>
                                        </p:tgtEl>
                                      </p:cBhvr>
                                    </p:animEffect>
                                    <p:anim calcmode="lin" valueType="num">
                                      <p:cBhvr>
                                        <p:cTn id="153" dur="250" fill="hold"/>
                                        <p:tgtEl>
                                          <p:spTgt spid="752"/>
                                        </p:tgtEl>
                                        <p:attrNameLst>
                                          <p:attrName>ppt_x</p:attrName>
                                        </p:attrNameLst>
                                      </p:cBhvr>
                                      <p:tavLst>
                                        <p:tav tm="0">
                                          <p:val>
                                            <p:strVal val="#ppt_x"/>
                                          </p:val>
                                        </p:tav>
                                        <p:tav tm="100000">
                                          <p:val>
                                            <p:strVal val="#ppt_x"/>
                                          </p:val>
                                        </p:tav>
                                      </p:tavLst>
                                    </p:anim>
                                    <p:anim calcmode="lin" valueType="num">
                                      <p:cBhvr>
                                        <p:cTn id="154" dur="250" fill="hold"/>
                                        <p:tgtEl>
                                          <p:spTgt spid="752"/>
                                        </p:tgtEl>
                                        <p:attrNameLst>
                                          <p:attrName>ppt_y</p:attrName>
                                        </p:attrNameLst>
                                      </p:cBhvr>
                                      <p:tavLst>
                                        <p:tav tm="0">
                                          <p:val>
                                            <p:strVal val="#ppt_y-.1"/>
                                          </p:val>
                                        </p:tav>
                                        <p:tav tm="100000">
                                          <p:val>
                                            <p:strVal val="#ppt_y"/>
                                          </p:val>
                                        </p:tav>
                                      </p:tavLst>
                                    </p:anim>
                                  </p:childTnLst>
                                </p:cTn>
                              </p:par>
                              <p:par>
                                <p:cTn id="155" presetID="47" presetClass="entr" presetSubtype="0" fill="hold" nodeType="withEffect">
                                  <p:stCondLst>
                                    <p:cond delay="1950"/>
                                  </p:stCondLst>
                                  <p:childTnLst>
                                    <p:set>
                                      <p:cBhvr>
                                        <p:cTn id="156" dur="1" fill="hold">
                                          <p:stCondLst>
                                            <p:cond delay="0"/>
                                          </p:stCondLst>
                                        </p:cTn>
                                        <p:tgtEl>
                                          <p:spTgt spid="758"/>
                                        </p:tgtEl>
                                        <p:attrNameLst>
                                          <p:attrName>style.visibility</p:attrName>
                                        </p:attrNameLst>
                                      </p:cBhvr>
                                      <p:to>
                                        <p:strVal val="visible"/>
                                      </p:to>
                                    </p:set>
                                    <p:animEffect transition="in" filter="fade">
                                      <p:cBhvr>
                                        <p:cTn id="157" dur="250"/>
                                        <p:tgtEl>
                                          <p:spTgt spid="758"/>
                                        </p:tgtEl>
                                      </p:cBhvr>
                                    </p:animEffect>
                                    <p:anim calcmode="lin" valueType="num">
                                      <p:cBhvr>
                                        <p:cTn id="158" dur="250" fill="hold"/>
                                        <p:tgtEl>
                                          <p:spTgt spid="758"/>
                                        </p:tgtEl>
                                        <p:attrNameLst>
                                          <p:attrName>ppt_x</p:attrName>
                                        </p:attrNameLst>
                                      </p:cBhvr>
                                      <p:tavLst>
                                        <p:tav tm="0">
                                          <p:val>
                                            <p:strVal val="#ppt_x"/>
                                          </p:val>
                                        </p:tav>
                                        <p:tav tm="100000">
                                          <p:val>
                                            <p:strVal val="#ppt_x"/>
                                          </p:val>
                                        </p:tav>
                                      </p:tavLst>
                                    </p:anim>
                                    <p:anim calcmode="lin" valueType="num">
                                      <p:cBhvr>
                                        <p:cTn id="159" dur="250" fill="hold"/>
                                        <p:tgtEl>
                                          <p:spTgt spid="758"/>
                                        </p:tgtEl>
                                        <p:attrNameLst>
                                          <p:attrName>ppt_y</p:attrName>
                                        </p:attrNameLst>
                                      </p:cBhvr>
                                      <p:tavLst>
                                        <p:tav tm="0">
                                          <p:val>
                                            <p:strVal val="#ppt_y-.1"/>
                                          </p:val>
                                        </p:tav>
                                        <p:tav tm="100000">
                                          <p:val>
                                            <p:strVal val="#ppt_y"/>
                                          </p:val>
                                        </p:tav>
                                      </p:tavLst>
                                    </p:anim>
                                  </p:childTnLst>
                                </p:cTn>
                              </p:par>
                              <p:par>
                                <p:cTn id="160" presetID="47" presetClass="entr" presetSubtype="0" fill="hold" nodeType="withEffect">
                                  <p:stCondLst>
                                    <p:cond delay="2100"/>
                                  </p:stCondLst>
                                  <p:childTnLst>
                                    <p:set>
                                      <p:cBhvr>
                                        <p:cTn id="161" dur="1" fill="hold">
                                          <p:stCondLst>
                                            <p:cond delay="0"/>
                                          </p:stCondLst>
                                        </p:cTn>
                                        <p:tgtEl>
                                          <p:spTgt spid="764"/>
                                        </p:tgtEl>
                                        <p:attrNameLst>
                                          <p:attrName>style.visibility</p:attrName>
                                        </p:attrNameLst>
                                      </p:cBhvr>
                                      <p:to>
                                        <p:strVal val="visible"/>
                                      </p:to>
                                    </p:set>
                                    <p:animEffect transition="in" filter="fade">
                                      <p:cBhvr>
                                        <p:cTn id="162" dur="250"/>
                                        <p:tgtEl>
                                          <p:spTgt spid="764"/>
                                        </p:tgtEl>
                                      </p:cBhvr>
                                    </p:animEffect>
                                    <p:anim calcmode="lin" valueType="num">
                                      <p:cBhvr>
                                        <p:cTn id="163" dur="250" fill="hold"/>
                                        <p:tgtEl>
                                          <p:spTgt spid="764"/>
                                        </p:tgtEl>
                                        <p:attrNameLst>
                                          <p:attrName>ppt_x</p:attrName>
                                        </p:attrNameLst>
                                      </p:cBhvr>
                                      <p:tavLst>
                                        <p:tav tm="0">
                                          <p:val>
                                            <p:strVal val="#ppt_x"/>
                                          </p:val>
                                        </p:tav>
                                        <p:tav tm="100000">
                                          <p:val>
                                            <p:strVal val="#ppt_x"/>
                                          </p:val>
                                        </p:tav>
                                      </p:tavLst>
                                    </p:anim>
                                    <p:anim calcmode="lin" valueType="num">
                                      <p:cBhvr>
                                        <p:cTn id="164" dur="250" fill="hold"/>
                                        <p:tgtEl>
                                          <p:spTgt spid="764"/>
                                        </p:tgtEl>
                                        <p:attrNameLst>
                                          <p:attrName>ppt_y</p:attrName>
                                        </p:attrNameLst>
                                      </p:cBhvr>
                                      <p:tavLst>
                                        <p:tav tm="0">
                                          <p:val>
                                            <p:strVal val="#ppt_y-.1"/>
                                          </p:val>
                                        </p:tav>
                                        <p:tav tm="100000">
                                          <p:val>
                                            <p:strVal val="#ppt_y"/>
                                          </p:val>
                                        </p:tav>
                                      </p:tavLst>
                                    </p:anim>
                                  </p:childTnLst>
                                </p:cTn>
                              </p:par>
                              <p:par>
                                <p:cTn id="165" presetID="47" presetClass="entr" presetSubtype="0" fill="hold" nodeType="withEffect">
                                  <p:stCondLst>
                                    <p:cond delay="2250"/>
                                  </p:stCondLst>
                                  <p:childTnLst>
                                    <p:set>
                                      <p:cBhvr>
                                        <p:cTn id="166" dur="1" fill="hold">
                                          <p:stCondLst>
                                            <p:cond delay="0"/>
                                          </p:stCondLst>
                                        </p:cTn>
                                        <p:tgtEl>
                                          <p:spTgt spid="770"/>
                                        </p:tgtEl>
                                        <p:attrNameLst>
                                          <p:attrName>style.visibility</p:attrName>
                                        </p:attrNameLst>
                                      </p:cBhvr>
                                      <p:to>
                                        <p:strVal val="visible"/>
                                      </p:to>
                                    </p:set>
                                    <p:animEffect transition="in" filter="fade">
                                      <p:cBhvr>
                                        <p:cTn id="167" dur="250"/>
                                        <p:tgtEl>
                                          <p:spTgt spid="770"/>
                                        </p:tgtEl>
                                      </p:cBhvr>
                                    </p:animEffect>
                                    <p:anim calcmode="lin" valueType="num">
                                      <p:cBhvr>
                                        <p:cTn id="168" dur="250" fill="hold"/>
                                        <p:tgtEl>
                                          <p:spTgt spid="770"/>
                                        </p:tgtEl>
                                        <p:attrNameLst>
                                          <p:attrName>ppt_x</p:attrName>
                                        </p:attrNameLst>
                                      </p:cBhvr>
                                      <p:tavLst>
                                        <p:tav tm="0">
                                          <p:val>
                                            <p:strVal val="#ppt_x"/>
                                          </p:val>
                                        </p:tav>
                                        <p:tav tm="100000">
                                          <p:val>
                                            <p:strVal val="#ppt_x"/>
                                          </p:val>
                                        </p:tav>
                                      </p:tavLst>
                                    </p:anim>
                                    <p:anim calcmode="lin" valueType="num">
                                      <p:cBhvr>
                                        <p:cTn id="169" dur="250" fill="hold"/>
                                        <p:tgtEl>
                                          <p:spTgt spid="770"/>
                                        </p:tgtEl>
                                        <p:attrNameLst>
                                          <p:attrName>ppt_y</p:attrName>
                                        </p:attrNameLst>
                                      </p:cBhvr>
                                      <p:tavLst>
                                        <p:tav tm="0">
                                          <p:val>
                                            <p:strVal val="#ppt_y-.1"/>
                                          </p:val>
                                        </p:tav>
                                        <p:tav tm="100000">
                                          <p:val>
                                            <p:strVal val="#ppt_y"/>
                                          </p:val>
                                        </p:tav>
                                      </p:tavLst>
                                    </p:anim>
                                  </p:childTnLst>
                                </p:cTn>
                              </p:par>
                              <p:par>
                                <p:cTn id="170" presetID="47" presetClass="entr" presetSubtype="0" fill="hold" nodeType="withEffect">
                                  <p:stCondLst>
                                    <p:cond delay="2400"/>
                                  </p:stCondLst>
                                  <p:childTnLst>
                                    <p:set>
                                      <p:cBhvr>
                                        <p:cTn id="171" dur="1" fill="hold">
                                          <p:stCondLst>
                                            <p:cond delay="0"/>
                                          </p:stCondLst>
                                        </p:cTn>
                                        <p:tgtEl>
                                          <p:spTgt spid="776"/>
                                        </p:tgtEl>
                                        <p:attrNameLst>
                                          <p:attrName>style.visibility</p:attrName>
                                        </p:attrNameLst>
                                      </p:cBhvr>
                                      <p:to>
                                        <p:strVal val="visible"/>
                                      </p:to>
                                    </p:set>
                                    <p:animEffect transition="in" filter="fade">
                                      <p:cBhvr>
                                        <p:cTn id="172" dur="250"/>
                                        <p:tgtEl>
                                          <p:spTgt spid="776"/>
                                        </p:tgtEl>
                                      </p:cBhvr>
                                    </p:animEffect>
                                    <p:anim calcmode="lin" valueType="num">
                                      <p:cBhvr>
                                        <p:cTn id="173" dur="250" fill="hold"/>
                                        <p:tgtEl>
                                          <p:spTgt spid="776"/>
                                        </p:tgtEl>
                                        <p:attrNameLst>
                                          <p:attrName>ppt_x</p:attrName>
                                        </p:attrNameLst>
                                      </p:cBhvr>
                                      <p:tavLst>
                                        <p:tav tm="0">
                                          <p:val>
                                            <p:strVal val="#ppt_x"/>
                                          </p:val>
                                        </p:tav>
                                        <p:tav tm="100000">
                                          <p:val>
                                            <p:strVal val="#ppt_x"/>
                                          </p:val>
                                        </p:tav>
                                      </p:tavLst>
                                    </p:anim>
                                    <p:anim calcmode="lin" valueType="num">
                                      <p:cBhvr>
                                        <p:cTn id="174" dur="250" fill="hold"/>
                                        <p:tgtEl>
                                          <p:spTgt spid="776"/>
                                        </p:tgtEl>
                                        <p:attrNameLst>
                                          <p:attrName>ppt_y</p:attrName>
                                        </p:attrNameLst>
                                      </p:cBhvr>
                                      <p:tavLst>
                                        <p:tav tm="0">
                                          <p:val>
                                            <p:strVal val="#ppt_y-.1"/>
                                          </p:val>
                                        </p:tav>
                                        <p:tav tm="100000">
                                          <p:val>
                                            <p:strVal val="#ppt_y"/>
                                          </p:val>
                                        </p:tav>
                                      </p:tavLst>
                                    </p:anim>
                                  </p:childTnLst>
                                </p:cTn>
                              </p:par>
                              <p:par>
                                <p:cTn id="175" presetID="47" presetClass="entr" presetSubtype="0" fill="hold" nodeType="withEffect">
                                  <p:stCondLst>
                                    <p:cond delay="0"/>
                                  </p:stCondLst>
                                  <p:childTnLst>
                                    <p:set>
                                      <p:cBhvr>
                                        <p:cTn id="176" dur="1" fill="hold">
                                          <p:stCondLst>
                                            <p:cond delay="0"/>
                                          </p:stCondLst>
                                        </p:cTn>
                                        <p:tgtEl>
                                          <p:spTgt spid="782"/>
                                        </p:tgtEl>
                                        <p:attrNameLst>
                                          <p:attrName>style.visibility</p:attrName>
                                        </p:attrNameLst>
                                      </p:cBhvr>
                                      <p:to>
                                        <p:strVal val="visible"/>
                                      </p:to>
                                    </p:set>
                                    <p:animEffect transition="in" filter="fade">
                                      <p:cBhvr>
                                        <p:cTn id="177" dur="250"/>
                                        <p:tgtEl>
                                          <p:spTgt spid="782"/>
                                        </p:tgtEl>
                                      </p:cBhvr>
                                    </p:animEffect>
                                    <p:anim calcmode="lin" valueType="num">
                                      <p:cBhvr>
                                        <p:cTn id="178" dur="250" fill="hold"/>
                                        <p:tgtEl>
                                          <p:spTgt spid="782"/>
                                        </p:tgtEl>
                                        <p:attrNameLst>
                                          <p:attrName>ppt_x</p:attrName>
                                        </p:attrNameLst>
                                      </p:cBhvr>
                                      <p:tavLst>
                                        <p:tav tm="0">
                                          <p:val>
                                            <p:strVal val="#ppt_x"/>
                                          </p:val>
                                        </p:tav>
                                        <p:tav tm="100000">
                                          <p:val>
                                            <p:strVal val="#ppt_x"/>
                                          </p:val>
                                        </p:tav>
                                      </p:tavLst>
                                    </p:anim>
                                    <p:anim calcmode="lin" valueType="num">
                                      <p:cBhvr>
                                        <p:cTn id="179" dur="250" fill="hold"/>
                                        <p:tgtEl>
                                          <p:spTgt spid="782"/>
                                        </p:tgtEl>
                                        <p:attrNameLst>
                                          <p:attrName>ppt_y</p:attrName>
                                        </p:attrNameLst>
                                      </p:cBhvr>
                                      <p:tavLst>
                                        <p:tav tm="0">
                                          <p:val>
                                            <p:strVal val="#ppt_y-.1"/>
                                          </p:val>
                                        </p:tav>
                                        <p:tav tm="100000">
                                          <p:val>
                                            <p:strVal val="#ppt_y"/>
                                          </p:val>
                                        </p:tav>
                                      </p:tavLst>
                                    </p:anim>
                                  </p:childTnLst>
                                </p:cTn>
                              </p:par>
                              <p:par>
                                <p:cTn id="180" presetID="47" presetClass="entr" presetSubtype="0" fill="hold" nodeType="withEffect">
                                  <p:stCondLst>
                                    <p:cond delay="150"/>
                                  </p:stCondLst>
                                  <p:childTnLst>
                                    <p:set>
                                      <p:cBhvr>
                                        <p:cTn id="181" dur="1" fill="hold">
                                          <p:stCondLst>
                                            <p:cond delay="0"/>
                                          </p:stCondLst>
                                        </p:cTn>
                                        <p:tgtEl>
                                          <p:spTgt spid="788"/>
                                        </p:tgtEl>
                                        <p:attrNameLst>
                                          <p:attrName>style.visibility</p:attrName>
                                        </p:attrNameLst>
                                      </p:cBhvr>
                                      <p:to>
                                        <p:strVal val="visible"/>
                                      </p:to>
                                    </p:set>
                                    <p:animEffect transition="in" filter="fade">
                                      <p:cBhvr>
                                        <p:cTn id="182" dur="250"/>
                                        <p:tgtEl>
                                          <p:spTgt spid="788"/>
                                        </p:tgtEl>
                                      </p:cBhvr>
                                    </p:animEffect>
                                    <p:anim calcmode="lin" valueType="num">
                                      <p:cBhvr>
                                        <p:cTn id="183" dur="250" fill="hold"/>
                                        <p:tgtEl>
                                          <p:spTgt spid="788"/>
                                        </p:tgtEl>
                                        <p:attrNameLst>
                                          <p:attrName>ppt_x</p:attrName>
                                        </p:attrNameLst>
                                      </p:cBhvr>
                                      <p:tavLst>
                                        <p:tav tm="0">
                                          <p:val>
                                            <p:strVal val="#ppt_x"/>
                                          </p:val>
                                        </p:tav>
                                        <p:tav tm="100000">
                                          <p:val>
                                            <p:strVal val="#ppt_x"/>
                                          </p:val>
                                        </p:tav>
                                      </p:tavLst>
                                    </p:anim>
                                    <p:anim calcmode="lin" valueType="num">
                                      <p:cBhvr>
                                        <p:cTn id="184" dur="250" fill="hold"/>
                                        <p:tgtEl>
                                          <p:spTgt spid="788"/>
                                        </p:tgtEl>
                                        <p:attrNameLst>
                                          <p:attrName>ppt_y</p:attrName>
                                        </p:attrNameLst>
                                      </p:cBhvr>
                                      <p:tavLst>
                                        <p:tav tm="0">
                                          <p:val>
                                            <p:strVal val="#ppt_y-.1"/>
                                          </p:val>
                                        </p:tav>
                                        <p:tav tm="100000">
                                          <p:val>
                                            <p:strVal val="#ppt_y"/>
                                          </p:val>
                                        </p:tav>
                                      </p:tavLst>
                                    </p:anim>
                                  </p:childTnLst>
                                </p:cTn>
                              </p:par>
                              <p:par>
                                <p:cTn id="185" presetID="47" presetClass="entr" presetSubtype="0" fill="hold" nodeType="withEffect">
                                  <p:stCondLst>
                                    <p:cond delay="300"/>
                                  </p:stCondLst>
                                  <p:childTnLst>
                                    <p:set>
                                      <p:cBhvr>
                                        <p:cTn id="186" dur="1" fill="hold">
                                          <p:stCondLst>
                                            <p:cond delay="0"/>
                                          </p:stCondLst>
                                        </p:cTn>
                                        <p:tgtEl>
                                          <p:spTgt spid="794"/>
                                        </p:tgtEl>
                                        <p:attrNameLst>
                                          <p:attrName>style.visibility</p:attrName>
                                        </p:attrNameLst>
                                      </p:cBhvr>
                                      <p:to>
                                        <p:strVal val="visible"/>
                                      </p:to>
                                    </p:set>
                                    <p:animEffect transition="in" filter="fade">
                                      <p:cBhvr>
                                        <p:cTn id="187" dur="250"/>
                                        <p:tgtEl>
                                          <p:spTgt spid="794"/>
                                        </p:tgtEl>
                                      </p:cBhvr>
                                    </p:animEffect>
                                    <p:anim calcmode="lin" valueType="num">
                                      <p:cBhvr>
                                        <p:cTn id="188" dur="250" fill="hold"/>
                                        <p:tgtEl>
                                          <p:spTgt spid="794"/>
                                        </p:tgtEl>
                                        <p:attrNameLst>
                                          <p:attrName>ppt_x</p:attrName>
                                        </p:attrNameLst>
                                      </p:cBhvr>
                                      <p:tavLst>
                                        <p:tav tm="0">
                                          <p:val>
                                            <p:strVal val="#ppt_x"/>
                                          </p:val>
                                        </p:tav>
                                        <p:tav tm="100000">
                                          <p:val>
                                            <p:strVal val="#ppt_x"/>
                                          </p:val>
                                        </p:tav>
                                      </p:tavLst>
                                    </p:anim>
                                    <p:anim calcmode="lin" valueType="num">
                                      <p:cBhvr>
                                        <p:cTn id="189" dur="250" fill="hold"/>
                                        <p:tgtEl>
                                          <p:spTgt spid="794"/>
                                        </p:tgtEl>
                                        <p:attrNameLst>
                                          <p:attrName>ppt_y</p:attrName>
                                        </p:attrNameLst>
                                      </p:cBhvr>
                                      <p:tavLst>
                                        <p:tav tm="0">
                                          <p:val>
                                            <p:strVal val="#ppt_y-.1"/>
                                          </p:val>
                                        </p:tav>
                                        <p:tav tm="100000">
                                          <p:val>
                                            <p:strVal val="#ppt_y"/>
                                          </p:val>
                                        </p:tav>
                                      </p:tavLst>
                                    </p:anim>
                                  </p:childTnLst>
                                </p:cTn>
                              </p:par>
                              <p:par>
                                <p:cTn id="190" presetID="47" presetClass="entr" presetSubtype="0" fill="hold" nodeType="withEffect">
                                  <p:stCondLst>
                                    <p:cond delay="450"/>
                                  </p:stCondLst>
                                  <p:childTnLst>
                                    <p:set>
                                      <p:cBhvr>
                                        <p:cTn id="191" dur="1" fill="hold">
                                          <p:stCondLst>
                                            <p:cond delay="0"/>
                                          </p:stCondLst>
                                        </p:cTn>
                                        <p:tgtEl>
                                          <p:spTgt spid="800"/>
                                        </p:tgtEl>
                                        <p:attrNameLst>
                                          <p:attrName>style.visibility</p:attrName>
                                        </p:attrNameLst>
                                      </p:cBhvr>
                                      <p:to>
                                        <p:strVal val="visible"/>
                                      </p:to>
                                    </p:set>
                                    <p:animEffect transition="in" filter="fade">
                                      <p:cBhvr>
                                        <p:cTn id="192" dur="250"/>
                                        <p:tgtEl>
                                          <p:spTgt spid="800"/>
                                        </p:tgtEl>
                                      </p:cBhvr>
                                    </p:animEffect>
                                    <p:anim calcmode="lin" valueType="num">
                                      <p:cBhvr>
                                        <p:cTn id="193" dur="250" fill="hold"/>
                                        <p:tgtEl>
                                          <p:spTgt spid="800"/>
                                        </p:tgtEl>
                                        <p:attrNameLst>
                                          <p:attrName>ppt_x</p:attrName>
                                        </p:attrNameLst>
                                      </p:cBhvr>
                                      <p:tavLst>
                                        <p:tav tm="0">
                                          <p:val>
                                            <p:strVal val="#ppt_x"/>
                                          </p:val>
                                        </p:tav>
                                        <p:tav tm="100000">
                                          <p:val>
                                            <p:strVal val="#ppt_x"/>
                                          </p:val>
                                        </p:tav>
                                      </p:tavLst>
                                    </p:anim>
                                    <p:anim calcmode="lin" valueType="num">
                                      <p:cBhvr>
                                        <p:cTn id="194" dur="250" fill="hold"/>
                                        <p:tgtEl>
                                          <p:spTgt spid="800"/>
                                        </p:tgtEl>
                                        <p:attrNameLst>
                                          <p:attrName>ppt_y</p:attrName>
                                        </p:attrNameLst>
                                      </p:cBhvr>
                                      <p:tavLst>
                                        <p:tav tm="0">
                                          <p:val>
                                            <p:strVal val="#ppt_y-.1"/>
                                          </p:val>
                                        </p:tav>
                                        <p:tav tm="100000">
                                          <p:val>
                                            <p:strVal val="#ppt_y"/>
                                          </p:val>
                                        </p:tav>
                                      </p:tavLst>
                                    </p:anim>
                                  </p:childTnLst>
                                </p:cTn>
                              </p:par>
                              <p:par>
                                <p:cTn id="195" presetID="47" presetClass="entr" presetSubtype="0" fill="hold" nodeType="withEffect">
                                  <p:stCondLst>
                                    <p:cond delay="600"/>
                                  </p:stCondLst>
                                  <p:childTnLst>
                                    <p:set>
                                      <p:cBhvr>
                                        <p:cTn id="196" dur="1" fill="hold">
                                          <p:stCondLst>
                                            <p:cond delay="0"/>
                                          </p:stCondLst>
                                        </p:cTn>
                                        <p:tgtEl>
                                          <p:spTgt spid="806"/>
                                        </p:tgtEl>
                                        <p:attrNameLst>
                                          <p:attrName>style.visibility</p:attrName>
                                        </p:attrNameLst>
                                      </p:cBhvr>
                                      <p:to>
                                        <p:strVal val="visible"/>
                                      </p:to>
                                    </p:set>
                                    <p:animEffect transition="in" filter="fade">
                                      <p:cBhvr>
                                        <p:cTn id="197" dur="250"/>
                                        <p:tgtEl>
                                          <p:spTgt spid="806"/>
                                        </p:tgtEl>
                                      </p:cBhvr>
                                    </p:animEffect>
                                    <p:anim calcmode="lin" valueType="num">
                                      <p:cBhvr>
                                        <p:cTn id="198" dur="250" fill="hold"/>
                                        <p:tgtEl>
                                          <p:spTgt spid="806"/>
                                        </p:tgtEl>
                                        <p:attrNameLst>
                                          <p:attrName>ppt_x</p:attrName>
                                        </p:attrNameLst>
                                      </p:cBhvr>
                                      <p:tavLst>
                                        <p:tav tm="0">
                                          <p:val>
                                            <p:strVal val="#ppt_x"/>
                                          </p:val>
                                        </p:tav>
                                        <p:tav tm="100000">
                                          <p:val>
                                            <p:strVal val="#ppt_x"/>
                                          </p:val>
                                        </p:tav>
                                      </p:tavLst>
                                    </p:anim>
                                    <p:anim calcmode="lin" valueType="num">
                                      <p:cBhvr>
                                        <p:cTn id="199" dur="250" fill="hold"/>
                                        <p:tgtEl>
                                          <p:spTgt spid="806"/>
                                        </p:tgtEl>
                                        <p:attrNameLst>
                                          <p:attrName>ppt_y</p:attrName>
                                        </p:attrNameLst>
                                      </p:cBhvr>
                                      <p:tavLst>
                                        <p:tav tm="0">
                                          <p:val>
                                            <p:strVal val="#ppt_y-.1"/>
                                          </p:val>
                                        </p:tav>
                                        <p:tav tm="100000">
                                          <p:val>
                                            <p:strVal val="#ppt_y"/>
                                          </p:val>
                                        </p:tav>
                                      </p:tavLst>
                                    </p:anim>
                                  </p:childTnLst>
                                </p:cTn>
                              </p:par>
                              <p:par>
                                <p:cTn id="200" presetID="47" presetClass="entr" presetSubtype="0" fill="hold" nodeType="withEffect">
                                  <p:stCondLst>
                                    <p:cond delay="750"/>
                                  </p:stCondLst>
                                  <p:childTnLst>
                                    <p:set>
                                      <p:cBhvr>
                                        <p:cTn id="201" dur="1" fill="hold">
                                          <p:stCondLst>
                                            <p:cond delay="0"/>
                                          </p:stCondLst>
                                        </p:cTn>
                                        <p:tgtEl>
                                          <p:spTgt spid="812"/>
                                        </p:tgtEl>
                                        <p:attrNameLst>
                                          <p:attrName>style.visibility</p:attrName>
                                        </p:attrNameLst>
                                      </p:cBhvr>
                                      <p:to>
                                        <p:strVal val="visible"/>
                                      </p:to>
                                    </p:set>
                                    <p:animEffect transition="in" filter="fade">
                                      <p:cBhvr>
                                        <p:cTn id="202" dur="250"/>
                                        <p:tgtEl>
                                          <p:spTgt spid="812"/>
                                        </p:tgtEl>
                                      </p:cBhvr>
                                    </p:animEffect>
                                    <p:anim calcmode="lin" valueType="num">
                                      <p:cBhvr>
                                        <p:cTn id="203" dur="250" fill="hold"/>
                                        <p:tgtEl>
                                          <p:spTgt spid="812"/>
                                        </p:tgtEl>
                                        <p:attrNameLst>
                                          <p:attrName>ppt_x</p:attrName>
                                        </p:attrNameLst>
                                      </p:cBhvr>
                                      <p:tavLst>
                                        <p:tav tm="0">
                                          <p:val>
                                            <p:strVal val="#ppt_x"/>
                                          </p:val>
                                        </p:tav>
                                        <p:tav tm="100000">
                                          <p:val>
                                            <p:strVal val="#ppt_x"/>
                                          </p:val>
                                        </p:tav>
                                      </p:tavLst>
                                    </p:anim>
                                    <p:anim calcmode="lin" valueType="num">
                                      <p:cBhvr>
                                        <p:cTn id="204" dur="250" fill="hold"/>
                                        <p:tgtEl>
                                          <p:spTgt spid="812"/>
                                        </p:tgtEl>
                                        <p:attrNameLst>
                                          <p:attrName>ppt_y</p:attrName>
                                        </p:attrNameLst>
                                      </p:cBhvr>
                                      <p:tavLst>
                                        <p:tav tm="0">
                                          <p:val>
                                            <p:strVal val="#ppt_y-.1"/>
                                          </p:val>
                                        </p:tav>
                                        <p:tav tm="100000">
                                          <p:val>
                                            <p:strVal val="#ppt_y"/>
                                          </p:val>
                                        </p:tav>
                                      </p:tavLst>
                                    </p:anim>
                                  </p:childTnLst>
                                </p:cTn>
                              </p:par>
                              <p:par>
                                <p:cTn id="205" presetID="47" presetClass="entr" presetSubtype="0" fill="hold" nodeType="withEffect">
                                  <p:stCondLst>
                                    <p:cond delay="900"/>
                                  </p:stCondLst>
                                  <p:childTnLst>
                                    <p:set>
                                      <p:cBhvr>
                                        <p:cTn id="206" dur="1" fill="hold">
                                          <p:stCondLst>
                                            <p:cond delay="0"/>
                                          </p:stCondLst>
                                        </p:cTn>
                                        <p:tgtEl>
                                          <p:spTgt spid="818"/>
                                        </p:tgtEl>
                                        <p:attrNameLst>
                                          <p:attrName>style.visibility</p:attrName>
                                        </p:attrNameLst>
                                      </p:cBhvr>
                                      <p:to>
                                        <p:strVal val="visible"/>
                                      </p:to>
                                    </p:set>
                                    <p:animEffect transition="in" filter="fade">
                                      <p:cBhvr>
                                        <p:cTn id="207" dur="250"/>
                                        <p:tgtEl>
                                          <p:spTgt spid="818"/>
                                        </p:tgtEl>
                                      </p:cBhvr>
                                    </p:animEffect>
                                    <p:anim calcmode="lin" valueType="num">
                                      <p:cBhvr>
                                        <p:cTn id="208" dur="250" fill="hold"/>
                                        <p:tgtEl>
                                          <p:spTgt spid="818"/>
                                        </p:tgtEl>
                                        <p:attrNameLst>
                                          <p:attrName>ppt_x</p:attrName>
                                        </p:attrNameLst>
                                      </p:cBhvr>
                                      <p:tavLst>
                                        <p:tav tm="0">
                                          <p:val>
                                            <p:strVal val="#ppt_x"/>
                                          </p:val>
                                        </p:tav>
                                        <p:tav tm="100000">
                                          <p:val>
                                            <p:strVal val="#ppt_x"/>
                                          </p:val>
                                        </p:tav>
                                      </p:tavLst>
                                    </p:anim>
                                    <p:anim calcmode="lin" valueType="num">
                                      <p:cBhvr>
                                        <p:cTn id="209" dur="250" fill="hold"/>
                                        <p:tgtEl>
                                          <p:spTgt spid="818"/>
                                        </p:tgtEl>
                                        <p:attrNameLst>
                                          <p:attrName>ppt_y</p:attrName>
                                        </p:attrNameLst>
                                      </p:cBhvr>
                                      <p:tavLst>
                                        <p:tav tm="0">
                                          <p:val>
                                            <p:strVal val="#ppt_y-.1"/>
                                          </p:val>
                                        </p:tav>
                                        <p:tav tm="100000">
                                          <p:val>
                                            <p:strVal val="#ppt_y"/>
                                          </p:val>
                                        </p:tav>
                                      </p:tavLst>
                                    </p:anim>
                                  </p:childTnLst>
                                </p:cTn>
                              </p:par>
                              <p:par>
                                <p:cTn id="210" presetID="47" presetClass="entr" presetSubtype="0" fill="hold" nodeType="withEffect">
                                  <p:stCondLst>
                                    <p:cond delay="1050"/>
                                  </p:stCondLst>
                                  <p:childTnLst>
                                    <p:set>
                                      <p:cBhvr>
                                        <p:cTn id="211" dur="1" fill="hold">
                                          <p:stCondLst>
                                            <p:cond delay="0"/>
                                          </p:stCondLst>
                                        </p:cTn>
                                        <p:tgtEl>
                                          <p:spTgt spid="824"/>
                                        </p:tgtEl>
                                        <p:attrNameLst>
                                          <p:attrName>style.visibility</p:attrName>
                                        </p:attrNameLst>
                                      </p:cBhvr>
                                      <p:to>
                                        <p:strVal val="visible"/>
                                      </p:to>
                                    </p:set>
                                    <p:animEffect transition="in" filter="fade">
                                      <p:cBhvr>
                                        <p:cTn id="212" dur="250"/>
                                        <p:tgtEl>
                                          <p:spTgt spid="824"/>
                                        </p:tgtEl>
                                      </p:cBhvr>
                                    </p:animEffect>
                                    <p:anim calcmode="lin" valueType="num">
                                      <p:cBhvr>
                                        <p:cTn id="213" dur="250" fill="hold"/>
                                        <p:tgtEl>
                                          <p:spTgt spid="824"/>
                                        </p:tgtEl>
                                        <p:attrNameLst>
                                          <p:attrName>ppt_x</p:attrName>
                                        </p:attrNameLst>
                                      </p:cBhvr>
                                      <p:tavLst>
                                        <p:tav tm="0">
                                          <p:val>
                                            <p:strVal val="#ppt_x"/>
                                          </p:val>
                                        </p:tav>
                                        <p:tav tm="100000">
                                          <p:val>
                                            <p:strVal val="#ppt_x"/>
                                          </p:val>
                                        </p:tav>
                                      </p:tavLst>
                                    </p:anim>
                                    <p:anim calcmode="lin" valueType="num">
                                      <p:cBhvr>
                                        <p:cTn id="214" dur="250" fill="hold"/>
                                        <p:tgtEl>
                                          <p:spTgt spid="824"/>
                                        </p:tgtEl>
                                        <p:attrNameLst>
                                          <p:attrName>ppt_y</p:attrName>
                                        </p:attrNameLst>
                                      </p:cBhvr>
                                      <p:tavLst>
                                        <p:tav tm="0">
                                          <p:val>
                                            <p:strVal val="#ppt_y-.1"/>
                                          </p:val>
                                        </p:tav>
                                        <p:tav tm="100000">
                                          <p:val>
                                            <p:strVal val="#ppt_y"/>
                                          </p:val>
                                        </p:tav>
                                      </p:tavLst>
                                    </p:anim>
                                  </p:childTnLst>
                                </p:cTn>
                              </p:par>
                              <p:par>
                                <p:cTn id="215" presetID="47" presetClass="entr" presetSubtype="0" fill="hold" nodeType="withEffect">
                                  <p:stCondLst>
                                    <p:cond delay="1200"/>
                                  </p:stCondLst>
                                  <p:childTnLst>
                                    <p:set>
                                      <p:cBhvr>
                                        <p:cTn id="216" dur="1" fill="hold">
                                          <p:stCondLst>
                                            <p:cond delay="0"/>
                                          </p:stCondLst>
                                        </p:cTn>
                                        <p:tgtEl>
                                          <p:spTgt spid="830"/>
                                        </p:tgtEl>
                                        <p:attrNameLst>
                                          <p:attrName>style.visibility</p:attrName>
                                        </p:attrNameLst>
                                      </p:cBhvr>
                                      <p:to>
                                        <p:strVal val="visible"/>
                                      </p:to>
                                    </p:set>
                                    <p:animEffect transition="in" filter="fade">
                                      <p:cBhvr>
                                        <p:cTn id="217" dur="250"/>
                                        <p:tgtEl>
                                          <p:spTgt spid="830"/>
                                        </p:tgtEl>
                                      </p:cBhvr>
                                    </p:animEffect>
                                    <p:anim calcmode="lin" valueType="num">
                                      <p:cBhvr>
                                        <p:cTn id="218" dur="250" fill="hold"/>
                                        <p:tgtEl>
                                          <p:spTgt spid="830"/>
                                        </p:tgtEl>
                                        <p:attrNameLst>
                                          <p:attrName>ppt_x</p:attrName>
                                        </p:attrNameLst>
                                      </p:cBhvr>
                                      <p:tavLst>
                                        <p:tav tm="0">
                                          <p:val>
                                            <p:strVal val="#ppt_x"/>
                                          </p:val>
                                        </p:tav>
                                        <p:tav tm="100000">
                                          <p:val>
                                            <p:strVal val="#ppt_x"/>
                                          </p:val>
                                        </p:tav>
                                      </p:tavLst>
                                    </p:anim>
                                    <p:anim calcmode="lin" valueType="num">
                                      <p:cBhvr>
                                        <p:cTn id="219" dur="250" fill="hold"/>
                                        <p:tgtEl>
                                          <p:spTgt spid="830"/>
                                        </p:tgtEl>
                                        <p:attrNameLst>
                                          <p:attrName>ppt_y</p:attrName>
                                        </p:attrNameLst>
                                      </p:cBhvr>
                                      <p:tavLst>
                                        <p:tav tm="0">
                                          <p:val>
                                            <p:strVal val="#ppt_y-.1"/>
                                          </p:val>
                                        </p:tav>
                                        <p:tav tm="100000">
                                          <p:val>
                                            <p:strVal val="#ppt_y"/>
                                          </p:val>
                                        </p:tav>
                                      </p:tavLst>
                                    </p:anim>
                                  </p:childTnLst>
                                </p:cTn>
                              </p:par>
                              <p:par>
                                <p:cTn id="220" presetID="47" presetClass="entr" presetSubtype="0" fill="hold" nodeType="withEffect">
                                  <p:stCondLst>
                                    <p:cond delay="1350"/>
                                  </p:stCondLst>
                                  <p:childTnLst>
                                    <p:set>
                                      <p:cBhvr>
                                        <p:cTn id="221" dur="1" fill="hold">
                                          <p:stCondLst>
                                            <p:cond delay="0"/>
                                          </p:stCondLst>
                                        </p:cTn>
                                        <p:tgtEl>
                                          <p:spTgt spid="836"/>
                                        </p:tgtEl>
                                        <p:attrNameLst>
                                          <p:attrName>style.visibility</p:attrName>
                                        </p:attrNameLst>
                                      </p:cBhvr>
                                      <p:to>
                                        <p:strVal val="visible"/>
                                      </p:to>
                                    </p:set>
                                    <p:animEffect transition="in" filter="fade">
                                      <p:cBhvr>
                                        <p:cTn id="222" dur="250"/>
                                        <p:tgtEl>
                                          <p:spTgt spid="836"/>
                                        </p:tgtEl>
                                      </p:cBhvr>
                                    </p:animEffect>
                                    <p:anim calcmode="lin" valueType="num">
                                      <p:cBhvr>
                                        <p:cTn id="223" dur="250" fill="hold"/>
                                        <p:tgtEl>
                                          <p:spTgt spid="836"/>
                                        </p:tgtEl>
                                        <p:attrNameLst>
                                          <p:attrName>ppt_x</p:attrName>
                                        </p:attrNameLst>
                                      </p:cBhvr>
                                      <p:tavLst>
                                        <p:tav tm="0">
                                          <p:val>
                                            <p:strVal val="#ppt_x"/>
                                          </p:val>
                                        </p:tav>
                                        <p:tav tm="100000">
                                          <p:val>
                                            <p:strVal val="#ppt_x"/>
                                          </p:val>
                                        </p:tav>
                                      </p:tavLst>
                                    </p:anim>
                                    <p:anim calcmode="lin" valueType="num">
                                      <p:cBhvr>
                                        <p:cTn id="224" dur="250" fill="hold"/>
                                        <p:tgtEl>
                                          <p:spTgt spid="836"/>
                                        </p:tgtEl>
                                        <p:attrNameLst>
                                          <p:attrName>ppt_y</p:attrName>
                                        </p:attrNameLst>
                                      </p:cBhvr>
                                      <p:tavLst>
                                        <p:tav tm="0">
                                          <p:val>
                                            <p:strVal val="#ppt_y-.1"/>
                                          </p:val>
                                        </p:tav>
                                        <p:tav tm="100000">
                                          <p:val>
                                            <p:strVal val="#ppt_y"/>
                                          </p:val>
                                        </p:tav>
                                      </p:tavLst>
                                    </p:anim>
                                  </p:childTnLst>
                                </p:cTn>
                              </p:par>
                              <p:par>
                                <p:cTn id="225" presetID="47" presetClass="entr" presetSubtype="0" fill="hold" nodeType="withEffect">
                                  <p:stCondLst>
                                    <p:cond delay="1500"/>
                                  </p:stCondLst>
                                  <p:childTnLst>
                                    <p:set>
                                      <p:cBhvr>
                                        <p:cTn id="226" dur="1" fill="hold">
                                          <p:stCondLst>
                                            <p:cond delay="0"/>
                                          </p:stCondLst>
                                        </p:cTn>
                                        <p:tgtEl>
                                          <p:spTgt spid="842"/>
                                        </p:tgtEl>
                                        <p:attrNameLst>
                                          <p:attrName>style.visibility</p:attrName>
                                        </p:attrNameLst>
                                      </p:cBhvr>
                                      <p:to>
                                        <p:strVal val="visible"/>
                                      </p:to>
                                    </p:set>
                                    <p:animEffect transition="in" filter="fade">
                                      <p:cBhvr>
                                        <p:cTn id="227" dur="250"/>
                                        <p:tgtEl>
                                          <p:spTgt spid="842"/>
                                        </p:tgtEl>
                                      </p:cBhvr>
                                    </p:animEffect>
                                    <p:anim calcmode="lin" valueType="num">
                                      <p:cBhvr>
                                        <p:cTn id="228" dur="250" fill="hold"/>
                                        <p:tgtEl>
                                          <p:spTgt spid="842"/>
                                        </p:tgtEl>
                                        <p:attrNameLst>
                                          <p:attrName>ppt_x</p:attrName>
                                        </p:attrNameLst>
                                      </p:cBhvr>
                                      <p:tavLst>
                                        <p:tav tm="0">
                                          <p:val>
                                            <p:strVal val="#ppt_x"/>
                                          </p:val>
                                        </p:tav>
                                        <p:tav tm="100000">
                                          <p:val>
                                            <p:strVal val="#ppt_x"/>
                                          </p:val>
                                        </p:tav>
                                      </p:tavLst>
                                    </p:anim>
                                    <p:anim calcmode="lin" valueType="num">
                                      <p:cBhvr>
                                        <p:cTn id="229" dur="250" fill="hold"/>
                                        <p:tgtEl>
                                          <p:spTgt spid="842"/>
                                        </p:tgtEl>
                                        <p:attrNameLst>
                                          <p:attrName>ppt_y</p:attrName>
                                        </p:attrNameLst>
                                      </p:cBhvr>
                                      <p:tavLst>
                                        <p:tav tm="0">
                                          <p:val>
                                            <p:strVal val="#ppt_y-.1"/>
                                          </p:val>
                                        </p:tav>
                                        <p:tav tm="100000">
                                          <p:val>
                                            <p:strVal val="#ppt_y"/>
                                          </p:val>
                                        </p:tav>
                                      </p:tavLst>
                                    </p:anim>
                                  </p:childTnLst>
                                </p:cTn>
                              </p:par>
                              <p:par>
                                <p:cTn id="230" presetID="47" presetClass="entr" presetSubtype="0" fill="hold" nodeType="withEffect">
                                  <p:stCondLst>
                                    <p:cond delay="1650"/>
                                  </p:stCondLst>
                                  <p:childTnLst>
                                    <p:set>
                                      <p:cBhvr>
                                        <p:cTn id="231" dur="1" fill="hold">
                                          <p:stCondLst>
                                            <p:cond delay="0"/>
                                          </p:stCondLst>
                                        </p:cTn>
                                        <p:tgtEl>
                                          <p:spTgt spid="848"/>
                                        </p:tgtEl>
                                        <p:attrNameLst>
                                          <p:attrName>style.visibility</p:attrName>
                                        </p:attrNameLst>
                                      </p:cBhvr>
                                      <p:to>
                                        <p:strVal val="visible"/>
                                      </p:to>
                                    </p:set>
                                    <p:animEffect transition="in" filter="fade">
                                      <p:cBhvr>
                                        <p:cTn id="232" dur="250"/>
                                        <p:tgtEl>
                                          <p:spTgt spid="848"/>
                                        </p:tgtEl>
                                      </p:cBhvr>
                                    </p:animEffect>
                                    <p:anim calcmode="lin" valueType="num">
                                      <p:cBhvr>
                                        <p:cTn id="233" dur="250" fill="hold"/>
                                        <p:tgtEl>
                                          <p:spTgt spid="848"/>
                                        </p:tgtEl>
                                        <p:attrNameLst>
                                          <p:attrName>ppt_x</p:attrName>
                                        </p:attrNameLst>
                                      </p:cBhvr>
                                      <p:tavLst>
                                        <p:tav tm="0">
                                          <p:val>
                                            <p:strVal val="#ppt_x"/>
                                          </p:val>
                                        </p:tav>
                                        <p:tav tm="100000">
                                          <p:val>
                                            <p:strVal val="#ppt_x"/>
                                          </p:val>
                                        </p:tav>
                                      </p:tavLst>
                                    </p:anim>
                                    <p:anim calcmode="lin" valueType="num">
                                      <p:cBhvr>
                                        <p:cTn id="234" dur="250" fill="hold"/>
                                        <p:tgtEl>
                                          <p:spTgt spid="848"/>
                                        </p:tgtEl>
                                        <p:attrNameLst>
                                          <p:attrName>ppt_y</p:attrName>
                                        </p:attrNameLst>
                                      </p:cBhvr>
                                      <p:tavLst>
                                        <p:tav tm="0">
                                          <p:val>
                                            <p:strVal val="#ppt_y-.1"/>
                                          </p:val>
                                        </p:tav>
                                        <p:tav tm="100000">
                                          <p:val>
                                            <p:strVal val="#ppt_y"/>
                                          </p:val>
                                        </p:tav>
                                      </p:tavLst>
                                    </p:anim>
                                  </p:childTnLst>
                                </p:cTn>
                              </p:par>
                              <p:par>
                                <p:cTn id="235" presetID="47" presetClass="entr" presetSubtype="0" fill="hold" nodeType="withEffect">
                                  <p:stCondLst>
                                    <p:cond delay="1800"/>
                                  </p:stCondLst>
                                  <p:childTnLst>
                                    <p:set>
                                      <p:cBhvr>
                                        <p:cTn id="236" dur="1" fill="hold">
                                          <p:stCondLst>
                                            <p:cond delay="0"/>
                                          </p:stCondLst>
                                        </p:cTn>
                                        <p:tgtEl>
                                          <p:spTgt spid="854"/>
                                        </p:tgtEl>
                                        <p:attrNameLst>
                                          <p:attrName>style.visibility</p:attrName>
                                        </p:attrNameLst>
                                      </p:cBhvr>
                                      <p:to>
                                        <p:strVal val="visible"/>
                                      </p:to>
                                    </p:set>
                                    <p:animEffect transition="in" filter="fade">
                                      <p:cBhvr>
                                        <p:cTn id="237" dur="250"/>
                                        <p:tgtEl>
                                          <p:spTgt spid="854"/>
                                        </p:tgtEl>
                                      </p:cBhvr>
                                    </p:animEffect>
                                    <p:anim calcmode="lin" valueType="num">
                                      <p:cBhvr>
                                        <p:cTn id="238" dur="250" fill="hold"/>
                                        <p:tgtEl>
                                          <p:spTgt spid="854"/>
                                        </p:tgtEl>
                                        <p:attrNameLst>
                                          <p:attrName>ppt_x</p:attrName>
                                        </p:attrNameLst>
                                      </p:cBhvr>
                                      <p:tavLst>
                                        <p:tav tm="0">
                                          <p:val>
                                            <p:strVal val="#ppt_x"/>
                                          </p:val>
                                        </p:tav>
                                        <p:tav tm="100000">
                                          <p:val>
                                            <p:strVal val="#ppt_x"/>
                                          </p:val>
                                        </p:tav>
                                      </p:tavLst>
                                    </p:anim>
                                    <p:anim calcmode="lin" valueType="num">
                                      <p:cBhvr>
                                        <p:cTn id="239" dur="250" fill="hold"/>
                                        <p:tgtEl>
                                          <p:spTgt spid="854"/>
                                        </p:tgtEl>
                                        <p:attrNameLst>
                                          <p:attrName>ppt_y</p:attrName>
                                        </p:attrNameLst>
                                      </p:cBhvr>
                                      <p:tavLst>
                                        <p:tav tm="0">
                                          <p:val>
                                            <p:strVal val="#ppt_y-.1"/>
                                          </p:val>
                                        </p:tav>
                                        <p:tav tm="100000">
                                          <p:val>
                                            <p:strVal val="#ppt_y"/>
                                          </p:val>
                                        </p:tav>
                                      </p:tavLst>
                                    </p:anim>
                                  </p:childTnLst>
                                </p:cTn>
                              </p:par>
                              <p:par>
                                <p:cTn id="240" presetID="47" presetClass="entr" presetSubtype="0" fill="hold" nodeType="withEffect">
                                  <p:stCondLst>
                                    <p:cond delay="1950"/>
                                  </p:stCondLst>
                                  <p:childTnLst>
                                    <p:set>
                                      <p:cBhvr>
                                        <p:cTn id="241" dur="1" fill="hold">
                                          <p:stCondLst>
                                            <p:cond delay="0"/>
                                          </p:stCondLst>
                                        </p:cTn>
                                        <p:tgtEl>
                                          <p:spTgt spid="860"/>
                                        </p:tgtEl>
                                        <p:attrNameLst>
                                          <p:attrName>style.visibility</p:attrName>
                                        </p:attrNameLst>
                                      </p:cBhvr>
                                      <p:to>
                                        <p:strVal val="visible"/>
                                      </p:to>
                                    </p:set>
                                    <p:animEffect transition="in" filter="fade">
                                      <p:cBhvr>
                                        <p:cTn id="242" dur="250"/>
                                        <p:tgtEl>
                                          <p:spTgt spid="860"/>
                                        </p:tgtEl>
                                      </p:cBhvr>
                                    </p:animEffect>
                                    <p:anim calcmode="lin" valueType="num">
                                      <p:cBhvr>
                                        <p:cTn id="243" dur="250" fill="hold"/>
                                        <p:tgtEl>
                                          <p:spTgt spid="860"/>
                                        </p:tgtEl>
                                        <p:attrNameLst>
                                          <p:attrName>ppt_x</p:attrName>
                                        </p:attrNameLst>
                                      </p:cBhvr>
                                      <p:tavLst>
                                        <p:tav tm="0">
                                          <p:val>
                                            <p:strVal val="#ppt_x"/>
                                          </p:val>
                                        </p:tav>
                                        <p:tav tm="100000">
                                          <p:val>
                                            <p:strVal val="#ppt_x"/>
                                          </p:val>
                                        </p:tav>
                                      </p:tavLst>
                                    </p:anim>
                                    <p:anim calcmode="lin" valueType="num">
                                      <p:cBhvr>
                                        <p:cTn id="244" dur="250" fill="hold"/>
                                        <p:tgtEl>
                                          <p:spTgt spid="860"/>
                                        </p:tgtEl>
                                        <p:attrNameLst>
                                          <p:attrName>ppt_y</p:attrName>
                                        </p:attrNameLst>
                                      </p:cBhvr>
                                      <p:tavLst>
                                        <p:tav tm="0">
                                          <p:val>
                                            <p:strVal val="#ppt_y-.1"/>
                                          </p:val>
                                        </p:tav>
                                        <p:tav tm="100000">
                                          <p:val>
                                            <p:strVal val="#ppt_y"/>
                                          </p:val>
                                        </p:tav>
                                      </p:tavLst>
                                    </p:anim>
                                  </p:childTnLst>
                                </p:cTn>
                              </p:par>
                              <p:par>
                                <p:cTn id="245" presetID="47" presetClass="entr" presetSubtype="0" fill="hold" nodeType="withEffect">
                                  <p:stCondLst>
                                    <p:cond delay="2100"/>
                                  </p:stCondLst>
                                  <p:childTnLst>
                                    <p:set>
                                      <p:cBhvr>
                                        <p:cTn id="246" dur="1" fill="hold">
                                          <p:stCondLst>
                                            <p:cond delay="0"/>
                                          </p:stCondLst>
                                        </p:cTn>
                                        <p:tgtEl>
                                          <p:spTgt spid="866"/>
                                        </p:tgtEl>
                                        <p:attrNameLst>
                                          <p:attrName>style.visibility</p:attrName>
                                        </p:attrNameLst>
                                      </p:cBhvr>
                                      <p:to>
                                        <p:strVal val="visible"/>
                                      </p:to>
                                    </p:set>
                                    <p:animEffect transition="in" filter="fade">
                                      <p:cBhvr>
                                        <p:cTn id="247" dur="250"/>
                                        <p:tgtEl>
                                          <p:spTgt spid="866"/>
                                        </p:tgtEl>
                                      </p:cBhvr>
                                    </p:animEffect>
                                    <p:anim calcmode="lin" valueType="num">
                                      <p:cBhvr>
                                        <p:cTn id="248" dur="250" fill="hold"/>
                                        <p:tgtEl>
                                          <p:spTgt spid="866"/>
                                        </p:tgtEl>
                                        <p:attrNameLst>
                                          <p:attrName>ppt_x</p:attrName>
                                        </p:attrNameLst>
                                      </p:cBhvr>
                                      <p:tavLst>
                                        <p:tav tm="0">
                                          <p:val>
                                            <p:strVal val="#ppt_x"/>
                                          </p:val>
                                        </p:tav>
                                        <p:tav tm="100000">
                                          <p:val>
                                            <p:strVal val="#ppt_x"/>
                                          </p:val>
                                        </p:tav>
                                      </p:tavLst>
                                    </p:anim>
                                    <p:anim calcmode="lin" valueType="num">
                                      <p:cBhvr>
                                        <p:cTn id="249" dur="250" fill="hold"/>
                                        <p:tgtEl>
                                          <p:spTgt spid="866"/>
                                        </p:tgtEl>
                                        <p:attrNameLst>
                                          <p:attrName>ppt_y</p:attrName>
                                        </p:attrNameLst>
                                      </p:cBhvr>
                                      <p:tavLst>
                                        <p:tav tm="0">
                                          <p:val>
                                            <p:strVal val="#ppt_y-.1"/>
                                          </p:val>
                                        </p:tav>
                                        <p:tav tm="100000">
                                          <p:val>
                                            <p:strVal val="#ppt_y"/>
                                          </p:val>
                                        </p:tav>
                                      </p:tavLst>
                                    </p:anim>
                                  </p:childTnLst>
                                </p:cTn>
                              </p:par>
                              <p:par>
                                <p:cTn id="250" presetID="47" presetClass="entr" presetSubtype="0" fill="hold" nodeType="withEffect">
                                  <p:stCondLst>
                                    <p:cond delay="2250"/>
                                  </p:stCondLst>
                                  <p:childTnLst>
                                    <p:set>
                                      <p:cBhvr>
                                        <p:cTn id="251" dur="1" fill="hold">
                                          <p:stCondLst>
                                            <p:cond delay="0"/>
                                          </p:stCondLst>
                                        </p:cTn>
                                        <p:tgtEl>
                                          <p:spTgt spid="872"/>
                                        </p:tgtEl>
                                        <p:attrNameLst>
                                          <p:attrName>style.visibility</p:attrName>
                                        </p:attrNameLst>
                                      </p:cBhvr>
                                      <p:to>
                                        <p:strVal val="visible"/>
                                      </p:to>
                                    </p:set>
                                    <p:animEffect transition="in" filter="fade">
                                      <p:cBhvr>
                                        <p:cTn id="252" dur="250"/>
                                        <p:tgtEl>
                                          <p:spTgt spid="872"/>
                                        </p:tgtEl>
                                      </p:cBhvr>
                                    </p:animEffect>
                                    <p:anim calcmode="lin" valueType="num">
                                      <p:cBhvr>
                                        <p:cTn id="253" dur="250" fill="hold"/>
                                        <p:tgtEl>
                                          <p:spTgt spid="872"/>
                                        </p:tgtEl>
                                        <p:attrNameLst>
                                          <p:attrName>ppt_x</p:attrName>
                                        </p:attrNameLst>
                                      </p:cBhvr>
                                      <p:tavLst>
                                        <p:tav tm="0">
                                          <p:val>
                                            <p:strVal val="#ppt_x"/>
                                          </p:val>
                                        </p:tav>
                                        <p:tav tm="100000">
                                          <p:val>
                                            <p:strVal val="#ppt_x"/>
                                          </p:val>
                                        </p:tav>
                                      </p:tavLst>
                                    </p:anim>
                                    <p:anim calcmode="lin" valueType="num">
                                      <p:cBhvr>
                                        <p:cTn id="254" dur="250" fill="hold"/>
                                        <p:tgtEl>
                                          <p:spTgt spid="872"/>
                                        </p:tgtEl>
                                        <p:attrNameLst>
                                          <p:attrName>ppt_y</p:attrName>
                                        </p:attrNameLst>
                                      </p:cBhvr>
                                      <p:tavLst>
                                        <p:tav tm="0">
                                          <p:val>
                                            <p:strVal val="#ppt_y-.1"/>
                                          </p:val>
                                        </p:tav>
                                        <p:tav tm="100000">
                                          <p:val>
                                            <p:strVal val="#ppt_y"/>
                                          </p:val>
                                        </p:tav>
                                      </p:tavLst>
                                    </p:anim>
                                  </p:childTnLst>
                                </p:cTn>
                              </p:par>
                              <p:par>
                                <p:cTn id="255" presetID="47" presetClass="entr" presetSubtype="0" fill="hold" nodeType="withEffect">
                                  <p:stCondLst>
                                    <p:cond delay="2400"/>
                                  </p:stCondLst>
                                  <p:childTnLst>
                                    <p:set>
                                      <p:cBhvr>
                                        <p:cTn id="256" dur="1" fill="hold">
                                          <p:stCondLst>
                                            <p:cond delay="0"/>
                                          </p:stCondLst>
                                        </p:cTn>
                                        <p:tgtEl>
                                          <p:spTgt spid="878"/>
                                        </p:tgtEl>
                                        <p:attrNameLst>
                                          <p:attrName>style.visibility</p:attrName>
                                        </p:attrNameLst>
                                      </p:cBhvr>
                                      <p:to>
                                        <p:strVal val="visible"/>
                                      </p:to>
                                    </p:set>
                                    <p:animEffect transition="in" filter="fade">
                                      <p:cBhvr>
                                        <p:cTn id="257" dur="250"/>
                                        <p:tgtEl>
                                          <p:spTgt spid="878"/>
                                        </p:tgtEl>
                                      </p:cBhvr>
                                    </p:animEffect>
                                    <p:anim calcmode="lin" valueType="num">
                                      <p:cBhvr>
                                        <p:cTn id="258" dur="250" fill="hold"/>
                                        <p:tgtEl>
                                          <p:spTgt spid="878"/>
                                        </p:tgtEl>
                                        <p:attrNameLst>
                                          <p:attrName>ppt_x</p:attrName>
                                        </p:attrNameLst>
                                      </p:cBhvr>
                                      <p:tavLst>
                                        <p:tav tm="0">
                                          <p:val>
                                            <p:strVal val="#ppt_x"/>
                                          </p:val>
                                        </p:tav>
                                        <p:tav tm="100000">
                                          <p:val>
                                            <p:strVal val="#ppt_x"/>
                                          </p:val>
                                        </p:tav>
                                      </p:tavLst>
                                    </p:anim>
                                    <p:anim calcmode="lin" valueType="num">
                                      <p:cBhvr>
                                        <p:cTn id="259" dur="250" fill="hold"/>
                                        <p:tgtEl>
                                          <p:spTgt spid="878"/>
                                        </p:tgtEl>
                                        <p:attrNameLst>
                                          <p:attrName>ppt_y</p:attrName>
                                        </p:attrNameLst>
                                      </p:cBhvr>
                                      <p:tavLst>
                                        <p:tav tm="0">
                                          <p:val>
                                            <p:strVal val="#ppt_y-.1"/>
                                          </p:val>
                                        </p:tav>
                                        <p:tav tm="100000">
                                          <p:val>
                                            <p:strVal val="#ppt_y"/>
                                          </p:val>
                                        </p:tav>
                                      </p:tavLst>
                                    </p:anim>
                                  </p:childTnLst>
                                </p:cTn>
                              </p:par>
                            </p:childTnLst>
                          </p:cTn>
                        </p:par>
                        <p:par>
                          <p:cTn id="260" fill="hold">
                            <p:stCondLst>
                              <p:cond delay="2650"/>
                            </p:stCondLst>
                            <p:childTnLst>
                              <p:par>
                                <p:cTn id="261" presetID="22" presetClass="entr" presetSubtype="2" fill="hold" nodeType="afterEffect">
                                  <p:stCondLst>
                                    <p:cond delay="0"/>
                                  </p:stCondLst>
                                  <p:childTnLst>
                                    <p:set>
                                      <p:cBhvr>
                                        <p:cTn id="262" dur="1" fill="hold">
                                          <p:stCondLst>
                                            <p:cond delay="0"/>
                                          </p:stCondLst>
                                        </p:cTn>
                                        <p:tgtEl>
                                          <p:spTgt spid="1028"/>
                                        </p:tgtEl>
                                        <p:attrNameLst>
                                          <p:attrName>style.visibility</p:attrName>
                                        </p:attrNameLst>
                                      </p:cBhvr>
                                      <p:to>
                                        <p:strVal val="visible"/>
                                      </p:to>
                                    </p:set>
                                    <p:animEffect transition="in" filter="wipe(right)">
                                      <p:cBhvr>
                                        <p:cTn id="263" dur="500"/>
                                        <p:tgtEl>
                                          <p:spTgt spid="1028"/>
                                        </p:tgtEl>
                                      </p:cBhvr>
                                    </p:animEffect>
                                  </p:childTnLst>
                                </p:cTn>
                              </p:par>
                              <p:par>
                                <p:cTn id="264" presetID="10" presetClass="entr" presetSubtype="0" fill="hold" grpId="0" nodeType="withEffect">
                                  <p:stCondLst>
                                    <p:cond delay="0"/>
                                  </p:stCondLst>
                                  <p:childTnLst>
                                    <p:set>
                                      <p:cBhvr>
                                        <p:cTn id="265" dur="1" fill="hold">
                                          <p:stCondLst>
                                            <p:cond delay="0"/>
                                          </p:stCondLst>
                                        </p:cTn>
                                        <p:tgtEl>
                                          <p:spTgt spid="1024"/>
                                        </p:tgtEl>
                                        <p:attrNameLst>
                                          <p:attrName>style.visibility</p:attrName>
                                        </p:attrNameLst>
                                      </p:cBhvr>
                                      <p:to>
                                        <p:strVal val="visible"/>
                                      </p:to>
                                    </p:set>
                                    <p:animEffect transition="in" filter="fade">
                                      <p:cBhvr>
                                        <p:cTn id="266" dur="500"/>
                                        <p:tgtEl>
                                          <p:spTgt spid="1024"/>
                                        </p:tgtEl>
                                      </p:cBhvr>
                                    </p:animEffect>
                                  </p:childTnLst>
                                </p:cTn>
                              </p:par>
                            </p:childTnLst>
                          </p:cTn>
                        </p:par>
                        <p:par>
                          <p:cTn id="267" fill="hold">
                            <p:stCondLst>
                              <p:cond delay="3150"/>
                            </p:stCondLst>
                            <p:childTnLst>
                              <p:par>
                                <p:cTn id="268" presetID="22" presetClass="entr" presetSubtype="8" fill="hold" grpId="0" nodeType="afterEffect">
                                  <p:stCondLst>
                                    <p:cond delay="0"/>
                                  </p:stCondLst>
                                  <p:childTnLst>
                                    <p:set>
                                      <p:cBhvr>
                                        <p:cTn id="269" dur="1" fill="hold">
                                          <p:stCondLst>
                                            <p:cond delay="0"/>
                                          </p:stCondLst>
                                        </p:cTn>
                                        <p:tgtEl>
                                          <p:spTgt spid="892"/>
                                        </p:tgtEl>
                                        <p:attrNameLst>
                                          <p:attrName>style.visibility</p:attrName>
                                        </p:attrNameLst>
                                      </p:cBhvr>
                                      <p:to>
                                        <p:strVal val="visible"/>
                                      </p:to>
                                    </p:set>
                                    <p:animEffect transition="in" filter="wipe(left)">
                                      <p:cBhvr>
                                        <p:cTn id="270" dur="500"/>
                                        <p:tgtEl>
                                          <p:spTgt spid="892"/>
                                        </p:tgtEl>
                                      </p:cBhvr>
                                    </p:animEffect>
                                  </p:childTnLst>
                                </p:cTn>
                              </p:par>
                              <p:par>
                                <p:cTn id="271" presetID="10" presetClass="entr" presetSubtype="0" fill="hold" grpId="0" nodeType="withEffect">
                                  <p:stCondLst>
                                    <p:cond delay="0"/>
                                  </p:stCondLst>
                                  <p:childTnLst>
                                    <p:set>
                                      <p:cBhvr>
                                        <p:cTn id="272" dur="1" fill="hold">
                                          <p:stCondLst>
                                            <p:cond delay="0"/>
                                          </p:stCondLst>
                                        </p:cTn>
                                        <p:tgtEl>
                                          <p:spTgt spid="9"/>
                                        </p:tgtEl>
                                        <p:attrNameLst>
                                          <p:attrName>style.visibility</p:attrName>
                                        </p:attrNameLst>
                                      </p:cBhvr>
                                      <p:to>
                                        <p:strVal val="visible"/>
                                      </p:to>
                                    </p:set>
                                    <p:animEffect transition="in" filter="fade">
                                      <p:cBhvr>
                                        <p:cTn id="273" dur="500"/>
                                        <p:tgtEl>
                                          <p:spTgt spid="9"/>
                                        </p:tgtEl>
                                      </p:cBhvr>
                                    </p:animEffect>
                                  </p:childTnLst>
                                </p:cTn>
                              </p:par>
                              <p:par>
                                <p:cTn id="274" presetID="10" presetClass="entr" presetSubtype="0" fill="hold" grpId="0" nodeType="withEffect">
                                  <p:stCondLst>
                                    <p:cond delay="0"/>
                                  </p:stCondLst>
                                  <p:childTnLst>
                                    <p:set>
                                      <p:cBhvr>
                                        <p:cTn id="275" dur="1" fill="hold">
                                          <p:stCondLst>
                                            <p:cond delay="0"/>
                                          </p:stCondLst>
                                        </p:cTn>
                                        <p:tgtEl>
                                          <p:spTgt spid="893"/>
                                        </p:tgtEl>
                                        <p:attrNameLst>
                                          <p:attrName>style.visibility</p:attrName>
                                        </p:attrNameLst>
                                      </p:cBhvr>
                                      <p:to>
                                        <p:strVal val="visible"/>
                                      </p:to>
                                    </p:set>
                                    <p:animEffect transition="in" filter="fade">
                                      <p:cBhvr>
                                        <p:cTn id="276" dur="500"/>
                                        <p:tgtEl>
                                          <p:spTgt spid="893"/>
                                        </p:tgtEl>
                                      </p:cBhvr>
                                    </p:animEffect>
                                  </p:childTnLst>
                                </p:cTn>
                              </p:par>
                              <p:par>
                                <p:cTn id="277" presetID="10" presetClass="entr" presetSubtype="0" fill="hold" grpId="0" nodeType="withEffect">
                                  <p:stCondLst>
                                    <p:cond delay="0"/>
                                  </p:stCondLst>
                                  <p:childTnLst>
                                    <p:set>
                                      <p:cBhvr>
                                        <p:cTn id="278" dur="1" fill="hold">
                                          <p:stCondLst>
                                            <p:cond delay="0"/>
                                          </p:stCondLst>
                                        </p:cTn>
                                        <p:tgtEl>
                                          <p:spTgt spid="894"/>
                                        </p:tgtEl>
                                        <p:attrNameLst>
                                          <p:attrName>style.visibility</p:attrName>
                                        </p:attrNameLst>
                                      </p:cBhvr>
                                      <p:to>
                                        <p:strVal val="visible"/>
                                      </p:to>
                                    </p:set>
                                    <p:animEffect transition="in" filter="fade">
                                      <p:cBhvr>
                                        <p:cTn id="279" dur="500"/>
                                        <p:tgtEl>
                                          <p:spTgt spid="894"/>
                                        </p:tgtEl>
                                      </p:cBhvr>
                                    </p:animEffect>
                                  </p:childTnLst>
                                </p:cTn>
                              </p:par>
                              <p:par>
                                <p:cTn id="280" presetID="10" presetClass="entr" presetSubtype="0" fill="hold" grpId="0" nodeType="withEffect">
                                  <p:stCondLst>
                                    <p:cond delay="0"/>
                                  </p:stCondLst>
                                  <p:childTnLst>
                                    <p:set>
                                      <p:cBhvr>
                                        <p:cTn id="281" dur="1" fill="hold">
                                          <p:stCondLst>
                                            <p:cond delay="0"/>
                                          </p:stCondLst>
                                        </p:cTn>
                                        <p:tgtEl>
                                          <p:spTgt spid="895"/>
                                        </p:tgtEl>
                                        <p:attrNameLst>
                                          <p:attrName>style.visibility</p:attrName>
                                        </p:attrNameLst>
                                      </p:cBhvr>
                                      <p:to>
                                        <p:strVal val="visible"/>
                                      </p:to>
                                    </p:set>
                                    <p:animEffect transition="in" filter="fade">
                                      <p:cBhvr>
                                        <p:cTn id="282" dur="500"/>
                                        <p:tgtEl>
                                          <p:spTgt spid="8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2" grpId="0" animBg="1"/>
      <p:bldP spid="9" grpId="0"/>
      <p:bldP spid="1024" grpId="0"/>
      <p:bldP spid="893" grpId="0"/>
      <p:bldP spid="894" grpId="0"/>
      <p:bldP spid="89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1" y="2066233"/>
            <a:ext cx="12436474" cy="4928292"/>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dirty="0" smtClean="0"/>
              <a:t>Trust &amp; Control</a:t>
            </a:r>
            <a:endParaRPr lang="en-US" dirty="0"/>
          </a:p>
        </p:txBody>
      </p:sp>
      <p:sp>
        <p:nvSpPr>
          <p:cNvPr id="12" name="Rectangle 11"/>
          <p:cNvSpPr/>
          <p:nvPr/>
        </p:nvSpPr>
        <p:spPr bwMode="auto">
          <a:xfrm>
            <a:off x="0" y="1289939"/>
            <a:ext cx="12436475" cy="667512"/>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274320" tIns="91440" rIns="0" bIns="91440" numCol="1" rtlCol="0" anchor="ctr" anchorCtr="0" compatLnSpc="1">
            <a:prstTxWarp prst="textNoShape">
              <a:avLst/>
            </a:prstTxWarp>
          </a:bodyPr>
          <a:lstStyle/>
          <a:p>
            <a:pPr defTabSz="932472" fontAlgn="base">
              <a:spcBef>
                <a:spcPct val="0"/>
              </a:spcBef>
              <a:spcAft>
                <a:spcPct val="0"/>
              </a:spcAft>
            </a:pPr>
            <a:r>
              <a:rPr lang="en-US" sz="2800" dirty="0" smtClean="0">
                <a:solidFill>
                  <a:schemeClr val="bg1">
                    <a:alpha val="99000"/>
                  </a:schemeClr>
                </a:solidFill>
                <a:latin typeface="+mj-lt"/>
              </a:rPr>
              <a:t>Codename Fort Knox</a:t>
            </a:r>
            <a:endParaRPr lang="en-US" sz="2800" dirty="0">
              <a:solidFill>
                <a:schemeClr val="bg1">
                  <a:alpha val="99000"/>
                </a:schemeClr>
              </a:solidFill>
              <a:latin typeface="+mj-lt"/>
            </a:endParaRPr>
          </a:p>
        </p:txBody>
      </p:sp>
      <p:sp>
        <p:nvSpPr>
          <p:cNvPr id="14" name="Left-Right Arrow 13"/>
          <p:cNvSpPr/>
          <p:nvPr/>
        </p:nvSpPr>
        <p:spPr bwMode="auto">
          <a:xfrm>
            <a:off x="1054231" y="6224774"/>
            <a:ext cx="7015717" cy="596940"/>
          </a:xfrm>
          <a:prstGeom prst="leftRightArrow">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solidFill>
                  <a:schemeClr val="bg1">
                    <a:alpha val="99000"/>
                  </a:schemeClr>
                </a:solidFill>
              </a:rPr>
              <a:t>SSL</a:t>
            </a:r>
            <a:endParaRPr lang="en-US" sz="2000" dirty="0">
              <a:solidFill>
                <a:schemeClr val="bg1">
                  <a:alpha val="99000"/>
                </a:schemeClr>
              </a:solidFill>
            </a:endParaRPr>
          </a:p>
        </p:txBody>
      </p:sp>
      <p:grpSp>
        <p:nvGrpSpPr>
          <p:cNvPr id="15" name="Group 14"/>
          <p:cNvGrpSpPr/>
          <p:nvPr/>
        </p:nvGrpSpPr>
        <p:grpSpPr>
          <a:xfrm>
            <a:off x="688426" y="3321884"/>
            <a:ext cx="1706085" cy="1400690"/>
            <a:chOff x="333374" y="2460624"/>
            <a:chExt cx="2960106" cy="2167023"/>
          </a:xfrm>
        </p:grpSpPr>
        <p:pic>
          <p:nvPicPr>
            <p:cNvPr id="16" name="Picture 15" descr="\\MAGNUM\Projects\Microsoft\Cloud Power FY12\Design\ICONS_PNG\Document.png"/>
            <p:cNvPicPr>
              <a:picLocks noChangeAspect="1" noChangeArrowheads="1"/>
            </p:cNvPicPr>
            <p:nvPr/>
          </p:nvPicPr>
          <p:blipFill>
            <a:blip r:embed="rId3" cstate="print">
              <a:lum/>
              <a:extLst>
                <a:ext uri="{BEBA8EAE-BF5A-486C-A8C5-ECC9F3942E4B}">
                  <a14:imgProps xmlns:a14="http://schemas.microsoft.com/office/drawing/2010/main">
                    <a14:imgLayer r:embed="rId4">
                      <a14:imgEffect>
                        <a14:saturation sat="0"/>
                      </a14:imgEffect>
                    </a14:imgLayer>
                  </a14:imgProps>
                </a:ext>
              </a:extLst>
            </a:blip>
            <a:stretch>
              <a:fillRect/>
            </a:stretch>
          </p:blipFill>
          <p:spPr bwMode="auto">
            <a:xfrm>
              <a:off x="899027" y="2460624"/>
              <a:ext cx="1828800" cy="1828800"/>
            </a:xfrm>
            <a:prstGeom prst="rect">
              <a:avLst/>
            </a:prstGeom>
            <a:noFill/>
          </p:spPr>
        </p:pic>
        <p:sp>
          <p:nvSpPr>
            <p:cNvPr id="17" name="TextBox 16"/>
            <p:cNvSpPr txBox="1"/>
            <p:nvPr/>
          </p:nvSpPr>
          <p:spPr>
            <a:xfrm>
              <a:off x="333374" y="3999783"/>
              <a:ext cx="2960106"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Contoso Sales.pptx</a:t>
              </a:r>
            </a:p>
          </p:txBody>
        </p:sp>
      </p:grpSp>
      <p:pic>
        <p:nvPicPr>
          <p:cNvPr id="18" name="Picture 2" descr="C:\Users\mitchellg\AppData\Local\Microsoft\Windows\Temporary Internet Files\Content.Outlook\DRES7FCJ\Storage_white (2).png"/>
          <p:cNvPicPr>
            <a:picLocks noChangeAspect="1" noChangeArrowheads="1"/>
          </p:cNvPicPr>
          <p:nvPr/>
        </p:nvPicPr>
        <p:blipFill>
          <a:blip r:embed="rId5" cstate="print">
            <a:grayscl/>
          </a:blip>
          <a:srcRect/>
          <a:stretch>
            <a:fillRect/>
          </a:stretch>
        </p:blipFill>
        <p:spPr bwMode="auto">
          <a:xfrm>
            <a:off x="8800646" y="2006726"/>
            <a:ext cx="1182074" cy="1182074"/>
          </a:xfrm>
          <a:prstGeom prst="rect">
            <a:avLst/>
          </a:prstGeom>
          <a:noFill/>
        </p:spPr>
      </p:pic>
      <p:pic>
        <p:nvPicPr>
          <p:cNvPr id="19" name="Picture 2" descr="C:\Users\mitchellg\AppData\Local\Microsoft\Windows\Temporary Internet Files\Content.Outlook\DRES7FCJ\Storage_white (2).png"/>
          <p:cNvPicPr>
            <a:picLocks noChangeAspect="1" noChangeArrowheads="1"/>
          </p:cNvPicPr>
          <p:nvPr/>
        </p:nvPicPr>
        <p:blipFill>
          <a:blip r:embed="rId5" cstate="print">
            <a:grayscl/>
          </a:blip>
          <a:srcRect/>
          <a:stretch>
            <a:fillRect/>
          </a:stretch>
        </p:blipFill>
        <p:spPr bwMode="auto">
          <a:xfrm>
            <a:off x="8800646" y="3336398"/>
            <a:ext cx="1182074" cy="1182074"/>
          </a:xfrm>
          <a:prstGeom prst="rect">
            <a:avLst/>
          </a:prstGeom>
          <a:noFill/>
        </p:spPr>
      </p:pic>
      <p:pic>
        <p:nvPicPr>
          <p:cNvPr id="20" name="Picture 2" descr="C:\Users\mitchellg\AppData\Local\Microsoft\Windows\Temporary Internet Files\Content.Outlook\DRES7FCJ\Storage_white (2).png"/>
          <p:cNvPicPr>
            <a:picLocks noChangeAspect="1" noChangeArrowheads="1"/>
          </p:cNvPicPr>
          <p:nvPr/>
        </p:nvPicPr>
        <p:blipFill>
          <a:blip r:embed="rId5" cstate="print">
            <a:grayscl/>
          </a:blip>
          <a:srcRect/>
          <a:stretch>
            <a:fillRect/>
          </a:stretch>
        </p:blipFill>
        <p:spPr bwMode="auto">
          <a:xfrm>
            <a:off x="8800646" y="4669221"/>
            <a:ext cx="1182074" cy="1182074"/>
          </a:xfrm>
          <a:prstGeom prst="rect">
            <a:avLst/>
          </a:prstGeom>
          <a:noFill/>
        </p:spPr>
      </p:pic>
      <p:pic>
        <p:nvPicPr>
          <p:cNvPr id="21" name="Picture 4" descr="\\MAGNUM\Projects\Microsoft\Cloud Power FY12\Design\ICONS_PNG\Document_Secure.png"/>
          <p:cNvPicPr>
            <a:picLocks noChangeAspect="1" noChangeArrowheads="1"/>
          </p:cNvPicPr>
          <p:nvPr/>
        </p:nvPicPr>
        <p:blipFill>
          <a:blip r:embed="rId6" cstate="print">
            <a:lum/>
            <a:extLst>
              <a:ext uri="{BEBA8EAE-BF5A-486C-A8C5-ECC9F3942E4B}">
                <a14:imgProps xmlns:a14="http://schemas.microsoft.com/office/drawing/2010/main">
                  <a14:imgLayer r:embed="rId7">
                    <a14:imgEffect>
                      <a14:saturation sat="0"/>
                    </a14:imgEffect>
                  </a14:imgLayer>
                </a14:imgProps>
              </a:ext>
            </a:extLst>
          </a:blip>
          <a:srcRect/>
          <a:stretch>
            <a:fillRect/>
          </a:stretch>
        </p:blipFill>
        <p:spPr bwMode="auto">
          <a:xfrm>
            <a:off x="10376300" y="3379940"/>
            <a:ext cx="1182074" cy="1182074"/>
          </a:xfrm>
          <a:prstGeom prst="rect">
            <a:avLst/>
          </a:prstGeom>
          <a:noFill/>
        </p:spPr>
      </p:pic>
      <p:sp>
        <p:nvSpPr>
          <p:cNvPr id="22" name="TextBox 21"/>
          <p:cNvSpPr txBox="1"/>
          <p:nvPr/>
        </p:nvSpPr>
        <p:spPr>
          <a:xfrm>
            <a:off x="8250367" y="5747142"/>
            <a:ext cx="2285595" cy="1292662"/>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AES256 Encrypted Storage</a:t>
            </a:r>
          </a:p>
        </p:txBody>
      </p:sp>
      <p:grpSp>
        <p:nvGrpSpPr>
          <p:cNvPr id="23" name="Group 22"/>
          <p:cNvGrpSpPr/>
          <p:nvPr/>
        </p:nvGrpSpPr>
        <p:grpSpPr>
          <a:xfrm>
            <a:off x="3883658" y="2416406"/>
            <a:ext cx="834525" cy="814782"/>
            <a:chOff x="3485064" y="1973554"/>
            <a:chExt cx="1447925" cy="1260558"/>
          </a:xfrm>
        </p:grpSpPr>
        <p:pic>
          <p:nvPicPr>
            <p:cNvPr id="24" name="Picture 23"/>
            <p:cNvPicPr>
              <a:picLocks noChangeAspect="1"/>
            </p:cNvPicPr>
            <p:nvPr/>
          </p:nvPicPr>
          <p:blipFill>
            <a:blip r:embed="rId8">
              <a:clrChange>
                <a:clrFrom>
                  <a:srgbClr val="FFFFFF"/>
                </a:clrFrom>
                <a:clrTo>
                  <a:srgbClr val="FFFFFF">
                    <a:alpha val="0"/>
                  </a:srgbClr>
                </a:clrTo>
              </a:clrChange>
              <a:extLst>
                <a:ext uri="{BEBA8EAE-BF5A-486C-A8C5-ECC9F3942E4B}">
                  <a14:imgProps xmlns:a14="http://schemas.microsoft.com/office/drawing/2010/main">
                    <a14:imgLayer r:embed="rId9">
                      <a14:imgEffect>
                        <a14:saturation sat="0"/>
                      </a14:imgEffect>
                    </a14:imgLayer>
                  </a14:imgProps>
                </a:ext>
                <a:ext uri="{28A0092B-C50C-407E-A947-70E740481C1C}">
                  <a14:useLocalDpi xmlns:a14="http://schemas.microsoft.com/office/drawing/2010/main" val="0"/>
                </a:ext>
              </a:extLst>
            </a:blip>
            <a:stretch>
              <a:fillRect/>
            </a:stretch>
          </p:blipFill>
          <p:spPr>
            <a:xfrm>
              <a:off x="3485064" y="1973554"/>
              <a:ext cx="1447925" cy="548688"/>
            </a:xfrm>
            <a:prstGeom prst="rect">
              <a:avLst/>
            </a:prstGeom>
            <a:noFill/>
            <a:ln>
              <a:noFill/>
            </a:ln>
          </p:spPr>
        </p:pic>
        <p:sp>
          <p:nvSpPr>
            <p:cNvPr id="25" name="TextBox 24"/>
            <p:cNvSpPr txBox="1"/>
            <p:nvPr/>
          </p:nvSpPr>
          <p:spPr>
            <a:xfrm>
              <a:off x="3693215" y="2606248"/>
              <a:ext cx="1057021"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64KB</a:t>
              </a:r>
            </a:p>
          </p:txBody>
        </p:sp>
      </p:grpSp>
      <p:grpSp>
        <p:nvGrpSpPr>
          <p:cNvPr id="26" name="Group 25"/>
          <p:cNvGrpSpPr/>
          <p:nvPr/>
        </p:nvGrpSpPr>
        <p:grpSpPr>
          <a:xfrm>
            <a:off x="3888421" y="3865262"/>
            <a:ext cx="834525" cy="693728"/>
            <a:chOff x="3489827" y="3328986"/>
            <a:chExt cx="1447925" cy="1073274"/>
          </a:xfrm>
        </p:grpSpPr>
        <p:pic>
          <p:nvPicPr>
            <p:cNvPr id="27" name="Picture 26"/>
            <p:cNvPicPr>
              <a:picLocks noChangeAspect="1"/>
            </p:cNvPicPr>
            <p:nvPr/>
          </p:nvPicPr>
          <p:blipFill>
            <a:blip r:embed="rId10">
              <a:clrChange>
                <a:clrFrom>
                  <a:srgbClr val="FFFFFF"/>
                </a:clrFrom>
                <a:clrTo>
                  <a:srgbClr val="FFFFFF">
                    <a:alpha val="0"/>
                  </a:srgbClr>
                </a:clrTo>
              </a:clrChange>
              <a:extLst>
                <a:ext uri="{BEBA8EAE-BF5A-486C-A8C5-ECC9F3942E4B}">
                  <a14:imgProps xmlns:a14="http://schemas.microsoft.com/office/drawing/2010/main">
                    <a14:imgLayer r:embed="rId11">
                      <a14:imgEffect>
                        <a14:saturation sat="0"/>
                      </a14:imgEffect>
                    </a14:imgLayer>
                  </a14:imgProps>
                </a:ext>
                <a:ext uri="{28A0092B-C50C-407E-A947-70E740481C1C}">
                  <a14:useLocalDpi xmlns:a14="http://schemas.microsoft.com/office/drawing/2010/main" val="0"/>
                </a:ext>
              </a:extLst>
            </a:blip>
            <a:stretch>
              <a:fillRect/>
            </a:stretch>
          </p:blipFill>
          <p:spPr>
            <a:xfrm>
              <a:off x="3489827" y="3328986"/>
              <a:ext cx="1447925" cy="365792"/>
            </a:xfrm>
            <a:prstGeom prst="rect">
              <a:avLst/>
            </a:prstGeom>
          </p:spPr>
        </p:pic>
        <p:sp>
          <p:nvSpPr>
            <p:cNvPr id="28" name="TextBox 27"/>
            <p:cNvSpPr txBox="1"/>
            <p:nvPr/>
          </p:nvSpPr>
          <p:spPr>
            <a:xfrm>
              <a:off x="3685278" y="3774396"/>
              <a:ext cx="1057021"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64KB</a:t>
              </a:r>
            </a:p>
          </p:txBody>
        </p:sp>
      </p:grpSp>
      <p:grpSp>
        <p:nvGrpSpPr>
          <p:cNvPr id="29" name="Group 28"/>
          <p:cNvGrpSpPr/>
          <p:nvPr/>
        </p:nvGrpSpPr>
        <p:grpSpPr>
          <a:xfrm>
            <a:off x="3896358" y="5084537"/>
            <a:ext cx="834525" cy="607696"/>
            <a:chOff x="3497764" y="4406648"/>
            <a:chExt cx="1447925" cy="940173"/>
          </a:xfrm>
        </p:grpSpPr>
        <p:pic>
          <p:nvPicPr>
            <p:cNvPr id="30" name="Picture 29"/>
            <p:cNvPicPr>
              <a:picLocks noChangeAspect="1"/>
            </p:cNvPicPr>
            <p:nvPr/>
          </p:nvPicPr>
          <p:blipFill>
            <a:blip r:embed="rId12">
              <a:clrChange>
                <a:clrFrom>
                  <a:srgbClr val="FFFFFF"/>
                </a:clrFrom>
                <a:clrTo>
                  <a:srgbClr val="FFFFFF">
                    <a:alpha val="0"/>
                  </a:srgbClr>
                </a:clrTo>
              </a:clrChange>
              <a:extLst>
                <a:ext uri="{BEBA8EAE-BF5A-486C-A8C5-ECC9F3942E4B}">
                  <a14:imgProps xmlns:a14="http://schemas.microsoft.com/office/drawing/2010/main">
                    <a14:imgLayer r:embed="rId13">
                      <a14:imgEffect>
                        <a14:saturation sat="0"/>
                      </a14:imgEffect>
                    </a14:imgLayer>
                  </a14:imgProps>
                </a:ext>
                <a:ext uri="{28A0092B-C50C-407E-A947-70E740481C1C}">
                  <a14:useLocalDpi xmlns:a14="http://schemas.microsoft.com/office/drawing/2010/main" val="0"/>
                </a:ext>
              </a:extLst>
            </a:blip>
            <a:stretch>
              <a:fillRect/>
            </a:stretch>
          </p:blipFill>
          <p:spPr>
            <a:xfrm>
              <a:off x="3497764" y="4406648"/>
              <a:ext cx="1447925" cy="441998"/>
            </a:xfrm>
            <a:prstGeom prst="rect">
              <a:avLst/>
            </a:prstGeom>
          </p:spPr>
        </p:pic>
        <p:sp>
          <p:nvSpPr>
            <p:cNvPr id="31" name="TextBox 30"/>
            <p:cNvSpPr txBox="1"/>
            <p:nvPr/>
          </p:nvSpPr>
          <p:spPr>
            <a:xfrm>
              <a:off x="3679786" y="4718957"/>
              <a:ext cx="1057021"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64KB</a:t>
              </a:r>
            </a:p>
          </p:txBody>
        </p:sp>
      </p:grpSp>
      <p:grpSp>
        <p:nvGrpSpPr>
          <p:cNvPr id="32" name="Group 31"/>
          <p:cNvGrpSpPr/>
          <p:nvPr/>
        </p:nvGrpSpPr>
        <p:grpSpPr>
          <a:xfrm>
            <a:off x="5794309" y="2291600"/>
            <a:ext cx="1236851" cy="938293"/>
            <a:chOff x="5395715" y="1781174"/>
            <a:chExt cx="2145972" cy="1451643"/>
          </a:xfrm>
        </p:grpSpPr>
        <p:pic>
          <p:nvPicPr>
            <p:cNvPr id="33" name="Picture 32"/>
            <p:cNvPicPr>
              <a:picLocks noChangeAspect="1"/>
            </p:cNvPicPr>
            <p:nvPr/>
          </p:nvPicPr>
          <p:blipFill>
            <a:blip r:embed="rId14">
              <a:clrChange>
                <a:clrFrom>
                  <a:srgbClr val="FFFFFF"/>
                </a:clrFrom>
                <a:clrTo>
                  <a:srgbClr val="FFFFFF">
                    <a:alpha val="0"/>
                  </a:srgbClr>
                </a:clrTo>
              </a:clrChange>
              <a:grayscl/>
              <a:extLst>
                <a:ext uri="{BEBA8EAE-BF5A-486C-A8C5-ECC9F3942E4B}">
                  <a14:imgProps xmlns:a14="http://schemas.microsoft.com/office/drawing/2010/main">
                    <a14:imgLayer r:embed="rId9">
                      <a14:imgEffect>
                        <a14:artisticPastelsSmooth/>
                      </a14:imgEffect>
                    </a14:imgLayer>
                  </a14:imgProps>
                </a:ext>
                <a:ext uri="{28A0092B-C50C-407E-A947-70E740481C1C}">
                  <a14:useLocalDpi xmlns:a14="http://schemas.microsoft.com/office/drawing/2010/main" val="0"/>
                </a:ext>
              </a:extLst>
            </a:blip>
            <a:stretch>
              <a:fillRect/>
            </a:stretch>
          </p:blipFill>
          <p:spPr>
            <a:xfrm>
              <a:off x="5603874" y="1973554"/>
              <a:ext cx="1447925" cy="548688"/>
            </a:xfrm>
            <a:prstGeom prst="rect">
              <a:avLst/>
            </a:prstGeom>
          </p:spPr>
        </p:pic>
        <p:pic>
          <p:nvPicPr>
            <p:cNvPr id="34" name="Picture 5" descr="\\MAGNUM\Projects\Microsoft\Cloud Power FY12\Design\ICONS_PNG\Consistent_Development_and_Deployment_Platform.png"/>
            <p:cNvPicPr>
              <a:picLocks noChangeAspect="1" noChangeArrowheads="1"/>
            </p:cNvPicPr>
            <p:nvPr/>
          </p:nvPicPr>
          <p:blipFill>
            <a:blip r:embed="rId15" cstate="print">
              <a:clrChange>
                <a:clrFrom>
                  <a:srgbClr val="FFFFFF"/>
                </a:clrFrom>
                <a:clrTo>
                  <a:srgbClr val="FFFFFF">
                    <a:alpha val="0"/>
                  </a:srgbClr>
                </a:clrTo>
              </a:clrChange>
              <a:grayscl/>
            </a:blip>
            <a:stretch>
              <a:fillRect/>
            </a:stretch>
          </p:blipFill>
          <p:spPr bwMode="auto">
            <a:xfrm>
              <a:off x="6407274" y="1781174"/>
              <a:ext cx="657225" cy="657225"/>
            </a:xfrm>
            <a:prstGeom prst="rect">
              <a:avLst/>
            </a:prstGeom>
            <a:noFill/>
          </p:spPr>
        </p:pic>
        <p:sp>
          <p:nvSpPr>
            <p:cNvPr id="35" name="TextBox 34"/>
            <p:cNvSpPr txBox="1"/>
            <p:nvPr/>
          </p:nvSpPr>
          <p:spPr>
            <a:xfrm>
              <a:off x="5395715" y="2604953"/>
              <a:ext cx="2145972"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Enc. Partition</a:t>
              </a:r>
            </a:p>
          </p:txBody>
        </p:sp>
      </p:grpSp>
      <p:grpSp>
        <p:nvGrpSpPr>
          <p:cNvPr id="36" name="Group 35"/>
          <p:cNvGrpSpPr/>
          <p:nvPr/>
        </p:nvGrpSpPr>
        <p:grpSpPr>
          <a:xfrm>
            <a:off x="5794309" y="3557268"/>
            <a:ext cx="1236851" cy="1001722"/>
            <a:chOff x="5395715" y="2852485"/>
            <a:chExt cx="2145972" cy="1549775"/>
          </a:xfrm>
        </p:grpSpPr>
        <p:pic>
          <p:nvPicPr>
            <p:cNvPr id="37" name="Picture 36"/>
            <p:cNvPicPr>
              <a:picLocks noChangeAspect="1"/>
            </p:cNvPicPr>
            <p:nvPr/>
          </p:nvPicPr>
          <p:blipFill>
            <a:blip r:embed="rId16">
              <a:clrChange>
                <a:clrFrom>
                  <a:srgbClr val="FFFFFF"/>
                </a:clrFrom>
                <a:clrTo>
                  <a:srgbClr val="FFFFFF">
                    <a:alpha val="0"/>
                  </a:srgbClr>
                </a:clrTo>
              </a:clrChange>
              <a:grayscl/>
              <a:extLst>
                <a:ext uri="{BEBA8EAE-BF5A-486C-A8C5-ECC9F3942E4B}">
                  <a14:imgProps xmlns:a14="http://schemas.microsoft.com/office/drawing/2010/main">
                    <a14:imgLayer r:embed="rId11">
                      <a14:imgEffect>
                        <a14:artisticPastelsSmooth/>
                      </a14:imgEffect>
                    </a14:imgLayer>
                  </a14:imgProps>
                </a:ext>
                <a:ext uri="{28A0092B-C50C-407E-A947-70E740481C1C}">
                  <a14:useLocalDpi xmlns:a14="http://schemas.microsoft.com/office/drawing/2010/main" val="0"/>
                </a:ext>
              </a:extLst>
            </a:blip>
            <a:stretch>
              <a:fillRect/>
            </a:stretch>
          </p:blipFill>
          <p:spPr>
            <a:xfrm>
              <a:off x="5608637" y="3328986"/>
              <a:ext cx="1447925" cy="365792"/>
            </a:xfrm>
            <a:prstGeom prst="rect">
              <a:avLst/>
            </a:prstGeom>
          </p:spPr>
        </p:pic>
        <p:pic>
          <p:nvPicPr>
            <p:cNvPr id="38" name="Picture 5" descr="\\MAGNUM\Projects\Microsoft\Cloud Power FY12\Design\ICONS_PNG\Consistent_Development_and_Deployment_Platform.png"/>
            <p:cNvPicPr>
              <a:picLocks noChangeAspect="1" noChangeArrowheads="1"/>
            </p:cNvPicPr>
            <p:nvPr/>
          </p:nvPicPr>
          <p:blipFill>
            <a:blip r:embed="rId15" cstate="print">
              <a:clrChange>
                <a:clrFrom>
                  <a:srgbClr val="FFFFFF"/>
                </a:clrFrom>
                <a:clrTo>
                  <a:srgbClr val="FFFFFF">
                    <a:alpha val="0"/>
                  </a:srgbClr>
                </a:clrTo>
              </a:clrChange>
              <a:grayscl/>
            </a:blip>
            <a:stretch>
              <a:fillRect/>
            </a:stretch>
          </p:blipFill>
          <p:spPr bwMode="auto">
            <a:xfrm>
              <a:off x="6407274" y="2852485"/>
              <a:ext cx="657225" cy="657225"/>
            </a:xfrm>
            <a:prstGeom prst="rect">
              <a:avLst/>
            </a:prstGeom>
            <a:noFill/>
          </p:spPr>
        </p:pic>
        <p:sp>
          <p:nvSpPr>
            <p:cNvPr id="39" name="TextBox 38"/>
            <p:cNvSpPr txBox="1"/>
            <p:nvPr/>
          </p:nvSpPr>
          <p:spPr>
            <a:xfrm>
              <a:off x="5395715" y="3774396"/>
              <a:ext cx="2145972"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Enc. Partition</a:t>
              </a:r>
            </a:p>
          </p:txBody>
        </p:sp>
      </p:grpSp>
      <p:grpSp>
        <p:nvGrpSpPr>
          <p:cNvPr id="40" name="Group 39"/>
          <p:cNvGrpSpPr/>
          <p:nvPr/>
        </p:nvGrpSpPr>
        <p:grpSpPr>
          <a:xfrm>
            <a:off x="5794309" y="4784213"/>
            <a:ext cx="1236851" cy="904592"/>
            <a:chOff x="5395715" y="3943889"/>
            <a:chExt cx="2145972" cy="1399504"/>
          </a:xfrm>
        </p:grpSpPr>
        <p:pic>
          <p:nvPicPr>
            <p:cNvPr id="41" name="Picture 40"/>
            <p:cNvPicPr>
              <a:picLocks noChangeAspect="1"/>
            </p:cNvPicPr>
            <p:nvPr/>
          </p:nvPicPr>
          <p:blipFill>
            <a:blip r:embed="rId17">
              <a:clrChange>
                <a:clrFrom>
                  <a:srgbClr val="FFFFFF"/>
                </a:clrFrom>
                <a:clrTo>
                  <a:srgbClr val="FFFFFF">
                    <a:alpha val="0"/>
                  </a:srgbClr>
                </a:clrTo>
              </a:clrChange>
              <a:grayscl/>
              <a:extLst>
                <a:ext uri="{BEBA8EAE-BF5A-486C-A8C5-ECC9F3942E4B}">
                  <a14:imgProps xmlns:a14="http://schemas.microsoft.com/office/drawing/2010/main">
                    <a14:imgLayer r:embed="rId13">
                      <a14:imgEffect>
                        <a14:artisticPastelsSmooth/>
                      </a14:imgEffect>
                    </a14:imgLayer>
                  </a14:imgProps>
                </a:ext>
                <a:ext uri="{28A0092B-C50C-407E-A947-70E740481C1C}">
                  <a14:useLocalDpi xmlns:a14="http://schemas.microsoft.com/office/drawing/2010/main" val="0"/>
                </a:ext>
              </a:extLst>
            </a:blip>
            <a:stretch>
              <a:fillRect/>
            </a:stretch>
          </p:blipFill>
          <p:spPr>
            <a:xfrm>
              <a:off x="5616574" y="4406648"/>
              <a:ext cx="1447925" cy="441998"/>
            </a:xfrm>
            <a:prstGeom prst="rect">
              <a:avLst/>
            </a:prstGeom>
          </p:spPr>
        </p:pic>
        <p:pic>
          <p:nvPicPr>
            <p:cNvPr id="42" name="Picture 5" descr="\\MAGNUM\Projects\Microsoft\Cloud Power FY12\Design\ICONS_PNG\Consistent_Development_and_Deployment_Platform.png"/>
            <p:cNvPicPr>
              <a:picLocks noChangeAspect="1" noChangeArrowheads="1"/>
            </p:cNvPicPr>
            <p:nvPr/>
          </p:nvPicPr>
          <p:blipFill>
            <a:blip r:embed="rId15" cstate="print">
              <a:clrChange>
                <a:clrFrom>
                  <a:srgbClr val="FFFFFF"/>
                </a:clrFrom>
                <a:clrTo>
                  <a:srgbClr val="FFFFFF">
                    <a:alpha val="0"/>
                  </a:srgbClr>
                </a:clrTo>
              </a:clrChange>
              <a:grayscl/>
            </a:blip>
            <a:stretch>
              <a:fillRect/>
            </a:stretch>
          </p:blipFill>
          <p:spPr bwMode="auto">
            <a:xfrm>
              <a:off x="6407274" y="3943889"/>
              <a:ext cx="657225" cy="657225"/>
            </a:xfrm>
            <a:prstGeom prst="rect">
              <a:avLst/>
            </a:prstGeom>
            <a:noFill/>
          </p:spPr>
        </p:pic>
        <p:sp>
          <p:nvSpPr>
            <p:cNvPr id="43" name="TextBox 42"/>
            <p:cNvSpPr txBox="1"/>
            <p:nvPr/>
          </p:nvSpPr>
          <p:spPr>
            <a:xfrm>
              <a:off x="5395715" y="4715529"/>
              <a:ext cx="2145972"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Enc. Partition</a:t>
              </a:r>
            </a:p>
          </p:txBody>
        </p:sp>
      </p:grpSp>
      <p:cxnSp>
        <p:nvCxnSpPr>
          <p:cNvPr id="44" name="Straight Arrow Connector 43"/>
          <p:cNvCxnSpPr/>
          <p:nvPr/>
        </p:nvCxnSpPr>
        <p:spPr>
          <a:xfrm flipV="1">
            <a:off x="7031160" y="2593274"/>
            <a:ext cx="1773936" cy="458"/>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flipV="1">
            <a:off x="7031160" y="3927435"/>
            <a:ext cx="1769486" cy="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a:off x="7031160" y="5267946"/>
            <a:ext cx="1769486" cy="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35852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p:tgtEl>
                                          <p:spTgt spid="23"/>
                                        </p:tgtEl>
                                        <p:attrNameLst>
                                          <p:attrName>ppt_x</p:attrName>
                                        </p:attrNameLst>
                                      </p:cBhvr>
                                      <p:tavLst>
                                        <p:tav tm="0">
                                          <p:val>
                                            <p:strVal val="#ppt_x-#ppt_w*1.125000"/>
                                          </p:val>
                                        </p:tav>
                                        <p:tav tm="100000">
                                          <p:val>
                                            <p:strVal val="#ppt_x"/>
                                          </p:val>
                                        </p:tav>
                                      </p:tavLst>
                                    </p:anim>
                                    <p:animEffect transition="in" filter="wipe(right)">
                                      <p:cBhvr>
                                        <p:cTn id="8" dur="500"/>
                                        <p:tgtEl>
                                          <p:spTgt spid="23"/>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p:tgtEl>
                                          <p:spTgt spid="26"/>
                                        </p:tgtEl>
                                        <p:attrNameLst>
                                          <p:attrName>ppt_x</p:attrName>
                                        </p:attrNameLst>
                                      </p:cBhvr>
                                      <p:tavLst>
                                        <p:tav tm="0">
                                          <p:val>
                                            <p:strVal val="#ppt_x-#ppt_w*1.125000"/>
                                          </p:val>
                                        </p:tav>
                                        <p:tav tm="100000">
                                          <p:val>
                                            <p:strVal val="#ppt_x"/>
                                          </p:val>
                                        </p:tav>
                                      </p:tavLst>
                                    </p:anim>
                                    <p:animEffect transition="in" filter="wipe(right)">
                                      <p:cBhvr>
                                        <p:cTn id="13" dur="500"/>
                                        <p:tgtEl>
                                          <p:spTgt spid="26"/>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500"/>
                                        <p:tgtEl>
                                          <p:spTgt spid="29"/>
                                        </p:tgtEl>
                                        <p:attrNameLst>
                                          <p:attrName>ppt_x</p:attrName>
                                        </p:attrNameLst>
                                      </p:cBhvr>
                                      <p:tavLst>
                                        <p:tav tm="0">
                                          <p:val>
                                            <p:strVal val="#ppt_x-#ppt_w*1.125000"/>
                                          </p:val>
                                        </p:tav>
                                        <p:tav tm="100000">
                                          <p:val>
                                            <p:strVal val="#ppt_x"/>
                                          </p:val>
                                        </p:tav>
                                      </p:tavLst>
                                    </p:anim>
                                    <p:animEffect transition="in" filter="wipe(right)">
                                      <p:cBhvr>
                                        <p:cTn id="18" dur="500"/>
                                        <p:tgtEl>
                                          <p:spTgt spid="29"/>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8" fill="hold" nodeType="click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p:tgtEl>
                                          <p:spTgt spid="32"/>
                                        </p:tgtEl>
                                        <p:attrNameLst>
                                          <p:attrName>ppt_x</p:attrName>
                                        </p:attrNameLst>
                                      </p:cBhvr>
                                      <p:tavLst>
                                        <p:tav tm="0">
                                          <p:val>
                                            <p:strVal val="#ppt_x-#ppt_w*1.125000"/>
                                          </p:val>
                                        </p:tav>
                                        <p:tav tm="100000">
                                          <p:val>
                                            <p:strVal val="#ppt_x"/>
                                          </p:val>
                                        </p:tav>
                                      </p:tavLst>
                                    </p:anim>
                                    <p:animEffect transition="in" filter="wipe(right)">
                                      <p:cBhvr>
                                        <p:cTn id="24" dur="500"/>
                                        <p:tgtEl>
                                          <p:spTgt spid="32"/>
                                        </p:tgtEl>
                                      </p:cBhvr>
                                    </p:animEffect>
                                  </p:childTnLst>
                                </p:cTn>
                              </p:par>
                            </p:childTnLst>
                          </p:cTn>
                        </p:par>
                        <p:par>
                          <p:cTn id="25" fill="hold">
                            <p:stCondLst>
                              <p:cond delay="500"/>
                            </p:stCondLst>
                            <p:childTnLst>
                              <p:par>
                                <p:cTn id="26" presetID="12" presetClass="entr" presetSubtype="8" fill="hold" nodeType="afterEffect">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cBhvr additive="base">
                                        <p:cTn id="28" dur="500"/>
                                        <p:tgtEl>
                                          <p:spTgt spid="36"/>
                                        </p:tgtEl>
                                        <p:attrNameLst>
                                          <p:attrName>ppt_x</p:attrName>
                                        </p:attrNameLst>
                                      </p:cBhvr>
                                      <p:tavLst>
                                        <p:tav tm="0">
                                          <p:val>
                                            <p:strVal val="#ppt_x-#ppt_w*1.125000"/>
                                          </p:val>
                                        </p:tav>
                                        <p:tav tm="100000">
                                          <p:val>
                                            <p:strVal val="#ppt_x"/>
                                          </p:val>
                                        </p:tav>
                                      </p:tavLst>
                                    </p:anim>
                                    <p:animEffect transition="in" filter="wipe(right)">
                                      <p:cBhvr>
                                        <p:cTn id="29" dur="500"/>
                                        <p:tgtEl>
                                          <p:spTgt spid="36"/>
                                        </p:tgtEl>
                                      </p:cBhvr>
                                    </p:animEffect>
                                  </p:childTnLst>
                                </p:cTn>
                              </p:par>
                            </p:childTnLst>
                          </p:cTn>
                        </p:par>
                        <p:par>
                          <p:cTn id="30" fill="hold">
                            <p:stCondLst>
                              <p:cond delay="1000"/>
                            </p:stCondLst>
                            <p:childTnLst>
                              <p:par>
                                <p:cTn id="31" presetID="12" presetClass="entr" presetSubtype="8" fill="hold"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additive="base">
                                        <p:cTn id="33" dur="500"/>
                                        <p:tgtEl>
                                          <p:spTgt spid="40"/>
                                        </p:tgtEl>
                                        <p:attrNameLst>
                                          <p:attrName>ppt_x</p:attrName>
                                        </p:attrNameLst>
                                      </p:cBhvr>
                                      <p:tavLst>
                                        <p:tav tm="0">
                                          <p:val>
                                            <p:strVal val="#ppt_x-#ppt_w*1.125000"/>
                                          </p:val>
                                        </p:tav>
                                        <p:tav tm="100000">
                                          <p:val>
                                            <p:strVal val="#ppt_x"/>
                                          </p:val>
                                        </p:tav>
                                      </p:tavLst>
                                    </p:anim>
                                    <p:animEffect transition="in" filter="wipe(right)">
                                      <p:cBhvr>
                                        <p:cTn id="34" dur="500"/>
                                        <p:tgtEl>
                                          <p:spTgt spid="40"/>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1000"/>
                                        <p:tgtEl>
                                          <p:spTgt spid="21"/>
                                        </p:tgtEl>
                                      </p:cBhvr>
                                    </p:animEffect>
                                    <p:anim calcmode="lin" valueType="num">
                                      <p:cBhvr>
                                        <p:cTn id="40" dur="1000" fill="hold"/>
                                        <p:tgtEl>
                                          <p:spTgt spid="21"/>
                                        </p:tgtEl>
                                        <p:attrNameLst>
                                          <p:attrName>ppt_x</p:attrName>
                                        </p:attrNameLst>
                                      </p:cBhvr>
                                      <p:tavLst>
                                        <p:tav tm="0">
                                          <p:val>
                                            <p:strVal val="#ppt_x"/>
                                          </p:val>
                                        </p:tav>
                                        <p:tav tm="100000">
                                          <p:val>
                                            <p:strVal val="#ppt_x"/>
                                          </p:val>
                                        </p:tav>
                                      </p:tavLst>
                                    </p:anim>
                                    <p:anim calcmode="lin" valueType="num">
                                      <p:cBhvr>
                                        <p:cTn id="4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nodeType="click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wipe(down)">
                                      <p:cBhvr>
                                        <p:cTn id="46" dur="500"/>
                                        <p:tgtEl>
                                          <p:spTgt spid="44"/>
                                        </p:tgtEl>
                                      </p:cBhvr>
                                    </p:animEffect>
                                  </p:childTnLst>
                                </p:cTn>
                              </p:par>
                              <p:par>
                                <p:cTn id="47" presetID="22" presetClass="entr" presetSubtype="4" fill="hold" nodeType="with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wipe(down)">
                                      <p:cBhvr>
                                        <p:cTn id="49" dur="500"/>
                                        <p:tgtEl>
                                          <p:spTgt spid="45"/>
                                        </p:tgtEl>
                                      </p:cBhvr>
                                    </p:animEffect>
                                  </p:childTnLst>
                                </p:cTn>
                              </p:par>
                              <p:par>
                                <p:cTn id="50" presetID="22" presetClass="entr" presetSubtype="4" fill="hold" nodeType="with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wipe(down)">
                                      <p:cBhvr>
                                        <p:cTn id="52"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 name="Rectangle 12"/>
          <p:cNvSpPr/>
          <p:nvPr/>
        </p:nvSpPr>
        <p:spPr bwMode="auto">
          <a:xfrm>
            <a:off x="1" y="2066233"/>
            <a:ext cx="12436474" cy="4928292"/>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dirty="0" smtClean="0"/>
              <a:t>Trust &amp; Control</a:t>
            </a:r>
            <a:endParaRPr lang="en-US" dirty="0"/>
          </a:p>
        </p:txBody>
      </p:sp>
      <p:sp>
        <p:nvSpPr>
          <p:cNvPr id="12" name="Rectangle 11"/>
          <p:cNvSpPr/>
          <p:nvPr/>
        </p:nvSpPr>
        <p:spPr bwMode="auto">
          <a:xfrm>
            <a:off x="0" y="1289939"/>
            <a:ext cx="12436475" cy="667512"/>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274320" tIns="91440" rIns="0" bIns="91440" numCol="1" rtlCol="0" anchor="ctr" anchorCtr="0" compatLnSpc="1">
            <a:prstTxWarp prst="textNoShape">
              <a:avLst/>
            </a:prstTxWarp>
          </a:bodyPr>
          <a:lstStyle/>
          <a:p>
            <a:pPr defTabSz="932472" fontAlgn="base">
              <a:spcBef>
                <a:spcPct val="0"/>
              </a:spcBef>
              <a:spcAft>
                <a:spcPct val="0"/>
              </a:spcAft>
            </a:pPr>
            <a:r>
              <a:rPr lang="en-US" sz="2800" dirty="0" smtClean="0">
                <a:solidFill>
                  <a:schemeClr val="bg1">
                    <a:alpha val="99000"/>
                  </a:schemeClr>
                </a:solidFill>
                <a:latin typeface="+mj-lt"/>
              </a:rPr>
              <a:t>Multi-Factor Authentication</a:t>
            </a:r>
            <a:endParaRPr lang="en-US" sz="2800" dirty="0">
              <a:solidFill>
                <a:schemeClr val="bg1">
                  <a:alpha val="99000"/>
                </a:schemeClr>
              </a:solidFill>
              <a:latin typeface="+mj-lt"/>
            </a:endParaRPr>
          </a:p>
        </p:txBody>
      </p:sp>
      <p:sp>
        <p:nvSpPr>
          <p:cNvPr id="5" name="Plus 4"/>
          <p:cNvSpPr/>
          <p:nvPr/>
        </p:nvSpPr>
        <p:spPr bwMode="auto">
          <a:xfrm>
            <a:off x="5688466" y="4025210"/>
            <a:ext cx="1059543" cy="1059543"/>
          </a:xfrm>
          <a:prstGeom prst="mathPlus">
            <a:avLst/>
          </a:prstGeom>
          <a:solidFill>
            <a:schemeClr val="bg2">
              <a:lumMod val="2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15" name="Group 14"/>
          <p:cNvGrpSpPr/>
          <p:nvPr/>
        </p:nvGrpSpPr>
        <p:grpSpPr>
          <a:xfrm>
            <a:off x="3109900" y="2608871"/>
            <a:ext cx="2074430" cy="2832679"/>
            <a:chOff x="3109900" y="2608871"/>
            <a:chExt cx="2074430" cy="2832679"/>
          </a:xfrm>
        </p:grpSpPr>
        <p:sp>
          <p:nvSpPr>
            <p:cNvPr id="14" name="Freeform 6"/>
            <p:cNvSpPr>
              <a:spLocks noEditPoints="1"/>
            </p:cNvSpPr>
            <p:nvPr/>
          </p:nvSpPr>
          <p:spPr bwMode="auto">
            <a:xfrm>
              <a:off x="3109900" y="2608871"/>
              <a:ext cx="2074430" cy="2832679"/>
            </a:xfrm>
            <a:custGeom>
              <a:avLst/>
              <a:gdLst>
                <a:gd name="T0" fmla="*/ 598 w 653"/>
                <a:gd name="T1" fmla="*/ 379 h 892"/>
                <a:gd name="T2" fmla="*/ 598 w 653"/>
                <a:gd name="T3" fmla="*/ 338 h 892"/>
                <a:gd name="T4" fmla="*/ 598 w 653"/>
                <a:gd name="T5" fmla="*/ 311 h 892"/>
                <a:gd name="T6" fmla="*/ 530 w 653"/>
                <a:gd name="T7" fmla="*/ 68 h 892"/>
                <a:gd name="T8" fmla="*/ 327 w 653"/>
                <a:gd name="T9" fmla="*/ 0 h 892"/>
                <a:gd name="T10" fmla="*/ 327 w 653"/>
                <a:gd name="T11" fmla="*/ 0 h 892"/>
                <a:gd name="T12" fmla="*/ 326 w 653"/>
                <a:gd name="T13" fmla="*/ 0 h 892"/>
                <a:gd name="T14" fmla="*/ 326 w 653"/>
                <a:gd name="T15" fmla="*/ 0 h 892"/>
                <a:gd name="T16" fmla="*/ 326 w 653"/>
                <a:gd name="T17" fmla="*/ 0 h 892"/>
                <a:gd name="T18" fmla="*/ 123 w 653"/>
                <a:gd name="T19" fmla="*/ 68 h 892"/>
                <a:gd name="T20" fmla="*/ 55 w 653"/>
                <a:gd name="T21" fmla="*/ 311 h 892"/>
                <a:gd name="T22" fmla="*/ 55 w 653"/>
                <a:gd name="T23" fmla="*/ 338 h 892"/>
                <a:gd name="T24" fmla="*/ 55 w 653"/>
                <a:gd name="T25" fmla="*/ 379 h 892"/>
                <a:gd name="T26" fmla="*/ 0 w 653"/>
                <a:gd name="T27" fmla="*/ 433 h 892"/>
                <a:gd name="T28" fmla="*/ 0 w 653"/>
                <a:gd name="T29" fmla="*/ 838 h 892"/>
                <a:gd name="T30" fmla="*/ 68 w 653"/>
                <a:gd name="T31" fmla="*/ 892 h 892"/>
                <a:gd name="T32" fmla="*/ 326 w 653"/>
                <a:gd name="T33" fmla="*/ 892 h 892"/>
                <a:gd name="T34" fmla="*/ 327 w 653"/>
                <a:gd name="T35" fmla="*/ 892 h 892"/>
                <a:gd name="T36" fmla="*/ 585 w 653"/>
                <a:gd name="T37" fmla="*/ 892 h 892"/>
                <a:gd name="T38" fmla="*/ 653 w 653"/>
                <a:gd name="T39" fmla="*/ 838 h 892"/>
                <a:gd name="T40" fmla="*/ 653 w 653"/>
                <a:gd name="T41" fmla="*/ 433 h 892"/>
                <a:gd name="T42" fmla="*/ 598 w 653"/>
                <a:gd name="T43" fmla="*/ 379 h 892"/>
                <a:gd name="T44" fmla="*/ 476 w 653"/>
                <a:gd name="T45" fmla="*/ 338 h 892"/>
                <a:gd name="T46" fmla="*/ 476 w 653"/>
                <a:gd name="T47" fmla="*/ 365 h 892"/>
                <a:gd name="T48" fmla="*/ 327 w 653"/>
                <a:gd name="T49" fmla="*/ 365 h 892"/>
                <a:gd name="T50" fmla="*/ 326 w 653"/>
                <a:gd name="T51" fmla="*/ 365 h 892"/>
                <a:gd name="T52" fmla="*/ 177 w 653"/>
                <a:gd name="T53" fmla="*/ 365 h 892"/>
                <a:gd name="T54" fmla="*/ 177 w 653"/>
                <a:gd name="T55" fmla="*/ 338 h 892"/>
                <a:gd name="T56" fmla="*/ 177 w 653"/>
                <a:gd name="T57" fmla="*/ 311 h 892"/>
                <a:gd name="T58" fmla="*/ 205 w 653"/>
                <a:gd name="T59" fmla="*/ 149 h 892"/>
                <a:gd name="T60" fmla="*/ 326 w 653"/>
                <a:gd name="T61" fmla="*/ 122 h 892"/>
                <a:gd name="T62" fmla="*/ 448 w 653"/>
                <a:gd name="T63" fmla="*/ 149 h 892"/>
                <a:gd name="T64" fmla="*/ 476 w 653"/>
                <a:gd name="T65" fmla="*/ 311 h 892"/>
                <a:gd name="T66" fmla="*/ 476 w 653"/>
                <a:gd name="T67" fmla="*/ 338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53" h="892">
                  <a:moveTo>
                    <a:pt x="598" y="379"/>
                  </a:moveTo>
                  <a:cubicBezTo>
                    <a:pt x="598" y="365"/>
                    <a:pt x="598" y="352"/>
                    <a:pt x="598" y="338"/>
                  </a:cubicBezTo>
                  <a:cubicBezTo>
                    <a:pt x="598" y="311"/>
                    <a:pt x="598" y="311"/>
                    <a:pt x="598" y="311"/>
                  </a:cubicBezTo>
                  <a:cubicBezTo>
                    <a:pt x="598" y="216"/>
                    <a:pt x="598" y="135"/>
                    <a:pt x="530" y="68"/>
                  </a:cubicBezTo>
                  <a:cubicBezTo>
                    <a:pt x="490" y="27"/>
                    <a:pt x="422" y="0"/>
                    <a:pt x="327" y="0"/>
                  </a:cubicBezTo>
                  <a:cubicBezTo>
                    <a:pt x="327" y="0"/>
                    <a:pt x="327" y="0"/>
                    <a:pt x="327" y="0"/>
                  </a:cubicBezTo>
                  <a:cubicBezTo>
                    <a:pt x="327" y="0"/>
                    <a:pt x="327" y="0"/>
                    <a:pt x="326" y="0"/>
                  </a:cubicBezTo>
                  <a:cubicBezTo>
                    <a:pt x="326" y="0"/>
                    <a:pt x="326" y="0"/>
                    <a:pt x="326" y="0"/>
                  </a:cubicBezTo>
                  <a:cubicBezTo>
                    <a:pt x="326" y="0"/>
                    <a:pt x="326" y="0"/>
                    <a:pt x="326" y="0"/>
                  </a:cubicBezTo>
                  <a:cubicBezTo>
                    <a:pt x="231" y="0"/>
                    <a:pt x="163" y="27"/>
                    <a:pt x="123" y="68"/>
                  </a:cubicBezTo>
                  <a:cubicBezTo>
                    <a:pt x="55" y="135"/>
                    <a:pt x="55" y="216"/>
                    <a:pt x="55" y="311"/>
                  </a:cubicBezTo>
                  <a:cubicBezTo>
                    <a:pt x="55" y="311"/>
                    <a:pt x="55" y="311"/>
                    <a:pt x="55" y="338"/>
                  </a:cubicBezTo>
                  <a:cubicBezTo>
                    <a:pt x="55" y="352"/>
                    <a:pt x="55" y="365"/>
                    <a:pt x="55" y="379"/>
                  </a:cubicBezTo>
                  <a:cubicBezTo>
                    <a:pt x="27" y="379"/>
                    <a:pt x="0" y="406"/>
                    <a:pt x="0" y="433"/>
                  </a:cubicBezTo>
                  <a:cubicBezTo>
                    <a:pt x="0" y="433"/>
                    <a:pt x="0" y="433"/>
                    <a:pt x="0" y="838"/>
                  </a:cubicBezTo>
                  <a:cubicBezTo>
                    <a:pt x="0" y="865"/>
                    <a:pt x="27" y="892"/>
                    <a:pt x="68" y="892"/>
                  </a:cubicBezTo>
                  <a:cubicBezTo>
                    <a:pt x="68" y="892"/>
                    <a:pt x="68" y="892"/>
                    <a:pt x="326" y="892"/>
                  </a:cubicBezTo>
                  <a:cubicBezTo>
                    <a:pt x="326" y="892"/>
                    <a:pt x="327" y="892"/>
                    <a:pt x="327" y="892"/>
                  </a:cubicBezTo>
                  <a:cubicBezTo>
                    <a:pt x="585" y="892"/>
                    <a:pt x="585" y="892"/>
                    <a:pt x="585" y="892"/>
                  </a:cubicBezTo>
                  <a:cubicBezTo>
                    <a:pt x="626" y="892"/>
                    <a:pt x="653" y="865"/>
                    <a:pt x="653" y="838"/>
                  </a:cubicBezTo>
                  <a:cubicBezTo>
                    <a:pt x="653" y="433"/>
                    <a:pt x="653" y="433"/>
                    <a:pt x="653" y="433"/>
                  </a:cubicBezTo>
                  <a:cubicBezTo>
                    <a:pt x="653" y="406"/>
                    <a:pt x="626" y="379"/>
                    <a:pt x="598" y="379"/>
                  </a:cubicBezTo>
                  <a:close/>
                  <a:moveTo>
                    <a:pt x="476" y="338"/>
                  </a:moveTo>
                  <a:cubicBezTo>
                    <a:pt x="476" y="352"/>
                    <a:pt x="476" y="365"/>
                    <a:pt x="476" y="365"/>
                  </a:cubicBezTo>
                  <a:cubicBezTo>
                    <a:pt x="414" y="365"/>
                    <a:pt x="365" y="365"/>
                    <a:pt x="327" y="365"/>
                  </a:cubicBezTo>
                  <a:cubicBezTo>
                    <a:pt x="327" y="365"/>
                    <a:pt x="326" y="365"/>
                    <a:pt x="326" y="365"/>
                  </a:cubicBezTo>
                  <a:cubicBezTo>
                    <a:pt x="288" y="365"/>
                    <a:pt x="239" y="365"/>
                    <a:pt x="177" y="365"/>
                  </a:cubicBezTo>
                  <a:cubicBezTo>
                    <a:pt x="177" y="365"/>
                    <a:pt x="177" y="352"/>
                    <a:pt x="177" y="338"/>
                  </a:cubicBezTo>
                  <a:cubicBezTo>
                    <a:pt x="177" y="338"/>
                    <a:pt x="177" y="338"/>
                    <a:pt x="177" y="311"/>
                  </a:cubicBezTo>
                  <a:cubicBezTo>
                    <a:pt x="177" y="243"/>
                    <a:pt x="177" y="176"/>
                    <a:pt x="205" y="149"/>
                  </a:cubicBezTo>
                  <a:cubicBezTo>
                    <a:pt x="218" y="135"/>
                    <a:pt x="259" y="122"/>
                    <a:pt x="326" y="122"/>
                  </a:cubicBezTo>
                  <a:cubicBezTo>
                    <a:pt x="394" y="122"/>
                    <a:pt x="435" y="135"/>
                    <a:pt x="448" y="149"/>
                  </a:cubicBezTo>
                  <a:cubicBezTo>
                    <a:pt x="476" y="176"/>
                    <a:pt x="476" y="243"/>
                    <a:pt x="476" y="311"/>
                  </a:cubicBezTo>
                  <a:cubicBezTo>
                    <a:pt x="476" y="338"/>
                    <a:pt x="476" y="338"/>
                    <a:pt x="476" y="338"/>
                  </a:cubicBezTo>
                  <a:close/>
                </a:path>
              </a:pathLst>
            </a:custGeom>
            <a:solidFill>
              <a:srgbClr val="0072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TextBox 9"/>
            <p:cNvSpPr txBox="1"/>
            <p:nvPr/>
          </p:nvSpPr>
          <p:spPr>
            <a:xfrm>
              <a:off x="3314997" y="4250873"/>
              <a:ext cx="1664237" cy="830997"/>
            </a:xfrm>
            <a:prstGeom prst="rect">
              <a:avLst/>
            </a:prstGeom>
            <a:noFill/>
          </p:spPr>
          <p:txBody>
            <a:bodyPr wrap="square" rtlCol="0">
              <a:spAutoFit/>
            </a:bodyPr>
            <a:lstStyle/>
            <a:p>
              <a:pPr algn="ctr"/>
              <a:r>
                <a:rPr lang="en-US" sz="2400" dirty="0" smtClean="0">
                  <a:solidFill>
                    <a:schemeClr val="bg1">
                      <a:alpha val="99000"/>
                    </a:schemeClr>
                  </a:solidFill>
                </a:rPr>
                <a:t>Something</a:t>
              </a:r>
              <a:br>
                <a:rPr lang="en-US" sz="2400" dirty="0" smtClean="0">
                  <a:solidFill>
                    <a:schemeClr val="bg1">
                      <a:alpha val="99000"/>
                    </a:schemeClr>
                  </a:solidFill>
                </a:rPr>
              </a:br>
              <a:r>
                <a:rPr lang="en-US" sz="2400" dirty="0" smtClean="0">
                  <a:solidFill>
                    <a:schemeClr val="bg1">
                      <a:alpha val="99000"/>
                    </a:schemeClr>
                  </a:solidFill>
                </a:rPr>
                <a:t>You Know</a:t>
              </a:r>
              <a:endParaRPr lang="en-US" sz="2400" dirty="0">
                <a:solidFill>
                  <a:schemeClr val="bg1">
                    <a:alpha val="99000"/>
                  </a:schemeClr>
                </a:solidFill>
              </a:endParaRPr>
            </a:p>
          </p:txBody>
        </p:sp>
      </p:grpSp>
      <p:grpSp>
        <p:nvGrpSpPr>
          <p:cNvPr id="19" name="Group 18"/>
          <p:cNvGrpSpPr/>
          <p:nvPr/>
        </p:nvGrpSpPr>
        <p:grpSpPr>
          <a:xfrm>
            <a:off x="7271078" y="2608871"/>
            <a:ext cx="2074430" cy="2832679"/>
            <a:chOff x="7271078" y="2608871"/>
            <a:chExt cx="2074430" cy="2832679"/>
          </a:xfrm>
        </p:grpSpPr>
        <p:sp>
          <p:nvSpPr>
            <p:cNvPr id="16" name="Freeform 6"/>
            <p:cNvSpPr>
              <a:spLocks noEditPoints="1"/>
            </p:cNvSpPr>
            <p:nvPr/>
          </p:nvSpPr>
          <p:spPr bwMode="auto">
            <a:xfrm>
              <a:off x="7271078" y="2608871"/>
              <a:ext cx="2074430" cy="2832679"/>
            </a:xfrm>
            <a:custGeom>
              <a:avLst/>
              <a:gdLst>
                <a:gd name="T0" fmla="*/ 598 w 653"/>
                <a:gd name="T1" fmla="*/ 379 h 892"/>
                <a:gd name="T2" fmla="*/ 598 w 653"/>
                <a:gd name="T3" fmla="*/ 338 h 892"/>
                <a:gd name="T4" fmla="*/ 598 w 653"/>
                <a:gd name="T5" fmla="*/ 311 h 892"/>
                <a:gd name="T6" fmla="*/ 530 w 653"/>
                <a:gd name="T7" fmla="*/ 68 h 892"/>
                <a:gd name="T8" fmla="*/ 327 w 653"/>
                <a:gd name="T9" fmla="*/ 0 h 892"/>
                <a:gd name="T10" fmla="*/ 327 w 653"/>
                <a:gd name="T11" fmla="*/ 0 h 892"/>
                <a:gd name="T12" fmla="*/ 326 w 653"/>
                <a:gd name="T13" fmla="*/ 0 h 892"/>
                <a:gd name="T14" fmla="*/ 326 w 653"/>
                <a:gd name="T15" fmla="*/ 0 h 892"/>
                <a:gd name="T16" fmla="*/ 326 w 653"/>
                <a:gd name="T17" fmla="*/ 0 h 892"/>
                <a:gd name="T18" fmla="*/ 123 w 653"/>
                <a:gd name="T19" fmla="*/ 68 h 892"/>
                <a:gd name="T20" fmla="*/ 55 w 653"/>
                <a:gd name="T21" fmla="*/ 311 h 892"/>
                <a:gd name="T22" fmla="*/ 55 w 653"/>
                <a:gd name="T23" fmla="*/ 338 h 892"/>
                <a:gd name="T24" fmla="*/ 55 w 653"/>
                <a:gd name="T25" fmla="*/ 379 h 892"/>
                <a:gd name="T26" fmla="*/ 0 w 653"/>
                <a:gd name="T27" fmla="*/ 433 h 892"/>
                <a:gd name="T28" fmla="*/ 0 w 653"/>
                <a:gd name="T29" fmla="*/ 838 h 892"/>
                <a:gd name="T30" fmla="*/ 68 w 653"/>
                <a:gd name="T31" fmla="*/ 892 h 892"/>
                <a:gd name="T32" fmla="*/ 326 w 653"/>
                <a:gd name="T33" fmla="*/ 892 h 892"/>
                <a:gd name="T34" fmla="*/ 327 w 653"/>
                <a:gd name="T35" fmla="*/ 892 h 892"/>
                <a:gd name="T36" fmla="*/ 585 w 653"/>
                <a:gd name="T37" fmla="*/ 892 h 892"/>
                <a:gd name="T38" fmla="*/ 653 w 653"/>
                <a:gd name="T39" fmla="*/ 838 h 892"/>
                <a:gd name="T40" fmla="*/ 653 w 653"/>
                <a:gd name="T41" fmla="*/ 433 h 892"/>
                <a:gd name="T42" fmla="*/ 598 w 653"/>
                <a:gd name="T43" fmla="*/ 379 h 892"/>
                <a:gd name="T44" fmla="*/ 476 w 653"/>
                <a:gd name="T45" fmla="*/ 338 h 892"/>
                <a:gd name="T46" fmla="*/ 476 w 653"/>
                <a:gd name="T47" fmla="*/ 365 h 892"/>
                <a:gd name="T48" fmla="*/ 327 w 653"/>
                <a:gd name="T49" fmla="*/ 365 h 892"/>
                <a:gd name="T50" fmla="*/ 326 w 653"/>
                <a:gd name="T51" fmla="*/ 365 h 892"/>
                <a:gd name="T52" fmla="*/ 177 w 653"/>
                <a:gd name="T53" fmla="*/ 365 h 892"/>
                <a:gd name="T54" fmla="*/ 177 w 653"/>
                <a:gd name="T55" fmla="*/ 338 h 892"/>
                <a:gd name="T56" fmla="*/ 177 w 653"/>
                <a:gd name="T57" fmla="*/ 311 h 892"/>
                <a:gd name="T58" fmla="*/ 205 w 653"/>
                <a:gd name="T59" fmla="*/ 149 h 892"/>
                <a:gd name="T60" fmla="*/ 326 w 653"/>
                <a:gd name="T61" fmla="*/ 122 h 892"/>
                <a:gd name="T62" fmla="*/ 448 w 653"/>
                <a:gd name="T63" fmla="*/ 149 h 892"/>
                <a:gd name="T64" fmla="*/ 476 w 653"/>
                <a:gd name="T65" fmla="*/ 311 h 892"/>
                <a:gd name="T66" fmla="*/ 476 w 653"/>
                <a:gd name="T67" fmla="*/ 338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53" h="892">
                  <a:moveTo>
                    <a:pt x="598" y="379"/>
                  </a:moveTo>
                  <a:cubicBezTo>
                    <a:pt x="598" y="365"/>
                    <a:pt x="598" y="352"/>
                    <a:pt x="598" y="338"/>
                  </a:cubicBezTo>
                  <a:cubicBezTo>
                    <a:pt x="598" y="311"/>
                    <a:pt x="598" y="311"/>
                    <a:pt x="598" y="311"/>
                  </a:cubicBezTo>
                  <a:cubicBezTo>
                    <a:pt x="598" y="216"/>
                    <a:pt x="598" y="135"/>
                    <a:pt x="530" y="68"/>
                  </a:cubicBezTo>
                  <a:cubicBezTo>
                    <a:pt x="490" y="27"/>
                    <a:pt x="422" y="0"/>
                    <a:pt x="327" y="0"/>
                  </a:cubicBezTo>
                  <a:cubicBezTo>
                    <a:pt x="327" y="0"/>
                    <a:pt x="327" y="0"/>
                    <a:pt x="327" y="0"/>
                  </a:cubicBezTo>
                  <a:cubicBezTo>
                    <a:pt x="327" y="0"/>
                    <a:pt x="327" y="0"/>
                    <a:pt x="326" y="0"/>
                  </a:cubicBezTo>
                  <a:cubicBezTo>
                    <a:pt x="326" y="0"/>
                    <a:pt x="326" y="0"/>
                    <a:pt x="326" y="0"/>
                  </a:cubicBezTo>
                  <a:cubicBezTo>
                    <a:pt x="326" y="0"/>
                    <a:pt x="326" y="0"/>
                    <a:pt x="326" y="0"/>
                  </a:cubicBezTo>
                  <a:cubicBezTo>
                    <a:pt x="231" y="0"/>
                    <a:pt x="163" y="27"/>
                    <a:pt x="123" y="68"/>
                  </a:cubicBezTo>
                  <a:cubicBezTo>
                    <a:pt x="55" y="135"/>
                    <a:pt x="55" y="216"/>
                    <a:pt x="55" y="311"/>
                  </a:cubicBezTo>
                  <a:cubicBezTo>
                    <a:pt x="55" y="311"/>
                    <a:pt x="55" y="311"/>
                    <a:pt x="55" y="338"/>
                  </a:cubicBezTo>
                  <a:cubicBezTo>
                    <a:pt x="55" y="352"/>
                    <a:pt x="55" y="365"/>
                    <a:pt x="55" y="379"/>
                  </a:cubicBezTo>
                  <a:cubicBezTo>
                    <a:pt x="27" y="379"/>
                    <a:pt x="0" y="406"/>
                    <a:pt x="0" y="433"/>
                  </a:cubicBezTo>
                  <a:cubicBezTo>
                    <a:pt x="0" y="433"/>
                    <a:pt x="0" y="433"/>
                    <a:pt x="0" y="838"/>
                  </a:cubicBezTo>
                  <a:cubicBezTo>
                    <a:pt x="0" y="865"/>
                    <a:pt x="27" y="892"/>
                    <a:pt x="68" y="892"/>
                  </a:cubicBezTo>
                  <a:cubicBezTo>
                    <a:pt x="68" y="892"/>
                    <a:pt x="68" y="892"/>
                    <a:pt x="326" y="892"/>
                  </a:cubicBezTo>
                  <a:cubicBezTo>
                    <a:pt x="326" y="892"/>
                    <a:pt x="327" y="892"/>
                    <a:pt x="327" y="892"/>
                  </a:cubicBezTo>
                  <a:cubicBezTo>
                    <a:pt x="585" y="892"/>
                    <a:pt x="585" y="892"/>
                    <a:pt x="585" y="892"/>
                  </a:cubicBezTo>
                  <a:cubicBezTo>
                    <a:pt x="626" y="892"/>
                    <a:pt x="653" y="865"/>
                    <a:pt x="653" y="838"/>
                  </a:cubicBezTo>
                  <a:cubicBezTo>
                    <a:pt x="653" y="433"/>
                    <a:pt x="653" y="433"/>
                    <a:pt x="653" y="433"/>
                  </a:cubicBezTo>
                  <a:cubicBezTo>
                    <a:pt x="653" y="406"/>
                    <a:pt x="626" y="379"/>
                    <a:pt x="598" y="379"/>
                  </a:cubicBezTo>
                  <a:close/>
                  <a:moveTo>
                    <a:pt x="476" y="338"/>
                  </a:moveTo>
                  <a:cubicBezTo>
                    <a:pt x="476" y="352"/>
                    <a:pt x="476" y="365"/>
                    <a:pt x="476" y="365"/>
                  </a:cubicBezTo>
                  <a:cubicBezTo>
                    <a:pt x="414" y="365"/>
                    <a:pt x="365" y="365"/>
                    <a:pt x="327" y="365"/>
                  </a:cubicBezTo>
                  <a:cubicBezTo>
                    <a:pt x="327" y="365"/>
                    <a:pt x="326" y="365"/>
                    <a:pt x="326" y="365"/>
                  </a:cubicBezTo>
                  <a:cubicBezTo>
                    <a:pt x="288" y="365"/>
                    <a:pt x="239" y="365"/>
                    <a:pt x="177" y="365"/>
                  </a:cubicBezTo>
                  <a:cubicBezTo>
                    <a:pt x="177" y="365"/>
                    <a:pt x="177" y="352"/>
                    <a:pt x="177" y="338"/>
                  </a:cubicBezTo>
                  <a:cubicBezTo>
                    <a:pt x="177" y="338"/>
                    <a:pt x="177" y="338"/>
                    <a:pt x="177" y="311"/>
                  </a:cubicBezTo>
                  <a:cubicBezTo>
                    <a:pt x="177" y="243"/>
                    <a:pt x="177" y="176"/>
                    <a:pt x="205" y="149"/>
                  </a:cubicBezTo>
                  <a:cubicBezTo>
                    <a:pt x="218" y="135"/>
                    <a:pt x="259" y="122"/>
                    <a:pt x="326" y="122"/>
                  </a:cubicBezTo>
                  <a:cubicBezTo>
                    <a:pt x="394" y="122"/>
                    <a:pt x="435" y="135"/>
                    <a:pt x="448" y="149"/>
                  </a:cubicBezTo>
                  <a:cubicBezTo>
                    <a:pt x="476" y="176"/>
                    <a:pt x="476" y="243"/>
                    <a:pt x="476" y="311"/>
                  </a:cubicBezTo>
                  <a:cubicBezTo>
                    <a:pt x="476" y="338"/>
                    <a:pt x="476" y="338"/>
                    <a:pt x="476" y="338"/>
                  </a:cubicBezTo>
                  <a:close/>
                </a:path>
              </a:pathLst>
            </a:custGeom>
            <a:solidFill>
              <a:srgbClr val="0072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TextBox 10"/>
            <p:cNvSpPr txBox="1"/>
            <p:nvPr/>
          </p:nvSpPr>
          <p:spPr>
            <a:xfrm>
              <a:off x="7476175" y="4250873"/>
              <a:ext cx="1664237" cy="830997"/>
            </a:xfrm>
            <a:prstGeom prst="rect">
              <a:avLst/>
            </a:prstGeom>
            <a:noFill/>
          </p:spPr>
          <p:txBody>
            <a:bodyPr wrap="square" rtlCol="0">
              <a:spAutoFit/>
            </a:bodyPr>
            <a:lstStyle/>
            <a:p>
              <a:pPr algn="ctr"/>
              <a:r>
                <a:rPr lang="en-US" sz="2400" dirty="0" smtClean="0">
                  <a:solidFill>
                    <a:schemeClr val="bg1">
                      <a:alpha val="99000"/>
                    </a:schemeClr>
                  </a:solidFill>
                </a:rPr>
                <a:t>Something</a:t>
              </a:r>
              <a:br>
                <a:rPr lang="en-US" sz="2400" dirty="0" smtClean="0">
                  <a:solidFill>
                    <a:schemeClr val="bg1">
                      <a:alpha val="99000"/>
                    </a:schemeClr>
                  </a:solidFill>
                </a:rPr>
              </a:br>
              <a:r>
                <a:rPr lang="en-US" sz="2400" dirty="0" smtClean="0">
                  <a:solidFill>
                    <a:schemeClr val="bg1">
                      <a:alpha val="99000"/>
                    </a:schemeClr>
                  </a:solidFill>
                </a:rPr>
                <a:t>You Have</a:t>
              </a:r>
              <a:endParaRPr lang="en-US" sz="2400" dirty="0">
                <a:solidFill>
                  <a:schemeClr val="bg1">
                    <a:alpha val="99000"/>
                  </a:schemeClr>
                </a:solidFill>
              </a:endParaRPr>
            </a:p>
          </p:txBody>
        </p:sp>
      </p:grpSp>
      <p:sp>
        <p:nvSpPr>
          <p:cNvPr id="17" name="TextBox 16"/>
          <p:cNvSpPr txBox="1"/>
          <p:nvPr/>
        </p:nvSpPr>
        <p:spPr>
          <a:xfrm>
            <a:off x="2828713" y="5528438"/>
            <a:ext cx="2636812" cy="374846"/>
          </a:xfrm>
          <a:prstGeom prst="rect">
            <a:avLst/>
          </a:prstGeom>
          <a:noFill/>
        </p:spPr>
        <p:txBody>
          <a:bodyPr wrap="none" rtlCol="0">
            <a:spAutoFit/>
          </a:bodyPr>
          <a:lstStyle/>
          <a:p>
            <a:pPr algn="ctr"/>
            <a:r>
              <a:rPr lang="en-US" dirty="0" smtClean="0">
                <a:solidFill>
                  <a:schemeClr val="tx1">
                    <a:alpha val="99000"/>
                  </a:schemeClr>
                </a:solidFill>
              </a:rPr>
              <a:t>e.g. user ID &amp; password</a:t>
            </a:r>
            <a:endParaRPr lang="en-US" dirty="0">
              <a:solidFill>
                <a:schemeClr val="tx1">
                  <a:alpha val="99000"/>
                </a:schemeClr>
              </a:solidFill>
            </a:endParaRPr>
          </a:p>
        </p:txBody>
      </p:sp>
      <p:sp>
        <p:nvSpPr>
          <p:cNvPr id="18" name="TextBox 17"/>
          <p:cNvSpPr txBox="1"/>
          <p:nvPr/>
        </p:nvSpPr>
        <p:spPr>
          <a:xfrm>
            <a:off x="6594628" y="5528438"/>
            <a:ext cx="3427349" cy="657359"/>
          </a:xfrm>
          <a:prstGeom prst="rect">
            <a:avLst/>
          </a:prstGeom>
          <a:noFill/>
        </p:spPr>
        <p:txBody>
          <a:bodyPr wrap="none" rtlCol="0">
            <a:spAutoFit/>
          </a:bodyPr>
          <a:lstStyle/>
          <a:p>
            <a:pPr algn="ctr"/>
            <a:r>
              <a:rPr lang="en-US" dirty="0" smtClean="0">
                <a:solidFill>
                  <a:schemeClr val="tx1">
                    <a:alpha val="99000"/>
                  </a:schemeClr>
                </a:solidFill>
              </a:rPr>
              <a:t>e.g. digital certificate, </a:t>
            </a:r>
            <a:br>
              <a:rPr lang="en-US" dirty="0" smtClean="0">
                <a:solidFill>
                  <a:schemeClr val="tx1">
                    <a:alpha val="99000"/>
                  </a:schemeClr>
                </a:solidFill>
              </a:rPr>
            </a:br>
            <a:r>
              <a:rPr lang="en-US" dirty="0" smtClean="0">
                <a:solidFill>
                  <a:schemeClr val="tx1">
                    <a:alpha val="99000"/>
                  </a:schemeClr>
                </a:solidFill>
              </a:rPr>
              <a:t>security token or mobile phone</a:t>
            </a:r>
            <a:endParaRPr lang="en-US" dirty="0">
              <a:solidFill>
                <a:schemeClr val="tx1">
                  <a:alpha val="99000"/>
                </a:schemeClr>
              </a:solidFill>
            </a:endParaRPr>
          </a:p>
        </p:txBody>
      </p:sp>
    </p:spTree>
    <p:extLst>
      <p:ext uri="{BB962C8B-B14F-4D97-AF65-F5344CB8AC3E}">
        <p14:creationId xmlns:p14="http://schemas.microsoft.com/office/powerpoint/2010/main" val="31515934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500"/>
                                        <p:tgtEl>
                                          <p:spTgt spid="1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7" grpId="0"/>
      <p:bldP spid="1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1" y="2066233"/>
            <a:ext cx="12436474" cy="4928292"/>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dirty="0" smtClean="0"/>
              <a:t>Trust &amp; Control</a:t>
            </a:r>
            <a:endParaRPr lang="en-US" dirty="0"/>
          </a:p>
        </p:txBody>
      </p:sp>
      <p:sp>
        <p:nvSpPr>
          <p:cNvPr id="12" name="Rectangle 11"/>
          <p:cNvSpPr/>
          <p:nvPr/>
        </p:nvSpPr>
        <p:spPr bwMode="auto">
          <a:xfrm>
            <a:off x="0" y="1289939"/>
            <a:ext cx="12436475" cy="667512"/>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274320" tIns="91440" rIns="0" bIns="91440" numCol="1" rtlCol="0" anchor="ctr" anchorCtr="0" compatLnSpc="1">
            <a:prstTxWarp prst="textNoShape">
              <a:avLst/>
            </a:prstTxWarp>
          </a:bodyPr>
          <a:lstStyle/>
          <a:p>
            <a:pPr defTabSz="932472" fontAlgn="base">
              <a:spcBef>
                <a:spcPct val="0"/>
              </a:spcBef>
              <a:spcAft>
                <a:spcPct val="0"/>
              </a:spcAft>
            </a:pPr>
            <a:r>
              <a:rPr lang="en-US" sz="2800" dirty="0" smtClean="0">
                <a:solidFill>
                  <a:schemeClr val="bg1">
                    <a:alpha val="99000"/>
                  </a:schemeClr>
                </a:solidFill>
                <a:latin typeface="+mj-lt"/>
              </a:rPr>
              <a:t>Multi-Factor Authentication</a:t>
            </a:r>
            <a:endParaRPr lang="en-US" sz="2800" dirty="0">
              <a:solidFill>
                <a:schemeClr val="bg1">
                  <a:alpha val="99000"/>
                </a:schemeClr>
              </a:solidFill>
              <a:latin typeface="+mj-lt"/>
            </a:endParaRPr>
          </a:p>
        </p:txBody>
      </p:sp>
      <p:grpSp>
        <p:nvGrpSpPr>
          <p:cNvPr id="29" name="Group 28"/>
          <p:cNvGrpSpPr/>
          <p:nvPr/>
        </p:nvGrpSpPr>
        <p:grpSpPr>
          <a:xfrm>
            <a:off x="310930" y="2909802"/>
            <a:ext cx="3236778" cy="2889964"/>
            <a:chOff x="310930" y="2909802"/>
            <a:chExt cx="3236778" cy="2889964"/>
          </a:xfrm>
        </p:grpSpPr>
        <p:sp>
          <p:nvSpPr>
            <p:cNvPr id="21" name="Freeform 11"/>
            <p:cNvSpPr>
              <a:spLocks noChangeAspect="1" noEditPoints="1"/>
            </p:cNvSpPr>
            <p:nvPr/>
          </p:nvSpPr>
          <p:spPr bwMode="auto">
            <a:xfrm>
              <a:off x="687478" y="5081784"/>
              <a:ext cx="822960" cy="578529"/>
            </a:xfrm>
            <a:custGeom>
              <a:avLst/>
              <a:gdLst>
                <a:gd name="T0" fmla="*/ 262 w 284"/>
                <a:gd name="T1" fmla="*/ 0 h 199"/>
                <a:gd name="T2" fmla="*/ 214 w 284"/>
                <a:gd name="T3" fmla="*/ 0 h 199"/>
                <a:gd name="T4" fmla="*/ 206 w 284"/>
                <a:gd name="T5" fmla="*/ 0 h 199"/>
                <a:gd name="T6" fmla="*/ 80 w 284"/>
                <a:gd name="T7" fmla="*/ 0 h 199"/>
                <a:gd name="T8" fmla="*/ 78 w 284"/>
                <a:gd name="T9" fmla="*/ 0 h 199"/>
                <a:gd name="T10" fmla="*/ 70 w 284"/>
                <a:gd name="T11" fmla="*/ 0 h 199"/>
                <a:gd name="T12" fmla="*/ 23 w 284"/>
                <a:gd name="T13" fmla="*/ 0 h 199"/>
                <a:gd name="T14" fmla="*/ 0 w 284"/>
                <a:gd name="T15" fmla="*/ 20 h 199"/>
                <a:gd name="T16" fmla="*/ 0 w 284"/>
                <a:gd name="T17" fmla="*/ 86 h 199"/>
                <a:gd name="T18" fmla="*/ 0 w 284"/>
                <a:gd name="T19" fmla="*/ 112 h 199"/>
                <a:gd name="T20" fmla="*/ 0 w 284"/>
                <a:gd name="T21" fmla="*/ 178 h 199"/>
                <a:gd name="T22" fmla="*/ 23 w 284"/>
                <a:gd name="T23" fmla="*/ 199 h 199"/>
                <a:gd name="T24" fmla="*/ 76 w 284"/>
                <a:gd name="T25" fmla="*/ 199 h 199"/>
                <a:gd name="T26" fmla="*/ 80 w 284"/>
                <a:gd name="T27" fmla="*/ 199 h 199"/>
                <a:gd name="T28" fmla="*/ 208 w 284"/>
                <a:gd name="T29" fmla="*/ 199 h 199"/>
                <a:gd name="T30" fmla="*/ 262 w 284"/>
                <a:gd name="T31" fmla="*/ 199 h 199"/>
                <a:gd name="T32" fmla="*/ 284 w 284"/>
                <a:gd name="T33" fmla="*/ 178 h 199"/>
                <a:gd name="T34" fmla="*/ 284 w 284"/>
                <a:gd name="T35" fmla="*/ 178 h 199"/>
                <a:gd name="T36" fmla="*/ 284 w 284"/>
                <a:gd name="T37" fmla="*/ 21 h 199"/>
                <a:gd name="T38" fmla="*/ 284 w 284"/>
                <a:gd name="T39" fmla="*/ 20 h 199"/>
                <a:gd name="T40" fmla="*/ 262 w 284"/>
                <a:gd name="T41" fmla="*/ 0 h 199"/>
                <a:gd name="T42" fmla="*/ 140 w 284"/>
                <a:gd name="T43" fmla="*/ 195 h 199"/>
                <a:gd name="T44" fmla="*/ 136 w 284"/>
                <a:gd name="T45" fmla="*/ 194 h 199"/>
                <a:gd name="T46" fmla="*/ 136 w 284"/>
                <a:gd name="T47" fmla="*/ 190 h 199"/>
                <a:gd name="T48" fmla="*/ 140 w 284"/>
                <a:gd name="T49" fmla="*/ 190 h 199"/>
                <a:gd name="T50" fmla="*/ 140 w 284"/>
                <a:gd name="T51" fmla="*/ 195 h 199"/>
                <a:gd name="T52" fmla="*/ 140 w 284"/>
                <a:gd name="T53" fmla="*/ 189 h 199"/>
                <a:gd name="T54" fmla="*/ 136 w 284"/>
                <a:gd name="T55" fmla="*/ 189 h 199"/>
                <a:gd name="T56" fmla="*/ 136 w 284"/>
                <a:gd name="T57" fmla="*/ 185 h 199"/>
                <a:gd name="T58" fmla="*/ 140 w 284"/>
                <a:gd name="T59" fmla="*/ 184 h 199"/>
                <a:gd name="T60" fmla="*/ 140 w 284"/>
                <a:gd name="T61" fmla="*/ 189 h 199"/>
                <a:gd name="T62" fmla="*/ 149 w 284"/>
                <a:gd name="T63" fmla="*/ 197 h 199"/>
                <a:gd name="T64" fmla="*/ 141 w 284"/>
                <a:gd name="T65" fmla="*/ 195 h 199"/>
                <a:gd name="T66" fmla="*/ 141 w 284"/>
                <a:gd name="T67" fmla="*/ 190 h 199"/>
                <a:gd name="T68" fmla="*/ 149 w 284"/>
                <a:gd name="T69" fmla="*/ 190 h 199"/>
                <a:gd name="T70" fmla="*/ 149 w 284"/>
                <a:gd name="T71" fmla="*/ 197 h 199"/>
                <a:gd name="T72" fmla="*/ 149 w 284"/>
                <a:gd name="T73" fmla="*/ 189 h 199"/>
                <a:gd name="T74" fmla="*/ 141 w 284"/>
                <a:gd name="T75" fmla="*/ 189 h 199"/>
                <a:gd name="T76" fmla="*/ 141 w 284"/>
                <a:gd name="T77" fmla="*/ 184 h 199"/>
                <a:gd name="T78" fmla="*/ 149 w 284"/>
                <a:gd name="T79" fmla="*/ 182 h 199"/>
                <a:gd name="T80" fmla="*/ 149 w 284"/>
                <a:gd name="T81" fmla="*/ 189 h 199"/>
                <a:gd name="T82" fmla="*/ 264 w 284"/>
                <a:gd name="T83" fmla="*/ 178 h 199"/>
                <a:gd name="T84" fmla="*/ 262 w 284"/>
                <a:gd name="T85" fmla="*/ 180 h 199"/>
                <a:gd name="T86" fmla="*/ 214 w 284"/>
                <a:gd name="T87" fmla="*/ 180 h 199"/>
                <a:gd name="T88" fmla="*/ 120 w 284"/>
                <a:gd name="T89" fmla="*/ 180 h 199"/>
                <a:gd name="T90" fmla="*/ 70 w 284"/>
                <a:gd name="T91" fmla="*/ 180 h 199"/>
                <a:gd name="T92" fmla="*/ 23 w 284"/>
                <a:gd name="T93" fmla="*/ 180 h 199"/>
                <a:gd name="T94" fmla="*/ 21 w 284"/>
                <a:gd name="T95" fmla="*/ 178 h 199"/>
                <a:gd name="T96" fmla="*/ 21 w 284"/>
                <a:gd name="T97" fmla="*/ 113 h 199"/>
                <a:gd name="T98" fmla="*/ 21 w 284"/>
                <a:gd name="T99" fmla="*/ 85 h 199"/>
                <a:gd name="T100" fmla="*/ 21 w 284"/>
                <a:gd name="T101" fmla="*/ 20 h 199"/>
                <a:gd name="T102" fmla="*/ 23 w 284"/>
                <a:gd name="T103" fmla="*/ 19 h 199"/>
                <a:gd name="T104" fmla="*/ 70 w 284"/>
                <a:gd name="T105" fmla="*/ 19 h 199"/>
                <a:gd name="T106" fmla="*/ 78 w 284"/>
                <a:gd name="T107" fmla="*/ 19 h 199"/>
                <a:gd name="T108" fmla="*/ 120 w 284"/>
                <a:gd name="T109" fmla="*/ 19 h 199"/>
                <a:gd name="T110" fmla="*/ 206 w 284"/>
                <a:gd name="T111" fmla="*/ 19 h 199"/>
                <a:gd name="T112" fmla="*/ 214 w 284"/>
                <a:gd name="T113" fmla="*/ 19 h 199"/>
                <a:gd name="T114" fmla="*/ 262 w 284"/>
                <a:gd name="T115" fmla="*/ 19 h 199"/>
                <a:gd name="T116" fmla="*/ 264 w 284"/>
                <a:gd name="T117" fmla="*/ 21 h 199"/>
                <a:gd name="T118" fmla="*/ 264 w 284"/>
                <a:gd name="T119" fmla="*/ 17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4" h="199">
                  <a:moveTo>
                    <a:pt x="262" y="0"/>
                  </a:moveTo>
                  <a:cubicBezTo>
                    <a:pt x="244" y="0"/>
                    <a:pt x="228" y="0"/>
                    <a:pt x="214" y="0"/>
                  </a:cubicBezTo>
                  <a:cubicBezTo>
                    <a:pt x="211" y="0"/>
                    <a:pt x="209" y="0"/>
                    <a:pt x="206" y="0"/>
                  </a:cubicBezTo>
                  <a:cubicBezTo>
                    <a:pt x="80" y="0"/>
                    <a:pt x="80" y="0"/>
                    <a:pt x="80" y="0"/>
                  </a:cubicBezTo>
                  <a:cubicBezTo>
                    <a:pt x="79" y="0"/>
                    <a:pt x="78" y="0"/>
                    <a:pt x="78" y="0"/>
                  </a:cubicBezTo>
                  <a:cubicBezTo>
                    <a:pt x="75" y="0"/>
                    <a:pt x="73" y="0"/>
                    <a:pt x="70" y="0"/>
                  </a:cubicBezTo>
                  <a:cubicBezTo>
                    <a:pt x="56" y="0"/>
                    <a:pt x="40" y="0"/>
                    <a:pt x="23" y="0"/>
                  </a:cubicBezTo>
                  <a:cubicBezTo>
                    <a:pt x="11" y="0"/>
                    <a:pt x="0" y="9"/>
                    <a:pt x="0" y="20"/>
                  </a:cubicBezTo>
                  <a:cubicBezTo>
                    <a:pt x="0" y="20"/>
                    <a:pt x="0" y="21"/>
                    <a:pt x="0" y="86"/>
                  </a:cubicBezTo>
                  <a:cubicBezTo>
                    <a:pt x="0" y="96"/>
                    <a:pt x="0" y="105"/>
                    <a:pt x="0" y="112"/>
                  </a:cubicBezTo>
                  <a:cubicBezTo>
                    <a:pt x="0" y="178"/>
                    <a:pt x="0" y="178"/>
                    <a:pt x="0" y="178"/>
                  </a:cubicBezTo>
                  <a:cubicBezTo>
                    <a:pt x="0" y="190"/>
                    <a:pt x="11" y="199"/>
                    <a:pt x="23" y="199"/>
                  </a:cubicBezTo>
                  <a:cubicBezTo>
                    <a:pt x="42" y="199"/>
                    <a:pt x="60" y="199"/>
                    <a:pt x="76" y="199"/>
                  </a:cubicBezTo>
                  <a:cubicBezTo>
                    <a:pt x="77" y="199"/>
                    <a:pt x="79" y="199"/>
                    <a:pt x="80" y="199"/>
                  </a:cubicBezTo>
                  <a:cubicBezTo>
                    <a:pt x="140" y="199"/>
                    <a:pt x="181" y="199"/>
                    <a:pt x="208" y="199"/>
                  </a:cubicBezTo>
                  <a:cubicBezTo>
                    <a:pt x="262" y="199"/>
                    <a:pt x="262" y="199"/>
                    <a:pt x="262" y="199"/>
                  </a:cubicBezTo>
                  <a:cubicBezTo>
                    <a:pt x="274" y="199"/>
                    <a:pt x="284" y="190"/>
                    <a:pt x="284" y="178"/>
                  </a:cubicBezTo>
                  <a:cubicBezTo>
                    <a:pt x="284" y="178"/>
                    <a:pt x="284" y="178"/>
                    <a:pt x="284" y="178"/>
                  </a:cubicBezTo>
                  <a:cubicBezTo>
                    <a:pt x="284" y="21"/>
                    <a:pt x="284" y="21"/>
                    <a:pt x="284" y="21"/>
                  </a:cubicBezTo>
                  <a:cubicBezTo>
                    <a:pt x="284" y="21"/>
                    <a:pt x="284" y="21"/>
                    <a:pt x="284" y="20"/>
                  </a:cubicBezTo>
                  <a:cubicBezTo>
                    <a:pt x="284" y="9"/>
                    <a:pt x="274" y="0"/>
                    <a:pt x="262" y="0"/>
                  </a:cubicBezTo>
                  <a:close/>
                  <a:moveTo>
                    <a:pt x="140" y="195"/>
                  </a:moveTo>
                  <a:cubicBezTo>
                    <a:pt x="136" y="194"/>
                    <a:pt x="136" y="194"/>
                    <a:pt x="136" y="194"/>
                  </a:cubicBezTo>
                  <a:cubicBezTo>
                    <a:pt x="136" y="190"/>
                    <a:pt x="136" y="190"/>
                    <a:pt x="136" y="190"/>
                  </a:cubicBezTo>
                  <a:cubicBezTo>
                    <a:pt x="140" y="190"/>
                    <a:pt x="140" y="190"/>
                    <a:pt x="140" y="190"/>
                  </a:cubicBezTo>
                  <a:lnTo>
                    <a:pt x="140" y="195"/>
                  </a:lnTo>
                  <a:close/>
                  <a:moveTo>
                    <a:pt x="140" y="189"/>
                  </a:moveTo>
                  <a:cubicBezTo>
                    <a:pt x="136" y="189"/>
                    <a:pt x="136" y="189"/>
                    <a:pt x="136" y="189"/>
                  </a:cubicBezTo>
                  <a:cubicBezTo>
                    <a:pt x="136" y="185"/>
                    <a:pt x="136" y="185"/>
                    <a:pt x="136" y="185"/>
                  </a:cubicBezTo>
                  <a:cubicBezTo>
                    <a:pt x="140" y="184"/>
                    <a:pt x="140" y="184"/>
                    <a:pt x="140" y="184"/>
                  </a:cubicBezTo>
                  <a:lnTo>
                    <a:pt x="140" y="189"/>
                  </a:lnTo>
                  <a:close/>
                  <a:moveTo>
                    <a:pt x="149" y="197"/>
                  </a:moveTo>
                  <a:cubicBezTo>
                    <a:pt x="141" y="195"/>
                    <a:pt x="141" y="195"/>
                    <a:pt x="141" y="195"/>
                  </a:cubicBezTo>
                  <a:cubicBezTo>
                    <a:pt x="141" y="190"/>
                    <a:pt x="141" y="190"/>
                    <a:pt x="141" y="190"/>
                  </a:cubicBezTo>
                  <a:cubicBezTo>
                    <a:pt x="149" y="190"/>
                    <a:pt x="149" y="190"/>
                    <a:pt x="149" y="190"/>
                  </a:cubicBezTo>
                  <a:lnTo>
                    <a:pt x="149" y="197"/>
                  </a:lnTo>
                  <a:close/>
                  <a:moveTo>
                    <a:pt x="149" y="189"/>
                  </a:moveTo>
                  <a:cubicBezTo>
                    <a:pt x="141" y="189"/>
                    <a:pt x="141" y="189"/>
                    <a:pt x="141" y="189"/>
                  </a:cubicBezTo>
                  <a:cubicBezTo>
                    <a:pt x="141" y="184"/>
                    <a:pt x="141" y="184"/>
                    <a:pt x="141" y="184"/>
                  </a:cubicBezTo>
                  <a:cubicBezTo>
                    <a:pt x="149" y="182"/>
                    <a:pt x="149" y="182"/>
                    <a:pt x="149" y="182"/>
                  </a:cubicBezTo>
                  <a:lnTo>
                    <a:pt x="149" y="189"/>
                  </a:lnTo>
                  <a:close/>
                  <a:moveTo>
                    <a:pt x="264" y="178"/>
                  </a:moveTo>
                  <a:cubicBezTo>
                    <a:pt x="264" y="179"/>
                    <a:pt x="263" y="180"/>
                    <a:pt x="262" y="180"/>
                  </a:cubicBezTo>
                  <a:cubicBezTo>
                    <a:pt x="245" y="180"/>
                    <a:pt x="229" y="180"/>
                    <a:pt x="214" y="180"/>
                  </a:cubicBezTo>
                  <a:cubicBezTo>
                    <a:pt x="175" y="180"/>
                    <a:pt x="145" y="180"/>
                    <a:pt x="120" y="180"/>
                  </a:cubicBezTo>
                  <a:cubicBezTo>
                    <a:pt x="99" y="180"/>
                    <a:pt x="83" y="180"/>
                    <a:pt x="70" y="180"/>
                  </a:cubicBezTo>
                  <a:cubicBezTo>
                    <a:pt x="23" y="180"/>
                    <a:pt x="23" y="180"/>
                    <a:pt x="23" y="180"/>
                  </a:cubicBezTo>
                  <a:cubicBezTo>
                    <a:pt x="22" y="180"/>
                    <a:pt x="21" y="179"/>
                    <a:pt x="21" y="178"/>
                  </a:cubicBezTo>
                  <a:cubicBezTo>
                    <a:pt x="21" y="148"/>
                    <a:pt x="21" y="127"/>
                    <a:pt x="21" y="113"/>
                  </a:cubicBezTo>
                  <a:cubicBezTo>
                    <a:pt x="21" y="85"/>
                    <a:pt x="21" y="85"/>
                    <a:pt x="21" y="85"/>
                  </a:cubicBezTo>
                  <a:cubicBezTo>
                    <a:pt x="21" y="72"/>
                    <a:pt x="21" y="51"/>
                    <a:pt x="21" y="20"/>
                  </a:cubicBezTo>
                  <a:cubicBezTo>
                    <a:pt x="21" y="20"/>
                    <a:pt x="22" y="19"/>
                    <a:pt x="23" y="19"/>
                  </a:cubicBezTo>
                  <a:cubicBezTo>
                    <a:pt x="23" y="19"/>
                    <a:pt x="23" y="19"/>
                    <a:pt x="70" y="19"/>
                  </a:cubicBezTo>
                  <a:cubicBezTo>
                    <a:pt x="73" y="19"/>
                    <a:pt x="75" y="19"/>
                    <a:pt x="78" y="19"/>
                  </a:cubicBezTo>
                  <a:cubicBezTo>
                    <a:pt x="89" y="19"/>
                    <a:pt x="103" y="19"/>
                    <a:pt x="120" y="19"/>
                  </a:cubicBezTo>
                  <a:cubicBezTo>
                    <a:pt x="158" y="19"/>
                    <a:pt x="186" y="19"/>
                    <a:pt x="206" y="19"/>
                  </a:cubicBezTo>
                  <a:cubicBezTo>
                    <a:pt x="209" y="19"/>
                    <a:pt x="211" y="19"/>
                    <a:pt x="214" y="19"/>
                  </a:cubicBezTo>
                  <a:cubicBezTo>
                    <a:pt x="262" y="19"/>
                    <a:pt x="262" y="19"/>
                    <a:pt x="262" y="19"/>
                  </a:cubicBezTo>
                  <a:cubicBezTo>
                    <a:pt x="263" y="19"/>
                    <a:pt x="264" y="20"/>
                    <a:pt x="264" y="21"/>
                  </a:cubicBezTo>
                  <a:cubicBezTo>
                    <a:pt x="264" y="157"/>
                    <a:pt x="264" y="175"/>
                    <a:pt x="264" y="178"/>
                  </a:cubicBez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25"/>
            <p:cNvSpPr>
              <a:spLocks/>
            </p:cNvSpPr>
            <p:nvPr/>
          </p:nvSpPr>
          <p:spPr bwMode="auto">
            <a:xfrm>
              <a:off x="1583888" y="3235454"/>
              <a:ext cx="690863" cy="1428349"/>
            </a:xfrm>
            <a:custGeom>
              <a:avLst/>
              <a:gdLst>
                <a:gd name="T0" fmla="*/ 303 w 414"/>
                <a:gd name="T1" fmla="*/ 0 h 856"/>
                <a:gd name="T2" fmla="*/ 414 w 414"/>
                <a:gd name="T3" fmla="*/ 111 h 856"/>
                <a:gd name="T4" fmla="*/ 414 w 414"/>
                <a:gd name="T5" fmla="*/ 379 h 856"/>
                <a:gd name="T6" fmla="*/ 377 w 414"/>
                <a:gd name="T7" fmla="*/ 417 h 856"/>
                <a:gd name="T8" fmla="*/ 339 w 414"/>
                <a:gd name="T9" fmla="*/ 379 h 856"/>
                <a:gd name="T10" fmla="*/ 339 w 414"/>
                <a:gd name="T11" fmla="*/ 137 h 856"/>
                <a:gd name="T12" fmla="*/ 319 w 414"/>
                <a:gd name="T13" fmla="*/ 137 h 856"/>
                <a:gd name="T14" fmla="*/ 319 w 414"/>
                <a:gd name="T15" fmla="*/ 806 h 856"/>
                <a:gd name="T16" fmla="*/ 268 w 414"/>
                <a:gd name="T17" fmla="*/ 856 h 856"/>
                <a:gd name="T18" fmla="*/ 217 w 414"/>
                <a:gd name="T19" fmla="*/ 806 h 856"/>
                <a:gd name="T20" fmla="*/ 217 w 414"/>
                <a:gd name="T21" fmla="*/ 419 h 856"/>
                <a:gd name="T22" fmla="*/ 197 w 414"/>
                <a:gd name="T23" fmla="*/ 419 h 856"/>
                <a:gd name="T24" fmla="*/ 197 w 414"/>
                <a:gd name="T25" fmla="*/ 806 h 856"/>
                <a:gd name="T26" fmla="*/ 146 w 414"/>
                <a:gd name="T27" fmla="*/ 856 h 856"/>
                <a:gd name="T28" fmla="*/ 95 w 414"/>
                <a:gd name="T29" fmla="*/ 806 h 856"/>
                <a:gd name="T30" fmla="*/ 95 w 414"/>
                <a:gd name="T31" fmla="*/ 137 h 856"/>
                <a:gd name="T32" fmla="*/ 75 w 414"/>
                <a:gd name="T33" fmla="*/ 137 h 856"/>
                <a:gd name="T34" fmla="*/ 75 w 414"/>
                <a:gd name="T35" fmla="*/ 379 h 856"/>
                <a:gd name="T36" fmla="*/ 38 w 414"/>
                <a:gd name="T37" fmla="*/ 417 h 856"/>
                <a:gd name="T38" fmla="*/ 0 w 414"/>
                <a:gd name="T39" fmla="*/ 379 h 856"/>
                <a:gd name="T40" fmla="*/ 0 w 414"/>
                <a:gd name="T41" fmla="*/ 111 h 856"/>
                <a:gd name="T42" fmla="*/ 112 w 414"/>
                <a:gd name="T43" fmla="*/ 0 h 856"/>
                <a:gd name="T44" fmla="*/ 303 w 414"/>
                <a:gd name="T45"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4" h="856">
                  <a:moveTo>
                    <a:pt x="303" y="0"/>
                  </a:moveTo>
                  <a:cubicBezTo>
                    <a:pt x="364" y="0"/>
                    <a:pt x="414" y="50"/>
                    <a:pt x="414" y="111"/>
                  </a:cubicBezTo>
                  <a:cubicBezTo>
                    <a:pt x="414" y="142"/>
                    <a:pt x="414" y="358"/>
                    <a:pt x="414" y="379"/>
                  </a:cubicBezTo>
                  <a:cubicBezTo>
                    <a:pt x="414" y="400"/>
                    <a:pt x="397" y="417"/>
                    <a:pt x="377" y="417"/>
                  </a:cubicBezTo>
                  <a:cubicBezTo>
                    <a:pt x="356" y="417"/>
                    <a:pt x="339" y="400"/>
                    <a:pt x="339" y="379"/>
                  </a:cubicBezTo>
                  <a:cubicBezTo>
                    <a:pt x="339" y="355"/>
                    <a:pt x="339" y="137"/>
                    <a:pt x="339" y="137"/>
                  </a:cubicBezTo>
                  <a:cubicBezTo>
                    <a:pt x="319" y="137"/>
                    <a:pt x="319" y="137"/>
                    <a:pt x="319" y="137"/>
                  </a:cubicBezTo>
                  <a:cubicBezTo>
                    <a:pt x="319" y="137"/>
                    <a:pt x="319" y="764"/>
                    <a:pt x="319" y="806"/>
                  </a:cubicBezTo>
                  <a:cubicBezTo>
                    <a:pt x="319" y="834"/>
                    <a:pt x="296" y="856"/>
                    <a:pt x="268" y="856"/>
                  </a:cubicBezTo>
                  <a:cubicBezTo>
                    <a:pt x="240" y="856"/>
                    <a:pt x="217" y="834"/>
                    <a:pt x="217" y="806"/>
                  </a:cubicBezTo>
                  <a:cubicBezTo>
                    <a:pt x="217" y="764"/>
                    <a:pt x="217" y="419"/>
                    <a:pt x="217" y="419"/>
                  </a:cubicBezTo>
                  <a:cubicBezTo>
                    <a:pt x="197" y="419"/>
                    <a:pt x="197" y="419"/>
                    <a:pt x="197" y="419"/>
                  </a:cubicBezTo>
                  <a:cubicBezTo>
                    <a:pt x="197" y="419"/>
                    <a:pt x="197" y="764"/>
                    <a:pt x="197" y="806"/>
                  </a:cubicBezTo>
                  <a:cubicBezTo>
                    <a:pt x="197" y="834"/>
                    <a:pt x="174" y="856"/>
                    <a:pt x="146" y="856"/>
                  </a:cubicBezTo>
                  <a:cubicBezTo>
                    <a:pt x="118" y="856"/>
                    <a:pt x="95" y="834"/>
                    <a:pt x="95" y="806"/>
                  </a:cubicBezTo>
                  <a:cubicBezTo>
                    <a:pt x="95" y="764"/>
                    <a:pt x="95" y="137"/>
                    <a:pt x="95" y="137"/>
                  </a:cubicBezTo>
                  <a:cubicBezTo>
                    <a:pt x="75" y="137"/>
                    <a:pt x="75" y="137"/>
                    <a:pt x="75" y="137"/>
                  </a:cubicBezTo>
                  <a:cubicBezTo>
                    <a:pt x="75" y="137"/>
                    <a:pt x="75" y="355"/>
                    <a:pt x="75" y="379"/>
                  </a:cubicBezTo>
                  <a:cubicBezTo>
                    <a:pt x="75" y="400"/>
                    <a:pt x="59" y="417"/>
                    <a:pt x="38" y="417"/>
                  </a:cubicBezTo>
                  <a:cubicBezTo>
                    <a:pt x="17" y="417"/>
                    <a:pt x="0" y="400"/>
                    <a:pt x="0" y="379"/>
                  </a:cubicBezTo>
                  <a:cubicBezTo>
                    <a:pt x="0" y="358"/>
                    <a:pt x="0" y="142"/>
                    <a:pt x="0" y="111"/>
                  </a:cubicBezTo>
                  <a:cubicBezTo>
                    <a:pt x="0" y="50"/>
                    <a:pt x="50" y="0"/>
                    <a:pt x="112" y="0"/>
                  </a:cubicBezTo>
                  <a:cubicBezTo>
                    <a:pt x="141" y="0"/>
                    <a:pt x="272" y="0"/>
                    <a:pt x="303" y="0"/>
                  </a:cubicBezTo>
                  <a:close/>
                </a:path>
              </a:pathLst>
            </a:custGeom>
            <a:solidFill>
              <a:schemeClr val="accent5"/>
            </a:solidFill>
            <a:ln>
              <a:noFill/>
            </a:ln>
            <a:effectLst/>
            <a:extLst/>
          </p:spPr>
          <p:txBody>
            <a:bodyPr vert="horz" wrap="square" lIns="91440" tIns="45720" rIns="91440" bIns="45720" numCol="1" anchor="t" anchorCtr="0" compatLnSpc="1">
              <a:prstTxWarp prst="textNoShape">
                <a:avLst/>
              </a:prstTxWarp>
            </a:bodyPr>
            <a:lstStyle/>
            <a:p>
              <a:endParaRPr lang="en-US" dirty="0">
                <a:solidFill>
                  <a:srgbClr val="292929"/>
                </a:solidFill>
              </a:endParaRPr>
            </a:p>
          </p:txBody>
        </p:sp>
        <p:sp>
          <p:nvSpPr>
            <p:cNvPr id="7" name="Oval 24"/>
            <p:cNvSpPr>
              <a:spLocks noChangeArrowheads="1"/>
            </p:cNvSpPr>
            <p:nvPr/>
          </p:nvSpPr>
          <p:spPr bwMode="auto">
            <a:xfrm>
              <a:off x="1793174" y="2909802"/>
              <a:ext cx="288213" cy="288918"/>
            </a:xfrm>
            <a:prstGeom prst="ellipse">
              <a:avLst/>
            </a:prstGeom>
            <a:solidFill>
              <a:schemeClr val="accent5"/>
            </a:solidFill>
            <a:ln>
              <a:noFill/>
            </a:ln>
            <a:effectLst/>
            <a:extLst/>
          </p:spPr>
          <p:txBody>
            <a:bodyPr vert="horz" wrap="square" lIns="91440" tIns="45720" rIns="91440" bIns="45720" numCol="1" anchor="t" anchorCtr="0" compatLnSpc="1">
              <a:prstTxWarp prst="textNoShape">
                <a:avLst/>
              </a:prstTxWarp>
            </a:bodyPr>
            <a:lstStyle/>
            <a:p>
              <a:endParaRPr lang="en-US" dirty="0">
                <a:solidFill>
                  <a:srgbClr val="292929"/>
                </a:solidFill>
              </a:endParaRPr>
            </a:p>
          </p:txBody>
        </p:sp>
        <p:sp>
          <p:nvSpPr>
            <p:cNvPr id="9" name="Freeform 42"/>
            <p:cNvSpPr>
              <a:spLocks noEditPoints="1"/>
            </p:cNvSpPr>
            <p:nvPr/>
          </p:nvSpPr>
          <p:spPr bwMode="auto">
            <a:xfrm>
              <a:off x="310930" y="5085694"/>
              <a:ext cx="227285" cy="441843"/>
            </a:xfrm>
            <a:custGeom>
              <a:avLst/>
              <a:gdLst>
                <a:gd name="T0" fmla="*/ 485 w 635"/>
                <a:gd name="T1" fmla="*/ 1159 h 1234"/>
                <a:gd name="T2" fmla="*/ 485 w 635"/>
                <a:gd name="T3" fmla="*/ 1137 h 1234"/>
                <a:gd name="T4" fmla="*/ 635 w 635"/>
                <a:gd name="T5" fmla="*/ 114 h 1234"/>
                <a:gd name="T6" fmla="*/ 442 w 635"/>
                <a:gd name="T7" fmla="*/ 1234 h 1234"/>
                <a:gd name="T8" fmla="*/ 0 w 635"/>
                <a:gd name="T9" fmla="*/ 1117 h 1234"/>
                <a:gd name="T10" fmla="*/ 194 w 635"/>
                <a:gd name="T11" fmla="*/ 0 h 1234"/>
                <a:gd name="T12" fmla="*/ 635 w 635"/>
                <a:gd name="T13" fmla="*/ 114 h 1234"/>
                <a:gd name="T14" fmla="*/ 167 w 635"/>
                <a:gd name="T15" fmla="*/ 1148 h 1234"/>
                <a:gd name="T16" fmla="*/ 153 w 635"/>
                <a:gd name="T17" fmla="*/ 1137 h 1234"/>
                <a:gd name="T18" fmla="*/ 133 w 635"/>
                <a:gd name="T19" fmla="*/ 1149 h 1234"/>
                <a:gd name="T20" fmla="*/ 133 w 635"/>
                <a:gd name="T21" fmla="*/ 1153 h 1234"/>
                <a:gd name="T22" fmla="*/ 154 w 635"/>
                <a:gd name="T23" fmla="*/ 1166 h 1234"/>
                <a:gd name="T24" fmla="*/ 167 w 635"/>
                <a:gd name="T25" fmla="*/ 1154 h 1234"/>
                <a:gd name="T26" fmla="*/ 311 w 635"/>
                <a:gd name="T27" fmla="*/ 1171 h 1234"/>
                <a:gd name="T28" fmla="*/ 295 w 635"/>
                <a:gd name="T29" fmla="*/ 1151 h 1234"/>
                <a:gd name="T30" fmla="*/ 289 w 635"/>
                <a:gd name="T31" fmla="*/ 1169 h 1234"/>
                <a:gd name="T32" fmla="*/ 290 w 635"/>
                <a:gd name="T33" fmla="*/ 1169 h 1234"/>
                <a:gd name="T34" fmla="*/ 318 w 635"/>
                <a:gd name="T35" fmla="*/ 1149 h 1234"/>
                <a:gd name="T36" fmla="*/ 302 w 635"/>
                <a:gd name="T37" fmla="*/ 1129 h 1234"/>
                <a:gd name="T38" fmla="*/ 318 w 635"/>
                <a:gd name="T39" fmla="*/ 1149 h 1234"/>
                <a:gd name="T40" fmla="*/ 320 w 635"/>
                <a:gd name="T41" fmla="*/ 1154 h 1234"/>
                <a:gd name="T42" fmla="*/ 337 w 635"/>
                <a:gd name="T43" fmla="*/ 1174 h 1234"/>
                <a:gd name="T44" fmla="*/ 350 w 635"/>
                <a:gd name="T45" fmla="*/ 1133 h 1234"/>
                <a:gd name="T46" fmla="*/ 321 w 635"/>
                <a:gd name="T47" fmla="*/ 1151 h 1234"/>
                <a:gd name="T48" fmla="*/ 350 w 635"/>
                <a:gd name="T49" fmla="*/ 1133 h 1234"/>
                <a:gd name="T50" fmla="*/ 485 w 635"/>
                <a:gd name="T51" fmla="*/ 1131 h 1234"/>
                <a:gd name="T52" fmla="*/ 471 w 635"/>
                <a:gd name="T53" fmla="*/ 1158 h 1234"/>
                <a:gd name="T54" fmla="*/ 466 w 635"/>
                <a:gd name="T55" fmla="*/ 1172 h 1234"/>
                <a:gd name="T56" fmla="*/ 485 w 635"/>
                <a:gd name="T57" fmla="*/ 1165 h 1234"/>
                <a:gd name="T58" fmla="*/ 601 w 635"/>
                <a:gd name="T59" fmla="*/ 216 h 1234"/>
                <a:gd name="T60" fmla="*/ 107 w 635"/>
                <a:gd name="T61" fmla="*/ 143 h 1234"/>
                <a:gd name="T62" fmla="*/ 33 w 635"/>
                <a:gd name="T63" fmla="*/ 1031 h 1234"/>
                <a:gd name="T64" fmla="*/ 527 w 635"/>
                <a:gd name="T65" fmla="*/ 1104 h 1234"/>
                <a:gd name="T66" fmla="*/ 601 w 635"/>
                <a:gd name="T67" fmla="*/ 216 h 1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5" h="1234">
                  <a:moveTo>
                    <a:pt x="497" y="1148"/>
                  </a:moveTo>
                  <a:cubicBezTo>
                    <a:pt x="497" y="1154"/>
                    <a:pt x="491" y="1159"/>
                    <a:pt x="485" y="1159"/>
                  </a:cubicBezTo>
                  <a:cubicBezTo>
                    <a:pt x="479" y="1159"/>
                    <a:pt x="474" y="1154"/>
                    <a:pt x="474" y="1148"/>
                  </a:cubicBezTo>
                  <a:cubicBezTo>
                    <a:pt x="474" y="1142"/>
                    <a:pt x="479" y="1137"/>
                    <a:pt x="485" y="1137"/>
                  </a:cubicBezTo>
                  <a:cubicBezTo>
                    <a:pt x="491" y="1137"/>
                    <a:pt x="497" y="1142"/>
                    <a:pt x="497" y="1148"/>
                  </a:cubicBezTo>
                  <a:close/>
                  <a:moveTo>
                    <a:pt x="635" y="114"/>
                  </a:moveTo>
                  <a:cubicBezTo>
                    <a:pt x="635" y="1117"/>
                    <a:pt x="635" y="1117"/>
                    <a:pt x="635" y="1117"/>
                  </a:cubicBezTo>
                  <a:cubicBezTo>
                    <a:pt x="635" y="1204"/>
                    <a:pt x="595" y="1227"/>
                    <a:pt x="442" y="1234"/>
                  </a:cubicBezTo>
                  <a:cubicBezTo>
                    <a:pt x="192" y="1234"/>
                    <a:pt x="192" y="1234"/>
                    <a:pt x="192" y="1234"/>
                  </a:cubicBezTo>
                  <a:cubicBezTo>
                    <a:pt x="39" y="1234"/>
                    <a:pt x="0" y="1202"/>
                    <a:pt x="0" y="1117"/>
                  </a:cubicBezTo>
                  <a:cubicBezTo>
                    <a:pt x="0" y="1042"/>
                    <a:pt x="0" y="1082"/>
                    <a:pt x="0" y="114"/>
                  </a:cubicBezTo>
                  <a:cubicBezTo>
                    <a:pt x="0" y="60"/>
                    <a:pt x="5" y="0"/>
                    <a:pt x="194" y="0"/>
                  </a:cubicBezTo>
                  <a:cubicBezTo>
                    <a:pt x="442" y="0"/>
                    <a:pt x="442" y="0"/>
                    <a:pt x="442" y="0"/>
                  </a:cubicBezTo>
                  <a:cubicBezTo>
                    <a:pt x="593" y="0"/>
                    <a:pt x="635" y="36"/>
                    <a:pt x="635" y="114"/>
                  </a:cubicBezTo>
                  <a:close/>
                  <a:moveTo>
                    <a:pt x="170" y="1151"/>
                  </a:moveTo>
                  <a:cubicBezTo>
                    <a:pt x="170" y="1150"/>
                    <a:pt x="168" y="1148"/>
                    <a:pt x="167" y="1148"/>
                  </a:cubicBezTo>
                  <a:cubicBezTo>
                    <a:pt x="142" y="1148"/>
                    <a:pt x="142" y="1148"/>
                    <a:pt x="142" y="1148"/>
                  </a:cubicBezTo>
                  <a:cubicBezTo>
                    <a:pt x="153" y="1137"/>
                    <a:pt x="153" y="1137"/>
                    <a:pt x="153" y="1137"/>
                  </a:cubicBezTo>
                  <a:cubicBezTo>
                    <a:pt x="149" y="1134"/>
                    <a:pt x="149" y="1134"/>
                    <a:pt x="149" y="1134"/>
                  </a:cubicBezTo>
                  <a:cubicBezTo>
                    <a:pt x="133" y="1149"/>
                    <a:pt x="133" y="1149"/>
                    <a:pt x="133" y="1149"/>
                  </a:cubicBezTo>
                  <a:cubicBezTo>
                    <a:pt x="133" y="1150"/>
                    <a:pt x="133" y="1150"/>
                    <a:pt x="133" y="1151"/>
                  </a:cubicBezTo>
                  <a:cubicBezTo>
                    <a:pt x="133" y="1152"/>
                    <a:pt x="133" y="1153"/>
                    <a:pt x="133" y="1153"/>
                  </a:cubicBezTo>
                  <a:cubicBezTo>
                    <a:pt x="150" y="1169"/>
                    <a:pt x="150" y="1169"/>
                    <a:pt x="150" y="1169"/>
                  </a:cubicBezTo>
                  <a:cubicBezTo>
                    <a:pt x="154" y="1166"/>
                    <a:pt x="154" y="1166"/>
                    <a:pt x="154" y="1166"/>
                  </a:cubicBezTo>
                  <a:cubicBezTo>
                    <a:pt x="142" y="1154"/>
                    <a:pt x="142" y="1154"/>
                    <a:pt x="142" y="1154"/>
                  </a:cubicBezTo>
                  <a:cubicBezTo>
                    <a:pt x="167" y="1154"/>
                    <a:pt x="167" y="1154"/>
                    <a:pt x="167" y="1154"/>
                  </a:cubicBezTo>
                  <a:cubicBezTo>
                    <a:pt x="168" y="1154"/>
                    <a:pt x="170" y="1153"/>
                    <a:pt x="170" y="1151"/>
                  </a:cubicBezTo>
                  <a:close/>
                  <a:moveTo>
                    <a:pt x="311" y="1171"/>
                  </a:moveTo>
                  <a:cubicBezTo>
                    <a:pt x="317" y="1152"/>
                    <a:pt x="317" y="1152"/>
                    <a:pt x="317" y="1152"/>
                  </a:cubicBezTo>
                  <a:cubicBezTo>
                    <a:pt x="312" y="1149"/>
                    <a:pt x="307" y="1146"/>
                    <a:pt x="295" y="1151"/>
                  </a:cubicBezTo>
                  <a:cubicBezTo>
                    <a:pt x="289" y="1169"/>
                    <a:pt x="289" y="1169"/>
                    <a:pt x="289" y="1169"/>
                  </a:cubicBezTo>
                  <a:cubicBezTo>
                    <a:pt x="289" y="1169"/>
                    <a:pt x="289" y="1169"/>
                    <a:pt x="289" y="1169"/>
                  </a:cubicBezTo>
                  <a:cubicBezTo>
                    <a:pt x="289" y="1169"/>
                    <a:pt x="289" y="1169"/>
                    <a:pt x="290" y="1169"/>
                  </a:cubicBezTo>
                  <a:cubicBezTo>
                    <a:pt x="290" y="1169"/>
                    <a:pt x="290" y="1169"/>
                    <a:pt x="290" y="1169"/>
                  </a:cubicBezTo>
                  <a:cubicBezTo>
                    <a:pt x="301" y="1165"/>
                    <a:pt x="307" y="1168"/>
                    <a:pt x="311" y="1171"/>
                  </a:cubicBezTo>
                  <a:close/>
                  <a:moveTo>
                    <a:pt x="318" y="1149"/>
                  </a:moveTo>
                  <a:cubicBezTo>
                    <a:pt x="324" y="1130"/>
                    <a:pt x="324" y="1130"/>
                    <a:pt x="324" y="1130"/>
                  </a:cubicBezTo>
                  <a:cubicBezTo>
                    <a:pt x="319" y="1127"/>
                    <a:pt x="313" y="1124"/>
                    <a:pt x="302" y="1129"/>
                  </a:cubicBezTo>
                  <a:cubicBezTo>
                    <a:pt x="296" y="1147"/>
                    <a:pt x="296" y="1147"/>
                    <a:pt x="296" y="1147"/>
                  </a:cubicBezTo>
                  <a:cubicBezTo>
                    <a:pt x="308" y="1143"/>
                    <a:pt x="313" y="1145"/>
                    <a:pt x="318" y="1149"/>
                  </a:cubicBezTo>
                  <a:close/>
                  <a:moveTo>
                    <a:pt x="343" y="1155"/>
                  </a:moveTo>
                  <a:cubicBezTo>
                    <a:pt x="331" y="1160"/>
                    <a:pt x="325" y="1157"/>
                    <a:pt x="320" y="1154"/>
                  </a:cubicBezTo>
                  <a:cubicBezTo>
                    <a:pt x="315" y="1173"/>
                    <a:pt x="315" y="1173"/>
                    <a:pt x="315" y="1173"/>
                  </a:cubicBezTo>
                  <a:cubicBezTo>
                    <a:pt x="320" y="1176"/>
                    <a:pt x="325" y="1179"/>
                    <a:pt x="337" y="1174"/>
                  </a:cubicBezTo>
                  <a:lnTo>
                    <a:pt x="343" y="1155"/>
                  </a:lnTo>
                  <a:close/>
                  <a:moveTo>
                    <a:pt x="350" y="1133"/>
                  </a:moveTo>
                  <a:cubicBezTo>
                    <a:pt x="338" y="1138"/>
                    <a:pt x="332" y="1135"/>
                    <a:pt x="327" y="1132"/>
                  </a:cubicBezTo>
                  <a:cubicBezTo>
                    <a:pt x="321" y="1151"/>
                    <a:pt x="321" y="1151"/>
                    <a:pt x="321" y="1151"/>
                  </a:cubicBezTo>
                  <a:cubicBezTo>
                    <a:pt x="326" y="1154"/>
                    <a:pt x="332" y="1156"/>
                    <a:pt x="344" y="1152"/>
                  </a:cubicBezTo>
                  <a:lnTo>
                    <a:pt x="350" y="1133"/>
                  </a:lnTo>
                  <a:close/>
                  <a:moveTo>
                    <a:pt x="503" y="1148"/>
                  </a:moveTo>
                  <a:cubicBezTo>
                    <a:pt x="503" y="1139"/>
                    <a:pt x="495" y="1131"/>
                    <a:pt x="485" y="1131"/>
                  </a:cubicBezTo>
                  <a:cubicBezTo>
                    <a:pt x="476" y="1131"/>
                    <a:pt x="468" y="1139"/>
                    <a:pt x="468" y="1148"/>
                  </a:cubicBezTo>
                  <a:cubicBezTo>
                    <a:pt x="468" y="1152"/>
                    <a:pt x="469" y="1155"/>
                    <a:pt x="471" y="1158"/>
                  </a:cubicBezTo>
                  <a:cubicBezTo>
                    <a:pt x="462" y="1168"/>
                    <a:pt x="462" y="1168"/>
                    <a:pt x="462" y="1168"/>
                  </a:cubicBezTo>
                  <a:cubicBezTo>
                    <a:pt x="466" y="1172"/>
                    <a:pt x="466" y="1172"/>
                    <a:pt x="466" y="1172"/>
                  </a:cubicBezTo>
                  <a:cubicBezTo>
                    <a:pt x="476" y="1162"/>
                    <a:pt x="476" y="1162"/>
                    <a:pt x="476" y="1162"/>
                  </a:cubicBezTo>
                  <a:cubicBezTo>
                    <a:pt x="478" y="1164"/>
                    <a:pt x="482" y="1165"/>
                    <a:pt x="485" y="1165"/>
                  </a:cubicBezTo>
                  <a:cubicBezTo>
                    <a:pt x="495" y="1165"/>
                    <a:pt x="503" y="1158"/>
                    <a:pt x="503" y="1148"/>
                  </a:cubicBezTo>
                  <a:close/>
                  <a:moveTo>
                    <a:pt x="601" y="216"/>
                  </a:moveTo>
                  <a:cubicBezTo>
                    <a:pt x="601" y="175"/>
                    <a:pt x="568" y="143"/>
                    <a:pt x="527" y="143"/>
                  </a:cubicBezTo>
                  <a:cubicBezTo>
                    <a:pt x="107" y="143"/>
                    <a:pt x="107" y="143"/>
                    <a:pt x="107" y="143"/>
                  </a:cubicBezTo>
                  <a:cubicBezTo>
                    <a:pt x="66" y="143"/>
                    <a:pt x="33" y="175"/>
                    <a:pt x="33" y="216"/>
                  </a:cubicBezTo>
                  <a:cubicBezTo>
                    <a:pt x="33" y="1031"/>
                    <a:pt x="33" y="1031"/>
                    <a:pt x="33" y="1031"/>
                  </a:cubicBezTo>
                  <a:cubicBezTo>
                    <a:pt x="33" y="1071"/>
                    <a:pt x="66" y="1104"/>
                    <a:pt x="107" y="1104"/>
                  </a:cubicBezTo>
                  <a:cubicBezTo>
                    <a:pt x="527" y="1104"/>
                    <a:pt x="527" y="1104"/>
                    <a:pt x="527" y="1104"/>
                  </a:cubicBezTo>
                  <a:cubicBezTo>
                    <a:pt x="568" y="1104"/>
                    <a:pt x="601" y="1071"/>
                    <a:pt x="601" y="1031"/>
                  </a:cubicBezTo>
                  <a:lnTo>
                    <a:pt x="601" y="216"/>
                  </a:lnTo>
                  <a:close/>
                </a:path>
              </a:pathLst>
            </a:custGeom>
            <a:solidFill>
              <a:schemeClr val="tx1"/>
            </a:solidFill>
            <a:ln>
              <a:noFill/>
            </a:ln>
          </p:spPr>
          <p:txBody>
            <a:bodyPr vert="horz" wrap="square" lIns="89612" tIns="44807" rIns="89612" bIns="44807" numCol="1" anchor="t" anchorCtr="0" compatLnSpc="1">
              <a:prstTxWarp prst="textNoShape">
                <a:avLst/>
              </a:prstTxWarp>
            </a:bodyPr>
            <a:lstStyle/>
            <a:p>
              <a:pPr defTabSz="896208">
                <a:defRPr/>
              </a:pPr>
              <a:endParaRPr lang="en-US" kern="0">
                <a:solidFill>
                  <a:sysClr val="windowText" lastClr="000000"/>
                </a:solidFill>
              </a:endParaRPr>
            </a:p>
          </p:txBody>
        </p:sp>
        <p:sp>
          <p:nvSpPr>
            <p:cNvPr id="10" name="Freeform 78"/>
            <p:cNvSpPr>
              <a:spLocks noEditPoints="1"/>
            </p:cNvSpPr>
            <p:nvPr/>
          </p:nvSpPr>
          <p:spPr bwMode="auto">
            <a:xfrm>
              <a:off x="1524733" y="5085694"/>
              <a:ext cx="1275338" cy="714072"/>
            </a:xfrm>
            <a:custGeom>
              <a:avLst/>
              <a:gdLst>
                <a:gd name="T0" fmla="*/ 1286 w 1286"/>
                <a:gd name="T1" fmla="*/ 656 h 720"/>
                <a:gd name="T2" fmla="*/ 1286 w 1286"/>
                <a:gd name="T3" fmla="*/ 682 h 720"/>
                <a:gd name="T4" fmla="*/ 1247 w 1286"/>
                <a:gd name="T5" fmla="*/ 720 h 720"/>
                <a:gd name="T6" fmla="*/ 39 w 1286"/>
                <a:gd name="T7" fmla="*/ 720 h 720"/>
                <a:gd name="T8" fmla="*/ 0 w 1286"/>
                <a:gd name="T9" fmla="*/ 682 h 720"/>
                <a:gd name="T10" fmla="*/ 0 w 1286"/>
                <a:gd name="T11" fmla="*/ 656 h 720"/>
                <a:gd name="T12" fmla="*/ 553 w 1286"/>
                <a:gd name="T13" fmla="*/ 656 h 720"/>
                <a:gd name="T14" fmla="*/ 553 w 1286"/>
                <a:gd name="T15" fmla="*/ 669 h 720"/>
                <a:gd name="T16" fmla="*/ 566 w 1286"/>
                <a:gd name="T17" fmla="*/ 682 h 720"/>
                <a:gd name="T18" fmla="*/ 720 w 1286"/>
                <a:gd name="T19" fmla="*/ 682 h 720"/>
                <a:gd name="T20" fmla="*/ 733 w 1286"/>
                <a:gd name="T21" fmla="*/ 669 h 720"/>
                <a:gd name="T22" fmla="*/ 733 w 1286"/>
                <a:gd name="T23" fmla="*/ 656 h 720"/>
                <a:gd name="T24" fmla="*/ 1286 w 1286"/>
                <a:gd name="T25" fmla="*/ 656 h 720"/>
                <a:gd name="T26" fmla="*/ 1132 w 1286"/>
                <a:gd name="T27" fmla="*/ 39 h 720"/>
                <a:gd name="T28" fmla="*/ 1132 w 1286"/>
                <a:gd name="T29" fmla="*/ 52 h 720"/>
                <a:gd name="T30" fmla="*/ 1132 w 1286"/>
                <a:gd name="T31" fmla="*/ 579 h 720"/>
                <a:gd name="T32" fmla="*/ 1093 w 1286"/>
                <a:gd name="T33" fmla="*/ 617 h 720"/>
                <a:gd name="T34" fmla="*/ 1080 w 1286"/>
                <a:gd name="T35" fmla="*/ 617 h 720"/>
                <a:gd name="T36" fmla="*/ 206 w 1286"/>
                <a:gd name="T37" fmla="*/ 617 h 720"/>
                <a:gd name="T38" fmla="*/ 193 w 1286"/>
                <a:gd name="T39" fmla="*/ 617 h 720"/>
                <a:gd name="T40" fmla="*/ 155 w 1286"/>
                <a:gd name="T41" fmla="*/ 579 h 720"/>
                <a:gd name="T42" fmla="*/ 155 w 1286"/>
                <a:gd name="T43" fmla="*/ 52 h 720"/>
                <a:gd name="T44" fmla="*/ 155 w 1286"/>
                <a:gd name="T45" fmla="*/ 39 h 720"/>
                <a:gd name="T46" fmla="*/ 193 w 1286"/>
                <a:gd name="T47" fmla="*/ 0 h 720"/>
                <a:gd name="T48" fmla="*/ 1093 w 1286"/>
                <a:gd name="T49" fmla="*/ 0 h 720"/>
                <a:gd name="T50" fmla="*/ 1132 w 1286"/>
                <a:gd name="T51" fmla="*/ 39 h 720"/>
                <a:gd name="T52" fmla="*/ 1080 w 1286"/>
                <a:gd name="T53" fmla="*/ 52 h 720"/>
                <a:gd name="T54" fmla="*/ 206 w 1286"/>
                <a:gd name="T55" fmla="*/ 52 h 720"/>
                <a:gd name="T56" fmla="*/ 206 w 1286"/>
                <a:gd name="T57" fmla="*/ 566 h 720"/>
                <a:gd name="T58" fmla="*/ 1080 w 1286"/>
                <a:gd name="T59" fmla="*/ 566 h 720"/>
                <a:gd name="T60" fmla="*/ 1080 w 1286"/>
                <a:gd name="T61" fmla="*/ 52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86" h="720">
                  <a:moveTo>
                    <a:pt x="1286" y="656"/>
                  </a:moveTo>
                  <a:cubicBezTo>
                    <a:pt x="1286" y="682"/>
                    <a:pt x="1286" y="682"/>
                    <a:pt x="1286" y="682"/>
                  </a:cubicBezTo>
                  <a:cubicBezTo>
                    <a:pt x="1286" y="682"/>
                    <a:pt x="1286" y="720"/>
                    <a:pt x="1247" y="720"/>
                  </a:cubicBezTo>
                  <a:cubicBezTo>
                    <a:pt x="39" y="720"/>
                    <a:pt x="39" y="720"/>
                    <a:pt x="39" y="720"/>
                  </a:cubicBezTo>
                  <a:cubicBezTo>
                    <a:pt x="0" y="720"/>
                    <a:pt x="0" y="682"/>
                    <a:pt x="0" y="682"/>
                  </a:cubicBezTo>
                  <a:cubicBezTo>
                    <a:pt x="0" y="656"/>
                    <a:pt x="0" y="656"/>
                    <a:pt x="0" y="656"/>
                  </a:cubicBezTo>
                  <a:cubicBezTo>
                    <a:pt x="553" y="656"/>
                    <a:pt x="553" y="656"/>
                    <a:pt x="553" y="656"/>
                  </a:cubicBezTo>
                  <a:cubicBezTo>
                    <a:pt x="553" y="669"/>
                    <a:pt x="553" y="669"/>
                    <a:pt x="553" y="669"/>
                  </a:cubicBezTo>
                  <a:cubicBezTo>
                    <a:pt x="553" y="676"/>
                    <a:pt x="559" y="682"/>
                    <a:pt x="566" y="682"/>
                  </a:cubicBezTo>
                  <a:cubicBezTo>
                    <a:pt x="720" y="682"/>
                    <a:pt x="720" y="682"/>
                    <a:pt x="720" y="682"/>
                  </a:cubicBezTo>
                  <a:cubicBezTo>
                    <a:pt x="727" y="682"/>
                    <a:pt x="733" y="676"/>
                    <a:pt x="733" y="669"/>
                  </a:cubicBezTo>
                  <a:cubicBezTo>
                    <a:pt x="733" y="656"/>
                    <a:pt x="733" y="656"/>
                    <a:pt x="733" y="656"/>
                  </a:cubicBezTo>
                  <a:lnTo>
                    <a:pt x="1286" y="656"/>
                  </a:lnTo>
                  <a:close/>
                  <a:moveTo>
                    <a:pt x="1132" y="39"/>
                  </a:moveTo>
                  <a:cubicBezTo>
                    <a:pt x="1132" y="52"/>
                    <a:pt x="1132" y="52"/>
                    <a:pt x="1132" y="52"/>
                  </a:cubicBezTo>
                  <a:cubicBezTo>
                    <a:pt x="1132" y="579"/>
                    <a:pt x="1132" y="579"/>
                    <a:pt x="1132" y="579"/>
                  </a:cubicBezTo>
                  <a:cubicBezTo>
                    <a:pt x="1132" y="600"/>
                    <a:pt x="1114" y="617"/>
                    <a:pt x="1093" y="617"/>
                  </a:cubicBezTo>
                  <a:cubicBezTo>
                    <a:pt x="1080" y="617"/>
                    <a:pt x="1080" y="617"/>
                    <a:pt x="1080" y="617"/>
                  </a:cubicBezTo>
                  <a:cubicBezTo>
                    <a:pt x="206" y="617"/>
                    <a:pt x="206" y="617"/>
                    <a:pt x="206" y="617"/>
                  </a:cubicBezTo>
                  <a:cubicBezTo>
                    <a:pt x="193" y="617"/>
                    <a:pt x="193" y="617"/>
                    <a:pt x="193" y="617"/>
                  </a:cubicBezTo>
                  <a:cubicBezTo>
                    <a:pt x="172" y="617"/>
                    <a:pt x="155" y="600"/>
                    <a:pt x="155" y="579"/>
                  </a:cubicBezTo>
                  <a:cubicBezTo>
                    <a:pt x="155" y="52"/>
                    <a:pt x="155" y="52"/>
                    <a:pt x="155" y="52"/>
                  </a:cubicBezTo>
                  <a:cubicBezTo>
                    <a:pt x="155" y="39"/>
                    <a:pt x="155" y="39"/>
                    <a:pt x="155" y="39"/>
                  </a:cubicBezTo>
                  <a:cubicBezTo>
                    <a:pt x="155" y="18"/>
                    <a:pt x="172" y="0"/>
                    <a:pt x="193" y="0"/>
                  </a:cubicBezTo>
                  <a:cubicBezTo>
                    <a:pt x="1093" y="0"/>
                    <a:pt x="1093" y="0"/>
                    <a:pt x="1093" y="0"/>
                  </a:cubicBezTo>
                  <a:cubicBezTo>
                    <a:pt x="1114" y="0"/>
                    <a:pt x="1132" y="18"/>
                    <a:pt x="1132" y="39"/>
                  </a:cubicBezTo>
                  <a:close/>
                  <a:moveTo>
                    <a:pt x="1080" y="52"/>
                  </a:moveTo>
                  <a:cubicBezTo>
                    <a:pt x="206" y="52"/>
                    <a:pt x="206" y="52"/>
                    <a:pt x="206" y="52"/>
                  </a:cubicBezTo>
                  <a:cubicBezTo>
                    <a:pt x="206" y="566"/>
                    <a:pt x="206" y="566"/>
                    <a:pt x="206" y="566"/>
                  </a:cubicBezTo>
                  <a:cubicBezTo>
                    <a:pt x="1080" y="566"/>
                    <a:pt x="1080" y="566"/>
                    <a:pt x="1080" y="566"/>
                  </a:cubicBezTo>
                  <a:lnTo>
                    <a:pt x="1080" y="52"/>
                  </a:lnTo>
                  <a:close/>
                </a:path>
              </a:pathLst>
            </a:custGeom>
            <a:solidFill>
              <a:schemeClr val="tx1"/>
            </a:solidFill>
            <a:ln>
              <a:noFill/>
            </a:ln>
          </p:spPr>
          <p:txBody>
            <a:bodyPr vert="horz" wrap="square" lIns="89612" tIns="44807" rIns="89612" bIns="44807" numCol="1" anchor="t" anchorCtr="0" compatLnSpc="1">
              <a:prstTxWarp prst="textNoShape">
                <a:avLst/>
              </a:prstTxWarp>
            </a:bodyPr>
            <a:lstStyle/>
            <a:p>
              <a:pPr defTabSz="896208">
                <a:defRPr/>
              </a:pPr>
              <a:endParaRPr lang="en-US" kern="0">
                <a:solidFill>
                  <a:sysClr val="windowText" lastClr="000000"/>
                </a:solidFill>
              </a:endParaRPr>
            </a:p>
          </p:txBody>
        </p:sp>
        <p:sp>
          <p:nvSpPr>
            <p:cNvPr id="11" name="Freeform 16"/>
            <p:cNvSpPr>
              <a:spLocks noEditPoints="1"/>
            </p:cNvSpPr>
            <p:nvPr/>
          </p:nvSpPr>
          <p:spPr bwMode="auto">
            <a:xfrm>
              <a:off x="2847737" y="5085694"/>
              <a:ext cx="699971" cy="516732"/>
            </a:xfrm>
            <a:custGeom>
              <a:avLst/>
              <a:gdLst>
                <a:gd name="T0" fmla="*/ 732 w 1051"/>
                <a:gd name="T1" fmla="*/ 287 h 776"/>
                <a:gd name="T2" fmla="*/ 940 w 1051"/>
                <a:gd name="T3" fmla="*/ 287 h 776"/>
                <a:gd name="T4" fmla="*/ 940 w 1051"/>
                <a:gd name="T5" fmla="*/ 396 h 776"/>
                <a:gd name="T6" fmla="*/ 732 w 1051"/>
                <a:gd name="T7" fmla="*/ 396 h 776"/>
                <a:gd name="T8" fmla="*/ 732 w 1051"/>
                <a:gd name="T9" fmla="*/ 287 h 776"/>
                <a:gd name="T10" fmla="*/ 940 w 1051"/>
                <a:gd name="T11" fmla="*/ 644 h 776"/>
                <a:gd name="T12" fmla="*/ 940 w 1051"/>
                <a:gd name="T13" fmla="*/ 418 h 776"/>
                <a:gd name="T14" fmla="*/ 732 w 1051"/>
                <a:gd name="T15" fmla="*/ 418 h 776"/>
                <a:gd name="T16" fmla="*/ 732 w 1051"/>
                <a:gd name="T17" fmla="*/ 644 h 776"/>
                <a:gd name="T18" fmla="*/ 526 w 1051"/>
                <a:gd name="T19" fmla="*/ 644 h 776"/>
                <a:gd name="T20" fmla="*/ 526 w 1051"/>
                <a:gd name="T21" fmla="*/ 287 h 776"/>
                <a:gd name="T22" fmla="*/ 111 w 1051"/>
                <a:gd name="T23" fmla="*/ 287 h 776"/>
                <a:gd name="T24" fmla="*/ 111 w 1051"/>
                <a:gd name="T25" fmla="*/ 644 h 776"/>
                <a:gd name="T26" fmla="*/ 526 w 1051"/>
                <a:gd name="T27" fmla="*/ 644 h 776"/>
                <a:gd name="T28" fmla="*/ 707 w 1051"/>
                <a:gd name="T29" fmla="*/ 644 h 776"/>
                <a:gd name="T30" fmla="*/ 707 w 1051"/>
                <a:gd name="T31" fmla="*/ 287 h 776"/>
                <a:gd name="T32" fmla="*/ 552 w 1051"/>
                <a:gd name="T33" fmla="*/ 287 h 776"/>
                <a:gd name="T34" fmla="*/ 552 w 1051"/>
                <a:gd name="T35" fmla="*/ 644 h 776"/>
                <a:gd name="T36" fmla="*/ 707 w 1051"/>
                <a:gd name="T37" fmla="*/ 644 h 776"/>
                <a:gd name="T38" fmla="*/ 1051 w 1051"/>
                <a:gd name="T39" fmla="*/ 776 h 776"/>
                <a:gd name="T40" fmla="*/ 0 w 1051"/>
                <a:gd name="T41" fmla="*/ 776 h 776"/>
                <a:gd name="T42" fmla="*/ 0 w 1051"/>
                <a:gd name="T43" fmla="*/ 0 h 776"/>
                <a:gd name="T44" fmla="*/ 1051 w 1051"/>
                <a:gd name="T45" fmla="*/ 0 h 776"/>
                <a:gd name="T46" fmla="*/ 1051 w 1051"/>
                <a:gd name="T47" fmla="*/ 776 h 776"/>
                <a:gd name="T48" fmla="*/ 81 w 1051"/>
                <a:gd name="T49" fmla="*/ 176 h 776"/>
                <a:gd name="T50" fmla="*/ 970 w 1051"/>
                <a:gd name="T51" fmla="*/ 176 h 776"/>
                <a:gd name="T52" fmla="*/ 970 w 1051"/>
                <a:gd name="T53" fmla="*/ 95 h 776"/>
                <a:gd name="T54" fmla="*/ 81 w 1051"/>
                <a:gd name="T55" fmla="*/ 95 h 776"/>
                <a:gd name="T56" fmla="*/ 81 w 1051"/>
                <a:gd name="T57" fmla="*/ 176 h 776"/>
                <a:gd name="T58" fmla="*/ 970 w 1051"/>
                <a:gd name="T59" fmla="*/ 679 h 776"/>
                <a:gd name="T60" fmla="*/ 970 w 1051"/>
                <a:gd name="T61" fmla="*/ 246 h 776"/>
                <a:gd name="T62" fmla="*/ 81 w 1051"/>
                <a:gd name="T63" fmla="*/ 246 h 776"/>
                <a:gd name="T64" fmla="*/ 81 w 1051"/>
                <a:gd name="T65" fmla="*/ 679 h 776"/>
                <a:gd name="T66" fmla="*/ 970 w 1051"/>
                <a:gd name="T67" fmla="*/ 679 h 776"/>
                <a:gd name="T68" fmla="*/ 944 w 1051"/>
                <a:gd name="T69" fmla="*/ 102 h 776"/>
                <a:gd name="T70" fmla="*/ 921 w 1051"/>
                <a:gd name="T71" fmla="*/ 102 h 776"/>
                <a:gd name="T72" fmla="*/ 914 w 1051"/>
                <a:gd name="T73" fmla="*/ 120 h 776"/>
                <a:gd name="T74" fmla="*/ 913 w 1051"/>
                <a:gd name="T75" fmla="*/ 121 h 776"/>
                <a:gd name="T76" fmla="*/ 913 w 1051"/>
                <a:gd name="T77" fmla="*/ 123 h 776"/>
                <a:gd name="T78" fmla="*/ 912 w 1051"/>
                <a:gd name="T79" fmla="*/ 125 h 776"/>
                <a:gd name="T80" fmla="*/ 912 w 1051"/>
                <a:gd name="T81" fmla="*/ 126 h 776"/>
                <a:gd name="T82" fmla="*/ 912 w 1051"/>
                <a:gd name="T83" fmla="*/ 126 h 776"/>
                <a:gd name="T84" fmla="*/ 911 w 1051"/>
                <a:gd name="T85" fmla="*/ 123 h 776"/>
                <a:gd name="T86" fmla="*/ 910 w 1051"/>
                <a:gd name="T87" fmla="*/ 120 h 776"/>
                <a:gd name="T88" fmla="*/ 904 w 1051"/>
                <a:gd name="T89" fmla="*/ 102 h 776"/>
                <a:gd name="T90" fmla="*/ 879 w 1051"/>
                <a:gd name="T91" fmla="*/ 102 h 776"/>
                <a:gd name="T92" fmla="*/ 897 w 1051"/>
                <a:gd name="T93" fmla="*/ 136 h 776"/>
                <a:gd name="T94" fmla="*/ 877 w 1051"/>
                <a:gd name="T95" fmla="*/ 170 h 776"/>
                <a:gd name="T96" fmla="*/ 901 w 1051"/>
                <a:gd name="T97" fmla="*/ 170 h 776"/>
                <a:gd name="T98" fmla="*/ 909 w 1051"/>
                <a:gd name="T99" fmla="*/ 151 h 776"/>
                <a:gd name="T100" fmla="*/ 910 w 1051"/>
                <a:gd name="T101" fmla="*/ 148 h 776"/>
                <a:gd name="T102" fmla="*/ 911 w 1051"/>
                <a:gd name="T103" fmla="*/ 145 h 776"/>
                <a:gd name="T104" fmla="*/ 911 w 1051"/>
                <a:gd name="T105" fmla="*/ 145 h 776"/>
                <a:gd name="T106" fmla="*/ 912 w 1051"/>
                <a:gd name="T107" fmla="*/ 148 h 776"/>
                <a:gd name="T108" fmla="*/ 913 w 1051"/>
                <a:gd name="T109" fmla="*/ 151 h 776"/>
                <a:gd name="T110" fmla="*/ 921 w 1051"/>
                <a:gd name="T111" fmla="*/ 170 h 776"/>
                <a:gd name="T112" fmla="*/ 945 w 1051"/>
                <a:gd name="T113" fmla="*/ 170 h 776"/>
                <a:gd name="T114" fmla="*/ 925 w 1051"/>
                <a:gd name="T115" fmla="*/ 135 h 776"/>
                <a:gd name="T116" fmla="*/ 944 w 1051"/>
                <a:gd name="T117" fmla="*/ 102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51" h="776">
                  <a:moveTo>
                    <a:pt x="732" y="287"/>
                  </a:moveTo>
                  <a:cubicBezTo>
                    <a:pt x="940" y="287"/>
                    <a:pt x="940" y="287"/>
                    <a:pt x="940" y="287"/>
                  </a:cubicBezTo>
                  <a:cubicBezTo>
                    <a:pt x="940" y="396"/>
                    <a:pt x="940" y="396"/>
                    <a:pt x="940" y="396"/>
                  </a:cubicBezTo>
                  <a:cubicBezTo>
                    <a:pt x="732" y="396"/>
                    <a:pt x="732" y="396"/>
                    <a:pt x="732" y="396"/>
                  </a:cubicBezTo>
                  <a:lnTo>
                    <a:pt x="732" y="287"/>
                  </a:lnTo>
                  <a:close/>
                  <a:moveTo>
                    <a:pt x="940" y="644"/>
                  </a:moveTo>
                  <a:cubicBezTo>
                    <a:pt x="940" y="418"/>
                    <a:pt x="940" y="418"/>
                    <a:pt x="940" y="418"/>
                  </a:cubicBezTo>
                  <a:cubicBezTo>
                    <a:pt x="732" y="418"/>
                    <a:pt x="732" y="418"/>
                    <a:pt x="732" y="418"/>
                  </a:cubicBezTo>
                  <a:cubicBezTo>
                    <a:pt x="732" y="644"/>
                    <a:pt x="732" y="644"/>
                    <a:pt x="732" y="644"/>
                  </a:cubicBezTo>
                  <a:moveTo>
                    <a:pt x="526" y="644"/>
                  </a:moveTo>
                  <a:cubicBezTo>
                    <a:pt x="526" y="287"/>
                    <a:pt x="526" y="287"/>
                    <a:pt x="526" y="287"/>
                  </a:cubicBezTo>
                  <a:cubicBezTo>
                    <a:pt x="111" y="287"/>
                    <a:pt x="111" y="287"/>
                    <a:pt x="111" y="287"/>
                  </a:cubicBezTo>
                  <a:cubicBezTo>
                    <a:pt x="111" y="644"/>
                    <a:pt x="111" y="644"/>
                    <a:pt x="111" y="644"/>
                  </a:cubicBezTo>
                  <a:lnTo>
                    <a:pt x="526" y="644"/>
                  </a:lnTo>
                  <a:close/>
                  <a:moveTo>
                    <a:pt x="707" y="644"/>
                  </a:moveTo>
                  <a:cubicBezTo>
                    <a:pt x="707" y="287"/>
                    <a:pt x="707" y="287"/>
                    <a:pt x="707" y="287"/>
                  </a:cubicBezTo>
                  <a:cubicBezTo>
                    <a:pt x="552" y="287"/>
                    <a:pt x="552" y="287"/>
                    <a:pt x="552" y="287"/>
                  </a:cubicBezTo>
                  <a:cubicBezTo>
                    <a:pt x="552" y="644"/>
                    <a:pt x="552" y="644"/>
                    <a:pt x="552" y="644"/>
                  </a:cubicBezTo>
                  <a:lnTo>
                    <a:pt x="707" y="644"/>
                  </a:lnTo>
                  <a:close/>
                  <a:moveTo>
                    <a:pt x="1051" y="776"/>
                  </a:moveTo>
                  <a:cubicBezTo>
                    <a:pt x="0" y="776"/>
                    <a:pt x="0" y="776"/>
                    <a:pt x="0" y="776"/>
                  </a:cubicBezTo>
                  <a:cubicBezTo>
                    <a:pt x="0" y="0"/>
                    <a:pt x="0" y="0"/>
                    <a:pt x="0" y="0"/>
                  </a:cubicBezTo>
                  <a:cubicBezTo>
                    <a:pt x="1051" y="0"/>
                    <a:pt x="1051" y="0"/>
                    <a:pt x="1051" y="0"/>
                  </a:cubicBezTo>
                  <a:lnTo>
                    <a:pt x="1051" y="776"/>
                  </a:lnTo>
                  <a:close/>
                  <a:moveTo>
                    <a:pt x="81" y="176"/>
                  </a:moveTo>
                  <a:cubicBezTo>
                    <a:pt x="970" y="176"/>
                    <a:pt x="970" y="176"/>
                    <a:pt x="970" y="176"/>
                  </a:cubicBezTo>
                  <a:cubicBezTo>
                    <a:pt x="970" y="95"/>
                    <a:pt x="970" y="95"/>
                    <a:pt x="970" y="95"/>
                  </a:cubicBezTo>
                  <a:cubicBezTo>
                    <a:pt x="81" y="95"/>
                    <a:pt x="81" y="95"/>
                    <a:pt x="81" y="95"/>
                  </a:cubicBezTo>
                  <a:lnTo>
                    <a:pt x="81" y="176"/>
                  </a:lnTo>
                  <a:close/>
                  <a:moveTo>
                    <a:pt x="970" y="679"/>
                  </a:moveTo>
                  <a:cubicBezTo>
                    <a:pt x="970" y="246"/>
                    <a:pt x="970" y="246"/>
                    <a:pt x="970" y="246"/>
                  </a:cubicBezTo>
                  <a:cubicBezTo>
                    <a:pt x="81" y="246"/>
                    <a:pt x="81" y="246"/>
                    <a:pt x="81" y="246"/>
                  </a:cubicBezTo>
                  <a:cubicBezTo>
                    <a:pt x="81" y="679"/>
                    <a:pt x="81" y="679"/>
                    <a:pt x="81" y="679"/>
                  </a:cubicBezTo>
                  <a:lnTo>
                    <a:pt x="970" y="679"/>
                  </a:lnTo>
                  <a:close/>
                  <a:moveTo>
                    <a:pt x="944" y="102"/>
                  </a:moveTo>
                  <a:cubicBezTo>
                    <a:pt x="921" y="102"/>
                    <a:pt x="921" y="102"/>
                    <a:pt x="921" y="102"/>
                  </a:cubicBezTo>
                  <a:cubicBezTo>
                    <a:pt x="914" y="120"/>
                    <a:pt x="914" y="120"/>
                    <a:pt x="914" y="120"/>
                  </a:cubicBezTo>
                  <a:cubicBezTo>
                    <a:pt x="914" y="120"/>
                    <a:pt x="913" y="121"/>
                    <a:pt x="913" y="121"/>
                  </a:cubicBezTo>
                  <a:cubicBezTo>
                    <a:pt x="913" y="122"/>
                    <a:pt x="913" y="123"/>
                    <a:pt x="913" y="123"/>
                  </a:cubicBezTo>
                  <a:cubicBezTo>
                    <a:pt x="913" y="124"/>
                    <a:pt x="912" y="124"/>
                    <a:pt x="912" y="125"/>
                  </a:cubicBezTo>
                  <a:cubicBezTo>
                    <a:pt x="912" y="125"/>
                    <a:pt x="912" y="126"/>
                    <a:pt x="912" y="126"/>
                  </a:cubicBezTo>
                  <a:cubicBezTo>
                    <a:pt x="912" y="126"/>
                    <a:pt x="912" y="126"/>
                    <a:pt x="912" y="126"/>
                  </a:cubicBezTo>
                  <a:cubicBezTo>
                    <a:pt x="912" y="125"/>
                    <a:pt x="911" y="124"/>
                    <a:pt x="911" y="123"/>
                  </a:cubicBezTo>
                  <a:cubicBezTo>
                    <a:pt x="911" y="122"/>
                    <a:pt x="911" y="121"/>
                    <a:pt x="910" y="120"/>
                  </a:cubicBezTo>
                  <a:cubicBezTo>
                    <a:pt x="904" y="102"/>
                    <a:pt x="904" y="102"/>
                    <a:pt x="904" y="102"/>
                  </a:cubicBezTo>
                  <a:cubicBezTo>
                    <a:pt x="879" y="102"/>
                    <a:pt x="879" y="102"/>
                    <a:pt x="879" y="102"/>
                  </a:cubicBezTo>
                  <a:cubicBezTo>
                    <a:pt x="897" y="136"/>
                    <a:pt x="897" y="136"/>
                    <a:pt x="897" y="136"/>
                  </a:cubicBezTo>
                  <a:cubicBezTo>
                    <a:pt x="877" y="170"/>
                    <a:pt x="877" y="170"/>
                    <a:pt x="877" y="170"/>
                  </a:cubicBezTo>
                  <a:cubicBezTo>
                    <a:pt x="901" y="170"/>
                    <a:pt x="901" y="170"/>
                    <a:pt x="901" y="170"/>
                  </a:cubicBezTo>
                  <a:cubicBezTo>
                    <a:pt x="909" y="151"/>
                    <a:pt x="909" y="151"/>
                    <a:pt x="909" y="151"/>
                  </a:cubicBezTo>
                  <a:cubicBezTo>
                    <a:pt x="910" y="150"/>
                    <a:pt x="910" y="149"/>
                    <a:pt x="910" y="148"/>
                  </a:cubicBezTo>
                  <a:cubicBezTo>
                    <a:pt x="911" y="147"/>
                    <a:pt x="911" y="146"/>
                    <a:pt x="911" y="145"/>
                  </a:cubicBezTo>
                  <a:cubicBezTo>
                    <a:pt x="911" y="145"/>
                    <a:pt x="911" y="145"/>
                    <a:pt x="911" y="145"/>
                  </a:cubicBezTo>
                  <a:cubicBezTo>
                    <a:pt x="911" y="146"/>
                    <a:pt x="911" y="146"/>
                    <a:pt x="912" y="148"/>
                  </a:cubicBezTo>
                  <a:cubicBezTo>
                    <a:pt x="912" y="149"/>
                    <a:pt x="912" y="150"/>
                    <a:pt x="913" y="151"/>
                  </a:cubicBezTo>
                  <a:cubicBezTo>
                    <a:pt x="921" y="170"/>
                    <a:pt x="921" y="170"/>
                    <a:pt x="921" y="170"/>
                  </a:cubicBezTo>
                  <a:cubicBezTo>
                    <a:pt x="945" y="170"/>
                    <a:pt x="945" y="170"/>
                    <a:pt x="945" y="170"/>
                  </a:cubicBezTo>
                  <a:cubicBezTo>
                    <a:pt x="925" y="135"/>
                    <a:pt x="925" y="135"/>
                    <a:pt x="925" y="135"/>
                  </a:cubicBezTo>
                  <a:lnTo>
                    <a:pt x="944" y="102"/>
                  </a:lnTo>
                  <a:close/>
                </a:path>
              </a:pathLst>
            </a:custGeom>
            <a:solidFill>
              <a:schemeClr val="tx1"/>
            </a:solidFill>
            <a:ln>
              <a:noFill/>
            </a:ln>
          </p:spPr>
          <p:txBody>
            <a:bodyPr vert="horz" wrap="square" lIns="89612" tIns="44807" rIns="89612" bIns="44807" numCol="1" anchor="t" anchorCtr="0" compatLnSpc="1">
              <a:prstTxWarp prst="textNoShape">
                <a:avLst/>
              </a:prstTxWarp>
            </a:bodyPr>
            <a:lstStyle/>
            <a:p>
              <a:pPr defTabSz="896208">
                <a:defRPr/>
              </a:pPr>
              <a:endParaRPr lang="en-US" kern="0">
                <a:gradFill>
                  <a:gsLst>
                    <a:gs pos="0">
                      <a:srgbClr val="FFFFFF"/>
                    </a:gs>
                    <a:gs pos="100000">
                      <a:srgbClr val="FFFFFF"/>
                    </a:gs>
                  </a:gsLst>
                  <a:lin ang="5400000" scaled="0"/>
                </a:gradFill>
              </a:endParaRPr>
            </a:p>
          </p:txBody>
        </p:sp>
        <p:cxnSp>
          <p:nvCxnSpPr>
            <p:cNvPr id="17" name="Straight Connector 16"/>
            <p:cNvCxnSpPr/>
            <p:nvPr/>
          </p:nvCxnSpPr>
          <p:spPr>
            <a:xfrm flipH="1">
              <a:off x="310930" y="4903635"/>
              <a:ext cx="3236778" cy="0"/>
            </a:xfrm>
            <a:prstGeom prst="line">
              <a:avLst/>
            </a:prstGeom>
            <a:ln w="19050">
              <a:solidFill>
                <a:schemeClr val="accent5"/>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30" name="Group 29"/>
          <p:cNvGrpSpPr/>
          <p:nvPr/>
        </p:nvGrpSpPr>
        <p:grpSpPr>
          <a:xfrm>
            <a:off x="8493034" y="3125679"/>
            <a:ext cx="3621805" cy="1885904"/>
            <a:chOff x="8321817" y="3130207"/>
            <a:chExt cx="3780321" cy="1968446"/>
          </a:xfrm>
        </p:grpSpPr>
        <p:sp>
          <p:nvSpPr>
            <p:cNvPr id="19" name="Freeform 28"/>
            <p:cNvSpPr>
              <a:spLocks/>
            </p:cNvSpPr>
            <p:nvPr/>
          </p:nvSpPr>
          <p:spPr bwMode="auto">
            <a:xfrm>
              <a:off x="8321817" y="3130207"/>
              <a:ext cx="3780321" cy="1855772"/>
            </a:xfrm>
            <a:custGeom>
              <a:avLst/>
              <a:gdLst>
                <a:gd name="T0" fmla="*/ 152 w 185"/>
                <a:gd name="T1" fmla="*/ 25 h 91"/>
                <a:gd name="T2" fmla="*/ 135 w 185"/>
                <a:gd name="T3" fmla="*/ 30 h 91"/>
                <a:gd name="T4" fmla="*/ 88 w 185"/>
                <a:gd name="T5" fmla="*/ 0 h 91"/>
                <a:gd name="T6" fmla="*/ 37 w 185"/>
                <a:gd name="T7" fmla="*/ 40 h 91"/>
                <a:gd name="T8" fmla="*/ 27 w 185"/>
                <a:gd name="T9" fmla="*/ 38 h 91"/>
                <a:gd name="T10" fmla="*/ 0 w 185"/>
                <a:gd name="T11" fmla="*/ 65 h 91"/>
                <a:gd name="T12" fmla="*/ 27 w 185"/>
                <a:gd name="T13" fmla="*/ 91 h 91"/>
                <a:gd name="T14" fmla="*/ 152 w 185"/>
                <a:gd name="T15" fmla="*/ 91 h 91"/>
                <a:gd name="T16" fmla="*/ 185 w 185"/>
                <a:gd name="T17" fmla="*/ 58 h 91"/>
                <a:gd name="T18" fmla="*/ 152 w 185"/>
                <a:gd name="T19" fmla="*/ 2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5" h="91">
                  <a:moveTo>
                    <a:pt x="152" y="25"/>
                  </a:moveTo>
                  <a:cubicBezTo>
                    <a:pt x="146" y="25"/>
                    <a:pt x="140" y="26"/>
                    <a:pt x="135" y="30"/>
                  </a:cubicBezTo>
                  <a:cubicBezTo>
                    <a:pt x="126" y="12"/>
                    <a:pt x="108" y="0"/>
                    <a:pt x="88" y="0"/>
                  </a:cubicBezTo>
                  <a:cubicBezTo>
                    <a:pt x="63" y="0"/>
                    <a:pt x="42" y="17"/>
                    <a:pt x="37" y="40"/>
                  </a:cubicBezTo>
                  <a:cubicBezTo>
                    <a:pt x="34" y="39"/>
                    <a:pt x="31" y="38"/>
                    <a:pt x="27" y="38"/>
                  </a:cubicBezTo>
                  <a:cubicBezTo>
                    <a:pt x="12" y="38"/>
                    <a:pt x="0" y="50"/>
                    <a:pt x="0" y="65"/>
                  </a:cubicBezTo>
                  <a:cubicBezTo>
                    <a:pt x="0" y="79"/>
                    <a:pt x="12" y="91"/>
                    <a:pt x="27" y="91"/>
                  </a:cubicBezTo>
                  <a:cubicBezTo>
                    <a:pt x="152" y="91"/>
                    <a:pt x="152" y="91"/>
                    <a:pt x="152" y="91"/>
                  </a:cubicBezTo>
                  <a:cubicBezTo>
                    <a:pt x="170" y="91"/>
                    <a:pt x="185" y="76"/>
                    <a:pt x="185" y="58"/>
                  </a:cubicBezTo>
                  <a:cubicBezTo>
                    <a:pt x="185" y="39"/>
                    <a:pt x="170" y="25"/>
                    <a:pt x="152" y="25"/>
                  </a:cubicBezTo>
                  <a:close/>
                </a:path>
              </a:pathLst>
            </a:custGeom>
            <a:solidFill>
              <a:schemeClr val="accent5"/>
            </a:solidFill>
            <a:ln>
              <a:noFill/>
            </a:ln>
            <a:extLst/>
          </p:spPr>
          <p:txBody>
            <a:bodyPr vert="horz" wrap="square" lIns="91440" tIns="45720" rIns="91440" bIns="45720" numCol="1" anchor="t" anchorCtr="0" compatLnSpc="1">
              <a:prstTxWarp prst="textNoShape">
                <a:avLst/>
              </a:prstTxWarp>
            </a:bodyPr>
            <a:lstStyle/>
            <a:p>
              <a:endParaRPr lang="en-US"/>
            </a:p>
          </p:txBody>
        </p:sp>
        <p:pic>
          <p:nvPicPr>
            <p:cNvPr id="24" name="Picture 23" descr="\\MAGNUM\Projects\Microsoft\Cloud Power FY12\Design\ICONS_PNG\Application.png"/>
            <p:cNvPicPr>
              <a:picLocks noChangeAspect="1" noChangeArrowheads="1"/>
            </p:cNvPicPr>
            <p:nvPr/>
          </p:nvPicPr>
          <p:blipFill>
            <a:blip r:embed="rId3" cstate="print">
              <a:extLst>
                <a:ext uri="{BEBA8EAE-BF5A-486C-A8C5-ECC9F3942E4B}">
                  <a14:imgProps xmlns:a14="http://schemas.microsoft.com/office/drawing/2010/main">
                    <a14:imgLayer r:embed="rId4">
                      <a14:imgEffect>
                        <a14:saturation sat="0"/>
                      </a14:imgEffect>
                      <a14:imgEffect>
                        <a14:brightnessContrast bright="100000" contrast="100000"/>
                      </a14:imgEffect>
                    </a14:imgLayer>
                  </a14:imgProps>
                </a:ext>
              </a:extLst>
            </a:blip>
            <a:srcRect/>
            <a:stretch>
              <a:fillRect/>
            </a:stretch>
          </p:blipFill>
          <p:spPr bwMode="auto">
            <a:xfrm>
              <a:off x="10016867" y="3876950"/>
              <a:ext cx="1221704" cy="1221703"/>
            </a:xfrm>
            <a:prstGeom prst="rect">
              <a:avLst/>
            </a:prstGeom>
            <a:noFill/>
          </p:spPr>
        </p:pic>
        <p:grpSp>
          <p:nvGrpSpPr>
            <p:cNvPr id="28" name="Group 27"/>
            <p:cNvGrpSpPr/>
            <p:nvPr/>
          </p:nvGrpSpPr>
          <p:grpSpPr>
            <a:xfrm>
              <a:off x="9235706" y="3363783"/>
              <a:ext cx="1162136" cy="916848"/>
              <a:chOff x="5521474" y="5068303"/>
              <a:chExt cx="1549400" cy="1222375"/>
            </a:xfrm>
            <a:solidFill>
              <a:schemeClr val="bg1"/>
            </a:solidFill>
          </p:grpSpPr>
          <p:sp>
            <p:nvSpPr>
              <p:cNvPr id="25" name="Freeform 17"/>
              <p:cNvSpPr>
                <a:spLocks/>
              </p:cNvSpPr>
              <p:nvPr/>
            </p:nvSpPr>
            <p:spPr bwMode="auto">
              <a:xfrm>
                <a:off x="6300937" y="5398504"/>
                <a:ext cx="371474" cy="581026"/>
              </a:xfrm>
              <a:custGeom>
                <a:avLst/>
                <a:gdLst>
                  <a:gd name="T0" fmla="*/ 0 w 99"/>
                  <a:gd name="T1" fmla="*/ 9 h 155"/>
                  <a:gd name="T2" fmla="*/ 0 w 99"/>
                  <a:gd name="T3" fmla="*/ 145 h 155"/>
                  <a:gd name="T4" fmla="*/ 19 w 99"/>
                  <a:gd name="T5" fmla="*/ 155 h 155"/>
                  <a:gd name="T6" fmla="*/ 92 w 99"/>
                  <a:gd name="T7" fmla="*/ 108 h 155"/>
                  <a:gd name="T8" fmla="*/ 90 w 99"/>
                  <a:gd name="T9" fmla="*/ 98 h 155"/>
                  <a:gd name="T10" fmla="*/ 99 w 99"/>
                  <a:gd name="T11" fmla="*/ 77 h 155"/>
                  <a:gd name="T12" fmla="*/ 18 w 99"/>
                  <a:gd name="T13" fmla="*/ 0 h 155"/>
                  <a:gd name="T14" fmla="*/ 0 w 99"/>
                  <a:gd name="T15" fmla="*/ 9 h 1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 h="155">
                    <a:moveTo>
                      <a:pt x="0" y="9"/>
                    </a:moveTo>
                    <a:cubicBezTo>
                      <a:pt x="0" y="145"/>
                      <a:pt x="0" y="145"/>
                      <a:pt x="0" y="145"/>
                    </a:cubicBezTo>
                    <a:cubicBezTo>
                      <a:pt x="8" y="146"/>
                      <a:pt x="14" y="149"/>
                      <a:pt x="19" y="155"/>
                    </a:cubicBezTo>
                    <a:cubicBezTo>
                      <a:pt x="92" y="108"/>
                      <a:pt x="92" y="108"/>
                      <a:pt x="92" y="108"/>
                    </a:cubicBezTo>
                    <a:cubicBezTo>
                      <a:pt x="91" y="104"/>
                      <a:pt x="90" y="101"/>
                      <a:pt x="90" y="98"/>
                    </a:cubicBezTo>
                    <a:cubicBezTo>
                      <a:pt x="90" y="90"/>
                      <a:pt x="94" y="82"/>
                      <a:pt x="99" y="77"/>
                    </a:cubicBezTo>
                    <a:cubicBezTo>
                      <a:pt x="18" y="0"/>
                      <a:pt x="18" y="0"/>
                      <a:pt x="18" y="0"/>
                    </a:cubicBezTo>
                    <a:cubicBezTo>
                      <a:pt x="13" y="5"/>
                      <a:pt x="7" y="8"/>
                      <a:pt x="0" y="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noEditPoints="1"/>
              </p:cNvSpPr>
              <p:nvPr/>
            </p:nvSpPr>
            <p:spPr bwMode="auto">
              <a:xfrm>
                <a:off x="5521474" y="5068303"/>
                <a:ext cx="1549400" cy="1222375"/>
              </a:xfrm>
              <a:custGeom>
                <a:avLst/>
                <a:gdLst>
                  <a:gd name="T0" fmla="*/ 210 w 413"/>
                  <a:gd name="T1" fmla="*/ 0 h 326"/>
                  <a:gd name="T2" fmla="*/ 0 w 413"/>
                  <a:gd name="T3" fmla="*/ 191 h 326"/>
                  <a:gd name="T4" fmla="*/ 210 w 413"/>
                  <a:gd name="T5" fmla="*/ 326 h 326"/>
                  <a:gd name="T6" fmla="*/ 413 w 413"/>
                  <a:gd name="T7" fmla="*/ 194 h 326"/>
                  <a:gd name="T8" fmla="*/ 210 w 413"/>
                  <a:gd name="T9" fmla="*/ 0 h 326"/>
                  <a:gd name="T10" fmla="*/ 328 w 413"/>
                  <a:gd name="T11" fmla="*/ 215 h 326"/>
                  <a:gd name="T12" fmla="*/ 304 w 413"/>
                  <a:gd name="T13" fmla="*/ 203 h 326"/>
                  <a:gd name="T14" fmla="*/ 231 w 413"/>
                  <a:gd name="T15" fmla="*/ 249 h 326"/>
                  <a:gd name="T16" fmla="*/ 234 w 413"/>
                  <a:gd name="T17" fmla="*/ 262 h 326"/>
                  <a:gd name="T18" fmla="*/ 204 w 413"/>
                  <a:gd name="T19" fmla="*/ 291 h 326"/>
                  <a:gd name="T20" fmla="*/ 175 w 413"/>
                  <a:gd name="T21" fmla="*/ 262 h 326"/>
                  <a:gd name="T22" fmla="*/ 178 w 413"/>
                  <a:gd name="T23" fmla="*/ 249 h 326"/>
                  <a:gd name="T24" fmla="*/ 105 w 413"/>
                  <a:gd name="T25" fmla="*/ 203 h 326"/>
                  <a:gd name="T26" fmla="*/ 81 w 413"/>
                  <a:gd name="T27" fmla="*/ 215 h 326"/>
                  <a:gd name="T28" fmla="*/ 52 w 413"/>
                  <a:gd name="T29" fmla="*/ 186 h 326"/>
                  <a:gd name="T30" fmla="*/ 81 w 413"/>
                  <a:gd name="T31" fmla="*/ 156 h 326"/>
                  <a:gd name="T32" fmla="*/ 99 w 413"/>
                  <a:gd name="T33" fmla="*/ 163 h 326"/>
                  <a:gd name="T34" fmla="*/ 181 w 413"/>
                  <a:gd name="T35" fmla="*/ 85 h 326"/>
                  <a:gd name="T36" fmla="*/ 175 w 413"/>
                  <a:gd name="T37" fmla="*/ 68 h 326"/>
                  <a:gd name="T38" fmla="*/ 204 w 413"/>
                  <a:gd name="T39" fmla="*/ 39 h 326"/>
                  <a:gd name="T40" fmla="*/ 234 w 413"/>
                  <a:gd name="T41" fmla="*/ 68 h 326"/>
                  <a:gd name="T42" fmla="*/ 231 w 413"/>
                  <a:gd name="T43" fmla="*/ 81 h 326"/>
                  <a:gd name="T44" fmla="*/ 313 w 413"/>
                  <a:gd name="T45" fmla="*/ 160 h 326"/>
                  <a:gd name="T46" fmla="*/ 328 w 413"/>
                  <a:gd name="T47" fmla="*/ 156 h 326"/>
                  <a:gd name="T48" fmla="*/ 357 w 413"/>
                  <a:gd name="T49" fmla="*/ 186 h 326"/>
                  <a:gd name="T50" fmla="*/ 328 w 413"/>
                  <a:gd name="T51" fmla="*/ 215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13" h="326">
                    <a:moveTo>
                      <a:pt x="210" y="0"/>
                    </a:moveTo>
                    <a:cubicBezTo>
                      <a:pt x="0" y="191"/>
                      <a:pt x="0" y="191"/>
                      <a:pt x="0" y="191"/>
                    </a:cubicBezTo>
                    <a:cubicBezTo>
                      <a:pt x="210" y="326"/>
                      <a:pt x="210" y="326"/>
                      <a:pt x="210" y="326"/>
                    </a:cubicBezTo>
                    <a:cubicBezTo>
                      <a:pt x="413" y="194"/>
                      <a:pt x="413" y="194"/>
                      <a:pt x="413" y="194"/>
                    </a:cubicBezTo>
                    <a:lnTo>
                      <a:pt x="210" y="0"/>
                    </a:lnTo>
                    <a:close/>
                    <a:moveTo>
                      <a:pt x="328" y="215"/>
                    </a:moveTo>
                    <a:cubicBezTo>
                      <a:pt x="318" y="215"/>
                      <a:pt x="309" y="210"/>
                      <a:pt x="304" y="203"/>
                    </a:cubicBezTo>
                    <a:cubicBezTo>
                      <a:pt x="231" y="249"/>
                      <a:pt x="231" y="249"/>
                      <a:pt x="231" y="249"/>
                    </a:cubicBezTo>
                    <a:cubicBezTo>
                      <a:pt x="233" y="253"/>
                      <a:pt x="234" y="257"/>
                      <a:pt x="234" y="262"/>
                    </a:cubicBezTo>
                    <a:cubicBezTo>
                      <a:pt x="234" y="278"/>
                      <a:pt x="221" y="291"/>
                      <a:pt x="204" y="291"/>
                    </a:cubicBezTo>
                    <a:cubicBezTo>
                      <a:pt x="188" y="291"/>
                      <a:pt x="175" y="278"/>
                      <a:pt x="175" y="262"/>
                    </a:cubicBezTo>
                    <a:cubicBezTo>
                      <a:pt x="175" y="257"/>
                      <a:pt x="176" y="253"/>
                      <a:pt x="178" y="249"/>
                    </a:cubicBezTo>
                    <a:cubicBezTo>
                      <a:pt x="105" y="203"/>
                      <a:pt x="105" y="203"/>
                      <a:pt x="105" y="203"/>
                    </a:cubicBezTo>
                    <a:cubicBezTo>
                      <a:pt x="100" y="210"/>
                      <a:pt x="91" y="215"/>
                      <a:pt x="81" y="215"/>
                    </a:cubicBezTo>
                    <a:cubicBezTo>
                      <a:pt x="65" y="215"/>
                      <a:pt x="52" y="202"/>
                      <a:pt x="52" y="186"/>
                    </a:cubicBezTo>
                    <a:cubicBezTo>
                      <a:pt x="52" y="169"/>
                      <a:pt x="65" y="156"/>
                      <a:pt x="81" y="156"/>
                    </a:cubicBezTo>
                    <a:cubicBezTo>
                      <a:pt x="88" y="156"/>
                      <a:pt x="94" y="159"/>
                      <a:pt x="99" y="163"/>
                    </a:cubicBezTo>
                    <a:cubicBezTo>
                      <a:pt x="181" y="85"/>
                      <a:pt x="181" y="85"/>
                      <a:pt x="181" y="85"/>
                    </a:cubicBezTo>
                    <a:cubicBezTo>
                      <a:pt x="177" y="81"/>
                      <a:pt x="175" y="75"/>
                      <a:pt x="175" y="68"/>
                    </a:cubicBezTo>
                    <a:cubicBezTo>
                      <a:pt x="175" y="52"/>
                      <a:pt x="188" y="39"/>
                      <a:pt x="204" y="39"/>
                    </a:cubicBezTo>
                    <a:cubicBezTo>
                      <a:pt x="221" y="39"/>
                      <a:pt x="234" y="52"/>
                      <a:pt x="234" y="68"/>
                    </a:cubicBezTo>
                    <a:cubicBezTo>
                      <a:pt x="234" y="73"/>
                      <a:pt x="233" y="77"/>
                      <a:pt x="231" y="81"/>
                    </a:cubicBezTo>
                    <a:cubicBezTo>
                      <a:pt x="313" y="160"/>
                      <a:pt x="313" y="160"/>
                      <a:pt x="313" y="160"/>
                    </a:cubicBezTo>
                    <a:cubicBezTo>
                      <a:pt x="318" y="158"/>
                      <a:pt x="322" y="156"/>
                      <a:pt x="328" y="156"/>
                    </a:cubicBezTo>
                    <a:cubicBezTo>
                      <a:pt x="344" y="156"/>
                      <a:pt x="357" y="169"/>
                      <a:pt x="357" y="186"/>
                    </a:cubicBezTo>
                    <a:cubicBezTo>
                      <a:pt x="357" y="202"/>
                      <a:pt x="344" y="215"/>
                      <a:pt x="328" y="21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7" name="Freeform 19"/>
              <p:cNvSpPr>
                <a:spLocks/>
              </p:cNvSpPr>
              <p:nvPr/>
            </p:nvSpPr>
            <p:spPr bwMode="auto">
              <a:xfrm>
                <a:off x="5915173" y="5409617"/>
                <a:ext cx="355601" cy="569912"/>
              </a:xfrm>
              <a:custGeom>
                <a:avLst/>
                <a:gdLst>
                  <a:gd name="T0" fmla="*/ 0 w 95"/>
                  <a:gd name="T1" fmla="*/ 78 h 152"/>
                  <a:gd name="T2" fmla="*/ 5 w 95"/>
                  <a:gd name="T3" fmla="*/ 95 h 152"/>
                  <a:gd name="T4" fmla="*/ 4 w 95"/>
                  <a:gd name="T5" fmla="*/ 105 h 152"/>
                  <a:gd name="T6" fmla="*/ 77 w 95"/>
                  <a:gd name="T7" fmla="*/ 152 h 152"/>
                  <a:gd name="T8" fmla="*/ 95 w 95"/>
                  <a:gd name="T9" fmla="*/ 142 h 152"/>
                  <a:gd name="T10" fmla="*/ 95 w 95"/>
                  <a:gd name="T11" fmla="*/ 6 h 152"/>
                  <a:gd name="T12" fmla="*/ 81 w 95"/>
                  <a:gd name="T13" fmla="*/ 0 h 152"/>
                  <a:gd name="T14" fmla="*/ 0 w 95"/>
                  <a:gd name="T15" fmla="*/ 78 h 1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 h="152">
                    <a:moveTo>
                      <a:pt x="0" y="78"/>
                    </a:moveTo>
                    <a:cubicBezTo>
                      <a:pt x="3" y="82"/>
                      <a:pt x="5" y="88"/>
                      <a:pt x="5" y="95"/>
                    </a:cubicBezTo>
                    <a:cubicBezTo>
                      <a:pt x="5" y="98"/>
                      <a:pt x="5" y="101"/>
                      <a:pt x="4" y="105"/>
                    </a:cubicBezTo>
                    <a:cubicBezTo>
                      <a:pt x="77" y="152"/>
                      <a:pt x="77" y="152"/>
                      <a:pt x="77" y="152"/>
                    </a:cubicBezTo>
                    <a:cubicBezTo>
                      <a:pt x="82" y="146"/>
                      <a:pt x="88" y="143"/>
                      <a:pt x="95" y="142"/>
                    </a:cubicBezTo>
                    <a:cubicBezTo>
                      <a:pt x="95" y="6"/>
                      <a:pt x="95" y="6"/>
                      <a:pt x="95" y="6"/>
                    </a:cubicBezTo>
                    <a:cubicBezTo>
                      <a:pt x="90" y="6"/>
                      <a:pt x="85" y="3"/>
                      <a:pt x="81" y="0"/>
                    </a:cubicBezTo>
                    <a:lnTo>
                      <a:pt x="0" y="7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sp>
        <p:nvSpPr>
          <p:cNvPr id="33" name="Pentagon 32"/>
          <p:cNvSpPr/>
          <p:nvPr/>
        </p:nvSpPr>
        <p:spPr bwMode="auto">
          <a:xfrm>
            <a:off x="4103913" y="3263062"/>
            <a:ext cx="4389120" cy="602901"/>
          </a:xfrm>
          <a:prstGeom prst="homePlate">
            <a:avLst/>
          </a:prstGeom>
          <a:solidFill>
            <a:schemeClr val="bg2">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Login with username &amp; password</a:t>
            </a:r>
            <a:endParaRPr lang="en-US" dirty="0">
              <a:gradFill>
                <a:gsLst>
                  <a:gs pos="0">
                    <a:srgbClr val="FFFFFF"/>
                  </a:gs>
                  <a:gs pos="100000">
                    <a:srgbClr val="FFFFFF"/>
                  </a:gs>
                </a:gsLst>
                <a:lin ang="5400000" scaled="0"/>
              </a:gradFill>
            </a:endParaRPr>
          </a:p>
        </p:txBody>
      </p:sp>
      <p:sp>
        <p:nvSpPr>
          <p:cNvPr id="34" name="Pentagon 33"/>
          <p:cNvSpPr/>
          <p:nvPr/>
        </p:nvSpPr>
        <p:spPr bwMode="auto">
          <a:xfrm flipH="1">
            <a:off x="3805336" y="4004101"/>
            <a:ext cx="4389120" cy="602901"/>
          </a:xfrm>
          <a:prstGeom prst="homePlate">
            <a:avLst/>
          </a:prstGeom>
          <a:solidFill>
            <a:schemeClr val="bg2">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Windows Multi-Factor </a:t>
            </a:r>
            <a:r>
              <a:rPr lang="en-US" dirty="0" err="1" smtClean="0">
                <a:gradFill>
                  <a:gsLst>
                    <a:gs pos="0">
                      <a:srgbClr val="FFFFFF"/>
                    </a:gs>
                    <a:gs pos="100000">
                      <a:srgbClr val="FFFFFF"/>
                    </a:gs>
                  </a:gsLst>
                  <a:lin ang="5400000" scaled="0"/>
                </a:gradFill>
              </a:rPr>
              <a:t>Auth</a:t>
            </a:r>
            <a:r>
              <a:rPr lang="en-US" dirty="0" smtClean="0">
                <a:gradFill>
                  <a:gsLst>
                    <a:gs pos="0">
                      <a:srgbClr val="FFFFFF"/>
                    </a:gs>
                    <a:gs pos="100000">
                      <a:srgbClr val="FFFFFF"/>
                    </a:gs>
                  </a:gsLst>
                  <a:lin ang="5400000" scaled="0"/>
                </a:gradFill>
              </a:rPr>
              <a:t> Challenge</a:t>
            </a:r>
            <a:endParaRPr lang="en-US" dirty="0">
              <a:gradFill>
                <a:gsLst>
                  <a:gs pos="0">
                    <a:srgbClr val="FFFFFF"/>
                  </a:gs>
                  <a:gs pos="100000">
                    <a:srgbClr val="FFFFFF"/>
                  </a:gs>
                </a:gsLst>
                <a:lin ang="5400000" scaled="0"/>
              </a:gradFill>
            </a:endParaRPr>
          </a:p>
        </p:txBody>
      </p:sp>
      <p:sp>
        <p:nvSpPr>
          <p:cNvPr id="35" name="Pentagon 34"/>
          <p:cNvSpPr/>
          <p:nvPr/>
        </p:nvSpPr>
        <p:spPr bwMode="auto">
          <a:xfrm>
            <a:off x="4103913" y="4741159"/>
            <a:ext cx="4389120" cy="602901"/>
          </a:xfrm>
          <a:prstGeom prst="homePlate">
            <a:avLst/>
          </a:prstGeom>
          <a:solidFill>
            <a:schemeClr val="bg2">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User responds to challenge from device</a:t>
            </a:r>
            <a:endParaRPr lang="en-US"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7460542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500"/>
                                        <p:tgtEl>
                                          <p:spTgt spid="3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750"/>
                                        <p:tgtEl>
                                          <p:spTgt spid="33"/>
                                        </p:tgtEl>
                                      </p:cBhvr>
                                    </p:animEffect>
                                  </p:childTnLst>
                                </p:cTn>
                              </p:par>
                              <p:par>
                                <p:cTn id="16" presetID="35" presetClass="path" presetSubtype="0" accel="50000" decel="50000" fill="hold" grpId="1" nodeType="withEffect">
                                  <p:stCondLst>
                                    <p:cond delay="0"/>
                                  </p:stCondLst>
                                  <p:childTnLst>
                                    <p:animMotion origin="layout" path="M -3.32184E-6 3.16315E-6 L -0.01787 3.16315E-6 " pathEditMode="relative" rAng="0" ptsTypes="AA">
                                      <p:cBhvr>
                                        <p:cTn id="17" dur="750" spd="-100000" fill="hold"/>
                                        <p:tgtEl>
                                          <p:spTgt spid="33"/>
                                        </p:tgtEl>
                                        <p:attrNameLst>
                                          <p:attrName>ppt_x</p:attrName>
                                          <p:attrName>ppt_y</p:attrName>
                                        </p:attrNameLst>
                                      </p:cBhvr>
                                      <p:rCtr x="-894" y="0"/>
                                    </p:animMotion>
                                  </p:childTnLst>
                                </p:cTn>
                              </p:par>
                              <p:par>
                                <p:cTn id="18" presetID="10" presetClass="entr" presetSubtype="0" fill="hold" grpId="0" nodeType="withEffect">
                                  <p:stCondLst>
                                    <p:cond delay="250"/>
                                  </p:stCondLst>
                                  <p:childTnLst>
                                    <p:set>
                                      <p:cBhvr>
                                        <p:cTn id="19" dur="1" fill="hold">
                                          <p:stCondLst>
                                            <p:cond delay="0"/>
                                          </p:stCondLst>
                                        </p:cTn>
                                        <p:tgtEl>
                                          <p:spTgt spid="34"/>
                                        </p:tgtEl>
                                        <p:attrNameLst>
                                          <p:attrName>style.visibility</p:attrName>
                                        </p:attrNameLst>
                                      </p:cBhvr>
                                      <p:to>
                                        <p:strVal val="visible"/>
                                      </p:to>
                                    </p:set>
                                    <p:animEffect transition="in" filter="fade">
                                      <p:cBhvr>
                                        <p:cTn id="20" dur="750"/>
                                        <p:tgtEl>
                                          <p:spTgt spid="34"/>
                                        </p:tgtEl>
                                      </p:cBhvr>
                                    </p:animEffect>
                                  </p:childTnLst>
                                </p:cTn>
                              </p:par>
                              <p:par>
                                <p:cTn id="21" presetID="35" presetClass="path" presetSubtype="0" accel="50000" decel="50000" fill="hold" grpId="1" nodeType="withEffect">
                                  <p:stCondLst>
                                    <p:cond delay="250"/>
                                  </p:stCondLst>
                                  <p:childTnLst>
                                    <p:animMotion origin="layout" path="M -3.84174E-6 -4.28507E-6 L 0.01545 -4.28507E-6 " pathEditMode="relative" rAng="0" ptsTypes="AA">
                                      <p:cBhvr>
                                        <p:cTn id="22" dur="750" spd="-100000" fill="hold"/>
                                        <p:tgtEl>
                                          <p:spTgt spid="34"/>
                                        </p:tgtEl>
                                        <p:attrNameLst>
                                          <p:attrName>ppt_x</p:attrName>
                                          <p:attrName>ppt_y</p:attrName>
                                        </p:attrNameLst>
                                      </p:cBhvr>
                                      <p:rCtr x="766" y="0"/>
                                    </p:animMotion>
                                  </p:childTnLst>
                                </p:cTn>
                              </p:par>
                              <p:par>
                                <p:cTn id="23" presetID="10" presetClass="entr" presetSubtype="0" fill="hold" grpId="0" nodeType="withEffect">
                                  <p:stCondLst>
                                    <p:cond delay="500"/>
                                  </p:stCondLst>
                                  <p:childTnLst>
                                    <p:set>
                                      <p:cBhvr>
                                        <p:cTn id="24" dur="1" fill="hold">
                                          <p:stCondLst>
                                            <p:cond delay="0"/>
                                          </p:stCondLst>
                                        </p:cTn>
                                        <p:tgtEl>
                                          <p:spTgt spid="35"/>
                                        </p:tgtEl>
                                        <p:attrNameLst>
                                          <p:attrName>style.visibility</p:attrName>
                                        </p:attrNameLst>
                                      </p:cBhvr>
                                      <p:to>
                                        <p:strVal val="visible"/>
                                      </p:to>
                                    </p:set>
                                    <p:animEffect transition="in" filter="fade">
                                      <p:cBhvr>
                                        <p:cTn id="25" dur="750"/>
                                        <p:tgtEl>
                                          <p:spTgt spid="35"/>
                                        </p:tgtEl>
                                      </p:cBhvr>
                                    </p:animEffect>
                                  </p:childTnLst>
                                </p:cTn>
                              </p:par>
                              <p:par>
                                <p:cTn id="26" presetID="35" presetClass="path" presetSubtype="0" accel="50000" decel="50000" fill="hold" grpId="1" nodeType="withEffect">
                                  <p:stCondLst>
                                    <p:cond delay="500"/>
                                  </p:stCondLst>
                                  <p:childTnLst>
                                    <p:animMotion origin="layout" path="M -3.32184E-6 3.16315E-6 L -0.01787 3.16315E-6 " pathEditMode="relative" rAng="0" ptsTypes="AA">
                                      <p:cBhvr>
                                        <p:cTn id="27" dur="750" spd="-100000" fill="hold"/>
                                        <p:tgtEl>
                                          <p:spTgt spid="35"/>
                                        </p:tgtEl>
                                        <p:attrNameLst>
                                          <p:attrName>ppt_x</p:attrName>
                                          <p:attrName>ppt_y</p:attrName>
                                        </p:attrNameLst>
                                      </p:cBhvr>
                                      <p:rCtr x="-894"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3" grpId="1" animBg="1"/>
      <p:bldP spid="34" grpId="0" animBg="1"/>
      <p:bldP spid="34" grpId="1" animBg="1"/>
      <p:bldP spid="35" grpId="0" animBg="1"/>
      <p:bldP spid="35"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1" y="2066233"/>
            <a:ext cx="12436474" cy="4928292"/>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2" name="Rectangle 21"/>
          <p:cNvSpPr/>
          <p:nvPr/>
        </p:nvSpPr>
        <p:spPr bwMode="auto">
          <a:xfrm>
            <a:off x="5637816" y="2066233"/>
            <a:ext cx="6798659" cy="4928292"/>
          </a:xfrm>
          <a:custGeom>
            <a:avLst/>
            <a:gdLst/>
            <a:ahLst/>
            <a:cxnLst/>
            <a:rect l="l" t="t" r="r" b="b"/>
            <a:pathLst>
              <a:path w="6668029" h="4928292">
                <a:moveTo>
                  <a:pt x="1181216" y="0"/>
                </a:moveTo>
                <a:lnTo>
                  <a:pt x="1181217" y="0"/>
                </a:lnTo>
                <a:lnTo>
                  <a:pt x="6668029" y="0"/>
                </a:lnTo>
                <a:lnTo>
                  <a:pt x="6668029" y="4928292"/>
                </a:lnTo>
                <a:lnTo>
                  <a:pt x="2362433" y="4928292"/>
                </a:lnTo>
                <a:lnTo>
                  <a:pt x="1181216" y="4928292"/>
                </a:lnTo>
                <a:lnTo>
                  <a:pt x="0" y="4928292"/>
                </a:lnTo>
                <a:lnTo>
                  <a:pt x="1181216" y="4"/>
                </a:lnTo>
                <a:close/>
              </a:path>
            </a:pathLst>
          </a:custGeom>
          <a:solidFill>
            <a:srgbClr val="B9B9B9">
              <a:alpha val="50196"/>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7" name="Rectangle 21"/>
          <p:cNvSpPr/>
          <p:nvPr/>
        </p:nvSpPr>
        <p:spPr bwMode="auto">
          <a:xfrm>
            <a:off x="6079995" y="4207669"/>
            <a:ext cx="947046" cy="977436"/>
          </a:xfrm>
          <a:custGeom>
            <a:avLst/>
            <a:gdLst/>
            <a:ahLst/>
            <a:cxnLst/>
            <a:rect l="l" t="t" r="r" b="b"/>
            <a:pathLst>
              <a:path w="947046" h="977436">
                <a:moveTo>
                  <a:pt x="238862" y="0"/>
                </a:moveTo>
                <a:lnTo>
                  <a:pt x="947046" y="0"/>
                </a:lnTo>
                <a:lnTo>
                  <a:pt x="947046" y="977436"/>
                </a:lnTo>
                <a:lnTo>
                  <a:pt x="0" y="977436"/>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schemeClr val="tx1"/>
              </a:solidFill>
            </a:endParaRPr>
          </a:p>
        </p:txBody>
      </p:sp>
      <p:sp>
        <p:nvSpPr>
          <p:cNvPr id="4" name="Title 3"/>
          <p:cNvSpPr>
            <a:spLocks noGrp="1"/>
          </p:cNvSpPr>
          <p:nvPr>
            <p:ph type="title"/>
          </p:nvPr>
        </p:nvSpPr>
        <p:spPr/>
        <p:txBody>
          <a:bodyPr/>
          <a:lstStyle/>
          <a:p>
            <a:r>
              <a:rPr lang="en-US" dirty="0" smtClean="0"/>
              <a:t>Trust &amp; Control</a:t>
            </a:r>
            <a:endParaRPr lang="en-US" dirty="0"/>
          </a:p>
        </p:txBody>
      </p:sp>
      <p:sp>
        <p:nvSpPr>
          <p:cNvPr id="12" name="Rectangle 11"/>
          <p:cNvSpPr/>
          <p:nvPr/>
        </p:nvSpPr>
        <p:spPr bwMode="auto">
          <a:xfrm>
            <a:off x="0" y="1289939"/>
            <a:ext cx="12436475" cy="667512"/>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274320" tIns="91440" rIns="0" bIns="91440" numCol="1" rtlCol="0" anchor="ctr" anchorCtr="0" compatLnSpc="1">
            <a:prstTxWarp prst="textNoShape">
              <a:avLst/>
            </a:prstTxWarp>
          </a:bodyPr>
          <a:lstStyle/>
          <a:p>
            <a:pPr defTabSz="932472" fontAlgn="base">
              <a:spcBef>
                <a:spcPct val="0"/>
              </a:spcBef>
              <a:spcAft>
                <a:spcPct val="0"/>
              </a:spcAft>
            </a:pPr>
            <a:r>
              <a:rPr lang="en-US" sz="2800" dirty="0" smtClean="0">
                <a:solidFill>
                  <a:schemeClr val="bg1">
                    <a:alpha val="99000"/>
                  </a:schemeClr>
                </a:solidFill>
                <a:latin typeface="+mj-lt"/>
              </a:rPr>
              <a:t>Encryption @ Rest</a:t>
            </a:r>
            <a:endParaRPr lang="en-US" sz="2800" dirty="0">
              <a:solidFill>
                <a:schemeClr val="bg1">
                  <a:alpha val="99000"/>
                </a:schemeClr>
              </a:solidFill>
              <a:latin typeface="+mj-lt"/>
            </a:endParaRPr>
          </a:p>
        </p:txBody>
      </p:sp>
      <p:sp>
        <p:nvSpPr>
          <p:cNvPr id="6" name="Freeform 28"/>
          <p:cNvSpPr>
            <a:spLocks/>
          </p:cNvSpPr>
          <p:nvPr/>
        </p:nvSpPr>
        <p:spPr bwMode="auto">
          <a:xfrm>
            <a:off x="799176" y="4263509"/>
            <a:ext cx="2301362" cy="1129747"/>
          </a:xfrm>
          <a:prstGeom prst="rect">
            <a:avLst/>
          </a:prstGeom>
          <a:solidFill>
            <a:schemeClr val="bg2">
              <a:lumMod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7" name="Freeform 6"/>
          <p:cNvSpPr>
            <a:spLocks noEditPoints="1"/>
          </p:cNvSpPr>
          <p:nvPr/>
        </p:nvSpPr>
        <p:spPr bwMode="auto">
          <a:xfrm>
            <a:off x="1443712" y="4532159"/>
            <a:ext cx="875801" cy="652945"/>
          </a:xfrm>
          <a:custGeom>
            <a:avLst/>
            <a:gdLst>
              <a:gd name="T0" fmla="*/ 1039 w 1068"/>
              <a:gd name="T1" fmla="*/ 0 h 796"/>
              <a:gd name="T2" fmla="*/ 189 w 1068"/>
              <a:gd name="T3" fmla="*/ 0 h 796"/>
              <a:gd name="T4" fmla="*/ 158 w 1068"/>
              <a:gd name="T5" fmla="*/ 28 h 796"/>
              <a:gd name="T6" fmla="*/ 158 w 1068"/>
              <a:gd name="T7" fmla="*/ 156 h 796"/>
              <a:gd name="T8" fmla="*/ 8 w 1068"/>
              <a:gd name="T9" fmla="*/ 156 h 796"/>
              <a:gd name="T10" fmla="*/ 0 w 1068"/>
              <a:gd name="T11" fmla="*/ 164 h 796"/>
              <a:gd name="T12" fmla="*/ 0 w 1068"/>
              <a:gd name="T13" fmla="*/ 289 h 796"/>
              <a:gd name="T14" fmla="*/ 0 w 1068"/>
              <a:gd name="T15" fmla="*/ 297 h 796"/>
              <a:gd name="T16" fmla="*/ 0 w 1068"/>
              <a:gd name="T17" fmla="*/ 788 h 796"/>
              <a:gd name="T18" fmla="*/ 8 w 1068"/>
              <a:gd name="T19" fmla="*/ 796 h 796"/>
              <a:gd name="T20" fmla="*/ 309 w 1068"/>
              <a:gd name="T21" fmla="*/ 796 h 796"/>
              <a:gd name="T22" fmla="*/ 317 w 1068"/>
              <a:gd name="T23" fmla="*/ 788 h 796"/>
              <a:gd name="T24" fmla="*/ 317 w 1068"/>
              <a:gd name="T25" fmla="*/ 666 h 796"/>
              <a:gd name="T26" fmla="*/ 469 w 1068"/>
              <a:gd name="T27" fmla="*/ 666 h 796"/>
              <a:gd name="T28" fmla="*/ 469 w 1068"/>
              <a:gd name="T29" fmla="*/ 711 h 796"/>
              <a:gd name="T30" fmla="*/ 406 w 1068"/>
              <a:gd name="T31" fmla="*/ 769 h 796"/>
              <a:gd name="T32" fmla="*/ 837 w 1068"/>
              <a:gd name="T33" fmla="*/ 769 h 796"/>
              <a:gd name="T34" fmla="*/ 776 w 1068"/>
              <a:gd name="T35" fmla="*/ 711 h 796"/>
              <a:gd name="T36" fmla="*/ 776 w 1068"/>
              <a:gd name="T37" fmla="*/ 666 h 796"/>
              <a:gd name="T38" fmla="*/ 1039 w 1068"/>
              <a:gd name="T39" fmla="*/ 666 h 796"/>
              <a:gd name="T40" fmla="*/ 1068 w 1068"/>
              <a:gd name="T41" fmla="*/ 638 h 796"/>
              <a:gd name="T42" fmla="*/ 1068 w 1068"/>
              <a:gd name="T43" fmla="*/ 28 h 796"/>
              <a:gd name="T44" fmla="*/ 1039 w 1068"/>
              <a:gd name="T45" fmla="*/ 0 h 796"/>
              <a:gd name="T46" fmla="*/ 38 w 1068"/>
              <a:gd name="T47" fmla="*/ 253 h 796"/>
              <a:gd name="T48" fmla="*/ 38 w 1068"/>
              <a:gd name="T49" fmla="*/ 223 h 796"/>
              <a:gd name="T50" fmla="*/ 46 w 1068"/>
              <a:gd name="T51" fmla="*/ 215 h 796"/>
              <a:gd name="T52" fmla="*/ 158 w 1068"/>
              <a:gd name="T53" fmla="*/ 215 h 796"/>
              <a:gd name="T54" fmla="*/ 212 w 1068"/>
              <a:gd name="T55" fmla="*/ 215 h 796"/>
              <a:gd name="T56" fmla="*/ 271 w 1068"/>
              <a:gd name="T57" fmla="*/ 215 h 796"/>
              <a:gd name="T58" fmla="*/ 279 w 1068"/>
              <a:gd name="T59" fmla="*/ 223 h 796"/>
              <a:gd name="T60" fmla="*/ 279 w 1068"/>
              <a:gd name="T61" fmla="*/ 253 h 796"/>
              <a:gd name="T62" fmla="*/ 271 w 1068"/>
              <a:gd name="T63" fmla="*/ 261 h 796"/>
              <a:gd name="T64" fmla="*/ 212 w 1068"/>
              <a:gd name="T65" fmla="*/ 261 h 796"/>
              <a:gd name="T66" fmla="*/ 158 w 1068"/>
              <a:gd name="T67" fmla="*/ 261 h 796"/>
              <a:gd name="T68" fmla="*/ 46 w 1068"/>
              <a:gd name="T69" fmla="*/ 261 h 796"/>
              <a:gd name="T70" fmla="*/ 38 w 1068"/>
              <a:gd name="T71" fmla="*/ 253 h 796"/>
              <a:gd name="T72" fmla="*/ 232 w 1068"/>
              <a:gd name="T73" fmla="*/ 437 h 796"/>
              <a:gd name="T74" fmla="*/ 253 w 1068"/>
              <a:gd name="T75" fmla="*/ 415 h 796"/>
              <a:gd name="T76" fmla="*/ 276 w 1068"/>
              <a:gd name="T77" fmla="*/ 437 h 796"/>
              <a:gd name="T78" fmla="*/ 253 w 1068"/>
              <a:gd name="T79" fmla="*/ 458 h 796"/>
              <a:gd name="T80" fmla="*/ 232 w 1068"/>
              <a:gd name="T81" fmla="*/ 437 h 796"/>
              <a:gd name="T82" fmla="*/ 253 w 1068"/>
              <a:gd name="T83" fmla="*/ 387 h 796"/>
              <a:gd name="T84" fmla="*/ 224 w 1068"/>
              <a:gd name="T85" fmla="*/ 358 h 796"/>
              <a:gd name="T86" fmla="*/ 253 w 1068"/>
              <a:gd name="T87" fmla="*/ 330 h 796"/>
              <a:gd name="T88" fmla="*/ 283 w 1068"/>
              <a:gd name="T89" fmla="*/ 358 h 796"/>
              <a:gd name="T90" fmla="*/ 253 w 1068"/>
              <a:gd name="T91" fmla="*/ 387 h 796"/>
              <a:gd name="T92" fmla="*/ 1016 w 1068"/>
              <a:gd name="T93" fmla="*/ 592 h 796"/>
              <a:gd name="T94" fmla="*/ 992 w 1068"/>
              <a:gd name="T95" fmla="*/ 617 h 796"/>
              <a:gd name="T96" fmla="*/ 317 w 1068"/>
              <a:gd name="T97" fmla="*/ 617 h 796"/>
              <a:gd name="T98" fmla="*/ 317 w 1068"/>
              <a:gd name="T99" fmla="*/ 297 h 796"/>
              <a:gd name="T100" fmla="*/ 317 w 1068"/>
              <a:gd name="T101" fmla="*/ 289 h 796"/>
              <a:gd name="T102" fmla="*/ 317 w 1068"/>
              <a:gd name="T103" fmla="*/ 164 h 796"/>
              <a:gd name="T104" fmla="*/ 309 w 1068"/>
              <a:gd name="T105" fmla="*/ 156 h 796"/>
              <a:gd name="T106" fmla="*/ 212 w 1068"/>
              <a:gd name="T107" fmla="*/ 156 h 796"/>
              <a:gd name="T108" fmla="*/ 212 w 1068"/>
              <a:gd name="T109" fmla="*/ 74 h 796"/>
              <a:gd name="T110" fmla="*/ 237 w 1068"/>
              <a:gd name="T111" fmla="*/ 49 h 796"/>
              <a:gd name="T112" fmla="*/ 992 w 1068"/>
              <a:gd name="T113" fmla="*/ 49 h 796"/>
              <a:gd name="T114" fmla="*/ 1016 w 1068"/>
              <a:gd name="T115" fmla="*/ 74 h 796"/>
              <a:gd name="T116" fmla="*/ 1016 w 1068"/>
              <a:gd name="T117" fmla="*/ 592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68" h="796">
                <a:moveTo>
                  <a:pt x="1039" y="0"/>
                </a:moveTo>
                <a:cubicBezTo>
                  <a:pt x="189" y="0"/>
                  <a:pt x="189" y="0"/>
                  <a:pt x="189" y="0"/>
                </a:cubicBezTo>
                <a:cubicBezTo>
                  <a:pt x="173" y="0"/>
                  <a:pt x="158" y="12"/>
                  <a:pt x="158" y="28"/>
                </a:cubicBezTo>
                <a:cubicBezTo>
                  <a:pt x="158" y="74"/>
                  <a:pt x="158" y="116"/>
                  <a:pt x="158" y="156"/>
                </a:cubicBezTo>
                <a:cubicBezTo>
                  <a:pt x="8" y="156"/>
                  <a:pt x="8" y="156"/>
                  <a:pt x="8" y="156"/>
                </a:cubicBezTo>
                <a:cubicBezTo>
                  <a:pt x="3" y="156"/>
                  <a:pt x="0" y="159"/>
                  <a:pt x="0" y="164"/>
                </a:cubicBezTo>
                <a:cubicBezTo>
                  <a:pt x="0" y="289"/>
                  <a:pt x="0" y="289"/>
                  <a:pt x="0" y="289"/>
                </a:cubicBezTo>
                <a:cubicBezTo>
                  <a:pt x="0" y="297"/>
                  <a:pt x="0" y="297"/>
                  <a:pt x="0" y="297"/>
                </a:cubicBezTo>
                <a:cubicBezTo>
                  <a:pt x="0" y="788"/>
                  <a:pt x="0" y="788"/>
                  <a:pt x="0" y="788"/>
                </a:cubicBezTo>
                <a:cubicBezTo>
                  <a:pt x="0" y="793"/>
                  <a:pt x="3" y="796"/>
                  <a:pt x="8" y="796"/>
                </a:cubicBezTo>
                <a:cubicBezTo>
                  <a:pt x="309" y="796"/>
                  <a:pt x="309" y="796"/>
                  <a:pt x="309" y="796"/>
                </a:cubicBezTo>
                <a:cubicBezTo>
                  <a:pt x="314" y="796"/>
                  <a:pt x="317" y="793"/>
                  <a:pt x="317" y="788"/>
                </a:cubicBezTo>
                <a:cubicBezTo>
                  <a:pt x="317" y="743"/>
                  <a:pt x="317" y="703"/>
                  <a:pt x="317" y="666"/>
                </a:cubicBezTo>
                <a:cubicBezTo>
                  <a:pt x="469" y="666"/>
                  <a:pt x="469" y="666"/>
                  <a:pt x="469" y="666"/>
                </a:cubicBezTo>
                <a:cubicBezTo>
                  <a:pt x="469" y="711"/>
                  <a:pt x="469" y="711"/>
                  <a:pt x="469" y="711"/>
                </a:cubicBezTo>
                <a:cubicBezTo>
                  <a:pt x="406" y="769"/>
                  <a:pt x="406" y="769"/>
                  <a:pt x="406" y="769"/>
                </a:cubicBezTo>
                <a:cubicBezTo>
                  <a:pt x="837" y="769"/>
                  <a:pt x="837" y="769"/>
                  <a:pt x="837" y="769"/>
                </a:cubicBezTo>
                <a:cubicBezTo>
                  <a:pt x="776" y="711"/>
                  <a:pt x="776" y="711"/>
                  <a:pt x="776" y="711"/>
                </a:cubicBezTo>
                <a:cubicBezTo>
                  <a:pt x="776" y="666"/>
                  <a:pt x="776" y="666"/>
                  <a:pt x="776" y="666"/>
                </a:cubicBezTo>
                <a:cubicBezTo>
                  <a:pt x="1039" y="666"/>
                  <a:pt x="1039" y="666"/>
                  <a:pt x="1039" y="666"/>
                </a:cubicBezTo>
                <a:cubicBezTo>
                  <a:pt x="1056" y="666"/>
                  <a:pt x="1068" y="654"/>
                  <a:pt x="1068" y="638"/>
                </a:cubicBezTo>
                <a:cubicBezTo>
                  <a:pt x="1068" y="28"/>
                  <a:pt x="1068" y="28"/>
                  <a:pt x="1068" y="28"/>
                </a:cubicBezTo>
                <a:cubicBezTo>
                  <a:pt x="1068" y="12"/>
                  <a:pt x="1056" y="0"/>
                  <a:pt x="1039" y="0"/>
                </a:cubicBezTo>
                <a:close/>
                <a:moveTo>
                  <a:pt x="38" y="253"/>
                </a:moveTo>
                <a:cubicBezTo>
                  <a:pt x="38" y="223"/>
                  <a:pt x="38" y="223"/>
                  <a:pt x="38" y="223"/>
                </a:cubicBezTo>
                <a:cubicBezTo>
                  <a:pt x="38" y="218"/>
                  <a:pt x="41" y="215"/>
                  <a:pt x="46" y="215"/>
                </a:cubicBezTo>
                <a:cubicBezTo>
                  <a:pt x="92" y="215"/>
                  <a:pt x="129" y="215"/>
                  <a:pt x="158" y="215"/>
                </a:cubicBezTo>
                <a:cubicBezTo>
                  <a:pt x="180" y="215"/>
                  <a:pt x="198" y="215"/>
                  <a:pt x="212" y="215"/>
                </a:cubicBezTo>
                <a:cubicBezTo>
                  <a:pt x="271" y="215"/>
                  <a:pt x="271" y="215"/>
                  <a:pt x="271" y="215"/>
                </a:cubicBezTo>
                <a:cubicBezTo>
                  <a:pt x="276" y="215"/>
                  <a:pt x="279" y="218"/>
                  <a:pt x="279" y="223"/>
                </a:cubicBezTo>
                <a:cubicBezTo>
                  <a:pt x="279" y="253"/>
                  <a:pt x="279" y="253"/>
                  <a:pt x="279" y="253"/>
                </a:cubicBezTo>
                <a:cubicBezTo>
                  <a:pt x="279" y="258"/>
                  <a:pt x="276" y="261"/>
                  <a:pt x="271" y="261"/>
                </a:cubicBezTo>
                <a:cubicBezTo>
                  <a:pt x="249" y="261"/>
                  <a:pt x="230" y="261"/>
                  <a:pt x="212" y="261"/>
                </a:cubicBezTo>
                <a:cubicBezTo>
                  <a:pt x="192" y="261"/>
                  <a:pt x="174" y="261"/>
                  <a:pt x="158" y="261"/>
                </a:cubicBezTo>
                <a:cubicBezTo>
                  <a:pt x="46" y="261"/>
                  <a:pt x="46" y="261"/>
                  <a:pt x="46" y="261"/>
                </a:cubicBezTo>
                <a:cubicBezTo>
                  <a:pt x="41" y="261"/>
                  <a:pt x="38" y="258"/>
                  <a:pt x="38" y="253"/>
                </a:cubicBezTo>
                <a:close/>
                <a:moveTo>
                  <a:pt x="232" y="437"/>
                </a:moveTo>
                <a:cubicBezTo>
                  <a:pt x="232" y="425"/>
                  <a:pt x="241" y="415"/>
                  <a:pt x="253" y="415"/>
                </a:cubicBezTo>
                <a:cubicBezTo>
                  <a:pt x="265" y="415"/>
                  <a:pt x="276" y="425"/>
                  <a:pt x="276" y="437"/>
                </a:cubicBezTo>
                <a:cubicBezTo>
                  <a:pt x="276" y="448"/>
                  <a:pt x="265" y="458"/>
                  <a:pt x="253" y="458"/>
                </a:cubicBezTo>
                <a:cubicBezTo>
                  <a:pt x="241" y="458"/>
                  <a:pt x="232" y="448"/>
                  <a:pt x="232" y="437"/>
                </a:cubicBezTo>
                <a:close/>
                <a:moveTo>
                  <a:pt x="253" y="387"/>
                </a:moveTo>
                <a:cubicBezTo>
                  <a:pt x="238" y="387"/>
                  <a:pt x="224" y="374"/>
                  <a:pt x="224" y="358"/>
                </a:cubicBezTo>
                <a:cubicBezTo>
                  <a:pt x="224" y="341"/>
                  <a:pt x="238" y="330"/>
                  <a:pt x="253" y="330"/>
                </a:cubicBezTo>
                <a:cubicBezTo>
                  <a:pt x="270" y="330"/>
                  <a:pt x="283" y="341"/>
                  <a:pt x="283" y="358"/>
                </a:cubicBezTo>
                <a:cubicBezTo>
                  <a:pt x="283" y="374"/>
                  <a:pt x="270" y="387"/>
                  <a:pt x="253" y="387"/>
                </a:cubicBezTo>
                <a:close/>
                <a:moveTo>
                  <a:pt x="1016" y="592"/>
                </a:moveTo>
                <a:cubicBezTo>
                  <a:pt x="1016" y="606"/>
                  <a:pt x="1006" y="617"/>
                  <a:pt x="992" y="617"/>
                </a:cubicBezTo>
                <a:cubicBezTo>
                  <a:pt x="594" y="617"/>
                  <a:pt x="406" y="617"/>
                  <a:pt x="317" y="617"/>
                </a:cubicBezTo>
                <a:cubicBezTo>
                  <a:pt x="317" y="297"/>
                  <a:pt x="317" y="297"/>
                  <a:pt x="317" y="297"/>
                </a:cubicBezTo>
                <a:cubicBezTo>
                  <a:pt x="317" y="289"/>
                  <a:pt x="317" y="289"/>
                  <a:pt x="317" y="289"/>
                </a:cubicBezTo>
                <a:cubicBezTo>
                  <a:pt x="317" y="164"/>
                  <a:pt x="317" y="164"/>
                  <a:pt x="317" y="164"/>
                </a:cubicBezTo>
                <a:cubicBezTo>
                  <a:pt x="317" y="159"/>
                  <a:pt x="314" y="156"/>
                  <a:pt x="309" y="156"/>
                </a:cubicBezTo>
                <a:cubicBezTo>
                  <a:pt x="273" y="156"/>
                  <a:pt x="240" y="156"/>
                  <a:pt x="212" y="156"/>
                </a:cubicBezTo>
                <a:cubicBezTo>
                  <a:pt x="212" y="74"/>
                  <a:pt x="212" y="74"/>
                  <a:pt x="212" y="74"/>
                </a:cubicBezTo>
                <a:cubicBezTo>
                  <a:pt x="212" y="60"/>
                  <a:pt x="223" y="49"/>
                  <a:pt x="237" y="49"/>
                </a:cubicBezTo>
                <a:cubicBezTo>
                  <a:pt x="992" y="49"/>
                  <a:pt x="992" y="49"/>
                  <a:pt x="992" y="49"/>
                </a:cubicBezTo>
                <a:cubicBezTo>
                  <a:pt x="1006" y="49"/>
                  <a:pt x="1016" y="60"/>
                  <a:pt x="1016" y="74"/>
                </a:cubicBezTo>
                <a:cubicBezTo>
                  <a:pt x="1016" y="592"/>
                  <a:pt x="1016" y="592"/>
                  <a:pt x="1016" y="592"/>
                </a:cubicBezTo>
                <a:close/>
              </a:path>
            </a:pathLst>
          </a:custGeom>
          <a:solidFill>
            <a:srgbClr val="FFFFFF"/>
          </a:solidFill>
          <a:ln>
            <a:noFill/>
          </a:ln>
        </p:spPr>
        <p:txBody>
          <a:bodyPr vert="horz" wrap="square" lIns="89612" tIns="44807" rIns="89612" bIns="44807" numCol="1" anchor="t" anchorCtr="0" compatLnSpc="1">
            <a:prstTxWarp prst="textNoShape">
              <a:avLst/>
            </a:prstTxWarp>
          </a:bodyPr>
          <a:lstStyle/>
          <a:p>
            <a:pPr defTabSz="896208">
              <a:defRPr/>
            </a:pPr>
            <a:endParaRPr lang="en-US" kern="0">
              <a:solidFill>
                <a:sysClr val="windowText" lastClr="000000"/>
              </a:solidFill>
            </a:endParaRPr>
          </a:p>
        </p:txBody>
      </p:sp>
      <p:sp>
        <p:nvSpPr>
          <p:cNvPr id="8" name="TextBox 7"/>
          <p:cNvSpPr txBox="1"/>
          <p:nvPr/>
        </p:nvSpPr>
        <p:spPr>
          <a:xfrm>
            <a:off x="841637" y="5393256"/>
            <a:ext cx="2216441" cy="307777"/>
          </a:xfrm>
          <a:prstGeom prst="rect">
            <a:avLst/>
          </a:prstGeom>
          <a:noFill/>
        </p:spPr>
        <p:txBody>
          <a:bodyPr wrap="none" rtlCol="0">
            <a:spAutoFit/>
          </a:bodyPr>
          <a:lstStyle/>
          <a:p>
            <a:pPr algn="ctr"/>
            <a:r>
              <a:rPr lang="en-US" sz="1400" dirty="0" smtClean="0">
                <a:solidFill>
                  <a:schemeClr val="tx1">
                    <a:lumMod val="75000"/>
                    <a:alpha val="99000"/>
                  </a:schemeClr>
                </a:solidFill>
              </a:rPr>
              <a:t>Unencrypted Data at Rest</a:t>
            </a:r>
            <a:endParaRPr lang="en-US" sz="1400" dirty="0">
              <a:solidFill>
                <a:schemeClr val="tx1">
                  <a:lumMod val="75000"/>
                  <a:alpha val="99000"/>
                </a:schemeClr>
              </a:solidFill>
            </a:endParaRPr>
          </a:p>
        </p:txBody>
      </p:sp>
      <p:grpSp>
        <p:nvGrpSpPr>
          <p:cNvPr id="5" name="Group 4"/>
          <p:cNvGrpSpPr/>
          <p:nvPr/>
        </p:nvGrpSpPr>
        <p:grpSpPr>
          <a:xfrm>
            <a:off x="9316107" y="4263509"/>
            <a:ext cx="2301362" cy="1129747"/>
            <a:chOff x="9354207" y="3778959"/>
            <a:chExt cx="2301362" cy="1129747"/>
          </a:xfrm>
        </p:grpSpPr>
        <p:sp>
          <p:nvSpPr>
            <p:cNvPr id="14" name="Freeform 28"/>
            <p:cNvSpPr>
              <a:spLocks/>
            </p:cNvSpPr>
            <p:nvPr/>
          </p:nvSpPr>
          <p:spPr bwMode="auto">
            <a:xfrm>
              <a:off x="9354207" y="3778959"/>
              <a:ext cx="2301362" cy="1129747"/>
            </a:xfrm>
            <a:prstGeom prst="rect">
              <a:avLst/>
            </a:prstGeom>
            <a:solidFill>
              <a:schemeClr val="accent5"/>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5" name="Freeform 14"/>
            <p:cNvSpPr>
              <a:spLocks noEditPoints="1"/>
            </p:cNvSpPr>
            <p:nvPr/>
          </p:nvSpPr>
          <p:spPr bwMode="black">
            <a:xfrm>
              <a:off x="9998743" y="4081443"/>
              <a:ext cx="260231" cy="524778"/>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solidFill>
              <a:srgbClr val="FFFFFF"/>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dirty="0">
                <a:solidFill>
                  <a:schemeClr val="tx1">
                    <a:lumMod val="50000"/>
                  </a:schemeClr>
                </a:solidFill>
                <a:latin typeface="Segoe Light" pitchFamily="34" charset="0"/>
              </a:endParaRPr>
            </a:p>
          </p:txBody>
        </p:sp>
        <p:sp>
          <p:nvSpPr>
            <p:cNvPr id="16" name="Freeform 15"/>
            <p:cNvSpPr>
              <a:spLocks noEditPoints="1"/>
            </p:cNvSpPr>
            <p:nvPr/>
          </p:nvSpPr>
          <p:spPr bwMode="black">
            <a:xfrm>
              <a:off x="10374772" y="4081443"/>
              <a:ext cx="260231" cy="524778"/>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solidFill>
              <a:srgbClr val="FFFFFF"/>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dirty="0">
                <a:solidFill>
                  <a:schemeClr val="tx1">
                    <a:lumMod val="50000"/>
                  </a:schemeClr>
                </a:solidFill>
                <a:latin typeface="Segoe Light" pitchFamily="34" charset="0"/>
              </a:endParaRPr>
            </a:p>
          </p:txBody>
        </p:sp>
        <p:sp>
          <p:nvSpPr>
            <p:cNvPr id="17" name="Freeform 16"/>
            <p:cNvSpPr>
              <a:spLocks noEditPoints="1"/>
            </p:cNvSpPr>
            <p:nvPr/>
          </p:nvSpPr>
          <p:spPr bwMode="black">
            <a:xfrm>
              <a:off x="10769883" y="4081443"/>
              <a:ext cx="260231" cy="524778"/>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solidFill>
              <a:srgbClr val="FFFFFF"/>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dirty="0">
                <a:solidFill>
                  <a:schemeClr val="tx1">
                    <a:lumMod val="50000"/>
                  </a:schemeClr>
                </a:solidFill>
                <a:latin typeface="Segoe Light" pitchFamily="34" charset="0"/>
              </a:endParaRPr>
            </a:p>
          </p:txBody>
        </p:sp>
      </p:grpSp>
      <p:sp>
        <p:nvSpPr>
          <p:cNvPr id="19" name="Freeform 6"/>
          <p:cNvSpPr>
            <a:spLocks noEditPoints="1"/>
          </p:cNvSpPr>
          <p:nvPr/>
        </p:nvSpPr>
        <p:spPr bwMode="auto">
          <a:xfrm>
            <a:off x="5921305" y="2267386"/>
            <a:ext cx="593866" cy="728002"/>
          </a:xfrm>
          <a:custGeom>
            <a:avLst/>
            <a:gdLst>
              <a:gd name="T0" fmla="*/ 480 w 693"/>
              <a:gd name="T1" fmla="*/ 248 h 848"/>
              <a:gd name="T2" fmla="*/ 421 w 693"/>
              <a:gd name="T3" fmla="*/ 294 h 848"/>
              <a:gd name="T4" fmla="*/ 362 w 693"/>
              <a:gd name="T5" fmla="*/ 248 h 848"/>
              <a:gd name="T6" fmla="*/ 363 w 693"/>
              <a:gd name="T7" fmla="*/ 238 h 848"/>
              <a:gd name="T8" fmla="*/ 330 w 693"/>
              <a:gd name="T9" fmla="*/ 238 h 848"/>
              <a:gd name="T10" fmla="*/ 332 w 693"/>
              <a:gd name="T11" fmla="*/ 248 h 848"/>
              <a:gd name="T12" fmla="*/ 273 w 693"/>
              <a:gd name="T13" fmla="*/ 294 h 848"/>
              <a:gd name="T14" fmla="*/ 214 w 693"/>
              <a:gd name="T15" fmla="*/ 248 h 848"/>
              <a:gd name="T16" fmla="*/ 273 w 693"/>
              <a:gd name="T17" fmla="*/ 202 h 848"/>
              <a:gd name="T18" fmla="*/ 320 w 693"/>
              <a:gd name="T19" fmla="*/ 220 h 848"/>
              <a:gd name="T20" fmla="*/ 374 w 693"/>
              <a:gd name="T21" fmla="*/ 220 h 848"/>
              <a:gd name="T22" fmla="*/ 421 w 693"/>
              <a:gd name="T23" fmla="*/ 202 h 848"/>
              <a:gd name="T24" fmla="*/ 480 w 693"/>
              <a:gd name="T25" fmla="*/ 248 h 848"/>
              <a:gd name="T26" fmla="*/ 334 w 693"/>
              <a:gd name="T27" fmla="*/ 325 h 848"/>
              <a:gd name="T28" fmla="*/ 347 w 693"/>
              <a:gd name="T29" fmla="*/ 316 h 848"/>
              <a:gd name="T30" fmla="*/ 359 w 693"/>
              <a:gd name="T31" fmla="*/ 325 h 848"/>
              <a:gd name="T32" fmla="*/ 375 w 693"/>
              <a:gd name="T33" fmla="*/ 325 h 848"/>
              <a:gd name="T34" fmla="*/ 347 w 693"/>
              <a:gd name="T35" fmla="*/ 298 h 848"/>
              <a:gd name="T36" fmla="*/ 319 w 693"/>
              <a:gd name="T37" fmla="*/ 325 h 848"/>
              <a:gd name="T38" fmla="*/ 334 w 693"/>
              <a:gd name="T39" fmla="*/ 325 h 848"/>
              <a:gd name="T40" fmla="*/ 693 w 693"/>
              <a:gd name="T41" fmla="*/ 653 h 848"/>
              <a:gd name="T42" fmla="*/ 693 w 693"/>
              <a:gd name="T43" fmla="*/ 848 h 848"/>
              <a:gd name="T44" fmla="*/ 0 w 693"/>
              <a:gd name="T45" fmla="*/ 848 h 848"/>
              <a:gd name="T46" fmla="*/ 0 w 693"/>
              <a:gd name="T47" fmla="*/ 653 h 848"/>
              <a:gd name="T48" fmla="*/ 191 w 693"/>
              <a:gd name="T49" fmla="*/ 448 h 848"/>
              <a:gd name="T50" fmla="*/ 156 w 693"/>
              <a:gd name="T51" fmla="*/ 284 h 848"/>
              <a:gd name="T52" fmla="*/ 347 w 693"/>
              <a:gd name="T53" fmla="*/ 0 h 848"/>
              <a:gd name="T54" fmla="*/ 538 w 693"/>
              <a:gd name="T55" fmla="*/ 284 h 848"/>
              <a:gd name="T56" fmla="*/ 503 w 693"/>
              <a:gd name="T57" fmla="*/ 448 h 848"/>
              <a:gd name="T58" fmla="*/ 693 w 693"/>
              <a:gd name="T59" fmla="*/ 653 h 848"/>
              <a:gd name="T60" fmla="*/ 284 w 693"/>
              <a:gd name="T61" fmla="*/ 703 h 848"/>
              <a:gd name="T62" fmla="*/ 277 w 693"/>
              <a:gd name="T63" fmla="*/ 689 h 848"/>
              <a:gd name="T64" fmla="*/ 277 w 693"/>
              <a:gd name="T65" fmla="*/ 532 h 848"/>
              <a:gd name="T66" fmla="*/ 257 w 693"/>
              <a:gd name="T67" fmla="*/ 532 h 848"/>
              <a:gd name="T68" fmla="*/ 257 w 693"/>
              <a:gd name="T69" fmla="*/ 689 h 848"/>
              <a:gd name="T70" fmla="*/ 250 w 693"/>
              <a:gd name="T71" fmla="*/ 703 h 848"/>
              <a:gd name="T72" fmla="*/ 257 w 693"/>
              <a:gd name="T73" fmla="*/ 717 h 848"/>
              <a:gd name="T74" fmla="*/ 257 w 693"/>
              <a:gd name="T75" fmla="*/ 752 h 848"/>
              <a:gd name="T76" fmla="*/ 277 w 693"/>
              <a:gd name="T77" fmla="*/ 752 h 848"/>
              <a:gd name="T78" fmla="*/ 277 w 693"/>
              <a:gd name="T79" fmla="*/ 717 h 848"/>
              <a:gd name="T80" fmla="*/ 284 w 693"/>
              <a:gd name="T81" fmla="*/ 703 h 848"/>
              <a:gd name="T82" fmla="*/ 444 w 693"/>
              <a:gd name="T83" fmla="*/ 703 h 848"/>
              <a:gd name="T84" fmla="*/ 437 w 693"/>
              <a:gd name="T85" fmla="*/ 689 h 848"/>
              <a:gd name="T86" fmla="*/ 437 w 693"/>
              <a:gd name="T87" fmla="*/ 532 h 848"/>
              <a:gd name="T88" fmla="*/ 417 w 693"/>
              <a:gd name="T89" fmla="*/ 532 h 848"/>
              <a:gd name="T90" fmla="*/ 417 w 693"/>
              <a:gd name="T91" fmla="*/ 689 h 848"/>
              <a:gd name="T92" fmla="*/ 410 w 693"/>
              <a:gd name="T93" fmla="*/ 703 h 848"/>
              <a:gd name="T94" fmla="*/ 417 w 693"/>
              <a:gd name="T95" fmla="*/ 717 h 848"/>
              <a:gd name="T96" fmla="*/ 417 w 693"/>
              <a:gd name="T97" fmla="*/ 752 h 848"/>
              <a:gd name="T98" fmla="*/ 437 w 693"/>
              <a:gd name="T99" fmla="*/ 752 h 848"/>
              <a:gd name="T100" fmla="*/ 437 w 693"/>
              <a:gd name="T101" fmla="*/ 717 h 848"/>
              <a:gd name="T102" fmla="*/ 444 w 693"/>
              <a:gd name="T103" fmla="*/ 703 h 848"/>
              <a:gd name="T104" fmla="*/ 501 w 693"/>
              <a:gd name="T105" fmla="*/ 272 h 848"/>
              <a:gd name="T106" fmla="*/ 347 w 693"/>
              <a:gd name="T107" fmla="*/ 102 h 848"/>
              <a:gd name="T108" fmla="*/ 192 w 693"/>
              <a:gd name="T109" fmla="*/ 272 h 848"/>
              <a:gd name="T110" fmla="*/ 347 w 693"/>
              <a:gd name="T111" fmla="*/ 502 h 848"/>
              <a:gd name="T112" fmla="*/ 501 w 693"/>
              <a:gd name="T113" fmla="*/ 272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3" h="848">
                <a:moveTo>
                  <a:pt x="480" y="248"/>
                </a:moveTo>
                <a:cubicBezTo>
                  <a:pt x="480" y="273"/>
                  <a:pt x="453" y="294"/>
                  <a:pt x="421" y="294"/>
                </a:cubicBezTo>
                <a:cubicBezTo>
                  <a:pt x="388" y="294"/>
                  <a:pt x="362" y="273"/>
                  <a:pt x="362" y="248"/>
                </a:cubicBezTo>
                <a:cubicBezTo>
                  <a:pt x="362" y="245"/>
                  <a:pt x="362" y="241"/>
                  <a:pt x="363" y="238"/>
                </a:cubicBezTo>
                <a:cubicBezTo>
                  <a:pt x="330" y="238"/>
                  <a:pt x="330" y="238"/>
                  <a:pt x="330" y="238"/>
                </a:cubicBezTo>
                <a:cubicBezTo>
                  <a:pt x="331" y="241"/>
                  <a:pt x="332" y="245"/>
                  <a:pt x="332" y="248"/>
                </a:cubicBezTo>
                <a:cubicBezTo>
                  <a:pt x="332" y="273"/>
                  <a:pt x="305" y="294"/>
                  <a:pt x="273" y="294"/>
                </a:cubicBezTo>
                <a:cubicBezTo>
                  <a:pt x="240" y="294"/>
                  <a:pt x="214" y="273"/>
                  <a:pt x="214" y="248"/>
                </a:cubicBezTo>
                <a:cubicBezTo>
                  <a:pt x="214" y="223"/>
                  <a:pt x="240" y="202"/>
                  <a:pt x="273" y="202"/>
                </a:cubicBezTo>
                <a:cubicBezTo>
                  <a:pt x="292" y="202"/>
                  <a:pt x="309" y="209"/>
                  <a:pt x="320" y="220"/>
                </a:cubicBezTo>
                <a:cubicBezTo>
                  <a:pt x="374" y="220"/>
                  <a:pt x="374" y="220"/>
                  <a:pt x="374" y="220"/>
                </a:cubicBezTo>
                <a:cubicBezTo>
                  <a:pt x="385" y="209"/>
                  <a:pt x="402" y="202"/>
                  <a:pt x="421" y="202"/>
                </a:cubicBezTo>
                <a:cubicBezTo>
                  <a:pt x="453" y="202"/>
                  <a:pt x="480" y="223"/>
                  <a:pt x="480" y="248"/>
                </a:cubicBezTo>
                <a:close/>
                <a:moveTo>
                  <a:pt x="334" y="325"/>
                </a:moveTo>
                <a:cubicBezTo>
                  <a:pt x="337" y="320"/>
                  <a:pt x="341" y="316"/>
                  <a:pt x="347" y="316"/>
                </a:cubicBezTo>
                <a:cubicBezTo>
                  <a:pt x="352" y="316"/>
                  <a:pt x="357" y="320"/>
                  <a:pt x="359" y="325"/>
                </a:cubicBezTo>
                <a:cubicBezTo>
                  <a:pt x="375" y="325"/>
                  <a:pt x="375" y="325"/>
                  <a:pt x="375" y="325"/>
                </a:cubicBezTo>
                <a:cubicBezTo>
                  <a:pt x="372" y="310"/>
                  <a:pt x="360" y="298"/>
                  <a:pt x="347" y="298"/>
                </a:cubicBezTo>
                <a:cubicBezTo>
                  <a:pt x="333" y="298"/>
                  <a:pt x="322" y="310"/>
                  <a:pt x="319" y="325"/>
                </a:cubicBezTo>
                <a:lnTo>
                  <a:pt x="334" y="325"/>
                </a:lnTo>
                <a:close/>
                <a:moveTo>
                  <a:pt x="693" y="653"/>
                </a:moveTo>
                <a:cubicBezTo>
                  <a:pt x="693" y="848"/>
                  <a:pt x="693" y="848"/>
                  <a:pt x="693" y="848"/>
                </a:cubicBezTo>
                <a:cubicBezTo>
                  <a:pt x="0" y="848"/>
                  <a:pt x="0" y="848"/>
                  <a:pt x="0" y="848"/>
                </a:cubicBezTo>
                <a:cubicBezTo>
                  <a:pt x="0" y="653"/>
                  <a:pt x="0" y="653"/>
                  <a:pt x="0" y="653"/>
                </a:cubicBezTo>
                <a:cubicBezTo>
                  <a:pt x="0" y="563"/>
                  <a:pt x="78" y="486"/>
                  <a:pt x="191" y="448"/>
                </a:cubicBezTo>
                <a:cubicBezTo>
                  <a:pt x="169" y="402"/>
                  <a:pt x="156" y="345"/>
                  <a:pt x="156" y="284"/>
                </a:cubicBezTo>
                <a:cubicBezTo>
                  <a:pt x="156" y="127"/>
                  <a:pt x="241" y="0"/>
                  <a:pt x="347" y="0"/>
                </a:cubicBezTo>
                <a:cubicBezTo>
                  <a:pt x="452" y="0"/>
                  <a:pt x="538" y="127"/>
                  <a:pt x="538" y="284"/>
                </a:cubicBezTo>
                <a:cubicBezTo>
                  <a:pt x="538" y="345"/>
                  <a:pt x="525" y="402"/>
                  <a:pt x="503" y="448"/>
                </a:cubicBezTo>
                <a:cubicBezTo>
                  <a:pt x="616" y="486"/>
                  <a:pt x="693" y="563"/>
                  <a:pt x="693" y="653"/>
                </a:cubicBezTo>
                <a:close/>
                <a:moveTo>
                  <a:pt x="284" y="703"/>
                </a:moveTo>
                <a:cubicBezTo>
                  <a:pt x="284" y="697"/>
                  <a:pt x="281" y="693"/>
                  <a:pt x="277" y="689"/>
                </a:cubicBezTo>
                <a:cubicBezTo>
                  <a:pt x="277" y="532"/>
                  <a:pt x="277" y="532"/>
                  <a:pt x="277" y="532"/>
                </a:cubicBezTo>
                <a:cubicBezTo>
                  <a:pt x="257" y="532"/>
                  <a:pt x="257" y="532"/>
                  <a:pt x="257" y="532"/>
                </a:cubicBezTo>
                <a:cubicBezTo>
                  <a:pt x="257" y="689"/>
                  <a:pt x="257" y="689"/>
                  <a:pt x="257" y="689"/>
                </a:cubicBezTo>
                <a:cubicBezTo>
                  <a:pt x="253" y="693"/>
                  <a:pt x="250" y="697"/>
                  <a:pt x="250" y="703"/>
                </a:cubicBezTo>
                <a:cubicBezTo>
                  <a:pt x="250" y="709"/>
                  <a:pt x="253" y="713"/>
                  <a:pt x="257" y="717"/>
                </a:cubicBezTo>
                <a:cubicBezTo>
                  <a:pt x="257" y="752"/>
                  <a:pt x="257" y="752"/>
                  <a:pt x="257" y="752"/>
                </a:cubicBezTo>
                <a:cubicBezTo>
                  <a:pt x="277" y="752"/>
                  <a:pt x="277" y="752"/>
                  <a:pt x="277" y="752"/>
                </a:cubicBezTo>
                <a:cubicBezTo>
                  <a:pt x="277" y="717"/>
                  <a:pt x="277" y="717"/>
                  <a:pt x="277" y="717"/>
                </a:cubicBezTo>
                <a:cubicBezTo>
                  <a:pt x="281" y="713"/>
                  <a:pt x="284" y="709"/>
                  <a:pt x="284" y="703"/>
                </a:cubicBezTo>
                <a:close/>
                <a:moveTo>
                  <a:pt x="444" y="703"/>
                </a:moveTo>
                <a:cubicBezTo>
                  <a:pt x="444" y="697"/>
                  <a:pt x="441" y="693"/>
                  <a:pt x="437" y="689"/>
                </a:cubicBezTo>
                <a:cubicBezTo>
                  <a:pt x="437" y="532"/>
                  <a:pt x="437" y="532"/>
                  <a:pt x="437" y="532"/>
                </a:cubicBezTo>
                <a:cubicBezTo>
                  <a:pt x="417" y="532"/>
                  <a:pt x="417" y="532"/>
                  <a:pt x="417" y="532"/>
                </a:cubicBezTo>
                <a:cubicBezTo>
                  <a:pt x="417" y="689"/>
                  <a:pt x="417" y="689"/>
                  <a:pt x="417" y="689"/>
                </a:cubicBezTo>
                <a:cubicBezTo>
                  <a:pt x="413" y="693"/>
                  <a:pt x="410" y="697"/>
                  <a:pt x="410" y="703"/>
                </a:cubicBezTo>
                <a:cubicBezTo>
                  <a:pt x="410" y="709"/>
                  <a:pt x="413" y="713"/>
                  <a:pt x="417" y="717"/>
                </a:cubicBezTo>
                <a:cubicBezTo>
                  <a:pt x="417" y="752"/>
                  <a:pt x="417" y="752"/>
                  <a:pt x="417" y="752"/>
                </a:cubicBezTo>
                <a:cubicBezTo>
                  <a:pt x="437" y="752"/>
                  <a:pt x="437" y="752"/>
                  <a:pt x="437" y="752"/>
                </a:cubicBezTo>
                <a:cubicBezTo>
                  <a:pt x="437" y="717"/>
                  <a:pt x="437" y="717"/>
                  <a:pt x="437" y="717"/>
                </a:cubicBezTo>
                <a:cubicBezTo>
                  <a:pt x="441" y="713"/>
                  <a:pt x="444" y="709"/>
                  <a:pt x="444" y="703"/>
                </a:cubicBezTo>
                <a:close/>
                <a:moveTo>
                  <a:pt x="501" y="272"/>
                </a:moveTo>
                <a:cubicBezTo>
                  <a:pt x="501" y="145"/>
                  <a:pt x="432" y="102"/>
                  <a:pt x="347" y="102"/>
                </a:cubicBezTo>
                <a:cubicBezTo>
                  <a:pt x="261" y="102"/>
                  <a:pt x="192" y="145"/>
                  <a:pt x="192" y="272"/>
                </a:cubicBezTo>
                <a:cubicBezTo>
                  <a:pt x="192" y="399"/>
                  <a:pt x="261" y="502"/>
                  <a:pt x="347" y="502"/>
                </a:cubicBezTo>
                <a:cubicBezTo>
                  <a:pt x="432" y="502"/>
                  <a:pt x="501" y="399"/>
                  <a:pt x="501" y="27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TextBox 20"/>
          <p:cNvSpPr txBox="1"/>
          <p:nvPr/>
        </p:nvSpPr>
        <p:spPr>
          <a:xfrm>
            <a:off x="9095773" y="5393256"/>
            <a:ext cx="2742040" cy="307777"/>
          </a:xfrm>
          <a:prstGeom prst="rect">
            <a:avLst/>
          </a:prstGeom>
          <a:noFill/>
        </p:spPr>
        <p:txBody>
          <a:bodyPr wrap="square" rtlCol="0">
            <a:spAutoFit/>
          </a:bodyPr>
          <a:lstStyle/>
          <a:p>
            <a:pPr algn="ctr"/>
            <a:r>
              <a:rPr lang="en-US" sz="1400" dirty="0" smtClean="0">
                <a:solidFill>
                  <a:schemeClr val="tx1">
                    <a:lumMod val="75000"/>
                    <a:alpha val="99000"/>
                  </a:schemeClr>
                </a:solidFill>
              </a:rPr>
              <a:t>265-bit AES At-Rest Encrypted</a:t>
            </a:r>
            <a:endParaRPr lang="en-US" sz="1400" dirty="0">
              <a:solidFill>
                <a:schemeClr val="tx1">
                  <a:lumMod val="75000"/>
                  <a:alpha val="99000"/>
                </a:schemeClr>
              </a:solidFill>
            </a:endParaRPr>
          </a:p>
        </p:txBody>
      </p:sp>
      <p:sp>
        <p:nvSpPr>
          <p:cNvPr id="24" name="TextBox 23"/>
          <p:cNvSpPr txBox="1"/>
          <p:nvPr/>
        </p:nvSpPr>
        <p:spPr>
          <a:xfrm>
            <a:off x="5852783" y="2969376"/>
            <a:ext cx="730906" cy="307777"/>
          </a:xfrm>
          <a:prstGeom prst="rect">
            <a:avLst/>
          </a:prstGeom>
          <a:noFill/>
        </p:spPr>
        <p:txBody>
          <a:bodyPr wrap="none" rtlCol="0">
            <a:spAutoFit/>
          </a:bodyPr>
          <a:lstStyle/>
          <a:p>
            <a:pPr algn="ctr"/>
            <a:r>
              <a:rPr lang="en-US" sz="1400" dirty="0" smtClean="0">
                <a:solidFill>
                  <a:schemeClr val="tx1">
                    <a:alpha val="99000"/>
                  </a:schemeClr>
                </a:solidFill>
              </a:rPr>
              <a:t>Hacker</a:t>
            </a:r>
            <a:endParaRPr lang="en-US" sz="1400" dirty="0">
              <a:solidFill>
                <a:schemeClr val="tx1">
                  <a:alpha val="99000"/>
                </a:schemeClr>
              </a:solidFill>
            </a:endParaRPr>
          </a:p>
        </p:txBody>
      </p:sp>
      <p:sp>
        <p:nvSpPr>
          <p:cNvPr id="25" name="TextBox 24"/>
          <p:cNvSpPr txBox="1"/>
          <p:nvPr/>
        </p:nvSpPr>
        <p:spPr>
          <a:xfrm>
            <a:off x="5456418" y="4238754"/>
            <a:ext cx="565732" cy="461665"/>
          </a:xfrm>
          <a:prstGeom prst="rect">
            <a:avLst/>
          </a:prstGeom>
          <a:noFill/>
        </p:spPr>
        <p:txBody>
          <a:bodyPr wrap="none" rtlCol="0">
            <a:spAutoFit/>
          </a:bodyPr>
          <a:lstStyle/>
          <a:p>
            <a:r>
              <a:rPr lang="en-US" sz="1200" dirty="0" smtClean="0">
                <a:solidFill>
                  <a:schemeClr val="tx1">
                    <a:alpha val="99000"/>
                  </a:schemeClr>
                </a:solidFill>
              </a:rPr>
              <a:t>Hello</a:t>
            </a:r>
            <a:br>
              <a:rPr lang="en-US" sz="1200" dirty="0" smtClean="0">
                <a:solidFill>
                  <a:schemeClr val="tx1">
                    <a:alpha val="99000"/>
                  </a:schemeClr>
                </a:solidFill>
              </a:rPr>
            </a:br>
            <a:r>
              <a:rPr lang="en-US" sz="1200" dirty="0" smtClean="0">
                <a:solidFill>
                  <a:schemeClr val="tx1">
                    <a:alpha val="99000"/>
                  </a:schemeClr>
                </a:solidFill>
              </a:rPr>
              <a:t>world</a:t>
            </a:r>
            <a:endParaRPr lang="en-US" sz="1200" dirty="0">
              <a:solidFill>
                <a:schemeClr val="tx1">
                  <a:alpha val="99000"/>
                </a:schemeClr>
              </a:solidFill>
            </a:endParaRPr>
          </a:p>
        </p:txBody>
      </p:sp>
      <p:sp>
        <p:nvSpPr>
          <p:cNvPr id="26" name="TextBox 25"/>
          <p:cNvSpPr txBox="1"/>
          <p:nvPr/>
        </p:nvSpPr>
        <p:spPr>
          <a:xfrm>
            <a:off x="6303427" y="4642972"/>
            <a:ext cx="667169" cy="461665"/>
          </a:xfrm>
          <a:prstGeom prst="rect">
            <a:avLst/>
          </a:prstGeom>
          <a:noFill/>
        </p:spPr>
        <p:txBody>
          <a:bodyPr wrap="none" rtlCol="0">
            <a:spAutoFit/>
          </a:bodyPr>
          <a:lstStyle/>
          <a:p>
            <a:pPr algn="r"/>
            <a:r>
              <a:rPr lang="en-US" sz="1200" dirty="0" smtClean="0">
                <a:solidFill>
                  <a:schemeClr val="bg1">
                    <a:alpha val="99000"/>
                  </a:schemeClr>
                </a:solidFill>
              </a:rPr>
              <a:t>&amp;%s62</a:t>
            </a:r>
          </a:p>
          <a:p>
            <a:pPr algn="r"/>
            <a:r>
              <a:rPr lang="en-US" sz="1200" dirty="0" smtClean="0">
                <a:solidFill>
                  <a:schemeClr val="bg1">
                    <a:alpha val="99000"/>
                  </a:schemeClr>
                </a:solidFill>
              </a:rPr>
              <a:t>&gt;U8}!4</a:t>
            </a:r>
            <a:endParaRPr lang="en-US" sz="1200" dirty="0">
              <a:solidFill>
                <a:schemeClr val="bg1">
                  <a:alpha val="99000"/>
                </a:schemeClr>
              </a:solidFill>
            </a:endParaRPr>
          </a:p>
        </p:txBody>
      </p:sp>
      <p:cxnSp>
        <p:nvCxnSpPr>
          <p:cNvPr id="33" name="Straight Arrow Connector 32"/>
          <p:cNvCxnSpPr/>
          <p:nvPr/>
        </p:nvCxnSpPr>
        <p:spPr>
          <a:xfrm>
            <a:off x="3292805" y="4795119"/>
            <a:ext cx="1825952" cy="0"/>
          </a:xfrm>
          <a:prstGeom prst="straightConnector1">
            <a:avLst/>
          </a:prstGeom>
          <a:ln w="28575">
            <a:solidFill>
              <a:schemeClr val="tx1">
                <a:lumMod val="40000"/>
                <a:lumOff val="60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a:off x="7276372" y="4795119"/>
            <a:ext cx="1825952" cy="0"/>
          </a:xfrm>
          <a:prstGeom prst="straightConnector1">
            <a:avLst/>
          </a:prstGeom>
          <a:ln w="28575">
            <a:solidFill>
              <a:schemeClr val="accent5"/>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8" name="Rectangle 37"/>
          <p:cNvSpPr/>
          <p:nvPr/>
        </p:nvSpPr>
        <p:spPr>
          <a:xfrm>
            <a:off x="7841622" y="5187164"/>
            <a:ext cx="856325" cy="415498"/>
          </a:xfrm>
          <a:prstGeom prst="rect">
            <a:avLst/>
          </a:prstGeom>
        </p:spPr>
        <p:txBody>
          <a:bodyPr wrap="none">
            <a:spAutoFit/>
          </a:bodyPr>
          <a:lstStyle/>
          <a:p>
            <a:pPr algn="ctr"/>
            <a:r>
              <a:rPr lang="en-US" sz="1050" dirty="0" smtClean="0">
                <a:solidFill>
                  <a:schemeClr val="tx1">
                    <a:lumMod val="75000"/>
                    <a:alpha val="99000"/>
                  </a:schemeClr>
                </a:solidFill>
              </a:rPr>
              <a:t>256-bit SSL</a:t>
            </a:r>
          </a:p>
          <a:p>
            <a:pPr algn="ctr"/>
            <a:r>
              <a:rPr lang="en-US" sz="1050" dirty="0" smtClean="0">
                <a:solidFill>
                  <a:schemeClr val="tx1">
                    <a:lumMod val="75000"/>
                    <a:alpha val="99000"/>
                  </a:schemeClr>
                </a:solidFill>
              </a:rPr>
              <a:t>encryption</a:t>
            </a:r>
            <a:endParaRPr lang="en-US" sz="1050" dirty="0">
              <a:solidFill>
                <a:schemeClr val="tx1">
                  <a:lumMod val="75000"/>
                  <a:alpha val="99000"/>
                </a:schemeClr>
              </a:solidFill>
            </a:endParaRPr>
          </a:p>
        </p:txBody>
      </p:sp>
      <p:sp>
        <p:nvSpPr>
          <p:cNvPr id="47" name="TextBox 46"/>
          <p:cNvSpPr txBox="1"/>
          <p:nvPr/>
        </p:nvSpPr>
        <p:spPr>
          <a:xfrm>
            <a:off x="5947168" y="5454030"/>
            <a:ext cx="542136" cy="307777"/>
          </a:xfrm>
          <a:prstGeom prst="rect">
            <a:avLst/>
          </a:prstGeom>
          <a:noFill/>
        </p:spPr>
        <p:txBody>
          <a:bodyPr wrap="none" rtlCol="0">
            <a:spAutoFit/>
          </a:bodyPr>
          <a:lstStyle/>
          <a:p>
            <a:pPr algn="ctr"/>
            <a:r>
              <a:rPr lang="en-US" sz="1400" dirty="0" smtClean="0">
                <a:solidFill>
                  <a:schemeClr val="tx1">
                    <a:alpha val="99000"/>
                  </a:schemeClr>
                </a:solidFill>
              </a:rPr>
              <a:t>User</a:t>
            </a:r>
            <a:endParaRPr lang="en-US" sz="1400" dirty="0">
              <a:solidFill>
                <a:schemeClr val="tx1">
                  <a:alpha val="99000"/>
                </a:schemeClr>
              </a:solidFill>
            </a:endParaRPr>
          </a:p>
        </p:txBody>
      </p:sp>
      <p:sp>
        <p:nvSpPr>
          <p:cNvPr id="48" name="Freeform 6"/>
          <p:cNvSpPr>
            <a:spLocks noEditPoints="1"/>
          </p:cNvSpPr>
          <p:nvPr/>
        </p:nvSpPr>
        <p:spPr bwMode="auto">
          <a:xfrm>
            <a:off x="7649469" y="5258490"/>
            <a:ext cx="192153" cy="262389"/>
          </a:xfrm>
          <a:custGeom>
            <a:avLst/>
            <a:gdLst>
              <a:gd name="T0" fmla="*/ 598 w 653"/>
              <a:gd name="T1" fmla="*/ 379 h 892"/>
              <a:gd name="T2" fmla="*/ 598 w 653"/>
              <a:gd name="T3" fmla="*/ 338 h 892"/>
              <a:gd name="T4" fmla="*/ 598 w 653"/>
              <a:gd name="T5" fmla="*/ 311 h 892"/>
              <a:gd name="T6" fmla="*/ 530 w 653"/>
              <a:gd name="T7" fmla="*/ 68 h 892"/>
              <a:gd name="T8" fmla="*/ 327 w 653"/>
              <a:gd name="T9" fmla="*/ 0 h 892"/>
              <a:gd name="T10" fmla="*/ 327 w 653"/>
              <a:gd name="T11" fmla="*/ 0 h 892"/>
              <a:gd name="T12" fmla="*/ 326 w 653"/>
              <a:gd name="T13" fmla="*/ 0 h 892"/>
              <a:gd name="T14" fmla="*/ 326 w 653"/>
              <a:gd name="T15" fmla="*/ 0 h 892"/>
              <a:gd name="T16" fmla="*/ 326 w 653"/>
              <a:gd name="T17" fmla="*/ 0 h 892"/>
              <a:gd name="T18" fmla="*/ 123 w 653"/>
              <a:gd name="T19" fmla="*/ 68 h 892"/>
              <a:gd name="T20" fmla="*/ 55 w 653"/>
              <a:gd name="T21" fmla="*/ 311 h 892"/>
              <a:gd name="T22" fmla="*/ 55 w 653"/>
              <a:gd name="T23" fmla="*/ 338 h 892"/>
              <a:gd name="T24" fmla="*/ 55 w 653"/>
              <a:gd name="T25" fmla="*/ 379 h 892"/>
              <a:gd name="T26" fmla="*/ 0 w 653"/>
              <a:gd name="T27" fmla="*/ 433 h 892"/>
              <a:gd name="T28" fmla="*/ 0 w 653"/>
              <a:gd name="T29" fmla="*/ 838 h 892"/>
              <a:gd name="T30" fmla="*/ 68 w 653"/>
              <a:gd name="T31" fmla="*/ 892 h 892"/>
              <a:gd name="T32" fmla="*/ 326 w 653"/>
              <a:gd name="T33" fmla="*/ 892 h 892"/>
              <a:gd name="T34" fmla="*/ 327 w 653"/>
              <a:gd name="T35" fmla="*/ 892 h 892"/>
              <a:gd name="T36" fmla="*/ 585 w 653"/>
              <a:gd name="T37" fmla="*/ 892 h 892"/>
              <a:gd name="T38" fmla="*/ 653 w 653"/>
              <a:gd name="T39" fmla="*/ 838 h 892"/>
              <a:gd name="T40" fmla="*/ 653 w 653"/>
              <a:gd name="T41" fmla="*/ 433 h 892"/>
              <a:gd name="T42" fmla="*/ 598 w 653"/>
              <a:gd name="T43" fmla="*/ 379 h 892"/>
              <a:gd name="T44" fmla="*/ 476 w 653"/>
              <a:gd name="T45" fmla="*/ 338 h 892"/>
              <a:gd name="T46" fmla="*/ 476 w 653"/>
              <a:gd name="T47" fmla="*/ 365 h 892"/>
              <a:gd name="T48" fmla="*/ 327 w 653"/>
              <a:gd name="T49" fmla="*/ 365 h 892"/>
              <a:gd name="T50" fmla="*/ 326 w 653"/>
              <a:gd name="T51" fmla="*/ 365 h 892"/>
              <a:gd name="T52" fmla="*/ 177 w 653"/>
              <a:gd name="T53" fmla="*/ 365 h 892"/>
              <a:gd name="T54" fmla="*/ 177 w 653"/>
              <a:gd name="T55" fmla="*/ 338 h 892"/>
              <a:gd name="T56" fmla="*/ 177 w 653"/>
              <a:gd name="T57" fmla="*/ 311 h 892"/>
              <a:gd name="T58" fmla="*/ 205 w 653"/>
              <a:gd name="T59" fmla="*/ 149 h 892"/>
              <a:gd name="T60" fmla="*/ 326 w 653"/>
              <a:gd name="T61" fmla="*/ 122 h 892"/>
              <a:gd name="T62" fmla="*/ 448 w 653"/>
              <a:gd name="T63" fmla="*/ 149 h 892"/>
              <a:gd name="T64" fmla="*/ 476 w 653"/>
              <a:gd name="T65" fmla="*/ 311 h 892"/>
              <a:gd name="T66" fmla="*/ 476 w 653"/>
              <a:gd name="T67" fmla="*/ 338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53" h="892">
                <a:moveTo>
                  <a:pt x="598" y="379"/>
                </a:moveTo>
                <a:cubicBezTo>
                  <a:pt x="598" y="365"/>
                  <a:pt x="598" y="352"/>
                  <a:pt x="598" y="338"/>
                </a:cubicBezTo>
                <a:cubicBezTo>
                  <a:pt x="598" y="311"/>
                  <a:pt x="598" y="311"/>
                  <a:pt x="598" y="311"/>
                </a:cubicBezTo>
                <a:cubicBezTo>
                  <a:pt x="598" y="216"/>
                  <a:pt x="598" y="135"/>
                  <a:pt x="530" y="68"/>
                </a:cubicBezTo>
                <a:cubicBezTo>
                  <a:pt x="490" y="27"/>
                  <a:pt x="422" y="0"/>
                  <a:pt x="327" y="0"/>
                </a:cubicBezTo>
                <a:cubicBezTo>
                  <a:pt x="327" y="0"/>
                  <a:pt x="327" y="0"/>
                  <a:pt x="327" y="0"/>
                </a:cubicBezTo>
                <a:cubicBezTo>
                  <a:pt x="327" y="0"/>
                  <a:pt x="327" y="0"/>
                  <a:pt x="326" y="0"/>
                </a:cubicBezTo>
                <a:cubicBezTo>
                  <a:pt x="326" y="0"/>
                  <a:pt x="326" y="0"/>
                  <a:pt x="326" y="0"/>
                </a:cubicBezTo>
                <a:cubicBezTo>
                  <a:pt x="326" y="0"/>
                  <a:pt x="326" y="0"/>
                  <a:pt x="326" y="0"/>
                </a:cubicBezTo>
                <a:cubicBezTo>
                  <a:pt x="231" y="0"/>
                  <a:pt x="163" y="27"/>
                  <a:pt x="123" y="68"/>
                </a:cubicBezTo>
                <a:cubicBezTo>
                  <a:pt x="55" y="135"/>
                  <a:pt x="55" y="216"/>
                  <a:pt x="55" y="311"/>
                </a:cubicBezTo>
                <a:cubicBezTo>
                  <a:pt x="55" y="311"/>
                  <a:pt x="55" y="311"/>
                  <a:pt x="55" y="338"/>
                </a:cubicBezTo>
                <a:cubicBezTo>
                  <a:pt x="55" y="352"/>
                  <a:pt x="55" y="365"/>
                  <a:pt x="55" y="379"/>
                </a:cubicBezTo>
                <a:cubicBezTo>
                  <a:pt x="27" y="379"/>
                  <a:pt x="0" y="406"/>
                  <a:pt x="0" y="433"/>
                </a:cubicBezTo>
                <a:cubicBezTo>
                  <a:pt x="0" y="433"/>
                  <a:pt x="0" y="433"/>
                  <a:pt x="0" y="838"/>
                </a:cubicBezTo>
                <a:cubicBezTo>
                  <a:pt x="0" y="865"/>
                  <a:pt x="27" y="892"/>
                  <a:pt x="68" y="892"/>
                </a:cubicBezTo>
                <a:cubicBezTo>
                  <a:pt x="68" y="892"/>
                  <a:pt x="68" y="892"/>
                  <a:pt x="326" y="892"/>
                </a:cubicBezTo>
                <a:cubicBezTo>
                  <a:pt x="326" y="892"/>
                  <a:pt x="327" y="892"/>
                  <a:pt x="327" y="892"/>
                </a:cubicBezTo>
                <a:cubicBezTo>
                  <a:pt x="585" y="892"/>
                  <a:pt x="585" y="892"/>
                  <a:pt x="585" y="892"/>
                </a:cubicBezTo>
                <a:cubicBezTo>
                  <a:pt x="626" y="892"/>
                  <a:pt x="653" y="865"/>
                  <a:pt x="653" y="838"/>
                </a:cubicBezTo>
                <a:cubicBezTo>
                  <a:pt x="653" y="433"/>
                  <a:pt x="653" y="433"/>
                  <a:pt x="653" y="433"/>
                </a:cubicBezTo>
                <a:cubicBezTo>
                  <a:pt x="653" y="406"/>
                  <a:pt x="626" y="379"/>
                  <a:pt x="598" y="379"/>
                </a:cubicBezTo>
                <a:close/>
                <a:moveTo>
                  <a:pt x="476" y="338"/>
                </a:moveTo>
                <a:cubicBezTo>
                  <a:pt x="476" y="352"/>
                  <a:pt x="476" y="365"/>
                  <a:pt x="476" y="365"/>
                </a:cubicBezTo>
                <a:cubicBezTo>
                  <a:pt x="414" y="365"/>
                  <a:pt x="365" y="365"/>
                  <a:pt x="327" y="365"/>
                </a:cubicBezTo>
                <a:cubicBezTo>
                  <a:pt x="327" y="365"/>
                  <a:pt x="326" y="365"/>
                  <a:pt x="326" y="365"/>
                </a:cubicBezTo>
                <a:cubicBezTo>
                  <a:pt x="288" y="365"/>
                  <a:pt x="239" y="365"/>
                  <a:pt x="177" y="365"/>
                </a:cubicBezTo>
                <a:cubicBezTo>
                  <a:pt x="177" y="365"/>
                  <a:pt x="177" y="352"/>
                  <a:pt x="177" y="338"/>
                </a:cubicBezTo>
                <a:cubicBezTo>
                  <a:pt x="177" y="338"/>
                  <a:pt x="177" y="338"/>
                  <a:pt x="177" y="311"/>
                </a:cubicBezTo>
                <a:cubicBezTo>
                  <a:pt x="177" y="243"/>
                  <a:pt x="177" y="176"/>
                  <a:pt x="205" y="149"/>
                </a:cubicBezTo>
                <a:cubicBezTo>
                  <a:pt x="218" y="135"/>
                  <a:pt x="259" y="122"/>
                  <a:pt x="326" y="122"/>
                </a:cubicBezTo>
                <a:cubicBezTo>
                  <a:pt x="394" y="122"/>
                  <a:pt x="435" y="135"/>
                  <a:pt x="448" y="149"/>
                </a:cubicBezTo>
                <a:cubicBezTo>
                  <a:pt x="476" y="176"/>
                  <a:pt x="476" y="243"/>
                  <a:pt x="476" y="311"/>
                </a:cubicBezTo>
                <a:cubicBezTo>
                  <a:pt x="476" y="338"/>
                  <a:pt x="476" y="338"/>
                  <a:pt x="476" y="338"/>
                </a:cubicBezTo>
                <a:close/>
              </a:path>
            </a:pathLst>
          </a:custGeom>
          <a:solidFill>
            <a:schemeClr val="tx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3" name="Rectangle 62"/>
          <p:cNvSpPr/>
          <p:nvPr/>
        </p:nvSpPr>
        <p:spPr>
          <a:xfrm>
            <a:off x="3688651" y="4853911"/>
            <a:ext cx="1034259" cy="253916"/>
          </a:xfrm>
          <a:prstGeom prst="rect">
            <a:avLst/>
          </a:prstGeom>
        </p:spPr>
        <p:txBody>
          <a:bodyPr wrap="none">
            <a:spAutoFit/>
          </a:bodyPr>
          <a:lstStyle/>
          <a:p>
            <a:pPr algn="ctr"/>
            <a:r>
              <a:rPr lang="en-US" sz="1050" dirty="0" smtClean="0">
                <a:solidFill>
                  <a:schemeClr val="tx1">
                    <a:lumMod val="75000"/>
                    <a:alpha val="99000"/>
                  </a:schemeClr>
                </a:solidFill>
              </a:rPr>
              <a:t>No encryption</a:t>
            </a:r>
            <a:endParaRPr lang="en-US" sz="1050" dirty="0">
              <a:solidFill>
                <a:schemeClr val="tx1">
                  <a:lumMod val="75000"/>
                  <a:alpha val="99000"/>
                </a:schemeClr>
              </a:solidFill>
            </a:endParaRPr>
          </a:p>
        </p:txBody>
      </p:sp>
      <p:cxnSp>
        <p:nvCxnSpPr>
          <p:cNvPr id="4096" name="Straight Connector 4095"/>
          <p:cNvCxnSpPr>
            <a:endCxn id="6" idx="0"/>
          </p:cNvCxnSpPr>
          <p:nvPr/>
        </p:nvCxnSpPr>
        <p:spPr>
          <a:xfrm flipH="1">
            <a:off x="1949857" y="2794000"/>
            <a:ext cx="3902926" cy="1469509"/>
          </a:xfrm>
          <a:prstGeom prst="line">
            <a:avLst/>
          </a:prstGeom>
          <a:ln>
            <a:solidFill>
              <a:schemeClr val="tx1"/>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flipH="1">
            <a:off x="4205781" y="3072159"/>
            <a:ext cx="1647003" cy="1714269"/>
          </a:xfrm>
          <a:prstGeom prst="line">
            <a:avLst/>
          </a:prstGeom>
          <a:ln>
            <a:solidFill>
              <a:schemeClr val="tx1"/>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68" name="TextBox 67"/>
          <p:cNvSpPr txBox="1"/>
          <p:nvPr/>
        </p:nvSpPr>
        <p:spPr>
          <a:xfrm>
            <a:off x="2609850" y="3114210"/>
            <a:ext cx="1672470" cy="369332"/>
          </a:xfrm>
          <a:prstGeom prst="rect">
            <a:avLst/>
          </a:prstGeom>
          <a:noFill/>
        </p:spPr>
        <p:txBody>
          <a:bodyPr wrap="square" rtlCol="0">
            <a:spAutoFit/>
          </a:bodyPr>
          <a:lstStyle/>
          <a:p>
            <a:pPr algn="ctr"/>
            <a:r>
              <a:rPr lang="en-US" sz="900" dirty="0" smtClean="0">
                <a:solidFill>
                  <a:schemeClr val="tx1">
                    <a:alpha val="99000"/>
                  </a:schemeClr>
                </a:solidFill>
              </a:rPr>
              <a:t>Hackers use advanced methods to target servers.</a:t>
            </a:r>
            <a:endParaRPr lang="en-US" sz="900" dirty="0">
              <a:solidFill>
                <a:schemeClr val="tx1">
                  <a:alpha val="99000"/>
                </a:schemeClr>
              </a:solidFill>
            </a:endParaRPr>
          </a:p>
        </p:txBody>
      </p:sp>
      <p:sp>
        <p:nvSpPr>
          <p:cNvPr id="69" name="TextBox 68"/>
          <p:cNvSpPr txBox="1"/>
          <p:nvPr/>
        </p:nvSpPr>
        <p:spPr>
          <a:xfrm>
            <a:off x="3351466" y="3965787"/>
            <a:ext cx="1494734" cy="369332"/>
          </a:xfrm>
          <a:prstGeom prst="rect">
            <a:avLst/>
          </a:prstGeom>
          <a:noFill/>
        </p:spPr>
        <p:txBody>
          <a:bodyPr wrap="square" rtlCol="0">
            <a:spAutoFit/>
          </a:bodyPr>
          <a:lstStyle/>
          <a:p>
            <a:pPr algn="ctr"/>
            <a:r>
              <a:rPr lang="en-US" sz="900" dirty="0" smtClean="0">
                <a:solidFill>
                  <a:schemeClr val="tx1">
                    <a:alpha val="99000"/>
                  </a:schemeClr>
                </a:solidFill>
              </a:rPr>
              <a:t>Hackers can easily access unencrypted data.</a:t>
            </a:r>
            <a:endParaRPr lang="en-US" sz="900" dirty="0">
              <a:solidFill>
                <a:schemeClr val="tx1">
                  <a:alpha val="99000"/>
                </a:schemeClr>
              </a:solidFill>
            </a:endParaRPr>
          </a:p>
        </p:txBody>
      </p:sp>
      <p:grpSp>
        <p:nvGrpSpPr>
          <p:cNvPr id="67" name="Group 66"/>
          <p:cNvGrpSpPr/>
          <p:nvPr/>
        </p:nvGrpSpPr>
        <p:grpSpPr>
          <a:xfrm>
            <a:off x="11950075" y="4186641"/>
            <a:ext cx="381482" cy="1417499"/>
            <a:chOff x="11950075" y="4186641"/>
            <a:chExt cx="381482" cy="1417499"/>
          </a:xfrm>
        </p:grpSpPr>
        <p:grpSp>
          <p:nvGrpSpPr>
            <p:cNvPr id="4116" name="Group 4115"/>
            <p:cNvGrpSpPr/>
            <p:nvPr/>
          </p:nvGrpSpPr>
          <p:grpSpPr>
            <a:xfrm>
              <a:off x="11950075" y="4186641"/>
              <a:ext cx="381482" cy="381482"/>
              <a:chOff x="11950075" y="4278845"/>
              <a:chExt cx="381482" cy="381482"/>
            </a:xfrm>
          </p:grpSpPr>
          <p:sp>
            <p:nvSpPr>
              <p:cNvPr id="4110" name="Oval 4109"/>
              <p:cNvSpPr/>
              <p:nvPr/>
            </p:nvSpPr>
            <p:spPr bwMode="auto">
              <a:xfrm>
                <a:off x="11950075" y="4278845"/>
                <a:ext cx="381482" cy="381482"/>
              </a:xfrm>
              <a:prstGeom prst="ellipse">
                <a:avLst/>
              </a:prstGeom>
              <a:solidFill>
                <a:schemeClr val="bg1"/>
              </a:solidFill>
              <a:ln w="28575">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101" name="Freeform 11"/>
              <p:cNvSpPr>
                <a:spLocks noEditPoints="1"/>
              </p:cNvSpPr>
              <p:nvPr/>
            </p:nvSpPr>
            <p:spPr bwMode="auto">
              <a:xfrm>
                <a:off x="12002115" y="4326231"/>
                <a:ext cx="243948" cy="286709"/>
              </a:xfrm>
              <a:custGeom>
                <a:avLst/>
                <a:gdLst>
                  <a:gd name="T0" fmla="*/ 86 w 148"/>
                  <a:gd name="T1" fmla="*/ 65 h 173"/>
                  <a:gd name="T2" fmla="*/ 90 w 148"/>
                  <a:gd name="T3" fmla="*/ 173 h 173"/>
                  <a:gd name="T4" fmla="*/ 86 w 148"/>
                  <a:gd name="T5" fmla="*/ 65 h 173"/>
                  <a:gd name="T6" fmla="*/ 84 w 148"/>
                  <a:gd name="T7" fmla="*/ 132 h 173"/>
                  <a:gd name="T8" fmla="*/ 83 w 148"/>
                  <a:gd name="T9" fmla="*/ 131 h 173"/>
                  <a:gd name="T10" fmla="*/ 82 w 148"/>
                  <a:gd name="T11" fmla="*/ 63 h 173"/>
                  <a:gd name="T12" fmla="*/ 87 w 148"/>
                  <a:gd name="T13" fmla="*/ 51 h 173"/>
                  <a:gd name="T14" fmla="*/ 90 w 148"/>
                  <a:gd name="T15" fmla="*/ 64 h 173"/>
                  <a:gd name="T16" fmla="*/ 105 w 148"/>
                  <a:gd name="T17" fmla="*/ 92 h 173"/>
                  <a:gd name="T18" fmla="*/ 98 w 148"/>
                  <a:gd name="T19" fmla="*/ 0 h 173"/>
                  <a:gd name="T20" fmla="*/ 87 w 148"/>
                  <a:gd name="T21" fmla="*/ 170 h 173"/>
                  <a:gd name="T22" fmla="*/ 88 w 148"/>
                  <a:gd name="T23" fmla="*/ 167 h 173"/>
                  <a:gd name="T24" fmla="*/ 84 w 148"/>
                  <a:gd name="T25" fmla="*/ 132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 h="173">
                    <a:moveTo>
                      <a:pt x="86" y="65"/>
                    </a:moveTo>
                    <a:cubicBezTo>
                      <a:pt x="96" y="110"/>
                      <a:pt x="148" y="105"/>
                      <a:pt x="90" y="173"/>
                    </a:cubicBezTo>
                    <a:cubicBezTo>
                      <a:pt x="109" y="115"/>
                      <a:pt x="55" y="141"/>
                      <a:pt x="86" y="65"/>
                    </a:cubicBezTo>
                    <a:close/>
                    <a:moveTo>
                      <a:pt x="84" y="132"/>
                    </a:moveTo>
                    <a:cubicBezTo>
                      <a:pt x="83" y="132"/>
                      <a:pt x="83" y="131"/>
                      <a:pt x="83" y="131"/>
                    </a:cubicBezTo>
                    <a:cubicBezTo>
                      <a:pt x="74" y="119"/>
                      <a:pt x="65" y="107"/>
                      <a:pt x="82" y="63"/>
                    </a:cubicBezTo>
                    <a:cubicBezTo>
                      <a:pt x="87" y="51"/>
                      <a:pt x="87" y="51"/>
                      <a:pt x="87" y="51"/>
                    </a:cubicBezTo>
                    <a:cubicBezTo>
                      <a:pt x="90" y="64"/>
                      <a:pt x="90" y="64"/>
                      <a:pt x="90" y="64"/>
                    </a:cubicBezTo>
                    <a:cubicBezTo>
                      <a:pt x="92" y="76"/>
                      <a:pt x="98" y="84"/>
                      <a:pt x="105" y="92"/>
                    </a:cubicBezTo>
                    <a:cubicBezTo>
                      <a:pt x="114" y="76"/>
                      <a:pt x="120" y="54"/>
                      <a:pt x="98" y="0"/>
                    </a:cubicBezTo>
                    <a:cubicBezTo>
                      <a:pt x="82" y="71"/>
                      <a:pt x="0" y="64"/>
                      <a:pt x="87" y="170"/>
                    </a:cubicBezTo>
                    <a:cubicBezTo>
                      <a:pt x="88" y="169"/>
                      <a:pt x="88" y="168"/>
                      <a:pt x="88" y="167"/>
                    </a:cubicBezTo>
                    <a:cubicBezTo>
                      <a:pt x="84" y="152"/>
                      <a:pt x="83" y="141"/>
                      <a:pt x="84" y="132"/>
                    </a:cubicBezTo>
                    <a:close/>
                  </a:path>
                </a:pathLst>
              </a:custGeom>
              <a:solidFill>
                <a:schemeClr val="tx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cxnSp>
            <p:nvCxnSpPr>
              <p:cNvPr id="4112" name="Straight Arrow Connector 4111"/>
              <p:cNvCxnSpPr>
                <a:stCxn id="4110" idx="1"/>
                <a:endCxn id="4110" idx="5"/>
              </p:cNvCxnSpPr>
              <p:nvPr/>
            </p:nvCxnSpPr>
            <p:spPr>
              <a:xfrm>
                <a:off x="12005942" y="4334712"/>
                <a:ext cx="269748" cy="269748"/>
              </a:xfrm>
              <a:prstGeom prst="straightConnector1">
                <a:avLst/>
              </a:prstGeom>
              <a:solidFill>
                <a:schemeClr val="bg1"/>
              </a:solidFill>
              <a:ln w="28575">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grpSp>
        <p:grpSp>
          <p:nvGrpSpPr>
            <p:cNvPr id="4115" name="Group 4114"/>
            <p:cNvGrpSpPr/>
            <p:nvPr/>
          </p:nvGrpSpPr>
          <p:grpSpPr>
            <a:xfrm>
              <a:off x="11950075" y="4704649"/>
              <a:ext cx="381482" cy="381482"/>
              <a:chOff x="11950075" y="4802764"/>
              <a:chExt cx="381482" cy="381482"/>
            </a:xfrm>
          </p:grpSpPr>
          <p:sp>
            <p:nvSpPr>
              <p:cNvPr id="85" name="Oval 84"/>
              <p:cNvSpPr/>
              <p:nvPr/>
            </p:nvSpPr>
            <p:spPr bwMode="auto">
              <a:xfrm>
                <a:off x="11950075" y="4802764"/>
                <a:ext cx="381482" cy="381482"/>
              </a:xfrm>
              <a:prstGeom prst="ellipse">
                <a:avLst/>
              </a:prstGeom>
              <a:solidFill>
                <a:schemeClr val="bg1"/>
              </a:solidFill>
              <a:ln w="28575">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105" name="Freeform 16"/>
              <p:cNvSpPr>
                <a:spLocks/>
              </p:cNvSpPr>
              <p:nvPr/>
            </p:nvSpPr>
            <p:spPr bwMode="auto">
              <a:xfrm>
                <a:off x="11969700" y="4876144"/>
                <a:ext cx="334565" cy="230140"/>
              </a:xfrm>
              <a:custGeom>
                <a:avLst/>
                <a:gdLst>
                  <a:gd name="T0" fmla="*/ 73 w 140"/>
                  <a:gd name="T1" fmla="*/ 0 h 96"/>
                  <a:gd name="T2" fmla="*/ 73 w 140"/>
                  <a:gd name="T3" fmla="*/ 96 h 96"/>
                  <a:gd name="T4" fmla="*/ 73 w 140"/>
                  <a:gd name="T5" fmla="*/ 0 h 96"/>
                </a:gdLst>
                <a:ahLst/>
                <a:cxnLst>
                  <a:cxn ang="0">
                    <a:pos x="T0" y="T1"/>
                  </a:cxn>
                  <a:cxn ang="0">
                    <a:pos x="T2" y="T3"/>
                  </a:cxn>
                  <a:cxn ang="0">
                    <a:pos x="T4" y="T5"/>
                  </a:cxn>
                </a:cxnLst>
                <a:rect l="0" t="0" r="r" b="b"/>
                <a:pathLst>
                  <a:path w="140" h="96">
                    <a:moveTo>
                      <a:pt x="73" y="0"/>
                    </a:moveTo>
                    <a:cubicBezTo>
                      <a:pt x="83" y="39"/>
                      <a:pt x="140" y="96"/>
                      <a:pt x="73" y="96"/>
                    </a:cubicBezTo>
                    <a:cubicBezTo>
                      <a:pt x="0" y="96"/>
                      <a:pt x="66" y="38"/>
                      <a:pt x="73" y="0"/>
                    </a:cubicBezTo>
                    <a:close/>
                  </a:path>
                </a:pathLst>
              </a:custGeom>
              <a:solidFill>
                <a:schemeClr val="tx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cxnSp>
            <p:nvCxnSpPr>
              <p:cNvPr id="86" name="Straight Arrow Connector 85"/>
              <p:cNvCxnSpPr>
                <a:stCxn id="85" idx="1"/>
                <a:endCxn id="85" idx="5"/>
              </p:cNvCxnSpPr>
              <p:nvPr/>
            </p:nvCxnSpPr>
            <p:spPr>
              <a:xfrm>
                <a:off x="12005942" y="4858631"/>
                <a:ext cx="269748" cy="269748"/>
              </a:xfrm>
              <a:prstGeom prst="straightConnector1">
                <a:avLst/>
              </a:prstGeom>
              <a:solidFill>
                <a:schemeClr val="bg1"/>
              </a:solidFill>
              <a:ln w="28575">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grpSp>
        <p:grpSp>
          <p:nvGrpSpPr>
            <p:cNvPr id="4114" name="Group 4113"/>
            <p:cNvGrpSpPr/>
            <p:nvPr/>
          </p:nvGrpSpPr>
          <p:grpSpPr>
            <a:xfrm>
              <a:off x="11950075" y="5222658"/>
              <a:ext cx="381482" cy="381482"/>
              <a:chOff x="11950075" y="5314862"/>
              <a:chExt cx="381482" cy="381482"/>
            </a:xfrm>
          </p:grpSpPr>
          <p:sp>
            <p:nvSpPr>
              <p:cNvPr id="87" name="Oval 86"/>
              <p:cNvSpPr/>
              <p:nvPr/>
            </p:nvSpPr>
            <p:spPr bwMode="auto">
              <a:xfrm>
                <a:off x="11950075" y="5314862"/>
                <a:ext cx="381482" cy="381482"/>
              </a:xfrm>
              <a:prstGeom prst="ellipse">
                <a:avLst/>
              </a:prstGeom>
              <a:solidFill>
                <a:schemeClr val="bg1"/>
              </a:solidFill>
              <a:ln w="28575">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109" name="Freeform 21"/>
              <p:cNvSpPr>
                <a:spLocks/>
              </p:cNvSpPr>
              <p:nvPr/>
            </p:nvSpPr>
            <p:spPr bwMode="auto">
              <a:xfrm>
                <a:off x="12056222" y="5370729"/>
                <a:ext cx="169186" cy="269748"/>
              </a:xfrm>
              <a:custGeom>
                <a:avLst/>
                <a:gdLst>
                  <a:gd name="T0" fmla="*/ 172 w 246"/>
                  <a:gd name="T1" fmla="*/ 0 h 337"/>
                  <a:gd name="T2" fmla="*/ 0 w 246"/>
                  <a:gd name="T3" fmla="*/ 191 h 337"/>
                  <a:gd name="T4" fmla="*/ 121 w 246"/>
                  <a:gd name="T5" fmla="*/ 191 h 337"/>
                  <a:gd name="T6" fmla="*/ 52 w 246"/>
                  <a:gd name="T7" fmla="*/ 337 h 337"/>
                  <a:gd name="T8" fmla="*/ 246 w 246"/>
                  <a:gd name="T9" fmla="*/ 139 h 337"/>
                  <a:gd name="T10" fmla="*/ 118 w 246"/>
                  <a:gd name="T11" fmla="*/ 139 h 337"/>
                  <a:gd name="T12" fmla="*/ 172 w 246"/>
                  <a:gd name="T13" fmla="*/ 0 h 337"/>
                </a:gdLst>
                <a:ahLst/>
                <a:cxnLst>
                  <a:cxn ang="0">
                    <a:pos x="T0" y="T1"/>
                  </a:cxn>
                  <a:cxn ang="0">
                    <a:pos x="T2" y="T3"/>
                  </a:cxn>
                  <a:cxn ang="0">
                    <a:pos x="T4" y="T5"/>
                  </a:cxn>
                  <a:cxn ang="0">
                    <a:pos x="T6" y="T7"/>
                  </a:cxn>
                  <a:cxn ang="0">
                    <a:pos x="T8" y="T9"/>
                  </a:cxn>
                  <a:cxn ang="0">
                    <a:pos x="T10" y="T11"/>
                  </a:cxn>
                  <a:cxn ang="0">
                    <a:pos x="T12" y="T13"/>
                  </a:cxn>
                </a:cxnLst>
                <a:rect l="0" t="0" r="r" b="b"/>
                <a:pathLst>
                  <a:path w="246" h="337">
                    <a:moveTo>
                      <a:pt x="172" y="0"/>
                    </a:moveTo>
                    <a:lnTo>
                      <a:pt x="0" y="191"/>
                    </a:lnTo>
                    <a:lnTo>
                      <a:pt x="121" y="191"/>
                    </a:lnTo>
                    <a:lnTo>
                      <a:pt x="52" y="337"/>
                    </a:lnTo>
                    <a:lnTo>
                      <a:pt x="246" y="139"/>
                    </a:lnTo>
                    <a:lnTo>
                      <a:pt x="118" y="139"/>
                    </a:lnTo>
                    <a:lnTo>
                      <a:pt x="172" y="0"/>
                    </a:lnTo>
                    <a:close/>
                  </a:path>
                </a:pathLst>
              </a:custGeom>
              <a:solidFill>
                <a:schemeClr val="tx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cxnSp>
            <p:nvCxnSpPr>
              <p:cNvPr id="88" name="Straight Arrow Connector 87"/>
              <p:cNvCxnSpPr>
                <a:stCxn id="87" idx="1"/>
                <a:endCxn id="87" idx="5"/>
              </p:cNvCxnSpPr>
              <p:nvPr/>
            </p:nvCxnSpPr>
            <p:spPr>
              <a:xfrm>
                <a:off x="12005942" y="5370729"/>
                <a:ext cx="269748" cy="269748"/>
              </a:xfrm>
              <a:prstGeom prst="straightConnector1">
                <a:avLst/>
              </a:prstGeom>
              <a:solidFill>
                <a:schemeClr val="bg1"/>
              </a:solidFill>
              <a:ln w="28575">
                <a:solidFill>
                  <a:schemeClr val="tx1">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grpSp>
      </p:grpSp>
      <p:sp>
        <p:nvSpPr>
          <p:cNvPr id="4123" name="Freeform 26"/>
          <p:cNvSpPr>
            <a:spLocks noEditPoints="1"/>
          </p:cNvSpPr>
          <p:nvPr/>
        </p:nvSpPr>
        <p:spPr bwMode="auto">
          <a:xfrm>
            <a:off x="5369080" y="4160593"/>
            <a:ext cx="1705484" cy="1229092"/>
          </a:xfrm>
          <a:custGeom>
            <a:avLst/>
            <a:gdLst>
              <a:gd name="T0" fmla="*/ 530 w 530"/>
              <a:gd name="T1" fmla="*/ 356 h 382"/>
              <a:gd name="T2" fmla="*/ 530 w 530"/>
              <a:gd name="T3" fmla="*/ 367 h 382"/>
              <a:gd name="T4" fmla="*/ 514 w 530"/>
              <a:gd name="T5" fmla="*/ 382 h 382"/>
              <a:gd name="T6" fmla="*/ 16 w 530"/>
              <a:gd name="T7" fmla="*/ 382 h 382"/>
              <a:gd name="T8" fmla="*/ 0 w 530"/>
              <a:gd name="T9" fmla="*/ 367 h 382"/>
              <a:gd name="T10" fmla="*/ 0 w 530"/>
              <a:gd name="T11" fmla="*/ 356 h 382"/>
              <a:gd name="T12" fmla="*/ 228 w 530"/>
              <a:gd name="T13" fmla="*/ 356 h 382"/>
              <a:gd name="T14" fmla="*/ 228 w 530"/>
              <a:gd name="T15" fmla="*/ 361 h 382"/>
              <a:gd name="T16" fmla="*/ 233 w 530"/>
              <a:gd name="T17" fmla="*/ 367 h 382"/>
              <a:gd name="T18" fmla="*/ 297 w 530"/>
              <a:gd name="T19" fmla="*/ 367 h 382"/>
              <a:gd name="T20" fmla="*/ 302 w 530"/>
              <a:gd name="T21" fmla="*/ 361 h 382"/>
              <a:gd name="T22" fmla="*/ 302 w 530"/>
              <a:gd name="T23" fmla="*/ 356 h 382"/>
              <a:gd name="T24" fmla="*/ 530 w 530"/>
              <a:gd name="T25" fmla="*/ 356 h 382"/>
              <a:gd name="T26" fmla="*/ 530 w 530"/>
              <a:gd name="T27" fmla="*/ 356 h 382"/>
              <a:gd name="T28" fmla="*/ 509 w 530"/>
              <a:gd name="T29" fmla="*/ 0 h 382"/>
              <a:gd name="T30" fmla="*/ 20 w 530"/>
              <a:gd name="T31" fmla="*/ 0 h 382"/>
              <a:gd name="T32" fmla="*/ 0 w 530"/>
              <a:gd name="T33" fmla="*/ 21 h 382"/>
              <a:gd name="T34" fmla="*/ 0 w 530"/>
              <a:gd name="T35" fmla="*/ 28 h 382"/>
              <a:gd name="T36" fmla="*/ 0 w 530"/>
              <a:gd name="T37" fmla="*/ 314 h 382"/>
              <a:gd name="T38" fmla="*/ 20 w 530"/>
              <a:gd name="T39" fmla="*/ 335 h 382"/>
              <a:gd name="T40" fmla="*/ 27 w 530"/>
              <a:gd name="T41" fmla="*/ 335 h 382"/>
              <a:gd name="T42" fmla="*/ 502 w 530"/>
              <a:gd name="T43" fmla="*/ 335 h 382"/>
              <a:gd name="T44" fmla="*/ 509 w 530"/>
              <a:gd name="T45" fmla="*/ 335 h 382"/>
              <a:gd name="T46" fmla="*/ 530 w 530"/>
              <a:gd name="T47" fmla="*/ 314 h 382"/>
              <a:gd name="T48" fmla="*/ 530 w 530"/>
              <a:gd name="T49" fmla="*/ 28 h 382"/>
              <a:gd name="T50" fmla="*/ 530 w 530"/>
              <a:gd name="T51" fmla="*/ 21 h 382"/>
              <a:gd name="T52" fmla="*/ 509 w 530"/>
              <a:gd name="T53" fmla="*/ 0 h 382"/>
              <a:gd name="T54" fmla="*/ 502 w 530"/>
              <a:gd name="T55" fmla="*/ 307 h 382"/>
              <a:gd name="T56" fmla="*/ 27 w 530"/>
              <a:gd name="T57" fmla="*/ 307 h 382"/>
              <a:gd name="T58" fmla="*/ 27 w 530"/>
              <a:gd name="T59" fmla="*/ 28 h 382"/>
              <a:gd name="T60" fmla="*/ 502 w 530"/>
              <a:gd name="T61" fmla="*/ 28 h 382"/>
              <a:gd name="T62" fmla="*/ 502 w 530"/>
              <a:gd name="T63" fmla="*/ 307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0" h="382">
                <a:moveTo>
                  <a:pt x="530" y="356"/>
                </a:moveTo>
                <a:cubicBezTo>
                  <a:pt x="530" y="367"/>
                  <a:pt x="530" y="367"/>
                  <a:pt x="530" y="367"/>
                </a:cubicBezTo>
                <a:cubicBezTo>
                  <a:pt x="530" y="367"/>
                  <a:pt x="530" y="382"/>
                  <a:pt x="514" y="382"/>
                </a:cubicBezTo>
                <a:cubicBezTo>
                  <a:pt x="16" y="382"/>
                  <a:pt x="16" y="382"/>
                  <a:pt x="16" y="382"/>
                </a:cubicBezTo>
                <a:cubicBezTo>
                  <a:pt x="0" y="382"/>
                  <a:pt x="0" y="367"/>
                  <a:pt x="0" y="367"/>
                </a:cubicBezTo>
                <a:cubicBezTo>
                  <a:pt x="0" y="356"/>
                  <a:pt x="0" y="356"/>
                  <a:pt x="0" y="356"/>
                </a:cubicBezTo>
                <a:cubicBezTo>
                  <a:pt x="228" y="356"/>
                  <a:pt x="228" y="356"/>
                  <a:pt x="228" y="356"/>
                </a:cubicBezTo>
                <a:cubicBezTo>
                  <a:pt x="228" y="361"/>
                  <a:pt x="228" y="361"/>
                  <a:pt x="228" y="361"/>
                </a:cubicBezTo>
                <a:cubicBezTo>
                  <a:pt x="228" y="364"/>
                  <a:pt x="230" y="367"/>
                  <a:pt x="233" y="367"/>
                </a:cubicBezTo>
                <a:cubicBezTo>
                  <a:pt x="297" y="367"/>
                  <a:pt x="297" y="367"/>
                  <a:pt x="297" y="367"/>
                </a:cubicBezTo>
                <a:cubicBezTo>
                  <a:pt x="300" y="367"/>
                  <a:pt x="302" y="364"/>
                  <a:pt x="302" y="361"/>
                </a:cubicBezTo>
                <a:cubicBezTo>
                  <a:pt x="302" y="356"/>
                  <a:pt x="302" y="356"/>
                  <a:pt x="302" y="356"/>
                </a:cubicBezTo>
                <a:cubicBezTo>
                  <a:pt x="530" y="356"/>
                  <a:pt x="530" y="356"/>
                  <a:pt x="530" y="356"/>
                </a:cubicBezTo>
                <a:cubicBezTo>
                  <a:pt x="530" y="356"/>
                  <a:pt x="530" y="356"/>
                  <a:pt x="530" y="356"/>
                </a:cubicBezTo>
                <a:close/>
                <a:moveTo>
                  <a:pt x="509" y="0"/>
                </a:moveTo>
                <a:cubicBezTo>
                  <a:pt x="509" y="0"/>
                  <a:pt x="509" y="0"/>
                  <a:pt x="20" y="0"/>
                </a:cubicBezTo>
                <a:cubicBezTo>
                  <a:pt x="9" y="0"/>
                  <a:pt x="0" y="9"/>
                  <a:pt x="0" y="21"/>
                </a:cubicBezTo>
                <a:cubicBezTo>
                  <a:pt x="0" y="21"/>
                  <a:pt x="0" y="21"/>
                  <a:pt x="0" y="28"/>
                </a:cubicBezTo>
                <a:cubicBezTo>
                  <a:pt x="0" y="28"/>
                  <a:pt x="0" y="28"/>
                  <a:pt x="0" y="314"/>
                </a:cubicBezTo>
                <a:cubicBezTo>
                  <a:pt x="0" y="326"/>
                  <a:pt x="9" y="335"/>
                  <a:pt x="20" y="335"/>
                </a:cubicBezTo>
                <a:cubicBezTo>
                  <a:pt x="20" y="335"/>
                  <a:pt x="20" y="335"/>
                  <a:pt x="27" y="335"/>
                </a:cubicBezTo>
                <a:cubicBezTo>
                  <a:pt x="27" y="335"/>
                  <a:pt x="27" y="335"/>
                  <a:pt x="502" y="335"/>
                </a:cubicBezTo>
                <a:cubicBezTo>
                  <a:pt x="502" y="335"/>
                  <a:pt x="502" y="335"/>
                  <a:pt x="509" y="335"/>
                </a:cubicBezTo>
                <a:cubicBezTo>
                  <a:pt x="521" y="335"/>
                  <a:pt x="530" y="326"/>
                  <a:pt x="530" y="314"/>
                </a:cubicBezTo>
                <a:cubicBezTo>
                  <a:pt x="530" y="314"/>
                  <a:pt x="530" y="314"/>
                  <a:pt x="530" y="28"/>
                </a:cubicBezTo>
                <a:cubicBezTo>
                  <a:pt x="530" y="28"/>
                  <a:pt x="530" y="28"/>
                  <a:pt x="530" y="21"/>
                </a:cubicBezTo>
                <a:cubicBezTo>
                  <a:pt x="530" y="9"/>
                  <a:pt x="521" y="0"/>
                  <a:pt x="509" y="0"/>
                </a:cubicBezTo>
                <a:close/>
                <a:moveTo>
                  <a:pt x="502" y="307"/>
                </a:moveTo>
                <a:cubicBezTo>
                  <a:pt x="502" y="307"/>
                  <a:pt x="502" y="307"/>
                  <a:pt x="27" y="307"/>
                </a:cubicBezTo>
                <a:cubicBezTo>
                  <a:pt x="27" y="307"/>
                  <a:pt x="27" y="307"/>
                  <a:pt x="27" y="28"/>
                </a:cubicBezTo>
                <a:cubicBezTo>
                  <a:pt x="27" y="28"/>
                  <a:pt x="27" y="28"/>
                  <a:pt x="502" y="28"/>
                </a:cubicBezTo>
                <a:lnTo>
                  <a:pt x="502" y="307"/>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31"/>
          <p:cNvSpPr>
            <a:spLocks/>
          </p:cNvSpPr>
          <p:nvPr/>
        </p:nvSpPr>
        <p:spPr bwMode="auto">
          <a:xfrm>
            <a:off x="5921375" y="3996267"/>
            <a:ext cx="5918200" cy="1771650"/>
          </a:xfrm>
          <a:custGeom>
            <a:avLst/>
            <a:gdLst>
              <a:gd name="T0" fmla="*/ 277 w 3728"/>
              <a:gd name="T1" fmla="*/ 0 h 1116"/>
              <a:gd name="T2" fmla="*/ 866 w 3728"/>
              <a:gd name="T3" fmla="*/ 0 h 1116"/>
              <a:gd name="T4" fmla="*/ 866 w 3728"/>
              <a:gd name="T5" fmla="*/ 0 h 1116"/>
              <a:gd name="T6" fmla="*/ 866 w 3728"/>
              <a:gd name="T7" fmla="*/ 331 h 1116"/>
              <a:gd name="T8" fmla="*/ 2011 w 3728"/>
              <a:gd name="T9" fmla="*/ 331 h 1116"/>
              <a:gd name="T10" fmla="*/ 2011 w 3728"/>
              <a:gd name="T11" fmla="*/ 331 h 1116"/>
              <a:gd name="T12" fmla="*/ 2011 w 3728"/>
              <a:gd name="T13" fmla="*/ 0 h 1116"/>
              <a:gd name="T14" fmla="*/ 3728 w 3728"/>
              <a:gd name="T15" fmla="*/ 0 h 1116"/>
              <a:gd name="T16" fmla="*/ 3728 w 3728"/>
              <a:gd name="T17" fmla="*/ 1114 h 1116"/>
              <a:gd name="T18" fmla="*/ 3728 w 3728"/>
              <a:gd name="T19" fmla="*/ 1116 h 1116"/>
              <a:gd name="T20" fmla="*/ 1999 w 3728"/>
              <a:gd name="T21" fmla="*/ 1116 h 1116"/>
              <a:gd name="T22" fmla="*/ 1999 w 3728"/>
              <a:gd name="T23" fmla="*/ 1110 h 1116"/>
              <a:gd name="T24" fmla="*/ 1999 w 3728"/>
              <a:gd name="T25" fmla="*/ 676 h 1116"/>
              <a:gd name="T26" fmla="*/ 870 w 3728"/>
              <a:gd name="T27" fmla="*/ 676 h 1116"/>
              <a:gd name="T28" fmla="*/ 870 w 3728"/>
              <a:gd name="T29" fmla="*/ 680 h 1116"/>
              <a:gd name="T30" fmla="*/ 870 w 3728"/>
              <a:gd name="T31" fmla="*/ 1110 h 1116"/>
              <a:gd name="T32" fmla="*/ 868 w 3728"/>
              <a:gd name="T33" fmla="*/ 1110 h 1116"/>
              <a:gd name="T34" fmla="*/ 0 w 3728"/>
              <a:gd name="T35" fmla="*/ 1110 h 1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28" h="1116">
                <a:moveTo>
                  <a:pt x="277" y="0"/>
                </a:moveTo>
                <a:lnTo>
                  <a:pt x="866" y="0"/>
                </a:lnTo>
                <a:lnTo>
                  <a:pt x="866" y="0"/>
                </a:lnTo>
                <a:lnTo>
                  <a:pt x="866" y="331"/>
                </a:lnTo>
                <a:lnTo>
                  <a:pt x="2011" y="331"/>
                </a:lnTo>
                <a:lnTo>
                  <a:pt x="2011" y="331"/>
                </a:lnTo>
                <a:lnTo>
                  <a:pt x="2011" y="0"/>
                </a:lnTo>
                <a:lnTo>
                  <a:pt x="3728" y="0"/>
                </a:lnTo>
                <a:lnTo>
                  <a:pt x="3728" y="1114"/>
                </a:lnTo>
                <a:lnTo>
                  <a:pt x="3728" y="1116"/>
                </a:lnTo>
                <a:lnTo>
                  <a:pt x="1999" y="1116"/>
                </a:lnTo>
                <a:lnTo>
                  <a:pt x="1999" y="1110"/>
                </a:lnTo>
                <a:lnTo>
                  <a:pt x="1999" y="676"/>
                </a:lnTo>
                <a:lnTo>
                  <a:pt x="870" y="676"/>
                </a:lnTo>
                <a:lnTo>
                  <a:pt x="870" y="680"/>
                </a:lnTo>
                <a:lnTo>
                  <a:pt x="870" y="1110"/>
                </a:lnTo>
                <a:lnTo>
                  <a:pt x="868" y="1110"/>
                </a:lnTo>
                <a:lnTo>
                  <a:pt x="0" y="1110"/>
                </a:lnTo>
              </a:path>
            </a:pathLst>
          </a:custGeom>
          <a:noFill/>
          <a:ln w="28575" cap="flat">
            <a:solidFill>
              <a:srgbClr val="3C3C3C"/>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cxnSp>
        <p:nvCxnSpPr>
          <p:cNvPr id="106" name="Straight Connector 105"/>
          <p:cNvCxnSpPr/>
          <p:nvPr/>
        </p:nvCxnSpPr>
        <p:spPr>
          <a:xfrm>
            <a:off x="6622746" y="2794000"/>
            <a:ext cx="3844041" cy="921657"/>
          </a:xfrm>
          <a:prstGeom prst="line">
            <a:avLst/>
          </a:prstGeom>
          <a:ln>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p:nvCxnSpPr>
        <p:spPr>
          <a:xfrm>
            <a:off x="6538969" y="3072159"/>
            <a:ext cx="1647003" cy="1243471"/>
          </a:xfrm>
          <a:prstGeom prst="line">
            <a:avLst/>
          </a:prstGeom>
          <a:ln>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3" name="TextBox 112"/>
          <p:cNvSpPr txBox="1"/>
          <p:nvPr/>
        </p:nvSpPr>
        <p:spPr>
          <a:xfrm>
            <a:off x="6683020" y="5830689"/>
            <a:ext cx="5572831" cy="1077218"/>
          </a:xfrm>
          <a:prstGeom prst="rect">
            <a:avLst/>
          </a:prstGeom>
          <a:noFill/>
        </p:spPr>
        <p:txBody>
          <a:bodyPr wrap="square" rtlCol="0">
            <a:spAutoFit/>
          </a:bodyPr>
          <a:lstStyle/>
          <a:p>
            <a:r>
              <a:rPr lang="en-US" sz="1600" dirty="0" smtClean="0">
                <a:solidFill>
                  <a:schemeClr val="accent5">
                    <a:alpha val="99000"/>
                  </a:schemeClr>
                </a:solidFill>
              </a:rPr>
              <a:t>Data-At-Rest Encryption</a:t>
            </a:r>
          </a:p>
          <a:p>
            <a:r>
              <a:rPr lang="en-US" sz="1200" dirty="0" smtClean="0">
                <a:solidFill>
                  <a:schemeClr val="tx1">
                    <a:lumMod val="75000"/>
                    <a:alpha val="99000"/>
                  </a:schemeClr>
                </a:solidFill>
              </a:rPr>
              <a:t>Your data is invaluable. Encrypting data in transit is no longer enough. At-rest data encryption completes and maintains data protection while in storage. Even in the unlikely case that a server or hard drive is compromised, intruders would only see undecipherable data that is garbled and unreadable</a:t>
            </a:r>
            <a:endParaRPr lang="en-US" sz="1200" dirty="0">
              <a:solidFill>
                <a:schemeClr val="tx1">
                  <a:lumMod val="75000"/>
                  <a:alpha val="99000"/>
                </a:schemeClr>
              </a:solidFill>
            </a:endParaRPr>
          </a:p>
        </p:txBody>
      </p:sp>
    </p:spTree>
    <p:extLst>
      <p:ext uri="{BB962C8B-B14F-4D97-AF65-F5344CB8AC3E}">
        <p14:creationId xmlns:p14="http://schemas.microsoft.com/office/powerpoint/2010/main" val="350872159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500"/>
                                        <p:tgtEl>
                                          <p:spTgt spid="26"/>
                                        </p:tgtEl>
                                      </p:cBhvr>
                                    </p:animEffect>
                                  </p:childTnLst>
                                </p:cTn>
                              </p:par>
                              <p:par>
                                <p:cTn id="35" presetID="10" presetClass="entr" presetSubtype="0" fill="hold" nodeType="with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500"/>
                                        <p:tgtEl>
                                          <p:spTgt spid="33"/>
                                        </p:tgtEl>
                                      </p:cBhvr>
                                    </p:animEffect>
                                  </p:childTnLst>
                                </p:cTn>
                              </p:par>
                              <p:par>
                                <p:cTn id="38" presetID="10" presetClass="entr" presetSubtype="0" fill="hold" nodeType="with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500"/>
                                        <p:tgtEl>
                                          <p:spTgt spid="3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fade">
                                      <p:cBhvr>
                                        <p:cTn id="43" dur="500"/>
                                        <p:tgtEl>
                                          <p:spTgt spid="3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7"/>
                                        </p:tgtEl>
                                        <p:attrNameLst>
                                          <p:attrName>style.visibility</p:attrName>
                                        </p:attrNameLst>
                                      </p:cBhvr>
                                      <p:to>
                                        <p:strVal val="visible"/>
                                      </p:to>
                                    </p:set>
                                    <p:animEffect transition="in" filter="fade">
                                      <p:cBhvr>
                                        <p:cTn id="46" dur="500"/>
                                        <p:tgtEl>
                                          <p:spTgt spid="4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500"/>
                                        <p:tgtEl>
                                          <p:spTgt spid="4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63"/>
                                        </p:tgtEl>
                                        <p:attrNameLst>
                                          <p:attrName>style.visibility</p:attrName>
                                        </p:attrNameLst>
                                      </p:cBhvr>
                                      <p:to>
                                        <p:strVal val="visible"/>
                                      </p:to>
                                    </p:set>
                                    <p:animEffect transition="in" filter="fade">
                                      <p:cBhvr>
                                        <p:cTn id="52" dur="500"/>
                                        <p:tgtEl>
                                          <p:spTgt spid="63"/>
                                        </p:tgtEl>
                                      </p:cBhvr>
                                    </p:animEffect>
                                  </p:childTnLst>
                                </p:cTn>
                              </p:par>
                              <p:par>
                                <p:cTn id="53" presetID="10" presetClass="entr" presetSubtype="0" fill="hold" nodeType="withEffect">
                                  <p:stCondLst>
                                    <p:cond delay="0"/>
                                  </p:stCondLst>
                                  <p:childTnLst>
                                    <p:set>
                                      <p:cBhvr>
                                        <p:cTn id="54" dur="1" fill="hold">
                                          <p:stCondLst>
                                            <p:cond delay="0"/>
                                          </p:stCondLst>
                                        </p:cTn>
                                        <p:tgtEl>
                                          <p:spTgt spid="4096"/>
                                        </p:tgtEl>
                                        <p:attrNameLst>
                                          <p:attrName>style.visibility</p:attrName>
                                        </p:attrNameLst>
                                      </p:cBhvr>
                                      <p:to>
                                        <p:strVal val="visible"/>
                                      </p:to>
                                    </p:set>
                                    <p:animEffect transition="in" filter="fade">
                                      <p:cBhvr>
                                        <p:cTn id="55" dur="500"/>
                                        <p:tgtEl>
                                          <p:spTgt spid="4096"/>
                                        </p:tgtEl>
                                      </p:cBhvr>
                                    </p:animEffect>
                                  </p:childTnLst>
                                </p:cTn>
                              </p:par>
                              <p:par>
                                <p:cTn id="56" presetID="10" presetClass="entr" presetSubtype="0" fill="hold" nodeType="withEffect">
                                  <p:stCondLst>
                                    <p:cond delay="0"/>
                                  </p:stCondLst>
                                  <p:childTnLst>
                                    <p:set>
                                      <p:cBhvr>
                                        <p:cTn id="57" dur="1" fill="hold">
                                          <p:stCondLst>
                                            <p:cond delay="0"/>
                                          </p:stCondLst>
                                        </p:cTn>
                                        <p:tgtEl>
                                          <p:spTgt spid="66"/>
                                        </p:tgtEl>
                                        <p:attrNameLst>
                                          <p:attrName>style.visibility</p:attrName>
                                        </p:attrNameLst>
                                      </p:cBhvr>
                                      <p:to>
                                        <p:strVal val="visible"/>
                                      </p:to>
                                    </p:set>
                                    <p:animEffect transition="in" filter="fade">
                                      <p:cBhvr>
                                        <p:cTn id="58" dur="500"/>
                                        <p:tgtEl>
                                          <p:spTgt spid="66"/>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68"/>
                                        </p:tgtEl>
                                        <p:attrNameLst>
                                          <p:attrName>style.visibility</p:attrName>
                                        </p:attrNameLst>
                                      </p:cBhvr>
                                      <p:to>
                                        <p:strVal val="visible"/>
                                      </p:to>
                                    </p:set>
                                    <p:animEffect transition="in" filter="fade">
                                      <p:cBhvr>
                                        <p:cTn id="61" dur="500"/>
                                        <p:tgtEl>
                                          <p:spTgt spid="68"/>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69"/>
                                        </p:tgtEl>
                                        <p:attrNameLst>
                                          <p:attrName>style.visibility</p:attrName>
                                        </p:attrNameLst>
                                      </p:cBhvr>
                                      <p:to>
                                        <p:strVal val="visible"/>
                                      </p:to>
                                    </p:set>
                                    <p:animEffect transition="in" filter="fade">
                                      <p:cBhvr>
                                        <p:cTn id="64" dur="500"/>
                                        <p:tgtEl>
                                          <p:spTgt spid="69"/>
                                        </p:tgtEl>
                                      </p:cBhvr>
                                    </p:animEffect>
                                  </p:childTnLst>
                                </p:cTn>
                              </p:par>
                              <p:par>
                                <p:cTn id="65" presetID="10" presetClass="entr" presetSubtype="0" fill="hold" nodeType="withEffect">
                                  <p:stCondLst>
                                    <p:cond delay="0"/>
                                  </p:stCondLst>
                                  <p:childTnLst>
                                    <p:set>
                                      <p:cBhvr>
                                        <p:cTn id="66" dur="1" fill="hold">
                                          <p:stCondLst>
                                            <p:cond delay="0"/>
                                          </p:stCondLst>
                                        </p:cTn>
                                        <p:tgtEl>
                                          <p:spTgt spid="67"/>
                                        </p:tgtEl>
                                        <p:attrNameLst>
                                          <p:attrName>style.visibility</p:attrName>
                                        </p:attrNameLst>
                                      </p:cBhvr>
                                      <p:to>
                                        <p:strVal val="visible"/>
                                      </p:to>
                                    </p:set>
                                    <p:animEffect transition="in" filter="fade">
                                      <p:cBhvr>
                                        <p:cTn id="67" dur="500"/>
                                        <p:tgtEl>
                                          <p:spTgt spid="67"/>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4123"/>
                                        </p:tgtEl>
                                        <p:attrNameLst>
                                          <p:attrName>style.visibility</p:attrName>
                                        </p:attrNameLst>
                                      </p:cBhvr>
                                      <p:to>
                                        <p:strVal val="visible"/>
                                      </p:to>
                                    </p:set>
                                    <p:animEffect transition="in" filter="fade">
                                      <p:cBhvr>
                                        <p:cTn id="70" dur="500"/>
                                        <p:tgtEl>
                                          <p:spTgt spid="4123"/>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65"/>
                                        </p:tgtEl>
                                        <p:attrNameLst>
                                          <p:attrName>style.visibility</p:attrName>
                                        </p:attrNameLst>
                                      </p:cBhvr>
                                      <p:to>
                                        <p:strVal val="visible"/>
                                      </p:to>
                                    </p:set>
                                    <p:animEffect transition="in" filter="fade">
                                      <p:cBhvr>
                                        <p:cTn id="73" dur="500"/>
                                        <p:tgtEl>
                                          <p:spTgt spid="65"/>
                                        </p:tgtEl>
                                      </p:cBhvr>
                                    </p:animEffect>
                                  </p:childTnLst>
                                </p:cTn>
                              </p:par>
                              <p:par>
                                <p:cTn id="74" presetID="10" presetClass="entr" presetSubtype="0" fill="hold" nodeType="withEffect">
                                  <p:stCondLst>
                                    <p:cond delay="0"/>
                                  </p:stCondLst>
                                  <p:childTnLst>
                                    <p:set>
                                      <p:cBhvr>
                                        <p:cTn id="75" dur="1" fill="hold">
                                          <p:stCondLst>
                                            <p:cond delay="0"/>
                                          </p:stCondLst>
                                        </p:cTn>
                                        <p:tgtEl>
                                          <p:spTgt spid="106"/>
                                        </p:tgtEl>
                                        <p:attrNameLst>
                                          <p:attrName>style.visibility</p:attrName>
                                        </p:attrNameLst>
                                      </p:cBhvr>
                                      <p:to>
                                        <p:strVal val="visible"/>
                                      </p:to>
                                    </p:set>
                                    <p:animEffect transition="in" filter="fade">
                                      <p:cBhvr>
                                        <p:cTn id="76" dur="500"/>
                                        <p:tgtEl>
                                          <p:spTgt spid="106"/>
                                        </p:tgtEl>
                                      </p:cBhvr>
                                    </p:animEffect>
                                  </p:childTnLst>
                                </p:cTn>
                              </p:par>
                              <p:par>
                                <p:cTn id="77" presetID="10" presetClass="entr" presetSubtype="0" fill="hold" nodeType="withEffect">
                                  <p:stCondLst>
                                    <p:cond delay="0"/>
                                  </p:stCondLst>
                                  <p:childTnLst>
                                    <p:set>
                                      <p:cBhvr>
                                        <p:cTn id="78" dur="1" fill="hold">
                                          <p:stCondLst>
                                            <p:cond delay="0"/>
                                          </p:stCondLst>
                                        </p:cTn>
                                        <p:tgtEl>
                                          <p:spTgt spid="109"/>
                                        </p:tgtEl>
                                        <p:attrNameLst>
                                          <p:attrName>style.visibility</p:attrName>
                                        </p:attrNameLst>
                                      </p:cBhvr>
                                      <p:to>
                                        <p:strVal val="visible"/>
                                      </p:to>
                                    </p:set>
                                    <p:animEffect transition="in" filter="fade">
                                      <p:cBhvr>
                                        <p:cTn id="79" dur="500"/>
                                        <p:tgtEl>
                                          <p:spTgt spid="109"/>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113"/>
                                        </p:tgtEl>
                                        <p:attrNameLst>
                                          <p:attrName>style.visibility</p:attrName>
                                        </p:attrNameLst>
                                      </p:cBhvr>
                                      <p:to>
                                        <p:strVal val="visible"/>
                                      </p:to>
                                    </p:set>
                                    <p:animEffect transition="in" filter="fade">
                                      <p:cBhvr>
                                        <p:cTn id="82" dur="500"/>
                                        <p:tgtEl>
                                          <p:spTgt spid="113"/>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22"/>
                                        </p:tgtEl>
                                        <p:attrNameLst>
                                          <p:attrName>style.visibility</p:attrName>
                                        </p:attrNameLst>
                                      </p:cBhvr>
                                      <p:to>
                                        <p:strVal val="visible"/>
                                      </p:to>
                                    </p:set>
                                    <p:animEffect transition="in" filter="fade">
                                      <p:cBhvr>
                                        <p:cTn id="8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7" grpId="0" animBg="1"/>
      <p:bldP spid="6" grpId="0" animBg="1"/>
      <p:bldP spid="7" grpId="0" animBg="1"/>
      <p:bldP spid="8" grpId="0"/>
      <p:bldP spid="19" grpId="0" animBg="1"/>
      <p:bldP spid="21" grpId="0"/>
      <p:bldP spid="24" grpId="0"/>
      <p:bldP spid="25" grpId="0"/>
      <p:bldP spid="26" grpId="0"/>
      <p:bldP spid="38" grpId="0"/>
      <p:bldP spid="47" grpId="0"/>
      <p:bldP spid="48" grpId="0" animBg="1"/>
      <p:bldP spid="63" grpId="0"/>
      <p:bldP spid="68" grpId="0"/>
      <p:bldP spid="69" grpId="0"/>
      <p:bldP spid="4123" grpId="0" animBg="1"/>
      <p:bldP spid="65" grpId="0" animBg="1"/>
      <p:bldP spid="113"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E7E6E6"/>
        </a:solidFill>
        <a:effectLst/>
      </p:bgPr>
    </p:bg>
    <p:spTree>
      <p:nvGrpSpPr>
        <p:cNvPr id="1" name=""/>
        <p:cNvGrpSpPr/>
        <p:nvPr/>
      </p:nvGrpSpPr>
      <p:grpSpPr>
        <a:xfrm>
          <a:off x="0" y="0"/>
          <a:ext cx="0" cy="0"/>
          <a:chOff x="0" y="0"/>
          <a:chExt cx="0" cy="0"/>
        </a:xfrm>
      </p:grpSpPr>
      <p:sp>
        <p:nvSpPr>
          <p:cNvPr id="10" name="Rectangle 1042"/>
          <p:cNvSpPr/>
          <p:nvPr/>
        </p:nvSpPr>
        <p:spPr bwMode="auto">
          <a:xfrm>
            <a:off x="2887190" y="1709976"/>
            <a:ext cx="6561610" cy="4050671"/>
          </a:xfrm>
          <a:prstGeom prst="rect">
            <a:avLst/>
          </a:prstGeom>
          <a:gradFill flip="none" rotWithShape="1">
            <a:gsLst>
              <a:gs pos="0">
                <a:schemeClr val="tx2">
                  <a:alpha val="15000"/>
                </a:schemeClr>
              </a:gs>
              <a:gs pos="100000">
                <a:schemeClr val="bg2">
                  <a:lumMod val="75000"/>
                  <a:alpha val="0"/>
                </a:schemeClr>
              </a:gs>
            </a:gsLst>
            <a:lin ang="16200000" scaled="1"/>
            <a:tileRect/>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1" name="Rectangle 10"/>
          <p:cNvSpPr/>
          <p:nvPr/>
        </p:nvSpPr>
        <p:spPr>
          <a:xfrm>
            <a:off x="3242627" y="1180766"/>
            <a:ext cx="5951615" cy="2554545"/>
          </a:xfrm>
          <a:prstGeom prst="rect">
            <a:avLst/>
          </a:prstGeom>
        </p:spPr>
        <p:txBody>
          <a:bodyPr wrap="square" lIns="0">
            <a:spAutoFit/>
          </a:bodyPr>
          <a:lstStyle/>
          <a:p>
            <a:r>
              <a:rPr lang="en-US" sz="4000" spc="-102" dirty="0">
                <a:ln w="3175">
                  <a:noFill/>
                </a:ln>
                <a:gradFill>
                  <a:gsLst>
                    <a:gs pos="1250">
                      <a:srgbClr val="505050"/>
                    </a:gs>
                    <a:gs pos="100000">
                      <a:srgbClr val="505050"/>
                    </a:gs>
                  </a:gsLst>
                  <a:lin ang="5400000" scaled="0"/>
                </a:gradFill>
                <a:latin typeface="Segoe UI Light"/>
                <a:cs typeface="Segoe UI" pitchFamily="34" charset="0"/>
              </a:rPr>
              <a:t>The most important cloud characteristic is the ability to </a:t>
            </a:r>
            <a:r>
              <a:rPr lang="en-US" sz="4000" spc="-102" dirty="0">
                <a:ln w="3175">
                  <a:noFill/>
                </a:ln>
                <a:solidFill>
                  <a:schemeClr val="tx2">
                    <a:alpha val="99000"/>
                  </a:schemeClr>
                </a:solidFill>
                <a:cs typeface="Segoe UI Semibold" panose="020B0702040204020203" pitchFamily="34" charset="0"/>
              </a:rPr>
              <a:t>migrate workloads </a:t>
            </a:r>
            <a:r>
              <a:rPr lang="en-US" sz="4000" spc="-102" dirty="0">
                <a:ln w="3175">
                  <a:noFill/>
                </a:ln>
                <a:gradFill>
                  <a:gsLst>
                    <a:gs pos="1250">
                      <a:srgbClr val="505050"/>
                    </a:gs>
                    <a:gs pos="100000">
                      <a:srgbClr val="505050"/>
                    </a:gs>
                  </a:gsLst>
                  <a:lin ang="5400000" scaled="0"/>
                </a:gradFill>
                <a:latin typeface="Segoe UI Light"/>
                <a:cs typeface="Segoe UI" pitchFamily="34" charset="0"/>
              </a:rPr>
              <a:t>between public and private cloud</a:t>
            </a:r>
            <a:endParaRPr lang="en-US" sz="1600" dirty="0"/>
          </a:p>
        </p:txBody>
      </p:sp>
      <p:sp>
        <p:nvSpPr>
          <p:cNvPr id="14" name="Rectangle 13"/>
          <p:cNvSpPr/>
          <p:nvPr/>
        </p:nvSpPr>
        <p:spPr>
          <a:xfrm>
            <a:off x="3242627" y="3864759"/>
            <a:ext cx="4166462" cy="338554"/>
          </a:xfrm>
          <a:prstGeom prst="rect">
            <a:avLst/>
          </a:prstGeom>
        </p:spPr>
        <p:txBody>
          <a:bodyPr wrap="none" lIns="0">
            <a:spAutoFit/>
          </a:bodyPr>
          <a:lstStyle/>
          <a:p>
            <a:r>
              <a:rPr lang="en-US" sz="1600" dirty="0">
                <a:ln w="3175">
                  <a:noFill/>
                </a:ln>
                <a:gradFill>
                  <a:gsLst>
                    <a:gs pos="1250">
                      <a:srgbClr val="505050"/>
                    </a:gs>
                    <a:gs pos="100000">
                      <a:srgbClr val="505050"/>
                    </a:gs>
                  </a:gsLst>
                  <a:lin ang="5400000" scaled="0"/>
                </a:gradFill>
                <a:cs typeface="Segoe UI" pitchFamily="34" charset="0"/>
              </a:rPr>
              <a:t>North American </a:t>
            </a:r>
            <a:r>
              <a:rPr lang="en-US" sz="1600" dirty="0" err="1">
                <a:ln w="3175">
                  <a:noFill/>
                </a:ln>
                <a:gradFill>
                  <a:gsLst>
                    <a:gs pos="1250">
                      <a:srgbClr val="505050"/>
                    </a:gs>
                    <a:gs pos="100000">
                      <a:srgbClr val="505050"/>
                    </a:gs>
                  </a:gsLst>
                  <a:lin ang="5400000" scaled="0"/>
                </a:gradFill>
                <a:cs typeface="Segoe UI" pitchFamily="34" charset="0"/>
              </a:rPr>
              <a:t>CloudTrac</a:t>
            </a:r>
            <a:r>
              <a:rPr lang="en-US" sz="1600" dirty="0">
                <a:ln w="3175">
                  <a:noFill/>
                </a:ln>
                <a:gradFill>
                  <a:gsLst>
                    <a:gs pos="1250">
                      <a:srgbClr val="505050"/>
                    </a:gs>
                    <a:gs pos="100000">
                      <a:srgbClr val="505050"/>
                    </a:gs>
                  </a:gsLst>
                  <a:lin ang="5400000" scaled="0"/>
                </a:gradFill>
                <a:cs typeface="Segoe UI" pitchFamily="34" charset="0"/>
              </a:rPr>
              <a:t> Survey, IDC, 2012 </a:t>
            </a:r>
          </a:p>
        </p:txBody>
      </p:sp>
      <p:cxnSp>
        <p:nvCxnSpPr>
          <p:cNvPr id="16" name="Straight Arrow Connector 15"/>
          <p:cNvCxnSpPr/>
          <p:nvPr/>
        </p:nvCxnSpPr>
        <p:spPr>
          <a:xfrm>
            <a:off x="4670689" y="4847845"/>
            <a:ext cx="3247496" cy="0"/>
          </a:xfrm>
          <a:prstGeom prst="straightConnector1">
            <a:avLst/>
          </a:prstGeom>
          <a:ln w="28575">
            <a:solidFill>
              <a:schemeClr val="tx2"/>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4518289" y="5508856"/>
            <a:ext cx="3247496" cy="0"/>
          </a:xfrm>
          <a:prstGeom prst="straightConnector1">
            <a:avLst/>
          </a:prstGeom>
          <a:ln w="28575">
            <a:solidFill>
              <a:schemeClr val="tx2"/>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grpSp>
        <p:nvGrpSpPr>
          <p:cNvPr id="19" name="Group 18"/>
          <p:cNvGrpSpPr/>
          <p:nvPr/>
        </p:nvGrpSpPr>
        <p:grpSpPr>
          <a:xfrm>
            <a:off x="2887190" y="0"/>
            <a:ext cx="6561610" cy="5005813"/>
            <a:chOff x="3034011" y="-45149"/>
            <a:chExt cx="6267968" cy="4572000"/>
          </a:xfrm>
        </p:grpSpPr>
        <p:cxnSp>
          <p:nvCxnSpPr>
            <p:cNvPr id="12" name="Straight Connector 11"/>
            <p:cNvCxnSpPr/>
            <p:nvPr/>
          </p:nvCxnSpPr>
          <p:spPr>
            <a:xfrm rot="5400000" flipH="1">
              <a:off x="748011" y="2240851"/>
              <a:ext cx="4572000" cy="0"/>
            </a:xfrm>
            <a:prstGeom prst="line">
              <a:avLst/>
            </a:prstGeom>
            <a:ln w="19050">
              <a:solidFill>
                <a:schemeClr val="tx2"/>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5400000" flipH="1">
              <a:off x="7015979" y="2240851"/>
              <a:ext cx="4572000" cy="0"/>
            </a:xfrm>
            <a:prstGeom prst="line">
              <a:avLst/>
            </a:prstGeom>
            <a:ln w="19050">
              <a:solidFill>
                <a:schemeClr val="tx2"/>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 name="Group 1"/>
          <p:cNvGrpSpPr/>
          <p:nvPr/>
        </p:nvGrpSpPr>
        <p:grpSpPr>
          <a:xfrm>
            <a:off x="1582147" y="4464410"/>
            <a:ext cx="2640512" cy="1296237"/>
            <a:chOff x="1582147" y="4464410"/>
            <a:chExt cx="2640512" cy="1296237"/>
          </a:xfrm>
        </p:grpSpPr>
        <p:sp>
          <p:nvSpPr>
            <p:cNvPr id="5" name="Freeform 28"/>
            <p:cNvSpPr>
              <a:spLocks/>
            </p:cNvSpPr>
            <p:nvPr/>
          </p:nvSpPr>
          <p:spPr bwMode="auto">
            <a:xfrm>
              <a:off x="1582147" y="4464410"/>
              <a:ext cx="2640512" cy="1296237"/>
            </a:xfrm>
            <a:custGeom>
              <a:avLst/>
              <a:gdLst>
                <a:gd name="T0" fmla="*/ 152 w 185"/>
                <a:gd name="T1" fmla="*/ 25 h 91"/>
                <a:gd name="T2" fmla="*/ 135 w 185"/>
                <a:gd name="T3" fmla="*/ 30 h 91"/>
                <a:gd name="T4" fmla="*/ 88 w 185"/>
                <a:gd name="T5" fmla="*/ 0 h 91"/>
                <a:gd name="T6" fmla="*/ 37 w 185"/>
                <a:gd name="T7" fmla="*/ 40 h 91"/>
                <a:gd name="T8" fmla="*/ 27 w 185"/>
                <a:gd name="T9" fmla="*/ 38 h 91"/>
                <a:gd name="T10" fmla="*/ 0 w 185"/>
                <a:gd name="T11" fmla="*/ 65 h 91"/>
                <a:gd name="T12" fmla="*/ 27 w 185"/>
                <a:gd name="T13" fmla="*/ 91 h 91"/>
                <a:gd name="T14" fmla="*/ 152 w 185"/>
                <a:gd name="T15" fmla="*/ 91 h 91"/>
                <a:gd name="T16" fmla="*/ 185 w 185"/>
                <a:gd name="T17" fmla="*/ 58 h 91"/>
                <a:gd name="T18" fmla="*/ 152 w 185"/>
                <a:gd name="T19" fmla="*/ 2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5" h="91">
                  <a:moveTo>
                    <a:pt x="152" y="25"/>
                  </a:moveTo>
                  <a:cubicBezTo>
                    <a:pt x="146" y="25"/>
                    <a:pt x="140" y="26"/>
                    <a:pt x="135" y="30"/>
                  </a:cubicBezTo>
                  <a:cubicBezTo>
                    <a:pt x="126" y="12"/>
                    <a:pt x="108" y="0"/>
                    <a:pt x="88" y="0"/>
                  </a:cubicBezTo>
                  <a:cubicBezTo>
                    <a:pt x="63" y="0"/>
                    <a:pt x="42" y="17"/>
                    <a:pt x="37" y="40"/>
                  </a:cubicBezTo>
                  <a:cubicBezTo>
                    <a:pt x="34" y="39"/>
                    <a:pt x="31" y="38"/>
                    <a:pt x="27" y="38"/>
                  </a:cubicBezTo>
                  <a:cubicBezTo>
                    <a:pt x="12" y="38"/>
                    <a:pt x="0" y="50"/>
                    <a:pt x="0" y="65"/>
                  </a:cubicBezTo>
                  <a:cubicBezTo>
                    <a:pt x="0" y="79"/>
                    <a:pt x="12" y="91"/>
                    <a:pt x="27" y="91"/>
                  </a:cubicBezTo>
                  <a:cubicBezTo>
                    <a:pt x="152" y="91"/>
                    <a:pt x="152" y="91"/>
                    <a:pt x="152" y="91"/>
                  </a:cubicBezTo>
                  <a:cubicBezTo>
                    <a:pt x="170" y="91"/>
                    <a:pt x="185" y="76"/>
                    <a:pt x="185" y="58"/>
                  </a:cubicBezTo>
                  <a:cubicBezTo>
                    <a:pt x="185" y="39"/>
                    <a:pt x="170" y="25"/>
                    <a:pt x="152" y="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Rectangle 7"/>
            <p:cNvSpPr/>
            <p:nvPr/>
          </p:nvSpPr>
          <p:spPr>
            <a:xfrm>
              <a:off x="2502294" y="5240370"/>
              <a:ext cx="800219" cy="369332"/>
            </a:xfrm>
            <a:prstGeom prst="rect">
              <a:avLst/>
            </a:prstGeom>
          </p:spPr>
          <p:txBody>
            <a:bodyPr wrap="none">
              <a:spAutoFit/>
            </a:bodyPr>
            <a:lstStyle/>
            <a:p>
              <a:pPr algn="ctr"/>
              <a:r>
                <a:rPr lang="en-US" dirty="0" smtClean="0">
                  <a:solidFill>
                    <a:schemeClr val="tx1">
                      <a:alpha val="99000"/>
                    </a:schemeClr>
                  </a:solidFill>
                </a:rPr>
                <a:t>Public</a:t>
              </a:r>
              <a:endParaRPr lang="en-US" dirty="0">
                <a:solidFill>
                  <a:schemeClr val="tx1">
                    <a:alpha val="99000"/>
                  </a:schemeClr>
                </a:solidFill>
              </a:endParaRPr>
            </a:p>
          </p:txBody>
        </p:sp>
      </p:grpSp>
      <p:grpSp>
        <p:nvGrpSpPr>
          <p:cNvPr id="3" name="Group 2"/>
          <p:cNvGrpSpPr/>
          <p:nvPr/>
        </p:nvGrpSpPr>
        <p:grpSpPr>
          <a:xfrm>
            <a:off x="8226933" y="4464410"/>
            <a:ext cx="2640512" cy="1296237"/>
            <a:chOff x="8226933" y="4464410"/>
            <a:chExt cx="2640512" cy="1296237"/>
          </a:xfrm>
        </p:grpSpPr>
        <p:sp>
          <p:nvSpPr>
            <p:cNvPr id="6" name="Freeform 28"/>
            <p:cNvSpPr>
              <a:spLocks/>
            </p:cNvSpPr>
            <p:nvPr/>
          </p:nvSpPr>
          <p:spPr bwMode="auto">
            <a:xfrm>
              <a:off x="8226933" y="4464410"/>
              <a:ext cx="2640512" cy="1296237"/>
            </a:xfrm>
            <a:custGeom>
              <a:avLst/>
              <a:gdLst>
                <a:gd name="T0" fmla="*/ 152 w 185"/>
                <a:gd name="T1" fmla="*/ 25 h 91"/>
                <a:gd name="T2" fmla="*/ 135 w 185"/>
                <a:gd name="T3" fmla="*/ 30 h 91"/>
                <a:gd name="T4" fmla="*/ 88 w 185"/>
                <a:gd name="T5" fmla="*/ 0 h 91"/>
                <a:gd name="T6" fmla="*/ 37 w 185"/>
                <a:gd name="T7" fmla="*/ 40 h 91"/>
                <a:gd name="T8" fmla="*/ 27 w 185"/>
                <a:gd name="T9" fmla="*/ 38 h 91"/>
                <a:gd name="T10" fmla="*/ 0 w 185"/>
                <a:gd name="T11" fmla="*/ 65 h 91"/>
                <a:gd name="T12" fmla="*/ 27 w 185"/>
                <a:gd name="T13" fmla="*/ 91 h 91"/>
                <a:gd name="T14" fmla="*/ 152 w 185"/>
                <a:gd name="T15" fmla="*/ 91 h 91"/>
                <a:gd name="T16" fmla="*/ 185 w 185"/>
                <a:gd name="T17" fmla="*/ 58 h 91"/>
                <a:gd name="T18" fmla="*/ 152 w 185"/>
                <a:gd name="T19" fmla="*/ 2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5" h="91">
                  <a:moveTo>
                    <a:pt x="152" y="25"/>
                  </a:moveTo>
                  <a:cubicBezTo>
                    <a:pt x="146" y="25"/>
                    <a:pt x="140" y="26"/>
                    <a:pt x="135" y="30"/>
                  </a:cubicBezTo>
                  <a:cubicBezTo>
                    <a:pt x="126" y="12"/>
                    <a:pt x="108" y="0"/>
                    <a:pt x="88" y="0"/>
                  </a:cubicBezTo>
                  <a:cubicBezTo>
                    <a:pt x="63" y="0"/>
                    <a:pt x="42" y="17"/>
                    <a:pt x="37" y="40"/>
                  </a:cubicBezTo>
                  <a:cubicBezTo>
                    <a:pt x="34" y="39"/>
                    <a:pt x="31" y="38"/>
                    <a:pt x="27" y="38"/>
                  </a:cubicBezTo>
                  <a:cubicBezTo>
                    <a:pt x="12" y="38"/>
                    <a:pt x="0" y="50"/>
                    <a:pt x="0" y="65"/>
                  </a:cubicBezTo>
                  <a:cubicBezTo>
                    <a:pt x="0" y="79"/>
                    <a:pt x="12" y="91"/>
                    <a:pt x="27" y="91"/>
                  </a:cubicBezTo>
                  <a:cubicBezTo>
                    <a:pt x="152" y="91"/>
                    <a:pt x="152" y="91"/>
                    <a:pt x="152" y="91"/>
                  </a:cubicBezTo>
                  <a:cubicBezTo>
                    <a:pt x="170" y="91"/>
                    <a:pt x="185" y="76"/>
                    <a:pt x="185" y="58"/>
                  </a:cubicBezTo>
                  <a:cubicBezTo>
                    <a:pt x="185" y="39"/>
                    <a:pt x="170" y="25"/>
                    <a:pt x="152" y="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Rectangle 8"/>
            <p:cNvSpPr/>
            <p:nvPr/>
          </p:nvSpPr>
          <p:spPr>
            <a:xfrm>
              <a:off x="9111589" y="5240370"/>
              <a:ext cx="871201" cy="369332"/>
            </a:xfrm>
            <a:prstGeom prst="rect">
              <a:avLst/>
            </a:prstGeom>
          </p:spPr>
          <p:txBody>
            <a:bodyPr wrap="none">
              <a:spAutoFit/>
            </a:bodyPr>
            <a:lstStyle/>
            <a:p>
              <a:pPr algn="ctr"/>
              <a:r>
                <a:rPr lang="en-US" dirty="0" smtClean="0">
                  <a:solidFill>
                    <a:schemeClr val="tx1">
                      <a:alpha val="99000"/>
                    </a:schemeClr>
                  </a:solidFill>
                </a:rPr>
                <a:t>Private</a:t>
              </a:r>
              <a:endParaRPr lang="en-US" dirty="0">
                <a:solidFill>
                  <a:schemeClr val="tx1">
                    <a:alpha val="99000"/>
                  </a:schemeClr>
                </a:solidFill>
              </a:endParaRPr>
            </a:p>
          </p:txBody>
        </p:sp>
      </p:grpSp>
      <p:sp>
        <p:nvSpPr>
          <p:cNvPr id="21" name="Freeform 159"/>
          <p:cNvSpPr>
            <a:spLocks noEditPoints="1"/>
          </p:cNvSpPr>
          <p:nvPr/>
        </p:nvSpPr>
        <p:spPr bwMode="auto">
          <a:xfrm>
            <a:off x="7255667" y="5062776"/>
            <a:ext cx="510118" cy="359690"/>
          </a:xfrm>
          <a:custGeom>
            <a:avLst/>
            <a:gdLst>
              <a:gd name="T0" fmla="*/ 142 w 1134"/>
              <a:gd name="T1" fmla="*/ 142 h 800"/>
              <a:gd name="T2" fmla="*/ 658 w 1134"/>
              <a:gd name="T3" fmla="*/ 658 h 800"/>
              <a:gd name="T4" fmla="*/ 195 w 1134"/>
              <a:gd name="T5" fmla="*/ 442 h 800"/>
              <a:gd name="T6" fmla="*/ 279 w 1134"/>
              <a:gd name="T7" fmla="*/ 358 h 800"/>
              <a:gd name="T8" fmla="*/ 195 w 1134"/>
              <a:gd name="T9" fmla="*/ 442 h 800"/>
              <a:gd name="T10" fmla="*/ 358 w 1134"/>
              <a:gd name="T11" fmla="*/ 195 h 800"/>
              <a:gd name="T12" fmla="*/ 442 w 1134"/>
              <a:gd name="T13" fmla="*/ 279 h 800"/>
              <a:gd name="T14" fmla="*/ 377 w 1134"/>
              <a:gd name="T15" fmla="*/ 423 h 800"/>
              <a:gd name="T16" fmla="*/ 423 w 1134"/>
              <a:gd name="T17" fmla="*/ 377 h 800"/>
              <a:gd name="T18" fmla="*/ 377 w 1134"/>
              <a:gd name="T19" fmla="*/ 423 h 800"/>
              <a:gd name="T20" fmla="*/ 358 w 1134"/>
              <a:gd name="T21" fmla="*/ 521 h 800"/>
              <a:gd name="T22" fmla="*/ 442 w 1134"/>
              <a:gd name="T23" fmla="*/ 605 h 800"/>
              <a:gd name="T24" fmla="*/ 521 w 1134"/>
              <a:gd name="T25" fmla="*/ 442 h 800"/>
              <a:gd name="T26" fmla="*/ 605 w 1134"/>
              <a:gd name="T27" fmla="*/ 358 h 800"/>
              <a:gd name="T28" fmla="*/ 521 w 1134"/>
              <a:gd name="T29" fmla="*/ 442 h 800"/>
              <a:gd name="T30" fmla="*/ 791 w 1134"/>
              <a:gd name="T31" fmla="*/ 504 h 800"/>
              <a:gd name="T32" fmla="*/ 790 w 1134"/>
              <a:gd name="T33" fmla="*/ 515 h 800"/>
              <a:gd name="T34" fmla="*/ 841 w 1134"/>
              <a:gd name="T35" fmla="*/ 525 h 800"/>
              <a:gd name="T36" fmla="*/ 790 w 1134"/>
              <a:gd name="T37" fmla="*/ 535 h 800"/>
              <a:gd name="T38" fmla="*/ 777 w 1134"/>
              <a:gd name="T39" fmla="*/ 546 h 800"/>
              <a:gd name="T40" fmla="*/ 898 w 1134"/>
              <a:gd name="T41" fmla="*/ 575 h 800"/>
              <a:gd name="T42" fmla="*/ 871 w 1134"/>
              <a:gd name="T43" fmla="*/ 684 h 800"/>
              <a:gd name="T44" fmla="*/ 722 w 1134"/>
              <a:gd name="T45" fmla="*/ 655 h 800"/>
              <a:gd name="T46" fmla="*/ 686 w 1134"/>
              <a:gd name="T47" fmla="*/ 686 h 800"/>
              <a:gd name="T48" fmla="*/ 669 w 1134"/>
              <a:gd name="T49" fmla="*/ 705 h 800"/>
              <a:gd name="T50" fmla="*/ 654 w 1134"/>
              <a:gd name="T51" fmla="*/ 715 h 800"/>
              <a:gd name="T52" fmla="*/ 1096 w 1134"/>
              <a:gd name="T53" fmla="*/ 726 h 800"/>
              <a:gd name="T54" fmla="*/ 1134 w 1134"/>
              <a:gd name="T55" fmla="*/ 542 h 800"/>
              <a:gd name="T56" fmla="*/ 961 w 1134"/>
              <a:gd name="T57" fmla="*/ 515 h 800"/>
              <a:gd name="T58" fmla="*/ 1012 w 1134"/>
              <a:gd name="T59" fmla="*/ 525 h 800"/>
              <a:gd name="T60" fmla="*/ 961 w 1134"/>
              <a:gd name="T61" fmla="*/ 535 h 800"/>
              <a:gd name="T62" fmla="*/ 961 w 1134"/>
              <a:gd name="T63" fmla="*/ 515 h 800"/>
              <a:gd name="T64" fmla="*/ 865 w 1134"/>
              <a:gd name="T65" fmla="*/ 525 h 800"/>
              <a:gd name="T66" fmla="*/ 916 w 1134"/>
              <a:gd name="T67" fmla="*/ 515 h 800"/>
              <a:gd name="T68" fmla="*/ 916 w 1134"/>
              <a:gd name="T69" fmla="*/ 535 h 800"/>
              <a:gd name="T70" fmla="*/ 745 w 1134"/>
              <a:gd name="T71" fmla="*/ 715 h 800"/>
              <a:gd name="T72" fmla="*/ 694 w 1134"/>
              <a:gd name="T73" fmla="*/ 705 h 800"/>
              <a:gd name="T74" fmla="*/ 745 w 1134"/>
              <a:gd name="T75" fmla="*/ 695 h 800"/>
              <a:gd name="T76" fmla="*/ 745 w 1134"/>
              <a:gd name="T77" fmla="*/ 715 h 800"/>
              <a:gd name="T78" fmla="*/ 790 w 1134"/>
              <a:gd name="T79" fmla="*/ 715 h 800"/>
              <a:gd name="T80" fmla="*/ 790 w 1134"/>
              <a:gd name="T81" fmla="*/ 695 h 800"/>
              <a:gd name="T82" fmla="*/ 841 w 1134"/>
              <a:gd name="T83" fmla="*/ 705 h 800"/>
              <a:gd name="T84" fmla="*/ 916 w 1134"/>
              <a:gd name="T85" fmla="*/ 715 h 800"/>
              <a:gd name="T86" fmla="*/ 865 w 1134"/>
              <a:gd name="T87" fmla="*/ 705 h 800"/>
              <a:gd name="T88" fmla="*/ 916 w 1134"/>
              <a:gd name="T89" fmla="*/ 695 h 800"/>
              <a:gd name="T90" fmla="*/ 916 w 1134"/>
              <a:gd name="T91" fmla="*/ 715 h 800"/>
              <a:gd name="T92" fmla="*/ 961 w 1134"/>
              <a:gd name="T93" fmla="*/ 715 h 800"/>
              <a:gd name="T94" fmla="*/ 961 w 1134"/>
              <a:gd name="T95" fmla="*/ 695 h 800"/>
              <a:gd name="T96" fmla="*/ 1012 w 1134"/>
              <a:gd name="T97" fmla="*/ 705 h 800"/>
              <a:gd name="T98" fmla="*/ 1088 w 1134"/>
              <a:gd name="T99" fmla="*/ 715 h 800"/>
              <a:gd name="T100" fmla="*/ 1036 w 1134"/>
              <a:gd name="T101" fmla="*/ 705 h 800"/>
              <a:gd name="T102" fmla="*/ 1088 w 1134"/>
              <a:gd name="T103" fmla="*/ 695 h 800"/>
              <a:gd name="T104" fmla="*/ 1088 w 1134"/>
              <a:gd name="T105" fmla="*/ 715 h 800"/>
              <a:gd name="T106" fmla="*/ 1071 w 1134"/>
              <a:gd name="T107" fmla="*/ 684 h 800"/>
              <a:gd name="T108" fmla="*/ 921 w 1134"/>
              <a:gd name="T109" fmla="*/ 655 h 800"/>
              <a:gd name="T110" fmla="*/ 948 w 1134"/>
              <a:gd name="T111" fmla="*/ 546 h 800"/>
              <a:gd name="T112" fmla="*/ 1098 w 1134"/>
              <a:gd name="T113" fmla="*/ 575 h 800"/>
              <a:gd name="T114" fmla="*/ 1088 w 1134"/>
              <a:gd name="T115" fmla="*/ 535 h 800"/>
              <a:gd name="T116" fmla="*/ 1036 w 1134"/>
              <a:gd name="T117" fmla="*/ 525 h 800"/>
              <a:gd name="T118" fmla="*/ 1088 w 1134"/>
              <a:gd name="T119" fmla="*/ 515 h 800"/>
              <a:gd name="T120" fmla="*/ 1088 w 1134"/>
              <a:gd name="T121" fmla="*/ 535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34" h="800">
                <a:moveTo>
                  <a:pt x="658" y="142"/>
                </a:moveTo>
                <a:cubicBezTo>
                  <a:pt x="515" y="0"/>
                  <a:pt x="284" y="0"/>
                  <a:pt x="142" y="142"/>
                </a:cubicBezTo>
                <a:cubicBezTo>
                  <a:pt x="0" y="285"/>
                  <a:pt x="0" y="516"/>
                  <a:pt x="142" y="658"/>
                </a:cubicBezTo>
                <a:cubicBezTo>
                  <a:pt x="284" y="800"/>
                  <a:pt x="515" y="800"/>
                  <a:pt x="658" y="658"/>
                </a:cubicBezTo>
                <a:cubicBezTo>
                  <a:pt x="800" y="516"/>
                  <a:pt x="800" y="285"/>
                  <a:pt x="658" y="142"/>
                </a:cubicBezTo>
                <a:close/>
                <a:moveTo>
                  <a:pt x="195" y="442"/>
                </a:moveTo>
                <a:cubicBezTo>
                  <a:pt x="171" y="419"/>
                  <a:pt x="171" y="381"/>
                  <a:pt x="195" y="358"/>
                </a:cubicBezTo>
                <a:cubicBezTo>
                  <a:pt x="218" y="335"/>
                  <a:pt x="256" y="335"/>
                  <a:pt x="279" y="358"/>
                </a:cubicBezTo>
                <a:cubicBezTo>
                  <a:pt x="302" y="381"/>
                  <a:pt x="302" y="419"/>
                  <a:pt x="279" y="442"/>
                </a:cubicBezTo>
                <a:cubicBezTo>
                  <a:pt x="256" y="466"/>
                  <a:pt x="218" y="466"/>
                  <a:pt x="195" y="442"/>
                </a:cubicBezTo>
                <a:close/>
                <a:moveTo>
                  <a:pt x="358" y="279"/>
                </a:moveTo>
                <a:cubicBezTo>
                  <a:pt x="334" y="256"/>
                  <a:pt x="334" y="218"/>
                  <a:pt x="358" y="195"/>
                </a:cubicBezTo>
                <a:cubicBezTo>
                  <a:pt x="381" y="172"/>
                  <a:pt x="419" y="172"/>
                  <a:pt x="442" y="195"/>
                </a:cubicBezTo>
                <a:cubicBezTo>
                  <a:pt x="466" y="218"/>
                  <a:pt x="466" y="256"/>
                  <a:pt x="442" y="279"/>
                </a:cubicBezTo>
                <a:cubicBezTo>
                  <a:pt x="419" y="303"/>
                  <a:pt x="381" y="303"/>
                  <a:pt x="358" y="279"/>
                </a:cubicBezTo>
                <a:close/>
                <a:moveTo>
                  <a:pt x="377" y="423"/>
                </a:moveTo>
                <a:cubicBezTo>
                  <a:pt x="364" y="410"/>
                  <a:pt x="364" y="390"/>
                  <a:pt x="377" y="377"/>
                </a:cubicBezTo>
                <a:cubicBezTo>
                  <a:pt x="390" y="365"/>
                  <a:pt x="410" y="365"/>
                  <a:pt x="423" y="377"/>
                </a:cubicBezTo>
                <a:cubicBezTo>
                  <a:pt x="436" y="390"/>
                  <a:pt x="436" y="410"/>
                  <a:pt x="423" y="423"/>
                </a:cubicBezTo>
                <a:cubicBezTo>
                  <a:pt x="410" y="436"/>
                  <a:pt x="390" y="436"/>
                  <a:pt x="377" y="423"/>
                </a:cubicBezTo>
                <a:close/>
                <a:moveTo>
                  <a:pt x="358" y="605"/>
                </a:moveTo>
                <a:cubicBezTo>
                  <a:pt x="334" y="582"/>
                  <a:pt x="334" y="544"/>
                  <a:pt x="358" y="521"/>
                </a:cubicBezTo>
                <a:cubicBezTo>
                  <a:pt x="381" y="498"/>
                  <a:pt x="419" y="498"/>
                  <a:pt x="442" y="521"/>
                </a:cubicBezTo>
                <a:cubicBezTo>
                  <a:pt x="466" y="544"/>
                  <a:pt x="466" y="582"/>
                  <a:pt x="442" y="605"/>
                </a:cubicBezTo>
                <a:cubicBezTo>
                  <a:pt x="419" y="629"/>
                  <a:pt x="381" y="629"/>
                  <a:pt x="358" y="605"/>
                </a:cubicBezTo>
                <a:close/>
                <a:moveTo>
                  <a:pt x="521" y="442"/>
                </a:moveTo>
                <a:cubicBezTo>
                  <a:pt x="497" y="419"/>
                  <a:pt x="497" y="381"/>
                  <a:pt x="521" y="358"/>
                </a:cubicBezTo>
                <a:cubicBezTo>
                  <a:pt x="544" y="335"/>
                  <a:pt x="582" y="335"/>
                  <a:pt x="605" y="358"/>
                </a:cubicBezTo>
                <a:cubicBezTo>
                  <a:pt x="629" y="381"/>
                  <a:pt x="629" y="419"/>
                  <a:pt x="605" y="442"/>
                </a:cubicBezTo>
                <a:cubicBezTo>
                  <a:pt x="582" y="466"/>
                  <a:pt x="544" y="466"/>
                  <a:pt x="521" y="442"/>
                </a:cubicBezTo>
                <a:close/>
                <a:moveTo>
                  <a:pt x="1096" y="504"/>
                </a:moveTo>
                <a:cubicBezTo>
                  <a:pt x="791" y="504"/>
                  <a:pt x="791" y="504"/>
                  <a:pt x="791" y="504"/>
                </a:cubicBezTo>
                <a:cubicBezTo>
                  <a:pt x="790" y="508"/>
                  <a:pt x="789" y="512"/>
                  <a:pt x="788" y="515"/>
                </a:cubicBezTo>
                <a:cubicBezTo>
                  <a:pt x="788" y="515"/>
                  <a:pt x="789" y="515"/>
                  <a:pt x="790" y="515"/>
                </a:cubicBezTo>
                <a:cubicBezTo>
                  <a:pt x="830" y="515"/>
                  <a:pt x="830" y="515"/>
                  <a:pt x="830" y="515"/>
                </a:cubicBezTo>
                <a:cubicBezTo>
                  <a:pt x="836" y="515"/>
                  <a:pt x="841" y="520"/>
                  <a:pt x="841" y="525"/>
                </a:cubicBezTo>
                <a:cubicBezTo>
                  <a:pt x="841" y="531"/>
                  <a:pt x="836" y="535"/>
                  <a:pt x="830" y="535"/>
                </a:cubicBezTo>
                <a:cubicBezTo>
                  <a:pt x="790" y="535"/>
                  <a:pt x="790" y="535"/>
                  <a:pt x="790" y="535"/>
                </a:cubicBezTo>
                <a:cubicBezTo>
                  <a:pt x="787" y="535"/>
                  <a:pt x="784" y="534"/>
                  <a:pt x="782" y="532"/>
                </a:cubicBezTo>
                <a:cubicBezTo>
                  <a:pt x="781" y="537"/>
                  <a:pt x="779" y="542"/>
                  <a:pt x="777" y="546"/>
                </a:cubicBezTo>
                <a:cubicBezTo>
                  <a:pt x="871" y="546"/>
                  <a:pt x="871" y="546"/>
                  <a:pt x="871" y="546"/>
                </a:cubicBezTo>
                <a:cubicBezTo>
                  <a:pt x="886" y="546"/>
                  <a:pt x="898" y="559"/>
                  <a:pt x="898" y="575"/>
                </a:cubicBezTo>
                <a:cubicBezTo>
                  <a:pt x="898" y="655"/>
                  <a:pt x="898" y="655"/>
                  <a:pt x="898" y="655"/>
                </a:cubicBezTo>
                <a:cubicBezTo>
                  <a:pt x="898" y="671"/>
                  <a:pt x="886" y="684"/>
                  <a:pt x="871" y="684"/>
                </a:cubicBezTo>
                <a:cubicBezTo>
                  <a:pt x="749" y="684"/>
                  <a:pt x="749" y="684"/>
                  <a:pt x="749" y="684"/>
                </a:cubicBezTo>
                <a:cubicBezTo>
                  <a:pt x="734" y="684"/>
                  <a:pt x="722" y="671"/>
                  <a:pt x="722" y="655"/>
                </a:cubicBezTo>
                <a:cubicBezTo>
                  <a:pt x="722" y="645"/>
                  <a:pt x="722" y="645"/>
                  <a:pt x="722" y="645"/>
                </a:cubicBezTo>
                <a:cubicBezTo>
                  <a:pt x="711" y="660"/>
                  <a:pt x="699" y="673"/>
                  <a:pt x="686" y="686"/>
                </a:cubicBezTo>
                <a:cubicBezTo>
                  <a:pt x="680" y="692"/>
                  <a:pt x="675" y="697"/>
                  <a:pt x="669" y="703"/>
                </a:cubicBezTo>
                <a:cubicBezTo>
                  <a:pt x="669" y="703"/>
                  <a:pt x="669" y="704"/>
                  <a:pt x="669" y="705"/>
                </a:cubicBezTo>
                <a:cubicBezTo>
                  <a:pt x="669" y="711"/>
                  <a:pt x="665" y="715"/>
                  <a:pt x="659" y="715"/>
                </a:cubicBezTo>
                <a:cubicBezTo>
                  <a:pt x="654" y="715"/>
                  <a:pt x="654" y="715"/>
                  <a:pt x="654" y="715"/>
                </a:cubicBezTo>
                <a:cubicBezTo>
                  <a:pt x="649" y="719"/>
                  <a:pt x="645" y="723"/>
                  <a:pt x="640" y="726"/>
                </a:cubicBezTo>
                <a:cubicBezTo>
                  <a:pt x="1096" y="726"/>
                  <a:pt x="1096" y="726"/>
                  <a:pt x="1096" y="726"/>
                </a:cubicBezTo>
                <a:cubicBezTo>
                  <a:pt x="1117" y="726"/>
                  <a:pt x="1134" y="709"/>
                  <a:pt x="1134" y="688"/>
                </a:cubicBezTo>
                <a:cubicBezTo>
                  <a:pt x="1134" y="542"/>
                  <a:pt x="1134" y="542"/>
                  <a:pt x="1134" y="542"/>
                </a:cubicBezTo>
                <a:cubicBezTo>
                  <a:pt x="1134" y="521"/>
                  <a:pt x="1117" y="504"/>
                  <a:pt x="1096" y="504"/>
                </a:cubicBezTo>
                <a:close/>
                <a:moveTo>
                  <a:pt x="961" y="515"/>
                </a:moveTo>
                <a:cubicBezTo>
                  <a:pt x="1002" y="515"/>
                  <a:pt x="1002" y="515"/>
                  <a:pt x="1002" y="515"/>
                </a:cubicBezTo>
                <a:cubicBezTo>
                  <a:pt x="1007" y="515"/>
                  <a:pt x="1012" y="520"/>
                  <a:pt x="1012" y="525"/>
                </a:cubicBezTo>
                <a:cubicBezTo>
                  <a:pt x="1012" y="531"/>
                  <a:pt x="1007" y="535"/>
                  <a:pt x="1002" y="535"/>
                </a:cubicBezTo>
                <a:cubicBezTo>
                  <a:pt x="961" y="535"/>
                  <a:pt x="961" y="535"/>
                  <a:pt x="961" y="535"/>
                </a:cubicBezTo>
                <a:cubicBezTo>
                  <a:pt x="955" y="535"/>
                  <a:pt x="951" y="531"/>
                  <a:pt x="951" y="525"/>
                </a:cubicBezTo>
                <a:cubicBezTo>
                  <a:pt x="951" y="520"/>
                  <a:pt x="955" y="515"/>
                  <a:pt x="961" y="515"/>
                </a:cubicBezTo>
                <a:close/>
                <a:moveTo>
                  <a:pt x="875" y="535"/>
                </a:moveTo>
                <a:cubicBezTo>
                  <a:pt x="870" y="535"/>
                  <a:pt x="865" y="531"/>
                  <a:pt x="865" y="525"/>
                </a:cubicBezTo>
                <a:cubicBezTo>
                  <a:pt x="865" y="520"/>
                  <a:pt x="870" y="515"/>
                  <a:pt x="875" y="515"/>
                </a:cubicBezTo>
                <a:cubicBezTo>
                  <a:pt x="916" y="515"/>
                  <a:pt x="916" y="515"/>
                  <a:pt x="916" y="515"/>
                </a:cubicBezTo>
                <a:cubicBezTo>
                  <a:pt x="922" y="515"/>
                  <a:pt x="926" y="520"/>
                  <a:pt x="926" y="525"/>
                </a:cubicBezTo>
                <a:cubicBezTo>
                  <a:pt x="926" y="531"/>
                  <a:pt x="922" y="535"/>
                  <a:pt x="916" y="535"/>
                </a:cubicBezTo>
                <a:lnTo>
                  <a:pt x="875" y="535"/>
                </a:lnTo>
                <a:close/>
                <a:moveTo>
                  <a:pt x="745" y="715"/>
                </a:moveTo>
                <a:cubicBezTo>
                  <a:pt x="704" y="715"/>
                  <a:pt x="704" y="715"/>
                  <a:pt x="704" y="715"/>
                </a:cubicBezTo>
                <a:cubicBezTo>
                  <a:pt x="698" y="715"/>
                  <a:pt x="694" y="711"/>
                  <a:pt x="694" y="705"/>
                </a:cubicBezTo>
                <a:cubicBezTo>
                  <a:pt x="694" y="700"/>
                  <a:pt x="698" y="695"/>
                  <a:pt x="704" y="695"/>
                </a:cubicBezTo>
                <a:cubicBezTo>
                  <a:pt x="745" y="695"/>
                  <a:pt x="745" y="695"/>
                  <a:pt x="745" y="695"/>
                </a:cubicBezTo>
                <a:cubicBezTo>
                  <a:pt x="750" y="695"/>
                  <a:pt x="755" y="700"/>
                  <a:pt x="755" y="705"/>
                </a:cubicBezTo>
                <a:cubicBezTo>
                  <a:pt x="755" y="711"/>
                  <a:pt x="750" y="715"/>
                  <a:pt x="745" y="715"/>
                </a:cubicBezTo>
                <a:close/>
                <a:moveTo>
                  <a:pt x="830" y="715"/>
                </a:moveTo>
                <a:cubicBezTo>
                  <a:pt x="790" y="715"/>
                  <a:pt x="790" y="715"/>
                  <a:pt x="790" y="715"/>
                </a:cubicBezTo>
                <a:cubicBezTo>
                  <a:pt x="784" y="715"/>
                  <a:pt x="779" y="711"/>
                  <a:pt x="779" y="705"/>
                </a:cubicBezTo>
                <a:cubicBezTo>
                  <a:pt x="779" y="700"/>
                  <a:pt x="784" y="695"/>
                  <a:pt x="790" y="695"/>
                </a:cubicBezTo>
                <a:cubicBezTo>
                  <a:pt x="830" y="695"/>
                  <a:pt x="830" y="695"/>
                  <a:pt x="830" y="695"/>
                </a:cubicBezTo>
                <a:cubicBezTo>
                  <a:pt x="836" y="695"/>
                  <a:pt x="841" y="700"/>
                  <a:pt x="841" y="705"/>
                </a:cubicBezTo>
                <a:cubicBezTo>
                  <a:pt x="841" y="711"/>
                  <a:pt x="836" y="715"/>
                  <a:pt x="830" y="715"/>
                </a:cubicBezTo>
                <a:close/>
                <a:moveTo>
                  <a:pt x="916" y="715"/>
                </a:moveTo>
                <a:cubicBezTo>
                  <a:pt x="875" y="715"/>
                  <a:pt x="875" y="715"/>
                  <a:pt x="875" y="715"/>
                </a:cubicBezTo>
                <a:cubicBezTo>
                  <a:pt x="870" y="715"/>
                  <a:pt x="865" y="711"/>
                  <a:pt x="865" y="705"/>
                </a:cubicBezTo>
                <a:cubicBezTo>
                  <a:pt x="865" y="700"/>
                  <a:pt x="870" y="695"/>
                  <a:pt x="875" y="695"/>
                </a:cubicBezTo>
                <a:cubicBezTo>
                  <a:pt x="916" y="695"/>
                  <a:pt x="916" y="695"/>
                  <a:pt x="916" y="695"/>
                </a:cubicBezTo>
                <a:cubicBezTo>
                  <a:pt x="922" y="695"/>
                  <a:pt x="926" y="700"/>
                  <a:pt x="926" y="705"/>
                </a:cubicBezTo>
                <a:cubicBezTo>
                  <a:pt x="926" y="711"/>
                  <a:pt x="922" y="715"/>
                  <a:pt x="916" y="715"/>
                </a:cubicBezTo>
                <a:close/>
                <a:moveTo>
                  <a:pt x="1002" y="715"/>
                </a:moveTo>
                <a:cubicBezTo>
                  <a:pt x="961" y="715"/>
                  <a:pt x="961" y="715"/>
                  <a:pt x="961" y="715"/>
                </a:cubicBezTo>
                <a:cubicBezTo>
                  <a:pt x="955" y="715"/>
                  <a:pt x="951" y="711"/>
                  <a:pt x="951" y="705"/>
                </a:cubicBezTo>
                <a:cubicBezTo>
                  <a:pt x="951" y="700"/>
                  <a:pt x="955" y="695"/>
                  <a:pt x="961" y="695"/>
                </a:cubicBezTo>
                <a:cubicBezTo>
                  <a:pt x="1002" y="695"/>
                  <a:pt x="1002" y="695"/>
                  <a:pt x="1002" y="695"/>
                </a:cubicBezTo>
                <a:cubicBezTo>
                  <a:pt x="1007" y="695"/>
                  <a:pt x="1012" y="700"/>
                  <a:pt x="1012" y="705"/>
                </a:cubicBezTo>
                <a:cubicBezTo>
                  <a:pt x="1012" y="711"/>
                  <a:pt x="1007" y="715"/>
                  <a:pt x="1002" y="715"/>
                </a:cubicBezTo>
                <a:close/>
                <a:moveTo>
                  <a:pt x="1088" y="715"/>
                </a:moveTo>
                <a:cubicBezTo>
                  <a:pt x="1047" y="715"/>
                  <a:pt x="1047" y="715"/>
                  <a:pt x="1047" y="715"/>
                </a:cubicBezTo>
                <a:cubicBezTo>
                  <a:pt x="1041" y="715"/>
                  <a:pt x="1036" y="711"/>
                  <a:pt x="1036" y="705"/>
                </a:cubicBezTo>
                <a:cubicBezTo>
                  <a:pt x="1036" y="700"/>
                  <a:pt x="1041" y="695"/>
                  <a:pt x="1047" y="695"/>
                </a:cubicBezTo>
                <a:cubicBezTo>
                  <a:pt x="1088" y="695"/>
                  <a:pt x="1088" y="695"/>
                  <a:pt x="1088" y="695"/>
                </a:cubicBezTo>
                <a:cubicBezTo>
                  <a:pt x="1093" y="695"/>
                  <a:pt x="1098" y="700"/>
                  <a:pt x="1098" y="705"/>
                </a:cubicBezTo>
                <a:cubicBezTo>
                  <a:pt x="1098" y="711"/>
                  <a:pt x="1093" y="715"/>
                  <a:pt x="1088" y="715"/>
                </a:cubicBezTo>
                <a:close/>
                <a:moveTo>
                  <a:pt x="1098" y="655"/>
                </a:moveTo>
                <a:cubicBezTo>
                  <a:pt x="1098" y="671"/>
                  <a:pt x="1086" y="684"/>
                  <a:pt x="1071" y="684"/>
                </a:cubicBezTo>
                <a:cubicBezTo>
                  <a:pt x="948" y="684"/>
                  <a:pt x="948" y="684"/>
                  <a:pt x="948" y="684"/>
                </a:cubicBezTo>
                <a:cubicBezTo>
                  <a:pt x="934" y="684"/>
                  <a:pt x="921" y="671"/>
                  <a:pt x="921" y="655"/>
                </a:cubicBezTo>
                <a:cubicBezTo>
                  <a:pt x="921" y="575"/>
                  <a:pt x="921" y="575"/>
                  <a:pt x="921" y="575"/>
                </a:cubicBezTo>
                <a:cubicBezTo>
                  <a:pt x="921" y="559"/>
                  <a:pt x="934" y="546"/>
                  <a:pt x="948" y="546"/>
                </a:cubicBezTo>
                <a:cubicBezTo>
                  <a:pt x="1071" y="546"/>
                  <a:pt x="1071" y="546"/>
                  <a:pt x="1071" y="546"/>
                </a:cubicBezTo>
                <a:cubicBezTo>
                  <a:pt x="1086" y="546"/>
                  <a:pt x="1098" y="559"/>
                  <a:pt x="1098" y="575"/>
                </a:cubicBezTo>
                <a:lnTo>
                  <a:pt x="1098" y="655"/>
                </a:lnTo>
                <a:close/>
                <a:moveTo>
                  <a:pt x="1088" y="535"/>
                </a:moveTo>
                <a:cubicBezTo>
                  <a:pt x="1047" y="535"/>
                  <a:pt x="1047" y="535"/>
                  <a:pt x="1047" y="535"/>
                </a:cubicBezTo>
                <a:cubicBezTo>
                  <a:pt x="1041" y="535"/>
                  <a:pt x="1036" y="531"/>
                  <a:pt x="1036" y="525"/>
                </a:cubicBezTo>
                <a:cubicBezTo>
                  <a:pt x="1036" y="520"/>
                  <a:pt x="1041" y="515"/>
                  <a:pt x="1047" y="515"/>
                </a:cubicBezTo>
                <a:cubicBezTo>
                  <a:pt x="1088" y="515"/>
                  <a:pt x="1088" y="515"/>
                  <a:pt x="1088" y="515"/>
                </a:cubicBezTo>
                <a:cubicBezTo>
                  <a:pt x="1093" y="515"/>
                  <a:pt x="1098" y="520"/>
                  <a:pt x="1098" y="525"/>
                </a:cubicBezTo>
                <a:cubicBezTo>
                  <a:pt x="1098" y="531"/>
                  <a:pt x="1093" y="535"/>
                  <a:pt x="1088" y="535"/>
                </a:cubicBezTo>
                <a:close/>
              </a:path>
            </a:pathLst>
          </a:custGeom>
          <a:solidFill>
            <a:schemeClr val="tx2"/>
          </a:solidFill>
          <a:ln>
            <a:noFill/>
          </a:ln>
        </p:spPr>
        <p:txBody>
          <a:bodyPr vert="horz" wrap="square" lIns="91431" tIns="45716" rIns="91431" bIns="45716" numCol="1" anchor="t" anchorCtr="0" compatLnSpc="1">
            <a:prstTxWarp prst="textNoShape">
              <a:avLst/>
            </a:prstTxWarp>
          </a:bodyPr>
          <a:lstStyle/>
          <a:p>
            <a:pPr defTabSz="896208">
              <a:defRPr/>
            </a:pPr>
            <a:endParaRPr lang="en-US" kern="0">
              <a:gradFill>
                <a:gsLst>
                  <a:gs pos="0">
                    <a:srgbClr val="FFFFFF"/>
                  </a:gs>
                  <a:gs pos="100000">
                    <a:srgbClr val="FFFFFF"/>
                  </a:gs>
                </a:gsLst>
                <a:lin ang="5400000" scaled="0"/>
              </a:gradFill>
            </a:endParaRPr>
          </a:p>
        </p:txBody>
      </p:sp>
      <p:sp>
        <p:nvSpPr>
          <p:cNvPr id="22" name="Freeform 123"/>
          <p:cNvSpPr>
            <a:spLocks noEditPoints="1"/>
          </p:cNvSpPr>
          <p:nvPr/>
        </p:nvSpPr>
        <p:spPr bwMode="auto">
          <a:xfrm>
            <a:off x="6757824" y="4953725"/>
            <a:ext cx="332019" cy="440025"/>
          </a:xfrm>
          <a:custGeom>
            <a:avLst/>
            <a:gdLst>
              <a:gd name="T0" fmla="*/ 0 w 1743"/>
              <a:gd name="T1" fmla="*/ 0 h 2310"/>
              <a:gd name="T2" fmla="*/ 0 w 1743"/>
              <a:gd name="T3" fmla="*/ 2310 h 2310"/>
              <a:gd name="T4" fmla="*/ 1219 w 1743"/>
              <a:gd name="T5" fmla="*/ 2310 h 2310"/>
              <a:gd name="T6" fmla="*/ 1743 w 1743"/>
              <a:gd name="T7" fmla="*/ 1786 h 2310"/>
              <a:gd name="T8" fmla="*/ 1743 w 1743"/>
              <a:gd name="T9" fmla="*/ 0 h 2310"/>
              <a:gd name="T10" fmla="*/ 0 w 1743"/>
              <a:gd name="T11" fmla="*/ 0 h 2310"/>
              <a:gd name="T12" fmla="*/ 158 w 1743"/>
              <a:gd name="T13" fmla="*/ 158 h 2310"/>
              <a:gd name="T14" fmla="*/ 1585 w 1743"/>
              <a:gd name="T15" fmla="*/ 158 h 2310"/>
              <a:gd name="T16" fmla="*/ 1585 w 1743"/>
              <a:gd name="T17" fmla="*/ 1672 h 2310"/>
              <a:gd name="T18" fmla="*/ 1105 w 1743"/>
              <a:gd name="T19" fmla="*/ 1672 h 2310"/>
              <a:gd name="T20" fmla="*/ 1105 w 1743"/>
              <a:gd name="T21" fmla="*/ 2152 h 2310"/>
              <a:gd name="T22" fmla="*/ 158 w 1743"/>
              <a:gd name="T23" fmla="*/ 2152 h 2310"/>
              <a:gd name="T24" fmla="*/ 158 w 1743"/>
              <a:gd name="T25" fmla="*/ 158 h 2310"/>
              <a:gd name="T26" fmla="*/ 1471 w 1743"/>
              <a:gd name="T27" fmla="*/ 1833 h 2310"/>
              <a:gd name="T28" fmla="*/ 1266 w 1743"/>
              <a:gd name="T29" fmla="*/ 2038 h 2310"/>
              <a:gd name="T30" fmla="*/ 1266 w 1743"/>
              <a:gd name="T31" fmla="*/ 1833 h 2310"/>
              <a:gd name="T32" fmla="*/ 1471 w 1743"/>
              <a:gd name="T33" fmla="*/ 1833 h 2310"/>
              <a:gd name="T34" fmla="*/ 1422 w 1743"/>
              <a:gd name="T35" fmla="*/ 477 h 2310"/>
              <a:gd name="T36" fmla="*/ 321 w 1743"/>
              <a:gd name="T37" fmla="*/ 477 h 2310"/>
              <a:gd name="T38" fmla="*/ 321 w 1743"/>
              <a:gd name="T39" fmla="*/ 317 h 2310"/>
              <a:gd name="T40" fmla="*/ 1422 w 1743"/>
              <a:gd name="T41" fmla="*/ 317 h 2310"/>
              <a:gd name="T42" fmla="*/ 1422 w 1743"/>
              <a:gd name="T43" fmla="*/ 477 h 2310"/>
              <a:gd name="T44" fmla="*/ 1422 w 1743"/>
              <a:gd name="T45" fmla="*/ 737 h 2310"/>
              <a:gd name="T46" fmla="*/ 321 w 1743"/>
              <a:gd name="T47" fmla="*/ 737 h 2310"/>
              <a:gd name="T48" fmla="*/ 321 w 1743"/>
              <a:gd name="T49" fmla="*/ 576 h 2310"/>
              <a:gd name="T50" fmla="*/ 1422 w 1743"/>
              <a:gd name="T51" fmla="*/ 576 h 2310"/>
              <a:gd name="T52" fmla="*/ 1422 w 1743"/>
              <a:gd name="T53" fmla="*/ 737 h 2310"/>
              <a:gd name="T54" fmla="*/ 1422 w 1743"/>
              <a:gd name="T55" fmla="*/ 997 h 2310"/>
              <a:gd name="T56" fmla="*/ 321 w 1743"/>
              <a:gd name="T57" fmla="*/ 997 h 2310"/>
              <a:gd name="T58" fmla="*/ 321 w 1743"/>
              <a:gd name="T59" fmla="*/ 836 h 2310"/>
              <a:gd name="T60" fmla="*/ 1422 w 1743"/>
              <a:gd name="T61" fmla="*/ 836 h 2310"/>
              <a:gd name="T62" fmla="*/ 1422 w 1743"/>
              <a:gd name="T63" fmla="*/ 997 h 2310"/>
              <a:gd name="T64" fmla="*/ 1422 w 1743"/>
              <a:gd name="T65" fmla="*/ 1257 h 2310"/>
              <a:gd name="T66" fmla="*/ 321 w 1743"/>
              <a:gd name="T67" fmla="*/ 1257 h 2310"/>
              <a:gd name="T68" fmla="*/ 321 w 1743"/>
              <a:gd name="T69" fmla="*/ 1098 h 2310"/>
              <a:gd name="T70" fmla="*/ 1422 w 1743"/>
              <a:gd name="T71" fmla="*/ 1098 h 2310"/>
              <a:gd name="T72" fmla="*/ 1422 w 1743"/>
              <a:gd name="T73" fmla="*/ 1257 h 2310"/>
              <a:gd name="T74" fmla="*/ 1422 w 1743"/>
              <a:gd name="T75" fmla="*/ 1516 h 2310"/>
              <a:gd name="T76" fmla="*/ 321 w 1743"/>
              <a:gd name="T77" fmla="*/ 1516 h 2310"/>
              <a:gd name="T78" fmla="*/ 321 w 1743"/>
              <a:gd name="T79" fmla="*/ 1358 h 2310"/>
              <a:gd name="T80" fmla="*/ 1422 w 1743"/>
              <a:gd name="T81" fmla="*/ 1358 h 2310"/>
              <a:gd name="T82" fmla="*/ 1422 w 1743"/>
              <a:gd name="T83" fmla="*/ 1516 h 2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43" h="2310">
                <a:moveTo>
                  <a:pt x="0" y="0"/>
                </a:moveTo>
                <a:lnTo>
                  <a:pt x="0" y="2310"/>
                </a:lnTo>
                <a:lnTo>
                  <a:pt x="1219" y="2310"/>
                </a:lnTo>
                <a:lnTo>
                  <a:pt x="1743" y="1786"/>
                </a:lnTo>
                <a:lnTo>
                  <a:pt x="1743" y="0"/>
                </a:lnTo>
                <a:lnTo>
                  <a:pt x="0" y="0"/>
                </a:lnTo>
                <a:close/>
                <a:moveTo>
                  <a:pt x="158" y="158"/>
                </a:moveTo>
                <a:lnTo>
                  <a:pt x="1585" y="158"/>
                </a:lnTo>
                <a:lnTo>
                  <a:pt x="1585" y="1672"/>
                </a:lnTo>
                <a:lnTo>
                  <a:pt x="1105" y="1672"/>
                </a:lnTo>
                <a:lnTo>
                  <a:pt x="1105" y="2152"/>
                </a:lnTo>
                <a:lnTo>
                  <a:pt x="158" y="2152"/>
                </a:lnTo>
                <a:lnTo>
                  <a:pt x="158" y="158"/>
                </a:lnTo>
                <a:close/>
                <a:moveTo>
                  <a:pt x="1471" y="1833"/>
                </a:moveTo>
                <a:lnTo>
                  <a:pt x="1266" y="2038"/>
                </a:lnTo>
                <a:lnTo>
                  <a:pt x="1266" y="1833"/>
                </a:lnTo>
                <a:lnTo>
                  <a:pt x="1471" y="1833"/>
                </a:lnTo>
                <a:close/>
                <a:moveTo>
                  <a:pt x="1422" y="477"/>
                </a:moveTo>
                <a:lnTo>
                  <a:pt x="321" y="477"/>
                </a:lnTo>
                <a:lnTo>
                  <a:pt x="321" y="317"/>
                </a:lnTo>
                <a:lnTo>
                  <a:pt x="1422" y="317"/>
                </a:lnTo>
                <a:lnTo>
                  <a:pt x="1422" y="477"/>
                </a:lnTo>
                <a:close/>
                <a:moveTo>
                  <a:pt x="1422" y="737"/>
                </a:moveTo>
                <a:lnTo>
                  <a:pt x="321" y="737"/>
                </a:lnTo>
                <a:lnTo>
                  <a:pt x="321" y="576"/>
                </a:lnTo>
                <a:lnTo>
                  <a:pt x="1422" y="576"/>
                </a:lnTo>
                <a:lnTo>
                  <a:pt x="1422" y="737"/>
                </a:lnTo>
                <a:close/>
                <a:moveTo>
                  <a:pt x="1422" y="997"/>
                </a:moveTo>
                <a:lnTo>
                  <a:pt x="321" y="997"/>
                </a:lnTo>
                <a:lnTo>
                  <a:pt x="321" y="836"/>
                </a:lnTo>
                <a:lnTo>
                  <a:pt x="1422" y="836"/>
                </a:lnTo>
                <a:lnTo>
                  <a:pt x="1422" y="997"/>
                </a:lnTo>
                <a:close/>
                <a:moveTo>
                  <a:pt x="1422" y="1257"/>
                </a:moveTo>
                <a:lnTo>
                  <a:pt x="321" y="1257"/>
                </a:lnTo>
                <a:lnTo>
                  <a:pt x="321" y="1098"/>
                </a:lnTo>
                <a:lnTo>
                  <a:pt x="1422" y="1098"/>
                </a:lnTo>
                <a:lnTo>
                  <a:pt x="1422" y="1257"/>
                </a:lnTo>
                <a:close/>
                <a:moveTo>
                  <a:pt x="1422" y="1516"/>
                </a:moveTo>
                <a:lnTo>
                  <a:pt x="321" y="1516"/>
                </a:lnTo>
                <a:lnTo>
                  <a:pt x="321" y="1358"/>
                </a:lnTo>
                <a:lnTo>
                  <a:pt x="1422" y="1358"/>
                </a:lnTo>
                <a:lnTo>
                  <a:pt x="1422" y="1516"/>
                </a:lnTo>
                <a:close/>
              </a:path>
            </a:pathLst>
          </a:custGeom>
          <a:solidFill>
            <a:schemeClr val="tx2"/>
          </a:solidFill>
          <a:ln>
            <a:noFill/>
          </a:ln>
        </p:spPr>
        <p:txBody>
          <a:bodyPr vert="horz" wrap="square" lIns="91431" tIns="45716" rIns="91431" bIns="45716" numCol="1" anchor="t" anchorCtr="0" compatLnSpc="1">
            <a:prstTxWarp prst="textNoShape">
              <a:avLst/>
            </a:prstTxWarp>
          </a:bodyPr>
          <a:lstStyle/>
          <a:p>
            <a:pPr defTabSz="896208">
              <a:defRPr/>
            </a:pPr>
            <a:endParaRPr lang="en-US" kern="0">
              <a:gradFill>
                <a:gsLst>
                  <a:gs pos="0">
                    <a:srgbClr val="FFFFFF"/>
                  </a:gs>
                  <a:gs pos="100000">
                    <a:srgbClr val="FFFFFF"/>
                  </a:gs>
                </a:gsLst>
                <a:lin ang="5400000" scaled="0"/>
              </a:gradFill>
            </a:endParaRPr>
          </a:p>
        </p:txBody>
      </p:sp>
      <p:sp>
        <p:nvSpPr>
          <p:cNvPr id="23" name="Freeform 134"/>
          <p:cNvSpPr>
            <a:spLocks noEditPoints="1"/>
          </p:cNvSpPr>
          <p:nvPr/>
        </p:nvSpPr>
        <p:spPr bwMode="auto">
          <a:xfrm>
            <a:off x="4670689" y="5173737"/>
            <a:ext cx="382459" cy="215832"/>
          </a:xfrm>
          <a:custGeom>
            <a:avLst/>
            <a:gdLst>
              <a:gd name="T0" fmla="*/ 580 w 1244"/>
              <a:gd name="T1" fmla="*/ 384 h 702"/>
              <a:gd name="T2" fmla="*/ 8 w 1244"/>
              <a:gd name="T3" fmla="*/ 43 h 702"/>
              <a:gd name="T4" fmla="*/ 77 w 1244"/>
              <a:gd name="T5" fmla="*/ 0 h 702"/>
              <a:gd name="T6" fmla="*/ 1167 w 1244"/>
              <a:gd name="T7" fmla="*/ 0 h 702"/>
              <a:gd name="T8" fmla="*/ 1236 w 1244"/>
              <a:gd name="T9" fmla="*/ 43 h 702"/>
              <a:gd name="T10" fmla="*/ 665 w 1244"/>
              <a:gd name="T11" fmla="*/ 383 h 702"/>
              <a:gd name="T12" fmla="*/ 664 w 1244"/>
              <a:gd name="T13" fmla="*/ 384 h 702"/>
              <a:gd name="T14" fmla="*/ 622 w 1244"/>
              <a:gd name="T15" fmla="*/ 394 h 702"/>
              <a:gd name="T16" fmla="*/ 580 w 1244"/>
              <a:gd name="T17" fmla="*/ 384 h 702"/>
              <a:gd name="T18" fmla="*/ 1244 w 1244"/>
              <a:gd name="T19" fmla="*/ 517 h 702"/>
              <a:gd name="T20" fmla="*/ 1244 w 1244"/>
              <a:gd name="T21" fmla="*/ 105 h 702"/>
              <a:gd name="T22" fmla="*/ 898 w 1244"/>
              <a:gd name="T23" fmla="*/ 311 h 702"/>
              <a:gd name="T24" fmla="*/ 1244 w 1244"/>
              <a:gd name="T25" fmla="*/ 517 h 702"/>
              <a:gd name="T26" fmla="*/ 0 w 1244"/>
              <a:gd name="T27" fmla="*/ 625 h 702"/>
              <a:gd name="T28" fmla="*/ 77 w 1244"/>
              <a:gd name="T29" fmla="*/ 702 h 702"/>
              <a:gd name="T30" fmla="*/ 1167 w 1244"/>
              <a:gd name="T31" fmla="*/ 702 h 702"/>
              <a:gd name="T32" fmla="*/ 1244 w 1244"/>
              <a:gd name="T33" fmla="*/ 625 h 702"/>
              <a:gd name="T34" fmla="*/ 1244 w 1244"/>
              <a:gd name="T35" fmla="*/ 584 h 702"/>
              <a:gd name="T36" fmla="*/ 842 w 1244"/>
              <a:gd name="T37" fmla="*/ 344 h 702"/>
              <a:gd name="T38" fmla="*/ 694 w 1244"/>
              <a:gd name="T39" fmla="*/ 432 h 702"/>
              <a:gd name="T40" fmla="*/ 622 w 1244"/>
              <a:gd name="T41" fmla="*/ 452 h 702"/>
              <a:gd name="T42" fmla="*/ 622 w 1244"/>
              <a:gd name="T43" fmla="*/ 452 h 702"/>
              <a:gd name="T44" fmla="*/ 550 w 1244"/>
              <a:gd name="T45" fmla="*/ 432 h 702"/>
              <a:gd name="T46" fmla="*/ 402 w 1244"/>
              <a:gd name="T47" fmla="*/ 344 h 702"/>
              <a:gd name="T48" fmla="*/ 0 w 1244"/>
              <a:gd name="T49" fmla="*/ 584 h 702"/>
              <a:gd name="T50" fmla="*/ 0 w 1244"/>
              <a:gd name="T51" fmla="*/ 625 h 702"/>
              <a:gd name="T52" fmla="*/ 346 w 1244"/>
              <a:gd name="T53" fmla="*/ 311 h 702"/>
              <a:gd name="T54" fmla="*/ 0 w 1244"/>
              <a:gd name="T55" fmla="*/ 105 h 702"/>
              <a:gd name="T56" fmla="*/ 0 w 1244"/>
              <a:gd name="T57" fmla="*/ 517 h 702"/>
              <a:gd name="T58" fmla="*/ 346 w 1244"/>
              <a:gd name="T59" fmla="*/ 311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44" h="702">
                <a:moveTo>
                  <a:pt x="580" y="384"/>
                </a:moveTo>
                <a:cubicBezTo>
                  <a:pt x="8" y="43"/>
                  <a:pt x="8" y="43"/>
                  <a:pt x="8" y="43"/>
                </a:cubicBezTo>
                <a:cubicBezTo>
                  <a:pt x="20" y="17"/>
                  <a:pt x="46" y="0"/>
                  <a:pt x="77" y="0"/>
                </a:cubicBezTo>
                <a:cubicBezTo>
                  <a:pt x="1167" y="0"/>
                  <a:pt x="1167" y="0"/>
                  <a:pt x="1167" y="0"/>
                </a:cubicBezTo>
                <a:cubicBezTo>
                  <a:pt x="1198" y="0"/>
                  <a:pt x="1224" y="17"/>
                  <a:pt x="1236" y="43"/>
                </a:cubicBezTo>
                <a:cubicBezTo>
                  <a:pt x="665" y="383"/>
                  <a:pt x="665" y="383"/>
                  <a:pt x="665" y="383"/>
                </a:cubicBezTo>
                <a:cubicBezTo>
                  <a:pt x="664" y="384"/>
                  <a:pt x="664" y="384"/>
                  <a:pt x="664" y="384"/>
                </a:cubicBezTo>
                <a:cubicBezTo>
                  <a:pt x="653" y="391"/>
                  <a:pt x="638" y="394"/>
                  <a:pt x="622" y="394"/>
                </a:cubicBezTo>
                <a:cubicBezTo>
                  <a:pt x="606" y="394"/>
                  <a:pt x="591" y="391"/>
                  <a:pt x="580" y="384"/>
                </a:cubicBezTo>
                <a:close/>
                <a:moveTo>
                  <a:pt x="1244" y="517"/>
                </a:moveTo>
                <a:cubicBezTo>
                  <a:pt x="1244" y="105"/>
                  <a:pt x="1244" y="105"/>
                  <a:pt x="1244" y="105"/>
                </a:cubicBezTo>
                <a:cubicBezTo>
                  <a:pt x="898" y="311"/>
                  <a:pt x="898" y="311"/>
                  <a:pt x="898" y="311"/>
                </a:cubicBezTo>
                <a:lnTo>
                  <a:pt x="1244" y="517"/>
                </a:lnTo>
                <a:close/>
                <a:moveTo>
                  <a:pt x="0" y="625"/>
                </a:moveTo>
                <a:cubicBezTo>
                  <a:pt x="0" y="667"/>
                  <a:pt x="34" y="702"/>
                  <a:pt x="77" y="702"/>
                </a:cubicBezTo>
                <a:cubicBezTo>
                  <a:pt x="1167" y="702"/>
                  <a:pt x="1167" y="702"/>
                  <a:pt x="1167" y="702"/>
                </a:cubicBezTo>
                <a:cubicBezTo>
                  <a:pt x="1210" y="702"/>
                  <a:pt x="1244" y="667"/>
                  <a:pt x="1244" y="625"/>
                </a:cubicBezTo>
                <a:cubicBezTo>
                  <a:pt x="1244" y="584"/>
                  <a:pt x="1244" y="584"/>
                  <a:pt x="1244" y="584"/>
                </a:cubicBezTo>
                <a:cubicBezTo>
                  <a:pt x="842" y="344"/>
                  <a:pt x="842" y="344"/>
                  <a:pt x="842" y="344"/>
                </a:cubicBezTo>
                <a:cubicBezTo>
                  <a:pt x="694" y="432"/>
                  <a:pt x="694" y="432"/>
                  <a:pt x="694" y="432"/>
                </a:cubicBezTo>
                <a:cubicBezTo>
                  <a:pt x="675" y="445"/>
                  <a:pt x="649" y="452"/>
                  <a:pt x="622" y="452"/>
                </a:cubicBezTo>
                <a:cubicBezTo>
                  <a:pt x="622" y="452"/>
                  <a:pt x="622" y="452"/>
                  <a:pt x="622" y="452"/>
                </a:cubicBezTo>
                <a:cubicBezTo>
                  <a:pt x="595" y="452"/>
                  <a:pt x="569" y="445"/>
                  <a:pt x="550" y="432"/>
                </a:cubicBezTo>
                <a:cubicBezTo>
                  <a:pt x="402" y="344"/>
                  <a:pt x="402" y="344"/>
                  <a:pt x="402" y="344"/>
                </a:cubicBezTo>
                <a:cubicBezTo>
                  <a:pt x="0" y="584"/>
                  <a:pt x="0" y="584"/>
                  <a:pt x="0" y="584"/>
                </a:cubicBezTo>
                <a:lnTo>
                  <a:pt x="0" y="625"/>
                </a:lnTo>
                <a:close/>
                <a:moveTo>
                  <a:pt x="346" y="311"/>
                </a:moveTo>
                <a:cubicBezTo>
                  <a:pt x="0" y="105"/>
                  <a:pt x="0" y="105"/>
                  <a:pt x="0" y="105"/>
                </a:cubicBezTo>
                <a:cubicBezTo>
                  <a:pt x="0" y="517"/>
                  <a:pt x="0" y="517"/>
                  <a:pt x="0" y="517"/>
                </a:cubicBezTo>
                <a:lnTo>
                  <a:pt x="346" y="311"/>
                </a:lnTo>
                <a:close/>
              </a:path>
            </a:pathLst>
          </a:custGeom>
          <a:solidFill>
            <a:schemeClr val="tx2"/>
          </a:solidFill>
          <a:ln>
            <a:noFill/>
          </a:ln>
        </p:spPr>
        <p:txBody>
          <a:bodyPr vert="horz" wrap="square" lIns="91431" tIns="45716" rIns="91431" bIns="45716" numCol="1" anchor="t" anchorCtr="0" compatLnSpc="1">
            <a:prstTxWarp prst="textNoShape">
              <a:avLst/>
            </a:prstTxWarp>
          </a:bodyPr>
          <a:lstStyle/>
          <a:p>
            <a:pPr defTabSz="896208">
              <a:defRPr/>
            </a:pPr>
            <a:endParaRPr lang="en-US" kern="0">
              <a:gradFill>
                <a:gsLst>
                  <a:gs pos="0">
                    <a:srgbClr val="FFFFFF"/>
                  </a:gs>
                  <a:gs pos="100000">
                    <a:srgbClr val="FFFFFF"/>
                  </a:gs>
                </a:gsLst>
                <a:lin ang="5400000" scaled="0"/>
              </a:gradFill>
            </a:endParaRPr>
          </a:p>
        </p:txBody>
      </p:sp>
      <p:sp>
        <p:nvSpPr>
          <p:cNvPr id="24" name="Freeform 79"/>
          <p:cNvSpPr>
            <a:spLocks noEditPoints="1"/>
          </p:cNvSpPr>
          <p:nvPr/>
        </p:nvSpPr>
        <p:spPr bwMode="auto">
          <a:xfrm>
            <a:off x="5719941" y="5062775"/>
            <a:ext cx="363020" cy="331393"/>
          </a:xfrm>
          <a:custGeom>
            <a:avLst/>
            <a:gdLst>
              <a:gd name="T0" fmla="*/ 870 w 894"/>
              <a:gd name="T1" fmla="*/ 768 h 816"/>
              <a:gd name="T2" fmla="*/ 894 w 894"/>
              <a:gd name="T3" fmla="*/ 792 h 816"/>
              <a:gd name="T4" fmla="*/ 870 w 894"/>
              <a:gd name="T5" fmla="*/ 816 h 816"/>
              <a:gd name="T6" fmla="*/ 24 w 894"/>
              <a:gd name="T7" fmla="*/ 816 h 816"/>
              <a:gd name="T8" fmla="*/ 0 w 894"/>
              <a:gd name="T9" fmla="*/ 792 h 816"/>
              <a:gd name="T10" fmla="*/ 0 w 894"/>
              <a:gd name="T11" fmla="*/ 24 h 816"/>
              <a:gd name="T12" fmla="*/ 24 w 894"/>
              <a:gd name="T13" fmla="*/ 0 h 816"/>
              <a:gd name="T14" fmla="*/ 48 w 894"/>
              <a:gd name="T15" fmla="*/ 24 h 816"/>
              <a:gd name="T16" fmla="*/ 48 w 894"/>
              <a:gd name="T17" fmla="*/ 768 h 816"/>
              <a:gd name="T18" fmla="*/ 870 w 894"/>
              <a:gd name="T19" fmla="*/ 768 h 816"/>
              <a:gd name="T20" fmla="*/ 764 w 894"/>
              <a:gd name="T21" fmla="*/ 221 h 816"/>
              <a:gd name="T22" fmla="*/ 718 w 894"/>
              <a:gd name="T23" fmla="*/ 221 h 816"/>
              <a:gd name="T24" fmla="*/ 636 w 894"/>
              <a:gd name="T25" fmla="*/ 301 h 816"/>
              <a:gd name="T26" fmla="*/ 636 w 894"/>
              <a:gd name="T27" fmla="*/ 638 h 816"/>
              <a:gd name="T28" fmla="*/ 718 w 894"/>
              <a:gd name="T29" fmla="*/ 718 h 816"/>
              <a:gd name="T30" fmla="*/ 764 w 894"/>
              <a:gd name="T31" fmla="*/ 718 h 816"/>
              <a:gd name="T32" fmla="*/ 846 w 894"/>
              <a:gd name="T33" fmla="*/ 638 h 816"/>
              <a:gd name="T34" fmla="*/ 846 w 894"/>
              <a:gd name="T35" fmla="*/ 301 h 816"/>
              <a:gd name="T36" fmla="*/ 764 w 894"/>
              <a:gd name="T37" fmla="*/ 221 h 816"/>
              <a:gd name="T38" fmla="*/ 502 w 894"/>
              <a:gd name="T39" fmla="*/ 62 h 816"/>
              <a:gd name="T40" fmla="*/ 456 w 894"/>
              <a:gd name="T41" fmla="*/ 62 h 816"/>
              <a:gd name="T42" fmla="*/ 374 w 894"/>
              <a:gd name="T43" fmla="*/ 142 h 816"/>
              <a:gd name="T44" fmla="*/ 374 w 894"/>
              <a:gd name="T45" fmla="*/ 638 h 816"/>
              <a:gd name="T46" fmla="*/ 456 w 894"/>
              <a:gd name="T47" fmla="*/ 718 h 816"/>
              <a:gd name="T48" fmla="*/ 502 w 894"/>
              <a:gd name="T49" fmla="*/ 718 h 816"/>
              <a:gd name="T50" fmla="*/ 584 w 894"/>
              <a:gd name="T51" fmla="*/ 638 h 816"/>
              <a:gd name="T52" fmla="*/ 584 w 894"/>
              <a:gd name="T53" fmla="*/ 142 h 816"/>
              <a:gd name="T54" fmla="*/ 502 w 894"/>
              <a:gd name="T55" fmla="*/ 62 h 816"/>
              <a:gd name="T56" fmla="*/ 240 w 894"/>
              <a:gd name="T57" fmla="*/ 381 h 816"/>
              <a:gd name="T58" fmla="*/ 194 w 894"/>
              <a:gd name="T59" fmla="*/ 381 h 816"/>
              <a:gd name="T60" fmla="*/ 112 w 894"/>
              <a:gd name="T61" fmla="*/ 461 h 816"/>
              <a:gd name="T62" fmla="*/ 112 w 894"/>
              <a:gd name="T63" fmla="*/ 638 h 816"/>
              <a:gd name="T64" fmla="*/ 194 w 894"/>
              <a:gd name="T65" fmla="*/ 718 h 816"/>
              <a:gd name="T66" fmla="*/ 240 w 894"/>
              <a:gd name="T67" fmla="*/ 718 h 816"/>
              <a:gd name="T68" fmla="*/ 322 w 894"/>
              <a:gd name="T69" fmla="*/ 638 h 816"/>
              <a:gd name="T70" fmla="*/ 322 w 894"/>
              <a:gd name="T71" fmla="*/ 461 h 816"/>
              <a:gd name="T72" fmla="*/ 240 w 894"/>
              <a:gd name="T73" fmla="*/ 381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94" h="816">
                <a:moveTo>
                  <a:pt x="870" y="768"/>
                </a:moveTo>
                <a:cubicBezTo>
                  <a:pt x="883" y="768"/>
                  <a:pt x="894" y="779"/>
                  <a:pt x="894" y="792"/>
                </a:cubicBezTo>
                <a:cubicBezTo>
                  <a:pt x="894" y="805"/>
                  <a:pt x="883" y="816"/>
                  <a:pt x="870" y="816"/>
                </a:cubicBezTo>
                <a:cubicBezTo>
                  <a:pt x="24" y="816"/>
                  <a:pt x="24" y="816"/>
                  <a:pt x="24" y="816"/>
                </a:cubicBezTo>
                <a:cubicBezTo>
                  <a:pt x="11" y="816"/>
                  <a:pt x="0" y="805"/>
                  <a:pt x="0" y="792"/>
                </a:cubicBezTo>
                <a:cubicBezTo>
                  <a:pt x="0" y="24"/>
                  <a:pt x="0" y="24"/>
                  <a:pt x="0" y="24"/>
                </a:cubicBezTo>
                <a:cubicBezTo>
                  <a:pt x="0" y="11"/>
                  <a:pt x="11" y="0"/>
                  <a:pt x="24" y="0"/>
                </a:cubicBezTo>
                <a:cubicBezTo>
                  <a:pt x="37" y="0"/>
                  <a:pt x="48" y="11"/>
                  <a:pt x="48" y="24"/>
                </a:cubicBezTo>
                <a:cubicBezTo>
                  <a:pt x="48" y="768"/>
                  <a:pt x="48" y="768"/>
                  <a:pt x="48" y="768"/>
                </a:cubicBezTo>
                <a:cubicBezTo>
                  <a:pt x="870" y="768"/>
                  <a:pt x="870" y="768"/>
                  <a:pt x="870" y="768"/>
                </a:cubicBezTo>
                <a:moveTo>
                  <a:pt x="764" y="221"/>
                </a:moveTo>
                <a:cubicBezTo>
                  <a:pt x="718" y="221"/>
                  <a:pt x="718" y="221"/>
                  <a:pt x="718" y="221"/>
                </a:cubicBezTo>
                <a:cubicBezTo>
                  <a:pt x="673" y="221"/>
                  <a:pt x="636" y="257"/>
                  <a:pt x="636" y="301"/>
                </a:cubicBezTo>
                <a:cubicBezTo>
                  <a:pt x="636" y="638"/>
                  <a:pt x="636" y="638"/>
                  <a:pt x="636" y="638"/>
                </a:cubicBezTo>
                <a:cubicBezTo>
                  <a:pt x="636" y="682"/>
                  <a:pt x="673" y="718"/>
                  <a:pt x="718" y="718"/>
                </a:cubicBezTo>
                <a:cubicBezTo>
                  <a:pt x="764" y="718"/>
                  <a:pt x="764" y="718"/>
                  <a:pt x="764" y="718"/>
                </a:cubicBezTo>
                <a:cubicBezTo>
                  <a:pt x="809" y="718"/>
                  <a:pt x="846" y="682"/>
                  <a:pt x="846" y="638"/>
                </a:cubicBezTo>
                <a:cubicBezTo>
                  <a:pt x="846" y="301"/>
                  <a:pt x="846" y="301"/>
                  <a:pt x="846" y="301"/>
                </a:cubicBezTo>
                <a:cubicBezTo>
                  <a:pt x="846" y="257"/>
                  <a:pt x="809" y="221"/>
                  <a:pt x="764" y="221"/>
                </a:cubicBezTo>
                <a:moveTo>
                  <a:pt x="502" y="62"/>
                </a:moveTo>
                <a:cubicBezTo>
                  <a:pt x="456" y="62"/>
                  <a:pt x="456" y="62"/>
                  <a:pt x="456" y="62"/>
                </a:cubicBezTo>
                <a:cubicBezTo>
                  <a:pt x="411" y="62"/>
                  <a:pt x="374" y="98"/>
                  <a:pt x="374" y="142"/>
                </a:cubicBezTo>
                <a:cubicBezTo>
                  <a:pt x="374" y="638"/>
                  <a:pt x="374" y="638"/>
                  <a:pt x="374" y="638"/>
                </a:cubicBezTo>
                <a:cubicBezTo>
                  <a:pt x="374" y="682"/>
                  <a:pt x="411" y="718"/>
                  <a:pt x="456" y="718"/>
                </a:cubicBezTo>
                <a:cubicBezTo>
                  <a:pt x="502" y="718"/>
                  <a:pt x="502" y="718"/>
                  <a:pt x="502" y="718"/>
                </a:cubicBezTo>
                <a:cubicBezTo>
                  <a:pt x="548" y="718"/>
                  <a:pt x="584" y="682"/>
                  <a:pt x="584" y="638"/>
                </a:cubicBezTo>
                <a:cubicBezTo>
                  <a:pt x="584" y="142"/>
                  <a:pt x="584" y="142"/>
                  <a:pt x="584" y="142"/>
                </a:cubicBezTo>
                <a:cubicBezTo>
                  <a:pt x="584" y="98"/>
                  <a:pt x="548" y="62"/>
                  <a:pt x="502" y="62"/>
                </a:cubicBezTo>
                <a:moveTo>
                  <a:pt x="240" y="381"/>
                </a:moveTo>
                <a:cubicBezTo>
                  <a:pt x="194" y="381"/>
                  <a:pt x="194" y="381"/>
                  <a:pt x="194" y="381"/>
                </a:cubicBezTo>
                <a:cubicBezTo>
                  <a:pt x="149" y="381"/>
                  <a:pt x="112" y="417"/>
                  <a:pt x="112" y="461"/>
                </a:cubicBezTo>
                <a:cubicBezTo>
                  <a:pt x="112" y="638"/>
                  <a:pt x="112" y="638"/>
                  <a:pt x="112" y="638"/>
                </a:cubicBezTo>
                <a:cubicBezTo>
                  <a:pt x="112" y="682"/>
                  <a:pt x="149" y="718"/>
                  <a:pt x="194" y="718"/>
                </a:cubicBezTo>
                <a:cubicBezTo>
                  <a:pt x="240" y="718"/>
                  <a:pt x="240" y="718"/>
                  <a:pt x="240" y="718"/>
                </a:cubicBezTo>
                <a:cubicBezTo>
                  <a:pt x="286" y="718"/>
                  <a:pt x="322" y="682"/>
                  <a:pt x="322" y="638"/>
                </a:cubicBezTo>
                <a:cubicBezTo>
                  <a:pt x="322" y="461"/>
                  <a:pt x="322" y="461"/>
                  <a:pt x="322" y="461"/>
                </a:cubicBezTo>
                <a:cubicBezTo>
                  <a:pt x="322" y="417"/>
                  <a:pt x="286" y="381"/>
                  <a:pt x="240" y="381"/>
                </a:cubicBezTo>
              </a:path>
            </a:pathLst>
          </a:custGeom>
          <a:solidFill>
            <a:schemeClr val="tx2"/>
          </a:solidFill>
          <a:ln>
            <a:noFill/>
          </a:ln>
        </p:spPr>
        <p:txBody>
          <a:bodyPr vert="horz" wrap="square" lIns="89612" tIns="44807" rIns="89612" bIns="44807" numCol="1" anchor="t" anchorCtr="0" compatLnSpc="1">
            <a:prstTxWarp prst="textNoShape">
              <a:avLst/>
            </a:prstTxWarp>
          </a:bodyPr>
          <a:lstStyle/>
          <a:p>
            <a:pPr defTabSz="896208">
              <a:defRPr/>
            </a:pPr>
            <a:endParaRPr lang="en-US" kern="0">
              <a:gradFill>
                <a:gsLst>
                  <a:gs pos="0">
                    <a:srgbClr val="FFFFFF"/>
                  </a:gs>
                  <a:gs pos="100000">
                    <a:srgbClr val="FFFFFF"/>
                  </a:gs>
                </a:gsLst>
                <a:lin ang="5400000" scaled="0"/>
              </a:gradFill>
            </a:endParaRPr>
          </a:p>
        </p:txBody>
      </p:sp>
      <p:sp>
        <p:nvSpPr>
          <p:cNvPr id="27" name="Freeform 116"/>
          <p:cNvSpPr>
            <a:spLocks noEditPoints="1"/>
          </p:cNvSpPr>
          <p:nvPr/>
        </p:nvSpPr>
        <p:spPr bwMode="black">
          <a:xfrm>
            <a:off x="5218971" y="5122016"/>
            <a:ext cx="335147" cy="267553"/>
          </a:xfrm>
          <a:custGeom>
            <a:avLst/>
            <a:gdLst>
              <a:gd name="T0" fmla="*/ 50 w 72"/>
              <a:gd name="T1" fmla="*/ 35 h 57"/>
              <a:gd name="T2" fmla="*/ 36 w 72"/>
              <a:gd name="T3" fmla="*/ 21 h 57"/>
              <a:gd name="T4" fmla="*/ 22 w 72"/>
              <a:gd name="T5" fmla="*/ 35 h 57"/>
              <a:gd name="T6" fmla="*/ 36 w 72"/>
              <a:gd name="T7" fmla="*/ 49 h 57"/>
              <a:gd name="T8" fmla="*/ 50 w 72"/>
              <a:gd name="T9" fmla="*/ 35 h 57"/>
              <a:gd name="T10" fmla="*/ 15 w 72"/>
              <a:gd name="T11" fmla="*/ 20 h 57"/>
              <a:gd name="T12" fmla="*/ 12 w 72"/>
              <a:gd name="T13" fmla="*/ 17 h 57"/>
              <a:gd name="T14" fmla="*/ 8 w 72"/>
              <a:gd name="T15" fmla="*/ 20 h 57"/>
              <a:gd name="T16" fmla="*/ 12 w 72"/>
              <a:gd name="T17" fmla="*/ 23 h 57"/>
              <a:gd name="T18" fmla="*/ 15 w 72"/>
              <a:gd name="T19" fmla="*/ 20 h 57"/>
              <a:gd name="T20" fmla="*/ 72 w 72"/>
              <a:gd name="T21" fmla="*/ 18 h 57"/>
              <a:gd name="T22" fmla="*/ 72 w 72"/>
              <a:gd name="T23" fmla="*/ 49 h 57"/>
              <a:gd name="T24" fmla="*/ 63 w 72"/>
              <a:gd name="T25" fmla="*/ 57 h 57"/>
              <a:gd name="T26" fmla="*/ 8 w 72"/>
              <a:gd name="T27" fmla="*/ 57 h 57"/>
              <a:gd name="T28" fmla="*/ 0 w 72"/>
              <a:gd name="T29" fmla="*/ 49 h 57"/>
              <a:gd name="T30" fmla="*/ 0 w 72"/>
              <a:gd name="T31" fmla="*/ 18 h 57"/>
              <a:gd name="T32" fmla="*/ 8 w 72"/>
              <a:gd name="T33" fmla="*/ 9 h 57"/>
              <a:gd name="T34" fmla="*/ 21 w 72"/>
              <a:gd name="T35" fmla="*/ 9 h 57"/>
              <a:gd name="T36" fmla="*/ 23 w 72"/>
              <a:gd name="T37" fmla="*/ 5 h 57"/>
              <a:gd name="T38" fmla="*/ 30 w 72"/>
              <a:gd name="T39" fmla="*/ 0 h 57"/>
              <a:gd name="T40" fmla="*/ 42 w 72"/>
              <a:gd name="T41" fmla="*/ 0 h 57"/>
              <a:gd name="T42" fmla="*/ 49 w 72"/>
              <a:gd name="T43" fmla="*/ 5 h 57"/>
              <a:gd name="T44" fmla="*/ 50 w 72"/>
              <a:gd name="T45" fmla="*/ 9 h 57"/>
              <a:gd name="T46" fmla="*/ 63 w 72"/>
              <a:gd name="T47" fmla="*/ 9 h 57"/>
              <a:gd name="T48" fmla="*/ 72 w 72"/>
              <a:gd name="T49" fmla="*/ 18 h 57"/>
              <a:gd name="T50" fmla="*/ 45 w 72"/>
              <a:gd name="T51" fmla="*/ 35 h 57"/>
              <a:gd name="T52" fmla="*/ 36 w 72"/>
              <a:gd name="T53" fmla="*/ 44 h 57"/>
              <a:gd name="T54" fmla="*/ 27 w 72"/>
              <a:gd name="T55" fmla="*/ 35 h 57"/>
              <a:gd name="T56" fmla="*/ 36 w 72"/>
              <a:gd name="T57" fmla="*/ 26 h 57"/>
              <a:gd name="T58" fmla="*/ 45 w 72"/>
              <a:gd name="T59" fmla="*/ 3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57">
                <a:moveTo>
                  <a:pt x="50" y="35"/>
                </a:moveTo>
                <a:cubicBezTo>
                  <a:pt x="50" y="27"/>
                  <a:pt x="43" y="21"/>
                  <a:pt x="36" y="21"/>
                </a:cubicBezTo>
                <a:cubicBezTo>
                  <a:pt x="28" y="21"/>
                  <a:pt x="22" y="27"/>
                  <a:pt x="22" y="35"/>
                </a:cubicBezTo>
                <a:cubicBezTo>
                  <a:pt x="22" y="43"/>
                  <a:pt x="28" y="49"/>
                  <a:pt x="36" y="49"/>
                </a:cubicBezTo>
                <a:cubicBezTo>
                  <a:pt x="43" y="49"/>
                  <a:pt x="50" y="43"/>
                  <a:pt x="50" y="35"/>
                </a:cubicBezTo>
                <a:moveTo>
                  <a:pt x="15" y="20"/>
                </a:moveTo>
                <a:cubicBezTo>
                  <a:pt x="15" y="18"/>
                  <a:pt x="13" y="17"/>
                  <a:pt x="12" y="17"/>
                </a:cubicBezTo>
                <a:cubicBezTo>
                  <a:pt x="10" y="17"/>
                  <a:pt x="8" y="18"/>
                  <a:pt x="8" y="20"/>
                </a:cubicBezTo>
                <a:cubicBezTo>
                  <a:pt x="8" y="22"/>
                  <a:pt x="10" y="23"/>
                  <a:pt x="12" y="23"/>
                </a:cubicBezTo>
                <a:cubicBezTo>
                  <a:pt x="13" y="23"/>
                  <a:pt x="15" y="22"/>
                  <a:pt x="15" y="20"/>
                </a:cubicBezTo>
                <a:moveTo>
                  <a:pt x="72" y="18"/>
                </a:moveTo>
                <a:cubicBezTo>
                  <a:pt x="72" y="49"/>
                  <a:pt x="72" y="49"/>
                  <a:pt x="72" y="49"/>
                </a:cubicBezTo>
                <a:cubicBezTo>
                  <a:pt x="72" y="53"/>
                  <a:pt x="68" y="57"/>
                  <a:pt x="63" y="57"/>
                </a:cubicBezTo>
                <a:cubicBezTo>
                  <a:pt x="8" y="57"/>
                  <a:pt x="8" y="57"/>
                  <a:pt x="8" y="57"/>
                </a:cubicBezTo>
                <a:cubicBezTo>
                  <a:pt x="4" y="57"/>
                  <a:pt x="0" y="53"/>
                  <a:pt x="0" y="49"/>
                </a:cubicBezTo>
                <a:cubicBezTo>
                  <a:pt x="0" y="18"/>
                  <a:pt x="0" y="18"/>
                  <a:pt x="0" y="18"/>
                </a:cubicBezTo>
                <a:cubicBezTo>
                  <a:pt x="0" y="13"/>
                  <a:pt x="4" y="9"/>
                  <a:pt x="8" y="9"/>
                </a:cubicBezTo>
                <a:cubicBezTo>
                  <a:pt x="21" y="9"/>
                  <a:pt x="21" y="9"/>
                  <a:pt x="21" y="9"/>
                </a:cubicBezTo>
                <a:cubicBezTo>
                  <a:pt x="23" y="5"/>
                  <a:pt x="23" y="5"/>
                  <a:pt x="23" y="5"/>
                </a:cubicBezTo>
                <a:cubicBezTo>
                  <a:pt x="24" y="2"/>
                  <a:pt x="27" y="0"/>
                  <a:pt x="30" y="0"/>
                </a:cubicBezTo>
                <a:cubicBezTo>
                  <a:pt x="42" y="0"/>
                  <a:pt x="42" y="0"/>
                  <a:pt x="42" y="0"/>
                </a:cubicBezTo>
                <a:cubicBezTo>
                  <a:pt x="45" y="0"/>
                  <a:pt x="48" y="2"/>
                  <a:pt x="49" y="5"/>
                </a:cubicBezTo>
                <a:cubicBezTo>
                  <a:pt x="50" y="9"/>
                  <a:pt x="50" y="9"/>
                  <a:pt x="50" y="9"/>
                </a:cubicBezTo>
                <a:cubicBezTo>
                  <a:pt x="63" y="9"/>
                  <a:pt x="63" y="9"/>
                  <a:pt x="63" y="9"/>
                </a:cubicBezTo>
                <a:cubicBezTo>
                  <a:pt x="68" y="9"/>
                  <a:pt x="72" y="13"/>
                  <a:pt x="72" y="18"/>
                </a:cubicBezTo>
                <a:moveTo>
                  <a:pt x="45" y="35"/>
                </a:moveTo>
                <a:cubicBezTo>
                  <a:pt x="45" y="40"/>
                  <a:pt x="41" y="44"/>
                  <a:pt x="36" y="44"/>
                </a:cubicBezTo>
                <a:cubicBezTo>
                  <a:pt x="31" y="44"/>
                  <a:pt x="27" y="40"/>
                  <a:pt x="27" y="35"/>
                </a:cubicBezTo>
                <a:cubicBezTo>
                  <a:pt x="27" y="30"/>
                  <a:pt x="31" y="26"/>
                  <a:pt x="36" y="26"/>
                </a:cubicBezTo>
                <a:cubicBezTo>
                  <a:pt x="41" y="26"/>
                  <a:pt x="45" y="30"/>
                  <a:pt x="45" y="35"/>
                </a:cubicBezTo>
              </a:path>
            </a:pathLst>
          </a:custGeom>
          <a:solidFill>
            <a:schemeClr val="tx2"/>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82302" tIns="41151" rIns="82302" bIns="41151" numCol="1" rtlCol="0" anchor="ctr" anchorCtr="0" compatLnSpc="1">
            <a:prstTxWarp prst="textNoShape">
              <a:avLst/>
            </a:prstTxWarp>
          </a:bodyPr>
          <a:lstStyle/>
          <a:p>
            <a:pPr defTabSz="740740"/>
            <a:endParaRPr lang="en-US" spc="-122">
              <a:solidFill>
                <a:schemeClr val="tx1">
                  <a:lumMod val="50000"/>
                </a:schemeClr>
              </a:solidFill>
              <a:latin typeface="Segoe Light" pitchFamily="34" charset="0"/>
            </a:endParaRPr>
          </a:p>
        </p:txBody>
      </p:sp>
      <p:sp>
        <p:nvSpPr>
          <p:cNvPr id="30" name="Freeform 41"/>
          <p:cNvSpPr>
            <a:spLocks noEditPoints="1"/>
          </p:cNvSpPr>
          <p:nvPr/>
        </p:nvSpPr>
        <p:spPr bwMode="auto">
          <a:xfrm>
            <a:off x="6248784" y="5010256"/>
            <a:ext cx="343217" cy="378603"/>
          </a:xfrm>
          <a:custGeom>
            <a:avLst/>
            <a:gdLst>
              <a:gd name="T0" fmla="*/ 0 w 2163"/>
              <a:gd name="T1" fmla="*/ 539 h 2386"/>
              <a:gd name="T2" fmla="*/ 2163 w 2163"/>
              <a:gd name="T3" fmla="*/ 0 h 2386"/>
              <a:gd name="T4" fmla="*/ 2163 w 2163"/>
              <a:gd name="T5" fmla="*/ 617 h 2386"/>
              <a:gd name="T6" fmla="*/ 0 w 2163"/>
              <a:gd name="T7" fmla="*/ 2386 h 2386"/>
              <a:gd name="T8" fmla="*/ 2163 w 2163"/>
              <a:gd name="T9" fmla="*/ 617 h 2386"/>
              <a:gd name="T10" fmla="*/ 113 w 2163"/>
              <a:gd name="T11" fmla="*/ 1930 h 2386"/>
              <a:gd name="T12" fmla="*/ 446 w 2163"/>
              <a:gd name="T13" fmla="*/ 2263 h 2386"/>
              <a:gd name="T14" fmla="*/ 446 w 2163"/>
              <a:gd name="T15" fmla="*/ 1533 h 2386"/>
              <a:gd name="T16" fmla="*/ 113 w 2163"/>
              <a:gd name="T17" fmla="*/ 1866 h 2386"/>
              <a:gd name="T18" fmla="*/ 446 w 2163"/>
              <a:gd name="T19" fmla="*/ 1533 h 2386"/>
              <a:gd name="T20" fmla="*/ 113 w 2163"/>
              <a:gd name="T21" fmla="*/ 1136 h 2386"/>
              <a:gd name="T22" fmla="*/ 446 w 2163"/>
              <a:gd name="T23" fmla="*/ 1467 h 2386"/>
              <a:gd name="T24" fmla="*/ 446 w 2163"/>
              <a:gd name="T25" fmla="*/ 740 h 2386"/>
              <a:gd name="T26" fmla="*/ 113 w 2163"/>
              <a:gd name="T27" fmla="*/ 1070 h 2386"/>
              <a:gd name="T28" fmla="*/ 446 w 2163"/>
              <a:gd name="T29" fmla="*/ 740 h 2386"/>
              <a:gd name="T30" fmla="*/ 512 w 2163"/>
              <a:gd name="T31" fmla="*/ 1930 h 2386"/>
              <a:gd name="T32" fmla="*/ 845 w 2163"/>
              <a:gd name="T33" fmla="*/ 2263 h 2386"/>
              <a:gd name="T34" fmla="*/ 845 w 2163"/>
              <a:gd name="T35" fmla="*/ 1533 h 2386"/>
              <a:gd name="T36" fmla="*/ 512 w 2163"/>
              <a:gd name="T37" fmla="*/ 1866 h 2386"/>
              <a:gd name="T38" fmla="*/ 845 w 2163"/>
              <a:gd name="T39" fmla="*/ 1533 h 2386"/>
              <a:gd name="T40" fmla="*/ 512 w 2163"/>
              <a:gd name="T41" fmla="*/ 1136 h 2386"/>
              <a:gd name="T42" fmla="*/ 845 w 2163"/>
              <a:gd name="T43" fmla="*/ 1467 h 2386"/>
              <a:gd name="T44" fmla="*/ 845 w 2163"/>
              <a:gd name="T45" fmla="*/ 740 h 2386"/>
              <a:gd name="T46" fmla="*/ 512 w 2163"/>
              <a:gd name="T47" fmla="*/ 1070 h 2386"/>
              <a:gd name="T48" fmla="*/ 845 w 2163"/>
              <a:gd name="T49" fmla="*/ 740 h 2386"/>
              <a:gd name="T50" fmla="*/ 912 w 2163"/>
              <a:gd name="T51" fmla="*/ 1930 h 2386"/>
              <a:gd name="T52" fmla="*/ 1242 w 2163"/>
              <a:gd name="T53" fmla="*/ 2263 h 2386"/>
              <a:gd name="T54" fmla="*/ 1242 w 2163"/>
              <a:gd name="T55" fmla="*/ 1533 h 2386"/>
              <a:gd name="T56" fmla="*/ 912 w 2163"/>
              <a:gd name="T57" fmla="*/ 1866 h 2386"/>
              <a:gd name="T58" fmla="*/ 1242 w 2163"/>
              <a:gd name="T59" fmla="*/ 1533 h 2386"/>
              <a:gd name="T60" fmla="*/ 912 w 2163"/>
              <a:gd name="T61" fmla="*/ 1136 h 2386"/>
              <a:gd name="T62" fmla="*/ 1242 w 2163"/>
              <a:gd name="T63" fmla="*/ 1467 h 2386"/>
              <a:gd name="T64" fmla="*/ 1242 w 2163"/>
              <a:gd name="T65" fmla="*/ 740 h 2386"/>
              <a:gd name="T66" fmla="*/ 912 w 2163"/>
              <a:gd name="T67" fmla="*/ 1070 h 2386"/>
              <a:gd name="T68" fmla="*/ 1242 w 2163"/>
              <a:gd name="T69" fmla="*/ 740 h 2386"/>
              <a:gd name="T70" fmla="*/ 1311 w 2163"/>
              <a:gd name="T71" fmla="*/ 1930 h 2386"/>
              <a:gd name="T72" fmla="*/ 1641 w 2163"/>
              <a:gd name="T73" fmla="*/ 2263 h 2386"/>
              <a:gd name="T74" fmla="*/ 1641 w 2163"/>
              <a:gd name="T75" fmla="*/ 1533 h 2386"/>
              <a:gd name="T76" fmla="*/ 1311 w 2163"/>
              <a:gd name="T77" fmla="*/ 1866 h 2386"/>
              <a:gd name="T78" fmla="*/ 1641 w 2163"/>
              <a:gd name="T79" fmla="*/ 1533 h 2386"/>
              <a:gd name="T80" fmla="*/ 1311 w 2163"/>
              <a:gd name="T81" fmla="*/ 1136 h 2386"/>
              <a:gd name="T82" fmla="*/ 1641 w 2163"/>
              <a:gd name="T83" fmla="*/ 1467 h 2386"/>
              <a:gd name="T84" fmla="*/ 1641 w 2163"/>
              <a:gd name="T85" fmla="*/ 740 h 2386"/>
              <a:gd name="T86" fmla="*/ 1311 w 2163"/>
              <a:gd name="T87" fmla="*/ 1070 h 2386"/>
              <a:gd name="T88" fmla="*/ 1641 w 2163"/>
              <a:gd name="T89" fmla="*/ 740 h 2386"/>
              <a:gd name="T90" fmla="*/ 1710 w 2163"/>
              <a:gd name="T91" fmla="*/ 1930 h 2386"/>
              <a:gd name="T92" fmla="*/ 2041 w 2163"/>
              <a:gd name="T93" fmla="*/ 2263 h 2386"/>
              <a:gd name="T94" fmla="*/ 2041 w 2163"/>
              <a:gd name="T95" fmla="*/ 1533 h 2386"/>
              <a:gd name="T96" fmla="*/ 1710 w 2163"/>
              <a:gd name="T97" fmla="*/ 1866 h 2386"/>
              <a:gd name="T98" fmla="*/ 2041 w 2163"/>
              <a:gd name="T99" fmla="*/ 1533 h 2386"/>
              <a:gd name="T100" fmla="*/ 1710 w 2163"/>
              <a:gd name="T101" fmla="*/ 1136 h 2386"/>
              <a:gd name="T102" fmla="*/ 2041 w 2163"/>
              <a:gd name="T103" fmla="*/ 1467 h 2386"/>
              <a:gd name="T104" fmla="*/ 2041 w 2163"/>
              <a:gd name="T105" fmla="*/ 740 h 2386"/>
              <a:gd name="T106" fmla="*/ 1710 w 2163"/>
              <a:gd name="T107" fmla="*/ 1070 h 2386"/>
              <a:gd name="T108" fmla="*/ 2041 w 2163"/>
              <a:gd name="T109" fmla="*/ 740 h 2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63" h="2386">
                <a:moveTo>
                  <a:pt x="2163" y="539"/>
                </a:moveTo>
                <a:lnTo>
                  <a:pt x="0" y="539"/>
                </a:lnTo>
                <a:lnTo>
                  <a:pt x="0" y="0"/>
                </a:lnTo>
                <a:lnTo>
                  <a:pt x="2163" y="0"/>
                </a:lnTo>
                <a:lnTo>
                  <a:pt x="2163" y="539"/>
                </a:lnTo>
                <a:close/>
                <a:moveTo>
                  <a:pt x="2163" y="617"/>
                </a:moveTo>
                <a:lnTo>
                  <a:pt x="2163" y="2386"/>
                </a:lnTo>
                <a:lnTo>
                  <a:pt x="0" y="2386"/>
                </a:lnTo>
                <a:lnTo>
                  <a:pt x="0" y="617"/>
                </a:lnTo>
                <a:lnTo>
                  <a:pt x="2163" y="617"/>
                </a:lnTo>
                <a:close/>
                <a:moveTo>
                  <a:pt x="446" y="1930"/>
                </a:moveTo>
                <a:lnTo>
                  <a:pt x="113" y="1930"/>
                </a:lnTo>
                <a:lnTo>
                  <a:pt x="113" y="2263"/>
                </a:lnTo>
                <a:lnTo>
                  <a:pt x="446" y="2263"/>
                </a:lnTo>
                <a:lnTo>
                  <a:pt x="446" y="1930"/>
                </a:lnTo>
                <a:close/>
                <a:moveTo>
                  <a:pt x="446" y="1533"/>
                </a:moveTo>
                <a:lnTo>
                  <a:pt x="113" y="1533"/>
                </a:lnTo>
                <a:lnTo>
                  <a:pt x="113" y="1866"/>
                </a:lnTo>
                <a:lnTo>
                  <a:pt x="446" y="1866"/>
                </a:lnTo>
                <a:lnTo>
                  <a:pt x="446" y="1533"/>
                </a:lnTo>
                <a:close/>
                <a:moveTo>
                  <a:pt x="446" y="1136"/>
                </a:moveTo>
                <a:lnTo>
                  <a:pt x="113" y="1136"/>
                </a:lnTo>
                <a:lnTo>
                  <a:pt x="113" y="1467"/>
                </a:lnTo>
                <a:lnTo>
                  <a:pt x="446" y="1467"/>
                </a:lnTo>
                <a:lnTo>
                  <a:pt x="446" y="1136"/>
                </a:lnTo>
                <a:close/>
                <a:moveTo>
                  <a:pt x="446" y="740"/>
                </a:moveTo>
                <a:lnTo>
                  <a:pt x="113" y="740"/>
                </a:lnTo>
                <a:lnTo>
                  <a:pt x="113" y="1070"/>
                </a:lnTo>
                <a:lnTo>
                  <a:pt x="446" y="1070"/>
                </a:lnTo>
                <a:lnTo>
                  <a:pt x="446" y="740"/>
                </a:lnTo>
                <a:close/>
                <a:moveTo>
                  <a:pt x="845" y="1930"/>
                </a:moveTo>
                <a:lnTo>
                  <a:pt x="512" y="1930"/>
                </a:lnTo>
                <a:lnTo>
                  <a:pt x="512" y="2263"/>
                </a:lnTo>
                <a:lnTo>
                  <a:pt x="845" y="2263"/>
                </a:lnTo>
                <a:lnTo>
                  <a:pt x="845" y="1930"/>
                </a:lnTo>
                <a:close/>
                <a:moveTo>
                  <a:pt x="845" y="1533"/>
                </a:moveTo>
                <a:lnTo>
                  <a:pt x="512" y="1533"/>
                </a:lnTo>
                <a:lnTo>
                  <a:pt x="512" y="1866"/>
                </a:lnTo>
                <a:lnTo>
                  <a:pt x="845" y="1866"/>
                </a:lnTo>
                <a:lnTo>
                  <a:pt x="845" y="1533"/>
                </a:lnTo>
                <a:close/>
                <a:moveTo>
                  <a:pt x="845" y="1136"/>
                </a:moveTo>
                <a:lnTo>
                  <a:pt x="512" y="1136"/>
                </a:lnTo>
                <a:lnTo>
                  <a:pt x="512" y="1467"/>
                </a:lnTo>
                <a:lnTo>
                  <a:pt x="845" y="1467"/>
                </a:lnTo>
                <a:lnTo>
                  <a:pt x="845" y="1136"/>
                </a:lnTo>
                <a:close/>
                <a:moveTo>
                  <a:pt x="845" y="740"/>
                </a:moveTo>
                <a:lnTo>
                  <a:pt x="512" y="740"/>
                </a:lnTo>
                <a:lnTo>
                  <a:pt x="512" y="1070"/>
                </a:lnTo>
                <a:lnTo>
                  <a:pt x="845" y="1070"/>
                </a:lnTo>
                <a:lnTo>
                  <a:pt x="845" y="740"/>
                </a:lnTo>
                <a:close/>
                <a:moveTo>
                  <a:pt x="1242" y="1930"/>
                </a:moveTo>
                <a:lnTo>
                  <a:pt x="912" y="1930"/>
                </a:lnTo>
                <a:lnTo>
                  <a:pt x="912" y="2263"/>
                </a:lnTo>
                <a:lnTo>
                  <a:pt x="1242" y="2263"/>
                </a:lnTo>
                <a:lnTo>
                  <a:pt x="1242" y="1930"/>
                </a:lnTo>
                <a:close/>
                <a:moveTo>
                  <a:pt x="1242" y="1533"/>
                </a:moveTo>
                <a:lnTo>
                  <a:pt x="912" y="1533"/>
                </a:lnTo>
                <a:lnTo>
                  <a:pt x="912" y="1866"/>
                </a:lnTo>
                <a:lnTo>
                  <a:pt x="1242" y="1866"/>
                </a:lnTo>
                <a:lnTo>
                  <a:pt x="1242" y="1533"/>
                </a:lnTo>
                <a:close/>
                <a:moveTo>
                  <a:pt x="1242" y="1136"/>
                </a:moveTo>
                <a:lnTo>
                  <a:pt x="912" y="1136"/>
                </a:lnTo>
                <a:lnTo>
                  <a:pt x="912" y="1467"/>
                </a:lnTo>
                <a:lnTo>
                  <a:pt x="1242" y="1467"/>
                </a:lnTo>
                <a:lnTo>
                  <a:pt x="1242" y="1136"/>
                </a:lnTo>
                <a:close/>
                <a:moveTo>
                  <a:pt x="1242" y="740"/>
                </a:moveTo>
                <a:lnTo>
                  <a:pt x="912" y="740"/>
                </a:lnTo>
                <a:lnTo>
                  <a:pt x="912" y="1070"/>
                </a:lnTo>
                <a:lnTo>
                  <a:pt x="1242" y="1070"/>
                </a:lnTo>
                <a:lnTo>
                  <a:pt x="1242" y="740"/>
                </a:lnTo>
                <a:close/>
                <a:moveTo>
                  <a:pt x="1641" y="1930"/>
                </a:moveTo>
                <a:lnTo>
                  <a:pt x="1311" y="1930"/>
                </a:lnTo>
                <a:lnTo>
                  <a:pt x="1311" y="2263"/>
                </a:lnTo>
                <a:lnTo>
                  <a:pt x="1641" y="2263"/>
                </a:lnTo>
                <a:lnTo>
                  <a:pt x="1641" y="1930"/>
                </a:lnTo>
                <a:close/>
                <a:moveTo>
                  <a:pt x="1641" y="1533"/>
                </a:moveTo>
                <a:lnTo>
                  <a:pt x="1311" y="1533"/>
                </a:lnTo>
                <a:lnTo>
                  <a:pt x="1311" y="1866"/>
                </a:lnTo>
                <a:lnTo>
                  <a:pt x="1641" y="1866"/>
                </a:lnTo>
                <a:lnTo>
                  <a:pt x="1641" y="1533"/>
                </a:lnTo>
                <a:close/>
                <a:moveTo>
                  <a:pt x="1641" y="1136"/>
                </a:moveTo>
                <a:lnTo>
                  <a:pt x="1311" y="1136"/>
                </a:lnTo>
                <a:lnTo>
                  <a:pt x="1311" y="1467"/>
                </a:lnTo>
                <a:lnTo>
                  <a:pt x="1641" y="1467"/>
                </a:lnTo>
                <a:lnTo>
                  <a:pt x="1641" y="1136"/>
                </a:lnTo>
                <a:close/>
                <a:moveTo>
                  <a:pt x="1641" y="740"/>
                </a:moveTo>
                <a:lnTo>
                  <a:pt x="1311" y="740"/>
                </a:lnTo>
                <a:lnTo>
                  <a:pt x="1311" y="1070"/>
                </a:lnTo>
                <a:lnTo>
                  <a:pt x="1641" y="1070"/>
                </a:lnTo>
                <a:lnTo>
                  <a:pt x="1641" y="740"/>
                </a:lnTo>
                <a:close/>
                <a:moveTo>
                  <a:pt x="2041" y="1930"/>
                </a:moveTo>
                <a:lnTo>
                  <a:pt x="1710" y="1930"/>
                </a:lnTo>
                <a:lnTo>
                  <a:pt x="1710" y="2263"/>
                </a:lnTo>
                <a:lnTo>
                  <a:pt x="2041" y="2263"/>
                </a:lnTo>
                <a:lnTo>
                  <a:pt x="2041" y="1930"/>
                </a:lnTo>
                <a:close/>
                <a:moveTo>
                  <a:pt x="2041" y="1533"/>
                </a:moveTo>
                <a:lnTo>
                  <a:pt x="1710" y="1533"/>
                </a:lnTo>
                <a:lnTo>
                  <a:pt x="1710" y="1866"/>
                </a:lnTo>
                <a:lnTo>
                  <a:pt x="2041" y="1866"/>
                </a:lnTo>
                <a:lnTo>
                  <a:pt x="2041" y="1533"/>
                </a:lnTo>
                <a:close/>
                <a:moveTo>
                  <a:pt x="2041" y="1136"/>
                </a:moveTo>
                <a:lnTo>
                  <a:pt x="1710" y="1136"/>
                </a:lnTo>
                <a:lnTo>
                  <a:pt x="1710" y="1467"/>
                </a:lnTo>
                <a:lnTo>
                  <a:pt x="2041" y="1467"/>
                </a:lnTo>
                <a:lnTo>
                  <a:pt x="2041" y="1136"/>
                </a:lnTo>
                <a:close/>
                <a:moveTo>
                  <a:pt x="2041" y="740"/>
                </a:moveTo>
                <a:lnTo>
                  <a:pt x="1710" y="740"/>
                </a:lnTo>
                <a:lnTo>
                  <a:pt x="1710" y="1070"/>
                </a:lnTo>
                <a:lnTo>
                  <a:pt x="2041" y="1070"/>
                </a:lnTo>
                <a:lnTo>
                  <a:pt x="2041" y="740"/>
                </a:lnTo>
                <a:close/>
              </a:path>
            </a:pathLst>
          </a:custGeom>
          <a:solidFill>
            <a:schemeClr val="tx2"/>
          </a:solidFill>
          <a:ln>
            <a:noFill/>
          </a:ln>
        </p:spPr>
        <p:txBody>
          <a:bodyPr vert="horz" wrap="square" lIns="89612" tIns="44807" rIns="89612" bIns="44807" numCol="1" anchor="t" anchorCtr="0" compatLnSpc="1">
            <a:prstTxWarp prst="textNoShape">
              <a:avLst/>
            </a:prstTxWarp>
          </a:bodyPr>
          <a:lstStyle/>
          <a:p>
            <a:pPr defTabSz="896208">
              <a:defRPr/>
            </a:pPr>
            <a:endParaRPr lang="en-US" kern="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7123351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wipe(left)">
                                      <p:cBhvr>
                                        <p:cTn id="14" dur="500"/>
                                        <p:tgtEl>
                                          <p:spTgt spid="16"/>
                                        </p:tgtEl>
                                      </p:cBhvr>
                                    </p:animEffect>
                                  </p:childTnLst>
                                </p:cTn>
                              </p:par>
                              <p:par>
                                <p:cTn id="15" presetID="22" presetClass="entr" presetSubtype="2"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right)">
                                      <p:cBhvr>
                                        <p:cTn id="17" dur="500"/>
                                        <p:tgtEl>
                                          <p:spTgt spid="1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500"/>
                                        <p:tgtEl>
                                          <p:spTgt spid="2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500"/>
                                        <p:tgtEl>
                                          <p:spTgt spid="30"/>
                                        </p:tgtEl>
                                      </p:cBhvr>
                                    </p:animEffect>
                                  </p:childTnLst>
                                </p:cTn>
                              </p:par>
                              <p:par>
                                <p:cTn id="24" presetID="10" presetClass="entr" presetSubtype="0" fill="hold" grpId="0" nodeType="withEffect">
                                  <p:stCondLst>
                                    <p:cond delay="250"/>
                                  </p:stCondLst>
                                  <p:childTnLst>
                                    <p:set>
                                      <p:cBhvr>
                                        <p:cTn id="25" dur="1" fill="hold">
                                          <p:stCondLst>
                                            <p:cond delay="0"/>
                                          </p:stCondLst>
                                        </p:cTn>
                                        <p:tgtEl>
                                          <p:spTgt spid="27"/>
                                        </p:tgtEl>
                                        <p:attrNameLst>
                                          <p:attrName>style.visibility</p:attrName>
                                        </p:attrNameLst>
                                      </p:cBhvr>
                                      <p:to>
                                        <p:strVal val="visible"/>
                                      </p:to>
                                    </p:set>
                                    <p:animEffect transition="in" filter="fade">
                                      <p:cBhvr>
                                        <p:cTn id="26" dur="500"/>
                                        <p:tgtEl>
                                          <p:spTgt spid="27"/>
                                        </p:tgtEl>
                                      </p:cBhvr>
                                    </p:animEffect>
                                  </p:childTnLst>
                                </p:cTn>
                              </p:par>
                              <p:par>
                                <p:cTn id="27" presetID="10" presetClass="entr" presetSubtype="0" fill="hold" grpId="0" nodeType="withEffect">
                                  <p:stCondLst>
                                    <p:cond delay="25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childTnLst>
                                </p:cTn>
                              </p:par>
                              <p:par>
                                <p:cTn id="30" presetID="10" presetClass="entr" presetSubtype="0" fill="hold" grpId="0" nodeType="withEffect">
                                  <p:stCondLst>
                                    <p:cond delay="50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childTnLst>
                          </p:cTn>
                        </p:par>
                        <p:par>
                          <p:cTn id="36" fill="hold">
                            <p:stCondLst>
                              <p:cond delay="1500"/>
                            </p:stCondLst>
                            <p:childTnLst>
                              <p:par>
                                <p:cTn id="37" presetID="22" presetClass="entr" presetSubtype="4"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down)">
                                      <p:cBhvr>
                                        <p:cTn id="39" dur="500"/>
                                        <p:tgtEl>
                                          <p:spTgt spid="10"/>
                                        </p:tgtEl>
                                      </p:cBhvr>
                                    </p:animEffect>
                                  </p:childTnLst>
                                </p:cTn>
                              </p:par>
                              <p:par>
                                <p:cTn id="40" presetID="22" presetClass="entr" presetSubtype="4"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down)">
                                      <p:cBhvr>
                                        <p:cTn id="42" dur="500"/>
                                        <p:tgtEl>
                                          <p:spTgt spid="19"/>
                                        </p:tgtEl>
                                      </p:cBhvr>
                                    </p:animEffect>
                                  </p:childTnLst>
                                </p:cTn>
                              </p:par>
                            </p:childTnLst>
                          </p:cTn>
                        </p:par>
                        <p:par>
                          <p:cTn id="43" fill="hold">
                            <p:stCondLst>
                              <p:cond delay="2000"/>
                            </p:stCondLst>
                            <p:childTnLst>
                              <p:par>
                                <p:cTn id="44" presetID="10" presetClass="entr" presetSubtype="0"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4" grpId="0"/>
      <p:bldP spid="21" grpId="0" animBg="1"/>
      <p:bldP spid="22" grpId="0" animBg="1"/>
      <p:bldP spid="23" grpId="0" animBg="1"/>
      <p:bldP spid="24" grpId="0" animBg="1"/>
      <p:bldP spid="27" grpId="0" animBg="1"/>
      <p:bldP spid="3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7E6E6"/>
        </a:solidFill>
        <a:effectLst/>
      </p:bgPr>
    </p:bg>
    <p:spTree>
      <p:nvGrpSpPr>
        <p:cNvPr id="1" name=""/>
        <p:cNvGrpSpPr/>
        <p:nvPr/>
      </p:nvGrpSpPr>
      <p:grpSpPr>
        <a:xfrm>
          <a:off x="0" y="0"/>
          <a:ext cx="0" cy="0"/>
          <a:chOff x="0" y="0"/>
          <a:chExt cx="0" cy="0"/>
        </a:xfrm>
      </p:grpSpPr>
      <p:sp>
        <p:nvSpPr>
          <p:cNvPr id="2" name="Rectangle 1"/>
          <p:cNvSpPr/>
          <p:nvPr/>
        </p:nvSpPr>
        <p:spPr bwMode="auto">
          <a:xfrm>
            <a:off x="1" y="0"/>
            <a:ext cx="1589942" cy="2603075"/>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 name="Title 5"/>
          <p:cNvSpPr>
            <a:spLocks noGrp="1"/>
          </p:cNvSpPr>
          <p:nvPr>
            <p:ph type="title"/>
          </p:nvPr>
        </p:nvSpPr>
        <p:spPr>
          <a:xfrm>
            <a:off x="1589943" y="2240224"/>
            <a:ext cx="12069762" cy="917575"/>
          </a:xfrm>
        </p:spPr>
        <p:txBody>
          <a:bodyPr/>
          <a:lstStyle/>
          <a:p>
            <a:pPr marL="0" indent="0"/>
            <a:r>
              <a:rPr lang="en-US" sz="5400" dirty="0" smtClean="0">
                <a:solidFill>
                  <a:schemeClr val="bg2">
                    <a:lumMod val="25000"/>
                    <a:alpha val="99000"/>
                  </a:schemeClr>
                </a:solidFill>
              </a:rPr>
              <a:t>SharePoint </a:t>
            </a:r>
            <a:r>
              <a:rPr lang="en-US" sz="5400" dirty="0">
                <a:solidFill>
                  <a:schemeClr val="bg2">
                    <a:lumMod val="25000"/>
                    <a:alpha val="99000"/>
                  </a:schemeClr>
                </a:solidFill>
              </a:rPr>
              <a:t>on-premises, </a:t>
            </a:r>
            <a:r>
              <a:rPr lang="en-US" sz="5400" dirty="0" smtClean="0">
                <a:solidFill>
                  <a:schemeClr val="bg2">
                    <a:lumMod val="25000"/>
                    <a:alpha val="99000"/>
                  </a:schemeClr>
                </a:solidFill>
              </a:rPr>
              <a:t/>
            </a:r>
            <a:br>
              <a:rPr lang="en-US" sz="5400" dirty="0" smtClean="0">
                <a:solidFill>
                  <a:schemeClr val="bg2">
                    <a:lumMod val="25000"/>
                    <a:alpha val="99000"/>
                  </a:schemeClr>
                </a:solidFill>
              </a:rPr>
            </a:br>
            <a:r>
              <a:rPr lang="en-US" sz="5400" dirty="0" smtClean="0">
                <a:solidFill>
                  <a:schemeClr val="bg2">
                    <a:lumMod val="25000"/>
                    <a:alpha val="99000"/>
                  </a:schemeClr>
                </a:solidFill>
              </a:rPr>
              <a:t>in </a:t>
            </a:r>
            <a:r>
              <a:rPr lang="en-US" sz="5400" dirty="0">
                <a:solidFill>
                  <a:schemeClr val="bg2">
                    <a:lumMod val="25000"/>
                    <a:alpha val="99000"/>
                  </a:schemeClr>
                </a:solidFill>
              </a:rPr>
              <a:t>the cloud, </a:t>
            </a:r>
            <a:r>
              <a:rPr lang="en-US" sz="5400" dirty="0" smtClean="0">
                <a:solidFill>
                  <a:schemeClr val="bg2">
                    <a:lumMod val="25000"/>
                    <a:alpha val="99000"/>
                  </a:schemeClr>
                </a:solidFill>
              </a:rPr>
              <a:t>and </a:t>
            </a:r>
            <a:br>
              <a:rPr lang="en-US" sz="5400" dirty="0" smtClean="0">
                <a:solidFill>
                  <a:schemeClr val="bg2">
                    <a:lumMod val="25000"/>
                    <a:alpha val="99000"/>
                  </a:schemeClr>
                </a:solidFill>
              </a:rPr>
            </a:br>
            <a:r>
              <a:rPr lang="en-US" sz="5400" dirty="0" smtClean="0">
                <a:solidFill>
                  <a:schemeClr val="bg2">
                    <a:lumMod val="25000"/>
                    <a:alpha val="99000"/>
                  </a:schemeClr>
                </a:solidFill>
              </a:rPr>
              <a:t>everything </a:t>
            </a:r>
            <a:r>
              <a:rPr lang="en-US" sz="5400" dirty="0">
                <a:solidFill>
                  <a:schemeClr val="bg2">
                    <a:lumMod val="25000"/>
                    <a:alpha val="99000"/>
                  </a:schemeClr>
                </a:solidFill>
              </a:rPr>
              <a:t>in between</a:t>
            </a:r>
            <a:r>
              <a:rPr lang="en-US" sz="5400" dirty="0" smtClean="0">
                <a:solidFill>
                  <a:schemeClr val="bg2">
                    <a:lumMod val="25000"/>
                    <a:alpha val="99000"/>
                  </a:schemeClr>
                </a:solidFill>
              </a:rPr>
              <a:t>…</a:t>
            </a:r>
            <a:endParaRPr lang="en-US" sz="5400" dirty="0">
              <a:solidFill>
                <a:schemeClr val="bg2">
                  <a:lumMod val="25000"/>
                  <a:alpha val="99000"/>
                </a:schemeClr>
              </a:solidFill>
            </a:endParaRPr>
          </a:p>
        </p:txBody>
      </p:sp>
      <p:sp>
        <p:nvSpPr>
          <p:cNvPr id="8" name="Rectangle 7"/>
          <p:cNvSpPr/>
          <p:nvPr/>
        </p:nvSpPr>
        <p:spPr>
          <a:xfrm>
            <a:off x="872513" y="1649040"/>
            <a:ext cx="960263" cy="2400657"/>
          </a:xfrm>
          <a:prstGeom prst="rect">
            <a:avLst/>
          </a:prstGeom>
        </p:spPr>
        <p:txBody>
          <a:bodyPr wrap="none">
            <a:spAutoFit/>
          </a:bodyPr>
          <a:lstStyle/>
          <a:p>
            <a:r>
              <a:rPr lang="en-US" sz="15000" spc="-102" dirty="0">
                <a:ln w="3175">
                  <a:noFill/>
                </a:ln>
                <a:solidFill>
                  <a:schemeClr val="bg2"/>
                </a:solidFill>
                <a:latin typeface="Georgia" panose="02040502050405020303" pitchFamily="18" charset="0"/>
                <a:cs typeface="Segoe UI" pitchFamily="34" charset="0"/>
              </a:rPr>
              <a:t>“</a:t>
            </a:r>
            <a:endParaRPr lang="en-US" sz="15000" dirty="0">
              <a:solidFill>
                <a:schemeClr val="bg2"/>
              </a:solidFill>
              <a:latin typeface="Georgia" panose="02040502050405020303" pitchFamily="18" charset="0"/>
            </a:endParaRPr>
          </a:p>
        </p:txBody>
      </p:sp>
      <p:sp>
        <p:nvSpPr>
          <p:cNvPr id="9" name="Rectangle 8"/>
          <p:cNvSpPr/>
          <p:nvPr/>
        </p:nvSpPr>
        <p:spPr bwMode="auto">
          <a:xfrm>
            <a:off x="8437161" y="4177372"/>
            <a:ext cx="3999314" cy="1582615"/>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0" name="Rectangle 9"/>
          <p:cNvSpPr/>
          <p:nvPr/>
        </p:nvSpPr>
        <p:spPr>
          <a:xfrm rot="10800000">
            <a:off x="8194328" y="2730749"/>
            <a:ext cx="960263" cy="2400657"/>
          </a:xfrm>
          <a:prstGeom prst="rect">
            <a:avLst/>
          </a:prstGeom>
        </p:spPr>
        <p:txBody>
          <a:bodyPr wrap="none">
            <a:spAutoFit/>
          </a:bodyPr>
          <a:lstStyle/>
          <a:p>
            <a:r>
              <a:rPr lang="en-US" sz="15000" spc="-102" dirty="0">
                <a:ln w="3175">
                  <a:noFill/>
                </a:ln>
                <a:solidFill>
                  <a:schemeClr val="bg2"/>
                </a:solidFill>
                <a:latin typeface="Georgia" panose="02040502050405020303" pitchFamily="18" charset="0"/>
                <a:cs typeface="Segoe UI" pitchFamily="34" charset="0"/>
              </a:rPr>
              <a:t>“</a:t>
            </a:r>
            <a:endParaRPr lang="en-US" sz="15000" dirty="0">
              <a:solidFill>
                <a:schemeClr val="bg2"/>
              </a:solidFill>
              <a:latin typeface="Georgia" panose="02040502050405020303" pitchFamily="18" charset="0"/>
            </a:endParaRPr>
          </a:p>
        </p:txBody>
      </p:sp>
      <p:sp>
        <p:nvSpPr>
          <p:cNvPr id="5" name="Text Placeholder 4"/>
          <p:cNvSpPr>
            <a:spLocks noGrp="1"/>
          </p:cNvSpPr>
          <p:nvPr>
            <p:ph type="body" sz="quarter" idx="10"/>
          </p:nvPr>
        </p:nvSpPr>
        <p:spPr>
          <a:xfrm>
            <a:off x="8485777" y="4639417"/>
            <a:ext cx="3921670" cy="1071062"/>
          </a:xfrm>
        </p:spPr>
        <p:txBody>
          <a:bodyPr/>
          <a:lstStyle/>
          <a:p>
            <a:r>
              <a:rPr lang="en-US" sz="2800" dirty="0" smtClean="0">
                <a:solidFill>
                  <a:schemeClr val="bg1">
                    <a:alpha val="99000"/>
                  </a:schemeClr>
                </a:solidFill>
              </a:rPr>
              <a:t>Bill Baer</a:t>
            </a:r>
          </a:p>
          <a:p>
            <a:r>
              <a:rPr lang="en-US" sz="1800" dirty="0" smtClean="0">
                <a:solidFill>
                  <a:schemeClr val="bg1">
                    <a:alpha val="99000"/>
                  </a:schemeClr>
                </a:solidFill>
                <a:latin typeface="+mn-lt"/>
              </a:rPr>
              <a:t>Senior Product Marketing Manager</a:t>
            </a:r>
          </a:p>
          <a:p>
            <a:r>
              <a:rPr lang="en-US" sz="1800" dirty="0" smtClean="0">
                <a:solidFill>
                  <a:schemeClr val="bg1">
                    <a:alpha val="99000"/>
                  </a:schemeClr>
                </a:solidFill>
                <a:latin typeface="+mn-lt"/>
              </a:rPr>
              <a:t>Microsoft Corporation</a:t>
            </a:r>
            <a:endParaRPr lang="en-US" sz="1800" dirty="0">
              <a:solidFill>
                <a:schemeClr val="bg1">
                  <a:alpha val="99000"/>
                </a:schemeClr>
              </a:solidFill>
              <a:latin typeface="+mn-lt"/>
            </a:endParaRPr>
          </a:p>
        </p:txBody>
      </p:sp>
    </p:spTree>
    <p:extLst>
      <p:ext uri="{BB962C8B-B14F-4D97-AF65-F5344CB8AC3E}">
        <p14:creationId xmlns:p14="http://schemas.microsoft.com/office/powerpoint/2010/main" val="23983089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42" presetClass="entr" presetSubtype="0" fill="hold" grpId="0" nodeType="withEffect">
                                  <p:stCondLst>
                                    <p:cond delay="25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750"/>
                                        <p:tgtEl>
                                          <p:spTgt spid="6"/>
                                        </p:tgtEl>
                                      </p:cBhvr>
                                    </p:animEffect>
                                    <p:anim calcmode="lin" valueType="num">
                                      <p:cBhvr>
                                        <p:cTn id="16" dur="750" fill="hold"/>
                                        <p:tgtEl>
                                          <p:spTgt spid="6"/>
                                        </p:tgtEl>
                                        <p:attrNameLst>
                                          <p:attrName>ppt_x</p:attrName>
                                        </p:attrNameLst>
                                      </p:cBhvr>
                                      <p:tavLst>
                                        <p:tav tm="0">
                                          <p:val>
                                            <p:strVal val="#ppt_x"/>
                                          </p:val>
                                        </p:tav>
                                        <p:tav tm="100000">
                                          <p:val>
                                            <p:strVal val="#ppt_x"/>
                                          </p:val>
                                        </p:tav>
                                      </p:tavLst>
                                    </p:anim>
                                    <p:anim calcmode="lin" valueType="num">
                                      <p:cBhvr>
                                        <p:cTn id="17" dur="750" fill="hold"/>
                                        <p:tgtEl>
                                          <p:spTgt spid="6"/>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50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9" grpId="0" animBg="1"/>
      <p:bldP spid="5" grpId="0" uiExpand="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E7E6E6"/>
        </a:solidFill>
        <a:effectLst/>
      </p:bgPr>
    </p:bg>
    <p:spTree>
      <p:nvGrpSpPr>
        <p:cNvPr id="1" name=""/>
        <p:cNvGrpSpPr/>
        <p:nvPr/>
      </p:nvGrpSpPr>
      <p:grpSpPr>
        <a:xfrm>
          <a:off x="0" y="0"/>
          <a:ext cx="0" cy="0"/>
          <a:chOff x="0" y="0"/>
          <a:chExt cx="0" cy="0"/>
        </a:xfrm>
      </p:grpSpPr>
      <p:sp>
        <p:nvSpPr>
          <p:cNvPr id="41" name="Rectangle 40"/>
          <p:cNvSpPr/>
          <p:nvPr/>
        </p:nvSpPr>
        <p:spPr>
          <a:xfrm>
            <a:off x="0" y="4325704"/>
            <a:ext cx="12436473" cy="1463040"/>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6637" rIns="0" bIns="46637"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5" name="Rectangle 4"/>
          <p:cNvSpPr/>
          <p:nvPr/>
        </p:nvSpPr>
        <p:spPr>
          <a:xfrm>
            <a:off x="0" y="1527243"/>
            <a:ext cx="12436473" cy="2103120"/>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6637" rIns="0" bIns="46637"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 name="Rectangle 5"/>
          <p:cNvSpPr/>
          <p:nvPr/>
        </p:nvSpPr>
        <p:spPr bwMode="auto">
          <a:xfrm>
            <a:off x="-1" y="2297010"/>
            <a:ext cx="12436475" cy="1241929"/>
          </a:xfrm>
          <a:prstGeom prst="rect">
            <a:avLst/>
          </a:prstGeom>
          <a:solidFill>
            <a:schemeClr val="tx1"/>
          </a:solidFill>
          <a:ln w="25400" cap="flat" cmpd="sng" algn="ctr">
            <a:noFill/>
            <a:prstDash val="solid"/>
          </a:ln>
          <a:effectLst/>
        </p:spPr>
        <p:txBody>
          <a:bodyPr rtlCol="0" anchor="ctr"/>
          <a:lstStyle/>
          <a:p>
            <a:pPr algn="ctr" defTabSz="932597"/>
            <a:endParaRPr lang="en-US" sz="2040" kern="0" dirty="0">
              <a:solidFill>
                <a:srgbClr val="525051">
                  <a:lumMod val="75000"/>
                  <a:alpha val="99000"/>
                </a:srgbClr>
              </a:solidFill>
            </a:endParaRPr>
          </a:p>
        </p:txBody>
      </p:sp>
      <p:sp>
        <p:nvSpPr>
          <p:cNvPr id="7" name="TextBox 6"/>
          <p:cNvSpPr txBox="1"/>
          <p:nvPr/>
        </p:nvSpPr>
        <p:spPr>
          <a:xfrm>
            <a:off x="1077823" y="998699"/>
            <a:ext cx="10280828" cy="430887"/>
          </a:xfrm>
          <a:prstGeom prst="rect">
            <a:avLst/>
          </a:prstGeom>
          <a:noFill/>
        </p:spPr>
        <p:txBody>
          <a:bodyPr wrap="square" lIns="0" tIns="0" rIns="0" bIns="0" rtlCol="0">
            <a:spAutoFit/>
          </a:bodyPr>
          <a:lstStyle/>
          <a:p>
            <a:pPr algn="ctr"/>
            <a:r>
              <a:rPr lang="en-US" sz="2800" dirty="0" smtClean="0">
                <a:solidFill>
                  <a:schemeClr val="tx1">
                    <a:alpha val="99000"/>
                  </a:schemeClr>
                </a:solidFill>
                <a:latin typeface="+mj-lt"/>
              </a:rPr>
              <a:t>IT </a:t>
            </a:r>
            <a:r>
              <a:rPr lang="en-US" sz="2800" dirty="0">
                <a:solidFill>
                  <a:schemeClr val="tx1">
                    <a:alpha val="99000"/>
                  </a:schemeClr>
                </a:solidFill>
                <a:latin typeface="+mj-lt"/>
              </a:rPr>
              <a:t>Experience</a:t>
            </a:r>
          </a:p>
        </p:txBody>
      </p:sp>
      <p:grpSp>
        <p:nvGrpSpPr>
          <p:cNvPr id="2" name="Group 1"/>
          <p:cNvGrpSpPr/>
          <p:nvPr/>
        </p:nvGrpSpPr>
        <p:grpSpPr>
          <a:xfrm>
            <a:off x="1189946" y="2102190"/>
            <a:ext cx="1828800" cy="1344030"/>
            <a:chOff x="1189946" y="2102190"/>
            <a:chExt cx="1828800" cy="1344030"/>
          </a:xfrm>
        </p:grpSpPr>
        <p:sp>
          <p:nvSpPr>
            <p:cNvPr id="11" name="TextBox 10"/>
            <p:cNvSpPr txBox="1"/>
            <p:nvPr/>
          </p:nvSpPr>
          <p:spPr>
            <a:xfrm>
              <a:off x="1189946" y="3261554"/>
              <a:ext cx="1828800" cy="184666"/>
            </a:xfrm>
            <a:prstGeom prst="rect">
              <a:avLst/>
            </a:prstGeom>
            <a:noFill/>
          </p:spPr>
          <p:txBody>
            <a:bodyPr wrap="square" lIns="0" tIns="0" rIns="0" bIns="0" rtlCol="0">
              <a:spAutoFit/>
            </a:bodyPr>
            <a:lstStyle/>
            <a:p>
              <a:pPr algn="ctr"/>
              <a:r>
                <a:rPr lang="en-US" sz="1200" dirty="0">
                  <a:solidFill>
                    <a:schemeClr val="bg1">
                      <a:alpha val="99000"/>
                    </a:schemeClr>
                  </a:solidFill>
                  <a:effectLst>
                    <a:outerShdw blurRad="63500" algn="ctr" rotWithShape="0">
                      <a:schemeClr val="tx1">
                        <a:alpha val="60000"/>
                      </a:schemeClr>
                    </a:outerShdw>
                  </a:effectLst>
                </a:rPr>
                <a:t>PowerShell</a:t>
              </a:r>
            </a:p>
          </p:txBody>
        </p:sp>
        <p:sp>
          <p:nvSpPr>
            <p:cNvPr id="20" name="TextBox 19"/>
            <p:cNvSpPr txBox="1"/>
            <p:nvPr/>
          </p:nvSpPr>
          <p:spPr>
            <a:xfrm>
              <a:off x="1424796" y="2102190"/>
              <a:ext cx="1222129" cy="1209562"/>
            </a:xfrm>
            <a:prstGeom prst="rect">
              <a:avLst/>
            </a:prstGeom>
            <a:noFill/>
          </p:spPr>
          <p:txBody>
            <a:bodyPr wrap="none" lIns="182880" tIns="146304" rIns="182880" bIns="146304" rtlCol="0">
              <a:spAutoFit/>
            </a:bodyPr>
            <a:lstStyle/>
            <a:p>
              <a:pPr>
                <a:lnSpc>
                  <a:spcPct val="90000"/>
                </a:lnSpc>
                <a:spcAft>
                  <a:spcPts val="600"/>
                </a:spcAft>
              </a:pPr>
              <a:r>
                <a:rPr lang="en-US" sz="6600" spc="-300" dirty="0" smtClean="0">
                  <a:solidFill>
                    <a:schemeClr val="bg1"/>
                  </a:solidFill>
                </a:rPr>
                <a:t>&gt;_</a:t>
              </a:r>
            </a:p>
          </p:txBody>
        </p:sp>
      </p:grpSp>
      <p:grpSp>
        <p:nvGrpSpPr>
          <p:cNvPr id="3" name="Group 2"/>
          <p:cNvGrpSpPr/>
          <p:nvPr/>
        </p:nvGrpSpPr>
        <p:grpSpPr>
          <a:xfrm>
            <a:off x="3966096" y="2502541"/>
            <a:ext cx="1828800" cy="943679"/>
            <a:chOff x="3966096" y="2502541"/>
            <a:chExt cx="1828800" cy="943679"/>
          </a:xfrm>
        </p:grpSpPr>
        <p:sp>
          <p:nvSpPr>
            <p:cNvPr id="12" name="TextBox 11"/>
            <p:cNvSpPr txBox="1"/>
            <p:nvPr/>
          </p:nvSpPr>
          <p:spPr>
            <a:xfrm>
              <a:off x="3966096" y="3261554"/>
              <a:ext cx="1828800" cy="184666"/>
            </a:xfrm>
            <a:prstGeom prst="rect">
              <a:avLst/>
            </a:prstGeom>
            <a:noFill/>
          </p:spPr>
          <p:txBody>
            <a:bodyPr wrap="square" lIns="0" tIns="0" rIns="0" bIns="0" rtlCol="0">
              <a:spAutoFit/>
            </a:bodyPr>
            <a:lstStyle/>
            <a:p>
              <a:pPr algn="ctr"/>
              <a:r>
                <a:rPr lang="en-US" sz="1200" dirty="0">
                  <a:solidFill>
                    <a:schemeClr val="bg1">
                      <a:alpha val="99000"/>
                    </a:schemeClr>
                  </a:solidFill>
                  <a:effectLst>
                    <a:outerShdw blurRad="63500" algn="ctr" rotWithShape="0">
                      <a:schemeClr val="tx1">
                        <a:alpha val="60000"/>
                      </a:schemeClr>
                    </a:outerShdw>
                  </a:effectLst>
                </a:rPr>
                <a:t>Remote Desktop</a:t>
              </a:r>
            </a:p>
          </p:txBody>
        </p:sp>
        <p:sp>
          <p:nvSpPr>
            <p:cNvPr id="21" name="Freeform 78"/>
            <p:cNvSpPr>
              <a:spLocks noEditPoints="1"/>
            </p:cNvSpPr>
            <p:nvPr/>
          </p:nvSpPr>
          <p:spPr bwMode="black">
            <a:xfrm>
              <a:off x="4573473" y="2502541"/>
              <a:ext cx="614046" cy="587651"/>
            </a:xfrm>
            <a:custGeom>
              <a:avLst/>
              <a:gdLst>
                <a:gd name="T0" fmla="*/ 1448 w 2291"/>
                <a:gd name="T1" fmla="*/ 923 h 2197"/>
                <a:gd name="T2" fmla="*/ 1464 w 2291"/>
                <a:gd name="T3" fmla="*/ 1048 h 2197"/>
                <a:gd name="T4" fmla="*/ 1622 w 2291"/>
                <a:gd name="T5" fmla="*/ 1225 h 2197"/>
                <a:gd name="T6" fmla="*/ 1522 w 2291"/>
                <a:gd name="T7" fmla="*/ 1149 h 2197"/>
                <a:gd name="T8" fmla="*/ 1622 w 2291"/>
                <a:gd name="T9" fmla="*/ 1225 h 2197"/>
                <a:gd name="T10" fmla="*/ 769 w 2291"/>
                <a:gd name="T11" fmla="*/ 1149 h 2197"/>
                <a:gd name="T12" fmla="*/ 669 w 2291"/>
                <a:gd name="T13" fmla="*/ 1225 h 2197"/>
                <a:gd name="T14" fmla="*/ 828 w 2291"/>
                <a:gd name="T15" fmla="*/ 1048 h 2197"/>
                <a:gd name="T16" fmla="*/ 844 w 2291"/>
                <a:gd name="T17" fmla="*/ 923 h 2197"/>
                <a:gd name="T18" fmla="*/ 828 w 2291"/>
                <a:gd name="T19" fmla="*/ 1048 h 2197"/>
                <a:gd name="T20" fmla="*/ 1390 w 2291"/>
                <a:gd name="T21" fmla="*/ 540 h 2197"/>
                <a:gd name="T22" fmla="*/ 1493 w 2291"/>
                <a:gd name="T23" fmla="*/ 103 h 2197"/>
                <a:gd name="T24" fmla="*/ 902 w 2291"/>
                <a:gd name="T25" fmla="*/ 0 h 2197"/>
                <a:gd name="T26" fmla="*/ 799 w 2291"/>
                <a:gd name="T27" fmla="*/ 437 h 2197"/>
                <a:gd name="T28" fmla="*/ 859 w 2291"/>
                <a:gd name="T29" fmla="*/ 103 h 2197"/>
                <a:gd name="T30" fmla="*/ 1390 w 2291"/>
                <a:gd name="T31" fmla="*/ 60 h 2197"/>
                <a:gd name="T32" fmla="*/ 1433 w 2291"/>
                <a:gd name="T33" fmla="*/ 437 h 2197"/>
                <a:gd name="T34" fmla="*/ 902 w 2291"/>
                <a:gd name="T35" fmla="*/ 480 h 2197"/>
                <a:gd name="T36" fmla="*/ 859 w 2291"/>
                <a:gd name="T37" fmla="*/ 103 h 2197"/>
                <a:gd name="T38" fmla="*/ 1614 w 2291"/>
                <a:gd name="T39" fmla="*/ 824 h 2197"/>
                <a:gd name="T40" fmla="*/ 1640 w 2291"/>
                <a:gd name="T41" fmla="*/ 786 h 2197"/>
                <a:gd name="T42" fmla="*/ 1499 w 2291"/>
                <a:gd name="T43" fmla="*/ 596 h 2197"/>
                <a:gd name="T44" fmla="*/ 835 w 2291"/>
                <a:gd name="T45" fmla="*/ 576 h 2197"/>
                <a:gd name="T46" fmla="*/ 669 w 2291"/>
                <a:gd name="T47" fmla="*/ 741 h 2197"/>
                <a:gd name="T48" fmla="*/ 652 w 2291"/>
                <a:gd name="T49" fmla="*/ 798 h 2197"/>
                <a:gd name="T50" fmla="*/ 1450 w 2291"/>
                <a:gd name="T51" fmla="*/ 1476 h 2197"/>
                <a:gd name="T52" fmla="*/ 1554 w 2291"/>
                <a:gd name="T53" fmla="*/ 1913 h 2197"/>
                <a:gd name="T54" fmla="*/ 2144 w 2291"/>
                <a:gd name="T55" fmla="*/ 1810 h 2197"/>
                <a:gd name="T56" fmla="*/ 2041 w 2291"/>
                <a:gd name="T57" fmla="*/ 1373 h 2197"/>
                <a:gd name="T58" fmla="*/ 1450 w 2291"/>
                <a:gd name="T59" fmla="*/ 1476 h 2197"/>
                <a:gd name="T60" fmla="*/ 2084 w 2291"/>
                <a:gd name="T61" fmla="*/ 1810 h 2197"/>
                <a:gd name="T62" fmla="*/ 1554 w 2291"/>
                <a:gd name="T63" fmla="*/ 1853 h 2197"/>
                <a:gd name="T64" fmla="*/ 1511 w 2291"/>
                <a:gd name="T65" fmla="*/ 1476 h 2197"/>
                <a:gd name="T66" fmla="*/ 2041 w 2291"/>
                <a:gd name="T67" fmla="*/ 1433 h 2197"/>
                <a:gd name="T68" fmla="*/ 2275 w 2291"/>
                <a:gd name="T69" fmla="*/ 2114 h 2197"/>
                <a:gd name="T70" fmla="*/ 2108 w 2291"/>
                <a:gd name="T71" fmla="*/ 1949 h 2197"/>
                <a:gd name="T72" fmla="*/ 1444 w 2291"/>
                <a:gd name="T73" fmla="*/ 1969 h 2197"/>
                <a:gd name="T74" fmla="*/ 1304 w 2291"/>
                <a:gd name="T75" fmla="*/ 2159 h 2197"/>
                <a:gd name="T76" fmla="*/ 1329 w 2291"/>
                <a:gd name="T77" fmla="*/ 2197 h 2197"/>
                <a:gd name="T78" fmla="*/ 2291 w 2291"/>
                <a:gd name="T79" fmla="*/ 2171 h 2197"/>
                <a:gd name="T80" fmla="*/ 2275 w 2291"/>
                <a:gd name="T81" fmla="*/ 2114 h 2197"/>
                <a:gd name="T82" fmla="*/ 738 w 2291"/>
                <a:gd name="T83" fmla="*/ 1913 h 2197"/>
                <a:gd name="T84" fmla="*/ 841 w 2291"/>
                <a:gd name="T85" fmla="*/ 1476 h 2197"/>
                <a:gd name="T86" fmla="*/ 250 w 2291"/>
                <a:gd name="T87" fmla="*/ 1373 h 2197"/>
                <a:gd name="T88" fmla="*/ 147 w 2291"/>
                <a:gd name="T89" fmla="*/ 1810 h 2197"/>
                <a:gd name="T90" fmla="*/ 207 w 2291"/>
                <a:gd name="T91" fmla="*/ 1476 h 2197"/>
                <a:gd name="T92" fmla="*/ 738 w 2291"/>
                <a:gd name="T93" fmla="*/ 1433 h 2197"/>
                <a:gd name="T94" fmla="*/ 781 w 2291"/>
                <a:gd name="T95" fmla="*/ 1810 h 2197"/>
                <a:gd name="T96" fmla="*/ 250 w 2291"/>
                <a:gd name="T97" fmla="*/ 1853 h 2197"/>
                <a:gd name="T98" fmla="*/ 207 w 2291"/>
                <a:gd name="T99" fmla="*/ 1476 h 2197"/>
                <a:gd name="T100" fmla="*/ 805 w 2291"/>
                <a:gd name="T101" fmla="*/ 1949 h 2197"/>
                <a:gd name="T102" fmla="*/ 141 w 2291"/>
                <a:gd name="T103" fmla="*/ 1969 h 2197"/>
                <a:gd name="T104" fmla="*/ 0 w 2291"/>
                <a:gd name="T105" fmla="*/ 2159 h 2197"/>
                <a:gd name="T106" fmla="*/ 26 w 2291"/>
                <a:gd name="T107" fmla="*/ 2197 h 2197"/>
                <a:gd name="T108" fmla="*/ 988 w 2291"/>
                <a:gd name="T109" fmla="*/ 2171 h 2197"/>
                <a:gd name="T110" fmla="*/ 971 w 2291"/>
                <a:gd name="T111" fmla="*/ 2114 h 2197"/>
                <a:gd name="T112" fmla="*/ 971 w 2291"/>
                <a:gd name="T113" fmla="*/ 1659 h 2197"/>
                <a:gd name="T114" fmla="*/ 1088 w 2291"/>
                <a:gd name="T115" fmla="*/ 1610 h 2197"/>
                <a:gd name="T116" fmla="*/ 971 w 2291"/>
                <a:gd name="T117" fmla="*/ 1659 h 2197"/>
                <a:gd name="T118" fmla="*/ 1204 w 2291"/>
                <a:gd name="T119" fmla="*/ 1610 h 2197"/>
                <a:gd name="T120" fmla="*/ 1320 w 2291"/>
                <a:gd name="T121" fmla="*/ 1659 h 2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91" h="2197">
                  <a:moveTo>
                    <a:pt x="1506" y="1023"/>
                  </a:moveTo>
                  <a:cubicBezTo>
                    <a:pt x="1448" y="923"/>
                    <a:pt x="1448" y="923"/>
                    <a:pt x="1448" y="923"/>
                  </a:cubicBezTo>
                  <a:cubicBezTo>
                    <a:pt x="1406" y="947"/>
                    <a:pt x="1406" y="947"/>
                    <a:pt x="1406" y="947"/>
                  </a:cubicBezTo>
                  <a:cubicBezTo>
                    <a:pt x="1464" y="1048"/>
                    <a:pt x="1464" y="1048"/>
                    <a:pt x="1464" y="1048"/>
                  </a:cubicBezTo>
                  <a:lnTo>
                    <a:pt x="1506" y="1023"/>
                  </a:lnTo>
                  <a:close/>
                  <a:moveTo>
                    <a:pt x="1622" y="1225"/>
                  </a:moveTo>
                  <a:cubicBezTo>
                    <a:pt x="1564" y="1124"/>
                    <a:pt x="1564" y="1124"/>
                    <a:pt x="1564" y="1124"/>
                  </a:cubicBezTo>
                  <a:cubicBezTo>
                    <a:pt x="1522" y="1149"/>
                    <a:pt x="1522" y="1149"/>
                    <a:pt x="1522" y="1149"/>
                  </a:cubicBezTo>
                  <a:cubicBezTo>
                    <a:pt x="1580" y="1249"/>
                    <a:pt x="1580" y="1249"/>
                    <a:pt x="1580" y="1249"/>
                  </a:cubicBezTo>
                  <a:lnTo>
                    <a:pt x="1622" y="1225"/>
                  </a:lnTo>
                  <a:close/>
                  <a:moveTo>
                    <a:pt x="711" y="1249"/>
                  </a:moveTo>
                  <a:cubicBezTo>
                    <a:pt x="769" y="1149"/>
                    <a:pt x="769" y="1149"/>
                    <a:pt x="769" y="1149"/>
                  </a:cubicBezTo>
                  <a:cubicBezTo>
                    <a:pt x="727" y="1124"/>
                    <a:pt x="727" y="1124"/>
                    <a:pt x="727" y="1124"/>
                  </a:cubicBezTo>
                  <a:cubicBezTo>
                    <a:pt x="669" y="1225"/>
                    <a:pt x="669" y="1225"/>
                    <a:pt x="669" y="1225"/>
                  </a:cubicBezTo>
                  <a:lnTo>
                    <a:pt x="711" y="1249"/>
                  </a:lnTo>
                  <a:close/>
                  <a:moveTo>
                    <a:pt x="828" y="1048"/>
                  </a:moveTo>
                  <a:cubicBezTo>
                    <a:pt x="886" y="947"/>
                    <a:pt x="886" y="947"/>
                    <a:pt x="886" y="947"/>
                  </a:cubicBezTo>
                  <a:cubicBezTo>
                    <a:pt x="844" y="923"/>
                    <a:pt x="844" y="923"/>
                    <a:pt x="844" y="923"/>
                  </a:cubicBezTo>
                  <a:cubicBezTo>
                    <a:pt x="786" y="1023"/>
                    <a:pt x="786" y="1023"/>
                    <a:pt x="786" y="1023"/>
                  </a:cubicBezTo>
                  <a:lnTo>
                    <a:pt x="828" y="1048"/>
                  </a:lnTo>
                  <a:close/>
                  <a:moveTo>
                    <a:pt x="902" y="540"/>
                  </a:moveTo>
                  <a:cubicBezTo>
                    <a:pt x="1390" y="540"/>
                    <a:pt x="1390" y="540"/>
                    <a:pt x="1390" y="540"/>
                  </a:cubicBezTo>
                  <a:cubicBezTo>
                    <a:pt x="1447" y="540"/>
                    <a:pt x="1493" y="494"/>
                    <a:pt x="1493" y="437"/>
                  </a:cubicBezTo>
                  <a:cubicBezTo>
                    <a:pt x="1493" y="103"/>
                    <a:pt x="1493" y="103"/>
                    <a:pt x="1493" y="103"/>
                  </a:cubicBezTo>
                  <a:cubicBezTo>
                    <a:pt x="1493" y="46"/>
                    <a:pt x="1447" y="0"/>
                    <a:pt x="1390" y="0"/>
                  </a:cubicBezTo>
                  <a:cubicBezTo>
                    <a:pt x="902" y="0"/>
                    <a:pt x="902" y="0"/>
                    <a:pt x="902" y="0"/>
                  </a:cubicBezTo>
                  <a:cubicBezTo>
                    <a:pt x="845" y="0"/>
                    <a:pt x="799" y="46"/>
                    <a:pt x="799" y="103"/>
                  </a:cubicBezTo>
                  <a:cubicBezTo>
                    <a:pt x="799" y="437"/>
                    <a:pt x="799" y="437"/>
                    <a:pt x="799" y="437"/>
                  </a:cubicBezTo>
                  <a:cubicBezTo>
                    <a:pt x="799" y="494"/>
                    <a:pt x="845" y="540"/>
                    <a:pt x="902" y="540"/>
                  </a:cubicBezTo>
                  <a:close/>
                  <a:moveTo>
                    <a:pt x="859" y="103"/>
                  </a:moveTo>
                  <a:cubicBezTo>
                    <a:pt x="859" y="79"/>
                    <a:pt x="878" y="60"/>
                    <a:pt x="902" y="60"/>
                  </a:cubicBezTo>
                  <a:cubicBezTo>
                    <a:pt x="1390" y="60"/>
                    <a:pt x="1390" y="60"/>
                    <a:pt x="1390" y="60"/>
                  </a:cubicBezTo>
                  <a:cubicBezTo>
                    <a:pt x="1413" y="60"/>
                    <a:pt x="1433" y="79"/>
                    <a:pt x="1433" y="103"/>
                  </a:cubicBezTo>
                  <a:cubicBezTo>
                    <a:pt x="1433" y="437"/>
                    <a:pt x="1433" y="437"/>
                    <a:pt x="1433" y="437"/>
                  </a:cubicBezTo>
                  <a:cubicBezTo>
                    <a:pt x="1433" y="461"/>
                    <a:pt x="1413" y="480"/>
                    <a:pt x="1390" y="480"/>
                  </a:cubicBezTo>
                  <a:cubicBezTo>
                    <a:pt x="902" y="480"/>
                    <a:pt x="902" y="480"/>
                    <a:pt x="902" y="480"/>
                  </a:cubicBezTo>
                  <a:cubicBezTo>
                    <a:pt x="878" y="480"/>
                    <a:pt x="859" y="461"/>
                    <a:pt x="859" y="437"/>
                  </a:cubicBezTo>
                  <a:lnTo>
                    <a:pt x="859" y="103"/>
                  </a:lnTo>
                  <a:close/>
                  <a:moveTo>
                    <a:pt x="678" y="824"/>
                  </a:moveTo>
                  <a:cubicBezTo>
                    <a:pt x="1614" y="824"/>
                    <a:pt x="1614" y="824"/>
                    <a:pt x="1614" y="824"/>
                  </a:cubicBezTo>
                  <a:cubicBezTo>
                    <a:pt x="1628" y="824"/>
                    <a:pt x="1640" y="812"/>
                    <a:pt x="1640" y="798"/>
                  </a:cubicBezTo>
                  <a:cubicBezTo>
                    <a:pt x="1640" y="786"/>
                    <a:pt x="1640" y="786"/>
                    <a:pt x="1640" y="786"/>
                  </a:cubicBezTo>
                  <a:cubicBezTo>
                    <a:pt x="1640" y="772"/>
                    <a:pt x="1632" y="752"/>
                    <a:pt x="1623" y="741"/>
                  </a:cubicBezTo>
                  <a:cubicBezTo>
                    <a:pt x="1499" y="596"/>
                    <a:pt x="1499" y="596"/>
                    <a:pt x="1499" y="596"/>
                  </a:cubicBezTo>
                  <a:cubicBezTo>
                    <a:pt x="1490" y="585"/>
                    <a:pt x="1471" y="576"/>
                    <a:pt x="1457" y="576"/>
                  </a:cubicBezTo>
                  <a:cubicBezTo>
                    <a:pt x="835" y="576"/>
                    <a:pt x="835" y="576"/>
                    <a:pt x="835" y="576"/>
                  </a:cubicBezTo>
                  <a:cubicBezTo>
                    <a:pt x="821" y="576"/>
                    <a:pt x="802" y="585"/>
                    <a:pt x="792" y="596"/>
                  </a:cubicBezTo>
                  <a:cubicBezTo>
                    <a:pt x="669" y="741"/>
                    <a:pt x="669" y="741"/>
                    <a:pt x="669" y="741"/>
                  </a:cubicBezTo>
                  <a:cubicBezTo>
                    <a:pt x="659" y="752"/>
                    <a:pt x="652" y="772"/>
                    <a:pt x="652" y="786"/>
                  </a:cubicBezTo>
                  <a:cubicBezTo>
                    <a:pt x="652" y="798"/>
                    <a:pt x="652" y="798"/>
                    <a:pt x="652" y="798"/>
                  </a:cubicBezTo>
                  <a:cubicBezTo>
                    <a:pt x="652" y="812"/>
                    <a:pt x="664" y="824"/>
                    <a:pt x="678" y="824"/>
                  </a:cubicBezTo>
                  <a:close/>
                  <a:moveTo>
                    <a:pt x="1450" y="1476"/>
                  </a:moveTo>
                  <a:cubicBezTo>
                    <a:pt x="1450" y="1810"/>
                    <a:pt x="1450" y="1810"/>
                    <a:pt x="1450" y="1810"/>
                  </a:cubicBezTo>
                  <a:cubicBezTo>
                    <a:pt x="1450" y="1867"/>
                    <a:pt x="1497" y="1913"/>
                    <a:pt x="1554" y="1913"/>
                  </a:cubicBezTo>
                  <a:cubicBezTo>
                    <a:pt x="2041" y="1913"/>
                    <a:pt x="2041" y="1913"/>
                    <a:pt x="2041" y="1913"/>
                  </a:cubicBezTo>
                  <a:cubicBezTo>
                    <a:pt x="2098" y="1913"/>
                    <a:pt x="2144" y="1867"/>
                    <a:pt x="2144" y="1810"/>
                  </a:cubicBezTo>
                  <a:cubicBezTo>
                    <a:pt x="2144" y="1476"/>
                    <a:pt x="2144" y="1476"/>
                    <a:pt x="2144" y="1476"/>
                  </a:cubicBezTo>
                  <a:cubicBezTo>
                    <a:pt x="2144" y="1419"/>
                    <a:pt x="2098" y="1373"/>
                    <a:pt x="2041" y="1373"/>
                  </a:cubicBezTo>
                  <a:cubicBezTo>
                    <a:pt x="1554" y="1373"/>
                    <a:pt x="1554" y="1373"/>
                    <a:pt x="1554" y="1373"/>
                  </a:cubicBezTo>
                  <a:cubicBezTo>
                    <a:pt x="1497" y="1373"/>
                    <a:pt x="1450" y="1419"/>
                    <a:pt x="1450" y="1476"/>
                  </a:cubicBezTo>
                  <a:close/>
                  <a:moveTo>
                    <a:pt x="2084" y="1476"/>
                  </a:moveTo>
                  <a:cubicBezTo>
                    <a:pt x="2084" y="1810"/>
                    <a:pt x="2084" y="1810"/>
                    <a:pt x="2084" y="1810"/>
                  </a:cubicBezTo>
                  <a:cubicBezTo>
                    <a:pt x="2084" y="1834"/>
                    <a:pt x="2065" y="1853"/>
                    <a:pt x="2041" y="1853"/>
                  </a:cubicBezTo>
                  <a:cubicBezTo>
                    <a:pt x="1554" y="1853"/>
                    <a:pt x="1554" y="1853"/>
                    <a:pt x="1554" y="1853"/>
                  </a:cubicBezTo>
                  <a:cubicBezTo>
                    <a:pt x="1530" y="1853"/>
                    <a:pt x="1511" y="1834"/>
                    <a:pt x="1511" y="1810"/>
                  </a:cubicBezTo>
                  <a:cubicBezTo>
                    <a:pt x="1511" y="1476"/>
                    <a:pt x="1511" y="1476"/>
                    <a:pt x="1511" y="1476"/>
                  </a:cubicBezTo>
                  <a:cubicBezTo>
                    <a:pt x="1511" y="1452"/>
                    <a:pt x="1530" y="1433"/>
                    <a:pt x="1554" y="1433"/>
                  </a:cubicBezTo>
                  <a:cubicBezTo>
                    <a:pt x="2041" y="1433"/>
                    <a:pt x="2041" y="1433"/>
                    <a:pt x="2041" y="1433"/>
                  </a:cubicBezTo>
                  <a:cubicBezTo>
                    <a:pt x="2065" y="1433"/>
                    <a:pt x="2084" y="1452"/>
                    <a:pt x="2084" y="1476"/>
                  </a:cubicBezTo>
                  <a:close/>
                  <a:moveTo>
                    <a:pt x="2275" y="2114"/>
                  </a:moveTo>
                  <a:cubicBezTo>
                    <a:pt x="2151" y="1969"/>
                    <a:pt x="2151" y="1969"/>
                    <a:pt x="2151" y="1969"/>
                  </a:cubicBezTo>
                  <a:cubicBezTo>
                    <a:pt x="2142" y="1958"/>
                    <a:pt x="2123" y="1949"/>
                    <a:pt x="2108" y="1949"/>
                  </a:cubicBezTo>
                  <a:cubicBezTo>
                    <a:pt x="1486" y="1949"/>
                    <a:pt x="1486" y="1949"/>
                    <a:pt x="1486" y="1949"/>
                  </a:cubicBezTo>
                  <a:cubicBezTo>
                    <a:pt x="1472" y="1949"/>
                    <a:pt x="1453" y="1958"/>
                    <a:pt x="1444" y="1969"/>
                  </a:cubicBezTo>
                  <a:cubicBezTo>
                    <a:pt x="1320" y="2114"/>
                    <a:pt x="1320" y="2114"/>
                    <a:pt x="1320" y="2114"/>
                  </a:cubicBezTo>
                  <a:cubicBezTo>
                    <a:pt x="1311" y="2125"/>
                    <a:pt x="1304" y="2145"/>
                    <a:pt x="1304" y="2159"/>
                  </a:cubicBezTo>
                  <a:cubicBezTo>
                    <a:pt x="1304" y="2171"/>
                    <a:pt x="1304" y="2171"/>
                    <a:pt x="1304" y="2171"/>
                  </a:cubicBezTo>
                  <a:cubicBezTo>
                    <a:pt x="1304" y="2185"/>
                    <a:pt x="1315" y="2197"/>
                    <a:pt x="1329" y="2197"/>
                  </a:cubicBezTo>
                  <a:cubicBezTo>
                    <a:pt x="2265" y="2197"/>
                    <a:pt x="2265" y="2197"/>
                    <a:pt x="2265" y="2197"/>
                  </a:cubicBezTo>
                  <a:cubicBezTo>
                    <a:pt x="2280" y="2197"/>
                    <a:pt x="2291" y="2185"/>
                    <a:pt x="2291" y="2171"/>
                  </a:cubicBezTo>
                  <a:cubicBezTo>
                    <a:pt x="2291" y="2159"/>
                    <a:pt x="2291" y="2159"/>
                    <a:pt x="2291" y="2159"/>
                  </a:cubicBezTo>
                  <a:cubicBezTo>
                    <a:pt x="2291" y="2145"/>
                    <a:pt x="2284" y="2125"/>
                    <a:pt x="2275" y="2114"/>
                  </a:cubicBezTo>
                  <a:close/>
                  <a:moveTo>
                    <a:pt x="250" y="1913"/>
                  </a:moveTo>
                  <a:cubicBezTo>
                    <a:pt x="738" y="1913"/>
                    <a:pt x="738" y="1913"/>
                    <a:pt x="738" y="1913"/>
                  </a:cubicBezTo>
                  <a:cubicBezTo>
                    <a:pt x="795" y="1913"/>
                    <a:pt x="841" y="1867"/>
                    <a:pt x="841" y="1810"/>
                  </a:cubicBezTo>
                  <a:cubicBezTo>
                    <a:pt x="841" y="1476"/>
                    <a:pt x="841" y="1476"/>
                    <a:pt x="841" y="1476"/>
                  </a:cubicBezTo>
                  <a:cubicBezTo>
                    <a:pt x="841" y="1419"/>
                    <a:pt x="795" y="1373"/>
                    <a:pt x="738" y="1373"/>
                  </a:cubicBezTo>
                  <a:cubicBezTo>
                    <a:pt x="250" y="1373"/>
                    <a:pt x="250" y="1373"/>
                    <a:pt x="250" y="1373"/>
                  </a:cubicBezTo>
                  <a:cubicBezTo>
                    <a:pt x="193" y="1373"/>
                    <a:pt x="147" y="1419"/>
                    <a:pt x="147" y="1476"/>
                  </a:cubicBezTo>
                  <a:cubicBezTo>
                    <a:pt x="147" y="1810"/>
                    <a:pt x="147" y="1810"/>
                    <a:pt x="147" y="1810"/>
                  </a:cubicBezTo>
                  <a:cubicBezTo>
                    <a:pt x="147" y="1867"/>
                    <a:pt x="193" y="1913"/>
                    <a:pt x="250" y="1913"/>
                  </a:cubicBezTo>
                  <a:close/>
                  <a:moveTo>
                    <a:pt x="207" y="1476"/>
                  </a:moveTo>
                  <a:cubicBezTo>
                    <a:pt x="207" y="1452"/>
                    <a:pt x="227" y="1433"/>
                    <a:pt x="250" y="1433"/>
                  </a:cubicBezTo>
                  <a:cubicBezTo>
                    <a:pt x="738" y="1433"/>
                    <a:pt x="738" y="1433"/>
                    <a:pt x="738" y="1433"/>
                  </a:cubicBezTo>
                  <a:cubicBezTo>
                    <a:pt x="762" y="1433"/>
                    <a:pt x="781" y="1452"/>
                    <a:pt x="781" y="1476"/>
                  </a:cubicBezTo>
                  <a:cubicBezTo>
                    <a:pt x="781" y="1810"/>
                    <a:pt x="781" y="1810"/>
                    <a:pt x="781" y="1810"/>
                  </a:cubicBezTo>
                  <a:cubicBezTo>
                    <a:pt x="781" y="1834"/>
                    <a:pt x="762" y="1853"/>
                    <a:pt x="738" y="1853"/>
                  </a:cubicBezTo>
                  <a:cubicBezTo>
                    <a:pt x="250" y="1853"/>
                    <a:pt x="250" y="1853"/>
                    <a:pt x="250" y="1853"/>
                  </a:cubicBezTo>
                  <a:cubicBezTo>
                    <a:pt x="227" y="1853"/>
                    <a:pt x="207" y="1834"/>
                    <a:pt x="207" y="1810"/>
                  </a:cubicBezTo>
                  <a:lnTo>
                    <a:pt x="207" y="1476"/>
                  </a:lnTo>
                  <a:close/>
                  <a:moveTo>
                    <a:pt x="848" y="1969"/>
                  </a:moveTo>
                  <a:cubicBezTo>
                    <a:pt x="838" y="1958"/>
                    <a:pt x="819" y="1949"/>
                    <a:pt x="805" y="1949"/>
                  </a:cubicBezTo>
                  <a:cubicBezTo>
                    <a:pt x="183" y="1949"/>
                    <a:pt x="183" y="1949"/>
                    <a:pt x="183" y="1949"/>
                  </a:cubicBezTo>
                  <a:cubicBezTo>
                    <a:pt x="169" y="1949"/>
                    <a:pt x="150" y="1958"/>
                    <a:pt x="141" y="1969"/>
                  </a:cubicBezTo>
                  <a:cubicBezTo>
                    <a:pt x="17" y="2114"/>
                    <a:pt x="17" y="2114"/>
                    <a:pt x="17" y="2114"/>
                  </a:cubicBezTo>
                  <a:cubicBezTo>
                    <a:pt x="8" y="2125"/>
                    <a:pt x="0" y="2145"/>
                    <a:pt x="0" y="2159"/>
                  </a:cubicBezTo>
                  <a:cubicBezTo>
                    <a:pt x="0" y="2171"/>
                    <a:pt x="0" y="2171"/>
                    <a:pt x="0" y="2171"/>
                  </a:cubicBezTo>
                  <a:cubicBezTo>
                    <a:pt x="0" y="2185"/>
                    <a:pt x="12" y="2197"/>
                    <a:pt x="26" y="2197"/>
                  </a:cubicBezTo>
                  <a:cubicBezTo>
                    <a:pt x="962" y="2197"/>
                    <a:pt x="962" y="2197"/>
                    <a:pt x="962" y="2197"/>
                  </a:cubicBezTo>
                  <a:cubicBezTo>
                    <a:pt x="977" y="2197"/>
                    <a:pt x="988" y="2185"/>
                    <a:pt x="988" y="2171"/>
                  </a:cubicBezTo>
                  <a:cubicBezTo>
                    <a:pt x="988" y="2159"/>
                    <a:pt x="988" y="2159"/>
                    <a:pt x="988" y="2159"/>
                  </a:cubicBezTo>
                  <a:cubicBezTo>
                    <a:pt x="988" y="2145"/>
                    <a:pt x="981" y="2125"/>
                    <a:pt x="971" y="2114"/>
                  </a:cubicBezTo>
                  <a:lnTo>
                    <a:pt x="848" y="1969"/>
                  </a:lnTo>
                  <a:close/>
                  <a:moveTo>
                    <a:pt x="971" y="1659"/>
                  </a:moveTo>
                  <a:cubicBezTo>
                    <a:pt x="1088" y="1659"/>
                    <a:pt x="1088" y="1659"/>
                    <a:pt x="1088" y="1659"/>
                  </a:cubicBezTo>
                  <a:cubicBezTo>
                    <a:pt x="1088" y="1610"/>
                    <a:pt x="1088" y="1610"/>
                    <a:pt x="1088" y="1610"/>
                  </a:cubicBezTo>
                  <a:cubicBezTo>
                    <a:pt x="971" y="1610"/>
                    <a:pt x="971" y="1610"/>
                    <a:pt x="971" y="1610"/>
                  </a:cubicBezTo>
                  <a:lnTo>
                    <a:pt x="971" y="1659"/>
                  </a:lnTo>
                  <a:close/>
                  <a:moveTo>
                    <a:pt x="1320" y="1610"/>
                  </a:moveTo>
                  <a:cubicBezTo>
                    <a:pt x="1204" y="1610"/>
                    <a:pt x="1204" y="1610"/>
                    <a:pt x="1204" y="1610"/>
                  </a:cubicBezTo>
                  <a:cubicBezTo>
                    <a:pt x="1204" y="1659"/>
                    <a:pt x="1204" y="1659"/>
                    <a:pt x="1204" y="1659"/>
                  </a:cubicBezTo>
                  <a:cubicBezTo>
                    <a:pt x="1320" y="1659"/>
                    <a:pt x="1320" y="1659"/>
                    <a:pt x="1320" y="1659"/>
                  </a:cubicBezTo>
                  <a:lnTo>
                    <a:pt x="1320" y="1610"/>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grpSp>
      <p:grpSp>
        <p:nvGrpSpPr>
          <p:cNvPr id="4" name="Group 3"/>
          <p:cNvGrpSpPr/>
          <p:nvPr/>
        </p:nvGrpSpPr>
        <p:grpSpPr>
          <a:xfrm>
            <a:off x="6166256" y="2455582"/>
            <a:ext cx="2980780" cy="994076"/>
            <a:chOff x="6166256" y="2455582"/>
            <a:chExt cx="2980780" cy="994076"/>
          </a:xfrm>
        </p:grpSpPr>
        <p:sp>
          <p:nvSpPr>
            <p:cNvPr id="18" name="TextBox 17"/>
            <p:cNvSpPr txBox="1"/>
            <p:nvPr/>
          </p:nvSpPr>
          <p:spPr>
            <a:xfrm>
              <a:off x="6166256" y="3264992"/>
              <a:ext cx="2980780" cy="184666"/>
            </a:xfrm>
            <a:prstGeom prst="rect">
              <a:avLst/>
            </a:prstGeom>
            <a:noFill/>
          </p:spPr>
          <p:txBody>
            <a:bodyPr wrap="square" lIns="0" tIns="0" rIns="0" bIns="0" rtlCol="0">
              <a:spAutoFit/>
            </a:bodyPr>
            <a:lstStyle/>
            <a:p>
              <a:pPr algn="ctr"/>
              <a:r>
                <a:rPr lang="en-US" sz="1200" dirty="0">
                  <a:solidFill>
                    <a:schemeClr val="bg1">
                      <a:alpha val="99000"/>
                    </a:schemeClr>
                  </a:solidFill>
                  <a:effectLst>
                    <a:outerShdw blurRad="63500" algn="ctr" rotWithShape="0">
                      <a:schemeClr val="tx1">
                        <a:alpha val="60000"/>
                      </a:schemeClr>
                    </a:outerShdw>
                  </a:effectLst>
                </a:rPr>
                <a:t>Windows Admin </a:t>
              </a:r>
              <a:r>
                <a:rPr lang="en-US" sz="1200" dirty="0" smtClean="0">
                  <a:solidFill>
                    <a:schemeClr val="bg1">
                      <a:alpha val="99000"/>
                    </a:schemeClr>
                  </a:solidFill>
                  <a:effectLst>
                    <a:outerShdw blurRad="63500" algn="ctr" rotWithShape="0">
                      <a:schemeClr val="tx1">
                        <a:alpha val="60000"/>
                      </a:schemeClr>
                    </a:outerShdw>
                  </a:effectLst>
                </a:rPr>
                <a:t>Server </a:t>
              </a:r>
              <a:r>
                <a:rPr lang="en-US" sz="1200" dirty="0">
                  <a:solidFill>
                    <a:schemeClr val="bg1">
                      <a:alpha val="99000"/>
                    </a:schemeClr>
                  </a:solidFill>
                  <a:effectLst>
                    <a:outerShdw blurRad="63500" algn="ctr" rotWithShape="0">
                      <a:schemeClr val="tx1">
                        <a:alpha val="60000"/>
                      </a:schemeClr>
                    </a:outerShdw>
                  </a:effectLst>
                </a:rPr>
                <a:t>Tools</a:t>
              </a:r>
            </a:p>
          </p:txBody>
        </p:sp>
        <p:sp>
          <p:nvSpPr>
            <p:cNvPr id="22" name="Freeform 40"/>
            <p:cNvSpPr>
              <a:spLocks noEditPoints="1"/>
            </p:cNvSpPr>
            <p:nvPr/>
          </p:nvSpPr>
          <p:spPr bwMode="black">
            <a:xfrm>
              <a:off x="7321774" y="2455582"/>
              <a:ext cx="679566" cy="654146"/>
            </a:xfrm>
            <a:custGeom>
              <a:avLst/>
              <a:gdLst>
                <a:gd name="T0" fmla="*/ 461 w 891"/>
                <a:gd name="T1" fmla="*/ 470 h 859"/>
                <a:gd name="T2" fmla="*/ 793 w 891"/>
                <a:gd name="T3" fmla="*/ 489 h 859"/>
                <a:gd name="T4" fmla="*/ 707 w 891"/>
                <a:gd name="T5" fmla="*/ 787 h 859"/>
                <a:gd name="T6" fmla="*/ 375 w 891"/>
                <a:gd name="T7" fmla="*/ 767 h 859"/>
                <a:gd name="T8" fmla="*/ 461 w 891"/>
                <a:gd name="T9" fmla="*/ 470 h 859"/>
                <a:gd name="T10" fmla="*/ 430 w 891"/>
                <a:gd name="T11" fmla="*/ 387 h 859"/>
                <a:gd name="T12" fmla="*/ 517 w 891"/>
                <a:gd name="T13" fmla="*/ 90 h 859"/>
                <a:gd name="T14" fmla="*/ 184 w 891"/>
                <a:gd name="T15" fmla="*/ 71 h 859"/>
                <a:gd name="T16" fmla="*/ 98 w 891"/>
                <a:gd name="T17" fmla="*/ 368 h 859"/>
                <a:gd name="T18" fmla="*/ 430 w 891"/>
                <a:gd name="T19" fmla="*/ 387 h 859"/>
                <a:gd name="T20" fmla="*/ 83 w 891"/>
                <a:gd name="T21" fmla="*/ 421 h 859"/>
                <a:gd name="T22" fmla="*/ 0 w 891"/>
                <a:gd name="T23" fmla="*/ 703 h 859"/>
                <a:gd name="T24" fmla="*/ 0 w 891"/>
                <a:gd name="T25" fmla="*/ 706 h 859"/>
                <a:gd name="T26" fmla="*/ 7 w 891"/>
                <a:gd name="T27" fmla="*/ 712 h 859"/>
                <a:gd name="T28" fmla="*/ 9 w 891"/>
                <a:gd name="T29" fmla="*/ 712 h 859"/>
                <a:gd name="T30" fmla="*/ 329 w 891"/>
                <a:gd name="T31" fmla="*/ 737 h 859"/>
                <a:gd name="T32" fmla="*/ 415 w 891"/>
                <a:gd name="T33" fmla="*/ 440 h 859"/>
                <a:gd name="T34" fmla="*/ 83 w 891"/>
                <a:gd name="T35" fmla="*/ 421 h 859"/>
                <a:gd name="T36" fmla="*/ 883 w 891"/>
                <a:gd name="T37" fmla="*/ 147 h 859"/>
                <a:gd name="T38" fmla="*/ 882 w 891"/>
                <a:gd name="T39" fmla="*/ 147 h 859"/>
                <a:gd name="T40" fmla="*/ 561 w 891"/>
                <a:gd name="T41" fmla="*/ 122 h 859"/>
                <a:gd name="T42" fmla="*/ 475 w 891"/>
                <a:gd name="T43" fmla="*/ 419 h 859"/>
                <a:gd name="T44" fmla="*/ 808 w 891"/>
                <a:gd name="T45" fmla="*/ 438 h 859"/>
                <a:gd name="T46" fmla="*/ 891 w 891"/>
                <a:gd name="T47" fmla="*/ 154 h 859"/>
                <a:gd name="T48" fmla="*/ 891 w 891"/>
                <a:gd name="T49" fmla="*/ 153 h 859"/>
                <a:gd name="T50" fmla="*/ 883 w 891"/>
                <a:gd name="T51" fmla="*/ 147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91" h="859">
                  <a:moveTo>
                    <a:pt x="461" y="470"/>
                  </a:moveTo>
                  <a:cubicBezTo>
                    <a:pt x="535" y="522"/>
                    <a:pt x="620" y="562"/>
                    <a:pt x="793" y="489"/>
                  </a:cubicBezTo>
                  <a:cubicBezTo>
                    <a:pt x="793" y="489"/>
                    <a:pt x="793" y="489"/>
                    <a:pt x="707" y="787"/>
                  </a:cubicBezTo>
                  <a:cubicBezTo>
                    <a:pt x="534" y="859"/>
                    <a:pt x="449" y="818"/>
                    <a:pt x="375" y="767"/>
                  </a:cubicBezTo>
                  <a:cubicBezTo>
                    <a:pt x="375" y="767"/>
                    <a:pt x="375" y="767"/>
                    <a:pt x="461" y="470"/>
                  </a:cubicBezTo>
                  <a:close/>
                  <a:moveTo>
                    <a:pt x="430" y="387"/>
                  </a:moveTo>
                  <a:cubicBezTo>
                    <a:pt x="517" y="90"/>
                    <a:pt x="517" y="90"/>
                    <a:pt x="517" y="90"/>
                  </a:cubicBezTo>
                  <a:cubicBezTo>
                    <a:pt x="441" y="41"/>
                    <a:pt x="357" y="0"/>
                    <a:pt x="184" y="71"/>
                  </a:cubicBezTo>
                  <a:cubicBezTo>
                    <a:pt x="98" y="368"/>
                    <a:pt x="98" y="368"/>
                    <a:pt x="98" y="368"/>
                  </a:cubicBezTo>
                  <a:cubicBezTo>
                    <a:pt x="271" y="297"/>
                    <a:pt x="354" y="337"/>
                    <a:pt x="430" y="387"/>
                  </a:cubicBezTo>
                  <a:close/>
                  <a:moveTo>
                    <a:pt x="83" y="421"/>
                  </a:moveTo>
                  <a:cubicBezTo>
                    <a:pt x="0" y="703"/>
                    <a:pt x="0" y="703"/>
                    <a:pt x="0" y="703"/>
                  </a:cubicBezTo>
                  <a:cubicBezTo>
                    <a:pt x="0" y="704"/>
                    <a:pt x="0" y="704"/>
                    <a:pt x="0" y="706"/>
                  </a:cubicBezTo>
                  <a:cubicBezTo>
                    <a:pt x="0" y="709"/>
                    <a:pt x="3" y="712"/>
                    <a:pt x="7" y="712"/>
                  </a:cubicBezTo>
                  <a:cubicBezTo>
                    <a:pt x="9" y="712"/>
                    <a:pt x="9" y="712"/>
                    <a:pt x="9" y="712"/>
                  </a:cubicBezTo>
                  <a:cubicBezTo>
                    <a:pt x="175" y="646"/>
                    <a:pt x="256" y="687"/>
                    <a:pt x="329" y="737"/>
                  </a:cubicBezTo>
                  <a:cubicBezTo>
                    <a:pt x="415" y="440"/>
                    <a:pt x="415" y="440"/>
                    <a:pt x="415" y="440"/>
                  </a:cubicBezTo>
                  <a:cubicBezTo>
                    <a:pt x="339" y="389"/>
                    <a:pt x="256" y="348"/>
                    <a:pt x="83" y="421"/>
                  </a:cubicBezTo>
                  <a:close/>
                  <a:moveTo>
                    <a:pt x="883" y="147"/>
                  </a:moveTo>
                  <a:cubicBezTo>
                    <a:pt x="882" y="147"/>
                    <a:pt x="882" y="147"/>
                    <a:pt x="882" y="147"/>
                  </a:cubicBezTo>
                  <a:cubicBezTo>
                    <a:pt x="716" y="212"/>
                    <a:pt x="634" y="172"/>
                    <a:pt x="561" y="122"/>
                  </a:cubicBezTo>
                  <a:cubicBezTo>
                    <a:pt x="475" y="419"/>
                    <a:pt x="475" y="419"/>
                    <a:pt x="475" y="419"/>
                  </a:cubicBezTo>
                  <a:cubicBezTo>
                    <a:pt x="551" y="468"/>
                    <a:pt x="634" y="509"/>
                    <a:pt x="808" y="438"/>
                  </a:cubicBezTo>
                  <a:cubicBezTo>
                    <a:pt x="891" y="154"/>
                    <a:pt x="891" y="154"/>
                    <a:pt x="891" y="154"/>
                  </a:cubicBezTo>
                  <a:cubicBezTo>
                    <a:pt x="891" y="153"/>
                    <a:pt x="891" y="153"/>
                    <a:pt x="891" y="153"/>
                  </a:cubicBezTo>
                  <a:cubicBezTo>
                    <a:pt x="891" y="150"/>
                    <a:pt x="888" y="147"/>
                    <a:pt x="883" y="1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7" name="TextBox 16"/>
          <p:cNvSpPr txBox="1"/>
          <p:nvPr/>
        </p:nvSpPr>
        <p:spPr>
          <a:xfrm>
            <a:off x="1067577" y="3881366"/>
            <a:ext cx="10280828" cy="430887"/>
          </a:xfrm>
          <a:prstGeom prst="rect">
            <a:avLst/>
          </a:prstGeom>
          <a:noFill/>
        </p:spPr>
        <p:txBody>
          <a:bodyPr wrap="square" lIns="0" tIns="0" rIns="0" bIns="0" rtlCol="0">
            <a:spAutoFit/>
          </a:bodyPr>
          <a:lstStyle/>
          <a:p>
            <a:pPr algn="ctr"/>
            <a:r>
              <a:rPr lang="en-US" sz="2800" dirty="0">
                <a:solidFill>
                  <a:schemeClr val="tx1">
                    <a:alpha val="99000"/>
                  </a:schemeClr>
                </a:solidFill>
                <a:latin typeface="+mj-lt"/>
              </a:rPr>
              <a:t>Office 365</a:t>
            </a:r>
          </a:p>
        </p:txBody>
      </p:sp>
      <p:sp>
        <p:nvSpPr>
          <p:cNvPr id="23" name="Rectangle 22"/>
          <p:cNvSpPr/>
          <p:nvPr/>
        </p:nvSpPr>
        <p:spPr bwMode="auto">
          <a:xfrm>
            <a:off x="1" y="4438716"/>
            <a:ext cx="12436472" cy="1241929"/>
          </a:xfrm>
          <a:prstGeom prst="rect">
            <a:avLst/>
          </a:prstGeom>
          <a:solidFill>
            <a:schemeClr val="tx1"/>
          </a:solidFill>
          <a:ln w="25400" cap="flat" cmpd="sng" algn="ctr">
            <a:noFill/>
            <a:prstDash val="solid"/>
          </a:ln>
          <a:effectLst/>
        </p:spPr>
        <p:txBody>
          <a:bodyPr rtlCol="0" anchor="ctr"/>
          <a:lstStyle/>
          <a:p>
            <a:pPr algn="ctr" defTabSz="932597"/>
            <a:endParaRPr lang="en-US" sz="2040" kern="0" dirty="0">
              <a:solidFill>
                <a:srgbClr val="525051">
                  <a:lumMod val="75000"/>
                  <a:alpha val="99000"/>
                </a:srgbClr>
              </a:solidFill>
            </a:endParaRPr>
          </a:p>
        </p:txBody>
      </p:sp>
      <p:grpSp>
        <p:nvGrpSpPr>
          <p:cNvPr id="9" name="Group 8"/>
          <p:cNvGrpSpPr/>
          <p:nvPr/>
        </p:nvGrpSpPr>
        <p:grpSpPr>
          <a:xfrm>
            <a:off x="1189946" y="4251770"/>
            <a:ext cx="1828800" cy="1334302"/>
            <a:chOff x="1189946" y="4251770"/>
            <a:chExt cx="1828800" cy="1334302"/>
          </a:xfrm>
        </p:grpSpPr>
        <p:sp>
          <p:nvSpPr>
            <p:cNvPr id="24" name="TextBox 23"/>
            <p:cNvSpPr txBox="1"/>
            <p:nvPr/>
          </p:nvSpPr>
          <p:spPr>
            <a:xfrm>
              <a:off x="1189946" y="5401406"/>
              <a:ext cx="1828800" cy="184666"/>
            </a:xfrm>
            <a:prstGeom prst="rect">
              <a:avLst/>
            </a:prstGeom>
            <a:noFill/>
          </p:spPr>
          <p:txBody>
            <a:bodyPr wrap="square" lIns="0" tIns="0" rIns="0" bIns="0" rtlCol="0">
              <a:spAutoFit/>
            </a:bodyPr>
            <a:lstStyle/>
            <a:p>
              <a:pPr algn="ctr"/>
              <a:r>
                <a:rPr lang="en-US" sz="1200" dirty="0">
                  <a:solidFill>
                    <a:schemeClr val="bg1">
                      <a:alpha val="99000"/>
                    </a:schemeClr>
                  </a:solidFill>
                  <a:effectLst>
                    <a:outerShdw blurRad="63500" algn="ctr" rotWithShape="0">
                      <a:schemeClr val="tx1">
                        <a:alpha val="60000"/>
                      </a:schemeClr>
                    </a:outerShdw>
                  </a:effectLst>
                </a:rPr>
                <a:t>PowerShell</a:t>
              </a:r>
            </a:p>
          </p:txBody>
        </p:sp>
        <p:sp>
          <p:nvSpPr>
            <p:cNvPr id="25" name="TextBox 24"/>
            <p:cNvSpPr txBox="1"/>
            <p:nvPr/>
          </p:nvSpPr>
          <p:spPr>
            <a:xfrm>
              <a:off x="1424796" y="4251770"/>
              <a:ext cx="1222129" cy="1209562"/>
            </a:xfrm>
            <a:prstGeom prst="rect">
              <a:avLst/>
            </a:prstGeom>
            <a:noFill/>
          </p:spPr>
          <p:txBody>
            <a:bodyPr wrap="none" lIns="182880" tIns="146304" rIns="182880" bIns="146304" rtlCol="0">
              <a:spAutoFit/>
            </a:bodyPr>
            <a:lstStyle/>
            <a:p>
              <a:pPr>
                <a:lnSpc>
                  <a:spcPct val="90000"/>
                </a:lnSpc>
                <a:spcAft>
                  <a:spcPts val="600"/>
                </a:spcAft>
              </a:pPr>
              <a:r>
                <a:rPr lang="en-US" sz="6600" spc="-300" dirty="0" smtClean="0">
                  <a:solidFill>
                    <a:schemeClr val="bg1"/>
                  </a:solidFill>
                </a:rPr>
                <a:t>&gt;_</a:t>
              </a:r>
            </a:p>
          </p:txBody>
        </p:sp>
      </p:grpSp>
      <p:grpSp>
        <p:nvGrpSpPr>
          <p:cNvPr id="10" name="Group 9"/>
          <p:cNvGrpSpPr/>
          <p:nvPr/>
        </p:nvGrpSpPr>
        <p:grpSpPr>
          <a:xfrm>
            <a:off x="3253942" y="4441488"/>
            <a:ext cx="1828800" cy="1144584"/>
            <a:chOff x="3253942" y="4441488"/>
            <a:chExt cx="1828800" cy="1144584"/>
          </a:xfrm>
        </p:grpSpPr>
        <p:pic>
          <p:nvPicPr>
            <p:cNvPr id="26" name="Picture 2" descr="\\MAGNUM\Projects\Microsoft\Cloud Power FY12\Design\ICONS_PNG\Devices.png"/>
            <p:cNvPicPr>
              <a:picLocks noChangeAspect="1" noChangeArrowheads="1"/>
            </p:cNvPicPr>
            <p:nvPr/>
          </p:nvPicPr>
          <p:blipFill>
            <a:blip r:embed="rId2" cstate="print">
              <a:lum bright="100000" contrast="100000"/>
            </a:blip>
            <a:stretch>
              <a:fillRect/>
            </a:stretch>
          </p:blipFill>
          <p:spPr bwMode="auto">
            <a:xfrm>
              <a:off x="3674775" y="4441488"/>
              <a:ext cx="987133" cy="987133"/>
            </a:xfrm>
            <a:prstGeom prst="rect">
              <a:avLst/>
            </a:prstGeom>
            <a:noFill/>
            <a:ln>
              <a:noFill/>
            </a:ln>
          </p:spPr>
        </p:pic>
        <p:sp>
          <p:nvSpPr>
            <p:cNvPr id="27" name="TextBox 26"/>
            <p:cNvSpPr txBox="1"/>
            <p:nvPr/>
          </p:nvSpPr>
          <p:spPr>
            <a:xfrm>
              <a:off x="3253942" y="5401406"/>
              <a:ext cx="1828800" cy="184666"/>
            </a:xfrm>
            <a:prstGeom prst="rect">
              <a:avLst/>
            </a:prstGeom>
            <a:noFill/>
          </p:spPr>
          <p:txBody>
            <a:bodyPr wrap="square" lIns="0" tIns="0" rIns="0" bIns="0" rtlCol="0">
              <a:spAutoFit/>
            </a:bodyPr>
            <a:lstStyle/>
            <a:p>
              <a:pPr algn="ctr"/>
              <a:r>
                <a:rPr lang="en-US" sz="1200" dirty="0" smtClean="0">
                  <a:solidFill>
                    <a:schemeClr val="bg1">
                      <a:alpha val="99000"/>
                    </a:schemeClr>
                  </a:solidFill>
                  <a:effectLst>
                    <a:outerShdw blurRad="63500" algn="ctr" rotWithShape="0">
                      <a:schemeClr val="tx1">
                        <a:alpha val="60000"/>
                      </a:schemeClr>
                    </a:outerShdw>
                  </a:effectLst>
                </a:rPr>
                <a:t>Tenant Administration</a:t>
              </a:r>
              <a:endParaRPr lang="en-US" sz="1200" dirty="0">
                <a:solidFill>
                  <a:schemeClr val="bg1">
                    <a:alpha val="99000"/>
                  </a:schemeClr>
                </a:solidFill>
                <a:effectLst>
                  <a:outerShdw blurRad="63500" algn="ctr" rotWithShape="0">
                    <a:schemeClr val="tx1">
                      <a:alpha val="60000"/>
                    </a:schemeClr>
                  </a:outerShdw>
                </a:effectLst>
              </a:endParaRPr>
            </a:p>
          </p:txBody>
        </p:sp>
      </p:grpSp>
      <p:grpSp>
        <p:nvGrpSpPr>
          <p:cNvPr id="8" name="Group 7"/>
          <p:cNvGrpSpPr/>
          <p:nvPr/>
        </p:nvGrpSpPr>
        <p:grpSpPr>
          <a:xfrm>
            <a:off x="9518396" y="2425263"/>
            <a:ext cx="1828800" cy="1020957"/>
            <a:chOff x="9518396" y="2425263"/>
            <a:chExt cx="1828800" cy="1020957"/>
          </a:xfrm>
        </p:grpSpPr>
        <p:sp>
          <p:nvSpPr>
            <p:cNvPr id="13" name="TextBox 12"/>
            <p:cNvSpPr txBox="1"/>
            <p:nvPr/>
          </p:nvSpPr>
          <p:spPr>
            <a:xfrm>
              <a:off x="9518396" y="3261554"/>
              <a:ext cx="1828800" cy="184666"/>
            </a:xfrm>
            <a:prstGeom prst="rect">
              <a:avLst/>
            </a:prstGeom>
            <a:noFill/>
          </p:spPr>
          <p:txBody>
            <a:bodyPr wrap="square" lIns="0" tIns="0" rIns="0" bIns="0" rtlCol="0">
              <a:spAutoFit/>
            </a:bodyPr>
            <a:lstStyle/>
            <a:p>
              <a:pPr algn="ctr"/>
              <a:r>
                <a:rPr lang="en-US" sz="1200" dirty="0" smtClean="0">
                  <a:solidFill>
                    <a:schemeClr val="bg1">
                      <a:alpha val="99000"/>
                    </a:schemeClr>
                  </a:solidFill>
                </a:rPr>
                <a:t>Systems Center</a:t>
              </a:r>
              <a:endParaRPr lang="en-US" sz="1200" dirty="0">
                <a:solidFill>
                  <a:schemeClr val="bg1">
                    <a:alpha val="99000"/>
                  </a:schemeClr>
                </a:solidFill>
                <a:effectLst>
                  <a:outerShdw blurRad="63500" algn="ctr" rotWithShape="0">
                    <a:schemeClr val="tx1">
                      <a:alpha val="60000"/>
                    </a:schemeClr>
                  </a:outerShdw>
                </a:effectLst>
              </a:endParaRPr>
            </a:p>
          </p:txBody>
        </p:sp>
        <p:sp>
          <p:nvSpPr>
            <p:cNvPr id="29" name="Freeform 134"/>
            <p:cNvSpPr>
              <a:spLocks noEditPoints="1"/>
            </p:cNvSpPr>
            <p:nvPr/>
          </p:nvSpPr>
          <p:spPr bwMode="black">
            <a:xfrm>
              <a:off x="10144379" y="2425263"/>
              <a:ext cx="683281" cy="738881"/>
            </a:xfrm>
            <a:custGeom>
              <a:avLst/>
              <a:gdLst>
                <a:gd name="T0" fmla="*/ 333 w 666"/>
                <a:gd name="T1" fmla="*/ 125 h 720"/>
                <a:gd name="T2" fmla="*/ 126 w 666"/>
                <a:gd name="T3" fmla="*/ 90 h 720"/>
                <a:gd name="T4" fmla="*/ 56 w 666"/>
                <a:gd name="T5" fmla="*/ 502 h 720"/>
                <a:gd name="T6" fmla="*/ 324 w 666"/>
                <a:gd name="T7" fmla="*/ 720 h 720"/>
                <a:gd name="T8" fmla="*/ 402 w 666"/>
                <a:gd name="T9" fmla="*/ 352 h 720"/>
                <a:gd name="T10" fmla="*/ 476 w 666"/>
                <a:gd name="T11" fmla="*/ 315 h 720"/>
                <a:gd name="T12" fmla="*/ 462 w 666"/>
                <a:gd name="T13" fmla="*/ 318 h 720"/>
                <a:gd name="T14" fmla="*/ 548 w 666"/>
                <a:gd name="T15" fmla="*/ 205 h 720"/>
                <a:gd name="T16" fmla="*/ 403 w 666"/>
                <a:gd name="T17" fmla="*/ 241 h 720"/>
                <a:gd name="T18" fmla="*/ 328 w 666"/>
                <a:gd name="T19" fmla="*/ 215 h 720"/>
                <a:gd name="T20" fmla="*/ 314 w 666"/>
                <a:gd name="T21" fmla="*/ 381 h 720"/>
                <a:gd name="T22" fmla="*/ 325 w 666"/>
                <a:gd name="T23" fmla="*/ 377 h 720"/>
                <a:gd name="T24" fmla="*/ 285 w 666"/>
                <a:gd name="T25" fmla="*/ 474 h 720"/>
                <a:gd name="T26" fmla="*/ 285 w 666"/>
                <a:gd name="T27" fmla="*/ 474 h 720"/>
                <a:gd name="T28" fmla="*/ 228 w 666"/>
                <a:gd name="T29" fmla="*/ 414 h 720"/>
                <a:gd name="T30" fmla="*/ 229 w 666"/>
                <a:gd name="T31" fmla="*/ 593 h 720"/>
                <a:gd name="T32" fmla="*/ 221 w 666"/>
                <a:gd name="T33" fmla="*/ 521 h 720"/>
                <a:gd name="T34" fmla="*/ 234 w 666"/>
                <a:gd name="T35" fmla="*/ 278 h 720"/>
                <a:gd name="T36" fmla="*/ 297 w 666"/>
                <a:gd name="T37" fmla="*/ 135 h 720"/>
                <a:gd name="T38" fmla="*/ 268 w 666"/>
                <a:gd name="T39" fmla="*/ 314 h 720"/>
                <a:gd name="T40" fmla="*/ 280 w 666"/>
                <a:gd name="T41" fmla="*/ 377 h 720"/>
                <a:gd name="T42" fmla="*/ 288 w 666"/>
                <a:gd name="T43" fmla="*/ 374 h 720"/>
                <a:gd name="T44" fmla="*/ 289 w 666"/>
                <a:gd name="T45" fmla="*/ 300 h 720"/>
                <a:gd name="T46" fmla="*/ 409 w 666"/>
                <a:gd name="T47" fmla="*/ 156 h 720"/>
                <a:gd name="T48" fmla="*/ 317 w 666"/>
                <a:gd name="T49" fmla="*/ 123 h 720"/>
                <a:gd name="T50" fmla="*/ 275 w 666"/>
                <a:gd name="T51" fmla="*/ 5 h 720"/>
                <a:gd name="T52" fmla="*/ 171 w 666"/>
                <a:gd name="T53" fmla="*/ 54 h 720"/>
                <a:gd name="T54" fmla="*/ 226 w 666"/>
                <a:gd name="T55" fmla="*/ 108 h 720"/>
                <a:gd name="T56" fmla="*/ 166 w 666"/>
                <a:gd name="T57" fmla="*/ 57 h 720"/>
                <a:gd name="T58" fmla="*/ 150 w 666"/>
                <a:gd name="T59" fmla="*/ 102 h 720"/>
                <a:gd name="T60" fmla="*/ 203 w 666"/>
                <a:gd name="T61" fmla="*/ 117 h 720"/>
                <a:gd name="T62" fmla="*/ 227 w 666"/>
                <a:gd name="T63" fmla="*/ 309 h 720"/>
                <a:gd name="T64" fmla="*/ 188 w 666"/>
                <a:gd name="T65" fmla="*/ 383 h 720"/>
                <a:gd name="T66" fmla="*/ 144 w 666"/>
                <a:gd name="T67" fmla="*/ 453 h 720"/>
                <a:gd name="T68" fmla="*/ 144 w 666"/>
                <a:gd name="T69" fmla="*/ 453 h 720"/>
                <a:gd name="T70" fmla="*/ 125 w 666"/>
                <a:gd name="T71" fmla="*/ 463 h 720"/>
                <a:gd name="T72" fmla="*/ 27 w 666"/>
                <a:gd name="T73" fmla="*/ 564 h 720"/>
                <a:gd name="T74" fmla="*/ 71 w 666"/>
                <a:gd name="T75" fmla="*/ 639 h 720"/>
                <a:gd name="T76" fmla="*/ 169 w 666"/>
                <a:gd name="T77" fmla="*/ 571 h 720"/>
                <a:gd name="T78" fmla="*/ 171 w 666"/>
                <a:gd name="T79" fmla="*/ 687 h 720"/>
                <a:gd name="T80" fmla="*/ 171 w 666"/>
                <a:gd name="T81" fmla="*/ 687 h 720"/>
                <a:gd name="T82" fmla="*/ 353 w 666"/>
                <a:gd name="T83" fmla="*/ 644 h 720"/>
                <a:gd name="T84" fmla="*/ 179 w 666"/>
                <a:gd name="T85" fmla="*/ 689 h 720"/>
                <a:gd name="T86" fmla="*/ 381 w 666"/>
                <a:gd name="T87" fmla="*/ 546 h 720"/>
                <a:gd name="T88" fmla="*/ 381 w 666"/>
                <a:gd name="T89" fmla="*/ 546 h 720"/>
                <a:gd name="T90" fmla="*/ 384 w 666"/>
                <a:gd name="T91" fmla="*/ 530 h 720"/>
                <a:gd name="T92" fmla="*/ 393 w 666"/>
                <a:gd name="T93" fmla="*/ 432 h 720"/>
                <a:gd name="T94" fmla="*/ 451 w 666"/>
                <a:gd name="T95" fmla="*/ 321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66" h="720">
                  <a:moveTo>
                    <a:pt x="666" y="290"/>
                  </a:moveTo>
                  <a:cubicBezTo>
                    <a:pt x="663" y="286"/>
                    <a:pt x="663" y="286"/>
                    <a:pt x="663" y="286"/>
                  </a:cubicBezTo>
                  <a:cubicBezTo>
                    <a:pt x="624" y="224"/>
                    <a:pt x="564" y="167"/>
                    <a:pt x="384" y="134"/>
                  </a:cubicBezTo>
                  <a:cubicBezTo>
                    <a:pt x="369" y="131"/>
                    <a:pt x="353" y="128"/>
                    <a:pt x="333" y="125"/>
                  </a:cubicBezTo>
                  <a:cubicBezTo>
                    <a:pt x="306" y="78"/>
                    <a:pt x="286" y="36"/>
                    <a:pt x="278" y="0"/>
                  </a:cubicBezTo>
                  <a:cubicBezTo>
                    <a:pt x="257" y="6"/>
                    <a:pt x="145" y="45"/>
                    <a:pt x="123" y="74"/>
                  </a:cubicBezTo>
                  <a:cubicBezTo>
                    <a:pt x="123" y="73"/>
                    <a:pt x="123" y="73"/>
                    <a:pt x="123" y="73"/>
                  </a:cubicBezTo>
                  <a:cubicBezTo>
                    <a:pt x="118" y="80"/>
                    <a:pt x="122" y="86"/>
                    <a:pt x="126" y="90"/>
                  </a:cubicBezTo>
                  <a:cubicBezTo>
                    <a:pt x="166" y="137"/>
                    <a:pt x="225" y="164"/>
                    <a:pt x="225" y="259"/>
                  </a:cubicBezTo>
                  <a:cubicBezTo>
                    <a:pt x="225" y="346"/>
                    <a:pt x="147" y="427"/>
                    <a:pt x="68" y="492"/>
                  </a:cubicBezTo>
                  <a:cubicBezTo>
                    <a:pt x="64" y="495"/>
                    <a:pt x="60" y="498"/>
                    <a:pt x="56" y="502"/>
                  </a:cubicBezTo>
                  <a:cubicBezTo>
                    <a:pt x="56" y="502"/>
                    <a:pt x="56" y="502"/>
                    <a:pt x="56" y="502"/>
                  </a:cubicBezTo>
                  <a:cubicBezTo>
                    <a:pt x="36" y="519"/>
                    <a:pt x="14" y="545"/>
                    <a:pt x="8" y="569"/>
                  </a:cubicBezTo>
                  <a:cubicBezTo>
                    <a:pt x="0" y="604"/>
                    <a:pt x="27" y="632"/>
                    <a:pt x="55" y="652"/>
                  </a:cubicBezTo>
                  <a:cubicBezTo>
                    <a:pt x="86" y="674"/>
                    <a:pt x="119" y="685"/>
                    <a:pt x="156" y="696"/>
                  </a:cubicBezTo>
                  <a:cubicBezTo>
                    <a:pt x="198" y="708"/>
                    <a:pt x="281" y="719"/>
                    <a:pt x="324" y="720"/>
                  </a:cubicBezTo>
                  <a:cubicBezTo>
                    <a:pt x="327" y="720"/>
                    <a:pt x="331" y="719"/>
                    <a:pt x="331" y="719"/>
                  </a:cubicBezTo>
                  <a:cubicBezTo>
                    <a:pt x="331" y="719"/>
                    <a:pt x="333" y="716"/>
                    <a:pt x="333" y="715"/>
                  </a:cubicBezTo>
                  <a:cubicBezTo>
                    <a:pt x="337" y="709"/>
                    <a:pt x="386" y="616"/>
                    <a:pt x="400" y="538"/>
                  </a:cubicBezTo>
                  <a:cubicBezTo>
                    <a:pt x="408" y="487"/>
                    <a:pt x="415" y="418"/>
                    <a:pt x="402" y="352"/>
                  </a:cubicBezTo>
                  <a:cubicBezTo>
                    <a:pt x="492" y="325"/>
                    <a:pt x="596" y="300"/>
                    <a:pt x="666" y="290"/>
                  </a:cubicBezTo>
                  <a:close/>
                  <a:moveTo>
                    <a:pt x="650" y="282"/>
                  </a:moveTo>
                  <a:cubicBezTo>
                    <a:pt x="651" y="283"/>
                    <a:pt x="653" y="284"/>
                    <a:pt x="655" y="285"/>
                  </a:cubicBezTo>
                  <a:cubicBezTo>
                    <a:pt x="633" y="287"/>
                    <a:pt x="570" y="291"/>
                    <a:pt x="476" y="315"/>
                  </a:cubicBezTo>
                  <a:cubicBezTo>
                    <a:pt x="515" y="278"/>
                    <a:pt x="535" y="255"/>
                    <a:pt x="556" y="207"/>
                  </a:cubicBezTo>
                  <a:cubicBezTo>
                    <a:pt x="602" y="232"/>
                    <a:pt x="634" y="263"/>
                    <a:pt x="650" y="282"/>
                  </a:cubicBezTo>
                  <a:close/>
                  <a:moveTo>
                    <a:pt x="462" y="318"/>
                  </a:moveTo>
                  <a:cubicBezTo>
                    <a:pt x="462" y="318"/>
                    <a:pt x="462" y="318"/>
                    <a:pt x="462" y="318"/>
                  </a:cubicBezTo>
                  <a:cubicBezTo>
                    <a:pt x="462" y="318"/>
                    <a:pt x="462" y="318"/>
                    <a:pt x="462" y="318"/>
                  </a:cubicBezTo>
                  <a:cubicBezTo>
                    <a:pt x="462" y="318"/>
                    <a:pt x="462" y="318"/>
                    <a:pt x="462" y="318"/>
                  </a:cubicBezTo>
                  <a:cubicBezTo>
                    <a:pt x="446" y="293"/>
                    <a:pt x="427" y="273"/>
                    <a:pt x="405" y="257"/>
                  </a:cubicBezTo>
                  <a:cubicBezTo>
                    <a:pt x="448" y="237"/>
                    <a:pt x="496" y="220"/>
                    <a:pt x="548" y="205"/>
                  </a:cubicBezTo>
                  <a:cubicBezTo>
                    <a:pt x="531" y="234"/>
                    <a:pt x="504" y="265"/>
                    <a:pt x="462" y="318"/>
                  </a:cubicBezTo>
                  <a:close/>
                  <a:moveTo>
                    <a:pt x="509" y="186"/>
                  </a:moveTo>
                  <a:cubicBezTo>
                    <a:pt x="520" y="190"/>
                    <a:pt x="530" y="194"/>
                    <a:pt x="540" y="199"/>
                  </a:cubicBezTo>
                  <a:cubicBezTo>
                    <a:pt x="489" y="210"/>
                    <a:pt x="444" y="225"/>
                    <a:pt x="403" y="241"/>
                  </a:cubicBezTo>
                  <a:cubicBezTo>
                    <a:pt x="419" y="211"/>
                    <a:pt x="426" y="183"/>
                    <a:pt x="427" y="160"/>
                  </a:cubicBezTo>
                  <a:cubicBezTo>
                    <a:pt x="455" y="167"/>
                    <a:pt x="482" y="175"/>
                    <a:pt x="509" y="186"/>
                  </a:cubicBezTo>
                  <a:close/>
                  <a:moveTo>
                    <a:pt x="385" y="243"/>
                  </a:moveTo>
                  <a:cubicBezTo>
                    <a:pt x="367" y="232"/>
                    <a:pt x="347" y="223"/>
                    <a:pt x="328" y="215"/>
                  </a:cubicBezTo>
                  <a:cubicBezTo>
                    <a:pt x="354" y="196"/>
                    <a:pt x="385" y="177"/>
                    <a:pt x="420" y="159"/>
                  </a:cubicBezTo>
                  <a:cubicBezTo>
                    <a:pt x="418" y="179"/>
                    <a:pt x="407" y="207"/>
                    <a:pt x="385" y="243"/>
                  </a:cubicBezTo>
                  <a:close/>
                  <a:moveTo>
                    <a:pt x="312" y="382"/>
                  </a:moveTo>
                  <a:cubicBezTo>
                    <a:pt x="312" y="382"/>
                    <a:pt x="313" y="381"/>
                    <a:pt x="314" y="381"/>
                  </a:cubicBezTo>
                  <a:cubicBezTo>
                    <a:pt x="333" y="394"/>
                    <a:pt x="376" y="419"/>
                    <a:pt x="392" y="425"/>
                  </a:cubicBezTo>
                  <a:cubicBezTo>
                    <a:pt x="371" y="440"/>
                    <a:pt x="341" y="457"/>
                    <a:pt x="299" y="475"/>
                  </a:cubicBezTo>
                  <a:cubicBezTo>
                    <a:pt x="310" y="435"/>
                    <a:pt x="313" y="402"/>
                    <a:pt x="312" y="382"/>
                  </a:cubicBezTo>
                  <a:close/>
                  <a:moveTo>
                    <a:pt x="325" y="377"/>
                  </a:moveTo>
                  <a:cubicBezTo>
                    <a:pt x="344" y="371"/>
                    <a:pt x="365" y="364"/>
                    <a:pt x="387" y="357"/>
                  </a:cubicBezTo>
                  <a:cubicBezTo>
                    <a:pt x="390" y="378"/>
                    <a:pt x="392" y="400"/>
                    <a:pt x="392" y="420"/>
                  </a:cubicBezTo>
                  <a:cubicBezTo>
                    <a:pt x="374" y="410"/>
                    <a:pt x="341" y="389"/>
                    <a:pt x="325" y="377"/>
                  </a:cubicBezTo>
                  <a:close/>
                  <a:moveTo>
                    <a:pt x="285" y="474"/>
                  </a:moveTo>
                  <a:cubicBezTo>
                    <a:pt x="265" y="457"/>
                    <a:pt x="246" y="433"/>
                    <a:pt x="239" y="410"/>
                  </a:cubicBezTo>
                  <a:cubicBezTo>
                    <a:pt x="253" y="404"/>
                    <a:pt x="268" y="398"/>
                    <a:pt x="283" y="392"/>
                  </a:cubicBezTo>
                  <a:cubicBezTo>
                    <a:pt x="288" y="390"/>
                    <a:pt x="293" y="389"/>
                    <a:pt x="298" y="387"/>
                  </a:cubicBezTo>
                  <a:cubicBezTo>
                    <a:pt x="301" y="414"/>
                    <a:pt x="295" y="444"/>
                    <a:pt x="285" y="474"/>
                  </a:cubicBezTo>
                  <a:close/>
                  <a:moveTo>
                    <a:pt x="209" y="509"/>
                  </a:moveTo>
                  <a:cubicBezTo>
                    <a:pt x="199" y="512"/>
                    <a:pt x="187" y="516"/>
                    <a:pt x="173" y="521"/>
                  </a:cubicBezTo>
                  <a:cubicBezTo>
                    <a:pt x="185" y="503"/>
                    <a:pt x="212" y="452"/>
                    <a:pt x="224" y="416"/>
                  </a:cubicBezTo>
                  <a:cubicBezTo>
                    <a:pt x="225" y="415"/>
                    <a:pt x="227" y="415"/>
                    <a:pt x="228" y="414"/>
                  </a:cubicBezTo>
                  <a:cubicBezTo>
                    <a:pt x="238" y="445"/>
                    <a:pt x="262" y="470"/>
                    <a:pt x="279" y="484"/>
                  </a:cubicBezTo>
                  <a:cubicBezTo>
                    <a:pt x="258" y="492"/>
                    <a:pt x="235" y="500"/>
                    <a:pt x="209" y="509"/>
                  </a:cubicBezTo>
                  <a:close/>
                  <a:moveTo>
                    <a:pt x="276" y="499"/>
                  </a:moveTo>
                  <a:cubicBezTo>
                    <a:pt x="263" y="532"/>
                    <a:pt x="246" y="565"/>
                    <a:pt x="229" y="593"/>
                  </a:cubicBezTo>
                  <a:cubicBezTo>
                    <a:pt x="229" y="594"/>
                    <a:pt x="229" y="594"/>
                    <a:pt x="229" y="594"/>
                  </a:cubicBezTo>
                  <a:cubicBezTo>
                    <a:pt x="220" y="589"/>
                    <a:pt x="212" y="584"/>
                    <a:pt x="205" y="578"/>
                  </a:cubicBezTo>
                  <a:cubicBezTo>
                    <a:pt x="189" y="567"/>
                    <a:pt x="174" y="553"/>
                    <a:pt x="163" y="538"/>
                  </a:cubicBezTo>
                  <a:cubicBezTo>
                    <a:pt x="183" y="533"/>
                    <a:pt x="202" y="527"/>
                    <a:pt x="221" y="521"/>
                  </a:cubicBezTo>
                  <a:cubicBezTo>
                    <a:pt x="241" y="514"/>
                    <a:pt x="259" y="507"/>
                    <a:pt x="276" y="499"/>
                  </a:cubicBezTo>
                  <a:close/>
                  <a:moveTo>
                    <a:pt x="231" y="205"/>
                  </a:moveTo>
                  <a:cubicBezTo>
                    <a:pt x="249" y="208"/>
                    <a:pt x="270" y="215"/>
                    <a:pt x="294" y="224"/>
                  </a:cubicBezTo>
                  <a:cubicBezTo>
                    <a:pt x="276" y="238"/>
                    <a:pt x="256" y="256"/>
                    <a:pt x="234" y="278"/>
                  </a:cubicBezTo>
                  <a:cubicBezTo>
                    <a:pt x="237" y="252"/>
                    <a:pt x="235" y="228"/>
                    <a:pt x="231" y="205"/>
                  </a:cubicBezTo>
                  <a:close/>
                  <a:moveTo>
                    <a:pt x="236" y="187"/>
                  </a:moveTo>
                  <a:cubicBezTo>
                    <a:pt x="251" y="170"/>
                    <a:pt x="272" y="153"/>
                    <a:pt x="297" y="135"/>
                  </a:cubicBezTo>
                  <a:cubicBezTo>
                    <a:pt x="297" y="135"/>
                    <a:pt x="297" y="135"/>
                    <a:pt x="297" y="135"/>
                  </a:cubicBezTo>
                  <a:cubicBezTo>
                    <a:pt x="305" y="158"/>
                    <a:pt x="307" y="182"/>
                    <a:pt x="305" y="207"/>
                  </a:cubicBezTo>
                  <a:cubicBezTo>
                    <a:pt x="282" y="199"/>
                    <a:pt x="258" y="193"/>
                    <a:pt x="236" y="187"/>
                  </a:cubicBezTo>
                  <a:close/>
                  <a:moveTo>
                    <a:pt x="301" y="235"/>
                  </a:moveTo>
                  <a:cubicBezTo>
                    <a:pt x="295" y="261"/>
                    <a:pt x="284" y="288"/>
                    <a:pt x="268" y="314"/>
                  </a:cubicBezTo>
                  <a:cubicBezTo>
                    <a:pt x="257" y="301"/>
                    <a:pt x="245" y="294"/>
                    <a:pt x="236" y="290"/>
                  </a:cubicBezTo>
                  <a:cubicBezTo>
                    <a:pt x="248" y="279"/>
                    <a:pt x="270" y="259"/>
                    <a:pt x="301" y="235"/>
                  </a:cubicBezTo>
                  <a:close/>
                  <a:moveTo>
                    <a:pt x="264" y="338"/>
                  </a:moveTo>
                  <a:cubicBezTo>
                    <a:pt x="274" y="351"/>
                    <a:pt x="279" y="365"/>
                    <a:pt x="280" y="377"/>
                  </a:cubicBezTo>
                  <a:cubicBezTo>
                    <a:pt x="237" y="393"/>
                    <a:pt x="203" y="407"/>
                    <a:pt x="170" y="424"/>
                  </a:cubicBezTo>
                  <a:cubicBezTo>
                    <a:pt x="210" y="396"/>
                    <a:pt x="241" y="367"/>
                    <a:pt x="264" y="338"/>
                  </a:cubicBezTo>
                  <a:close/>
                  <a:moveTo>
                    <a:pt x="288" y="374"/>
                  </a:moveTo>
                  <a:cubicBezTo>
                    <a:pt x="288" y="374"/>
                    <a:pt x="288" y="374"/>
                    <a:pt x="288" y="374"/>
                  </a:cubicBezTo>
                  <a:cubicBezTo>
                    <a:pt x="288" y="353"/>
                    <a:pt x="283" y="337"/>
                    <a:pt x="275" y="325"/>
                  </a:cubicBezTo>
                  <a:cubicBezTo>
                    <a:pt x="301" y="309"/>
                    <a:pt x="331" y="292"/>
                    <a:pt x="365" y="276"/>
                  </a:cubicBezTo>
                  <a:cubicBezTo>
                    <a:pt x="345" y="305"/>
                    <a:pt x="319" y="338"/>
                    <a:pt x="288" y="374"/>
                  </a:cubicBezTo>
                  <a:close/>
                  <a:moveTo>
                    <a:pt x="289" y="300"/>
                  </a:moveTo>
                  <a:cubicBezTo>
                    <a:pt x="302" y="277"/>
                    <a:pt x="311" y="254"/>
                    <a:pt x="315" y="232"/>
                  </a:cubicBezTo>
                  <a:cubicBezTo>
                    <a:pt x="332" y="240"/>
                    <a:pt x="349" y="248"/>
                    <a:pt x="366" y="258"/>
                  </a:cubicBezTo>
                  <a:cubicBezTo>
                    <a:pt x="338" y="272"/>
                    <a:pt x="312" y="286"/>
                    <a:pt x="289" y="300"/>
                  </a:cubicBezTo>
                  <a:close/>
                  <a:moveTo>
                    <a:pt x="409" y="156"/>
                  </a:moveTo>
                  <a:cubicBezTo>
                    <a:pt x="376" y="170"/>
                    <a:pt x="348" y="184"/>
                    <a:pt x="318" y="205"/>
                  </a:cubicBezTo>
                  <a:cubicBezTo>
                    <a:pt x="319" y="180"/>
                    <a:pt x="314" y="156"/>
                    <a:pt x="304" y="136"/>
                  </a:cubicBezTo>
                  <a:cubicBezTo>
                    <a:pt x="339" y="142"/>
                    <a:pt x="374" y="148"/>
                    <a:pt x="409" y="156"/>
                  </a:cubicBezTo>
                  <a:close/>
                  <a:moveTo>
                    <a:pt x="317" y="123"/>
                  </a:moveTo>
                  <a:cubicBezTo>
                    <a:pt x="299" y="120"/>
                    <a:pt x="278" y="117"/>
                    <a:pt x="254" y="113"/>
                  </a:cubicBezTo>
                  <a:cubicBezTo>
                    <a:pt x="271" y="104"/>
                    <a:pt x="283" y="95"/>
                    <a:pt x="296" y="83"/>
                  </a:cubicBezTo>
                  <a:cubicBezTo>
                    <a:pt x="302" y="96"/>
                    <a:pt x="309" y="109"/>
                    <a:pt x="317" y="123"/>
                  </a:cubicBezTo>
                  <a:close/>
                  <a:moveTo>
                    <a:pt x="275" y="5"/>
                  </a:moveTo>
                  <a:cubicBezTo>
                    <a:pt x="277" y="27"/>
                    <a:pt x="282" y="48"/>
                    <a:pt x="291" y="69"/>
                  </a:cubicBezTo>
                  <a:cubicBezTo>
                    <a:pt x="264" y="62"/>
                    <a:pt x="200" y="53"/>
                    <a:pt x="178" y="50"/>
                  </a:cubicBezTo>
                  <a:cubicBezTo>
                    <a:pt x="216" y="27"/>
                    <a:pt x="269" y="8"/>
                    <a:pt x="275" y="5"/>
                  </a:cubicBezTo>
                  <a:close/>
                  <a:moveTo>
                    <a:pt x="171" y="54"/>
                  </a:moveTo>
                  <a:cubicBezTo>
                    <a:pt x="191" y="62"/>
                    <a:pt x="259" y="76"/>
                    <a:pt x="294" y="78"/>
                  </a:cubicBezTo>
                  <a:cubicBezTo>
                    <a:pt x="294" y="78"/>
                    <a:pt x="294" y="78"/>
                    <a:pt x="294" y="78"/>
                  </a:cubicBezTo>
                  <a:cubicBezTo>
                    <a:pt x="282" y="84"/>
                    <a:pt x="261" y="95"/>
                    <a:pt x="237" y="110"/>
                  </a:cubicBezTo>
                  <a:cubicBezTo>
                    <a:pt x="234" y="109"/>
                    <a:pt x="230" y="109"/>
                    <a:pt x="226" y="108"/>
                  </a:cubicBezTo>
                  <a:cubicBezTo>
                    <a:pt x="210" y="93"/>
                    <a:pt x="180" y="63"/>
                    <a:pt x="171" y="55"/>
                  </a:cubicBezTo>
                  <a:cubicBezTo>
                    <a:pt x="171" y="55"/>
                    <a:pt x="171" y="54"/>
                    <a:pt x="171" y="54"/>
                  </a:cubicBezTo>
                  <a:close/>
                  <a:moveTo>
                    <a:pt x="155" y="66"/>
                  </a:moveTo>
                  <a:cubicBezTo>
                    <a:pt x="158" y="63"/>
                    <a:pt x="162" y="60"/>
                    <a:pt x="166" y="57"/>
                  </a:cubicBezTo>
                  <a:cubicBezTo>
                    <a:pt x="174" y="67"/>
                    <a:pt x="191" y="89"/>
                    <a:pt x="204" y="104"/>
                  </a:cubicBezTo>
                  <a:cubicBezTo>
                    <a:pt x="184" y="101"/>
                    <a:pt x="157" y="96"/>
                    <a:pt x="140" y="89"/>
                  </a:cubicBezTo>
                  <a:cubicBezTo>
                    <a:pt x="140" y="80"/>
                    <a:pt x="149" y="71"/>
                    <a:pt x="155" y="66"/>
                  </a:cubicBezTo>
                  <a:close/>
                  <a:moveTo>
                    <a:pt x="150" y="102"/>
                  </a:moveTo>
                  <a:cubicBezTo>
                    <a:pt x="162" y="107"/>
                    <a:pt x="179" y="111"/>
                    <a:pt x="196" y="115"/>
                  </a:cubicBezTo>
                  <a:cubicBezTo>
                    <a:pt x="203" y="137"/>
                    <a:pt x="209" y="157"/>
                    <a:pt x="214" y="175"/>
                  </a:cubicBezTo>
                  <a:cubicBezTo>
                    <a:pt x="199" y="147"/>
                    <a:pt x="177" y="123"/>
                    <a:pt x="150" y="102"/>
                  </a:cubicBezTo>
                  <a:close/>
                  <a:moveTo>
                    <a:pt x="203" y="117"/>
                  </a:moveTo>
                  <a:cubicBezTo>
                    <a:pt x="235" y="124"/>
                    <a:pt x="269" y="130"/>
                    <a:pt x="288" y="133"/>
                  </a:cubicBezTo>
                  <a:cubicBezTo>
                    <a:pt x="274" y="141"/>
                    <a:pt x="241" y="160"/>
                    <a:pt x="226" y="180"/>
                  </a:cubicBezTo>
                  <a:cubicBezTo>
                    <a:pt x="218" y="150"/>
                    <a:pt x="208" y="128"/>
                    <a:pt x="203" y="117"/>
                  </a:cubicBezTo>
                  <a:close/>
                  <a:moveTo>
                    <a:pt x="227" y="309"/>
                  </a:moveTo>
                  <a:cubicBezTo>
                    <a:pt x="237" y="314"/>
                    <a:pt x="245" y="319"/>
                    <a:pt x="252" y="325"/>
                  </a:cubicBezTo>
                  <a:cubicBezTo>
                    <a:pt x="233" y="339"/>
                    <a:pt x="216" y="352"/>
                    <a:pt x="201" y="364"/>
                  </a:cubicBezTo>
                  <a:cubicBezTo>
                    <a:pt x="213" y="346"/>
                    <a:pt x="222" y="328"/>
                    <a:pt x="227" y="309"/>
                  </a:cubicBezTo>
                  <a:close/>
                  <a:moveTo>
                    <a:pt x="188" y="383"/>
                  </a:moveTo>
                  <a:cubicBezTo>
                    <a:pt x="202" y="372"/>
                    <a:pt x="222" y="358"/>
                    <a:pt x="247" y="342"/>
                  </a:cubicBezTo>
                  <a:cubicBezTo>
                    <a:pt x="223" y="372"/>
                    <a:pt x="191" y="400"/>
                    <a:pt x="152" y="424"/>
                  </a:cubicBezTo>
                  <a:cubicBezTo>
                    <a:pt x="166" y="410"/>
                    <a:pt x="178" y="397"/>
                    <a:pt x="188" y="383"/>
                  </a:cubicBezTo>
                  <a:close/>
                  <a:moveTo>
                    <a:pt x="144" y="453"/>
                  </a:moveTo>
                  <a:cubicBezTo>
                    <a:pt x="166" y="442"/>
                    <a:pt x="186" y="432"/>
                    <a:pt x="207" y="423"/>
                  </a:cubicBezTo>
                  <a:cubicBezTo>
                    <a:pt x="189" y="463"/>
                    <a:pt x="164" y="502"/>
                    <a:pt x="154" y="519"/>
                  </a:cubicBezTo>
                  <a:cubicBezTo>
                    <a:pt x="153" y="520"/>
                    <a:pt x="152" y="521"/>
                    <a:pt x="152" y="522"/>
                  </a:cubicBezTo>
                  <a:cubicBezTo>
                    <a:pt x="141" y="501"/>
                    <a:pt x="137" y="478"/>
                    <a:pt x="144" y="453"/>
                  </a:cubicBezTo>
                  <a:close/>
                  <a:moveTo>
                    <a:pt x="27" y="560"/>
                  </a:moveTo>
                  <a:cubicBezTo>
                    <a:pt x="33" y="533"/>
                    <a:pt x="60" y="500"/>
                    <a:pt x="90" y="482"/>
                  </a:cubicBezTo>
                  <a:cubicBezTo>
                    <a:pt x="90" y="482"/>
                    <a:pt x="90" y="482"/>
                    <a:pt x="90" y="482"/>
                  </a:cubicBezTo>
                  <a:cubicBezTo>
                    <a:pt x="102" y="475"/>
                    <a:pt x="114" y="469"/>
                    <a:pt x="125" y="463"/>
                  </a:cubicBezTo>
                  <a:cubicBezTo>
                    <a:pt x="125" y="464"/>
                    <a:pt x="125" y="465"/>
                    <a:pt x="124" y="467"/>
                  </a:cubicBezTo>
                  <a:cubicBezTo>
                    <a:pt x="123" y="474"/>
                    <a:pt x="122" y="480"/>
                    <a:pt x="122" y="487"/>
                  </a:cubicBezTo>
                  <a:cubicBezTo>
                    <a:pt x="123" y="503"/>
                    <a:pt x="128" y="518"/>
                    <a:pt x="137" y="532"/>
                  </a:cubicBezTo>
                  <a:cubicBezTo>
                    <a:pt x="103" y="543"/>
                    <a:pt x="64" y="554"/>
                    <a:pt x="27" y="564"/>
                  </a:cubicBezTo>
                  <a:cubicBezTo>
                    <a:pt x="27" y="563"/>
                    <a:pt x="27" y="561"/>
                    <a:pt x="27" y="560"/>
                  </a:cubicBezTo>
                  <a:close/>
                  <a:moveTo>
                    <a:pt x="27" y="571"/>
                  </a:moveTo>
                  <a:cubicBezTo>
                    <a:pt x="62" y="562"/>
                    <a:pt x="100" y="554"/>
                    <a:pt x="136" y="545"/>
                  </a:cubicBezTo>
                  <a:cubicBezTo>
                    <a:pt x="109" y="586"/>
                    <a:pt x="85" y="616"/>
                    <a:pt x="71" y="639"/>
                  </a:cubicBezTo>
                  <a:cubicBezTo>
                    <a:pt x="51" y="623"/>
                    <a:pt x="28" y="597"/>
                    <a:pt x="27" y="571"/>
                  </a:cubicBezTo>
                  <a:close/>
                  <a:moveTo>
                    <a:pt x="76" y="643"/>
                  </a:moveTo>
                  <a:cubicBezTo>
                    <a:pt x="98" y="610"/>
                    <a:pt x="125" y="580"/>
                    <a:pt x="150" y="550"/>
                  </a:cubicBezTo>
                  <a:cubicBezTo>
                    <a:pt x="156" y="558"/>
                    <a:pt x="162" y="565"/>
                    <a:pt x="169" y="571"/>
                  </a:cubicBezTo>
                  <a:cubicBezTo>
                    <a:pt x="182" y="583"/>
                    <a:pt x="196" y="592"/>
                    <a:pt x="211" y="600"/>
                  </a:cubicBezTo>
                  <a:cubicBezTo>
                    <a:pt x="168" y="616"/>
                    <a:pt x="123" y="632"/>
                    <a:pt x="81" y="646"/>
                  </a:cubicBezTo>
                  <a:cubicBezTo>
                    <a:pt x="79" y="645"/>
                    <a:pt x="78" y="644"/>
                    <a:pt x="76" y="643"/>
                  </a:cubicBezTo>
                  <a:close/>
                  <a:moveTo>
                    <a:pt x="171" y="687"/>
                  </a:moveTo>
                  <a:cubicBezTo>
                    <a:pt x="169" y="687"/>
                    <a:pt x="166" y="686"/>
                    <a:pt x="164" y="685"/>
                  </a:cubicBezTo>
                  <a:cubicBezTo>
                    <a:pt x="126" y="673"/>
                    <a:pt x="109" y="665"/>
                    <a:pt x="86" y="650"/>
                  </a:cubicBezTo>
                  <a:cubicBezTo>
                    <a:pt x="104" y="645"/>
                    <a:pt x="180" y="625"/>
                    <a:pt x="218" y="613"/>
                  </a:cubicBezTo>
                  <a:cubicBezTo>
                    <a:pt x="197" y="647"/>
                    <a:pt x="178" y="674"/>
                    <a:pt x="171" y="687"/>
                  </a:cubicBezTo>
                  <a:cubicBezTo>
                    <a:pt x="171" y="687"/>
                    <a:pt x="171" y="687"/>
                    <a:pt x="171" y="687"/>
                  </a:cubicBezTo>
                  <a:close/>
                  <a:moveTo>
                    <a:pt x="327" y="715"/>
                  </a:moveTo>
                  <a:cubicBezTo>
                    <a:pt x="297" y="711"/>
                    <a:pt x="236" y="702"/>
                    <a:pt x="196" y="693"/>
                  </a:cubicBezTo>
                  <a:cubicBezTo>
                    <a:pt x="252" y="680"/>
                    <a:pt x="289" y="674"/>
                    <a:pt x="353" y="644"/>
                  </a:cubicBezTo>
                  <a:cubicBezTo>
                    <a:pt x="342" y="675"/>
                    <a:pt x="332" y="703"/>
                    <a:pt x="327" y="715"/>
                  </a:cubicBezTo>
                  <a:close/>
                  <a:moveTo>
                    <a:pt x="185" y="690"/>
                  </a:moveTo>
                  <a:cubicBezTo>
                    <a:pt x="185" y="690"/>
                    <a:pt x="185" y="691"/>
                    <a:pt x="184" y="691"/>
                  </a:cubicBezTo>
                  <a:cubicBezTo>
                    <a:pt x="182" y="690"/>
                    <a:pt x="181" y="690"/>
                    <a:pt x="179" y="689"/>
                  </a:cubicBezTo>
                  <a:cubicBezTo>
                    <a:pt x="201" y="663"/>
                    <a:pt x="220" y="637"/>
                    <a:pt x="236" y="612"/>
                  </a:cubicBezTo>
                  <a:cubicBezTo>
                    <a:pt x="291" y="635"/>
                    <a:pt x="346" y="639"/>
                    <a:pt x="353" y="640"/>
                  </a:cubicBezTo>
                  <a:cubicBezTo>
                    <a:pt x="327" y="650"/>
                    <a:pt x="192" y="688"/>
                    <a:pt x="185" y="690"/>
                  </a:cubicBezTo>
                  <a:close/>
                  <a:moveTo>
                    <a:pt x="381" y="546"/>
                  </a:moveTo>
                  <a:cubicBezTo>
                    <a:pt x="376" y="568"/>
                    <a:pt x="366" y="603"/>
                    <a:pt x="355" y="636"/>
                  </a:cubicBezTo>
                  <a:cubicBezTo>
                    <a:pt x="319" y="630"/>
                    <a:pt x="280" y="619"/>
                    <a:pt x="245" y="602"/>
                  </a:cubicBezTo>
                  <a:cubicBezTo>
                    <a:pt x="283" y="586"/>
                    <a:pt x="361" y="551"/>
                    <a:pt x="383" y="536"/>
                  </a:cubicBezTo>
                  <a:cubicBezTo>
                    <a:pt x="383" y="540"/>
                    <a:pt x="382" y="543"/>
                    <a:pt x="381" y="546"/>
                  </a:cubicBezTo>
                  <a:close/>
                  <a:moveTo>
                    <a:pt x="384" y="530"/>
                  </a:moveTo>
                  <a:cubicBezTo>
                    <a:pt x="362" y="544"/>
                    <a:pt x="287" y="572"/>
                    <a:pt x="252" y="585"/>
                  </a:cubicBezTo>
                  <a:cubicBezTo>
                    <a:pt x="271" y="552"/>
                    <a:pt x="284" y="521"/>
                    <a:pt x="293" y="494"/>
                  </a:cubicBezTo>
                  <a:cubicBezTo>
                    <a:pt x="332" y="517"/>
                    <a:pt x="372" y="527"/>
                    <a:pt x="384" y="530"/>
                  </a:cubicBezTo>
                  <a:cubicBezTo>
                    <a:pt x="384" y="530"/>
                    <a:pt x="384" y="530"/>
                    <a:pt x="384" y="530"/>
                  </a:cubicBezTo>
                  <a:close/>
                  <a:moveTo>
                    <a:pt x="385" y="526"/>
                  </a:moveTo>
                  <a:cubicBezTo>
                    <a:pt x="355" y="518"/>
                    <a:pt x="327" y="503"/>
                    <a:pt x="302" y="487"/>
                  </a:cubicBezTo>
                  <a:cubicBezTo>
                    <a:pt x="355" y="461"/>
                    <a:pt x="389" y="436"/>
                    <a:pt x="393" y="432"/>
                  </a:cubicBezTo>
                  <a:cubicBezTo>
                    <a:pt x="393" y="466"/>
                    <a:pt x="390" y="499"/>
                    <a:pt x="385" y="526"/>
                  </a:cubicBezTo>
                  <a:close/>
                  <a:moveTo>
                    <a:pt x="300" y="369"/>
                  </a:moveTo>
                  <a:cubicBezTo>
                    <a:pt x="339" y="335"/>
                    <a:pt x="367" y="301"/>
                    <a:pt x="387" y="270"/>
                  </a:cubicBezTo>
                  <a:cubicBezTo>
                    <a:pt x="410" y="285"/>
                    <a:pt x="432" y="302"/>
                    <a:pt x="451" y="321"/>
                  </a:cubicBezTo>
                  <a:cubicBezTo>
                    <a:pt x="407" y="333"/>
                    <a:pt x="356" y="348"/>
                    <a:pt x="300" y="36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4" name="Group 13"/>
          <p:cNvGrpSpPr/>
          <p:nvPr/>
        </p:nvGrpSpPr>
        <p:grpSpPr>
          <a:xfrm>
            <a:off x="5317938" y="4496487"/>
            <a:ext cx="1828800" cy="1089585"/>
            <a:chOff x="5317938" y="4496487"/>
            <a:chExt cx="1828800" cy="1089585"/>
          </a:xfrm>
        </p:grpSpPr>
        <p:pic>
          <p:nvPicPr>
            <p:cNvPr id="30" name="Picture 8" descr="\\MAGNUM\Projects\Microsoft\Cloud Power FY12\Design\Icons\PNGs\Cross Platform.png"/>
            <p:cNvPicPr>
              <a:picLocks noChangeAspect="1" noChangeArrowheads="1"/>
            </p:cNvPicPr>
            <p:nvPr/>
          </p:nvPicPr>
          <p:blipFill>
            <a:blip r:embed="rId3" cstate="print">
              <a:lum bright="100000"/>
            </a:blip>
            <a:stretch>
              <a:fillRect/>
            </a:stretch>
          </p:blipFill>
          <p:spPr bwMode="auto">
            <a:xfrm>
              <a:off x="5762732" y="4496487"/>
              <a:ext cx="939212" cy="939212"/>
            </a:xfrm>
            <a:prstGeom prst="rect">
              <a:avLst/>
            </a:prstGeom>
            <a:noFill/>
          </p:spPr>
        </p:pic>
        <p:sp>
          <p:nvSpPr>
            <p:cNvPr id="31" name="TextBox 30"/>
            <p:cNvSpPr txBox="1"/>
            <p:nvPr/>
          </p:nvSpPr>
          <p:spPr>
            <a:xfrm>
              <a:off x="5317938" y="5401406"/>
              <a:ext cx="1828800" cy="184666"/>
            </a:xfrm>
            <a:prstGeom prst="rect">
              <a:avLst/>
            </a:prstGeom>
            <a:noFill/>
          </p:spPr>
          <p:txBody>
            <a:bodyPr wrap="square" lIns="0" tIns="0" rIns="0" bIns="0" rtlCol="0">
              <a:spAutoFit/>
            </a:bodyPr>
            <a:lstStyle/>
            <a:p>
              <a:pPr algn="ctr"/>
              <a:r>
                <a:rPr lang="en-US" sz="1200" dirty="0" smtClean="0">
                  <a:solidFill>
                    <a:schemeClr val="bg1">
                      <a:alpha val="99000"/>
                    </a:schemeClr>
                  </a:solidFill>
                  <a:effectLst>
                    <a:outerShdw blurRad="63500" algn="ctr" rotWithShape="0">
                      <a:schemeClr val="tx1">
                        <a:alpha val="60000"/>
                      </a:schemeClr>
                    </a:outerShdw>
                  </a:effectLst>
                </a:rPr>
                <a:t>Directory Synchronization</a:t>
              </a:r>
              <a:endParaRPr lang="en-US" sz="1200" dirty="0">
                <a:solidFill>
                  <a:schemeClr val="bg1">
                    <a:alpha val="99000"/>
                  </a:schemeClr>
                </a:solidFill>
                <a:effectLst>
                  <a:outerShdw blurRad="63500" algn="ctr" rotWithShape="0">
                    <a:schemeClr val="tx1">
                      <a:alpha val="60000"/>
                    </a:schemeClr>
                  </a:outerShdw>
                </a:effectLst>
              </a:endParaRPr>
            </a:p>
          </p:txBody>
        </p:sp>
      </p:grpSp>
      <p:grpSp>
        <p:nvGrpSpPr>
          <p:cNvPr id="15" name="Group 14"/>
          <p:cNvGrpSpPr/>
          <p:nvPr/>
        </p:nvGrpSpPr>
        <p:grpSpPr>
          <a:xfrm>
            <a:off x="7381934" y="4605406"/>
            <a:ext cx="1828800" cy="974200"/>
            <a:chOff x="7381934" y="4605406"/>
            <a:chExt cx="1828800" cy="974200"/>
          </a:xfrm>
        </p:grpSpPr>
        <p:sp>
          <p:nvSpPr>
            <p:cNvPr id="32" name="TextBox 31"/>
            <p:cNvSpPr txBox="1"/>
            <p:nvPr/>
          </p:nvSpPr>
          <p:spPr>
            <a:xfrm>
              <a:off x="7381934" y="5394940"/>
              <a:ext cx="1828800" cy="184666"/>
            </a:xfrm>
            <a:prstGeom prst="rect">
              <a:avLst/>
            </a:prstGeom>
            <a:noFill/>
          </p:spPr>
          <p:txBody>
            <a:bodyPr wrap="square" lIns="0" tIns="0" rIns="0" bIns="0" rtlCol="0">
              <a:spAutoFit/>
            </a:bodyPr>
            <a:lstStyle/>
            <a:p>
              <a:pPr algn="ctr"/>
              <a:r>
                <a:rPr lang="en-US" sz="1200" dirty="0" smtClean="0">
                  <a:solidFill>
                    <a:schemeClr val="bg1">
                      <a:alpha val="99000"/>
                    </a:schemeClr>
                  </a:solidFill>
                  <a:effectLst>
                    <a:outerShdw blurRad="63500" algn="ctr" rotWithShape="0">
                      <a:schemeClr val="tx1">
                        <a:alpha val="60000"/>
                      </a:schemeClr>
                    </a:outerShdw>
                  </a:effectLst>
                </a:rPr>
                <a:t>AD FS</a:t>
              </a:r>
              <a:endParaRPr lang="en-US" sz="1200" dirty="0">
                <a:solidFill>
                  <a:schemeClr val="bg1">
                    <a:alpha val="99000"/>
                  </a:schemeClr>
                </a:solidFill>
                <a:effectLst>
                  <a:outerShdw blurRad="63500" algn="ctr" rotWithShape="0">
                    <a:schemeClr val="tx1">
                      <a:alpha val="60000"/>
                    </a:schemeClr>
                  </a:outerShdw>
                </a:effectLst>
              </a:endParaRPr>
            </a:p>
          </p:txBody>
        </p:sp>
        <p:sp>
          <p:nvSpPr>
            <p:cNvPr id="33" name="Freeform 40"/>
            <p:cNvSpPr>
              <a:spLocks noEditPoints="1"/>
            </p:cNvSpPr>
            <p:nvPr/>
          </p:nvSpPr>
          <p:spPr bwMode="black">
            <a:xfrm>
              <a:off x="7956551" y="4605406"/>
              <a:ext cx="679566" cy="654146"/>
            </a:xfrm>
            <a:custGeom>
              <a:avLst/>
              <a:gdLst>
                <a:gd name="T0" fmla="*/ 461 w 891"/>
                <a:gd name="T1" fmla="*/ 470 h 859"/>
                <a:gd name="T2" fmla="*/ 793 w 891"/>
                <a:gd name="T3" fmla="*/ 489 h 859"/>
                <a:gd name="T4" fmla="*/ 707 w 891"/>
                <a:gd name="T5" fmla="*/ 787 h 859"/>
                <a:gd name="T6" fmla="*/ 375 w 891"/>
                <a:gd name="T7" fmla="*/ 767 h 859"/>
                <a:gd name="T8" fmla="*/ 461 w 891"/>
                <a:gd name="T9" fmla="*/ 470 h 859"/>
                <a:gd name="T10" fmla="*/ 430 w 891"/>
                <a:gd name="T11" fmla="*/ 387 h 859"/>
                <a:gd name="T12" fmla="*/ 517 w 891"/>
                <a:gd name="T13" fmla="*/ 90 h 859"/>
                <a:gd name="T14" fmla="*/ 184 w 891"/>
                <a:gd name="T15" fmla="*/ 71 h 859"/>
                <a:gd name="T16" fmla="*/ 98 w 891"/>
                <a:gd name="T17" fmla="*/ 368 h 859"/>
                <a:gd name="T18" fmla="*/ 430 w 891"/>
                <a:gd name="T19" fmla="*/ 387 h 859"/>
                <a:gd name="T20" fmla="*/ 83 w 891"/>
                <a:gd name="T21" fmla="*/ 421 h 859"/>
                <a:gd name="T22" fmla="*/ 0 w 891"/>
                <a:gd name="T23" fmla="*/ 703 h 859"/>
                <a:gd name="T24" fmla="*/ 0 w 891"/>
                <a:gd name="T25" fmla="*/ 706 h 859"/>
                <a:gd name="T26" fmla="*/ 7 w 891"/>
                <a:gd name="T27" fmla="*/ 712 h 859"/>
                <a:gd name="T28" fmla="*/ 9 w 891"/>
                <a:gd name="T29" fmla="*/ 712 h 859"/>
                <a:gd name="T30" fmla="*/ 329 w 891"/>
                <a:gd name="T31" fmla="*/ 737 h 859"/>
                <a:gd name="T32" fmla="*/ 415 w 891"/>
                <a:gd name="T33" fmla="*/ 440 h 859"/>
                <a:gd name="T34" fmla="*/ 83 w 891"/>
                <a:gd name="T35" fmla="*/ 421 h 859"/>
                <a:gd name="T36" fmla="*/ 883 w 891"/>
                <a:gd name="T37" fmla="*/ 147 h 859"/>
                <a:gd name="T38" fmla="*/ 882 w 891"/>
                <a:gd name="T39" fmla="*/ 147 h 859"/>
                <a:gd name="T40" fmla="*/ 561 w 891"/>
                <a:gd name="T41" fmla="*/ 122 h 859"/>
                <a:gd name="T42" fmla="*/ 475 w 891"/>
                <a:gd name="T43" fmla="*/ 419 h 859"/>
                <a:gd name="T44" fmla="*/ 808 w 891"/>
                <a:gd name="T45" fmla="*/ 438 h 859"/>
                <a:gd name="T46" fmla="*/ 891 w 891"/>
                <a:gd name="T47" fmla="*/ 154 h 859"/>
                <a:gd name="T48" fmla="*/ 891 w 891"/>
                <a:gd name="T49" fmla="*/ 153 h 859"/>
                <a:gd name="T50" fmla="*/ 883 w 891"/>
                <a:gd name="T51" fmla="*/ 147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91" h="859">
                  <a:moveTo>
                    <a:pt x="461" y="470"/>
                  </a:moveTo>
                  <a:cubicBezTo>
                    <a:pt x="535" y="522"/>
                    <a:pt x="620" y="562"/>
                    <a:pt x="793" y="489"/>
                  </a:cubicBezTo>
                  <a:cubicBezTo>
                    <a:pt x="793" y="489"/>
                    <a:pt x="793" y="489"/>
                    <a:pt x="707" y="787"/>
                  </a:cubicBezTo>
                  <a:cubicBezTo>
                    <a:pt x="534" y="859"/>
                    <a:pt x="449" y="818"/>
                    <a:pt x="375" y="767"/>
                  </a:cubicBezTo>
                  <a:cubicBezTo>
                    <a:pt x="375" y="767"/>
                    <a:pt x="375" y="767"/>
                    <a:pt x="461" y="470"/>
                  </a:cubicBezTo>
                  <a:close/>
                  <a:moveTo>
                    <a:pt x="430" y="387"/>
                  </a:moveTo>
                  <a:cubicBezTo>
                    <a:pt x="517" y="90"/>
                    <a:pt x="517" y="90"/>
                    <a:pt x="517" y="90"/>
                  </a:cubicBezTo>
                  <a:cubicBezTo>
                    <a:pt x="441" y="41"/>
                    <a:pt x="357" y="0"/>
                    <a:pt x="184" y="71"/>
                  </a:cubicBezTo>
                  <a:cubicBezTo>
                    <a:pt x="98" y="368"/>
                    <a:pt x="98" y="368"/>
                    <a:pt x="98" y="368"/>
                  </a:cubicBezTo>
                  <a:cubicBezTo>
                    <a:pt x="271" y="297"/>
                    <a:pt x="354" y="337"/>
                    <a:pt x="430" y="387"/>
                  </a:cubicBezTo>
                  <a:close/>
                  <a:moveTo>
                    <a:pt x="83" y="421"/>
                  </a:moveTo>
                  <a:cubicBezTo>
                    <a:pt x="0" y="703"/>
                    <a:pt x="0" y="703"/>
                    <a:pt x="0" y="703"/>
                  </a:cubicBezTo>
                  <a:cubicBezTo>
                    <a:pt x="0" y="704"/>
                    <a:pt x="0" y="704"/>
                    <a:pt x="0" y="706"/>
                  </a:cubicBezTo>
                  <a:cubicBezTo>
                    <a:pt x="0" y="709"/>
                    <a:pt x="3" y="712"/>
                    <a:pt x="7" y="712"/>
                  </a:cubicBezTo>
                  <a:cubicBezTo>
                    <a:pt x="9" y="712"/>
                    <a:pt x="9" y="712"/>
                    <a:pt x="9" y="712"/>
                  </a:cubicBezTo>
                  <a:cubicBezTo>
                    <a:pt x="175" y="646"/>
                    <a:pt x="256" y="687"/>
                    <a:pt x="329" y="737"/>
                  </a:cubicBezTo>
                  <a:cubicBezTo>
                    <a:pt x="415" y="440"/>
                    <a:pt x="415" y="440"/>
                    <a:pt x="415" y="440"/>
                  </a:cubicBezTo>
                  <a:cubicBezTo>
                    <a:pt x="339" y="389"/>
                    <a:pt x="256" y="348"/>
                    <a:pt x="83" y="421"/>
                  </a:cubicBezTo>
                  <a:close/>
                  <a:moveTo>
                    <a:pt x="883" y="147"/>
                  </a:moveTo>
                  <a:cubicBezTo>
                    <a:pt x="882" y="147"/>
                    <a:pt x="882" y="147"/>
                    <a:pt x="882" y="147"/>
                  </a:cubicBezTo>
                  <a:cubicBezTo>
                    <a:pt x="716" y="212"/>
                    <a:pt x="634" y="172"/>
                    <a:pt x="561" y="122"/>
                  </a:cubicBezTo>
                  <a:cubicBezTo>
                    <a:pt x="475" y="419"/>
                    <a:pt x="475" y="419"/>
                    <a:pt x="475" y="419"/>
                  </a:cubicBezTo>
                  <a:cubicBezTo>
                    <a:pt x="551" y="468"/>
                    <a:pt x="634" y="509"/>
                    <a:pt x="808" y="438"/>
                  </a:cubicBezTo>
                  <a:cubicBezTo>
                    <a:pt x="891" y="154"/>
                    <a:pt x="891" y="154"/>
                    <a:pt x="891" y="154"/>
                  </a:cubicBezTo>
                  <a:cubicBezTo>
                    <a:pt x="891" y="153"/>
                    <a:pt x="891" y="153"/>
                    <a:pt x="891" y="153"/>
                  </a:cubicBezTo>
                  <a:cubicBezTo>
                    <a:pt x="891" y="150"/>
                    <a:pt x="888" y="147"/>
                    <a:pt x="883" y="1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6" name="Group 15"/>
          <p:cNvGrpSpPr/>
          <p:nvPr/>
        </p:nvGrpSpPr>
        <p:grpSpPr>
          <a:xfrm>
            <a:off x="9445931" y="4414594"/>
            <a:ext cx="1828800" cy="1173770"/>
            <a:chOff x="9445931" y="4414594"/>
            <a:chExt cx="1828800" cy="1173770"/>
          </a:xfrm>
        </p:grpSpPr>
        <p:pic>
          <p:nvPicPr>
            <p:cNvPr id="34" name="Picture 4" descr="\\MAGNUM\Projects\Microsoft\Cloud Power FY12\Design\ICONS_PNG\IIS-MULTI-TENANCY.png"/>
            <p:cNvPicPr>
              <a:picLocks noChangeAspect="1" noChangeArrowheads="1"/>
            </p:cNvPicPr>
            <p:nvPr/>
          </p:nvPicPr>
          <p:blipFill>
            <a:blip r:embed="rId4" cstate="print">
              <a:lum bright="100000"/>
            </a:blip>
            <a:srcRect/>
            <a:stretch>
              <a:fillRect/>
            </a:stretch>
          </p:blipFill>
          <p:spPr bwMode="auto">
            <a:xfrm>
              <a:off x="9837450" y="4414594"/>
              <a:ext cx="1045762" cy="1045762"/>
            </a:xfrm>
            <a:prstGeom prst="rect">
              <a:avLst/>
            </a:prstGeom>
            <a:noFill/>
          </p:spPr>
        </p:pic>
        <p:sp>
          <p:nvSpPr>
            <p:cNvPr id="35" name="TextBox 34"/>
            <p:cNvSpPr txBox="1"/>
            <p:nvPr/>
          </p:nvSpPr>
          <p:spPr>
            <a:xfrm>
              <a:off x="9445931" y="5403698"/>
              <a:ext cx="1828800" cy="184666"/>
            </a:xfrm>
            <a:prstGeom prst="rect">
              <a:avLst/>
            </a:prstGeom>
            <a:noFill/>
          </p:spPr>
          <p:txBody>
            <a:bodyPr wrap="square" lIns="0" tIns="0" rIns="0" bIns="0" rtlCol="0">
              <a:spAutoFit/>
            </a:bodyPr>
            <a:lstStyle/>
            <a:p>
              <a:pPr algn="ctr"/>
              <a:r>
                <a:rPr lang="en-US" sz="1200" dirty="0" err="1" smtClean="0">
                  <a:solidFill>
                    <a:schemeClr val="bg1">
                      <a:alpha val="99000"/>
                    </a:schemeClr>
                  </a:solidFill>
                  <a:effectLst>
                    <a:outerShdw blurRad="63500" algn="ctr" rotWithShape="0">
                      <a:schemeClr val="tx1">
                        <a:alpha val="60000"/>
                      </a:schemeClr>
                    </a:outerShdw>
                  </a:effectLst>
                </a:rPr>
                <a:t>InTune</a:t>
              </a:r>
              <a:endParaRPr lang="en-US" sz="1200" dirty="0">
                <a:solidFill>
                  <a:schemeClr val="bg1">
                    <a:alpha val="99000"/>
                  </a:schemeClr>
                </a:solidFill>
                <a:effectLst>
                  <a:outerShdw blurRad="63500" algn="ctr" rotWithShape="0">
                    <a:schemeClr val="tx1">
                      <a:alpha val="60000"/>
                    </a:schemeClr>
                  </a:outerShdw>
                </a:effectLst>
              </a:endParaRPr>
            </a:p>
          </p:txBody>
        </p:sp>
      </p:grpSp>
      <p:sp>
        <p:nvSpPr>
          <p:cNvPr id="38" name="Rectangle 37"/>
          <p:cNvSpPr/>
          <p:nvPr/>
        </p:nvSpPr>
        <p:spPr>
          <a:xfrm>
            <a:off x="0" y="1605018"/>
            <a:ext cx="4071723" cy="6044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tlCol="0" anchor="t"/>
          <a:lstStyle/>
          <a:p>
            <a:pPr lvl="0" indent="-178081" algn="ctr" defTabSz="932493" eaLnBrk="0" fontAlgn="base" hangingPunct="0">
              <a:lnSpc>
                <a:spcPct val="90000"/>
              </a:lnSpc>
              <a:spcAft>
                <a:spcPct val="0"/>
              </a:spcAft>
            </a:pPr>
            <a:r>
              <a:rPr lang="en-US" dirty="0">
                <a:ln w="3175">
                  <a:noFill/>
                </a:ln>
                <a:gradFill>
                  <a:gsLst>
                    <a:gs pos="0">
                      <a:srgbClr val="FFFFFF"/>
                    </a:gs>
                    <a:gs pos="100000">
                      <a:srgbClr val="FFFFFF"/>
                    </a:gs>
                  </a:gsLst>
                  <a:lin ang="5400000" scaled="0"/>
                </a:gradFill>
                <a:cs typeface="Segoe UI" panose="020B0502040204020203" pitchFamily="34" charset="0"/>
              </a:rPr>
              <a:t>Management </a:t>
            </a:r>
          </a:p>
        </p:txBody>
      </p:sp>
      <p:sp>
        <p:nvSpPr>
          <p:cNvPr id="39" name="Rectangle 38"/>
          <p:cNvSpPr/>
          <p:nvPr/>
        </p:nvSpPr>
        <p:spPr>
          <a:xfrm>
            <a:off x="8377588" y="1605016"/>
            <a:ext cx="4058887" cy="6044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tlCol="0" anchor="t"/>
          <a:lstStyle/>
          <a:p>
            <a:pPr indent="-178081" algn="ctr" defTabSz="932493" eaLnBrk="0" fontAlgn="base" hangingPunct="0">
              <a:lnSpc>
                <a:spcPct val="90000"/>
              </a:lnSpc>
              <a:spcAft>
                <a:spcPct val="0"/>
              </a:spcAft>
            </a:pPr>
            <a:r>
              <a:rPr lang="en-US" dirty="0">
                <a:ln w="3175">
                  <a:noFill/>
                </a:ln>
                <a:gradFill>
                  <a:gsLst>
                    <a:gs pos="0">
                      <a:srgbClr val="FFFFFF"/>
                    </a:gs>
                    <a:gs pos="100000">
                      <a:srgbClr val="FFFFFF"/>
                    </a:gs>
                  </a:gsLst>
                  <a:lin ang="5400000" scaled="0"/>
                </a:gradFill>
                <a:cs typeface="Segoe UI" panose="020B0502040204020203" pitchFamily="34" charset="0"/>
              </a:rPr>
              <a:t>Management Tools</a:t>
            </a:r>
          </a:p>
        </p:txBody>
      </p:sp>
      <p:sp>
        <p:nvSpPr>
          <p:cNvPr id="40" name="Rectangle 39"/>
          <p:cNvSpPr/>
          <p:nvPr/>
        </p:nvSpPr>
        <p:spPr>
          <a:xfrm>
            <a:off x="4182376" y="1605017"/>
            <a:ext cx="4071723" cy="6044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tlCol="0" anchor="t"/>
          <a:lstStyle/>
          <a:p>
            <a:pPr indent="-178081" algn="ctr" defTabSz="932493" eaLnBrk="0" fontAlgn="base" hangingPunct="0">
              <a:lnSpc>
                <a:spcPct val="90000"/>
              </a:lnSpc>
              <a:spcAft>
                <a:spcPct val="0"/>
              </a:spcAft>
            </a:pPr>
            <a:r>
              <a:rPr lang="en-US" dirty="0">
                <a:ln w="3175">
                  <a:noFill/>
                </a:ln>
                <a:gradFill>
                  <a:gsLst>
                    <a:gs pos="0">
                      <a:srgbClr val="FFFFFF"/>
                    </a:gs>
                    <a:gs pos="100000">
                      <a:srgbClr val="FFFFFF"/>
                    </a:gs>
                  </a:gsLst>
                  <a:lin ang="5400000" scaled="0"/>
                </a:gradFill>
                <a:cs typeface="Segoe UI" panose="020B0502040204020203" pitchFamily="34" charset="0"/>
              </a:rPr>
              <a:t>Identity and Security</a:t>
            </a:r>
          </a:p>
        </p:txBody>
      </p:sp>
    </p:spTree>
    <p:extLst>
      <p:ext uri="{BB962C8B-B14F-4D97-AF65-F5344CB8AC3E}">
        <p14:creationId xmlns:p14="http://schemas.microsoft.com/office/powerpoint/2010/main" val="33109153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2" presetClass="entr" presetSubtype="8"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0-#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par>
                                <p:cTn id="12" presetID="2" presetClass="entr" presetSubtype="8"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fill="hold"/>
                                        <p:tgtEl>
                                          <p:spTgt spid="6"/>
                                        </p:tgtEl>
                                        <p:attrNameLst>
                                          <p:attrName>ppt_x</p:attrName>
                                        </p:attrNameLst>
                                      </p:cBhvr>
                                      <p:tavLst>
                                        <p:tav tm="0">
                                          <p:val>
                                            <p:strVal val="0-#ppt_w/2"/>
                                          </p:val>
                                        </p:tav>
                                        <p:tav tm="100000">
                                          <p:val>
                                            <p:strVal val="#ppt_x"/>
                                          </p:val>
                                        </p:tav>
                                      </p:tavLst>
                                    </p:anim>
                                    <p:anim calcmode="lin" valueType="num">
                                      <p:cBhvr additive="base">
                                        <p:cTn id="15" dur="500" fill="hold"/>
                                        <p:tgtEl>
                                          <p:spTgt spid="6"/>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fade">
                                      <p:cBhvr>
                                        <p:cTn id="19" dur="500"/>
                                        <p:tgtEl>
                                          <p:spTgt spid="38"/>
                                        </p:tgtEl>
                                      </p:cBhvr>
                                    </p:animEffect>
                                  </p:childTnLst>
                                </p:cTn>
                              </p:par>
                              <p:par>
                                <p:cTn id="20" presetID="10" presetClass="entr" presetSubtype="0" fill="hold" grpId="0" nodeType="withEffect">
                                  <p:stCondLst>
                                    <p:cond delay="25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500"/>
                                        <p:tgtEl>
                                          <p:spTgt spid="39"/>
                                        </p:tgtEl>
                                      </p:cBhvr>
                                    </p:animEffect>
                                  </p:childTnLst>
                                </p:cTn>
                              </p:par>
                            </p:childTnLst>
                          </p:cTn>
                        </p:par>
                        <p:par>
                          <p:cTn id="26" fill="hold">
                            <p:stCondLst>
                              <p:cond delay="1500"/>
                            </p:stCondLst>
                            <p:childTnLst>
                              <p:par>
                                <p:cTn id="27" presetID="10" presetClass="entr" presetSubtype="0" fill="hold"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fade">
                                      <p:cBhvr>
                                        <p:cTn id="29" dur="500"/>
                                        <p:tgtEl>
                                          <p:spTgt spid="2"/>
                                        </p:tgtEl>
                                      </p:cBhvr>
                                    </p:animEffect>
                                  </p:childTnLst>
                                </p:cTn>
                              </p:par>
                              <p:par>
                                <p:cTn id="30" presetID="10" presetClass="entr" presetSubtype="0" fill="hold" nodeType="with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par>
                                <p:cTn id="33" presetID="10" presetClass="entr" presetSubtype="0" fill="hold" nodeType="with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500"/>
                                        <p:tgtEl>
                                          <p:spTgt spid="4"/>
                                        </p:tgtEl>
                                      </p:cBhvr>
                                    </p:animEffect>
                                  </p:childTnLst>
                                </p:cTn>
                              </p:par>
                              <p:par>
                                <p:cTn id="36" presetID="10" presetClass="entr" presetSubtype="0" fill="hold"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500"/>
                                        <p:tgtEl>
                                          <p:spTgt spid="8"/>
                                        </p:tgtEl>
                                      </p:cBhvr>
                                    </p:animEffect>
                                  </p:childTnLst>
                                </p:cTn>
                              </p:par>
                            </p:childTnLst>
                          </p:cTn>
                        </p:par>
                        <p:par>
                          <p:cTn id="39" fill="hold">
                            <p:stCondLst>
                              <p:cond delay="2000"/>
                            </p:stCondLst>
                            <p:childTnLst>
                              <p:par>
                                <p:cTn id="40" presetID="10" presetClass="entr" presetSubtype="0"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childTnLst>
                                </p:cTn>
                              </p:par>
                              <p:par>
                                <p:cTn id="43" presetID="2" presetClass="entr" presetSubtype="8" fill="hold" grpId="0" nodeType="withEffect">
                                  <p:stCondLst>
                                    <p:cond delay="0"/>
                                  </p:stCondLst>
                                  <p:childTnLst>
                                    <p:set>
                                      <p:cBhvr>
                                        <p:cTn id="44" dur="1" fill="hold">
                                          <p:stCondLst>
                                            <p:cond delay="0"/>
                                          </p:stCondLst>
                                        </p:cTn>
                                        <p:tgtEl>
                                          <p:spTgt spid="41"/>
                                        </p:tgtEl>
                                        <p:attrNameLst>
                                          <p:attrName>style.visibility</p:attrName>
                                        </p:attrNameLst>
                                      </p:cBhvr>
                                      <p:to>
                                        <p:strVal val="visible"/>
                                      </p:to>
                                    </p:set>
                                    <p:anim calcmode="lin" valueType="num">
                                      <p:cBhvr additive="base">
                                        <p:cTn id="45" dur="500" fill="hold"/>
                                        <p:tgtEl>
                                          <p:spTgt spid="41"/>
                                        </p:tgtEl>
                                        <p:attrNameLst>
                                          <p:attrName>ppt_x</p:attrName>
                                        </p:attrNameLst>
                                      </p:cBhvr>
                                      <p:tavLst>
                                        <p:tav tm="0">
                                          <p:val>
                                            <p:strVal val="0-#ppt_w/2"/>
                                          </p:val>
                                        </p:tav>
                                        <p:tav tm="100000">
                                          <p:val>
                                            <p:strVal val="#ppt_x"/>
                                          </p:val>
                                        </p:tav>
                                      </p:tavLst>
                                    </p:anim>
                                    <p:anim calcmode="lin" valueType="num">
                                      <p:cBhvr additive="base">
                                        <p:cTn id="46" dur="500" fill="hold"/>
                                        <p:tgtEl>
                                          <p:spTgt spid="41"/>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23"/>
                                        </p:tgtEl>
                                        <p:attrNameLst>
                                          <p:attrName>style.visibility</p:attrName>
                                        </p:attrNameLst>
                                      </p:cBhvr>
                                      <p:to>
                                        <p:strVal val="visible"/>
                                      </p:to>
                                    </p:set>
                                    <p:anim calcmode="lin" valueType="num">
                                      <p:cBhvr additive="base">
                                        <p:cTn id="49" dur="500" fill="hold"/>
                                        <p:tgtEl>
                                          <p:spTgt spid="23"/>
                                        </p:tgtEl>
                                        <p:attrNameLst>
                                          <p:attrName>ppt_x</p:attrName>
                                        </p:attrNameLst>
                                      </p:cBhvr>
                                      <p:tavLst>
                                        <p:tav tm="0">
                                          <p:val>
                                            <p:strVal val="0-#ppt_w/2"/>
                                          </p:val>
                                        </p:tav>
                                        <p:tav tm="100000">
                                          <p:val>
                                            <p:strVal val="#ppt_x"/>
                                          </p:val>
                                        </p:tav>
                                      </p:tavLst>
                                    </p:anim>
                                    <p:anim calcmode="lin" valueType="num">
                                      <p:cBhvr additive="base">
                                        <p:cTn id="50" dur="500" fill="hold"/>
                                        <p:tgtEl>
                                          <p:spTgt spid="23"/>
                                        </p:tgtEl>
                                        <p:attrNameLst>
                                          <p:attrName>ppt_y</p:attrName>
                                        </p:attrNameLst>
                                      </p:cBhvr>
                                      <p:tavLst>
                                        <p:tav tm="0">
                                          <p:val>
                                            <p:strVal val="#ppt_y"/>
                                          </p:val>
                                        </p:tav>
                                        <p:tav tm="100000">
                                          <p:val>
                                            <p:strVal val="#ppt_y"/>
                                          </p:val>
                                        </p:tav>
                                      </p:tavLst>
                                    </p:anim>
                                  </p:childTnLst>
                                </p:cTn>
                              </p:par>
                            </p:childTnLst>
                          </p:cTn>
                        </p:par>
                        <p:par>
                          <p:cTn id="51" fill="hold">
                            <p:stCondLst>
                              <p:cond delay="2500"/>
                            </p:stCondLst>
                            <p:childTnLst>
                              <p:par>
                                <p:cTn id="52" presetID="10" presetClass="entr" presetSubtype="0" fill="hold" nodeType="after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fade">
                                      <p:cBhvr>
                                        <p:cTn id="54" dur="500"/>
                                        <p:tgtEl>
                                          <p:spTgt spid="9"/>
                                        </p:tgtEl>
                                      </p:cBhvr>
                                    </p:animEffect>
                                  </p:childTnLst>
                                </p:cTn>
                              </p:par>
                              <p:par>
                                <p:cTn id="55" presetID="10" presetClass="entr" presetSubtype="0" fill="hold" nodeType="with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fade">
                                      <p:cBhvr>
                                        <p:cTn id="57" dur="500"/>
                                        <p:tgtEl>
                                          <p:spTgt spid="10"/>
                                        </p:tgtEl>
                                      </p:cBhvr>
                                    </p:animEffect>
                                  </p:childTnLst>
                                </p:cTn>
                              </p:par>
                              <p:par>
                                <p:cTn id="58" presetID="10" presetClass="entr" presetSubtype="0" fill="hold" nodeType="with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fade">
                                      <p:cBhvr>
                                        <p:cTn id="60" dur="500"/>
                                        <p:tgtEl>
                                          <p:spTgt spid="14"/>
                                        </p:tgtEl>
                                      </p:cBhvr>
                                    </p:animEffect>
                                  </p:childTnLst>
                                </p:cTn>
                              </p:par>
                              <p:par>
                                <p:cTn id="61" presetID="10" presetClass="entr" presetSubtype="0" fill="hold" nodeType="with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fade">
                                      <p:cBhvr>
                                        <p:cTn id="63" dur="500"/>
                                        <p:tgtEl>
                                          <p:spTgt spid="15"/>
                                        </p:tgtEl>
                                      </p:cBhvr>
                                    </p:animEffect>
                                  </p:childTnLst>
                                </p:cTn>
                              </p:par>
                              <p:par>
                                <p:cTn id="64" presetID="10" presetClass="entr" presetSubtype="0" fill="hold" nodeType="with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fade">
                                      <p:cBhvr>
                                        <p:cTn id="6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5" grpId="0" animBg="1"/>
      <p:bldP spid="6" grpId="0" animBg="1"/>
      <p:bldP spid="7" grpId="0"/>
      <p:bldP spid="17" grpId="0"/>
      <p:bldP spid="23" grpId="0" animBg="1"/>
      <p:bldP spid="38" grpId="0" animBg="1"/>
      <p:bldP spid="39" grpId="0" animBg="1"/>
      <p:bldP spid="40"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bwMode="auto">
          <a:xfrm>
            <a:off x="1" y="2066233"/>
            <a:ext cx="12436474" cy="4928292"/>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95" name="Rounded Rectangle 94"/>
          <p:cNvSpPr/>
          <p:nvPr>
            <p:custDataLst>
              <p:tags r:id="rId1"/>
            </p:custDataLst>
          </p:nvPr>
        </p:nvSpPr>
        <p:spPr bwMode="auto">
          <a:xfrm>
            <a:off x="146303" y="2120348"/>
            <a:ext cx="4442530" cy="3808050"/>
          </a:xfrm>
          <a:prstGeom prst="roundRect">
            <a:avLst>
              <a:gd name="adj" fmla="val 0"/>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05" tIns="146246" rIns="45701" bIns="146246" numCol="1" spcCol="0" rtlCol="0" fromWordArt="0" anchor="t" anchorCtr="0" forceAA="0" compatLnSpc="1">
            <a:prstTxWarp prst="textNoShape">
              <a:avLst/>
            </a:prstTxWarp>
            <a:noAutofit/>
          </a:bodyPr>
          <a:lstStyle/>
          <a:p>
            <a:pPr defTabSz="1333500">
              <a:spcBef>
                <a:spcPct val="0"/>
              </a:spcBef>
            </a:pPr>
            <a:r>
              <a:rPr lang="en-US" sz="2000" dirty="0">
                <a:solidFill>
                  <a:schemeClr val="tx1">
                    <a:alpha val="99000"/>
                  </a:schemeClr>
                </a:solidFill>
              </a:rPr>
              <a:t>Investments in deployment and management that allow you to deploy coexistence scenarios with confidence and scale</a:t>
            </a:r>
          </a:p>
          <a:p>
            <a:pPr defTabSz="1333500">
              <a:spcBef>
                <a:spcPct val="0"/>
              </a:spcBef>
            </a:pPr>
            <a:endParaRPr lang="en-US" sz="2000" dirty="0">
              <a:solidFill>
                <a:schemeClr val="tx1">
                  <a:alpha val="99000"/>
                </a:schemeClr>
              </a:solidFill>
            </a:endParaRPr>
          </a:p>
          <a:p>
            <a:pPr defTabSz="1333500">
              <a:spcBef>
                <a:spcPct val="0"/>
              </a:spcBef>
            </a:pPr>
            <a:r>
              <a:rPr lang="en-US" sz="2000" dirty="0">
                <a:solidFill>
                  <a:schemeClr val="tx1">
                    <a:alpha val="99000"/>
                  </a:schemeClr>
                </a:solidFill>
              </a:rPr>
              <a:t>Span the cloud and </a:t>
            </a:r>
            <a:r>
              <a:rPr lang="en-US" sz="2000" dirty="0" smtClean="0">
                <a:solidFill>
                  <a:schemeClr val="tx1">
                    <a:alpha val="99000"/>
                  </a:schemeClr>
                </a:solidFill>
              </a:rPr>
              <a:t>on-premises </a:t>
            </a:r>
            <a:br>
              <a:rPr lang="en-US" sz="2000" dirty="0" smtClean="0">
                <a:solidFill>
                  <a:schemeClr val="tx1">
                    <a:alpha val="99000"/>
                  </a:schemeClr>
                </a:solidFill>
              </a:rPr>
            </a:br>
            <a:r>
              <a:rPr lang="en-US" sz="2000" dirty="0" smtClean="0">
                <a:solidFill>
                  <a:schemeClr val="tx1">
                    <a:alpha val="99000"/>
                  </a:schemeClr>
                </a:solidFill>
              </a:rPr>
              <a:t>with </a:t>
            </a:r>
            <a:r>
              <a:rPr lang="en-US" sz="2000" dirty="0">
                <a:solidFill>
                  <a:schemeClr val="tx1">
                    <a:alpha val="99000"/>
                  </a:schemeClr>
                </a:solidFill>
              </a:rPr>
              <a:t>rich </a:t>
            </a:r>
            <a:r>
              <a:rPr lang="en-US" sz="2000" dirty="0" smtClean="0">
                <a:solidFill>
                  <a:schemeClr val="tx1">
                    <a:alpha val="99000"/>
                  </a:schemeClr>
                </a:solidFill>
              </a:rPr>
              <a:t>hybrid </a:t>
            </a:r>
            <a:r>
              <a:rPr lang="en-US" sz="2000" dirty="0">
                <a:solidFill>
                  <a:schemeClr val="tx1">
                    <a:alpha val="99000"/>
                  </a:schemeClr>
                </a:solidFill>
              </a:rPr>
              <a:t>Search </a:t>
            </a:r>
            <a:r>
              <a:rPr lang="en-US" sz="2000" dirty="0" smtClean="0">
                <a:solidFill>
                  <a:schemeClr val="tx1">
                    <a:alpha val="99000"/>
                  </a:schemeClr>
                </a:solidFill>
              </a:rPr>
              <a:t/>
            </a:r>
            <a:br>
              <a:rPr lang="en-US" sz="2000" dirty="0" smtClean="0">
                <a:solidFill>
                  <a:schemeClr val="tx1">
                    <a:alpha val="99000"/>
                  </a:schemeClr>
                </a:solidFill>
              </a:rPr>
            </a:br>
            <a:r>
              <a:rPr lang="en-US" sz="2000" dirty="0" smtClean="0">
                <a:solidFill>
                  <a:schemeClr val="tx1">
                    <a:alpha val="99000"/>
                  </a:schemeClr>
                </a:solidFill>
              </a:rPr>
              <a:t>and </a:t>
            </a:r>
            <a:r>
              <a:rPr lang="en-US" sz="2000" dirty="0">
                <a:solidFill>
                  <a:schemeClr val="tx1">
                    <a:alpha val="99000"/>
                  </a:schemeClr>
                </a:solidFill>
              </a:rPr>
              <a:t>BCS scenarios</a:t>
            </a:r>
          </a:p>
        </p:txBody>
      </p:sp>
      <p:sp>
        <p:nvSpPr>
          <p:cNvPr id="2" name="Title 1"/>
          <p:cNvSpPr>
            <a:spLocks noGrp="1"/>
          </p:cNvSpPr>
          <p:nvPr>
            <p:ph type="title" idx="4294967295"/>
          </p:nvPr>
        </p:nvSpPr>
        <p:spPr>
          <a:xfrm>
            <a:off x="109728" y="439281"/>
            <a:ext cx="11884025" cy="915987"/>
          </a:xfrm>
        </p:spPr>
        <p:txBody>
          <a:bodyPr/>
          <a:lstStyle/>
          <a:p>
            <a:r>
              <a:rPr lang="en-US" dirty="0"/>
              <a:t>Search</a:t>
            </a:r>
          </a:p>
        </p:txBody>
      </p:sp>
      <p:sp>
        <p:nvSpPr>
          <p:cNvPr id="24" name="TextBox 23"/>
          <p:cNvSpPr txBox="1"/>
          <p:nvPr/>
        </p:nvSpPr>
        <p:spPr>
          <a:xfrm>
            <a:off x="80709" y="6712147"/>
            <a:ext cx="2447337" cy="256159"/>
          </a:xfrm>
          <a:prstGeom prst="rect">
            <a:avLst/>
          </a:prstGeom>
          <a:noFill/>
        </p:spPr>
        <p:txBody>
          <a:bodyPr wrap="none" lIns="0" tIns="0" rIns="0" bIns="0" rtlCol="0">
            <a:spAutoFit/>
          </a:bodyPr>
          <a:lstStyle/>
          <a:p>
            <a:r>
              <a:rPr lang="en-US" sz="1632" spc="-71" dirty="0">
                <a:gradFill>
                  <a:gsLst>
                    <a:gs pos="2917">
                      <a:schemeClr val="bg2"/>
                    </a:gs>
                    <a:gs pos="95000">
                      <a:schemeClr val="bg2"/>
                    </a:gs>
                  </a:gsLst>
                  <a:lin ang="5400000" scaled="0"/>
                </a:gradFill>
              </a:rPr>
              <a:t>MICROSOFT CONFIDENTIAL</a:t>
            </a:r>
          </a:p>
        </p:txBody>
      </p:sp>
      <p:sp>
        <p:nvSpPr>
          <p:cNvPr id="17" name="Rectangle 16"/>
          <p:cNvSpPr/>
          <p:nvPr/>
        </p:nvSpPr>
        <p:spPr bwMode="auto">
          <a:xfrm>
            <a:off x="0" y="1289939"/>
            <a:ext cx="12436475" cy="667512"/>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274320" tIns="91440" rIns="0" bIns="91440" numCol="1" rtlCol="0" anchor="ctr" anchorCtr="0" compatLnSpc="1">
            <a:prstTxWarp prst="textNoShape">
              <a:avLst/>
            </a:prstTxWarp>
          </a:bodyPr>
          <a:lstStyle/>
          <a:p>
            <a:pPr defTabSz="932472" fontAlgn="base">
              <a:spcBef>
                <a:spcPct val="0"/>
              </a:spcBef>
              <a:spcAft>
                <a:spcPct val="0"/>
              </a:spcAft>
            </a:pPr>
            <a:r>
              <a:rPr lang="en-US" sz="2800" dirty="0" smtClean="0">
                <a:solidFill>
                  <a:schemeClr val="bg1">
                    <a:alpha val="99000"/>
                  </a:schemeClr>
                </a:solidFill>
                <a:latin typeface="+mj-lt"/>
              </a:rPr>
              <a:t>Query Federation</a:t>
            </a:r>
            <a:endParaRPr lang="en-US" sz="2800" dirty="0">
              <a:solidFill>
                <a:schemeClr val="bg1">
                  <a:alpha val="99000"/>
                </a:schemeClr>
              </a:solidFill>
              <a:latin typeface="+mj-lt"/>
            </a:endParaRPr>
          </a:p>
        </p:txBody>
      </p:sp>
      <p:grpSp>
        <p:nvGrpSpPr>
          <p:cNvPr id="14" name="Group 13"/>
          <p:cNvGrpSpPr/>
          <p:nvPr/>
        </p:nvGrpSpPr>
        <p:grpSpPr>
          <a:xfrm>
            <a:off x="4588833" y="2559134"/>
            <a:ext cx="7270880" cy="3661691"/>
            <a:chOff x="2460957" y="1935855"/>
            <a:chExt cx="7272774" cy="3662645"/>
          </a:xfrm>
          <a:effectLst/>
        </p:grpSpPr>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34649" y="1935855"/>
              <a:ext cx="3599082" cy="3651614"/>
            </a:xfrm>
            <a:prstGeom prst="rect">
              <a:avLst/>
            </a:prstGeom>
            <a:ln>
              <a:noFill/>
            </a:ln>
            <a:effectLst>
              <a:outerShdw blurRad="292100" dist="139700" dir="2700000" algn="tl" rotWithShape="0">
                <a:srgbClr val="333333">
                  <a:alpha val="65000"/>
                </a:srgbClr>
              </a:outerShdw>
            </a:effectLst>
          </p:spPr>
        </p:pic>
        <p:pic>
          <p:nvPicPr>
            <p:cNvPr id="19" name="Picture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60957" y="1946887"/>
              <a:ext cx="3550942" cy="3651613"/>
            </a:xfrm>
            <a:prstGeom prst="rect">
              <a:avLst/>
            </a:prstGeom>
            <a:ln>
              <a:noFill/>
            </a:ln>
            <a:effectLst>
              <a:outerShdw blurRad="292100" dist="139700" dir="2700000" algn="tl" rotWithShape="0">
                <a:srgbClr val="333333">
                  <a:alpha val="65000"/>
                </a:srgbClr>
              </a:outerShdw>
            </a:effectLst>
          </p:spPr>
        </p:pic>
        <p:sp>
          <p:nvSpPr>
            <p:cNvPr id="20" name="Rectangle 19"/>
            <p:cNvSpPr/>
            <p:nvPr/>
          </p:nvSpPr>
          <p:spPr>
            <a:xfrm>
              <a:off x="3263194" y="2509242"/>
              <a:ext cx="2648078" cy="1990129"/>
            </a:xfrm>
            <a:prstGeom prst="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68547" tIns="34280" rIns="68547" bIns="34280" rtlCol="0" anchor="ctr"/>
            <a:lstStyle/>
            <a:p>
              <a:pPr algn="ctr" defTabSz="913901"/>
              <a:endParaRPr lang="en-US" sz="1799">
                <a:solidFill>
                  <a:prstClr val="white"/>
                </a:solidFill>
              </a:endParaRPr>
            </a:p>
          </p:txBody>
        </p:sp>
        <p:sp>
          <p:nvSpPr>
            <p:cNvPr id="21" name="Rectangle 20"/>
            <p:cNvSpPr/>
            <p:nvPr/>
          </p:nvSpPr>
          <p:spPr>
            <a:xfrm>
              <a:off x="6927272" y="2766598"/>
              <a:ext cx="2733964" cy="1990129"/>
            </a:xfrm>
            <a:prstGeom prst="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68547" tIns="34280" rIns="68547" bIns="34280" rtlCol="0" anchor="ctr"/>
            <a:lstStyle/>
            <a:p>
              <a:pPr algn="ctr" defTabSz="913901"/>
              <a:endParaRPr lang="en-US" sz="1799">
                <a:solidFill>
                  <a:prstClr val="white"/>
                </a:solidFill>
              </a:endParaRPr>
            </a:p>
          </p:txBody>
        </p:sp>
      </p:grpSp>
      <p:grpSp>
        <p:nvGrpSpPr>
          <p:cNvPr id="22" name="Group 21"/>
          <p:cNvGrpSpPr/>
          <p:nvPr/>
        </p:nvGrpSpPr>
        <p:grpSpPr>
          <a:xfrm>
            <a:off x="4741695" y="5045783"/>
            <a:ext cx="3407030" cy="861816"/>
            <a:chOff x="5558083" y="3346761"/>
            <a:chExt cx="1653608" cy="665774"/>
          </a:xfrm>
          <a:solidFill>
            <a:srgbClr val="0072C6"/>
          </a:solidFill>
        </p:grpSpPr>
        <p:cxnSp>
          <p:nvCxnSpPr>
            <p:cNvPr id="23" name="Straight Connector 22"/>
            <p:cNvCxnSpPr/>
            <p:nvPr/>
          </p:nvCxnSpPr>
          <p:spPr>
            <a:xfrm>
              <a:off x="6814311" y="3702798"/>
              <a:ext cx="397380" cy="0"/>
            </a:xfrm>
            <a:prstGeom prst="line">
              <a:avLst/>
            </a:prstGeom>
            <a:grpFill/>
            <a:ln w="28575">
              <a:solidFill>
                <a:schemeClr val="accent4"/>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25" name="Rectangle 24"/>
            <p:cNvSpPr/>
            <p:nvPr/>
          </p:nvSpPr>
          <p:spPr>
            <a:xfrm>
              <a:off x="5558083" y="3346761"/>
              <a:ext cx="1372496" cy="6657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a:solidFill>
                    <a:srgbClr val="FFFFFF">
                      <a:alpha val="99000"/>
                    </a:srgbClr>
                  </a:solidFill>
                </a:rPr>
                <a:t>Search across </a:t>
              </a:r>
              <a:r>
                <a:rPr lang="en-US" sz="1600" dirty="0" smtClean="0">
                  <a:solidFill>
                    <a:srgbClr val="FFFFFF">
                      <a:alpha val="99000"/>
                    </a:srgbClr>
                  </a:solidFill>
                </a:rPr>
                <a:t/>
              </a:r>
              <a:br>
                <a:rPr lang="en-US" sz="1600" dirty="0" smtClean="0">
                  <a:solidFill>
                    <a:srgbClr val="FFFFFF">
                      <a:alpha val="99000"/>
                    </a:srgbClr>
                  </a:solidFill>
                </a:rPr>
              </a:br>
              <a:r>
                <a:rPr lang="en-US" sz="1600" dirty="0" smtClean="0">
                  <a:solidFill>
                    <a:srgbClr val="FFFFFF">
                      <a:alpha val="99000"/>
                    </a:srgbClr>
                  </a:solidFill>
                </a:rPr>
                <a:t>on-premises </a:t>
              </a:r>
              <a:r>
                <a:rPr lang="en-US" sz="1600" dirty="0">
                  <a:solidFill>
                    <a:srgbClr val="FFFFFF">
                      <a:alpha val="99000"/>
                    </a:srgbClr>
                  </a:solidFill>
                </a:rPr>
                <a:t>and the cloud</a:t>
              </a:r>
            </a:p>
          </p:txBody>
        </p:sp>
      </p:grpSp>
    </p:spTree>
    <p:extLst>
      <p:ext uri="{BB962C8B-B14F-4D97-AF65-F5344CB8AC3E}">
        <p14:creationId xmlns:p14="http://schemas.microsoft.com/office/powerpoint/2010/main" val="1765594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5"/>
                                        </p:tgtEl>
                                        <p:attrNameLst>
                                          <p:attrName>style.visibility</p:attrName>
                                        </p:attrNameLst>
                                      </p:cBhvr>
                                      <p:to>
                                        <p:strVal val="visible"/>
                                      </p:to>
                                    </p:set>
                                    <p:animEffect transition="in" filter="fade">
                                      <p:cBhvr>
                                        <p:cTn id="13" dur="500"/>
                                        <p:tgtEl>
                                          <p:spTgt spid="95"/>
                                        </p:tgtEl>
                                      </p:cBhvr>
                                    </p:animEffect>
                                  </p:childTnLst>
                                </p:cTn>
                              </p:par>
                              <p:par>
                                <p:cTn id="14" presetID="10" presetClass="entr" presetSubtype="0"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2" presetClass="entr" presetSubtype="2"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750" fill="hold"/>
                                        <p:tgtEl>
                                          <p:spTgt spid="17"/>
                                        </p:tgtEl>
                                        <p:attrNameLst>
                                          <p:attrName>ppt_x</p:attrName>
                                        </p:attrNameLst>
                                      </p:cBhvr>
                                      <p:tavLst>
                                        <p:tav tm="0">
                                          <p:val>
                                            <p:strVal val="1+#ppt_w/2"/>
                                          </p:val>
                                        </p:tav>
                                        <p:tav tm="100000">
                                          <p:val>
                                            <p:strVal val="#ppt_x"/>
                                          </p:val>
                                        </p:tav>
                                      </p:tavLst>
                                    </p:anim>
                                    <p:anim calcmode="lin" valueType="num">
                                      <p:cBhvr additive="base">
                                        <p:cTn id="20" dur="750" fill="hold"/>
                                        <p:tgtEl>
                                          <p:spTgt spid="17"/>
                                        </p:tgtEl>
                                        <p:attrNameLst>
                                          <p:attrName>ppt_y</p:attrName>
                                        </p:attrNameLst>
                                      </p:cBhvr>
                                      <p:tavLst>
                                        <p:tav tm="0">
                                          <p:val>
                                            <p:strVal val="#ppt_y"/>
                                          </p:val>
                                        </p:tav>
                                        <p:tav tm="100000">
                                          <p:val>
                                            <p:strVal val="#ppt_y"/>
                                          </p:val>
                                        </p:tav>
                                      </p:tavLst>
                                    </p:anim>
                                  </p:childTnLst>
                                </p:cTn>
                              </p:par>
                            </p:childTnLst>
                          </p:cTn>
                        </p:par>
                        <p:par>
                          <p:cTn id="21" fill="hold">
                            <p:stCondLst>
                              <p:cond delay="750"/>
                            </p:stCondLst>
                            <p:childTnLst>
                              <p:par>
                                <p:cTn id="22" presetID="22" presetClass="entr" presetSubtype="2" fill="hold"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wipe(right)">
                                      <p:cBhvr>
                                        <p:cTn id="2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95" grpId="0"/>
      <p:bldP spid="2" grpId="0"/>
      <p:bldP spid="1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bwMode="auto">
          <a:xfrm>
            <a:off x="1" y="2066233"/>
            <a:ext cx="12436474" cy="4928292"/>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95" name="Rounded Rectangle 94"/>
          <p:cNvSpPr/>
          <p:nvPr>
            <p:custDataLst>
              <p:tags r:id="rId1"/>
            </p:custDataLst>
          </p:nvPr>
        </p:nvSpPr>
        <p:spPr bwMode="auto">
          <a:xfrm>
            <a:off x="146303" y="2120348"/>
            <a:ext cx="4442530" cy="3808050"/>
          </a:xfrm>
          <a:prstGeom prst="roundRect">
            <a:avLst>
              <a:gd name="adj" fmla="val 0"/>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05" tIns="146246" rIns="45701" bIns="146246" numCol="1" spcCol="0" rtlCol="0" fromWordArt="0" anchor="t" anchorCtr="0" forceAA="0" compatLnSpc="1">
            <a:prstTxWarp prst="textNoShape">
              <a:avLst/>
            </a:prstTxWarp>
            <a:noAutofit/>
          </a:bodyPr>
          <a:lstStyle/>
          <a:p>
            <a:pPr defTabSz="1333500">
              <a:spcBef>
                <a:spcPct val="0"/>
              </a:spcBef>
            </a:pPr>
            <a:r>
              <a:rPr lang="en-US" sz="2000" dirty="0">
                <a:solidFill>
                  <a:schemeClr val="tx1">
                    <a:alpha val="99000"/>
                  </a:schemeClr>
                </a:solidFill>
              </a:rPr>
              <a:t>Investments in deployment and management that allow you to deploy coexistence scenarios with confidence and scale</a:t>
            </a:r>
          </a:p>
          <a:p>
            <a:pPr defTabSz="1333500">
              <a:spcBef>
                <a:spcPct val="0"/>
              </a:spcBef>
            </a:pPr>
            <a:endParaRPr lang="en-US" sz="2000" dirty="0">
              <a:solidFill>
                <a:schemeClr val="tx1">
                  <a:alpha val="99000"/>
                </a:schemeClr>
              </a:solidFill>
            </a:endParaRPr>
          </a:p>
          <a:p>
            <a:pPr defTabSz="1333500">
              <a:spcBef>
                <a:spcPct val="0"/>
              </a:spcBef>
            </a:pPr>
            <a:r>
              <a:rPr lang="en-US" sz="2000" dirty="0">
                <a:solidFill>
                  <a:schemeClr val="tx1">
                    <a:alpha val="99000"/>
                  </a:schemeClr>
                </a:solidFill>
              </a:rPr>
              <a:t>Span the cloud and </a:t>
            </a:r>
            <a:r>
              <a:rPr lang="en-US" sz="2000" dirty="0" smtClean="0">
                <a:solidFill>
                  <a:schemeClr val="tx1">
                    <a:alpha val="99000"/>
                  </a:schemeClr>
                </a:solidFill>
              </a:rPr>
              <a:t>on-premises </a:t>
            </a:r>
            <a:br>
              <a:rPr lang="en-US" sz="2000" dirty="0" smtClean="0">
                <a:solidFill>
                  <a:schemeClr val="tx1">
                    <a:alpha val="99000"/>
                  </a:schemeClr>
                </a:solidFill>
              </a:rPr>
            </a:br>
            <a:r>
              <a:rPr lang="en-US" sz="2000" dirty="0" smtClean="0">
                <a:solidFill>
                  <a:schemeClr val="tx1">
                    <a:alpha val="99000"/>
                  </a:schemeClr>
                </a:solidFill>
              </a:rPr>
              <a:t>with </a:t>
            </a:r>
            <a:r>
              <a:rPr lang="en-US" sz="2000" dirty="0">
                <a:solidFill>
                  <a:schemeClr val="tx1">
                    <a:alpha val="99000"/>
                  </a:schemeClr>
                </a:solidFill>
              </a:rPr>
              <a:t>rich </a:t>
            </a:r>
            <a:r>
              <a:rPr lang="en-US" sz="2000" dirty="0" smtClean="0">
                <a:solidFill>
                  <a:schemeClr val="tx1">
                    <a:alpha val="99000"/>
                  </a:schemeClr>
                </a:solidFill>
              </a:rPr>
              <a:t>hybrid </a:t>
            </a:r>
            <a:r>
              <a:rPr lang="en-US" sz="2000" dirty="0">
                <a:solidFill>
                  <a:schemeClr val="tx1">
                    <a:alpha val="99000"/>
                  </a:schemeClr>
                </a:solidFill>
              </a:rPr>
              <a:t>Search </a:t>
            </a:r>
            <a:r>
              <a:rPr lang="en-US" sz="2000" dirty="0" smtClean="0">
                <a:solidFill>
                  <a:schemeClr val="tx1">
                    <a:alpha val="99000"/>
                  </a:schemeClr>
                </a:solidFill>
              </a:rPr>
              <a:t/>
            </a:r>
            <a:br>
              <a:rPr lang="en-US" sz="2000" dirty="0" smtClean="0">
                <a:solidFill>
                  <a:schemeClr val="tx1">
                    <a:alpha val="99000"/>
                  </a:schemeClr>
                </a:solidFill>
              </a:rPr>
            </a:br>
            <a:r>
              <a:rPr lang="en-US" sz="2000" dirty="0" smtClean="0">
                <a:solidFill>
                  <a:schemeClr val="tx1">
                    <a:alpha val="99000"/>
                  </a:schemeClr>
                </a:solidFill>
              </a:rPr>
              <a:t>and </a:t>
            </a:r>
            <a:r>
              <a:rPr lang="en-US" sz="2000" dirty="0">
                <a:solidFill>
                  <a:schemeClr val="tx1">
                    <a:alpha val="99000"/>
                  </a:schemeClr>
                </a:solidFill>
              </a:rPr>
              <a:t>BCS scenarios</a:t>
            </a:r>
          </a:p>
        </p:txBody>
      </p:sp>
      <p:sp>
        <p:nvSpPr>
          <p:cNvPr id="2" name="Title 1"/>
          <p:cNvSpPr>
            <a:spLocks noGrp="1"/>
          </p:cNvSpPr>
          <p:nvPr>
            <p:ph type="title" idx="4294967295"/>
          </p:nvPr>
        </p:nvSpPr>
        <p:spPr>
          <a:xfrm>
            <a:off x="109728" y="439281"/>
            <a:ext cx="11884025" cy="915987"/>
          </a:xfrm>
        </p:spPr>
        <p:txBody>
          <a:bodyPr/>
          <a:lstStyle/>
          <a:p>
            <a:r>
              <a:rPr lang="en-US" dirty="0" smtClean="0"/>
              <a:t>Line of Business</a:t>
            </a:r>
            <a:endParaRPr lang="en-US" dirty="0"/>
          </a:p>
        </p:txBody>
      </p:sp>
      <p:sp>
        <p:nvSpPr>
          <p:cNvPr id="24" name="TextBox 23"/>
          <p:cNvSpPr txBox="1"/>
          <p:nvPr/>
        </p:nvSpPr>
        <p:spPr>
          <a:xfrm>
            <a:off x="80709" y="6712147"/>
            <a:ext cx="2447337" cy="256159"/>
          </a:xfrm>
          <a:prstGeom prst="rect">
            <a:avLst/>
          </a:prstGeom>
          <a:noFill/>
        </p:spPr>
        <p:txBody>
          <a:bodyPr wrap="none" lIns="0" tIns="0" rIns="0" bIns="0" rtlCol="0">
            <a:spAutoFit/>
          </a:bodyPr>
          <a:lstStyle/>
          <a:p>
            <a:r>
              <a:rPr lang="en-US" sz="1632" spc="-71" dirty="0">
                <a:gradFill>
                  <a:gsLst>
                    <a:gs pos="2917">
                      <a:schemeClr val="bg2"/>
                    </a:gs>
                    <a:gs pos="95000">
                      <a:schemeClr val="bg2"/>
                    </a:gs>
                  </a:gsLst>
                  <a:lin ang="5400000" scaled="0"/>
                </a:gradFill>
              </a:rPr>
              <a:t>MICROSOFT CONFIDENTIAL</a:t>
            </a:r>
          </a:p>
        </p:txBody>
      </p:sp>
      <p:sp>
        <p:nvSpPr>
          <p:cNvPr id="17" name="Rectangle 16"/>
          <p:cNvSpPr/>
          <p:nvPr/>
        </p:nvSpPr>
        <p:spPr bwMode="auto">
          <a:xfrm>
            <a:off x="0" y="1289939"/>
            <a:ext cx="12436475" cy="667512"/>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274320" tIns="91440" rIns="0" bIns="91440" numCol="1" rtlCol="0" anchor="ctr" anchorCtr="0" compatLnSpc="1">
            <a:prstTxWarp prst="textNoShape">
              <a:avLst/>
            </a:prstTxWarp>
          </a:bodyPr>
          <a:lstStyle/>
          <a:p>
            <a:pPr defTabSz="932472" fontAlgn="base">
              <a:spcBef>
                <a:spcPct val="0"/>
              </a:spcBef>
              <a:spcAft>
                <a:spcPct val="0"/>
              </a:spcAft>
            </a:pPr>
            <a:r>
              <a:rPr lang="en-US" sz="2800" dirty="0" smtClean="0">
                <a:solidFill>
                  <a:schemeClr val="bg1">
                    <a:alpha val="99000"/>
                  </a:schemeClr>
                </a:solidFill>
                <a:latin typeface="+mj-lt"/>
              </a:rPr>
              <a:t>Business Connectivity Services</a:t>
            </a:r>
            <a:endParaRPr lang="en-US" sz="2800" dirty="0">
              <a:solidFill>
                <a:schemeClr val="bg1">
                  <a:alpha val="99000"/>
                </a:schemeClr>
              </a:solidFill>
              <a:latin typeface="+mj-lt"/>
            </a:endParaRPr>
          </a:p>
        </p:txBody>
      </p:sp>
      <p:grpSp>
        <p:nvGrpSpPr>
          <p:cNvPr id="14" name="Group 13"/>
          <p:cNvGrpSpPr/>
          <p:nvPr/>
        </p:nvGrpSpPr>
        <p:grpSpPr>
          <a:xfrm>
            <a:off x="4588833" y="2559134"/>
            <a:ext cx="7270880" cy="3661691"/>
            <a:chOff x="2460957" y="1935855"/>
            <a:chExt cx="7272774" cy="3662645"/>
          </a:xfrm>
          <a:effectLst/>
        </p:grpSpPr>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34649" y="1935855"/>
              <a:ext cx="3599082" cy="3651614"/>
            </a:xfrm>
            <a:prstGeom prst="rect">
              <a:avLst/>
            </a:prstGeom>
            <a:ln>
              <a:noFill/>
            </a:ln>
            <a:effectLst>
              <a:outerShdw blurRad="292100" dist="139700" dir="2700000" algn="tl" rotWithShape="0">
                <a:srgbClr val="333333">
                  <a:alpha val="65000"/>
                </a:srgbClr>
              </a:outerShdw>
            </a:effectLst>
          </p:spPr>
        </p:pic>
        <p:pic>
          <p:nvPicPr>
            <p:cNvPr id="19" name="Picture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60957" y="1946887"/>
              <a:ext cx="3550942" cy="3651613"/>
            </a:xfrm>
            <a:prstGeom prst="rect">
              <a:avLst/>
            </a:prstGeom>
            <a:ln>
              <a:noFill/>
            </a:ln>
            <a:effectLst>
              <a:outerShdw blurRad="292100" dist="139700" dir="2700000" algn="tl" rotWithShape="0">
                <a:srgbClr val="333333">
                  <a:alpha val="65000"/>
                </a:srgbClr>
              </a:outerShdw>
            </a:effectLst>
          </p:spPr>
        </p:pic>
        <p:sp>
          <p:nvSpPr>
            <p:cNvPr id="20" name="Rectangle 19"/>
            <p:cNvSpPr/>
            <p:nvPr/>
          </p:nvSpPr>
          <p:spPr>
            <a:xfrm>
              <a:off x="3263194" y="2509242"/>
              <a:ext cx="2648078" cy="1990129"/>
            </a:xfrm>
            <a:prstGeom prst="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68547" tIns="34280" rIns="68547" bIns="34280" rtlCol="0" anchor="ctr"/>
            <a:lstStyle/>
            <a:p>
              <a:pPr algn="ctr" defTabSz="913901"/>
              <a:endParaRPr lang="en-US" sz="1799">
                <a:solidFill>
                  <a:prstClr val="white"/>
                </a:solidFill>
              </a:endParaRPr>
            </a:p>
          </p:txBody>
        </p:sp>
        <p:sp>
          <p:nvSpPr>
            <p:cNvPr id="21" name="Rectangle 20"/>
            <p:cNvSpPr/>
            <p:nvPr/>
          </p:nvSpPr>
          <p:spPr>
            <a:xfrm>
              <a:off x="6927272" y="2766598"/>
              <a:ext cx="2733964" cy="1990129"/>
            </a:xfrm>
            <a:prstGeom prst="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68547" tIns="34280" rIns="68547" bIns="34280" rtlCol="0" anchor="ctr"/>
            <a:lstStyle/>
            <a:p>
              <a:pPr algn="ctr" defTabSz="913901"/>
              <a:endParaRPr lang="en-US" sz="1799">
                <a:solidFill>
                  <a:prstClr val="white"/>
                </a:solidFill>
              </a:endParaRPr>
            </a:p>
          </p:txBody>
        </p:sp>
      </p:grpSp>
      <p:grpSp>
        <p:nvGrpSpPr>
          <p:cNvPr id="22" name="Group 21"/>
          <p:cNvGrpSpPr/>
          <p:nvPr/>
        </p:nvGrpSpPr>
        <p:grpSpPr>
          <a:xfrm>
            <a:off x="4741695" y="5045783"/>
            <a:ext cx="3407030" cy="861816"/>
            <a:chOff x="5558083" y="3346761"/>
            <a:chExt cx="1653608" cy="665774"/>
          </a:xfrm>
          <a:solidFill>
            <a:srgbClr val="0072C6"/>
          </a:solidFill>
        </p:grpSpPr>
        <p:cxnSp>
          <p:nvCxnSpPr>
            <p:cNvPr id="23" name="Straight Connector 22"/>
            <p:cNvCxnSpPr/>
            <p:nvPr/>
          </p:nvCxnSpPr>
          <p:spPr>
            <a:xfrm>
              <a:off x="6814311" y="3702798"/>
              <a:ext cx="397380" cy="0"/>
            </a:xfrm>
            <a:prstGeom prst="line">
              <a:avLst/>
            </a:prstGeom>
            <a:grpFill/>
            <a:ln w="28575">
              <a:solidFill>
                <a:schemeClr val="accent4"/>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25" name="Rectangle 24"/>
            <p:cNvSpPr/>
            <p:nvPr/>
          </p:nvSpPr>
          <p:spPr>
            <a:xfrm>
              <a:off x="5558083" y="3346761"/>
              <a:ext cx="1372496" cy="6657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a:solidFill>
                    <a:srgbClr val="FFFFFF">
                      <a:alpha val="99000"/>
                    </a:srgbClr>
                  </a:solidFill>
                </a:rPr>
                <a:t>Search across </a:t>
              </a:r>
              <a:r>
                <a:rPr lang="en-US" sz="1600" dirty="0" smtClean="0">
                  <a:solidFill>
                    <a:srgbClr val="FFFFFF">
                      <a:alpha val="99000"/>
                    </a:srgbClr>
                  </a:solidFill>
                </a:rPr>
                <a:t/>
              </a:r>
              <a:br>
                <a:rPr lang="en-US" sz="1600" dirty="0" smtClean="0">
                  <a:solidFill>
                    <a:srgbClr val="FFFFFF">
                      <a:alpha val="99000"/>
                    </a:srgbClr>
                  </a:solidFill>
                </a:rPr>
              </a:br>
              <a:r>
                <a:rPr lang="en-US" sz="1600" dirty="0" smtClean="0">
                  <a:solidFill>
                    <a:srgbClr val="FFFFFF">
                      <a:alpha val="99000"/>
                    </a:srgbClr>
                  </a:solidFill>
                </a:rPr>
                <a:t>on-premises </a:t>
              </a:r>
              <a:r>
                <a:rPr lang="en-US" sz="1600" dirty="0">
                  <a:solidFill>
                    <a:srgbClr val="FFFFFF">
                      <a:alpha val="99000"/>
                    </a:srgbClr>
                  </a:solidFill>
                </a:rPr>
                <a:t>and the cloud</a:t>
              </a:r>
            </a:p>
          </p:txBody>
        </p:sp>
      </p:grpSp>
    </p:spTree>
    <p:extLst>
      <p:ext uri="{BB962C8B-B14F-4D97-AF65-F5344CB8AC3E}">
        <p14:creationId xmlns:p14="http://schemas.microsoft.com/office/powerpoint/2010/main" val="2045867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5"/>
                                        </p:tgtEl>
                                        <p:attrNameLst>
                                          <p:attrName>style.visibility</p:attrName>
                                        </p:attrNameLst>
                                      </p:cBhvr>
                                      <p:to>
                                        <p:strVal val="visible"/>
                                      </p:to>
                                    </p:set>
                                    <p:animEffect transition="in" filter="fade">
                                      <p:cBhvr>
                                        <p:cTn id="13" dur="500"/>
                                        <p:tgtEl>
                                          <p:spTgt spid="95"/>
                                        </p:tgtEl>
                                      </p:cBhvr>
                                    </p:animEffect>
                                  </p:childTnLst>
                                </p:cTn>
                              </p:par>
                              <p:par>
                                <p:cTn id="14" presetID="10" presetClass="entr" presetSubtype="0"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2" presetClass="entr" presetSubtype="2"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750" fill="hold"/>
                                        <p:tgtEl>
                                          <p:spTgt spid="17"/>
                                        </p:tgtEl>
                                        <p:attrNameLst>
                                          <p:attrName>ppt_x</p:attrName>
                                        </p:attrNameLst>
                                      </p:cBhvr>
                                      <p:tavLst>
                                        <p:tav tm="0">
                                          <p:val>
                                            <p:strVal val="1+#ppt_w/2"/>
                                          </p:val>
                                        </p:tav>
                                        <p:tav tm="100000">
                                          <p:val>
                                            <p:strVal val="#ppt_x"/>
                                          </p:val>
                                        </p:tav>
                                      </p:tavLst>
                                    </p:anim>
                                    <p:anim calcmode="lin" valueType="num">
                                      <p:cBhvr additive="base">
                                        <p:cTn id="20" dur="750" fill="hold"/>
                                        <p:tgtEl>
                                          <p:spTgt spid="17"/>
                                        </p:tgtEl>
                                        <p:attrNameLst>
                                          <p:attrName>ppt_y</p:attrName>
                                        </p:attrNameLst>
                                      </p:cBhvr>
                                      <p:tavLst>
                                        <p:tav tm="0">
                                          <p:val>
                                            <p:strVal val="#ppt_y"/>
                                          </p:val>
                                        </p:tav>
                                        <p:tav tm="100000">
                                          <p:val>
                                            <p:strVal val="#ppt_y"/>
                                          </p:val>
                                        </p:tav>
                                      </p:tavLst>
                                    </p:anim>
                                  </p:childTnLst>
                                </p:cTn>
                              </p:par>
                            </p:childTnLst>
                          </p:cTn>
                        </p:par>
                        <p:par>
                          <p:cTn id="21" fill="hold">
                            <p:stCondLst>
                              <p:cond delay="750"/>
                            </p:stCondLst>
                            <p:childTnLst>
                              <p:par>
                                <p:cTn id="22" presetID="22" presetClass="entr" presetSubtype="2" fill="hold"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wipe(right)">
                                      <p:cBhvr>
                                        <p:cTn id="2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95" grpId="0"/>
      <p:bldP spid="2" grpId="0"/>
      <p:bldP spid="1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bwMode="auto">
          <a:xfrm>
            <a:off x="1" y="2066233"/>
            <a:ext cx="12436474" cy="4928292"/>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20" name="Picture 1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648141" y="2538172"/>
            <a:ext cx="7204412" cy="3926706"/>
          </a:xfrm>
          <a:prstGeom prst="rect">
            <a:avLst/>
          </a:prstGeom>
          <a:ln>
            <a:noFill/>
          </a:ln>
          <a:effectLst>
            <a:outerShdw blurRad="292100" dist="139700" dir="2700000" algn="tl" rotWithShape="0">
              <a:srgbClr val="333333">
                <a:alpha val="65000"/>
              </a:srgbClr>
            </a:outerShdw>
          </a:effectLst>
        </p:spPr>
      </p:pic>
      <p:sp>
        <p:nvSpPr>
          <p:cNvPr id="16" name="Rounded Rectangle 15"/>
          <p:cNvSpPr/>
          <p:nvPr>
            <p:custDataLst>
              <p:tags r:id="rId1"/>
            </p:custDataLst>
          </p:nvPr>
        </p:nvSpPr>
        <p:spPr bwMode="auto">
          <a:xfrm>
            <a:off x="148852" y="2120348"/>
            <a:ext cx="3848020" cy="3808050"/>
          </a:xfrm>
          <a:prstGeom prst="roundRect">
            <a:avLst>
              <a:gd name="adj" fmla="val 0"/>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05" tIns="146246" rIns="45701" bIns="146246" numCol="1" spcCol="0" rtlCol="0" fromWordArt="0" anchor="t" anchorCtr="0" forceAA="0" compatLnSpc="1">
            <a:prstTxWarp prst="textNoShape">
              <a:avLst/>
            </a:prstTxWarp>
            <a:noAutofit/>
          </a:bodyPr>
          <a:lstStyle/>
          <a:p>
            <a:pPr defTabSz="1333500">
              <a:spcBef>
                <a:spcPct val="0"/>
              </a:spcBef>
            </a:pPr>
            <a:r>
              <a:rPr lang="en-US" sz="2000" dirty="0">
                <a:solidFill>
                  <a:schemeClr val="tx1">
                    <a:alpha val="99000"/>
                  </a:schemeClr>
                </a:solidFill>
              </a:rPr>
              <a:t>Deliver lower TCO and increased agility, with </a:t>
            </a:r>
            <a:r>
              <a:rPr lang="en-US" sz="2000" dirty="0" smtClean="0">
                <a:solidFill>
                  <a:schemeClr val="tx1">
                    <a:alpha val="99000"/>
                  </a:schemeClr>
                </a:solidFill>
              </a:rPr>
              <a:t>the </a:t>
            </a:r>
            <a:r>
              <a:rPr lang="en-US" sz="2000" dirty="0">
                <a:solidFill>
                  <a:schemeClr val="tx1">
                    <a:alpha val="99000"/>
                  </a:schemeClr>
                </a:solidFill>
              </a:rPr>
              <a:t>flexibility of bringing SkyDrive Pro and Sites to Office 365 while retaining on-premises investments.</a:t>
            </a:r>
          </a:p>
        </p:txBody>
      </p:sp>
      <p:sp>
        <p:nvSpPr>
          <p:cNvPr id="17" name="Title 1"/>
          <p:cNvSpPr txBox="1">
            <a:spLocks/>
          </p:cNvSpPr>
          <p:nvPr/>
        </p:nvSpPr>
        <p:spPr>
          <a:xfrm>
            <a:off x="107960" y="440887"/>
            <a:ext cx="11884025" cy="915987"/>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a:t>Files &amp; Content</a:t>
            </a:r>
          </a:p>
        </p:txBody>
      </p:sp>
      <p:sp>
        <p:nvSpPr>
          <p:cNvPr id="19" name="Rectangle 18"/>
          <p:cNvSpPr/>
          <p:nvPr/>
        </p:nvSpPr>
        <p:spPr bwMode="auto">
          <a:xfrm>
            <a:off x="0" y="1289939"/>
            <a:ext cx="12436475" cy="667512"/>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274320" tIns="91440" rIns="0" bIns="91440" numCol="1" rtlCol="0" anchor="ctr" anchorCtr="0" compatLnSpc="1">
            <a:prstTxWarp prst="textNoShape">
              <a:avLst/>
            </a:prstTxWarp>
          </a:bodyPr>
          <a:lstStyle/>
          <a:p>
            <a:pPr defTabSz="932472" fontAlgn="base">
              <a:spcBef>
                <a:spcPct val="0"/>
              </a:spcBef>
              <a:spcAft>
                <a:spcPct val="0"/>
              </a:spcAft>
            </a:pPr>
            <a:r>
              <a:rPr lang="en-US" sz="2800" dirty="0" err="1" smtClean="0">
                <a:solidFill>
                  <a:schemeClr val="bg1">
                    <a:alpha val="99000"/>
                  </a:schemeClr>
                </a:solidFill>
                <a:latin typeface="+mj-lt"/>
              </a:rPr>
              <a:t>OneDrive</a:t>
            </a:r>
            <a:r>
              <a:rPr lang="en-US" sz="2800" dirty="0" smtClean="0">
                <a:solidFill>
                  <a:schemeClr val="bg1">
                    <a:alpha val="99000"/>
                  </a:schemeClr>
                </a:solidFill>
                <a:latin typeface="+mj-lt"/>
              </a:rPr>
              <a:t> for Business</a:t>
            </a:r>
            <a:endParaRPr lang="en-US" sz="2800" dirty="0">
              <a:solidFill>
                <a:schemeClr val="bg1">
                  <a:alpha val="99000"/>
                </a:schemeClr>
              </a:solidFill>
              <a:latin typeface="+mj-lt"/>
            </a:endParaRPr>
          </a:p>
        </p:txBody>
      </p:sp>
      <p:grpSp>
        <p:nvGrpSpPr>
          <p:cNvPr id="21" name="Group 20"/>
          <p:cNvGrpSpPr/>
          <p:nvPr/>
        </p:nvGrpSpPr>
        <p:grpSpPr>
          <a:xfrm>
            <a:off x="4558164" y="4560769"/>
            <a:ext cx="3474855" cy="878973"/>
            <a:chOff x="5558083" y="3346761"/>
            <a:chExt cx="1653608" cy="665774"/>
          </a:xfrm>
          <a:solidFill>
            <a:srgbClr val="0072C6"/>
          </a:solidFill>
        </p:grpSpPr>
        <p:cxnSp>
          <p:nvCxnSpPr>
            <p:cNvPr id="22" name="Straight Connector 21"/>
            <p:cNvCxnSpPr/>
            <p:nvPr/>
          </p:nvCxnSpPr>
          <p:spPr>
            <a:xfrm>
              <a:off x="6814311" y="3702798"/>
              <a:ext cx="397380" cy="0"/>
            </a:xfrm>
            <a:prstGeom prst="line">
              <a:avLst/>
            </a:prstGeom>
            <a:grpFill/>
            <a:ln w="28575">
              <a:solidFill>
                <a:schemeClr val="accent4"/>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5558083" y="3346761"/>
              <a:ext cx="1372496" cy="6657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32" dirty="0">
                  <a:solidFill>
                    <a:schemeClr val="bg1">
                      <a:alpha val="99000"/>
                    </a:schemeClr>
                  </a:solidFill>
                </a:rPr>
                <a:t>Simple coexistence configuration and cloud controls on-premises</a:t>
              </a:r>
            </a:p>
          </p:txBody>
        </p:sp>
      </p:grpSp>
      <p:grpSp>
        <p:nvGrpSpPr>
          <p:cNvPr id="24" name="Group 8"/>
          <p:cNvGrpSpPr/>
          <p:nvPr/>
        </p:nvGrpSpPr>
        <p:grpSpPr>
          <a:xfrm>
            <a:off x="8340547" y="2863151"/>
            <a:ext cx="3601983" cy="1235821"/>
            <a:chOff x="9431475" y="3001569"/>
            <a:chExt cx="1571376" cy="806327"/>
          </a:xfrm>
          <a:solidFill>
            <a:srgbClr val="0072C6"/>
          </a:solidFill>
        </p:grpSpPr>
        <p:cxnSp>
          <p:nvCxnSpPr>
            <p:cNvPr id="25" name="Straight Connector 9"/>
            <p:cNvCxnSpPr/>
            <p:nvPr/>
          </p:nvCxnSpPr>
          <p:spPr>
            <a:xfrm flipH="1">
              <a:off x="9431475" y="3406786"/>
              <a:ext cx="642570" cy="0"/>
            </a:xfrm>
            <a:prstGeom prst="line">
              <a:avLst/>
            </a:prstGeom>
            <a:grpFill/>
            <a:ln w="28575">
              <a:solidFill>
                <a:schemeClr val="accent4"/>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26" name="Rectangle 10"/>
            <p:cNvSpPr/>
            <p:nvPr/>
          </p:nvSpPr>
          <p:spPr>
            <a:xfrm>
              <a:off x="9947113" y="3001569"/>
              <a:ext cx="1055738" cy="80632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32" dirty="0">
                  <a:solidFill>
                    <a:schemeClr val="bg1">
                      <a:alpha val="99000"/>
                    </a:schemeClr>
                  </a:solidFill>
                </a:rPr>
                <a:t>Redirect SkyDrive Pro and Sites to Office 365</a:t>
              </a:r>
            </a:p>
          </p:txBody>
        </p:sp>
      </p:grpSp>
    </p:spTree>
    <p:extLst>
      <p:ext uri="{BB962C8B-B14F-4D97-AF65-F5344CB8AC3E}">
        <p14:creationId xmlns:p14="http://schemas.microsoft.com/office/powerpoint/2010/main" val="344291827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2" presetClass="entr" presetSubtype="2"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additive="base">
                                        <p:cTn id="10" dur="750" fill="hold"/>
                                        <p:tgtEl>
                                          <p:spTgt spid="19"/>
                                        </p:tgtEl>
                                        <p:attrNameLst>
                                          <p:attrName>ppt_x</p:attrName>
                                        </p:attrNameLst>
                                      </p:cBhvr>
                                      <p:tavLst>
                                        <p:tav tm="0">
                                          <p:val>
                                            <p:strVal val="1+#ppt_w/2"/>
                                          </p:val>
                                        </p:tav>
                                        <p:tav tm="100000">
                                          <p:val>
                                            <p:strVal val="#ppt_x"/>
                                          </p:val>
                                        </p:tav>
                                      </p:tavLst>
                                    </p:anim>
                                    <p:anim calcmode="lin" valueType="num">
                                      <p:cBhvr additive="base">
                                        <p:cTn id="11" dur="750" fill="hold"/>
                                        <p:tgtEl>
                                          <p:spTgt spid="19"/>
                                        </p:tgtEl>
                                        <p:attrNameLst>
                                          <p:attrName>ppt_y</p:attrName>
                                        </p:attrNameLst>
                                      </p:cBhvr>
                                      <p:tavLst>
                                        <p:tav tm="0">
                                          <p:val>
                                            <p:strVal val="#ppt_y"/>
                                          </p:val>
                                        </p:tav>
                                        <p:tav tm="100000">
                                          <p:val>
                                            <p:strVal val="#ppt_y"/>
                                          </p:val>
                                        </p:tav>
                                      </p:tavLst>
                                    </p:anim>
                                  </p:childTnLst>
                                </p:cTn>
                              </p:par>
                              <p:par>
                                <p:cTn id="12" presetID="10" presetClass="entr" presetSubtype="0"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500"/>
                                        <p:tgtEl>
                                          <p:spTgt spid="1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par>
                                <p:cTn id="18" presetID="10" presetClass="entr" presetSubtype="0" fill="hold"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childTnLst>
                          </p:cTn>
                        </p:par>
                        <p:par>
                          <p:cTn id="21" fill="hold">
                            <p:stCondLst>
                              <p:cond delay="750"/>
                            </p:stCondLst>
                            <p:childTnLst>
                              <p:par>
                                <p:cTn id="22" presetID="22" presetClass="entr" presetSubtype="8" fill="hold"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wipe(left)">
                                      <p:cBhvr>
                                        <p:cTn id="24" dur="500"/>
                                        <p:tgtEl>
                                          <p:spTgt spid="24"/>
                                        </p:tgtEl>
                                      </p:cBhvr>
                                    </p:animEffect>
                                  </p:childTnLst>
                                </p:cTn>
                              </p:par>
                            </p:childTnLst>
                          </p:cTn>
                        </p:par>
                        <p:par>
                          <p:cTn id="25" fill="hold">
                            <p:stCondLst>
                              <p:cond delay="1250"/>
                            </p:stCondLst>
                            <p:childTnLst>
                              <p:par>
                                <p:cTn id="26" presetID="22" presetClass="entr" presetSubtype="2"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wipe(right)">
                                      <p:cBhvr>
                                        <p:cTn id="2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p:bldP spid="19"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bwMode="auto">
          <a:xfrm>
            <a:off x="1" y="2066233"/>
            <a:ext cx="12436474" cy="4928292"/>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6" name="Picture 1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737041" y="2560320"/>
            <a:ext cx="7111801" cy="4000388"/>
          </a:xfrm>
          <a:prstGeom prst="rect">
            <a:avLst/>
          </a:prstGeom>
          <a:ln>
            <a:noFill/>
          </a:ln>
          <a:effectLst>
            <a:outerShdw blurRad="292100" dist="139700" dir="2700000" algn="tl" rotWithShape="0">
              <a:srgbClr val="333333">
                <a:alpha val="65000"/>
              </a:srgbClr>
            </a:outerShdw>
          </a:effectLst>
        </p:spPr>
      </p:pic>
      <p:sp>
        <p:nvSpPr>
          <p:cNvPr id="95" name="Rounded Rectangle 94"/>
          <p:cNvSpPr/>
          <p:nvPr>
            <p:custDataLst>
              <p:tags r:id="rId1"/>
            </p:custDataLst>
          </p:nvPr>
        </p:nvSpPr>
        <p:spPr bwMode="auto">
          <a:xfrm>
            <a:off x="146304" y="2120348"/>
            <a:ext cx="4174434" cy="3808050"/>
          </a:xfrm>
          <a:prstGeom prst="roundRect">
            <a:avLst>
              <a:gd name="adj" fmla="val 0"/>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05" tIns="146246" rIns="45701" bIns="146246" numCol="1" spcCol="0" rtlCol="0" fromWordArt="0" anchor="t" anchorCtr="0" forceAA="0" compatLnSpc="1">
            <a:prstTxWarp prst="textNoShape">
              <a:avLst/>
            </a:prstTxWarp>
            <a:noAutofit/>
          </a:bodyPr>
          <a:lstStyle/>
          <a:p>
            <a:pPr defTabSz="1333500">
              <a:spcBef>
                <a:spcPct val="0"/>
              </a:spcBef>
            </a:pPr>
            <a:r>
              <a:rPr lang="en-US" sz="2000" dirty="0" smtClean="0">
                <a:solidFill>
                  <a:schemeClr val="tx1">
                    <a:alpha val="99000"/>
                  </a:schemeClr>
                </a:solidFill>
              </a:rPr>
              <a:t>Configure Yammer </a:t>
            </a:r>
            <a:br>
              <a:rPr lang="en-US" sz="2000" dirty="0" smtClean="0">
                <a:solidFill>
                  <a:schemeClr val="tx1">
                    <a:alpha val="99000"/>
                  </a:schemeClr>
                </a:solidFill>
              </a:rPr>
            </a:br>
            <a:r>
              <a:rPr lang="en-US" sz="2000" dirty="0" smtClean="0">
                <a:solidFill>
                  <a:schemeClr val="tx1">
                    <a:alpha val="99000"/>
                  </a:schemeClr>
                </a:solidFill>
              </a:rPr>
              <a:t>as social experience</a:t>
            </a:r>
          </a:p>
        </p:txBody>
      </p:sp>
      <p:sp>
        <p:nvSpPr>
          <p:cNvPr id="2" name="Title 1"/>
          <p:cNvSpPr>
            <a:spLocks noGrp="1"/>
          </p:cNvSpPr>
          <p:nvPr>
            <p:ph type="title" idx="4294967295"/>
          </p:nvPr>
        </p:nvSpPr>
        <p:spPr>
          <a:xfrm>
            <a:off x="109728" y="440887"/>
            <a:ext cx="11884025" cy="915987"/>
          </a:xfrm>
        </p:spPr>
        <p:txBody>
          <a:bodyPr/>
          <a:lstStyle/>
          <a:p>
            <a:r>
              <a:rPr lang="en-US" dirty="0" smtClean="0"/>
              <a:t>Social</a:t>
            </a:r>
            <a:endParaRPr lang="en-US" dirty="0"/>
          </a:p>
        </p:txBody>
      </p:sp>
      <p:sp>
        <p:nvSpPr>
          <p:cNvPr id="24" name="TextBox 23"/>
          <p:cNvSpPr txBox="1"/>
          <p:nvPr/>
        </p:nvSpPr>
        <p:spPr>
          <a:xfrm>
            <a:off x="80709" y="6712147"/>
            <a:ext cx="2447337" cy="256159"/>
          </a:xfrm>
          <a:prstGeom prst="rect">
            <a:avLst/>
          </a:prstGeom>
          <a:noFill/>
        </p:spPr>
        <p:txBody>
          <a:bodyPr wrap="none" lIns="0" tIns="0" rIns="0" bIns="0" rtlCol="0">
            <a:spAutoFit/>
          </a:bodyPr>
          <a:lstStyle/>
          <a:p>
            <a:r>
              <a:rPr lang="en-US" sz="1632" spc="-71" dirty="0">
                <a:gradFill>
                  <a:gsLst>
                    <a:gs pos="2917">
                      <a:schemeClr val="bg2"/>
                    </a:gs>
                    <a:gs pos="95000">
                      <a:schemeClr val="bg2"/>
                    </a:gs>
                  </a:gsLst>
                  <a:lin ang="5400000" scaled="0"/>
                </a:gradFill>
              </a:rPr>
              <a:t>MICROSOFT CONFIDENTIAL</a:t>
            </a:r>
          </a:p>
        </p:txBody>
      </p:sp>
      <p:sp>
        <p:nvSpPr>
          <p:cNvPr id="17" name="Rectangle 16"/>
          <p:cNvSpPr/>
          <p:nvPr/>
        </p:nvSpPr>
        <p:spPr bwMode="auto">
          <a:xfrm>
            <a:off x="0" y="1289939"/>
            <a:ext cx="12436475" cy="667512"/>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274320" tIns="91440" rIns="0" bIns="91440" numCol="1" rtlCol="0" anchor="ctr" anchorCtr="0" compatLnSpc="1">
            <a:prstTxWarp prst="textNoShape">
              <a:avLst/>
            </a:prstTxWarp>
          </a:bodyPr>
          <a:lstStyle/>
          <a:p>
            <a:pPr defTabSz="932472" fontAlgn="base">
              <a:spcBef>
                <a:spcPct val="0"/>
              </a:spcBef>
              <a:spcAft>
                <a:spcPct val="0"/>
              </a:spcAft>
            </a:pPr>
            <a:r>
              <a:rPr lang="en-US" sz="2800" dirty="0">
                <a:solidFill>
                  <a:schemeClr val="bg1">
                    <a:alpha val="99000"/>
                  </a:schemeClr>
                </a:solidFill>
                <a:latin typeface="+mj-lt"/>
              </a:rPr>
              <a:t>Yammer Newsfeed Replacement</a:t>
            </a:r>
          </a:p>
        </p:txBody>
      </p:sp>
      <p:grpSp>
        <p:nvGrpSpPr>
          <p:cNvPr id="110" name="Group 8"/>
          <p:cNvGrpSpPr/>
          <p:nvPr/>
        </p:nvGrpSpPr>
        <p:grpSpPr>
          <a:xfrm>
            <a:off x="8329939" y="2951763"/>
            <a:ext cx="3601983" cy="1235821"/>
            <a:chOff x="9431475" y="3001569"/>
            <a:chExt cx="1571376" cy="806327"/>
          </a:xfrm>
          <a:solidFill>
            <a:srgbClr val="0072C6"/>
          </a:solidFill>
        </p:grpSpPr>
        <p:cxnSp>
          <p:nvCxnSpPr>
            <p:cNvPr id="111" name="Straight Connector 9"/>
            <p:cNvCxnSpPr/>
            <p:nvPr/>
          </p:nvCxnSpPr>
          <p:spPr>
            <a:xfrm flipH="1">
              <a:off x="9431475" y="3406786"/>
              <a:ext cx="642570" cy="0"/>
            </a:xfrm>
            <a:prstGeom prst="line">
              <a:avLst/>
            </a:prstGeom>
            <a:grpFill/>
            <a:ln w="28575">
              <a:solidFill>
                <a:schemeClr val="accent4"/>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12" name="Rectangle 10"/>
            <p:cNvSpPr/>
            <p:nvPr/>
          </p:nvSpPr>
          <p:spPr>
            <a:xfrm>
              <a:off x="9947113" y="3001569"/>
              <a:ext cx="1055738" cy="80632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32" dirty="0" smtClean="0">
                  <a:solidFill>
                    <a:srgbClr val="FFFFFF">
                      <a:alpha val="99000"/>
                    </a:srgbClr>
                  </a:solidFill>
                </a:rPr>
                <a:t>Activate/deactivate experience</a:t>
              </a:r>
              <a:endParaRPr lang="en-US" sz="1632" dirty="0">
                <a:solidFill>
                  <a:srgbClr val="FFFFFF">
                    <a:alpha val="99000"/>
                  </a:srgbClr>
                </a:solidFill>
              </a:endParaRPr>
            </a:p>
          </p:txBody>
        </p:sp>
      </p:grpSp>
      <p:grpSp>
        <p:nvGrpSpPr>
          <p:cNvPr id="107" name="Group 106"/>
          <p:cNvGrpSpPr/>
          <p:nvPr/>
        </p:nvGrpSpPr>
        <p:grpSpPr>
          <a:xfrm>
            <a:off x="1769828" y="4435285"/>
            <a:ext cx="3474855" cy="878973"/>
            <a:chOff x="5558083" y="3346761"/>
            <a:chExt cx="1653608" cy="665774"/>
          </a:xfrm>
          <a:solidFill>
            <a:srgbClr val="0072C6"/>
          </a:solidFill>
        </p:grpSpPr>
        <p:cxnSp>
          <p:nvCxnSpPr>
            <p:cNvPr id="108" name="Straight Connector 107"/>
            <p:cNvCxnSpPr/>
            <p:nvPr/>
          </p:nvCxnSpPr>
          <p:spPr>
            <a:xfrm>
              <a:off x="6814311" y="3702798"/>
              <a:ext cx="397380" cy="0"/>
            </a:xfrm>
            <a:prstGeom prst="line">
              <a:avLst/>
            </a:prstGeom>
            <a:grpFill/>
            <a:ln w="28575">
              <a:solidFill>
                <a:schemeClr val="accent4"/>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09" name="Rectangle 108"/>
            <p:cNvSpPr/>
            <p:nvPr/>
          </p:nvSpPr>
          <p:spPr>
            <a:xfrm>
              <a:off x="5558083" y="3346761"/>
              <a:ext cx="1372496" cy="6657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32" dirty="0" smtClean="0">
                  <a:solidFill>
                    <a:srgbClr val="FFFFFF">
                      <a:alpha val="99000"/>
                    </a:srgbClr>
                  </a:solidFill>
                </a:rPr>
                <a:t>Simple configuration </a:t>
              </a:r>
              <a:br>
                <a:rPr lang="en-US" sz="1632" dirty="0" smtClean="0">
                  <a:solidFill>
                    <a:srgbClr val="FFFFFF">
                      <a:alpha val="99000"/>
                    </a:srgbClr>
                  </a:solidFill>
                </a:rPr>
              </a:br>
              <a:r>
                <a:rPr lang="en-US" sz="1632" dirty="0" smtClean="0">
                  <a:solidFill>
                    <a:srgbClr val="FFFFFF">
                      <a:alpha val="99000"/>
                    </a:srgbClr>
                  </a:solidFill>
                </a:rPr>
                <a:t>through SharePoint </a:t>
              </a:r>
              <a:br>
                <a:rPr lang="en-US" sz="1632" dirty="0" smtClean="0">
                  <a:solidFill>
                    <a:srgbClr val="FFFFFF">
                      <a:alpha val="99000"/>
                    </a:srgbClr>
                  </a:solidFill>
                </a:rPr>
              </a:br>
              <a:r>
                <a:rPr lang="en-US" sz="1632" dirty="0" smtClean="0">
                  <a:solidFill>
                    <a:srgbClr val="FFFFFF">
                      <a:alpha val="99000"/>
                    </a:srgbClr>
                  </a:solidFill>
                </a:rPr>
                <a:t>Central Administration</a:t>
              </a:r>
              <a:endParaRPr lang="en-US" sz="1632" dirty="0">
                <a:solidFill>
                  <a:srgbClr val="FFFFFF">
                    <a:alpha val="99000"/>
                  </a:srgbClr>
                </a:solidFill>
              </a:endParaRPr>
            </a:p>
          </p:txBody>
        </p:sp>
      </p:grpSp>
    </p:spTree>
    <p:extLst>
      <p:ext uri="{BB962C8B-B14F-4D97-AF65-F5344CB8AC3E}">
        <p14:creationId xmlns:p14="http://schemas.microsoft.com/office/powerpoint/2010/main" val="4082155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5"/>
                                        </p:tgtEl>
                                        <p:attrNameLst>
                                          <p:attrName>style.visibility</p:attrName>
                                        </p:attrNameLst>
                                      </p:cBhvr>
                                      <p:to>
                                        <p:strVal val="visible"/>
                                      </p:to>
                                    </p:set>
                                    <p:animEffect transition="in" filter="fade">
                                      <p:cBhvr>
                                        <p:cTn id="10" dur="500"/>
                                        <p:tgtEl>
                                          <p:spTgt spid="9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par>
                                <p:cTn id="14" presetID="10" presetClass="entr" presetSubtype="0"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par>
                                <p:cTn id="17" presetID="2" presetClass="entr" presetSubtype="2"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750" fill="hold"/>
                                        <p:tgtEl>
                                          <p:spTgt spid="17"/>
                                        </p:tgtEl>
                                        <p:attrNameLst>
                                          <p:attrName>ppt_x</p:attrName>
                                        </p:attrNameLst>
                                      </p:cBhvr>
                                      <p:tavLst>
                                        <p:tav tm="0">
                                          <p:val>
                                            <p:strVal val="1+#ppt_w/2"/>
                                          </p:val>
                                        </p:tav>
                                        <p:tav tm="100000">
                                          <p:val>
                                            <p:strVal val="#ppt_x"/>
                                          </p:val>
                                        </p:tav>
                                      </p:tavLst>
                                    </p:anim>
                                    <p:anim calcmode="lin" valueType="num">
                                      <p:cBhvr additive="base">
                                        <p:cTn id="20" dur="750" fill="hold"/>
                                        <p:tgtEl>
                                          <p:spTgt spid="17"/>
                                        </p:tgtEl>
                                        <p:attrNameLst>
                                          <p:attrName>ppt_y</p:attrName>
                                        </p:attrNameLst>
                                      </p:cBhvr>
                                      <p:tavLst>
                                        <p:tav tm="0">
                                          <p:val>
                                            <p:strVal val="#ppt_y"/>
                                          </p:val>
                                        </p:tav>
                                        <p:tav tm="100000">
                                          <p:val>
                                            <p:strVal val="#ppt_y"/>
                                          </p:val>
                                        </p:tav>
                                      </p:tavLst>
                                    </p:anim>
                                  </p:childTnLst>
                                </p:cTn>
                              </p:par>
                            </p:childTnLst>
                          </p:cTn>
                        </p:par>
                        <p:par>
                          <p:cTn id="21" fill="hold">
                            <p:stCondLst>
                              <p:cond delay="750"/>
                            </p:stCondLst>
                            <p:childTnLst>
                              <p:par>
                                <p:cTn id="22" presetID="22" presetClass="entr" presetSubtype="8" fill="hold" nodeType="afterEffect">
                                  <p:stCondLst>
                                    <p:cond delay="0"/>
                                  </p:stCondLst>
                                  <p:childTnLst>
                                    <p:set>
                                      <p:cBhvr>
                                        <p:cTn id="23" dur="1" fill="hold">
                                          <p:stCondLst>
                                            <p:cond delay="0"/>
                                          </p:stCondLst>
                                        </p:cTn>
                                        <p:tgtEl>
                                          <p:spTgt spid="110"/>
                                        </p:tgtEl>
                                        <p:attrNameLst>
                                          <p:attrName>style.visibility</p:attrName>
                                        </p:attrNameLst>
                                      </p:cBhvr>
                                      <p:to>
                                        <p:strVal val="visible"/>
                                      </p:to>
                                    </p:set>
                                    <p:animEffect transition="in" filter="wipe(left)">
                                      <p:cBhvr>
                                        <p:cTn id="24" dur="500"/>
                                        <p:tgtEl>
                                          <p:spTgt spid="110"/>
                                        </p:tgtEl>
                                      </p:cBhvr>
                                    </p:animEffect>
                                  </p:childTnLst>
                                </p:cTn>
                              </p:par>
                            </p:childTnLst>
                          </p:cTn>
                        </p:par>
                        <p:par>
                          <p:cTn id="25" fill="hold">
                            <p:stCondLst>
                              <p:cond delay="1250"/>
                            </p:stCondLst>
                            <p:childTnLst>
                              <p:par>
                                <p:cTn id="26" presetID="22" presetClass="entr" presetSubtype="2" fill="hold" nodeType="afterEffect">
                                  <p:stCondLst>
                                    <p:cond delay="0"/>
                                  </p:stCondLst>
                                  <p:childTnLst>
                                    <p:set>
                                      <p:cBhvr>
                                        <p:cTn id="27" dur="1" fill="hold">
                                          <p:stCondLst>
                                            <p:cond delay="0"/>
                                          </p:stCondLst>
                                        </p:cTn>
                                        <p:tgtEl>
                                          <p:spTgt spid="107"/>
                                        </p:tgtEl>
                                        <p:attrNameLst>
                                          <p:attrName>style.visibility</p:attrName>
                                        </p:attrNameLst>
                                      </p:cBhvr>
                                      <p:to>
                                        <p:strVal val="visible"/>
                                      </p:to>
                                    </p:set>
                                    <p:animEffect transition="in" filter="wipe(right)">
                                      <p:cBhvr>
                                        <p:cTn id="28"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95" grpId="0"/>
      <p:bldP spid="2" grpId="0"/>
      <p:bldP spid="17"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5" name="Rectangle 14"/>
          <p:cNvSpPr/>
          <p:nvPr/>
        </p:nvSpPr>
        <p:spPr bwMode="auto">
          <a:xfrm>
            <a:off x="1" y="2066233"/>
            <a:ext cx="12436474" cy="4928292"/>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a:xfrm>
            <a:off x="0" y="1289304"/>
            <a:ext cx="12436475" cy="667512"/>
          </a:xfrm>
          <a:solidFill>
            <a:schemeClr val="bg1"/>
          </a:solidFill>
          <a:ln>
            <a:noFill/>
          </a:ln>
        </p:spPr>
        <p:txBody>
          <a:bodyPr anchor="ctr" anchorCtr="0"/>
          <a:lstStyle/>
          <a:p>
            <a:r>
              <a:rPr lang="en-US" sz="2800" dirty="0" smtClean="0"/>
              <a:t>Moving Forward…</a:t>
            </a:r>
            <a:endParaRPr lang="en-US" sz="2800" dirty="0"/>
          </a:p>
        </p:txBody>
      </p:sp>
      <p:pic>
        <p:nvPicPr>
          <p:cNvPr id="5" name="Picture 2" descr="\\MAGNUM\Projects\Microsoft\Cloud Power FY12\Design\Icons\PNGs\Cloud_on_your_terms.png"/>
          <p:cNvPicPr>
            <a:picLocks noChangeAspect="1" noChangeArrowheads="1"/>
          </p:cNvPicPr>
          <p:nvPr/>
        </p:nvPicPr>
        <p:blipFill>
          <a:blip r:embed="rId2" cstate="print">
            <a:lum bright="70000" contrast="-70000"/>
          </a:blip>
          <a:stretch>
            <a:fillRect/>
          </a:stretch>
        </p:blipFill>
        <p:spPr bwMode="auto">
          <a:xfrm>
            <a:off x="9401048" y="2524420"/>
            <a:ext cx="1828800" cy="1828800"/>
          </a:xfrm>
          <a:prstGeom prst="rect">
            <a:avLst/>
          </a:prstGeom>
          <a:noFill/>
          <a:ln>
            <a:noFill/>
          </a:ln>
        </p:spPr>
      </p:pic>
      <p:pic>
        <p:nvPicPr>
          <p:cNvPr id="6" name="Picture 3" descr="\\MAGNUM\Projects\Microsoft\Cloud Power FY12\Design\Icons\PNGs\Public_Cloud_Productivity.png"/>
          <p:cNvPicPr>
            <a:picLocks noChangeAspect="1" noChangeArrowheads="1"/>
          </p:cNvPicPr>
          <p:nvPr/>
        </p:nvPicPr>
        <p:blipFill>
          <a:blip r:embed="rId3" cstate="print">
            <a:biLevel thresh="25000"/>
          </a:blip>
          <a:srcRect/>
          <a:stretch>
            <a:fillRect/>
          </a:stretch>
        </p:blipFill>
        <p:spPr bwMode="auto">
          <a:xfrm>
            <a:off x="5471816" y="2644642"/>
            <a:ext cx="1828800" cy="1828800"/>
          </a:xfrm>
          <a:prstGeom prst="rect">
            <a:avLst/>
          </a:prstGeom>
          <a:noFill/>
        </p:spPr>
      </p:pic>
      <p:pic>
        <p:nvPicPr>
          <p:cNvPr id="7" name="Picture 8" descr="\\MAGNUM\Projects\Microsoft\Cloud Power FY12\Design\Icons\PNGs\Cross Platform.png"/>
          <p:cNvPicPr>
            <a:picLocks noChangeAspect="1" noChangeArrowheads="1"/>
          </p:cNvPicPr>
          <p:nvPr/>
        </p:nvPicPr>
        <p:blipFill>
          <a:blip r:embed="rId4" cstate="print">
            <a:lum bright="70000" contrast="-70000"/>
          </a:blip>
          <a:stretch>
            <a:fillRect/>
          </a:stretch>
        </p:blipFill>
        <p:spPr bwMode="auto">
          <a:xfrm>
            <a:off x="5044202" y="1986537"/>
            <a:ext cx="1828800" cy="1828800"/>
          </a:xfrm>
          <a:prstGeom prst="rect">
            <a:avLst/>
          </a:prstGeom>
          <a:noFill/>
        </p:spPr>
      </p:pic>
      <p:sp>
        <p:nvSpPr>
          <p:cNvPr id="8" name="TextBox 7"/>
          <p:cNvSpPr txBox="1"/>
          <p:nvPr/>
        </p:nvSpPr>
        <p:spPr>
          <a:xfrm>
            <a:off x="5958602" y="2524420"/>
            <a:ext cx="2613536" cy="517065"/>
          </a:xfrm>
          <a:prstGeom prst="rect">
            <a:avLst/>
          </a:prstGeom>
          <a:noFill/>
        </p:spPr>
        <p:txBody>
          <a:bodyPr wrap="none" lIns="182880" tIns="146304" rIns="182880" bIns="146304" rtlCol="0">
            <a:spAutoFit/>
          </a:bodyPr>
          <a:lstStyle/>
          <a:p>
            <a:pPr>
              <a:lnSpc>
                <a:spcPct val="90000"/>
              </a:lnSpc>
              <a:spcAft>
                <a:spcPts val="600"/>
              </a:spcAft>
            </a:pPr>
            <a:r>
              <a:rPr lang="en-US" sz="1600" dirty="0" smtClean="0">
                <a:solidFill>
                  <a:schemeClr val="bg1"/>
                </a:solidFill>
                <a:latin typeface="Consolas" panose="020B0609020204030204" pitchFamily="49" charset="0"/>
                <a:cs typeface="Consolas" panose="020B0609020204030204" pitchFamily="49" charset="0"/>
              </a:rPr>
              <a:t>LIKE ‘Contoso Sales’</a:t>
            </a:r>
          </a:p>
        </p:txBody>
      </p:sp>
      <p:sp>
        <p:nvSpPr>
          <p:cNvPr id="9" name="Text Placeholder 2"/>
          <p:cNvSpPr txBox="1">
            <a:spLocks/>
          </p:cNvSpPr>
          <p:nvPr/>
        </p:nvSpPr>
        <p:spPr>
          <a:xfrm>
            <a:off x="219716" y="2318559"/>
            <a:ext cx="4824486" cy="738664"/>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smtClean="0">
                <a:solidFill>
                  <a:schemeClr val="bg1"/>
                </a:solidFill>
              </a:rPr>
              <a:t>From Query Federation to</a:t>
            </a:r>
          </a:p>
        </p:txBody>
      </p:sp>
      <p:pic>
        <p:nvPicPr>
          <p:cNvPr id="10" name="Picture 2" descr="\\MAGNUM\Projects\Microsoft\Cloud Power FY12\Design\Icons\PNGs\Cloud_on_your_terms.png"/>
          <p:cNvPicPr>
            <a:picLocks noChangeAspect="1" noChangeArrowheads="1"/>
          </p:cNvPicPr>
          <p:nvPr/>
        </p:nvPicPr>
        <p:blipFill>
          <a:blip r:embed="rId2" cstate="print">
            <a:lum bright="70000" contrast="-70000"/>
          </a:blip>
          <a:stretch>
            <a:fillRect/>
          </a:stretch>
        </p:blipFill>
        <p:spPr bwMode="auto">
          <a:xfrm>
            <a:off x="9401048" y="5011325"/>
            <a:ext cx="1828800" cy="1828800"/>
          </a:xfrm>
          <a:prstGeom prst="rect">
            <a:avLst/>
          </a:prstGeom>
          <a:noFill/>
          <a:ln>
            <a:noFill/>
          </a:ln>
        </p:spPr>
      </p:pic>
      <p:pic>
        <p:nvPicPr>
          <p:cNvPr id="11" name="Picture 3" descr="\\MAGNUM\Projects\Microsoft\Cloud Power FY12\Design\Icons\PNGs\Public_Cloud_Productivity.png"/>
          <p:cNvPicPr>
            <a:picLocks noChangeAspect="1" noChangeArrowheads="1"/>
          </p:cNvPicPr>
          <p:nvPr/>
        </p:nvPicPr>
        <p:blipFill>
          <a:blip r:embed="rId3" cstate="print">
            <a:biLevel thresh="25000"/>
          </a:blip>
          <a:srcRect/>
          <a:stretch>
            <a:fillRect/>
          </a:stretch>
        </p:blipFill>
        <p:spPr bwMode="auto">
          <a:xfrm>
            <a:off x="5471816" y="5131547"/>
            <a:ext cx="1828800" cy="1828800"/>
          </a:xfrm>
          <a:prstGeom prst="rect">
            <a:avLst/>
          </a:prstGeom>
          <a:noFill/>
        </p:spPr>
      </p:pic>
      <p:pic>
        <p:nvPicPr>
          <p:cNvPr id="12" name="Picture 8" descr="\\MAGNUM\Projects\Microsoft\Cloud Power FY12\Design\Icons\PNGs\Cross Platform.png"/>
          <p:cNvPicPr>
            <a:picLocks noChangeAspect="1" noChangeArrowheads="1"/>
          </p:cNvPicPr>
          <p:nvPr/>
        </p:nvPicPr>
        <p:blipFill>
          <a:blip r:embed="rId4" cstate="print">
            <a:lum bright="70000" contrast="-70000"/>
          </a:blip>
          <a:stretch>
            <a:fillRect/>
          </a:stretch>
        </p:blipFill>
        <p:spPr bwMode="auto">
          <a:xfrm>
            <a:off x="5044202" y="4473442"/>
            <a:ext cx="1828800" cy="1828800"/>
          </a:xfrm>
          <a:prstGeom prst="rect">
            <a:avLst/>
          </a:prstGeom>
          <a:noFill/>
        </p:spPr>
      </p:pic>
      <p:sp>
        <p:nvSpPr>
          <p:cNvPr id="13" name="TextBox 12"/>
          <p:cNvSpPr txBox="1"/>
          <p:nvPr/>
        </p:nvSpPr>
        <p:spPr>
          <a:xfrm>
            <a:off x="9121350" y="5011325"/>
            <a:ext cx="2613536" cy="517065"/>
          </a:xfrm>
          <a:prstGeom prst="rect">
            <a:avLst/>
          </a:prstGeom>
          <a:noFill/>
        </p:spPr>
        <p:txBody>
          <a:bodyPr wrap="none" lIns="182880" tIns="146304" rIns="182880" bIns="146304" rtlCol="0">
            <a:spAutoFit/>
          </a:bodyPr>
          <a:lstStyle/>
          <a:p>
            <a:pPr>
              <a:lnSpc>
                <a:spcPct val="90000"/>
              </a:lnSpc>
              <a:spcAft>
                <a:spcPts val="600"/>
              </a:spcAft>
            </a:pPr>
            <a:r>
              <a:rPr lang="en-US" sz="1600" dirty="0" smtClean="0">
                <a:solidFill>
                  <a:schemeClr val="bg1"/>
                </a:solidFill>
                <a:latin typeface="Consolas" panose="020B0609020204030204" pitchFamily="49" charset="0"/>
                <a:cs typeface="Consolas" panose="020B0609020204030204" pitchFamily="49" charset="0"/>
              </a:rPr>
              <a:t>LIKE ‘Contoso Sales’</a:t>
            </a:r>
          </a:p>
        </p:txBody>
      </p:sp>
      <p:sp>
        <p:nvSpPr>
          <p:cNvPr id="14" name="Title 1"/>
          <p:cNvSpPr txBox="1">
            <a:spLocks/>
          </p:cNvSpPr>
          <p:nvPr/>
        </p:nvSpPr>
        <p:spPr>
          <a:xfrm>
            <a:off x="109728" y="440887"/>
            <a:ext cx="11884025" cy="915987"/>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smtClean="0">
                <a:solidFill>
                  <a:schemeClr val="bg1"/>
                </a:solidFill>
              </a:rPr>
              <a:t>Search</a:t>
            </a:r>
            <a:endParaRPr lang="en-US" dirty="0">
              <a:solidFill>
                <a:schemeClr val="bg1"/>
              </a:solidFill>
            </a:endParaRPr>
          </a:p>
        </p:txBody>
      </p:sp>
      <p:sp>
        <p:nvSpPr>
          <p:cNvPr id="2" name="TextBox 1"/>
          <p:cNvSpPr txBox="1"/>
          <p:nvPr/>
        </p:nvSpPr>
        <p:spPr>
          <a:xfrm>
            <a:off x="109728" y="3309549"/>
            <a:ext cx="3517179" cy="1480405"/>
          </a:xfrm>
          <a:prstGeom prst="rect">
            <a:avLst/>
          </a:prstGeom>
          <a:noFill/>
        </p:spPr>
        <p:txBody>
          <a:bodyPr wrap="square" lIns="182880" tIns="146304" rIns="182880" bIns="146304" rtlCol="0">
            <a:spAutoFit/>
          </a:bodyPr>
          <a:lstStyle/>
          <a:p>
            <a:pPr>
              <a:lnSpc>
                <a:spcPct val="90000"/>
              </a:lnSpc>
              <a:spcAft>
                <a:spcPts val="600"/>
              </a:spcAft>
            </a:pPr>
            <a:r>
              <a:rPr lang="en-US" sz="4000" dirty="0">
                <a:solidFill>
                  <a:schemeClr val="bg1"/>
                </a:solidFill>
                <a:latin typeface="+mj-lt"/>
              </a:rPr>
              <a:t>Remote Index</a:t>
            </a:r>
          </a:p>
          <a:p>
            <a:pPr>
              <a:lnSpc>
                <a:spcPct val="90000"/>
              </a:lnSpc>
              <a:spcAft>
                <a:spcPts val="600"/>
              </a:spcAft>
            </a:pPr>
            <a:endParaRPr lang="en-US" sz="4000" dirty="0" err="1" smtClean="0">
              <a:solidFill>
                <a:schemeClr val="bg1"/>
              </a:solidFill>
              <a:latin typeface="+mj-lt"/>
            </a:endParaRPr>
          </a:p>
        </p:txBody>
      </p:sp>
    </p:spTree>
    <p:extLst>
      <p:ext uri="{BB962C8B-B14F-4D97-AF65-F5344CB8AC3E}">
        <p14:creationId xmlns:p14="http://schemas.microsoft.com/office/powerpoint/2010/main" val="18290017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2" presetClass="entr" presetSubtype="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500" fill="hold"/>
                                        <p:tgtEl>
                                          <p:spTgt spid="4"/>
                                        </p:tgtEl>
                                        <p:attrNameLst>
                                          <p:attrName>ppt_x</p:attrName>
                                        </p:attrNameLst>
                                      </p:cBhvr>
                                      <p:tavLst>
                                        <p:tav tm="0">
                                          <p:val>
                                            <p:strVal val="1+#ppt_w/2"/>
                                          </p:val>
                                        </p:tav>
                                        <p:tav tm="100000">
                                          <p:val>
                                            <p:strVal val="#ppt_x"/>
                                          </p:val>
                                        </p:tav>
                                      </p:tavLst>
                                    </p:anim>
                                    <p:anim calcmode="lin" valueType="num">
                                      <p:cBhvr additive="base">
                                        <p:cTn id="11" dur="500" fill="hold"/>
                                        <p:tgtEl>
                                          <p:spTgt spid="4"/>
                                        </p:tgtEl>
                                        <p:attrNameLst>
                                          <p:attrName>ppt_y</p:attrName>
                                        </p:attrNameLst>
                                      </p:cBhvr>
                                      <p:tavLst>
                                        <p:tav tm="0">
                                          <p:val>
                                            <p:strVal val="#ppt_y"/>
                                          </p:val>
                                        </p:tav>
                                        <p:tav tm="100000">
                                          <p:val>
                                            <p:strVal val="#ppt_y"/>
                                          </p:val>
                                        </p:tav>
                                      </p:tavLst>
                                    </p:anim>
                                  </p:childTnLst>
                                </p:cTn>
                              </p:par>
                              <p:par>
                                <p:cTn id="12" presetID="10" presetClass="entr" presetSubtype="0"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par>
                                <p:cTn id="22" presetID="10" presetClass="entr" presetSubtype="0"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par>
                                <p:cTn id="25" presetID="10" presetClass="entr" presetSubtype="0" fill="hold" grpId="2" nodeType="withEffect">
                                  <p:stCondLst>
                                    <p:cond delay="0"/>
                                  </p:stCondLst>
                                  <p:iterate type="lt">
                                    <p:tmPct val="0"/>
                                  </p:iterate>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childTnLst>
                                </p:cTn>
                              </p:par>
                              <p:par>
                                <p:cTn id="31" presetID="10" presetClass="entr" presetSubtype="0" fill="hold" nodeType="with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500"/>
                                        <p:tgtEl>
                                          <p:spTgt spid="5"/>
                                        </p:tgtEl>
                                      </p:cBhvr>
                                    </p:animEffect>
                                  </p:childTnLst>
                                </p:cTn>
                              </p:par>
                              <p:par>
                                <p:cTn id="34" presetID="1" presetClass="path" presetSubtype="0" repeatCount="4000" accel="50000" decel="50000" fill="hold" nodeType="withEffect">
                                  <p:stCondLst>
                                    <p:cond delay="0"/>
                                  </p:stCondLst>
                                  <p:childTnLst>
                                    <p:animMotion origin="layout" path="M 1.55476E-6 -3.28189E-6 C 0.02872 -3.28189E-6 0.05208 0.0227 0.05208 0.05084 C 0.05208 0.07876 0.02872 0.10168 1.55476E-6 0.10168 C -0.02872 0.10168 -0.05195 0.07876 -0.05195 0.05084 C -0.05195 0.0227 -0.02872 -3.28189E-6 1.55476E-6 -3.28189E-6 Z " pathEditMode="relative" rAng="0" ptsTypes="AAAAA">
                                      <p:cBhvr>
                                        <p:cTn id="35" dur="6750" fill="hold"/>
                                        <p:tgtEl>
                                          <p:spTgt spid="7"/>
                                        </p:tgtEl>
                                        <p:attrNameLst>
                                          <p:attrName>ppt_x</p:attrName>
                                          <p:attrName>ppt_y</p:attrName>
                                        </p:attrNameLst>
                                      </p:cBhvr>
                                      <p:rCtr x="0" y="5084"/>
                                    </p:animMotion>
                                  </p:childTnLst>
                                </p:cTn>
                              </p:par>
                              <p:par>
                                <p:cTn id="36" presetID="1" presetClass="entr" presetSubtype="0" fill="hold" grpId="0" nodeType="withEffect">
                                  <p:stCondLst>
                                    <p:cond delay="0"/>
                                  </p:stCondLst>
                                  <p:iterate type="lt">
                                    <p:tmAbs val="100"/>
                                  </p:iterate>
                                  <p:childTnLst>
                                    <p:set>
                                      <p:cBhvr>
                                        <p:cTn id="37" dur="1" fill="hold">
                                          <p:stCondLst>
                                            <p:cond delay="0"/>
                                          </p:stCondLst>
                                        </p:cTn>
                                        <p:tgtEl>
                                          <p:spTgt spid="8"/>
                                        </p:tgtEl>
                                        <p:attrNameLst>
                                          <p:attrName>style.visibility</p:attrName>
                                        </p:attrNameLst>
                                      </p:cBhvr>
                                      <p:to>
                                        <p:strVal val="visible"/>
                                      </p:to>
                                    </p:set>
                                  </p:childTnLst>
                                </p:cTn>
                              </p:par>
                              <p:par>
                                <p:cTn id="38" presetID="63" presetClass="path" presetSubtype="0" repeatCount="4000" accel="50000" decel="50000" fill="hold" grpId="1" nodeType="withEffect">
                                  <p:stCondLst>
                                    <p:cond delay="0"/>
                                  </p:stCondLst>
                                  <p:iterate type="lt">
                                    <p:tmPct val="0"/>
                                  </p:iterate>
                                  <p:childTnLst>
                                    <p:animMotion origin="layout" path="M -3.33418E-6 -1.03949E-6 L 0.25007 -1.03949E-6 " pathEditMode="relative" rAng="0" ptsTypes="AA">
                                      <p:cBhvr>
                                        <p:cTn id="39" dur="2000" fill="hold"/>
                                        <p:tgtEl>
                                          <p:spTgt spid="8"/>
                                        </p:tgtEl>
                                        <p:attrNameLst>
                                          <p:attrName>ppt_x</p:attrName>
                                          <p:attrName>ppt_y</p:attrName>
                                        </p:attrNameLst>
                                      </p:cBhvr>
                                      <p:rCtr x="12497" y="0"/>
                                    </p:animMotion>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2"/>
                                        </p:tgtEl>
                                        <p:attrNameLst>
                                          <p:attrName>style.visibility</p:attrName>
                                        </p:attrNameLst>
                                      </p:cBhvr>
                                      <p:to>
                                        <p:strVal val="visible"/>
                                      </p:to>
                                    </p:set>
                                    <p:animEffect transition="in" filter="fade">
                                      <p:cBhvr>
                                        <p:cTn id="44" dur="1000"/>
                                        <p:tgtEl>
                                          <p:spTgt spid="2"/>
                                        </p:tgtEl>
                                      </p:cBhvr>
                                    </p:animEffect>
                                    <p:anim calcmode="lin" valueType="num">
                                      <p:cBhvr>
                                        <p:cTn id="45" dur="1000" fill="hold"/>
                                        <p:tgtEl>
                                          <p:spTgt spid="2"/>
                                        </p:tgtEl>
                                        <p:attrNameLst>
                                          <p:attrName>ppt_x</p:attrName>
                                        </p:attrNameLst>
                                      </p:cBhvr>
                                      <p:tavLst>
                                        <p:tav tm="0">
                                          <p:val>
                                            <p:strVal val="#ppt_x"/>
                                          </p:val>
                                        </p:tav>
                                        <p:tav tm="100000">
                                          <p:val>
                                            <p:strVal val="#ppt_x"/>
                                          </p:val>
                                        </p:tav>
                                      </p:tavLst>
                                    </p:anim>
                                    <p:anim calcmode="lin" valueType="num">
                                      <p:cBhvr>
                                        <p:cTn id="46" dur="1000" fill="hold"/>
                                        <p:tgtEl>
                                          <p:spTgt spid="2"/>
                                        </p:tgtEl>
                                        <p:attrNameLst>
                                          <p:attrName>ppt_y</p:attrName>
                                        </p:attrNameLst>
                                      </p:cBhvr>
                                      <p:tavLst>
                                        <p:tav tm="0">
                                          <p:val>
                                            <p:strVal val="#ppt_y+.1"/>
                                          </p:val>
                                        </p:tav>
                                        <p:tav tm="100000">
                                          <p:val>
                                            <p:strVal val="#ppt_y"/>
                                          </p:val>
                                        </p:tav>
                                      </p:tavLst>
                                    </p:anim>
                                  </p:childTnLst>
                                </p:cTn>
                              </p:par>
                              <p:par>
                                <p:cTn id="47" presetID="10" presetClass="entr" presetSubtype="0" fill="hold"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500"/>
                                        <p:tgtEl>
                                          <p:spTgt spid="12"/>
                                        </p:tgtEl>
                                      </p:cBhvr>
                                    </p:animEffect>
                                  </p:childTnLst>
                                </p:cTn>
                              </p:par>
                              <p:par>
                                <p:cTn id="50" presetID="10" presetClass="entr" presetSubtype="0" fill="hold" grpId="2" nodeType="withEffect">
                                  <p:stCondLst>
                                    <p:cond delay="0"/>
                                  </p:stCondLst>
                                  <p:iterate type="lt">
                                    <p:tmPct val="0"/>
                                  </p:iterate>
                                  <p:childTnLst>
                                    <p:set>
                                      <p:cBhvr>
                                        <p:cTn id="51" dur="1" fill="hold">
                                          <p:stCondLst>
                                            <p:cond delay="0"/>
                                          </p:stCondLst>
                                        </p:cTn>
                                        <p:tgtEl>
                                          <p:spTgt spid="13"/>
                                        </p:tgtEl>
                                        <p:attrNameLst>
                                          <p:attrName>style.visibility</p:attrName>
                                        </p:attrNameLst>
                                      </p:cBhvr>
                                      <p:to>
                                        <p:strVal val="visible"/>
                                      </p:to>
                                    </p:set>
                                    <p:animEffect transition="in" filter="fade">
                                      <p:cBhvr>
                                        <p:cTn id="52" dur="500"/>
                                        <p:tgtEl>
                                          <p:spTgt spid="13"/>
                                        </p:tgtEl>
                                      </p:cBhvr>
                                    </p:animEffect>
                                  </p:childTnLst>
                                </p:cTn>
                              </p:par>
                              <p:par>
                                <p:cTn id="53" presetID="10" presetClass="entr" presetSubtype="0" fill="hold"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fade">
                                      <p:cBhvr>
                                        <p:cTn id="55" dur="500"/>
                                        <p:tgtEl>
                                          <p:spTgt spid="10"/>
                                        </p:tgtEl>
                                      </p:cBhvr>
                                    </p:animEffect>
                                  </p:childTnLst>
                                </p:cTn>
                              </p:par>
                              <p:par>
                                <p:cTn id="56" presetID="10" presetClass="entr" presetSubtype="0" fill="hold" nodeType="with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fade">
                                      <p:cBhvr>
                                        <p:cTn id="58" dur="500"/>
                                        <p:tgtEl>
                                          <p:spTgt spid="11"/>
                                        </p:tgtEl>
                                      </p:cBhvr>
                                    </p:animEffect>
                                  </p:childTnLst>
                                </p:cTn>
                              </p:par>
                              <p:par>
                                <p:cTn id="59" presetID="1" presetClass="path" presetSubtype="0" repeatCount="4000" accel="50000" decel="50000" fill="hold" nodeType="withEffect">
                                  <p:stCondLst>
                                    <p:cond delay="0"/>
                                  </p:stCondLst>
                                  <p:childTnLst>
                                    <p:animMotion origin="layout" path="M 1.55476E-6 2.29687E-6 C 0.02872 2.29687E-6 0.05208 0.02269 0.05208 0.05084 C 0.05208 0.07875 0.02872 0.10168 1.55476E-6 0.10168 C -0.02872 0.10168 -0.05195 0.07875 -0.05195 0.05084 C -0.05195 0.02269 -0.02872 2.29687E-6 1.55476E-6 2.29687E-6 Z " pathEditMode="relative" rAng="0" ptsTypes="AAAAA">
                                      <p:cBhvr>
                                        <p:cTn id="60" dur="6750" fill="hold"/>
                                        <p:tgtEl>
                                          <p:spTgt spid="12"/>
                                        </p:tgtEl>
                                        <p:attrNameLst>
                                          <p:attrName>ppt_x</p:attrName>
                                          <p:attrName>ppt_y</p:attrName>
                                        </p:attrNameLst>
                                      </p:cBhvr>
                                      <p:rCtr x="0" y="5084"/>
                                    </p:animMotion>
                                  </p:childTnLst>
                                </p:cTn>
                              </p:par>
                              <p:par>
                                <p:cTn id="61" presetID="1" presetClass="entr" presetSubtype="0" fill="hold" grpId="0" nodeType="withEffect">
                                  <p:stCondLst>
                                    <p:cond delay="0"/>
                                  </p:stCondLst>
                                  <p:iterate type="lt">
                                    <p:tmAbs val="100"/>
                                  </p:iterate>
                                  <p:childTnLst>
                                    <p:set>
                                      <p:cBhvr>
                                        <p:cTn id="62" dur="1" fill="hold">
                                          <p:stCondLst>
                                            <p:cond delay="0"/>
                                          </p:stCondLst>
                                        </p:cTn>
                                        <p:tgtEl>
                                          <p:spTgt spid="13"/>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35" presetClass="path" presetSubtype="0" repeatCount="4000" accel="50000" decel="50000" fill="hold" grpId="1" nodeType="clickEffect">
                                  <p:stCondLst>
                                    <p:cond delay="0"/>
                                  </p:stCondLst>
                                  <p:iterate type="lt">
                                    <p:tmPct val="0"/>
                                  </p:iterate>
                                  <p:childTnLst>
                                    <p:animMotion origin="layout" path="M 0 0 L -0.25 0 E" pathEditMode="relative" ptsTypes="">
                                      <p:cBhvr>
                                        <p:cTn id="66" dur="2000" fill="hold"/>
                                        <p:tgtEl>
                                          <p:spTgt spid="13"/>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4" grpId="0" animBg="1"/>
      <p:bldP spid="8" grpId="0"/>
      <p:bldP spid="8" grpId="1"/>
      <p:bldP spid="8" grpId="2"/>
      <p:bldP spid="9" grpId="0"/>
      <p:bldP spid="13" grpId="0"/>
      <p:bldP spid="13" grpId="1"/>
      <p:bldP spid="13" grpId="2"/>
      <p:bldP spid="14" grpId="0"/>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SPC14 for IT Professionals</a:t>
            </a:r>
            <a:endParaRPr lang="en-US" dirty="0"/>
          </a:p>
        </p:txBody>
      </p:sp>
    </p:spTree>
    <p:extLst>
      <p:ext uri="{BB962C8B-B14F-4D97-AF65-F5344CB8AC3E}">
        <p14:creationId xmlns:p14="http://schemas.microsoft.com/office/powerpoint/2010/main" val="3589840805"/>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507427" y="4901702"/>
            <a:ext cx="5421620" cy="1019994"/>
          </a:xfrm>
        </p:spPr>
        <p:txBody>
          <a:bodyPr/>
          <a:lstStyle/>
          <a:p>
            <a:pPr algn="ctr"/>
            <a:r>
              <a:rPr lang="en-US" dirty="0" smtClean="0"/>
              <a:t>SPC @ a Glance</a:t>
            </a:r>
            <a:endParaRPr lang="en-US" dirty="0"/>
          </a:p>
        </p:txBody>
      </p:sp>
      <p:sp>
        <p:nvSpPr>
          <p:cNvPr id="10" name="Rectangle 9"/>
          <p:cNvSpPr/>
          <p:nvPr/>
        </p:nvSpPr>
        <p:spPr bwMode="auto">
          <a:xfrm>
            <a:off x="4189825" y="5921829"/>
            <a:ext cx="4066151" cy="1072695"/>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6246" rIns="0" bIns="146246" numCol="1" spcCol="0" rtlCol="0" fromWordArt="0" anchor="ctr" anchorCtr="0" forceAA="0" compatLnSpc="1">
            <a:prstTxWarp prst="textNoShape">
              <a:avLst/>
            </a:prstTxWarp>
            <a:noAutofit/>
          </a:bodyPr>
          <a:lstStyle/>
          <a:p>
            <a:pPr algn="ctr" defTabSz="932103" fontAlgn="base">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50+ </a:t>
            </a:r>
            <a:r>
              <a:rPr lang="en-US" sz="2400" dirty="0" smtClean="0">
                <a:gradFill>
                  <a:gsLst>
                    <a:gs pos="0">
                      <a:srgbClr val="FFFFFF"/>
                    </a:gs>
                    <a:gs pos="100000">
                      <a:srgbClr val="FFFFFF"/>
                    </a:gs>
                  </a:gsLst>
                  <a:lin ang="5400000" scaled="0"/>
                </a:gradFill>
                <a:ea typeface="Segoe UI" pitchFamily="34" charset="0"/>
                <a:cs typeface="Segoe UI" pitchFamily="34" charset="0"/>
              </a:rPr>
              <a:t>Hands </a:t>
            </a:r>
            <a:r>
              <a:rPr lang="en-US" sz="2400" dirty="0">
                <a:gradFill>
                  <a:gsLst>
                    <a:gs pos="0">
                      <a:srgbClr val="FFFFFF"/>
                    </a:gs>
                    <a:gs pos="100000">
                      <a:srgbClr val="FFFFFF"/>
                    </a:gs>
                  </a:gsLst>
                  <a:lin ang="5400000" scaled="0"/>
                </a:gradFill>
                <a:ea typeface="Segoe UI" pitchFamily="34" charset="0"/>
                <a:cs typeface="Segoe UI" pitchFamily="34" charset="0"/>
              </a:rPr>
              <a:t>on Labs</a:t>
            </a:r>
          </a:p>
        </p:txBody>
      </p:sp>
      <p:sp>
        <p:nvSpPr>
          <p:cNvPr id="11" name="Rectangle 10"/>
          <p:cNvSpPr/>
          <p:nvPr/>
        </p:nvSpPr>
        <p:spPr bwMode="auto">
          <a:xfrm>
            <a:off x="8367823" y="5921695"/>
            <a:ext cx="4066151" cy="1072695"/>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6246" rIns="0" bIns="146246" numCol="1" spcCol="0" rtlCol="0" fromWordArt="0" anchor="ctr" anchorCtr="0" forceAA="0" compatLnSpc="1">
            <a:prstTxWarp prst="textNoShape">
              <a:avLst/>
            </a:prstTxWarp>
            <a:noAutofit/>
          </a:bodyPr>
          <a:lstStyle/>
          <a:p>
            <a:pPr algn="ctr" defTabSz="932103" fontAlgn="base">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Levels 2 &amp; 3 </a:t>
            </a:r>
            <a:r>
              <a:rPr lang="en-US" sz="2400" dirty="0" smtClean="0">
                <a:gradFill>
                  <a:gsLst>
                    <a:gs pos="0">
                      <a:srgbClr val="FFFFFF"/>
                    </a:gs>
                    <a:gs pos="100000">
                      <a:srgbClr val="FFFFFF"/>
                    </a:gs>
                  </a:gsLst>
                  <a:lin ang="5400000" scaled="0"/>
                </a:gradFill>
                <a:ea typeface="Segoe UI" pitchFamily="34" charset="0"/>
                <a:cs typeface="Segoe UI" pitchFamily="34" charset="0"/>
              </a:rPr>
              <a:t>@ </a:t>
            </a:r>
            <a:r>
              <a:rPr lang="en-US" sz="2400" dirty="0">
                <a:gradFill>
                  <a:gsLst>
                    <a:gs pos="0">
                      <a:srgbClr val="FFFFFF"/>
                    </a:gs>
                    <a:gs pos="100000">
                      <a:srgbClr val="FFFFFF"/>
                    </a:gs>
                  </a:gsLst>
                  <a:lin ang="5400000" scaled="0"/>
                </a:gradFill>
                <a:ea typeface="Segoe UI" pitchFamily="34" charset="0"/>
                <a:cs typeface="Segoe UI" pitchFamily="34" charset="0"/>
              </a:rPr>
              <a:t>The Venetian</a:t>
            </a:r>
          </a:p>
        </p:txBody>
      </p:sp>
      <p:sp>
        <p:nvSpPr>
          <p:cNvPr id="9" name="Rectangle 8"/>
          <p:cNvSpPr/>
          <p:nvPr/>
        </p:nvSpPr>
        <p:spPr bwMode="auto">
          <a:xfrm>
            <a:off x="2501" y="5921829"/>
            <a:ext cx="4066151" cy="1072695"/>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6246" rIns="0" bIns="146246" numCol="1" spcCol="0" rtlCol="0" fromWordArt="0" anchor="ctr" anchorCtr="0" forceAA="0" compatLnSpc="1">
            <a:prstTxWarp prst="textNoShape">
              <a:avLst/>
            </a:prstTxWarp>
            <a:noAutofit/>
          </a:bodyPr>
          <a:lstStyle/>
          <a:p>
            <a:pPr algn="ctr" defTabSz="932103" fontAlgn="base">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100+ </a:t>
            </a:r>
            <a:r>
              <a:rPr lang="en-US" sz="2400" dirty="0" smtClean="0">
                <a:gradFill>
                  <a:gsLst>
                    <a:gs pos="0">
                      <a:srgbClr val="FFFFFF"/>
                    </a:gs>
                    <a:gs pos="100000">
                      <a:srgbClr val="FFFFFF"/>
                    </a:gs>
                  </a:gsLst>
                  <a:lin ang="5400000" scaled="0"/>
                </a:gradFill>
                <a:ea typeface="Segoe UI" pitchFamily="34" charset="0"/>
                <a:cs typeface="Segoe UI" pitchFamily="34" charset="0"/>
              </a:rPr>
              <a:t>Sessions</a:t>
            </a: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2501" y="5921829"/>
            <a:ext cx="4066151" cy="1072695"/>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6246" rIns="0" bIns="146246" numCol="1" spcCol="0" rtlCol="0" fromWordArt="0" anchor="ctr" anchorCtr="0" forceAA="0" compatLnSpc="1">
            <a:prstTxWarp prst="textNoShape">
              <a:avLst/>
            </a:prstTxWarp>
            <a:noAutofit/>
          </a:bodyPr>
          <a:lstStyle/>
          <a:p>
            <a:pPr algn="ctr" defTabSz="932103" fontAlgn="base">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100+ </a:t>
            </a:r>
            <a:r>
              <a:rPr lang="en-US" sz="2400" dirty="0" smtClean="0">
                <a:gradFill>
                  <a:gsLst>
                    <a:gs pos="0">
                      <a:srgbClr val="FFFFFF"/>
                    </a:gs>
                    <a:gs pos="100000">
                      <a:srgbClr val="FFFFFF"/>
                    </a:gs>
                  </a:gsLst>
                  <a:lin ang="5400000" scaled="0"/>
                </a:gradFill>
                <a:ea typeface="Segoe UI" pitchFamily="34" charset="0"/>
                <a:cs typeface="Segoe UI" pitchFamily="34" charset="0"/>
              </a:rPr>
              <a:t>Sessions</a:t>
            </a: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pic>
        <p:nvPicPr>
          <p:cNvPr id="4099" name="Picture 3" descr="D:\Studio Work\Studio_Admin\Art\Images\Mediabank\2014_01\Consumer\WIN13_Madelon_Lenovo_Acer_HP_Samsung_Asus_Nokia_01_horizontal_Fix.pn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635" y="1"/>
            <a:ext cx="12435840" cy="4801794"/>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p:cNvSpPr/>
          <p:nvPr/>
        </p:nvSpPr>
        <p:spPr bwMode="auto">
          <a:xfrm>
            <a:off x="2501" y="4909693"/>
            <a:ext cx="12433974" cy="2084832"/>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6246" rIns="0" bIns="146246" numCol="1" spcCol="0" rtlCol="0" fromWordArt="0" anchor="ctr" anchorCtr="0" forceAA="0" compatLnSpc="1">
            <a:prstTxWarp prst="textNoShape">
              <a:avLst/>
            </a:prstTxWarp>
            <a:noAutofit/>
          </a:bodyPr>
          <a:lstStyle/>
          <a:p>
            <a:pPr algn="ctr" defTabSz="932103" fontAlgn="base">
              <a:spcBef>
                <a:spcPct val="0"/>
              </a:spcBef>
              <a:spcAft>
                <a:spcPct val="0"/>
              </a:spcAft>
            </a:pPr>
            <a:r>
              <a:rPr lang="en-US" sz="6600" dirty="0">
                <a:gradFill>
                  <a:gsLst>
                    <a:gs pos="0">
                      <a:srgbClr val="FFFFFF"/>
                    </a:gs>
                    <a:gs pos="100000">
                      <a:srgbClr val="FFFFFF"/>
                    </a:gs>
                  </a:gsLst>
                  <a:lin ang="5400000" scaled="0"/>
                </a:gradFill>
                <a:latin typeface="+mj-lt"/>
                <a:ea typeface="Segoe UI" pitchFamily="34" charset="0"/>
                <a:cs typeface="Segoe UI" pitchFamily="34" charset="0"/>
              </a:rPr>
              <a:t>100+ Sessions</a:t>
            </a:r>
          </a:p>
        </p:txBody>
      </p:sp>
    </p:spTree>
    <p:extLst>
      <p:ext uri="{BB962C8B-B14F-4D97-AF65-F5344CB8AC3E}">
        <p14:creationId xmlns:p14="http://schemas.microsoft.com/office/powerpoint/2010/main" val="24054576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fade">
                                      <p:cBhvr>
                                        <p:cTn id="7" dur="500"/>
                                        <p:tgtEl>
                                          <p:spTgt spid="4099"/>
                                        </p:tgtEl>
                                      </p:cBhvr>
                                    </p:animEffect>
                                    <p:anim calcmode="lin" valueType="num">
                                      <p:cBhvr>
                                        <p:cTn id="8" dur="500" fill="hold"/>
                                        <p:tgtEl>
                                          <p:spTgt spid="4099"/>
                                        </p:tgtEl>
                                        <p:attrNameLst>
                                          <p:attrName>ppt_x</p:attrName>
                                        </p:attrNameLst>
                                      </p:cBhvr>
                                      <p:tavLst>
                                        <p:tav tm="0">
                                          <p:val>
                                            <p:strVal val="#ppt_x"/>
                                          </p:val>
                                        </p:tav>
                                        <p:tav tm="100000">
                                          <p:val>
                                            <p:strVal val="#ppt_x"/>
                                          </p:val>
                                        </p:tav>
                                      </p:tavLst>
                                    </p:anim>
                                    <p:anim calcmode="lin" valueType="num">
                                      <p:cBhvr>
                                        <p:cTn id="9" dur="500" fill="hold"/>
                                        <p:tgtEl>
                                          <p:spTgt spid="4099"/>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750"/>
                                        <p:tgtEl>
                                          <p:spTgt spid="2"/>
                                        </p:tgtEl>
                                      </p:cBhvr>
                                    </p:animEffect>
                                  </p:childTnLst>
                                </p:cTn>
                              </p:par>
                              <p:par>
                                <p:cTn id="13" presetID="35" presetClass="path" presetSubtype="0" accel="50000" decel="50000" fill="hold" grpId="1" nodeType="withEffect">
                                  <p:stCondLst>
                                    <p:cond delay="0"/>
                                  </p:stCondLst>
                                  <p:childTnLst>
                                    <p:animMotion origin="layout" path="M 3.91526E-6 9.98865E-7 L 0.09022 9.98865E-7 " pathEditMode="relative" rAng="0" ptsTypes="AA">
                                      <p:cBhvr>
                                        <p:cTn id="14" dur="750" spd="-100000" fill="hold"/>
                                        <p:tgtEl>
                                          <p:spTgt spid="2"/>
                                        </p:tgtEl>
                                        <p:attrNameLst>
                                          <p:attrName>ppt_x</p:attrName>
                                          <p:attrName>ppt_y</p:attrName>
                                        </p:attrNameLst>
                                      </p:cBhvr>
                                      <p:rCtr x="4505" y="0"/>
                                    </p:animMotion>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anim calcmode="lin" valueType="num">
                                      <p:cBhvr>
                                        <p:cTn id="20" dur="500" fill="hold"/>
                                        <p:tgtEl>
                                          <p:spTgt spid="9"/>
                                        </p:tgtEl>
                                        <p:attrNameLst>
                                          <p:attrName>ppt_x</p:attrName>
                                        </p:attrNameLst>
                                      </p:cBhvr>
                                      <p:tavLst>
                                        <p:tav tm="0">
                                          <p:val>
                                            <p:strVal val="#ppt_x"/>
                                          </p:val>
                                        </p:tav>
                                        <p:tav tm="100000">
                                          <p:val>
                                            <p:strVal val="#ppt_x"/>
                                          </p:val>
                                        </p:tav>
                                      </p:tavLst>
                                    </p:anim>
                                    <p:anim calcmode="lin" valueType="num">
                                      <p:cBhvr>
                                        <p:cTn id="21" dur="5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500"/>
                            </p:stCondLst>
                            <p:childTnLst>
                              <p:par>
                                <p:cTn id="23" presetID="42"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anim calcmode="lin" valueType="num">
                                      <p:cBhvr>
                                        <p:cTn id="26" dur="500" fill="hold"/>
                                        <p:tgtEl>
                                          <p:spTgt spid="10"/>
                                        </p:tgtEl>
                                        <p:attrNameLst>
                                          <p:attrName>ppt_x</p:attrName>
                                        </p:attrNameLst>
                                      </p:cBhvr>
                                      <p:tavLst>
                                        <p:tav tm="0">
                                          <p:val>
                                            <p:strVal val="#ppt_x"/>
                                          </p:val>
                                        </p:tav>
                                        <p:tav tm="100000">
                                          <p:val>
                                            <p:strVal val="#ppt_x"/>
                                          </p:val>
                                        </p:tav>
                                      </p:tavLst>
                                    </p:anim>
                                    <p:anim calcmode="lin" valueType="num">
                                      <p:cBhvr>
                                        <p:cTn id="27" dur="500" fill="hold"/>
                                        <p:tgtEl>
                                          <p:spTgt spid="10"/>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42"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anim calcmode="lin" valueType="num">
                                      <p:cBhvr>
                                        <p:cTn id="32" dur="500" fill="hold"/>
                                        <p:tgtEl>
                                          <p:spTgt spid="11"/>
                                        </p:tgtEl>
                                        <p:attrNameLst>
                                          <p:attrName>ppt_x</p:attrName>
                                        </p:attrNameLst>
                                      </p:cBhvr>
                                      <p:tavLst>
                                        <p:tav tm="0">
                                          <p:val>
                                            <p:strVal val="#ppt_x"/>
                                          </p:val>
                                        </p:tav>
                                        <p:tav tm="100000">
                                          <p:val>
                                            <p:strVal val="#ppt_x"/>
                                          </p:val>
                                        </p:tav>
                                      </p:tavLst>
                                    </p:anim>
                                    <p:anim calcmode="lin" valueType="num">
                                      <p:cBhvr>
                                        <p:cTn id="33" dur="5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childTnLst>
                                </p:cTn>
                              </p:par>
                              <p:par>
                                <p:cTn id="39" presetID="10" presetClass="exit" presetSubtype="0" fill="hold" grpId="1" nodeType="withEffect">
                                  <p:stCondLst>
                                    <p:cond delay="0"/>
                                  </p:stCondLst>
                                  <p:childTnLst>
                                    <p:animEffect transition="out" filter="fade">
                                      <p:cBhvr>
                                        <p:cTn id="40" dur="500"/>
                                        <p:tgtEl>
                                          <p:spTgt spid="9"/>
                                        </p:tgtEl>
                                      </p:cBhvr>
                                    </p:animEffect>
                                    <p:set>
                                      <p:cBhvr>
                                        <p:cTn id="41" dur="1" fill="hold">
                                          <p:stCondLst>
                                            <p:cond delay="499"/>
                                          </p:stCondLst>
                                        </p:cTn>
                                        <p:tgtEl>
                                          <p:spTgt spid="9"/>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0"/>
                                        </p:tgtEl>
                                      </p:cBhvr>
                                    </p:animEffect>
                                    <p:set>
                                      <p:cBhvr>
                                        <p:cTn id="44" dur="1" fill="hold">
                                          <p:stCondLst>
                                            <p:cond delay="499"/>
                                          </p:stCondLst>
                                        </p:cTn>
                                        <p:tgtEl>
                                          <p:spTgt spid="10"/>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11"/>
                                        </p:tgtEl>
                                      </p:cBhvr>
                                    </p:animEffect>
                                    <p:set>
                                      <p:cBhvr>
                                        <p:cTn id="47" dur="1" fill="hold">
                                          <p:stCondLst>
                                            <p:cond delay="499"/>
                                          </p:stCondLst>
                                        </p:cTn>
                                        <p:tgtEl>
                                          <p:spTgt spid="11"/>
                                        </p:tgtEl>
                                        <p:attrNameLst>
                                          <p:attrName>style.visibility</p:attrName>
                                        </p:attrNameLst>
                                      </p:cBhvr>
                                      <p:to>
                                        <p:strVal val="hidden"/>
                                      </p:to>
                                    </p:set>
                                  </p:childTnLst>
                                </p:cTn>
                              </p:par>
                            </p:childTnLst>
                          </p:cTn>
                        </p:par>
                        <p:par>
                          <p:cTn id="48" fill="hold">
                            <p:stCondLst>
                              <p:cond delay="500"/>
                            </p:stCondLst>
                            <p:childTnLst>
                              <p:par>
                                <p:cTn id="49" presetID="53" presetClass="entr" presetSubtype="16"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p:cTn id="51" dur="750" fill="hold"/>
                                        <p:tgtEl>
                                          <p:spTgt spid="14"/>
                                        </p:tgtEl>
                                        <p:attrNameLst>
                                          <p:attrName>ppt_w</p:attrName>
                                        </p:attrNameLst>
                                      </p:cBhvr>
                                      <p:tavLst>
                                        <p:tav tm="0">
                                          <p:val>
                                            <p:fltVal val="0"/>
                                          </p:val>
                                        </p:tav>
                                        <p:tav tm="100000">
                                          <p:val>
                                            <p:strVal val="#ppt_w"/>
                                          </p:val>
                                        </p:tav>
                                      </p:tavLst>
                                    </p:anim>
                                    <p:anim calcmode="lin" valueType="num">
                                      <p:cBhvr>
                                        <p:cTn id="52" dur="750" fill="hold"/>
                                        <p:tgtEl>
                                          <p:spTgt spid="14"/>
                                        </p:tgtEl>
                                        <p:attrNameLst>
                                          <p:attrName>ppt_h</p:attrName>
                                        </p:attrNameLst>
                                      </p:cBhvr>
                                      <p:tavLst>
                                        <p:tav tm="0">
                                          <p:val>
                                            <p:fltVal val="0"/>
                                          </p:val>
                                        </p:tav>
                                        <p:tav tm="100000">
                                          <p:val>
                                            <p:strVal val="#ppt_h"/>
                                          </p:val>
                                        </p:tav>
                                      </p:tavLst>
                                    </p:anim>
                                    <p:animEffect transition="in" filter="fade">
                                      <p:cBhvr>
                                        <p:cTn id="53" dur="750"/>
                                        <p:tgtEl>
                                          <p:spTgt spid="14"/>
                                        </p:tgtEl>
                                      </p:cBhvr>
                                    </p:animEffect>
                                  </p:childTnLst>
                                </p:cTn>
                              </p:par>
                              <p:par>
                                <p:cTn id="54" presetID="42" presetClass="path" presetSubtype="0" accel="50000" decel="50000" fill="hold" grpId="1" nodeType="withEffect">
                                  <p:stCondLst>
                                    <p:cond delay="0"/>
                                  </p:stCondLst>
                                  <p:childTnLst>
                                    <p:animMotion origin="layout" path="M -3.81621E-6 -2.08078E-6 L -0.34665 0.05287 " pathEditMode="relative" rAng="0" ptsTypes="AA">
                                      <p:cBhvr>
                                        <p:cTn id="55" dur="750" spd="-100000" fill="hold"/>
                                        <p:tgtEl>
                                          <p:spTgt spid="14"/>
                                        </p:tgtEl>
                                        <p:attrNameLst>
                                          <p:attrName>ppt_x</p:attrName>
                                          <p:attrName>ppt_y</p:attrName>
                                        </p:attrNameLst>
                                      </p:cBhvr>
                                      <p:rCtr x="-17332" y="263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10" grpId="0" animBg="1"/>
      <p:bldP spid="10" grpId="1" animBg="1"/>
      <p:bldP spid="11" grpId="0" animBg="1"/>
      <p:bldP spid="11" grpId="1" animBg="1"/>
      <p:bldP spid="9" grpId="0" animBg="1"/>
      <p:bldP spid="9" grpId="1" animBg="1"/>
      <p:bldP spid="13" grpId="0" animBg="1"/>
      <p:bldP spid="14" grpId="0" animBg="1"/>
      <p:bldP spid="14" grpId="1" animBg="1"/>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44" name="Rectangle 43"/>
          <p:cNvSpPr/>
          <p:nvPr/>
        </p:nvSpPr>
        <p:spPr>
          <a:xfrm>
            <a:off x="6268058" y="5273402"/>
            <a:ext cx="6168417" cy="646331"/>
          </a:xfrm>
          <a:prstGeom prst="rect">
            <a:avLst/>
          </a:prstGeom>
        </p:spPr>
        <p:txBody>
          <a:bodyPr wrap="square">
            <a:spAutoFit/>
          </a:bodyPr>
          <a:lstStyle/>
          <a:p>
            <a:pPr algn="r"/>
            <a:r>
              <a:rPr lang="en-US" dirty="0">
                <a:solidFill>
                  <a:schemeClr val="bg1">
                    <a:alpha val="99000"/>
                  </a:schemeClr>
                </a:solidFill>
              </a:rPr>
              <a:t>Making SharePoint Collaboration Rock by Increasing Discoverability</a:t>
            </a:r>
          </a:p>
        </p:txBody>
      </p:sp>
      <p:sp>
        <p:nvSpPr>
          <p:cNvPr id="15" name="Rectangle 14"/>
          <p:cNvSpPr/>
          <p:nvPr/>
        </p:nvSpPr>
        <p:spPr>
          <a:xfrm>
            <a:off x="2357399" y="6227193"/>
            <a:ext cx="9998114" cy="369332"/>
          </a:xfrm>
          <a:prstGeom prst="rect">
            <a:avLst/>
          </a:prstGeom>
        </p:spPr>
        <p:txBody>
          <a:bodyPr wrap="square">
            <a:spAutoFit/>
          </a:bodyPr>
          <a:lstStyle/>
          <a:p>
            <a:pPr algn="r"/>
            <a:r>
              <a:rPr lang="en-US" dirty="0">
                <a:solidFill>
                  <a:schemeClr val="bg1">
                    <a:alpha val="99000"/>
                  </a:schemeClr>
                </a:solidFill>
              </a:rPr>
              <a:t>SharePoint Solutions and Architectures on Windows Azure Infrastructure Services</a:t>
            </a:r>
          </a:p>
        </p:txBody>
      </p:sp>
      <p:sp>
        <p:nvSpPr>
          <p:cNvPr id="16" name="Rectangle 15"/>
          <p:cNvSpPr/>
          <p:nvPr/>
        </p:nvSpPr>
        <p:spPr>
          <a:xfrm>
            <a:off x="3623067" y="5618360"/>
            <a:ext cx="3377143" cy="338554"/>
          </a:xfrm>
          <a:prstGeom prst="rect">
            <a:avLst/>
          </a:prstGeom>
        </p:spPr>
        <p:txBody>
          <a:bodyPr wrap="none">
            <a:spAutoFit/>
          </a:bodyPr>
          <a:lstStyle/>
          <a:p>
            <a:r>
              <a:rPr lang="en-US" sz="1600" dirty="0">
                <a:solidFill>
                  <a:schemeClr val="bg1">
                    <a:alpha val="99000"/>
                  </a:schemeClr>
                </a:solidFill>
              </a:rPr>
              <a:t>SharePoint 2013 hybrid end-to-end</a:t>
            </a:r>
          </a:p>
        </p:txBody>
      </p:sp>
      <p:sp>
        <p:nvSpPr>
          <p:cNvPr id="17" name="Rectangle 16"/>
          <p:cNvSpPr/>
          <p:nvPr/>
        </p:nvSpPr>
        <p:spPr>
          <a:xfrm>
            <a:off x="7957185" y="992307"/>
            <a:ext cx="3874907" cy="307777"/>
          </a:xfrm>
          <a:prstGeom prst="rect">
            <a:avLst/>
          </a:prstGeom>
          <a:noFill/>
          <a:ln>
            <a:noFill/>
          </a:ln>
        </p:spPr>
        <p:txBody>
          <a:bodyPr wrap="none">
            <a:spAutoFit/>
          </a:bodyPr>
          <a:lstStyle/>
          <a:p>
            <a:r>
              <a:rPr lang="en-US" sz="1400" dirty="0">
                <a:solidFill>
                  <a:schemeClr val="bg1">
                    <a:alpha val="99000"/>
                  </a:schemeClr>
                </a:solidFill>
              </a:rPr>
              <a:t>Advanced Performance Analysis for SharePoint</a:t>
            </a:r>
          </a:p>
        </p:txBody>
      </p:sp>
      <p:sp>
        <p:nvSpPr>
          <p:cNvPr id="18" name="Rectangle 17"/>
          <p:cNvSpPr/>
          <p:nvPr/>
        </p:nvSpPr>
        <p:spPr>
          <a:xfrm>
            <a:off x="3637064" y="4324896"/>
            <a:ext cx="10403565" cy="338554"/>
          </a:xfrm>
          <a:prstGeom prst="rect">
            <a:avLst/>
          </a:prstGeom>
        </p:spPr>
        <p:txBody>
          <a:bodyPr wrap="square">
            <a:spAutoFit/>
          </a:bodyPr>
          <a:lstStyle/>
          <a:p>
            <a:r>
              <a:rPr lang="en-US" sz="1600" dirty="0">
                <a:solidFill>
                  <a:schemeClr val="bg1">
                    <a:alpha val="99000"/>
                  </a:schemeClr>
                </a:solidFill>
              </a:rPr>
              <a:t>Beyond Deployment: How IT Can Inspire, Motivate And Drive Sustainable Adoption</a:t>
            </a:r>
          </a:p>
        </p:txBody>
      </p:sp>
      <p:sp>
        <p:nvSpPr>
          <p:cNvPr id="19" name="Rectangle 18"/>
          <p:cNvSpPr/>
          <p:nvPr/>
        </p:nvSpPr>
        <p:spPr>
          <a:xfrm>
            <a:off x="265085" y="640050"/>
            <a:ext cx="6584816" cy="400110"/>
          </a:xfrm>
          <a:prstGeom prst="rect">
            <a:avLst/>
          </a:prstGeom>
        </p:spPr>
        <p:txBody>
          <a:bodyPr wrap="none">
            <a:spAutoFit/>
          </a:bodyPr>
          <a:lstStyle/>
          <a:p>
            <a:r>
              <a:rPr lang="en-US" sz="2000" dirty="0">
                <a:solidFill>
                  <a:schemeClr val="bg1">
                    <a:alpha val="99000"/>
                  </a:schemeClr>
                </a:solidFill>
              </a:rPr>
              <a:t>Give users all the storage they want without going broke</a:t>
            </a:r>
          </a:p>
        </p:txBody>
      </p:sp>
      <p:sp>
        <p:nvSpPr>
          <p:cNvPr id="20" name="Rectangle 19"/>
          <p:cNvSpPr/>
          <p:nvPr/>
        </p:nvSpPr>
        <p:spPr>
          <a:xfrm>
            <a:off x="6460734" y="860495"/>
            <a:ext cx="6216650" cy="276999"/>
          </a:xfrm>
          <a:prstGeom prst="rect">
            <a:avLst/>
          </a:prstGeom>
        </p:spPr>
        <p:txBody>
          <a:bodyPr>
            <a:spAutoFit/>
          </a:bodyPr>
          <a:lstStyle/>
          <a:p>
            <a:r>
              <a:rPr lang="en-US" sz="1200" dirty="0">
                <a:solidFill>
                  <a:schemeClr val="bg1">
                    <a:alpha val="99000"/>
                  </a:schemeClr>
                </a:solidFill>
              </a:rPr>
              <a:t>Overview: spreadsheet management and risk assessment in Office and SharePoint 2013</a:t>
            </a:r>
          </a:p>
        </p:txBody>
      </p:sp>
      <p:sp>
        <p:nvSpPr>
          <p:cNvPr id="21" name="Rectangle 20"/>
          <p:cNvSpPr/>
          <p:nvPr/>
        </p:nvSpPr>
        <p:spPr>
          <a:xfrm>
            <a:off x="6691899" y="5626998"/>
            <a:ext cx="5669280" cy="707886"/>
          </a:xfrm>
          <a:prstGeom prst="rect">
            <a:avLst/>
          </a:prstGeom>
        </p:spPr>
        <p:txBody>
          <a:bodyPr>
            <a:spAutoFit/>
          </a:bodyPr>
          <a:lstStyle/>
          <a:p>
            <a:pPr algn="r"/>
            <a:r>
              <a:rPr lang="en-US" sz="2000" dirty="0">
                <a:solidFill>
                  <a:schemeClr val="bg1">
                    <a:alpha val="99000"/>
                  </a:schemeClr>
                </a:solidFill>
              </a:rPr>
              <a:t>SharePoint Online: Meeting security, privacy, and compliance requirements</a:t>
            </a:r>
          </a:p>
        </p:txBody>
      </p:sp>
      <p:sp>
        <p:nvSpPr>
          <p:cNvPr id="22" name="Rectangle 21"/>
          <p:cNvSpPr/>
          <p:nvPr/>
        </p:nvSpPr>
        <p:spPr>
          <a:xfrm>
            <a:off x="2685823" y="1403981"/>
            <a:ext cx="6216650" cy="646331"/>
          </a:xfrm>
          <a:prstGeom prst="rect">
            <a:avLst/>
          </a:prstGeom>
        </p:spPr>
        <p:txBody>
          <a:bodyPr>
            <a:spAutoFit/>
          </a:bodyPr>
          <a:lstStyle/>
          <a:p>
            <a:r>
              <a:rPr lang="en-US" dirty="0">
                <a:solidFill>
                  <a:schemeClr val="bg1">
                    <a:alpha val="99000"/>
                  </a:schemeClr>
                </a:solidFill>
              </a:rPr>
              <a:t>Automating SharePoint operations and governance: </a:t>
            </a:r>
            <a:r>
              <a:rPr lang="en-US" dirty="0" smtClean="0">
                <a:solidFill>
                  <a:schemeClr val="bg1">
                    <a:alpha val="99000"/>
                  </a:schemeClr>
                </a:solidFill>
              </a:rPr>
              <a:t/>
            </a:r>
            <a:br>
              <a:rPr lang="en-US" dirty="0" smtClean="0">
                <a:solidFill>
                  <a:schemeClr val="bg1">
                    <a:alpha val="99000"/>
                  </a:schemeClr>
                </a:solidFill>
              </a:rPr>
            </a:br>
            <a:r>
              <a:rPr lang="en-US" dirty="0" smtClean="0">
                <a:solidFill>
                  <a:schemeClr val="bg1">
                    <a:alpha val="99000"/>
                  </a:schemeClr>
                </a:solidFill>
              </a:rPr>
              <a:t>site </a:t>
            </a:r>
            <a:r>
              <a:rPr lang="en-US" dirty="0">
                <a:solidFill>
                  <a:schemeClr val="bg1">
                    <a:alpha val="99000"/>
                  </a:schemeClr>
                </a:solidFill>
              </a:rPr>
              <a:t>provisioning and group management</a:t>
            </a:r>
          </a:p>
        </p:txBody>
      </p:sp>
      <p:sp>
        <p:nvSpPr>
          <p:cNvPr id="23" name="Rectangle 22"/>
          <p:cNvSpPr/>
          <p:nvPr/>
        </p:nvSpPr>
        <p:spPr>
          <a:xfrm>
            <a:off x="247724" y="5791085"/>
            <a:ext cx="8999463" cy="307777"/>
          </a:xfrm>
          <a:prstGeom prst="rect">
            <a:avLst/>
          </a:prstGeom>
        </p:spPr>
        <p:txBody>
          <a:bodyPr wrap="square">
            <a:spAutoFit/>
          </a:bodyPr>
          <a:lstStyle/>
          <a:p>
            <a:r>
              <a:rPr lang="en-US" sz="1400" dirty="0">
                <a:solidFill>
                  <a:schemeClr val="bg1">
                    <a:alpha val="99000"/>
                  </a:schemeClr>
                </a:solidFill>
              </a:rPr>
              <a:t>Lessons learned from a support engineer: where there was no planning, there was no adoption</a:t>
            </a:r>
          </a:p>
        </p:txBody>
      </p:sp>
      <p:sp>
        <p:nvSpPr>
          <p:cNvPr id="24" name="Rectangle 23"/>
          <p:cNvSpPr/>
          <p:nvPr/>
        </p:nvSpPr>
        <p:spPr>
          <a:xfrm>
            <a:off x="4277674" y="6569820"/>
            <a:ext cx="7862524" cy="261610"/>
          </a:xfrm>
          <a:prstGeom prst="rect">
            <a:avLst/>
          </a:prstGeom>
        </p:spPr>
        <p:txBody>
          <a:bodyPr wrap="square">
            <a:spAutoFit/>
          </a:bodyPr>
          <a:lstStyle/>
          <a:p>
            <a:pPr algn="r"/>
            <a:r>
              <a:rPr lang="en-US" sz="1100" dirty="0">
                <a:solidFill>
                  <a:schemeClr val="bg1">
                    <a:alpha val="99000"/>
                  </a:schemeClr>
                </a:solidFill>
              </a:rPr>
              <a:t>Gathering requirements: asking the right questions before building out a SharePoint 2013 environment</a:t>
            </a:r>
          </a:p>
        </p:txBody>
      </p:sp>
      <p:sp>
        <p:nvSpPr>
          <p:cNvPr id="25" name="Rectangle 24"/>
          <p:cNvSpPr/>
          <p:nvPr/>
        </p:nvSpPr>
        <p:spPr>
          <a:xfrm>
            <a:off x="8127045" y="2543351"/>
            <a:ext cx="4084694" cy="923330"/>
          </a:xfrm>
          <a:prstGeom prst="rect">
            <a:avLst/>
          </a:prstGeom>
        </p:spPr>
        <p:txBody>
          <a:bodyPr wrap="square">
            <a:spAutoFit/>
          </a:bodyPr>
          <a:lstStyle/>
          <a:p>
            <a:r>
              <a:rPr lang="en-US" dirty="0">
                <a:solidFill>
                  <a:schemeClr val="bg1">
                    <a:alpha val="99000"/>
                  </a:schemeClr>
                </a:solidFill>
              </a:rPr>
              <a:t>Office 365 identity federation using Windows Azure and </a:t>
            </a:r>
            <a:r>
              <a:rPr lang="en-US" dirty="0" smtClean="0">
                <a:solidFill>
                  <a:schemeClr val="bg1">
                    <a:alpha val="99000"/>
                  </a:schemeClr>
                </a:solidFill>
              </a:rPr>
              <a:t>Windows</a:t>
            </a:r>
            <a:br>
              <a:rPr lang="en-US" dirty="0" smtClean="0">
                <a:solidFill>
                  <a:schemeClr val="bg1">
                    <a:alpha val="99000"/>
                  </a:schemeClr>
                </a:solidFill>
              </a:rPr>
            </a:br>
            <a:r>
              <a:rPr lang="en-US" dirty="0" smtClean="0">
                <a:solidFill>
                  <a:schemeClr val="bg1">
                    <a:alpha val="99000"/>
                  </a:schemeClr>
                </a:solidFill>
              </a:rPr>
              <a:t>Azure </a:t>
            </a:r>
            <a:r>
              <a:rPr lang="en-US" dirty="0">
                <a:solidFill>
                  <a:schemeClr val="bg1">
                    <a:alpha val="99000"/>
                  </a:schemeClr>
                </a:solidFill>
              </a:rPr>
              <a:t>Active Directory</a:t>
            </a:r>
          </a:p>
        </p:txBody>
      </p:sp>
      <p:sp>
        <p:nvSpPr>
          <p:cNvPr id="26" name="Rectangle 25"/>
          <p:cNvSpPr/>
          <p:nvPr/>
        </p:nvSpPr>
        <p:spPr>
          <a:xfrm>
            <a:off x="7492914" y="429674"/>
            <a:ext cx="4685000" cy="369332"/>
          </a:xfrm>
          <a:prstGeom prst="rect">
            <a:avLst/>
          </a:prstGeom>
        </p:spPr>
        <p:txBody>
          <a:bodyPr wrap="none">
            <a:spAutoFit/>
          </a:bodyPr>
          <a:lstStyle/>
          <a:p>
            <a:r>
              <a:rPr lang="en-US" dirty="0">
                <a:solidFill>
                  <a:schemeClr val="bg1">
                    <a:alpha val="99000"/>
                  </a:schemeClr>
                </a:solidFill>
              </a:rPr>
              <a:t>Real-world SharePoint architecture decisions</a:t>
            </a:r>
          </a:p>
        </p:txBody>
      </p:sp>
      <p:sp>
        <p:nvSpPr>
          <p:cNvPr id="27" name="Rectangle 26"/>
          <p:cNvSpPr/>
          <p:nvPr/>
        </p:nvSpPr>
        <p:spPr>
          <a:xfrm>
            <a:off x="0" y="6400543"/>
            <a:ext cx="10262937" cy="338554"/>
          </a:xfrm>
          <a:prstGeom prst="rect">
            <a:avLst/>
          </a:prstGeom>
        </p:spPr>
        <p:txBody>
          <a:bodyPr wrap="square">
            <a:spAutoFit/>
          </a:bodyPr>
          <a:lstStyle/>
          <a:p>
            <a:r>
              <a:rPr lang="en-US" sz="1600" dirty="0">
                <a:solidFill>
                  <a:schemeClr val="bg1">
                    <a:alpha val="99000"/>
                  </a:schemeClr>
                </a:solidFill>
              </a:rPr>
              <a:t>Deploying highly available SharePoint Internet Sites on Windows Azure Virtual Machines</a:t>
            </a:r>
          </a:p>
        </p:txBody>
      </p:sp>
      <p:sp>
        <p:nvSpPr>
          <p:cNvPr id="28" name="Rectangle 27"/>
          <p:cNvSpPr/>
          <p:nvPr/>
        </p:nvSpPr>
        <p:spPr>
          <a:xfrm>
            <a:off x="2753462" y="4519176"/>
            <a:ext cx="6013056" cy="369332"/>
          </a:xfrm>
          <a:prstGeom prst="rect">
            <a:avLst/>
          </a:prstGeom>
        </p:spPr>
        <p:txBody>
          <a:bodyPr wrap="none">
            <a:spAutoFit/>
          </a:bodyPr>
          <a:lstStyle/>
          <a:p>
            <a:r>
              <a:rPr lang="en-US" dirty="0">
                <a:solidFill>
                  <a:schemeClr val="bg1">
                    <a:alpha val="99000"/>
                  </a:schemeClr>
                </a:solidFill>
              </a:rPr>
              <a:t>End-to-end Microsoft eDiscovery in Office and Office 365</a:t>
            </a:r>
          </a:p>
        </p:txBody>
      </p:sp>
      <p:sp>
        <p:nvSpPr>
          <p:cNvPr id="29" name="Rectangle 28"/>
          <p:cNvSpPr/>
          <p:nvPr/>
        </p:nvSpPr>
        <p:spPr>
          <a:xfrm>
            <a:off x="92217" y="895200"/>
            <a:ext cx="5700791" cy="369332"/>
          </a:xfrm>
          <a:prstGeom prst="rect">
            <a:avLst/>
          </a:prstGeom>
        </p:spPr>
        <p:txBody>
          <a:bodyPr wrap="none">
            <a:spAutoFit/>
          </a:bodyPr>
          <a:lstStyle/>
          <a:p>
            <a:r>
              <a:rPr lang="en-US" dirty="0">
                <a:solidFill>
                  <a:schemeClr val="bg1">
                    <a:alpha val="99000"/>
                  </a:schemeClr>
                </a:solidFill>
              </a:rPr>
              <a:t>Load testing SharePoint 2013 using Visual Studio 2013</a:t>
            </a:r>
          </a:p>
        </p:txBody>
      </p:sp>
      <p:sp>
        <p:nvSpPr>
          <p:cNvPr id="30" name="Rectangle 29"/>
          <p:cNvSpPr/>
          <p:nvPr/>
        </p:nvSpPr>
        <p:spPr>
          <a:xfrm>
            <a:off x="7843657" y="2092439"/>
            <a:ext cx="4295916" cy="523220"/>
          </a:xfrm>
          <a:prstGeom prst="rect">
            <a:avLst/>
          </a:prstGeom>
        </p:spPr>
        <p:txBody>
          <a:bodyPr wrap="square">
            <a:spAutoFit/>
          </a:bodyPr>
          <a:lstStyle/>
          <a:p>
            <a:r>
              <a:rPr lang="en-US" sz="1400" dirty="0">
                <a:solidFill>
                  <a:schemeClr val="bg1">
                    <a:alpha val="99000"/>
                  </a:schemeClr>
                </a:solidFill>
              </a:rPr>
              <a:t>SharePoint 2013 and Office 365 upgrade and migration: strategy and tactics</a:t>
            </a:r>
          </a:p>
        </p:txBody>
      </p:sp>
      <p:sp>
        <p:nvSpPr>
          <p:cNvPr id="31" name="Rectangle 30"/>
          <p:cNvSpPr/>
          <p:nvPr/>
        </p:nvSpPr>
        <p:spPr>
          <a:xfrm>
            <a:off x="56362" y="4895632"/>
            <a:ext cx="9168403" cy="338554"/>
          </a:xfrm>
          <a:prstGeom prst="rect">
            <a:avLst/>
          </a:prstGeom>
        </p:spPr>
        <p:txBody>
          <a:bodyPr wrap="square">
            <a:spAutoFit/>
          </a:bodyPr>
          <a:lstStyle/>
          <a:p>
            <a:r>
              <a:rPr lang="en-US" sz="1600" dirty="0">
                <a:solidFill>
                  <a:schemeClr val="bg1">
                    <a:alpha val="99000"/>
                  </a:schemeClr>
                </a:solidFill>
              </a:rPr>
              <a:t>Configuring Hybrid Search with SharePoint 2013 and SharePoint Online</a:t>
            </a:r>
          </a:p>
        </p:txBody>
      </p:sp>
      <p:sp>
        <p:nvSpPr>
          <p:cNvPr id="32" name="Rectangle 31"/>
          <p:cNvSpPr/>
          <p:nvPr/>
        </p:nvSpPr>
        <p:spPr>
          <a:xfrm>
            <a:off x="6196701" y="4942463"/>
            <a:ext cx="6216650" cy="307777"/>
          </a:xfrm>
          <a:prstGeom prst="rect">
            <a:avLst/>
          </a:prstGeom>
        </p:spPr>
        <p:txBody>
          <a:bodyPr>
            <a:spAutoFit/>
          </a:bodyPr>
          <a:lstStyle/>
          <a:p>
            <a:pPr algn="r"/>
            <a:r>
              <a:rPr lang="en-US" sz="1400" dirty="0">
                <a:solidFill>
                  <a:schemeClr val="bg1">
                    <a:alpha val="99000"/>
                  </a:schemeClr>
                </a:solidFill>
              </a:rPr>
              <a:t>Implementing federated (cross-farm) services in SharePoint 2013</a:t>
            </a:r>
          </a:p>
        </p:txBody>
      </p:sp>
      <p:sp>
        <p:nvSpPr>
          <p:cNvPr id="33" name="Rectangle 32"/>
          <p:cNvSpPr/>
          <p:nvPr/>
        </p:nvSpPr>
        <p:spPr>
          <a:xfrm>
            <a:off x="7375130" y="622975"/>
            <a:ext cx="4746492" cy="369332"/>
          </a:xfrm>
          <a:prstGeom prst="rect">
            <a:avLst/>
          </a:prstGeom>
        </p:spPr>
        <p:txBody>
          <a:bodyPr wrap="none">
            <a:spAutoFit/>
          </a:bodyPr>
          <a:lstStyle/>
          <a:p>
            <a:r>
              <a:rPr lang="en-US" dirty="0">
                <a:solidFill>
                  <a:schemeClr val="bg1">
                    <a:alpha val="99000"/>
                  </a:schemeClr>
                </a:solidFill>
              </a:rPr>
              <a:t>Showcase: Customer Panel on User Adoption</a:t>
            </a:r>
          </a:p>
        </p:txBody>
      </p:sp>
      <p:sp>
        <p:nvSpPr>
          <p:cNvPr id="34" name="Rectangle 33"/>
          <p:cNvSpPr/>
          <p:nvPr/>
        </p:nvSpPr>
        <p:spPr>
          <a:xfrm>
            <a:off x="776572" y="3062723"/>
            <a:ext cx="3195105" cy="261610"/>
          </a:xfrm>
          <a:prstGeom prst="rect">
            <a:avLst/>
          </a:prstGeom>
        </p:spPr>
        <p:txBody>
          <a:bodyPr wrap="none">
            <a:spAutoFit/>
          </a:bodyPr>
          <a:lstStyle/>
          <a:p>
            <a:r>
              <a:rPr lang="en-US" sz="1100" dirty="0">
                <a:solidFill>
                  <a:schemeClr val="bg1">
                    <a:alpha val="99000"/>
                  </a:schemeClr>
                </a:solidFill>
              </a:rPr>
              <a:t>Optimizing SQL Server 2012 for SharePoint 2013</a:t>
            </a:r>
          </a:p>
        </p:txBody>
      </p:sp>
      <p:sp>
        <p:nvSpPr>
          <p:cNvPr id="35" name="Rectangle 34"/>
          <p:cNvSpPr/>
          <p:nvPr/>
        </p:nvSpPr>
        <p:spPr>
          <a:xfrm>
            <a:off x="201534" y="5485142"/>
            <a:ext cx="5120640" cy="307777"/>
          </a:xfrm>
          <a:prstGeom prst="rect">
            <a:avLst/>
          </a:prstGeom>
        </p:spPr>
        <p:txBody>
          <a:bodyPr wrap="square">
            <a:spAutoFit/>
          </a:bodyPr>
          <a:lstStyle/>
          <a:p>
            <a:r>
              <a:rPr lang="en-US" sz="1400" dirty="0">
                <a:solidFill>
                  <a:schemeClr val="bg1">
                    <a:alpha val="99000"/>
                  </a:schemeClr>
                </a:solidFill>
              </a:rPr>
              <a:t>SharePoint storage architecture, 2001-present inside and out</a:t>
            </a:r>
          </a:p>
        </p:txBody>
      </p:sp>
      <p:sp>
        <p:nvSpPr>
          <p:cNvPr id="36" name="Rectangle 35"/>
          <p:cNvSpPr/>
          <p:nvPr/>
        </p:nvSpPr>
        <p:spPr>
          <a:xfrm>
            <a:off x="8309816" y="1473500"/>
            <a:ext cx="3775136" cy="276999"/>
          </a:xfrm>
          <a:prstGeom prst="rect">
            <a:avLst/>
          </a:prstGeom>
        </p:spPr>
        <p:txBody>
          <a:bodyPr wrap="none">
            <a:spAutoFit/>
          </a:bodyPr>
          <a:lstStyle/>
          <a:p>
            <a:r>
              <a:rPr lang="en-US" sz="1200" dirty="0">
                <a:solidFill>
                  <a:schemeClr val="bg1">
                    <a:alpha val="99000"/>
                  </a:schemeClr>
                </a:solidFill>
              </a:rPr>
              <a:t>WCM in SharePoint 2013 for IT Pros from 0 to Infinity</a:t>
            </a:r>
          </a:p>
        </p:txBody>
      </p:sp>
      <p:sp>
        <p:nvSpPr>
          <p:cNvPr id="37" name="Rectangle 36"/>
          <p:cNvSpPr/>
          <p:nvPr/>
        </p:nvSpPr>
        <p:spPr>
          <a:xfrm>
            <a:off x="103329" y="3739693"/>
            <a:ext cx="4206099" cy="523220"/>
          </a:xfrm>
          <a:prstGeom prst="rect">
            <a:avLst/>
          </a:prstGeom>
        </p:spPr>
        <p:txBody>
          <a:bodyPr wrap="square">
            <a:spAutoFit/>
          </a:bodyPr>
          <a:lstStyle/>
          <a:p>
            <a:r>
              <a:rPr lang="en-US" sz="1400" dirty="0">
                <a:solidFill>
                  <a:schemeClr val="bg1">
                    <a:alpha val="99000"/>
                  </a:schemeClr>
                </a:solidFill>
              </a:rPr>
              <a:t>Access is back! High-value, 'no code', functional &amp; flexible business apps with the new Access services</a:t>
            </a:r>
          </a:p>
        </p:txBody>
      </p:sp>
      <p:sp>
        <p:nvSpPr>
          <p:cNvPr id="38" name="Rectangle 37"/>
          <p:cNvSpPr/>
          <p:nvPr/>
        </p:nvSpPr>
        <p:spPr>
          <a:xfrm>
            <a:off x="124660" y="374706"/>
            <a:ext cx="7689817" cy="307777"/>
          </a:xfrm>
          <a:prstGeom prst="rect">
            <a:avLst/>
          </a:prstGeom>
        </p:spPr>
        <p:txBody>
          <a:bodyPr wrap="square">
            <a:spAutoFit/>
          </a:bodyPr>
          <a:lstStyle/>
          <a:p>
            <a:r>
              <a:rPr lang="en-US" sz="1400" dirty="0">
                <a:solidFill>
                  <a:schemeClr val="bg1">
                    <a:alpha val="99000"/>
                  </a:schemeClr>
                </a:solidFill>
              </a:rPr>
              <a:t>Automated SharePoint 2013 disaster recovery with Windows Azure and Cloud Packs</a:t>
            </a:r>
          </a:p>
        </p:txBody>
      </p:sp>
      <p:sp>
        <p:nvSpPr>
          <p:cNvPr id="39" name="Rectangle 38"/>
          <p:cNvSpPr/>
          <p:nvPr/>
        </p:nvSpPr>
        <p:spPr>
          <a:xfrm>
            <a:off x="26369" y="3218906"/>
            <a:ext cx="4662061" cy="646331"/>
          </a:xfrm>
          <a:prstGeom prst="rect">
            <a:avLst/>
          </a:prstGeom>
        </p:spPr>
        <p:txBody>
          <a:bodyPr wrap="square">
            <a:spAutoFit/>
          </a:bodyPr>
          <a:lstStyle/>
          <a:p>
            <a:r>
              <a:rPr lang="en-US" dirty="0">
                <a:solidFill>
                  <a:schemeClr val="bg1">
                    <a:alpha val="99000"/>
                  </a:schemeClr>
                </a:solidFill>
              </a:rPr>
              <a:t>Configuring Hybrid Business Connectivity Services with </a:t>
            </a:r>
            <a:r>
              <a:rPr lang="en-US" dirty="0" smtClean="0">
                <a:solidFill>
                  <a:schemeClr val="bg1">
                    <a:alpha val="99000"/>
                  </a:schemeClr>
                </a:solidFill>
              </a:rPr>
              <a:t>SharePoint </a:t>
            </a:r>
            <a:r>
              <a:rPr lang="en-US" dirty="0">
                <a:solidFill>
                  <a:schemeClr val="bg1">
                    <a:alpha val="99000"/>
                  </a:schemeClr>
                </a:solidFill>
              </a:rPr>
              <a:t>2013</a:t>
            </a:r>
          </a:p>
        </p:txBody>
      </p:sp>
      <p:sp>
        <p:nvSpPr>
          <p:cNvPr id="40" name="Rectangle 39"/>
          <p:cNvSpPr/>
          <p:nvPr/>
        </p:nvSpPr>
        <p:spPr>
          <a:xfrm>
            <a:off x="6524523" y="5462701"/>
            <a:ext cx="4567789" cy="338554"/>
          </a:xfrm>
          <a:prstGeom prst="rect">
            <a:avLst/>
          </a:prstGeom>
        </p:spPr>
        <p:txBody>
          <a:bodyPr wrap="none">
            <a:spAutoFit/>
          </a:bodyPr>
          <a:lstStyle/>
          <a:p>
            <a:r>
              <a:rPr lang="en-US" sz="1600" dirty="0">
                <a:solidFill>
                  <a:schemeClr val="bg1">
                    <a:alpha val="99000"/>
                  </a:schemeClr>
                </a:solidFill>
              </a:rPr>
              <a:t>Showcase: How Microsoft Legal does eDiscovery</a:t>
            </a:r>
          </a:p>
        </p:txBody>
      </p:sp>
      <p:sp>
        <p:nvSpPr>
          <p:cNvPr id="41" name="Rectangle 40"/>
          <p:cNvSpPr/>
          <p:nvPr/>
        </p:nvSpPr>
        <p:spPr>
          <a:xfrm>
            <a:off x="7372965" y="60342"/>
            <a:ext cx="4659609" cy="369332"/>
          </a:xfrm>
          <a:prstGeom prst="rect">
            <a:avLst/>
          </a:prstGeom>
        </p:spPr>
        <p:txBody>
          <a:bodyPr wrap="none">
            <a:spAutoFit/>
          </a:bodyPr>
          <a:lstStyle/>
          <a:p>
            <a:r>
              <a:rPr lang="en-US" dirty="0">
                <a:solidFill>
                  <a:schemeClr val="bg1">
                    <a:alpha val="99000"/>
                  </a:schemeClr>
                </a:solidFill>
              </a:rPr>
              <a:t>Comprehensive User Profile Synchronization</a:t>
            </a:r>
          </a:p>
        </p:txBody>
      </p:sp>
      <p:sp>
        <p:nvSpPr>
          <p:cNvPr id="42" name="Rectangle 41"/>
          <p:cNvSpPr/>
          <p:nvPr/>
        </p:nvSpPr>
        <p:spPr>
          <a:xfrm>
            <a:off x="127798" y="1916151"/>
            <a:ext cx="6216650" cy="523220"/>
          </a:xfrm>
          <a:prstGeom prst="rect">
            <a:avLst/>
          </a:prstGeom>
        </p:spPr>
        <p:txBody>
          <a:bodyPr>
            <a:spAutoFit/>
          </a:bodyPr>
          <a:lstStyle/>
          <a:p>
            <a:r>
              <a:rPr lang="en-US" sz="1400" dirty="0">
                <a:solidFill>
                  <a:schemeClr val="bg1">
                    <a:alpha val="99000"/>
                  </a:schemeClr>
                </a:solidFill>
              </a:rPr>
              <a:t>Designing and applying information </a:t>
            </a:r>
            <a:r>
              <a:rPr lang="en-US" sz="1400" dirty="0" smtClean="0">
                <a:solidFill>
                  <a:schemeClr val="bg1">
                    <a:alpha val="99000"/>
                  </a:schemeClr>
                </a:solidFill>
              </a:rPr>
              <a:t/>
            </a:r>
            <a:br>
              <a:rPr lang="en-US" sz="1400" dirty="0" smtClean="0">
                <a:solidFill>
                  <a:schemeClr val="bg1">
                    <a:alpha val="99000"/>
                  </a:schemeClr>
                </a:solidFill>
              </a:rPr>
            </a:br>
            <a:r>
              <a:rPr lang="en-US" sz="1400" dirty="0" smtClean="0">
                <a:solidFill>
                  <a:schemeClr val="bg1">
                    <a:alpha val="99000"/>
                  </a:schemeClr>
                </a:solidFill>
              </a:rPr>
              <a:t>architecture </a:t>
            </a:r>
            <a:r>
              <a:rPr lang="en-US" sz="1400" dirty="0">
                <a:solidFill>
                  <a:schemeClr val="bg1">
                    <a:alpha val="99000"/>
                  </a:schemeClr>
                </a:solidFill>
              </a:rPr>
              <a:t>for SharePoint and Office 365</a:t>
            </a:r>
          </a:p>
        </p:txBody>
      </p:sp>
      <p:sp>
        <p:nvSpPr>
          <p:cNvPr id="43" name="Rectangle 42"/>
          <p:cNvSpPr/>
          <p:nvPr/>
        </p:nvSpPr>
        <p:spPr>
          <a:xfrm>
            <a:off x="428192" y="4682459"/>
            <a:ext cx="11975449" cy="369332"/>
          </a:xfrm>
          <a:prstGeom prst="rect">
            <a:avLst/>
          </a:prstGeom>
        </p:spPr>
        <p:txBody>
          <a:bodyPr wrap="square">
            <a:spAutoFit/>
          </a:bodyPr>
          <a:lstStyle/>
          <a:p>
            <a:pPr algn="r"/>
            <a:r>
              <a:rPr lang="en-US" dirty="0">
                <a:solidFill>
                  <a:schemeClr val="bg1">
                    <a:alpha val="99000"/>
                  </a:schemeClr>
                </a:solidFill>
              </a:rPr>
              <a:t>Get up and running fast with SkyDrive Pro: planning guidance and best practices</a:t>
            </a:r>
          </a:p>
        </p:txBody>
      </p:sp>
      <p:sp>
        <p:nvSpPr>
          <p:cNvPr id="45" name="Rectangle 44"/>
          <p:cNvSpPr/>
          <p:nvPr/>
        </p:nvSpPr>
        <p:spPr>
          <a:xfrm>
            <a:off x="98563" y="4206085"/>
            <a:ext cx="3369402" cy="830997"/>
          </a:xfrm>
          <a:prstGeom prst="rect">
            <a:avLst/>
          </a:prstGeom>
        </p:spPr>
        <p:txBody>
          <a:bodyPr wrap="square">
            <a:spAutoFit/>
          </a:bodyPr>
          <a:lstStyle/>
          <a:p>
            <a:pPr>
              <a:lnSpc>
                <a:spcPct val="80000"/>
              </a:lnSpc>
            </a:pPr>
            <a:r>
              <a:rPr lang="en-US" sz="2000" dirty="0">
                <a:solidFill>
                  <a:schemeClr val="bg1">
                    <a:alpha val="99000"/>
                  </a:schemeClr>
                </a:solidFill>
              </a:rPr>
              <a:t>Multi-factor authentication for SharePoint 2013 and SharePoint Online</a:t>
            </a:r>
          </a:p>
        </p:txBody>
      </p:sp>
      <p:sp>
        <p:nvSpPr>
          <p:cNvPr id="46" name="Rectangle 45"/>
          <p:cNvSpPr/>
          <p:nvPr/>
        </p:nvSpPr>
        <p:spPr>
          <a:xfrm>
            <a:off x="4479290" y="6657211"/>
            <a:ext cx="7352802" cy="369332"/>
          </a:xfrm>
          <a:prstGeom prst="rect">
            <a:avLst/>
          </a:prstGeom>
        </p:spPr>
        <p:txBody>
          <a:bodyPr wrap="square">
            <a:spAutoFit/>
          </a:bodyPr>
          <a:lstStyle/>
          <a:p>
            <a:r>
              <a:rPr lang="en-US" dirty="0">
                <a:solidFill>
                  <a:schemeClr val="bg1">
                    <a:alpha val="99000"/>
                  </a:schemeClr>
                </a:solidFill>
              </a:rPr>
              <a:t>SharePoint data security and compliance</a:t>
            </a:r>
          </a:p>
        </p:txBody>
      </p:sp>
      <p:sp>
        <p:nvSpPr>
          <p:cNvPr id="47" name="Rectangle 46"/>
          <p:cNvSpPr/>
          <p:nvPr/>
        </p:nvSpPr>
        <p:spPr>
          <a:xfrm>
            <a:off x="7887380" y="3321448"/>
            <a:ext cx="4177358" cy="584775"/>
          </a:xfrm>
          <a:prstGeom prst="rect">
            <a:avLst/>
          </a:prstGeom>
        </p:spPr>
        <p:txBody>
          <a:bodyPr wrap="square">
            <a:spAutoFit/>
          </a:bodyPr>
          <a:lstStyle/>
          <a:p>
            <a:r>
              <a:rPr lang="en-US" sz="1600" dirty="0">
                <a:solidFill>
                  <a:schemeClr val="bg1">
                    <a:alpha val="99000"/>
                  </a:schemeClr>
                </a:solidFill>
              </a:rPr>
              <a:t>Authentication and authorization infrastructure in Microsoft SharePoint 2013</a:t>
            </a:r>
          </a:p>
        </p:txBody>
      </p:sp>
      <p:sp>
        <p:nvSpPr>
          <p:cNvPr id="48" name="Rectangle 47"/>
          <p:cNvSpPr/>
          <p:nvPr/>
        </p:nvSpPr>
        <p:spPr>
          <a:xfrm>
            <a:off x="173866" y="2395271"/>
            <a:ext cx="4177669" cy="646331"/>
          </a:xfrm>
          <a:prstGeom prst="rect">
            <a:avLst/>
          </a:prstGeom>
        </p:spPr>
        <p:txBody>
          <a:bodyPr wrap="square">
            <a:spAutoFit/>
          </a:bodyPr>
          <a:lstStyle/>
          <a:p>
            <a:r>
              <a:rPr lang="en-US" dirty="0">
                <a:solidFill>
                  <a:schemeClr val="bg1">
                    <a:alpha val="99000"/>
                  </a:schemeClr>
                </a:solidFill>
              </a:rPr>
              <a:t>Designing, deploying, and managing Workflow Manager farms</a:t>
            </a:r>
          </a:p>
        </p:txBody>
      </p:sp>
      <p:sp>
        <p:nvSpPr>
          <p:cNvPr id="49" name="Rectangle 48"/>
          <p:cNvSpPr/>
          <p:nvPr/>
        </p:nvSpPr>
        <p:spPr>
          <a:xfrm>
            <a:off x="3439467" y="1919708"/>
            <a:ext cx="8321040" cy="307777"/>
          </a:xfrm>
          <a:prstGeom prst="rect">
            <a:avLst/>
          </a:prstGeom>
        </p:spPr>
        <p:txBody>
          <a:bodyPr wrap="square">
            <a:spAutoFit/>
          </a:bodyPr>
          <a:lstStyle/>
          <a:p>
            <a:r>
              <a:rPr lang="en-US" sz="1400" dirty="0">
                <a:solidFill>
                  <a:schemeClr val="bg1">
                    <a:alpha val="99000"/>
                  </a:schemeClr>
                </a:solidFill>
              </a:rPr>
              <a:t>Migrate your data and documents efficiently to SharePoint Online and SkyDrive Pro</a:t>
            </a:r>
          </a:p>
        </p:txBody>
      </p:sp>
      <p:sp>
        <p:nvSpPr>
          <p:cNvPr id="50" name="Rectangle 49"/>
          <p:cNvSpPr/>
          <p:nvPr/>
        </p:nvSpPr>
        <p:spPr>
          <a:xfrm>
            <a:off x="9795065" y="2394678"/>
            <a:ext cx="2651760" cy="646331"/>
          </a:xfrm>
          <a:prstGeom prst="rect">
            <a:avLst/>
          </a:prstGeom>
        </p:spPr>
        <p:txBody>
          <a:bodyPr wrap="square">
            <a:spAutoFit/>
          </a:bodyPr>
          <a:lstStyle/>
          <a:p>
            <a:r>
              <a:rPr lang="en-US" dirty="0">
                <a:solidFill>
                  <a:schemeClr val="bg1">
                    <a:alpha val="99000"/>
                  </a:schemeClr>
                </a:solidFill>
              </a:rPr>
              <a:t>SharePoint Online </a:t>
            </a:r>
            <a:r>
              <a:rPr lang="en-US" dirty="0" smtClean="0">
                <a:solidFill>
                  <a:schemeClr val="bg1">
                    <a:alpha val="99000"/>
                  </a:schemeClr>
                </a:solidFill>
              </a:rPr>
              <a:t/>
            </a:r>
            <a:br>
              <a:rPr lang="en-US" dirty="0" smtClean="0">
                <a:solidFill>
                  <a:schemeClr val="bg1">
                    <a:alpha val="99000"/>
                  </a:schemeClr>
                </a:solidFill>
              </a:rPr>
            </a:br>
            <a:r>
              <a:rPr lang="en-US" dirty="0" smtClean="0">
                <a:solidFill>
                  <a:schemeClr val="bg1">
                    <a:alpha val="99000"/>
                  </a:schemeClr>
                </a:solidFill>
              </a:rPr>
              <a:t>Management &amp; </a:t>
            </a:r>
            <a:r>
              <a:rPr lang="en-US" dirty="0">
                <a:solidFill>
                  <a:schemeClr val="bg1">
                    <a:alpha val="99000"/>
                  </a:schemeClr>
                </a:solidFill>
              </a:rPr>
              <a:t>Control</a:t>
            </a:r>
          </a:p>
        </p:txBody>
      </p:sp>
      <p:sp>
        <p:nvSpPr>
          <p:cNvPr id="51" name="Rectangle 50"/>
          <p:cNvSpPr/>
          <p:nvPr/>
        </p:nvSpPr>
        <p:spPr>
          <a:xfrm>
            <a:off x="168188" y="5275037"/>
            <a:ext cx="7958857" cy="307777"/>
          </a:xfrm>
          <a:prstGeom prst="rect">
            <a:avLst/>
          </a:prstGeom>
        </p:spPr>
        <p:txBody>
          <a:bodyPr wrap="square">
            <a:spAutoFit/>
          </a:bodyPr>
          <a:lstStyle/>
          <a:p>
            <a:r>
              <a:rPr lang="en-US" sz="1400" dirty="0">
                <a:solidFill>
                  <a:schemeClr val="bg1">
                    <a:alpha val="99000"/>
                  </a:schemeClr>
                </a:solidFill>
              </a:rPr>
              <a:t>Federating applications with Office 365 using Windows Azure Active Directory</a:t>
            </a:r>
          </a:p>
        </p:txBody>
      </p:sp>
      <p:sp>
        <p:nvSpPr>
          <p:cNvPr id="52" name="Rectangle 51"/>
          <p:cNvSpPr/>
          <p:nvPr/>
        </p:nvSpPr>
        <p:spPr>
          <a:xfrm>
            <a:off x="3395772" y="0"/>
            <a:ext cx="6216650" cy="307777"/>
          </a:xfrm>
          <a:prstGeom prst="rect">
            <a:avLst/>
          </a:prstGeom>
        </p:spPr>
        <p:txBody>
          <a:bodyPr>
            <a:spAutoFit/>
          </a:bodyPr>
          <a:lstStyle/>
          <a:p>
            <a:r>
              <a:rPr lang="en-US" sz="1400" dirty="0">
                <a:solidFill>
                  <a:schemeClr val="bg1">
                    <a:alpha val="99000"/>
                  </a:schemeClr>
                </a:solidFill>
              </a:rPr>
              <a:t>Mastering Office Web Apps 2013 deployment and operations</a:t>
            </a:r>
          </a:p>
        </p:txBody>
      </p:sp>
      <p:sp>
        <p:nvSpPr>
          <p:cNvPr id="53" name="Rectangle 52"/>
          <p:cNvSpPr/>
          <p:nvPr/>
        </p:nvSpPr>
        <p:spPr>
          <a:xfrm>
            <a:off x="138633" y="553073"/>
            <a:ext cx="6216650" cy="261610"/>
          </a:xfrm>
          <a:prstGeom prst="rect">
            <a:avLst/>
          </a:prstGeom>
        </p:spPr>
        <p:txBody>
          <a:bodyPr>
            <a:spAutoFit/>
          </a:bodyPr>
          <a:lstStyle/>
          <a:p>
            <a:r>
              <a:rPr lang="en-US" sz="1100" dirty="0">
                <a:solidFill>
                  <a:schemeClr val="bg1">
                    <a:alpha val="99000"/>
                  </a:schemeClr>
                </a:solidFill>
              </a:rPr>
              <a:t>Using Windows PowerShell with SharePoint 2013 and SharePoint Online</a:t>
            </a:r>
          </a:p>
        </p:txBody>
      </p:sp>
      <p:sp>
        <p:nvSpPr>
          <p:cNvPr id="54" name="Rectangle 53"/>
          <p:cNvSpPr/>
          <p:nvPr/>
        </p:nvSpPr>
        <p:spPr>
          <a:xfrm>
            <a:off x="6229231" y="1693057"/>
            <a:ext cx="6187078" cy="369332"/>
          </a:xfrm>
          <a:prstGeom prst="rect">
            <a:avLst/>
          </a:prstGeom>
        </p:spPr>
        <p:txBody>
          <a:bodyPr wrap="none">
            <a:spAutoFit/>
          </a:bodyPr>
          <a:lstStyle/>
          <a:p>
            <a:r>
              <a:rPr lang="en-US" dirty="0">
                <a:solidFill>
                  <a:schemeClr val="bg1">
                    <a:alpha val="99000"/>
                  </a:schemeClr>
                </a:solidFill>
              </a:rPr>
              <a:t>Authentication patterns for SharePoint 2013 and Office 365</a:t>
            </a:r>
          </a:p>
        </p:txBody>
      </p:sp>
      <p:sp>
        <p:nvSpPr>
          <p:cNvPr id="55" name="Rectangle 54"/>
          <p:cNvSpPr/>
          <p:nvPr/>
        </p:nvSpPr>
        <p:spPr>
          <a:xfrm>
            <a:off x="333517" y="5979460"/>
            <a:ext cx="6216650" cy="535531"/>
          </a:xfrm>
          <a:prstGeom prst="rect">
            <a:avLst/>
          </a:prstGeom>
        </p:spPr>
        <p:txBody>
          <a:bodyPr>
            <a:spAutoFit/>
          </a:bodyPr>
          <a:lstStyle/>
          <a:p>
            <a:pPr>
              <a:lnSpc>
                <a:spcPct val="80000"/>
              </a:lnSpc>
            </a:pPr>
            <a:r>
              <a:rPr lang="en-US" dirty="0">
                <a:solidFill>
                  <a:schemeClr val="bg1">
                    <a:alpha val="99000"/>
                  </a:schemeClr>
                </a:solidFill>
              </a:rPr>
              <a:t>Governing &amp; configuring organizational </a:t>
            </a:r>
            <a:r>
              <a:rPr lang="en-US" dirty="0" smtClean="0">
                <a:solidFill>
                  <a:schemeClr val="bg1">
                    <a:alpha val="99000"/>
                  </a:schemeClr>
                </a:solidFill>
              </a:rPr>
              <a:t/>
            </a:r>
            <a:br>
              <a:rPr lang="en-US" dirty="0" smtClean="0">
                <a:solidFill>
                  <a:schemeClr val="bg1">
                    <a:alpha val="99000"/>
                  </a:schemeClr>
                </a:solidFill>
              </a:rPr>
            </a:br>
            <a:r>
              <a:rPr lang="en-US" dirty="0" smtClean="0">
                <a:solidFill>
                  <a:schemeClr val="bg1">
                    <a:alpha val="99000"/>
                  </a:schemeClr>
                </a:solidFill>
              </a:rPr>
              <a:t>sites </a:t>
            </a:r>
            <a:r>
              <a:rPr lang="en-US" dirty="0">
                <a:solidFill>
                  <a:schemeClr val="bg1">
                    <a:alpha val="99000"/>
                  </a:schemeClr>
                </a:solidFill>
              </a:rPr>
              <a:t>in an enterprise environment</a:t>
            </a:r>
          </a:p>
        </p:txBody>
      </p:sp>
      <p:sp>
        <p:nvSpPr>
          <p:cNvPr id="56" name="Rectangle 55"/>
          <p:cNvSpPr/>
          <p:nvPr/>
        </p:nvSpPr>
        <p:spPr>
          <a:xfrm>
            <a:off x="5292738" y="5948327"/>
            <a:ext cx="4937760" cy="430887"/>
          </a:xfrm>
          <a:prstGeom prst="rect">
            <a:avLst/>
          </a:prstGeom>
        </p:spPr>
        <p:txBody>
          <a:bodyPr wrap="square">
            <a:spAutoFit/>
          </a:bodyPr>
          <a:lstStyle/>
          <a:p>
            <a:r>
              <a:rPr lang="en-US" sz="1100" dirty="0">
                <a:solidFill>
                  <a:schemeClr val="bg1">
                    <a:alpha val="99000"/>
                  </a:schemeClr>
                </a:solidFill>
              </a:rPr>
              <a:t>Mobilize your workforce: publish SharePoint to your users </a:t>
            </a:r>
            <a:r>
              <a:rPr lang="en-US" sz="1100" dirty="0" smtClean="0">
                <a:solidFill>
                  <a:schemeClr val="bg1">
                    <a:alpha val="99000"/>
                  </a:schemeClr>
                </a:solidFill>
              </a:rPr>
              <a:t/>
            </a:r>
            <a:br>
              <a:rPr lang="en-US" sz="1100" dirty="0" smtClean="0">
                <a:solidFill>
                  <a:schemeClr val="bg1">
                    <a:alpha val="99000"/>
                  </a:schemeClr>
                </a:solidFill>
              </a:rPr>
            </a:br>
            <a:r>
              <a:rPr lang="en-US" sz="1100" dirty="0" smtClean="0">
                <a:solidFill>
                  <a:schemeClr val="bg1">
                    <a:alpha val="99000"/>
                  </a:schemeClr>
                </a:solidFill>
              </a:rPr>
              <a:t>beyond the </a:t>
            </a:r>
            <a:r>
              <a:rPr lang="en-US" sz="1100" dirty="0">
                <a:solidFill>
                  <a:schemeClr val="bg1">
                    <a:alpha val="99000"/>
                  </a:schemeClr>
                </a:solidFill>
              </a:rPr>
              <a:t>firewall with Windows Server 2012 R2 Web App Proxy</a:t>
            </a:r>
          </a:p>
        </p:txBody>
      </p:sp>
      <p:sp>
        <p:nvSpPr>
          <p:cNvPr id="58" name="Rectangle 57"/>
          <p:cNvSpPr/>
          <p:nvPr/>
        </p:nvSpPr>
        <p:spPr>
          <a:xfrm>
            <a:off x="56362" y="1123475"/>
            <a:ext cx="5705793" cy="369332"/>
          </a:xfrm>
          <a:prstGeom prst="rect">
            <a:avLst/>
          </a:prstGeom>
        </p:spPr>
        <p:txBody>
          <a:bodyPr wrap="none">
            <a:spAutoFit/>
          </a:bodyPr>
          <a:lstStyle/>
          <a:p>
            <a:r>
              <a:rPr lang="en-US" dirty="0">
                <a:solidFill>
                  <a:schemeClr val="bg1">
                    <a:alpha val="99000"/>
                  </a:schemeClr>
                </a:solidFill>
              </a:rPr>
              <a:t>SharePoint 2013 Work Management Service deep dive</a:t>
            </a:r>
          </a:p>
        </p:txBody>
      </p:sp>
      <p:sp>
        <p:nvSpPr>
          <p:cNvPr id="59" name="Rectangle 58"/>
          <p:cNvSpPr/>
          <p:nvPr/>
        </p:nvSpPr>
        <p:spPr>
          <a:xfrm>
            <a:off x="5622068" y="1176246"/>
            <a:ext cx="5637569" cy="369332"/>
          </a:xfrm>
          <a:prstGeom prst="rect">
            <a:avLst/>
          </a:prstGeom>
        </p:spPr>
        <p:txBody>
          <a:bodyPr wrap="none">
            <a:spAutoFit/>
          </a:bodyPr>
          <a:lstStyle/>
          <a:p>
            <a:r>
              <a:rPr lang="en-US" dirty="0">
                <a:solidFill>
                  <a:schemeClr val="bg1">
                    <a:alpha val="99000"/>
                  </a:schemeClr>
                </a:solidFill>
              </a:rPr>
              <a:t>Subordinate integrity: Certificates for SharePoint 2013</a:t>
            </a:r>
          </a:p>
        </p:txBody>
      </p:sp>
      <p:sp>
        <p:nvSpPr>
          <p:cNvPr id="60" name="Rectangle 59"/>
          <p:cNvSpPr/>
          <p:nvPr/>
        </p:nvSpPr>
        <p:spPr>
          <a:xfrm>
            <a:off x="142816" y="2904143"/>
            <a:ext cx="3688317" cy="276999"/>
          </a:xfrm>
          <a:prstGeom prst="rect">
            <a:avLst/>
          </a:prstGeom>
        </p:spPr>
        <p:txBody>
          <a:bodyPr wrap="none">
            <a:spAutoFit/>
          </a:bodyPr>
          <a:lstStyle/>
          <a:p>
            <a:r>
              <a:rPr lang="en-US" sz="1200" dirty="0">
                <a:solidFill>
                  <a:schemeClr val="bg1">
                    <a:alpha val="99000"/>
                  </a:schemeClr>
                </a:solidFill>
              </a:rPr>
              <a:t>The nuts and bolts of upgrading to SharePoint 2013</a:t>
            </a:r>
          </a:p>
        </p:txBody>
      </p:sp>
      <p:sp>
        <p:nvSpPr>
          <p:cNvPr id="61" name="Rectangle 60"/>
          <p:cNvSpPr/>
          <p:nvPr/>
        </p:nvSpPr>
        <p:spPr>
          <a:xfrm>
            <a:off x="247725" y="6646196"/>
            <a:ext cx="4029949" cy="307777"/>
          </a:xfrm>
          <a:prstGeom prst="rect">
            <a:avLst/>
          </a:prstGeom>
        </p:spPr>
        <p:txBody>
          <a:bodyPr wrap="none">
            <a:spAutoFit/>
          </a:bodyPr>
          <a:lstStyle/>
          <a:p>
            <a:r>
              <a:rPr lang="en-US" sz="1400" dirty="0">
                <a:solidFill>
                  <a:schemeClr val="bg1">
                    <a:alpha val="99000"/>
                  </a:schemeClr>
                </a:solidFill>
              </a:rPr>
              <a:t>Overview of Compliance in Office and Office 365</a:t>
            </a:r>
          </a:p>
        </p:txBody>
      </p:sp>
      <p:sp>
        <p:nvSpPr>
          <p:cNvPr id="62" name="Rectangle 61"/>
          <p:cNvSpPr/>
          <p:nvPr/>
        </p:nvSpPr>
        <p:spPr>
          <a:xfrm>
            <a:off x="53457" y="1390297"/>
            <a:ext cx="4480287" cy="646331"/>
          </a:xfrm>
          <a:prstGeom prst="rect">
            <a:avLst/>
          </a:prstGeom>
        </p:spPr>
        <p:txBody>
          <a:bodyPr wrap="square">
            <a:spAutoFit/>
          </a:bodyPr>
          <a:lstStyle/>
          <a:p>
            <a:r>
              <a:rPr lang="en-US" dirty="0">
                <a:solidFill>
                  <a:schemeClr val="bg1">
                    <a:alpha val="99000"/>
                  </a:schemeClr>
                </a:solidFill>
              </a:rPr>
              <a:t>SharePoint Business Continuity Management with SQL Server Always On</a:t>
            </a:r>
          </a:p>
        </p:txBody>
      </p:sp>
      <p:sp>
        <p:nvSpPr>
          <p:cNvPr id="63" name="Rectangle 62"/>
          <p:cNvSpPr/>
          <p:nvPr/>
        </p:nvSpPr>
        <p:spPr>
          <a:xfrm>
            <a:off x="4221374" y="205373"/>
            <a:ext cx="6216650" cy="276999"/>
          </a:xfrm>
          <a:prstGeom prst="rect">
            <a:avLst/>
          </a:prstGeom>
        </p:spPr>
        <p:txBody>
          <a:bodyPr>
            <a:spAutoFit/>
          </a:bodyPr>
          <a:lstStyle/>
          <a:p>
            <a:r>
              <a:rPr lang="en-US" sz="1200" dirty="0">
                <a:solidFill>
                  <a:schemeClr val="bg1">
                    <a:alpha val="99000"/>
                  </a:schemeClr>
                </a:solidFill>
              </a:rPr>
              <a:t>Understanding and maintaining SharePoint Apps for IT Professionals</a:t>
            </a:r>
          </a:p>
        </p:txBody>
      </p:sp>
      <p:sp>
        <p:nvSpPr>
          <p:cNvPr id="64" name="Rectangle 63"/>
          <p:cNvSpPr/>
          <p:nvPr/>
        </p:nvSpPr>
        <p:spPr>
          <a:xfrm>
            <a:off x="6488325" y="317455"/>
            <a:ext cx="6216650" cy="461665"/>
          </a:xfrm>
          <a:prstGeom prst="rect">
            <a:avLst/>
          </a:prstGeom>
        </p:spPr>
        <p:txBody>
          <a:bodyPr>
            <a:spAutoFit/>
          </a:bodyPr>
          <a:lstStyle/>
          <a:p>
            <a:r>
              <a:rPr lang="en-US" sz="1200" dirty="0" smtClean="0">
                <a:solidFill>
                  <a:schemeClr val="bg1">
                    <a:alpha val="99000"/>
                  </a:schemeClr>
                </a:solidFill>
              </a:rPr>
              <a:t>Optimizing </a:t>
            </a:r>
            <a:r>
              <a:rPr lang="en-US" sz="1200" dirty="0">
                <a:solidFill>
                  <a:schemeClr val="bg1">
                    <a:alpha val="99000"/>
                  </a:schemeClr>
                </a:solidFill>
              </a:rPr>
              <a:t>external data consumption through Business Connectivity Services (BCS) and OData Services</a:t>
            </a:r>
          </a:p>
        </p:txBody>
      </p:sp>
      <p:sp>
        <p:nvSpPr>
          <p:cNvPr id="65" name="Rectangle 64"/>
          <p:cNvSpPr/>
          <p:nvPr/>
        </p:nvSpPr>
        <p:spPr>
          <a:xfrm>
            <a:off x="5615442" y="908044"/>
            <a:ext cx="4273934" cy="369332"/>
          </a:xfrm>
          <a:prstGeom prst="rect">
            <a:avLst/>
          </a:prstGeom>
        </p:spPr>
        <p:txBody>
          <a:bodyPr wrap="square">
            <a:spAutoFit/>
          </a:bodyPr>
          <a:lstStyle/>
          <a:p>
            <a:r>
              <a:rPr lang="en-US" dirty="0">
                <a:solidFill>
                  <a:schemeClr val="bg1">
                    <a:alpha val="99000"/>
                  </a:schemeClr>
                </a:solidFill>
              </a:rPr>
              <a:t>SharePoint 2013 demystified</a:t>
            </a:r>
          </a:p>
        </p:txBody>
      </p:sp>
      <p:sp>
        <p:nvSpPr>
          <p:cNvPr id="66" name="Rectangle 65"/>
          <p:cNvSpPr/>
          <p:nvPr/>
        </p:nvSpPr>
        <p:spPr>
          <a:xfrm>
            <a:off x="222918" y="55942"/>
            <a:ext cx="8069104" cy="400110"/>
          </a:xfrm>
          <a:prstGeom prst="rect">
            <a:avLst/>
          </a:prstGeom>
        </p:spPr>
        <p:txBody>
          <a:bodyPr wrap="square">
            <a:spAutoFit/>
          </a:bodyPr>
          <a:lstStyle/>
          <a:p>
            <a:r>
              <a:rPr lang="en-US" sz="1000" dirty="0">
                <a:solidFill>
                  <a:schemeClr val="bg1">
                    <a:alpha val="99000"/>
                  </a:schemeClr>
                </a:solidFill>
              </a:rPr>
              <a:t>SharePoint 2013 demystified</a:t>
            </a:r>
          </a:p>
          <a:p>
            <a:r>
              <a:rPr lang="en-US" sz="1000" dirty="0">
                <a:solidFill>
                  <a:schemeClr val="bg1">
                    <a:alpha val="99000"/>
                  </a:schemeClr>
                </a:solidFill>
              </a:rPr>
              <a:t>SharePoint in the clouds – select, mix, and deploy what’s right for you</a:t>
            </a:r>
          </a:p>
        </p:txBody>
      </p:sp>
      <p:sp>
        <p:nvSpPr>
          <p:cNvPr id="67" name="Rectangle 66"/>
          <p:cNvSpPr/>
          <p:nvPr/>
        </p:nvSpPr>
        <p:spPr>
          <a:xfrm>
            <a:off x="265084" y="5072192"/>
            <a:ext cx="11767489" cy="369332"/>
          </a:xfrm>
          <a:prstGeom prst="rect">
            <a:avLst/>
          </a:prstGeom>
        </p:spPr>
        <p:txBody>
          <a:bodyPr wrap="square">
            <a:spAutoFit/>
          </a:bodyPr>
          <a:lstStyle/>
          <a:p>
            <a:r>
              <a:rPr lang="en-US" dirty="0">
                <a:solidFill>
                  <a:schemeClr val="bg1">
                    <a:alpha val="99000"/>
                  </a:schemeClr>
                </a:solidFill>
              </a:rPr>
              <a:t>Stress testing and optimizing SharePoint 2013 shredded storage with traditional and RBS storage</a:t>
            </a:r>
          </a:p>
        </p:txBody>
      </p:sp>
      <p:sp>
        <p:nvSpPr>
          <p:cNvPr id="68" name="Rectangle 67"/>
          <p:cNvSpPr/>
          <p:nvPr/>
        </p:nvSpPr>
        <p:spPr bwMode="auto">
          <a:xfrm>
            <a:off x="3214210" y="4909693"/>
            <a:ext cx="6010556" cy="2084832"/>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6246" rIns="0" bIns="146246" numCol="1" spcCol="0" rtlCol="0" fromWordArt="0" anchor="ctr" anchorCtr="0" forceAA="0" compatLnSpc="1">
            <a:prstTxWarp prst="textNoShape">
              <a:avLst/>
            </a:prstTxWarp>
            <a:noAutofit/>
          </a:bodyPr>
          <a:lstStyle/>
          <a:p>
            <a:pPr algn="ctr" defTabSz="932103" fontAlgn="base">
              <a:spcBef>
                <a:spcPct val="0"/>
              </a:spcBef>
              <a:spcAft>
                <a:spcPct val="0"/>
              </a:spcAft>
            </a:pPr>
            <a:r>
              <a:rPr lang="en-US" sz="6600" dirty="0">
                <a:gradFill>
                  <a:gsLst>
                    <a:gs pos="0">
                      <a:srgbClr val="FFFFFF"/>
                    </a:gs>
                    <a:gs pos="100000">
                      <a:srgbClr val="FFFFFF"/>
                    </a:gs>
                  </a:gsLst>
                  <a:lin ang="5400000" scaled="0"/>
                </a:gradFill>
                <a:latin typeface="+mj-lt"/>
                <a:ea typeface="Segoe UI" pitchFamily="34" charset="0"/>
                <a:cs typeface="Segoe UI" pitchFamily="34" charset="0"/>
              </a:rPr>
              <a:t>100+</a:t>
            </a:r>
            <a:r>
              <a:rPr lang="en-US" sz="6600" dirty="0">
                <a:solidFill>
                  <a:schemeClr val="tx2"/>
                </a:solidFill>
                <a:latin typeface="+mj-lt"/>
                <a:ea typeface="Segoe UI" pitchFamily="34" charset="0"/>
                <a:cs typeface="Segoe UI" pitchFamily="34" charset="0"/>
              </a:rPr>
              <a:t> Sessions</a:t>
            </a:r>
          </a:p>
        </p:txBody>
      </p:sp>
      <p:sp>
        <p:nvSpPr>
          <p:cNvPr id="69" name="Rectangle 68"/>
          <p:cNvSpPr/>
          <p:nvPr/>
        </p:nvSpPr>
        <p:spPr bwMode="auto">
          <a:xfrm>
            <a:off x="4479290" y="2192210"/>
            <a:ext cx="3477894" cy="1960604"/>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6246" rIns="0" bIns="146246" numCol="1" spcCol="0" rtlCol="0" fromWordArt="0" anchor="ctr" anchorCtr="0" forceAA="0" compatLnSpc="1">
            <a:prstTxWarp prst="textNoShape">
              <a:avLst/>
            </a:prstTxWarp>
            <a:noAutofit/>
          </a:bodyPr>
          <a:lstStyle/>
          <a:p>
            <a:pPr algn="ctr" defTabSz="932103" fontAlgn="base">
              <a:spcBef>
                <a:spcPct val="0"/>
              </a:spcBef>
              <a:spcAft>
                <a:spcPct val="0"/>
              </a:spcAft>
            </a:pPr>
            <a:r>
              <a:rPr lang="en-US" sz="9900" dirty="0" smtClean="0">
                <a:gradFill>
                  <a:gsLst>
                    <a:gs pos="0">
                      <a:srgbClr val="FFFFFF"/>
                    </a:gs>
                    <a:gs pos="100000">
                      <a:srgbClr val="FFFFFF"/>
                    </a:gs>
                  </a:gsLst>
                  <a:lin ang="5400000" scaled="0"/>
                </a:gradFill>
                <a:latin typeface="+mj-lt"/>
                <a:ea typeface="Segoe UI" pitchFamily="34" charset="0"/>
                <a:cs typeface="Segoe UI" pitchFamily="34" charset="0"/>
              </a:rPr>
              <a:t>100+</a:t>
            </a:r>
            <a:endParaRPr lang="en-US" sz="9900" dirty="0">
              <a:solidFill>
                <a:schemeClr val="tx2"/>
              </a:solidFill>
              <a:latin typeface="+mj-lt"/>
              <a:ea typeface="Segoe UI" pitchFamily="34" charset="0"/>
              <a:cs typeface="Segoe UI" pitchFamily="34" charset="0"/>
            </a:endParaRPr>
          </a:p>
        </p:txBody>
      </p:sp>
      <p:sp>
        <p:nvSpPr>
          <p:cNvPr id="12" name="Rectangle 11"/>
          <p:cNvSpPr/>
          <p:nvPr/>
        </p:nvSpPr>
        <p:spPr>
          <a:xfrm>
            <a:off x="4876645" y="3782536"/>
            <a:ext cx="7829387" cy="523220"/>
          </a:xfrm>
          <a:prstGeom prst="rect">
            <a:avLst/>
          </a:prstGeom>
        </p:spPr>
        <p:txBody>
          <a:bodyPr wrap="none">
            <a:spAutoFit/>
          </a:bodyPr>
          <a:lstStyle/>
          <a:p>
            <a:r>
              <a:rPr lang="en-US" sz="2700" dirty="0" smtClean="0">
                <a:solidFill>
                  <a:schemeClr val="bg1">
                    <a:alpha val="99000"/>
                  </a:schemeClr>
                </a:solidFill>
              </a:rPr>
              <a:t>SharePoint Online: Building for Large Enterprises</a:t>
            </a:r>
            <a:endParaRPr lang="en-US" sz="2700" dirty="0">
              <a:solidFill>
                <a:schemeClr val="bg1">
                  <a:alpha val="99000"/>
                </a:schemeClr>
              </a:solidFill>
            </a:endParaRPr>
          </a:p>
        </p:txBody>
      </p:sp>
      <p:sp>
        <p:nvSpPr>
          <p:cNvPr id="57" name="Rectangle 56"/>
          <p:cNvSpPr/>
          <p:nvPr/>
        </p:nvSpPr>
        <p:spPr>
          <a:xfrm>
            <a:off x="7051010" y="4174045"/>
            <a:ext cx="5303520" cy="261610"/>
          </a:xfrm>
          <a:prstGeom prst="rect">
            <a:avLst/>
          </a:prstGeom>
        </p:spPr>
        <p:txBody>
          <a:bodyPr>
            <a:spAutoFit/>
          </a:bodyPr>
          <a:lstStyle/>
          <a:p>
            <a:r>
              <a:rPr lang="en-US" sz="1100" dirty="0">
                <a:solidFill>
                  <a:schemeClr val="bg1">
                    <a:alpha val="99000"/>
                  </a:schemeClr>
                </a:solidFill>
              </a:rPr>
              <a:t>Tips &amp; Tricks to make the most out of your SharePoint site and maximize adoption</a:t>
            </a:r>
          </a:p>
        </p:txBody>
      </p:sp>
    </p:spTree>
    <p:extLst>
      <p:ext uri="{BB962C8B-B14F-4D97-AF65-F5344CB8AC3E}">
        <p14:creationId xmlns:p14="http://schemas.microsoft.com/office/powerpoint/2010/main" val="273929800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0 9.07441E-7 L 0.183 -0.39927 " pathEditMode="relative" rAng="0" ptsTypes="AA">
                                      <p:cBhvr>
                                        <p:cTn id="6" dur="750" fill="hold"/>
                                        <p:tgtEl>
                                          <p:spTgt spid="68"/>
                                        </p:tgtEl>
                                        <p:attrNameLst>
                                          <p:attrName>ppt_x</p:attrName>
                                          <p:attrName>ppt_y</p:attrName>
                                        </p:attrNameLst>
                                      </p:cBhvr>
                                      <p:rCtr x="9150" y="-19964"/>
                                    </p:animMotion>
                                  </p:childTnLst>
                                </p:cTn>
                              </p:par>
                              <p:par>
                                <p:cTn id="7" presetID="6" presetClass="emph" presetSubtype="0" fill="hold" grpId="1" nodeType="withEffect">
                                  <p:stCondLst>
                                    <p:cond delay="0"/>
                                  </p:stCondLst>
                                  <p:childTnLst>
                                    <p:animScale>
                                      <p:cBhvr>
                                        <p:cTn id="8" dur="750" fill="hold"/>
                                        <p:tgtEl>
                                          <p:spTgt spid="68"/>
                                        </p:tgtEl>
                                      </p:cBhvr>
                                      <p:by x="150000" y="150000"/>
                                    </p:animScale>
                                  </p:childTnLst>
                                </p:cTn>
                              </p:par>
                              <p:par>
                                <p:cTn id="9" presetID="10" presetClass="entr" presetSubtype="0" fill="hold" grpId="0" nodeType="withEffect">
                                  <p:stCondLst>
                                    <p:cond delay="500"/>
                                  </p:stCondLst>
                                  <p:childTnLst>
                                    <p:set>
                                      <p:cBhvr>
                                        <p:cTn id="10" dur="1" fill="hold">
                                          <p:stCondLst>
                                            <p:cond delay="0"/>
                                          </p:stCondLst>
                                        </p:cTn>
                                        <p:tgtEl>
                                          <p:spTgt spid="69"/>
                                        </p:tgtEl>
                                        <p:attrNameLst>
                                          <p:attrName>style.visibility</p:attrName>
                                        </p:attrNameLst>
                                      </p:cBhvr>
                                      <p:to>
                                        <p:strVal val="visible"/>
                                      </p:to>
                                    </p:set>
                                    <p:animEffect transition="in" filter="fade">
                                      <p:cBhvr>
                                        <p:cTn id="11" dur="500"/>
                                        <p:tgtEl>
                                          <p:spTgt spid="69"/>
                                        </p:tgtEl>
                                      </p:cBhvr>
                                    </p:animEffect>
                                  </p:childTnLst>
                                </p:cTn>
                              </p:par>
                              <p:par>
                                <p:cTn id="12" presetID="10" presetClass="exit" presetSubtype="0" fill="hold" grpId="2" nodeType="withEffect">
                                  <p:stCondLst>
                                    <p:cond delay="250"/>
                                  </p:stCondLst>
                                  <p:childTnLst>
                                    <p:animEffect transition="out" filter="fade">
                                      <p:cBhvr>
                                        <p:cTn id="13" dur="500"/>
                                        <p:tgtEl>
                                          <p:spTgt spid="68"/>
                                        </p:tgtEl>
                                      </p:cBhvr>
                                    </p:animEffect>
                                    <p:set>
                                      <p:cBhvr>
                                        <p:cTn id="14" dur="1" fill="hold">
                                          <p:stCondLst>
                                            <p:cond delay="499"/>
                                          </p:stCondLst>
                                        </p:cTn>
                                        <p:tgtEl>
                                          <p:spTgt spid="68"/>
                                        </p:tgtEl>
                                        <p:attrNameLst>
                                          <p:attrName>style.visibility</p:attrName>
                                        </p:attrNameLst>
                                      </p:cBhvr>
                                      <p:to>
                                        <p:strVal val="hidden"/>
                                      </p:to>
                                    </p:se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250"/>
                                        <p:tgtEl>
                                          <p:spTgt spid="12"/>
                                        </p:tgtEl>
                                      </p:cBhvr>
                                    </p:animEffect>
                                  </p:childTnLst>
                                </p:cTn>
                              </p:par>
                            </p:childTnLst>
                          </p:cTn>
                        </p:par>
                        <p:par>
                          <p:cTn id="19" fill="hold">
                            <p:stCondLst>
                              <p:cond delay="1250"/>
                            </p:stCondLst>
                            <p:childTnLst>
                              <p:par>
                                <p:cTn id="20" presetID="10" presetClass="entr" presetSubtype="0"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250"/>
                                        <p:tgtEl>
                                          <p:spTgt spid="15"/>
                                        </p:tgtEl>
                                      </p:cBhvr>
                                    </p:animEffec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250"/>
                                        <p:tgtEl>
                                          <p:spTgt spid="16"/>
                                        </p:tgtEl>
                                      </p:cBhvr>
                                    </p:animEffect>
                                  </p:childTnLst>
                                </p:cTn>
                              </p:par>
                            </p:childTnLst>
                          </p:cTn>
                        </p:par>
                        <p:par>
                          <p:cTn id="27" fill="hold">
                            <p:stCondLst>
                              <p:cond delay="1750"/>
                            </p:stCondLst>
                            <p:childTnLst>
                              <p:par>
                                <p:cTn id="28" presetID="10" presetClass="entr" presetSubtype="0"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250"/>
                                        <p:tgtEl>
                                          <p:spTgt spid="17"/>
                                        </p:tgtEl>
                                      </p:cBhvr>
                                    </p:animEffect>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250"/>
                                        <p:tgtEl>
                                          <p:spTgt spid="18"/>
                                        </p:tgtEl>
                                      </p:cBhvr>
                                    </p:animEffect>
                                  </p:childTnLst>
                                </p:cTn>
                              </p:par>
                            </p:childTnLst>
                          </p:cTn>
                        </p:par>
                        <p:par>
                          <p:cTn id="35" fill="hold">
                            <p:stCondLst>
                              <p:cond delay="2250"/>
                            </p:stCondLst>
                            <p:childTnLst>
                              <p:par>
                                <p:cTn id="36" presetID="10" presetClass="entr" presetSubtype="0"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250"/>
                                        <p:tgtEl>
                                          <p:spTgt spid="19"/>
                                        </p:tgtEl>
                                      </p:cBhvr>
                                    </p:animEffect>
                                  </p:childTnLst>
                                </p:cTn>
                              </p:par>
                            </p:childTnLst>
                          </p:cTn>
                        </p:par>
                        <p:par>
                          <p:cTn id="39" fill="hold">
                            <p:stCondLst>
                              <p:cond delay="2500"/>
                            </p:stCondLst>
                            <p:childTnLst>
                              <p:par>
                                <p:cTn id="40" presetID="10" presetClass="entr" presetSubtype="0"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250"/>
                                        <p:tgtEl>
                                          <p:spTgt spid="20"/>
                                        </p:tgtEl>
                                      </p:cBhvr>
                                    </p:animEffect>
                                  </p:childTnLst>
                                </p:cTn>
                              </p:par>
                            </p:childTnLst>
                          </p:cTn>
                        </p:par>
                        <p:par>
                          <p:cTn id="43" fill="hold">
                            <p:stCondLst>
                              <p:cond delay="2750"/>
                            </p:stCondLst>
                            <p:childTnLst>
                              <p:par>
                                <p:cTn id="44" presetID="10" presetClass="entr" presetSubtype="0" fill="hold" grpId="0"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250"/>
                                        <p:tgtEl>
                                          <p:spTgt spid="21"/>
                                        </p:tgtEl>
                                      </p:cBhvr>
                                    </p:animEffect>
                                  </p:childTnLst>
                                </p:cTn>
                              </p:par>
                            </p:childTnLst>
                          </p:cTn>
                        </p:par>
                        <p:par>
                          <p:cTn id="47" fill="hold">
                            <p:stCondLst>
                              <p:cond delay="3000"/>
                            </p:stCondLst>
                            <p:childTnLst>
                              <p:par>
                                <p:cTn id="48" presetID="10" presetClass="entr" presetSubtype="0" fill="hold" grpId="0" nodeType="after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250"/>
                                        <p:tgtEl>
                                          <p:spTgt spid="22"/>
                                        </p:tgtEl>
                                      </p:cBhvr>
                                    </p:animEffect>
                                  </p:childTnLst>
                                </p:cTn>
                              </p:par>
                            </p:childTnLst>
                          </p:cTn>
                        </p:par>
                        <p:par>
                          <p:cTn id="51" fill="hold">
                            <p:stCondLst>
                              <p:cond delay="3250"/>
                            </p:stCondLst>
                            <p:childTnLst>
                              <p:par>
                                <p:cTn id="52" presetID="10" presetClass="entr" presetSubtype="0" fill="hold" grpId="0" nodeType="after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fade">
                                      <p:cBhvr>
                                        <p:cTn id="54" dur="250"/>
                                        <p:tgtEl>
                                          <p:spTgt spid="23"/>
                                        </p:tgtEl>
                                      </p:cBhvr>
                                    </p:animEffect>
                                  </p:childTnLst>
                                </p:cTn>
                              </p:par>
                            </p:childTnLst>
                          </p:cTn>
                        </p:par>
                        <p:par>
                          <p:cTn id="55" fill="hold">
                            <p:stCondLst>
                              <p:cond delay="3500"/>
                            </p:stCondLst>
                            <p:childTnLst>
                              <p:par>
                                <p:cTn id="56" presetID="10" presetClass="entr" presetSubtype="0" fill="hold" grpId="0" nodeType="after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250"/>
                                        <p:tgtEl>
                                          <p:spTgt spid="24"/>
                                        </p:tgtEl>
                                      </p:cBhvr>
                                    </p:animEffect>
                                  </p:childTnLst>
                                </p:cTn>
                              </p:par>
                            </p:childTnLst>
                          </p:cTn>
                        </p:par>
                        <p:par>
                          <p:cTn id="59" fill="hold">
                            <p:stCondLst>
                              <p:cond delay="3750"/>
                            </p:stCondLst>
                            <p:childTnLst>
                              <p:par>
                                <p:cTn id="60" presetID="10" presetClass="entr" presetSubtype="0" fill="hold" grpId="0" nodeType="after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fade">
                                      <p:cBhvr>
                                        <p:cTn id="62" dur="250"/>
                                        <p:tgtEl>
                                          <p:spTgt spid="25"/>
                                        </p:tgtEl>
                                      </p:cBhvr>
                                    </p:animEffect>
                                  </p:childTnLst>
                                </p:cTn>
                              </p:par>
                            </p:childTnLst>
                          </p:cTn>
                        </p:par>
                        <p:par>
                          <p:cTn id="63" fill="hold">
                            <p:stCondLst>
                              <p:cond delay="4000"/>
                            </p:stCondLst>
                            <p:childTnLst>
                              <p:par>
                                <p:cTn id="64" presetID="10" presetClass="entr" presetSubtype="0"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fade">
                                      <p:cBhvr>
                                        <p:cTn id="66" dur="250"/>
                                        <p:tgtEl>
                                          <p:spTgt spid="26"/>
                                        </p:tgtEl>
                                      </p:cBhvr>
                                    </p:animEffect>
                                  </p:childTnLst>
                                </p:cTn>
                              </p:par>
                            </p:childTnLst>
                          </p:cTn>
                        </p:par>
                        <p:par>
                          <p:cTn id="67" fill="hold">
                            <p:stCondLst>
                              <p:cond delay="4250"/>
                            </p:stCondLst>
                            <p:childTnLst>
                              <p:par>
                                <p:cTn id="68" presetID="10" presetClass="entr" presetSubtype="0" fill="hold" grpId="0" nodeType="afterEffect">
                                  <p:stCondLst>
                                    <p:cond delay="0"/>
                                  </p:stCondLst>
                                  <p:childTnLst>
                                    <p:set>
                                      <p:cBhvr>
                                        <p:cTn id="69" dur="1" fill="hold">
                                          <p:stCondLst>
                                            <p:cond delay="0"/>
                                          </p:stCondLst>
                                        </p:cTn>
                                        <p:tgtEl>
                                          <p:spTgt spid="27"/>
                                        </p:tgtEl>
                                        <p:attrNameLst>
                                          <p:attrName>style.visibility</p:attrName>
                                        </p:attrNameLst>
                                      </p:cBhvr>
                                      <p:to>
                                        <p:strVal val="visible"/>
                                      </p:to>
                                    </p:set>
                                    <p:animEffect transition="in" filter="fade">
                                      <p:cBhvr>
                                        <p:cTn id="70" dur="250"/>
                                        <p:tgtEl>
                                          <p:spTgt spid="27"/>
                                        </p:tgtEl>
                                      </p:cBhvr>
                                    </p:animEffect>
                                  </p:childTnLst>
                                </p:cTn>
                              </p:par>
                            </p:childTnLst>
                          </p:cTn>
                        </p:par>
                        <p:par>
                          <p:cTn id="71" fill="hold">
                            <p:stCondLst>
                              <p:cond delay="4500"/>
                            </p:stCondLst>
                            <p:childTnLst>
                              <p:par>
                                <p:cTn id="72" presetID="10" presetClass="entr" presetSubtype="0" fill="hold" grpId="0" nodeType="after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fade">
                                      <p:cBhvr>
                                        <p:cTn id="74" dur="250"/>
                                        <p:tgtEl>
                                          <p:spTgt spid="28"/>
                                        </p:tgtEl>
                                      </p:cBhvr>
                                    </p:animEffect>
                                  </p:childTnLst>
                                </p:cTn>
                              </p:par>
                            </p:childTnLst>
                          </p:cTn>
                        </p:par>
                        <p:par>
                          <p:cTn id="75" fill="hold">
                            <p:stCondLst>
                              <p:cond delay="4750"/>
                            </p:stCondLst>
                            <p:childTnLst>
                              <p:par>
                                <p:cTn id="76" presetID="10" presetClass="entr" presetSubtype="0" fill="hold" grpId="0" nodeType="afterEffect">
                                  <p:stCondLst>
                                    <p:cond delay="0"/>
                                  </p:stCondLst>
                                  <p:childTnLst>
                                    <p:set>
                                      <p:cBhvr>
                                        <p:cTn id="77" dur="1" fill="hold">
                                          <p:stCondLst>
                                            <p:cond delay="0"/>
                                          </p:stCondLst>
                                        </p:cTn>
                                        <p:tgtEl>
                                          <p:spTgt spid="29"/>
                                        </p:tgtEl>
                                        <p:attrNameLst>
                                          <p:attrName>style.visibility</p:attrName>
                                        </p:attrNameLst>
                                      </p:cBhvr>
                                      <p:to>
                                        <p:strVal val="visible"/>
                                      </p:to>
                                    </p:set>
                                    <p:animEffect transition="in" filter="fade">
                                      <p:cBhvr>
                                        <p:cTn id="78" dur="250"/>
                                        <p:tgtEl>
                                          <p:spTgt spid="29"/>
                                        </p:tgtEl>
                                      </p:cBhvr>
                                    </p:animEffect>
                                  </p:childTnLst>
                                </p:cTn>
                              </p:par>
                            </p:childTnLst>
                          </p:cTn>
                        </p:par>
                        <p:par>
                          <p:cTn id="79" fill="hold">
                            <p:stCondLst>
                              <p:cond delay="5000"/>
                            </p:stCondLst>
                            <p:childTnLst>
                              <p:par>
                                <p:cTn id="80" presetID="10" presetClass="entr" presetSubtype="0" fill="hold" grpId="0" nodeType="afterEffect">
                                  <p:stCondLst>
                                    <p:cond delay="0"/>
                                  </p:stCondLst>
                                  <p:childTnLst>
                                    <p:set>
                                      <p:cBhvr>
                                        <p:cTn id="81" dur="1" fill="hold">
                                          <p:stCondLst>
                                            <p:cond delay="0"/>
                                          </p:stCondLst>
                                        </p:cTn>
                                        <p:tgtEl>
                                          <p:spTgt spid="30"/>
                                        </p:tgtEl>
                                        <p:attrNameLst>
                                          <p:attrName>style.visibility</p:attrName>
                                        </p:attrNameLst>
                                      </p:cBhvr>
                                      <p:to>
                                        <p:strVal val="visible"/>
                                      </p:to>
                                    </p:set>
                                    <p:animEffect transition="in" filter="fade">
                                      <p:cBhvr>
                                        <p:cTn id="82" dur="250"/>
                                        <p:tgtEl>
                                          <p:spTgt spid="30"/>
                                        </p:tgtEl>
                                      </p:cBhvr>
                                    </p:animEffect>
                                  </p:childTnLst>
                                </p:cTn>
                              </p:par>
                            </p:childTnLst>
                          </p:cTn>
                        </p:par>
                        <p:par>
                          <p:cTn id="83" fill="hold">
                            <p:stCondLst>
                              <p:cond delay="5250"/>
                            </p:stCondLst>
                            <p:childTnLst>
                              <p:par>
                                <p:cTn id="84" presetID="10" presetClass="entr" presetSubtype="0" fill="hold" grpId="0" nodeType="afterEffect">
                                  <p:stCondLst>
                                    <p:cond delay="0"/>
                                  </p:stCondLst>
                                  <p:childTnLst>
                                    <p:set>
                                      <p:cBhvr>
                                        <p:cTn id="85" dur="1" fill="hold">
                                          <p:stCondLst>
                                            <p:cond delay="0"/>
                                          </p:stCondLst>
                                        </p:cTn>
                                        <p:tgtEl>
                                          <p:spTgt spid="31"/>
                                        </p:tgtEl>
                                        <p:attrNameLst>
                                          <p:attrName>style.visibility</p:attrName>
                                        </p:attrNameLst>
                                      </p:cBhvr>
                                      <p:to>
                                        <p:strVal val="visible"/>
                                      </p:to>
                                    </p:set>
                                    <p:animEffect transition="in" filter="fade">
                                      <p:cBhvr>
                                        <p:cTn id="86" dur="250"/>
                                        <p:tgtEl>
                                          <p:spTgt spid="31"/>
                                        </p:tgtEl>
                                      </p:cBhvr>
                                    </p:animEffect>
                                  </p:childTnLst>
                                </p:cTn>
                              </p:par>
                            </p:childTnLst>
                          </p:cTn>
                        </p:par>
                        <p:par>
                          <p:cTn id="87" fill="hold">
                            <p:stCondLst>
                              <p:cond delay="5500"/>
                            </p:stCondLst>
                            <p:childTnLst>
                              <p:par>
                                <p:cTn id="88" presetID="10" presetClass="entr" presetSubtype="0" fill="hold" grpId="0" nodeType="afterEffect">
                                  <p:stCondLst>
                                    <p:cond delay="0"/>
                                  </p:stCondLst>
                                  <p:childTnLst>
                                    <p:set>
                                      <p:cBhvr>
                                        <p:cTn id="89" dur="1" fill="hold">
                                          <p:stCondLst>
                                            <p:cond delay="0"/>
                                          </p:stCondLst>
                                        </p:cTn>
                                        <p:tgtEl>
                                          <p:spTgt spid="32"/>
                                        </p:tgtEl>
                                        <p:attrNameLst>
                                          <p:attrName>style.visibility</p:attrName>
                                        </p:attrNameLst>
                                      </p:cBhvr>
                                      <p:to>
                                        <p:strVal val="visible"/>
                                      </p:to>
                                    </p:set>
                                    <p:animEffect transition="in" filter="fade">
                                      <p:cBhvr>
                                        <p:cTn id="90" dur="250"/>
                                        <p:tgtEl>
                                          <p:spTgt spid="32"/>
                                        </p:tgtEl>
                                      </p:cBhvr>
                                    </p:animEffect>
                                  </p:childTnLst>
                                </p:cTn>
                              </p:par>
                            </p:childTnLst>
                          </p:cTn>
                        </p:par>
                        <p:par>
                          <p:cTn id="91" fill="hold">
                            <p:stCondLst>
                              <p:cond delay="5750"/>
                            </p:stCondLst>
                            <p:childTnLst>
                              <p:par>
                                <p:cTn id="92" presetID="10" presetClass="entr" presetSubtype="0" fill="hold" grpId="0" nodeType="afterEffect">
                                  <p:stCondLst>
                                    <p:cond delay="0"/>
                                  </p:stCondLst>
                                  <p:childTnLst>
                                    <p:set>
                                      <p:cBhvr>
                                        <p:cTn id="93" dur="1" fill="hold">
                                          <p:stCondLst>
                                            <p:cond delay="0"/>
                                          </p:stCondLst>
                                        </p:cTn>
                                        <p:tgtEl>
                                          <p:spTgt spid="33"/>
                                        </p:tgtEl>
                                        <p:attrNameLst>
                                          <p:attrName>style.visibility</p:attrName>
                                        </p:attrNameLst>
                                      </p:cBhvr>
                                      <p:to>
                                        <p:strVal val="visible"/>
                                      </p:to>
                                    </p:set>
                                    <p:animEffect transition="in" filter="fade">
                                      <p:cBhvr>
                                        <p:cTn id="94" dur="250"/>
                                        <p:tgtEl>
                                          <p:spTgt spid="33"/>
                                        </p:tgtEl>
                                      </p:cBhvr>
                                    </p:animEffect>
                                  </p:childTnLst>
                                </p:cTn>
                              </p:par>
                            </p:childTnLst>
                          </p:cTn>
                        </p:par>
                        <p:par>
                          <p:cTn id="95" fill="hold">
                            <p:stCondLst>
                              <p:cond delay="6000"/>
                            </p:stCondLst>
                            <p:childTnLst>
                              <p:par>
                                <p:cTn id="96" presetID="10" presetClass="entr" presetSubtype="0" fill="hold" grpId="0" nodeType="afterEffect">
                                  <p:stCondLst>
                                    <p:cond delay="0"/>
                                  </p:stCondLst>
                                  <p:childTnLst>
                                    <p:set>
                                      <p:cBhvr>
                                        <p:cTn id="97" dur="1" fill="hold">
                                          <p:stCondLst>
                                            <p:cond delay="0"/>
                                          </p:stCondLst>
                                        </p:cTn>
                                        <p:tgtEl>
                                          <p:spTgt spid="34"/>
                                        </p:tgtEl>
                                        <p:attrNameLst>
                                          <p:attrName>style.visibility</p:attrName>
                                        </p:attrNameLst>
                                      </p:cBhvr>
                                      <p:to>
                                        <p:strVal val="visible"/>
                                      </p:to>
                                    </p:set>
                                    <p:animEffect transition="in" filter="fade">
                                      <p:cBhvr>
                                        <p:cTn id="98" dur="250"/>
                                        <p:tgtEl>
                                          <p:spTgt spid="34"/>
                                        </p:tgtEl>
                                      </p:cBhvr>
                                    </p:animEffect>
                                  </p:childTnLst>
                                </p:cTn>
                              </p:par>
                            </p:childTnLst>
                          </p:cTn>
                        </p:par>
                        <p:par>
                          <p:cTn id="99" fill="hold">
                            <p:stCondLst>
                              <p:cond delay="6250"/>
                            </p:stCondLst>
                            <p:childTnLst>
                              <p:par>
                                <p:cTn id="100" presetID="10" presetClass="entr" presetSubtype="0" fill="hold" grpId="0" nodeType="afterEffect">
                                  <p:stCondLst>
                                    <p:cond delay="0"/>
                                  </p:stCondLst>
                                  <p:childTnLst>
                                    <p:set>
                                      <p:cBhvr>
                                        <p:cTn id="101" dur="1" fill="hold">
                                          <p:stCondLst>
                                            <p:cond delay="0"/>
                                          </p:stCondLst>
                                        </p:cTn>
                                        <p:tgtEl>
                                          <p:spTgt spid="35"/>
                                        </p:tgtEl>
                                        <p:attrNameLst>
                                          <p:attrName>style.visibility</p:attrName>
                                        </p:attrNameLst>
                                      </p:cBhvr>
                                      <p:to>
                                        <p:strVal val="visible"/>
                                      </p:to>
                                    </p:set>
                                    <p:animEffect transition="in" filter="fade">
                                      <p:cBhvr>
                                        <p:cTn id="102" dur="250"/>
                                        <p:tgtEl>
                                          <p:spTgt spid="35"/>
                                        </p:tgtEl>
                                      </p:cBhvr>
                                    </p:animEffect>
                                  </p:childTnLst>
                                </p:cTn>
                              </p:par>
                            </p:childTnLst>
                          </p:cTn>
                        </p:par>
                        <p:par>
                          <p:cTn id="103" fill="hold">
                            <p:stCondLst>
                              <p:cond delay="6500"/>
                            </p:stCondLst>
                            <p:childTnLst>
                              <p:par>
                                <p:cTn id="104" presetID="10" presetClass="entr" presetSubtype="0" fill="hold" grpId="0" nodeType="afterEffect">
                                  <p:stCondLst>
                                    <p:cond delay="0"/>
                                  </p:stCondLst>
                                  <p:childTnLst>
                                    <p:set>
                                      <p:cBhvr>
                                        <p:cTn id="105" dur="1" fill="hold">
                                          <p:stCondLst>
                                            <p:cond delay="0"/>
                                          </p:stCondLst>
                                        </p:cTn>
                                        <p:tgtEl>
                                          <p:spTgt spid="36"/>
                                        </p:tgtEl>
                                        <p:attrNameLst>
                                          <p:attrName>style.visibility</p:attrName>
                                        </p:attrNameLst>
                                      </p:cBhvr>
                                      <p:to>
                                        <p:strVal val="visible"/>
                                      </p:to>
                                    </p:set>
                                    <p:animEffect transition="in" filter="fade">
                                      <p:cBhvr>
                                        <p:cTn id="106" dur="250"/>
                                        <p:tgtEl>
                                          <p:spTgt spid="36"/>
                                        </p:tgtEl>
                                      </p:cBhvr>
                                    </p:animEffect>
                                  </p:childTnLst>
                                </p:cTn>
                              </p:par>
                            </p:childTnLst>
                          </p:cTn>
                        </p:par>
                        <p:par>
                          <p:cTn id="107" fill="hold">
                            <p:stCondLst>
                              <p:cond delay="6750"/>
                            </p:stCondLst>
                            <p:childTnLst>
                              <p:par>
                                <p:cTn id="108" presetID="10" presetClass="entr" presetSubtype="0" fill="hold" grpId="0" nodeType="afterEffect">
                                  <p:stCondLst>
                                    <p:cond delay="0"/>
                                  </p:stCondLst>
                                  <p:childTnLst>
                                    <p:set>
                                      <p:cBhvr>
                                        <p:cTn id="109" dur="1" fill="hold">
                                          <p:stCondLst>
                                            <p:cond delay="0"/>
                                          </p:stCondLst>
                                        </p:cTn>
                                        <p:tgtEl>
                                          <p:spTgt spid="37"/>
                                        </p:tgtEl>
                                        <p:attrNameLst>
                                          <p:attrName>style.visibility</p:attrName>
                                        </p:attrNameLst>
                                      </p:cBhvr>
                                      <p:to>
                                        <p:strVal val="visible"/>
                                      </p:to>
                                    </p:set>
                                    <p:animEffect transition="in" filter="fade">
                                      <p:cBhvr>
                                        <p:cTn id="110" dur="250"/>
                                        <p:tgtEl>
                                          <p:spTgt spid="37"/>
                                        </p:tgtEl>
                                      </p:cBhvr>
                                    </p:animEffect>
                                  </p:childTnLst>
                                </p:cTn>
                              </p:par>
                            </p:childTnLst>
                          </p:cTn>
                        </p:par>
                        <p:par>
                          <p:cTn id="111" fill="hold">
                            <p:stCondLst>
                              <p:cond delay="7000"/>
                            </p:stCondLst>
                            <p:childTnLst>
                              <p:par>
                                <p:cTn id="112" presetID="10" presetClass="entr" presetSubtype="0" fill="hold" grpId="0" nodeType="afterEffect">
                                  <p:stCondLst>
                                    <p:cond delay="0"/>
                                  </p:stCondLst>
                                  <p:childTnLst>
                                    <p:set>
                                      <p:cBhvr>
                                        <p:cTn id="113" dur="1" fill="hold">
                                          <p:stCondLst>
                                            <p:cond delay="0"/>
                                          </p:stCondLst>
                                        </p:cTn>
                                        <p:tgtEl>
                                          <p:spTgt spid="38"/>
                                        </p:tgtEl>
                                        <p:attrNameLst>
                                          <p:attrName>style.visibility</p:attrName>
                                        </p:attrNameLst>
                                      </p:cBhvr>
                                      <p:to>
                                        <p:strVal val="visible"/>
                                      </p:to>
                                    </p:set>
                                    <p:animEffect transition="in" filter="fade">
                                      <p:cBhvr>
                                        <p:cTn id="114" dur="250"/>
                                        <p:tgtEl>
                                          <p:spTgt spid="38"/>
                                        </p:tgtEl>
                                      </p:cBhvr>
                                    </p:animEffect>
                                  </p:childTnLst>
                                </p:cTn>
                              </p:par>
                            </p:childTnLst>
                          </p:cTn>
                        </p:par>
                        <p:par>
                          <p:cTn id="115" fill="hold">
                            <p:stCondLst>
                              <p:cond delay="7250"/>
                            </p:stCondLst>
                            <p:childTnLst>
                              <p:par>
                                <p:cTn id="116" presetID="10" presetClass="entr" presetSubtype="0" fill="hold" grpId="0" nodeType="afterEffect">
                                  <p:stCondLst>
                                    <p:cond delay="0"/>
                                  </p:stCondLst>
                                  <p:childTnLst>
                                    <p:set>
                                      <p:cBhvr>
                                        <p:cTn id="117" dur="1" fill="hold">
                                          <p:stCondLst>
                                            <p:cond delay="0"/>
                                          </p:stCondLst>
                                        </p:cTn>
                                        <p:tgtEl>
                                          <p:spTgt spid="39"/>
                                        </p:tgtEl>
                                        <p:attrNameLst>
                                          <p:attrName>style.visibility</p:attrName>
                                        </p:attrNameLst>
                                      </p:cBhvr>
                                      <p:to>
                                        <p:strVal val="visible"/>
                                      </p:to>
                                    </p:set>
                                    <p:animEffect transition="in" filter="fade">
                                      <p:cBhvr>
                                        <p:cTn id="118" dur="250"/>
                                        <p:tgtEl>
                                          <p:spTgt spid="39"/>
                                        </p:tgtEl>
                                      </p:cBhvr>
                                    </p:animEffect>
                                  </p:childTnLst>
                                </p:cTn>
                              </p:par>
                            </p:childTnLst>
                          </p:cTn>
                        </p:par>
                        <p:par>
                          <p:cTn id="119" fill="hold">
                            <p:stCondLst>
                              <p:cond delay="7500"/>
                            </p:stCondLst>
                            <p:childTnLst>
                              <p:par>
                                <p:cTn id="120" presetID="10" presetClass="entr" presetSubtype="0" fill="hold" grpId="0" nodeType="afterEffect">
                                  <p:stCondLst>
                                    <p:cond delay="0"/>
                                  </p:stCondLst>
                                  <p:childTnLst>
                                    <p:set>
                                      <p:cBhvr>
                                        <p:cTn id="121" dur="1" fill="hold">
                                          <p:stCondLst>
                                            <p:cond delay="0"/>
                                          </p:stCondLst>
                                        </p:cTn>
                                        <p:tgtEl>
                                          <p:spTgt spid="40"/>
                                        </p:tgtEl>
                                        <p:attrNameLst>
                                          <p:attrName>style.visibility</p:attrName>
                                        </p:attrNameLst>
                                      </p:cBhvr>
                                      <p:to>
                                        <p:strVal val="visible"/>
                                      </p:to>
                                    </p:set>
                                    <p:animEffect transition="in" filter="fade">
                                      <p:cBhvr>
                                        <p:cTn id="122" dur="250"/>
                                        <p:tgtEl>
                                          <p:spTgt spid="40"/>
                                        </p:tgtEl>
                                      </p:cBhvr>
                                    </p:animEffect>
                                  </p:childTnLst>
                                </p:cTn>
                              </p:par>
                            </p:childTnLst>
                          </p:cTn>
                        </p:par>
                        <p:par>
                          <p:cTn id="123" fill="hold">
                            <p:stCondLst>
                              <p:cond delay="7750"/>
                            </p:stCondLst>
                            <p:childTnLst>
                              <p:par>
                                <p:cTn id="124" presetID="10" presetClass="entr" presetSubtype="0" fill="hold" grpId="0" nodeType="afterEffect">
                                  <p:stCondLst>
                                    <p:cond delay="0"/>
                                  </p:stCondLst>
                                  <p:childTnLst>
                                    <p:set>
                                      <p:cBhvr>
                                        <p:cTn id="125" dur="1" fill="hold">
                                          <p:stCondLst>
                                            <p:cond delay="0"/>
                                          </p:stCondLst>
                                        </p:cTn>
                                        <p:tgtEl>
                                          <p:spTgt spid="41"/>
                                        </p:tgtEl>
                                        <p:attrNameLst>
                                          <p:attrName>style.visibility</p:attrName>
                                        </p:attrNameLst>
                                      </p:cBhvr>
                                      <p:to>
                                        <p:strVal val="visible"/>
                                      </p:to>
                                    </p:set>
                                    <p:animEffect transition="in" filter="fade">
                                      <p:cBhvr>
                                        <p:cTn id="126" dur="250"/>
                                        <p:tgtEl>
                                          <p:spTgt spid="41"/>
                                        </p:tgtEl>
                                      </p:cBhvr>
                                    </p:animEffect>
                                  </p:childTnLst>
                                </p:cTn>
                              </p:par>
                            </p:childTnLst>
                          </p:cTn>
                        </p:par>
                        <p:par>
                          <p:cTn id="127" fill="hold">
                            <p:stCondLst>
                              <p:cond delay="8000"/>
                            </p:stCondLst>
                            <p:childTnLst>
                              <p:par>
                                <p:cTn id="128" presetID="10" presetClass="entr" presetSubtype="0" fill="hold" grpId="0" nodeType="afterEffect">
                                  <p:stCondLst>
                                    <p:cond delay="0"/>
                                  </p:stCondLst>
                                  <p:childTnLst>
                                    <p:set>
                                      <p:cBhvr>
                                        <p:cTn id="129" dur="1" fill="hold">
                                          <p:stCondLst>
                                            <p:cond delay="0"/>
                                          </p:stCondLst>
                                        </p:cTn>
                                        <p:tgtEl>
                                          <p:spTgt spid="42"/>
                                        </p:tgtEl>
                                        <p:attrNameLst>
                                          <p:attrName>style.visibility</p:attrName>
                                        </p:attrNameLst>
                                      </p:cBhvr>
                                      <p:to>
                                        <p:strVal val="visible"/>
                                      </p:to>
                                    </p:set>
                                    <p:animEffect transition="in" filter="fade">
                                      <p:cBhvr>
                                        <p:cTn id="130" dur="250"/>
                                        <p:tgtEl>
                                          <p:spTgt spid="42"/>
                                        </p:tgtEl>
                                      </p:cBhvr>
                                    </p:animEffect>
                                  </p:childTnLst>
                                </p:cTn>
                              </p:par>
                            </p:childTnLst>
                          </p:cTn>
                        </p:par>
                        <p:par>
                          <p:cTn id="131" fill="hold">
                            <p:stCondLst>
                              <p:cond delay="8250"/>
                            </p:stCondLst>
                            <p:childTnLst>
                              <p:par>
                                <p:cTn id="132" presetID="10" presetClass="entr" presetSubtype="0" fill="hold" grpId="0" nodeType="afterEffect">
                                  <p:stCondLst>
                                    <p:cond delay="0"/>
                                  </p:stCondLst>
                                  <p:childTnLst>
                                    <p:set>
                                      <p:cBhvr>
                                        <p:cTn id="133" dur="1" fill="hold">
                                          <p:stCondLst>
                                            <p:cond delay="0"/>
                                          </p:stCondLst>
                                        </p:cTn>
                                        <p:tgtEl>
                                          <p:spTgt spid="43"/>
                                        </p:tgtEl>
                                        <p:attrNameLst>
                                          <p:attrName>style.visibility</p:attrName>
                                        </p:attrNameLst>
                                      </p:cBhvr>
                                      <p:to>
                                        <p:strVal val="visible"/>
                                      </p:to>
                                    </p:set>
                                    <p:animEffect transition="in" filter="fade">
                                      <p:cBhvr>
                                        <p:cTn id="134" dur="250"/>
                                        <p:tgtEl>
                                          <p:spTgt spid="43"/>
                                        </p:tgtEl>
                                      </p:cBhvr>
                                    </p:animEffect>
                                  </p:childTnLst>
                                </p:cTn>
                              </p:par>
                            </p:childTnLst>
                          </p:cTn>
                        </p:par>
                        <p:par>
                          <p:cTn id="135" fill="hold">
                            <p:stCondLst>
                              <p:cond delay="8500"/>
                            </p:stCondLst>
                            <p:childTnLst>
                              <p:par>
                                <p:cTn id="136" presetID="10" presetClass="entr" presetSubtype="0" fill="hold" grpId="0" nodeType="afterEffect">
                                  <p:stCondLst>
                                    <p:cond delay="0"/>
                                  </p:stCondLst>
                                  <p:childTnLst>
                                    <p:set>
                                      <p:cBhvr>
                                        <p:cTn id="137" dur="1" fill="hold">
                                          <p:stCondLst>
                                            <p:cond delay="0"/>
                                          </p:stCondLst>
                                        </p:cTn>
                                        <p:tgtEl>
                                          <p:spTgt spid="44"/>
                                        </p:tgtEl>
                                        <p:attrNameLst>
                                          <p:attrName>style.visibility</p:attrName>
                                        </p:attrNameLst>
                                      </p:cBhvr>
                                      <p:to>
                                        <p:strVal val="visible"/>
                                      </p:to>
                                    </p:set>
                                    <p:animEffect transition="in" filter="fade">
                                      <p:cBhvr>
                                        <p:cTn id="138" dur="250"/>
                                        <p:tgtEl>
                                          <p:spTgt spid="44"/>
                                        </p:tgtEl>
                                      </p:cBhvr>
                                    </p:animEffect>
                                  </p:childTnLst>
                                </p:cTn>
                              </p:par>
                            </p:childTnLst>
                          </p:cTn>
                        </p:par>
                        <p:par>
                          <p:cTn id="139" fill="hold">
                            <p:stCondLst>
                              <p:cond delay="8750"/>
                            </p:stCondLst>
                            <p:childTnLst>
                              <p:par>
                                <p:cTn id="140" presetID="10" presetClass="entr" presetSubtype="0" fill="hold" grpId="0" nodeType="afterEffect">
                                  <p:stCondLst>
                                    <p:cond delay="0"/>
                                  </p:stCondLst>
                                  <p:childTnLst>
                                    <p:set>
                                      <p:cBhvr>
                                        <p:cTn id="141" dur="1" fill="hold">
                                          <p:stCondLst>
                                            <p:cond delay="0"/>
                                          </p:stCondLst>
                                        </p:cTn>
                                        <p:tgtEl>
                                          <p:spTgt spid="45"/>
                                        </p:tgtEl>
                                        <p:attrNameLst>
                                          <p:attrName>style.visibility</p:attrName>
                                        </p:attrNameLst>
                                      </p:cBhvr>
                                      <p:to>
                                        <p:strVal val="visible"/>
                                      </p:to>
                                    </p:set>
                                    <p:animEffect transition="in" filter="fade">
                                      <p:cBhvr>
                                        <p:cTn id="142" dur="250"/>
                                        <p:tgtEl>
                                          <p:spTgt spid="45"/>
                                        </p:tgtEl>
                                      </p:cBhvr>
                                    </p:animEffect>
                                  </p:childTnLst>
                                </p:cTn>
                              </p:par>
                            </p:childTnLst>
                          </p:cTn>
                        </p:par>
                        <p:par>
                          <p:cTn id="143" fill="hold">
                            <p:stCondLst>
                              <p:cond delay="9000"/>
                            </p:stCondLst>
                            <p:childTnLst>
                              <p:par>
                                <p:cTn id="144" presetID="10" presetClass="entr" presetSubtype="0" fill="hold" grpId="0" nodeType="afterEffect">
                                  <p:stCondLst>
                                    <p:cond delay="0"/>
                                  </p:stCondLst>
                                  <p:childTnLst>
                                    <p:set>
                                      <p:cBhvr>
                                        <p:cTn id="145" dur="1" fill="hold">
                                          <p:stCondLst>
                                            <p:cond delay="0"/>
                                          </p:stCondLst>
                                        </p:cTn>
                                        <p:tgtEl>
                                          <p:spTgt spid="46"/>
                                        </p:tgtEl>
                                        <p:attrNameLst>
                                          <p:attrName>style.visibility</p:attrName>
                                        </p:attrNameLst>
                                      </p:cBhvr>
                                      <p:to>
                                        <p:strVal val="visible"/>
                                      </p:to>
                                    </p:set>
                                    <p:animEffect transition="in" filter="fade">
                                      <p:cBhvr>
                                        <p:cTn id="146" dur="250"/>
                                        <p:tgtEl>
                                          <p:spTgt spid="46"/>
                                        </p:tgtEl>
                                      </p:cBhvr>
                                    </p:animEffect>
                                  </p:childTnLst>
                                </p:cTn>
                              </p:par>
                            </p:childTnLst>
                          </p:cTn>
                        </p:par>
                        <p:par>
                          <p:cTn id="147" fill="hold">
                            <p:stCondLst>
                              <p:cond delay="9250"/>
                            </p:stCondLst>
                            <p:childTnLst>
                              <p:par>
                                <p:cTn id="148" presetID="10" presetClass="entr" presetSubtype="0" fill="hold" grpId="0" nodeType="afterEffect">
                                  <p:stCondLst>
                                    <p:cond delay="0"/>
                                  </p:stCondLst>
                                  <p:childTnLst>
                                    <p:set>
                                      <p:cBhvr>
                                        <p:cTn id="149" dur="1" fill="hold">
                                          <p:stCondLst>
                                            <p:cond delay="0"/>
                                          </p:stCondLst>
                                        </p:cTn>
                                        <p:tgtEl>
                                          <p:spTgt spid="47"/>
                                        </p:tgtEl>
                                        <p:attrNameLst>
                                          <p:attrName>style.visibility</p:attrName>
                                        </p:attrNameLst>
                                      </p:cBhvr>
                                      <p:to>
                                        <p:strVal val="visible"/>
                                      </p:to>
                                    </p:set>
                                    <p:animEffect transition="in" filter="fade">
                                      <p:cBhvr>
                                        <p:cTn id="150" dur="250"/>
                                        <p:tgtEl>
                                          <p:spTgt spid="47"/>
                                        </p:tgtEl>
                                      </p:cBhvr>
                                    </p:animEffect>
                                  </p:childTnLst>
                                </p:cTn>
                              </p:par>
                            </p:childTnLst>
                          </p:cTn>
                        </p:par>
                        <p:par>
                          <p:cTn id="151" fill="hold">
                            <p:stCondLst>
                              <p:cond delay="9500"/>
                            </p:stCondLst>
                            <p:childTnLst>
                              <p:par>
                                <p:cTn id="152" presetID="10" presetClass="entr" presetSubtype="0" fill="hold" grpId="0" nodeType="afterEffect">
                                  <p:stCondLst>
                                    <p:cond delay="0"/>
                                  </p:stCondLst>
                                  <p:childTnLst>
                                    <p:set>
                                      <p:cBhvr>
                                        <p:cTn id="153" dur="1" fill="hold">
                                          <p:stCondLst>
                                            <p:cond delay="0"/>
                                          </p:stCondLst>
                                        </p:cTn>
                                        <p:tgtEl>
                                          <p:spTgt spid="48"/>
                                        </p:tgtEl>
                                        <p:attrNameLst>
                                          <p:attrName>style.visibility</p:attrName>
                                        </p:attrNameLst>
                                      </p:cBhvr>
                                      <p:to>
                                        <p:strVal val="visible"/>
                                      </p:to>
                                    </p:set>
                                    <p:animEffect transition="in" filter="fade">
                                      <p:cBhvr>
                                        <p:cTn id="154" dur="250"/>
                                        <p:tgtEl>
                                          <p:spTgt spid="48"/>
                                        </p:tgtEl>
                                      </p:cBhvr>
                                    </p:animEffect>
                                  </p:childTnLst>
                                </p:cTn>
                              </p:par>
                            </p:childTnLst>
                          </p:cTn>
                        </p:par>
                        <p:par>
                          <p:cTn id="155" fill="hold">
                            <p:stCondLst>
                              <p:cond delay="9750"/>
                            </p:stCondLst>
                            <p:childTnLst>
                              <p:par>
                                <p:cTn id="156" presetID="10" presetClass="entr" presetSubtype="0" fill="hold" grpId="0" nodeType="afterEffect">
                                  <p:stCondLst>
                                    <p:cond delay="0"/>
                                  </p:stCondLst>
                                  <p:childTnLst>
                                    <p:set>
                                      <p:cBhvr>
                                        <p:cTn id="157" dur="1" fill="hold">
                                          <p:stCondLst>
                                            <p:cond delay="0"/>
                                          </p:stCondLst>
                                        </p:cTn>
                                        <p:tgtEl>
                                          <p:spTgt spid="49"/>
                                        </p:tgtEl>
                                        <p:attrNameLst>
                                          <p:attrName>style.visibility</p:attrName>
                                        </p:attrNameLst>
                                      </p:cBhvr>
                                      <p:to>
                                        <p:strVal val="visible"/>
                                      </p:to>
                                    </p:set>
                                    <p:animEffect transition="in" filter="fade">
                                      <p:cBhvr>
                                        <p:cTn id="158" dur="250"/>
                                        <p:tgtEl>
                                          <p:spTgt spid="49"/>
                                        </p:tgtEl>
                                      </p:cBhvr>
                                    </p:animEffect>
                                  </p:childTnLst>
                                </p:cTn>
                              </p:par>
                            </p:childTnLst>
                          </p:cTn>
                        </p:par>
                        <p:par>
                          <p:cTn id="159" fill="hold">
                            <p:stCondLst>
                              <p:cond delay="10000"/>
                            </p:stCondLst>
                            <p:childTnLst>
                              <p:par>
                                <p:cTn id="160" presetID="10" presetClass="entr" presetSubtype="0" fill="hold" grpId="0" nodeType="afterEffect">
                                  <p:stCondLst>
                                    <p:cond delay="0"/>
                                  </p:stCondLst>
                                  <p:childTnLst>
                                    <p:set>
                                      <p:cBhvr>
                                        <p:cTn id="161" dur="1" fill="hold">
                                          <p:stCondLst>
                                            <p:cond delay="0"/>
                                          </p:stCondLst>
                                        </p:cTn>
                                        <p:tgtEl>
                                          <p:spTgt spid="50"/>
                                        </p:tgtEl>
                                        <p:attrNameLst>
                                          <p:attrName>style.visibility</p:attrName>
                                        </p:attrNameLst>
                                      </p:cBhvr>
                                      <p:to>
                                        <p:strVal val="visible"/>
                                      </p:to>
                                    </p:set>
                                    <p:animEffect transition="in" filter="fade">
                                      <p:cBhvr>
                                        <p:cTn id="162" dur="250"/>
                                        <p:tgtEl>
                                          <p:spTgt spid="50"/>
                                        </p:tgtEl>
                                      </p:cBhvr>
                                    </p:animEffect>
                                  </p:childTnLst>
                                </p:cTn>
                              </p:par>
                            </p:childTnLst>
                          </p:cTn>
                        </p:par>
                        <p:par>
                          <p:cTn id="163" fill="hold">
                            <p:stCondLst>
                              <p:cond delay="10250"/>
                            </p:stCondLst>
                            <p:childTnLst>
                              <p:par>
                                <p:cTn id="164" presetID="10" presetClass="entr" presetSubtype="0" fill="hold" grpId="0" nodeType="afterEffect">
                                  <p:stCondLst>
                                    <p:cond delay="0"/>
                                  </p:stCondLst>
                                  <p:childTnLst>
                                    <p:set>
                                      <p:cBhvr>
                                        <p:cTn id="165" dur="1" fill="hold">
                                          <p:stCondLst>
                                            <p:cond delay="0"/>
                                          </p:stCondLst>
                                        </p:cTn>
                                        <p:tgtEl>
                                          <p:spTgt spid="51"/>
                                        </p:tgtEl>
                                        <p:attrNameLst>
                                          <p:attrName>style.visibility</p:attrName>
                                        </p:attrNameLst>
                                      </p:cBhvr>
                                      <p:to>
                                        <p:strVal val="visible"/>
                                      </p:to>
                                    </p:set>
                                    <p:animEffect transition="in" filter="fade">
                                      <p:cBhvr>
                                        <p:cTn id="166" dur="250"/>
                                        <p:tgtEl>
                                          <p:spTgt spid="51"/>
                                        </p:tgtEl>
                                      </p:cBhvr>
                                    </p:animEffect>
                                  </p:childTnLst>
                                </p:cTn>
                              </p:par>
                            </p:childTnLst>
                          </p:cTn>
                        </p:par>
                        <p:par>
                          <p:cTn id="167" fill="hold">
                            <p:stCondLst>
                              <p:cond delay="10500"/>
                            </p:stCondLst>
                            <p:childTnLst>
                              <p:par>
                                <p:cTn id="168" presetID="10" presetClass="entr" presetSubtype="0" fill="hold" grpId="0" nodeType="afterEffect">
                                  <p:stCondLst>
                                    <p:cond delay="0"/>
                                  </p:stCondLst>
                                  <p:childTnLst>
                                    <p:set>
                                      <p:cBhvr>
                                        <p:cTn id="169" dur="1" fill="hold">
                                          <p:stCondLst>
                                            <p:cond delay="0"/>
                                          </p:stCondLst>
                                        </p:cTn>
                                        <p:tgtEl>
                                          <p:spTgt spid="52"/>
                                        </p:tgtEl>
                                        <p:attrNameLst>
                                          <p:attrName>style.visibility</p:attrName>
                                        </p:attrNameLst>
                                      </p:cBhvr>
                                      <p:to>
                                        <p:strVal val="visible"/>
                                      </p:to>
                                    </p:set>
                                    <p:animEffect transition="in" filter="fade">
                                      <p:cBhvr>
                                        <p:cTn id="170" dur="250"/>
                                        <p:tgtEl>
                                          <p:spTgt spid="52"/>
                                        </p:tgtEl>
                                      </p:cBhvr>
                                    </p:animEffect>
                                  </p:childTnLst>
                                </p:cTn>
                              </p:par>
                            </p:childTnLst>
                          </p:cTn>
                        </p:par>
                        <p:par>
                          <p:cTn id="171" fill="hold">
                            <p:stCondLst>
                              <p:cond delay="10750"/>
                            </p:stCondLst>
                            <p:childTnLst>
                              <p:par>
                                <p:cTn id="172" presetID="10" presetClass="entr" presetSubtype="0" fill="hold" grpId="0" nodeType="afterEffect">
                                  <p:stCondLst>
                                    <p:cond delay="0"/>
                                  </p:stCondLst>
                                  <p:childTnLst>
                                    <p:set>
                                      <p:cBhvr>
                                        <p:cTn id="173" dur="1" fill="hold">
                                          <p:stCondLst>
                                            <p:cond delay="0"/>
                                          </p:stCondLst>
                                        </p:cTn>
                                        <p:tgtEl>
                                          <p:spTgt spid="53"/>
                                        </p:tgtEl>
                                        <p:attrNameLst>
                                          <p:attrName>style.visibility</p:attrName>
                                        </p:attrNameLst>
                                      </p:cBhvr>
                                      <p:to>
                                        <p:strVal val="visible"/>
                                      </p:to>
                                    </p:set>
                                    <p:animEffect transition="in" filter="fade">
                                      <p:cBhvr>
                                        <p:cTn id="174" dur="250"/>
                                        <p:tgtEl>
                                          <p:spTgt spid="53"/>
                                        </p:tgtEl>
                                      </p:cBhvr>
                                    </p:animEffect>
                                  </p:childTnLst>
                                </p:cTn>
                              </p:par>
                            </p:childTnLst>
                          </p:cTn>
                        </p:par>
                        <p:par>
                          <p:cTn id="175" fill="hold">
                            <p:stCondLst>
                              <p:cond delay="11000"/>
                            </p:stCondLst>
                            <p:childTnLst>
                              <p:par>
                                <p:cTn id="176" presetID="10" presetClass="entr" presetSubtype="0" fill="hold" grpId="0" nodeType="afterEffect">
                                  <p:stCondLst>
                                    <p:cond delay="0"/>
                                  </p:stCondLst>
                                  <p:childTnLst>
                                    <p:set>
                                      <p:cBhvr>
                                        <p:cTn id="177" dur="1" fill="hold">
                                          <p:stCondLst>
                                            <p:cond delay="0"/>
                                          </p:stCondLst>
                                        </p:cTn>
                                        <p:tgtEl>
                                          <p:spTgt spid="54"/>
                                        </p:tgtEl>
                                        <p:attrNameLst>
                                          <p:attrName>style.visibility</p:attrName>
                                        </p:attrNameLst>
                                      </p:cBhvr>
                                      <p:to>
                                        <p:strVal val="visible"/>
                                      </p:to>
                                    </p:set>
                                    <p:animEffect transition="in" filter="fade">
                                      <p:cBhvr>
                                        <p:cTn id="178" dur="250"/>
                                        <p:tgtEl>
                                          <p:spTgt spid="54"/>
                                        </p:tgtEl>
                                      </p:cBhvr>
                                    </p:animEffect>
                                  </p:childTnLst>
                                </p:cTn>
                              </p:par>
                            </p:childTnLst>
                          </p:cTn>
                        </p:par>
                        <p:par>
                          <p:cTn id="179" fill="hold">
                            <p:stCondLst>
                              <p:cond delay="11250"/>
                            </p:stCondLst>
                            <p:childTnLst>
                              <p:par>
                                <p:cTn id="180" presetID="10" presetClass="entr" presetSubtype="0" fill="hold" grpId="0" nodeType="afterEffect">
                                  <p:stCondLst>
                                    <p:cond delay="0"/>
                                  </p:stCondLst>
                                  <p:childTnLst>
                                    <p:set>
                                      <p:cBhvr>
                                        <p:cTn id="181" dur="1" fill="hold">
                                          <p:stCondLst>
                                            <p:cond delay="0"/>
                                          </p:stCondLst>
                                        </p:cTn>
                                        <p:tgtEl>
                                          <p:spTgt spid="55"/>
                                        </p:tgtEl>
                                        <p:attrNameLst>
                                          <p:attrName>style.visibility</p:attrName>
                                        </p:attrNameLst>
                                      </p:cBhvr>
                                      <p:to>
                                        <p:strVal val="visible"/>
                                      </p:to>
                                    </p:set>
                                    <p:animEffect transition="in" filter="fade">
                                      <p:cBhvr>
                                        <p:cTn id="182" dur="250"/>
                                        <p:tgtEl>
                                          <p:spTgt spid="55"/>
                                        </p:tgtEl>
                                      </p:cBhvr>
                                    </p:animEffect>
                                  </p:childTnLst>
                                </p:cTn>
                              </p:par>
                            </p:childTnLst>
                          </p:cTn>
                        </p:par>
                        <p:par>
                          <p:cTn id="183" fill="hold">
                            <p:stCondLst>
                              <p:cond delay="11500"/>
                            </p:stCondLst>
                            <p:childTnLst>
                              <p:par>
                                <p:cTn id="184" presetID="10" presetClass="entr" presetSubtype="0" fill="hold" grpId="0" nodeType="afterEffect">
                                  <p:stCondLst>
                                    <p:cond delay="0"/>
                                  </p:stCondLst>
                                  <p:childTnLst>
                                    <p:set>
                                      <p:cBhvr>
                                        <p:cTn id="185" dur="1" fill="hold">
                                          <p:stCondLst>
                                            <p:cond delay="0"/>
                                          </p:stCondLst>
                                        </p:cTn>
                                        <p:tgtEl>
                                          <p:spTgt spid="56"/>
                                        </p:tgtEl>
                                        <p:attrNameLst>
                                          <p:attrName>style.visibility</p:attrName>
                                        </p:attrNameLst>
                                      </p:cBhvr>
                                      <p:to>
                                        <p:strVal val="visible"/>
                                      </p:to>
                                    </p:set>
                                    <p:animEffect transition="in" filter="fade">
                                      <p:cBhvr>
                                        <p:cTn id="186" dur="250"/>
                                        <p:tgtEl>
                                          <p:spTgt spid="56"/>
                                        </p:tgtEl>
                                      </p:cBhvr>
                                    </p:animEffect>
                                  </p:childTnLst>
                                </p:cTn>
                              </p:par>
                            </p:childTnLst>
                          </p:cTn>
                        </p:par>
                        <p:par>
                          <p:cTn id="187" fill="hold">
                            <p:stCondLst>
                              <p:cond delay="11750"/>
                            </p:stCondLst>
                            <p:childTnLst>
                              <p:par>
                                <p:cTn id="188" presetID="10" presetClass="entr" presetSubtype="0" fill="hold" grpId="0" nodeType="afterEffect">
                                  <p:stCondLst>
                                    <p:cond delay="0"/>
                                  </p:stCondLst>
                                  <p:childTnLst>
                                    <p:set>
                                      <p:cBhvr>
                                        <p:cTn id="189" dur="1" fill="hold">
                                          <p:stCondLst>
                                            <p:cond delay="0"/>
                                          </p:stCondLst>
                                        </p:cTn>
                                        <p:tgtEl>
                                          <p:spTgt spid="57"/>
                                        </p:tgtEl>
                                        <p:attrNameLst>
                                          <p:attrName>style.visibility</p:attrName>
                                        </p:attrNameLst>
                                      </p:cBhvr>
                                      <p:to>
                                        <p:strVal val="visible"/>
                                      </p:to>
                                    </p:set>
                                    <p:animEffect transition="in" filter="fade">
                                      <p:cBhvr>
                                        <p:cTn id="190" dur="250"/>
                                        <p:tgtEl>
                                          <p:spTgt spid="57"/>
                                        </p:tgtEl>
                                      </p:cBhvr>
                                    </p:animEffect>
                                  </p:childTnLst>
                                </p:cTn>
                              </p:par>
                            </p:childTnLst>
                          </p:cTn>
                        </p:par>
                        <p:par>
                          <p:cTn id="191" fill="hold">
                            <p:stCondLst>
                              <p:cond delay="12000"/>
                            </p:stCondLst>
                            <p:childTnLst>
                              <p:par>
                                <p:cTn id="192" presetID="10" presetClass="entr" presetSubtype="0" fill="hold" grpId="0" nodeType="afterEffect">
                                  <p:stCondLst>
                                    <p:cond delay="0"/>
                                  </p:stCondLst>
                                  <p:childTnLst>
                                    <p:set>
                                      <p:cBhvr>
                                        <p:cTn id="193" dur="1" fill="hold">
                                          <p:stCondLst>
                                            <p:cond delay="0"/>
                                          </p:stCondLst>
                                        </p:cTn>
                                        <p:tgtEl>
                                          <p:spTgt spid="58"/>
                                        </p:tgtEl>
                                        <p:attrNameLst>
                                          <p:attrName>style.visibility</p:attrName>
                                        </p:attrNameLst>
                                      </p:cBhvr>
                                      <p:to>
                                        <p:strVal val="visible"/>
                                      </p:to>
                                    </p:set>
                                    <p:animEffect transition="in" filter="fade">
                                      <p:cBhvr>
                                        <p:cTn id="194" dur="250"/>
                                        <p:tgtEl>
                                          <p:spTgt spid="58"/>
                                        </p:tgtEl>
                                      </p:cBhvr>
                                    </p:animEffect>
                                  </p:childTnLst>
                                </p:cTn>
                              </p:par>
                            </p:childTnLst>
                          </p:cTn>
                        </p:par>
                        <p:par>
                          <p:cTn id="195" fill="hold">
                            <p:stCondLst>
                              <p:cond delay="12250"/>
                            </p:stCondLst>
                            <p:childTnLst>
                              <p:par>
                                <p:cTn id="196" presetID="10" presetClass="entr" presetSubtype="0" fill="hold" grpId="0" nodeType="afterEffect">
                                  <p:stCondLst>
                                    <p:cond delay="0"/>
                                  </p:stCondLst>
                                  <p:childTnLst>
                                    <p:set>
                                      <p:cBhvr>
                                        <p:cTn id="197" dur="1" fill="hold">
                                          <p:stCondLst>
                                            <p:cond delay="0"/>
                                          </p:stCondLst>
                                        </p:cTn>
                                        <p:tgtEl>
                                          <p:spTgt spid="59"/>
                                        </p:tgtEl>
                                        <p:attrNameLst>
                                          <p:attrName>style.visibility</p:attrName>
                                        </p:attrNameLst>
                                      </p:cBhvr>
                                      <p:to>
                                        <p:strVal val="visible"/>
                                      </p:to>
                                    </p:set>
                                    <p:animEffect transition="in" filter="fade">
                                      <p:cBhvr>
                                        <p:cTn id="198" dur="250"/>
                                        <p:tgtEl>
                                          <p:spTgt spid="59"/>
                                        </p:tgtEl>
                                      </p:cBhvr>
                                    </p:animEffect>
                                  </p:childTnLst>
                                </p:cTn>
                              </p:par>
                            </p:childTnLst>
                          </p:cTn>
                        </p:par>
                        <p:par>
                          <p:cTn id="199" fill="hold">
                            <p:stCondLst>
                              <p:cond delay="12500"/>
                            </p:stCondLst>
                            <p:childTnLst>
                              <p:par>
                                <p:cTn id="200" presetID="10" presetClass="entr" presetSubtype="0" fill="hold" grpId="0" nodeType="afterEffect">
                                  <p:stCondLst>
                                    <p:cond delay="0"/>
                                  </p:stCondLst>
                                  <p:childTnLst>
                                    <p:set>
                                      <p:cBhvr>
                                        <p:cTn id="201" dur="1" fill="hold">
                                          <p:stCondLst>
                                            <p:cond delay="0"/>
                                          </p:stCondLst>
                                        </p:cTn>
                                        <p:tgtEl>
                                          <p:spTgt spid="60"/>
                                        </p:tgtEl>
                                        <p:attrNameLst>
                                          <p:attrName>style.visibility</p:attrName>
                                        </p:attrNameLst>
                                      </p:cBhvr>
                                      <p:to>
                                        <p:strVal val="visible"/>
                                      </p:to>
                                    </p:set>
                                    <p:animEffect transition="in" filter="fade">
                                      <p:cBhvr>
                                        <p:cTn id="202" dur="250"/>
                                        <p:tgtEl>
                                          <p:spTgt spid="60"/>
                                        </p:tgtEl>
                                      </p:cBhvr>
                                    </p:animEffect>
                                  </p:childTnLst>
                                </p:cTn>
                              </p:par>
                            </p:childTnLst>
                          </p:cTn>
                        </p:par>
                        <p:par>
                          <p:cTn id="203" fill="hold">
                            <p:stCondLst>
                              <p:cond delay="12750"/>
                            </p:stCondLst>
                            <p:childTnLst>
                              <p:par>
                                <p:cTn id="204" presetID="10" presetClass="entr" presetSubtype="0" fill="hold" grpId="0" nodeType="afterEffect">
                                  <p:stCondLst>
                                    <p:cond delay="0"/>
                                  </p:stCondLst>
                                  <p:childTnLst>
                                    <p:set>
                                      <p:cBhvr>
                                        <p:cTn id="205" dur="1" fill="hold">
                                          <p:stCondLst>
                                            <p:cond delay="0"/>
                                          </p:stCondLst>
                                        </p:cTn>
                                        <p:tgtEl>
                                          <p:spTgt spid="61"/>
                                        </p:tgtEl>
                                        <p:attrNameLst>
                                          <p:attrName>style.visibility</p:attrName>
                                        </p:attrNameLst>
                                      </p:cBhvr>
                                      <p:to>
                                        <p:strVal val="visible"/>
                                      </p:to>
                                    </p:set>
                                    <p:animEffect transition="in" filter="fade">
                                      <p:cBhvr>
                                        <p:cTn id="206" dur="250"/>
                                        <p:tgtEl>
                                          <p:spTgt spid="61"/>
                                        </p:tgtEl>
                                      </p:cBhvr>
                                    </p:animEffect>
                                  </p:childTnLst>
                                </p:cTn>
                              </p:par>
                            </p:childTnLst>
                          </p:cTn>
                        </p:par>
                        <p:par>
                          <p:cTn id="207" fill="hold">
                            <p:stCondLst>
                              <p:cond delay="13000"/>
                            </p:stCondLst>
                            <p:childTnLst>
                              <p:par>
                                <p:cTn id="208" presetID="10" presetClass="entr" presetSubtype="0" fill="hold" grpId="0" nodeType="afterEffect">
                                  <p:stCondLst>
                                    <p:cond delay="0"/>
                                  </p:stCondLst>
                                  <p:childTnLst>
                                    <p:set>
                                      <p:cBhvr>
                                        <p:cTn id="209" dur="1" fill="hold">
                                          <p:stCondLst>
                                            <p:cond delay="0"/>
                                          </p:stCondLst>
                                        </p:cTn>
                                        <p:tgtEl>
                                          <p:spTgt spid="62"/>
                                        </p:tgtEl>
                                        <p:attrNameLst>
                                          <p:attrName>style.visibility</p:attrName>
                                        </p:attrNameLst>
                                      </p:cBhvr>
                                      <p:to>
                                        <p:strVal val="visible"/>
                                      </p:to>
                                    </p:set>
                                    <p:animEffect transition="in" filter="fade">
                                      <p:cBhvr>
                                        <p:cTn id="210" dur="250"/>
                                        <p:tgtEl>
                                          <p:spTgt spid="62"/>
                                        </p:tgtEl>
                                      </p:cBhvr>
                                    </p:animEffect>
                                  </p:childTnLst>
                                </p:cTn>
                              </p:par>
                            </p:childTnLst>
                          </p:cTn>
                        </p:par>
                        <p:par>
                          <p:cTn id="211" fill="hold">
                            <p:stCondLst>
                              <p:cond delay="13250"/>
                            </p:stCondLst>
                            <p:childTnLst>
                              <p:par>
                                <p:cTn id="212" presetID="10" presetClass="entr" presetSubtype="0" fill="hold" grpId="0" nodeType="afterEffect">
                                  <p:stCondLst>
                                    <p:cond delay="0"/>
                                  </p:stCondLst>
                                  <p:childTnLst>
                                    <p:set>
                                      <p:cBhvr>
                                        <p:cTn id="213" dur="1" fill="hold">
                                          <p:stCondLst>
                                            <p:cond delay="0"/>
                                          </p:stCondLst>
                                        </p:cTn>
                                        <p:tgtEl>
                                          <p:spTgt spid="63"/>
                                        </p:tgtEl>
                                        <p:attrNameLst>
                                          <p:attrName>style.visibility</p:attrName>
                                        </p:attrNameLst>
                                      </p:cBhvr>
                                      <p:to>
                                        <p:strVal val="visible"/>
                                      </p:to>
                                    </p:set>
                                    <p:animEffect transition="in" filter="fade">
                                      <p:cBhvr>
                                        <p:cTn id="214" dur="250"/>
                                        <p:tgtEl>
                                          <p:spTgt spid="63"/>
                                        </p:tgtEl>
                                      </p:cBhvr>
                                    </p:animEffect>
                                  </p:childTnLst>
                                </p:cTn>
                              </p:par>
                            </p:childTnLst>
                          </p:cTn>
                        </p:par>
                        <p:par>
                          <p:cTn id="215" fill="hold">
                            <p:stCondLst>
                              <p:cond delay="13500"/>
                            </p:stCondLst>
                            <p:childTnLst>
                              <p:par>
                                <p:cTn id="216" presetID="10" presetClass="entr" presetSubtype="0" fill="hold" grpId="0" nodeType="afterEffect">
                                  <p:stCondLst>
                                    <p:cond delay="0"/>
                                  </p:stCondLst>
                                  <p:childTnLst>
                                    <p:set>
                                      <p:cBhvr>
                                        <p:cTn id="217" dur="1" fill="hold">
                                          <p:stCondLst>
                                            <p:cond delay="0"/>
                                          </p:stCondLst>
                                        </p:cTn>
                                        <p:tgtEl>
                                          <p:spTgt spid="64"/>
                                        </p:tgtEl>
                                        <p:attrNameLst>
                                          <p:attrName>style.visibility</p:attrName>
                                        </p:attrNameLst>
                                      </p:cBhvr>
                                      <p:to>
                                        <p:strVal val="visible"/>
                                      </p:to>
                                    </p:set>
                                    <p:animEffect transition="in" filter="fade">
                                      <p:cBhvr>
                                        <p:cTn id="218" dur="250"/>
                                        <p:tgtEl>
                                          <p:spTgt spid="64"/>
                                        </p:tgtEl>
                                      </p:cBhvr>
                                    </p:animEffect>
                                  </p:childTnLst>
                                </p:cTn>
                              </p:par>
                            </p:childTnLst>
                          </p:cTn>
                        </p:par>
                        <p:par>
                          <p:cTn id="219" fill="hold">
                            <p:stCondLst>
                              <p:cond delay="13750"/>
                            </p:stCondLst>
                            <p:childTnLst>
                              <p:par>
                                <p:cTn id="220" presetID="10" presetClass="entr" presetSubtype="0" fill="hold" grpId="0" nodeType="afterEffect">
                                  <p:stCondLst>
                                    <p:cond delay="0"/>
                                  </p:stCondLst>
                                  <p:childTnLst>
                                    <p:set>
                                      <p:cBhvr>
                                        <p:cTn id="221" dur="1" fill="hold">
                                          <p:stCondLst>
                                            <p:cond delay="0"/>
                                          </p:stCondLst>
                                        </p:cTn>
                                        <p:tgtEl>
                                          <p:spTgt spid="65"/>
                                        </p:tgtEl>
                                        <p:attrNameLst>
                                          <p:attrName>style.visibility</p:attrName>
                                        </p:attrNameLst>
                                      </p:cBhvr>
                                      <p:to>
                                        <p:strVal val="visible"/>
                                      </p:to>
                                    </p:set>
                                    <p:animEffect transition="in" filter="fade">
                                      <p:cBhvr>
                                        <p:cTn id="222" dur="250"/>
                                        <p:tgtEl>
                                          <p:spTgt spid="65"/>
                                        </p:tgtEl>
                                      </p:cBhvr>
                                    </p:animEffect>
                                  </p:childTnLst>
                                </p:cTn>
                              </p:par>
                            </p:childTnLst>
                          </p:cTn>
                        </p:par>
                        <p:par>
                          <p:cTn id="223" fill="hold">
                            <p:stCondLst>
                              <p:cond delay="14000"/>
                            </p:stCondLst>
                            <p:childTnLst>
                              <p:par>
                                <p:cTn id="224" presetID="10" presetClass="entr" presetSubtype="0" fill="hold" grpId="0" nodeType="afterEffect">
                                  <p:stCondLst>
                                    <p:cond delay="0"/>
                                  </p:stCondLst>
                                  <p:childTnLst>
                                    <p:set>
                                      <p:cBhvr>
                                        <p:cTn id="225" dur="1" fill="hold">
                                          <p:stCondLst>
                                            <p:cond delay="0"/>
                                          </p:stCondLst>
                                        </p:cTn>
                                        <p:tgtEl>
                                          <p:spTgt spid="66"/>
                                        </p:tgtEl>
                                        <p:attrNameLst>
                                          <p:attrName>style.visibility</p:attrName>
                                        </p:attrNameLst>
                                      </p:cBhvr>
                                      <p:to>
                                        <p:strVal val="visible"/>
                                      </p:to>
                                    </p:set>
                                    <p:animEffect transition="in" filter="fade">
                                      <p:cBhvr>
                                        <p:cTn id="226" dur="250"/>
                                        <p:tgtEl>
                                          <p:spTgt spid="66"/>
                                        </p:tgtEl>
                                      </p:cBhvr>
                                    </p:animEffect>
                                  </p:childTnLst>
                                </p:cTn>
                              </p:par>
                            </p:childTnLst>
                          </p:cTn>
                        </p:par>
                        <p:par>
                          <p:cTn id="227" fill="hold">
                            <p:stCondLst>
                              <p:cond delay="14250"/>
                            </p:stCondLst>
                            <p:childTnLst>
                              <p:par>
                                <p:cTn id="228" presetID="10" presetClass="entr" presetSubtype="0" fill="hold" grpId="0" nodeType="afterEffect">
                                  <p:stCondLst>
                                    <p:cond delay="0"/>
                                  </p:stCondLst>
                                  <p:childTnLst>
                                    <p:set>
                                      <p:cBhvr>
                                        <p:cTn id="229" dur="1" fill="hold">
                                          <p:stCondLst>
                                            <p:cond delay="0"/>
                                          </p:stCondLst>
                                        </p:cTn>
                                        <p:tgtEl>
                                          <p:spTgt spid="67"/>
                                        </p:tgtEl>
                                        <p:attrNameLst>
                                          <p:attrName>style.visibility</p:attrName>
                                        </p:attrNameLst>
                                      </p:cBhvr>
                                      <p:to>
                                        <p:strVal val="visible"/>
                                      </p:to>
                                    </p:set>
                                    <p:animEffect transition="in" filter="fade">
                                      <p:cBhvr>
                                        <p:cTn id="230" dur="25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5" grpId="0"/>
      <p:bldP spid="46" grpId="0"/>
      <p:bldP spid="47" grpId="0"/>
      <p:bldP spid="48" grpId="0"/>
      <p:bldP spid="49" grpId="0"/>
      <p:bldP spid="50" grpId="0"/>
      <p:bldP spid="51" grpId="0"/>
      <p:bldP spid="52" grpId="0"/>
      <p:bldP spid="53" grpId="0"/>
      <p:bldP spid="54" grpId="0"/>
      <p:bldP spid="55" grpId="0"/>
      <p:bldP spid="56" grpId="0"/>
      <p:bldP spid="58" grpId="0"/>
      <p:bldP spid="59" grpId="0"/>
      <p:bldP spid="60" grpId="0"/>
      <p:bldP spid="61" grpId="0"/>
      <p:bldP spid="62" grpId="0"/>
      <p:bldP spid="63" grpId="0"/>
      <p:bldP spid="64" grpId="0"/>
      <p:bldP spid="65" grpId="0"/>
      <p:bldP spid="66" grpId="0"/>
      <p:bldP spid="67" grpId="0"/>
      <p:bldP spid="68" grpId="0" animBg="1"/>
      <p:bldP spid="68" grpId="1" animBg="1"/>
      <p:bldP spid="68" grpId="2" animBg="1"/>
      <p:bldP spid="69" grpId="0" animBg="1"/>
      <p:bldP spid="12" grpId="0"/>
      <p:bldP spid="5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5323" y="1903932"/>
            <a:ext cx="6681381" cy="923330"/>
          </a:xfrm>
          <a:prstGeom prst="rect">
            <a:avLst/>
          </a:prstGeom>
        </p:spPr>
        <p:txBody>
          <a:bodyPr wrap="none">
            <a:spAutoFit/>
          </a:bodyPr>
          <a:lstStyle/>
          <a:p>
            <a:r>
              <a:rPr lang="en-US" sz="5400" spc="-102" dirty="0">
                <a:ln w="3175">
                  <a:noFill/>
                </a:ln>
                <a:solidFill>
                  <a:schemeClr val="bg2">
                    <a:lumMod val="25000"/>
                    <a:alpha val="99000"/>
                  </a:schemeClr>
                </a:solidFill>
                <a:latin typeface="+mj-lt"/>
                <a:cs typeface="Segoe UI" pitchFamily="34" charset="0"/>
              </a:rPr>
              <a:t>Find Your Cloud @ SPC</a:t>
            </a:r>
          </a:p>
        </p:txBody>
      </p:sp>
      <p:sp>
        <p:nvSpPr>
          <p:cNvPr id="5" name="Rectangle 4"/>
          <p:cNvSpPr/>
          <p:nvPr/>
        </p:nvSpPr>
        <p:spPr bwMode="auto">
          <a:xfrm>
            <a:off x="-1" y="2898375"/>
            <a:ext cx="12436475" cy="109728"/>
          </a:xfrm>
          <a:prstGeom prst="rect">
            <a:avLst/>
          </a:prstGeom>
          <a:solidFill>
            <a:schemeClr val="bg2">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 name="Rectangle 5"/>
          <p:cNvSpPr/>
          <p:nvPr/>
        </p:nvSpPr>
        <p:spPr bwMode="auto">
          <a:xfrm>
            <a:off x="4189825" y="3120572"/>
            <a:ext cx="4066151" cy="1072695"/>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6246" rIns="0" bIns="146246" numCol="1" spcCol="0" rtlCol="0" fromWordArt="0" anchor="ctr" anchorCtr="0" forceAA="0" compatLnSpc="1">
            <a:prstTxWarp prst="textNoShape">
              <a:avLst/>
            </a:prstTxWarp>
            <a:noAutofit/>
          </a:bodyPr>
          <a:lstStyle/>
          <a:p>
            <a:pPr algn="ctr" defTabSz="932103" fontAlgn="base">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Hybrid</a:t>
            </a:r>
          </a:p>
        </p:txBody>
      </p:sp>
      <p:sp>
        <p:nvSpPr>
          <p:cNvPr id="7" name="Rectangle 6"/>
          <p:cNvSpPr/>
          <p:nvPr/>
        </p:nvSpPr>
        <p:spPr bwMode="auto">
          <a:xfrm>
            <a:off x="8367823" y="3120438"/>
            <a:ext cx="4066151" cy="1072695"/>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6246" rIns="0" bIns="146246" numCol="1" spcCol="0" rtlCol="0" fromWordArt="0" anchor="ctr" anchorCtr="0" forceAA="0" compatLnSpc="1">
            <a:prstTxWarp prst="textNoShape">
              <a:avLst/>
            </a:prstTxWarp>
            <a:noAutofit/>
          </a:bodyPr>
          <a:lstStyle/>
          <a:p>
            <a:pPr algn="ctr" defTabSz="932103" fontAlgn="base">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Office </a:t>
            </a:r>
            <a:r>
              <a:rPr lang="en-US" sz="2400" dirty="0" smtClean="0">
                <a:gradFill>
                  <a:gsLst>
                    <a:gs pos="0">
                      <a:srgbClr val="FFFFFF"/>
                    </a:gs>
                    <a:gs pos="100000">
                      <a:srgbClr val="FFFFFF"/>
                    </a:gs>
                  </a:gsLst>
                  <a:lin ang="5400000" scaled="0"/>
                </a:gradFill>
                <a:ea typeface="Segoe UI" pitchFamily="34" charset="0"/>
                <a:cs typeface="Segoe UI" pitchFamily="34" charset="0"/>
              </a:rPr>
              <a:t>365</a:t>
            </a:r>
            <a:br>
              <a:rPr lang="en-US" sz="2400" dirty="0" smtClean="0">
                <a:gradFill>
                  <a:gsLst>
                    <a:gs pos="0">
                      <a:srgbClr val="FFFFFF"/>
                    </a:gs>
                    <a:gs pos="100000">
                      <a:srgbClr val="FFFFFF"/>
                    </a:gs>
                  </a:gsLst>
                  <a:lin ang="5400000" scaled="0"/>
                </a:gradFill>
                <a:ea typeface="Segoe UI" pitchFamily="34" charset="0"/>
                <a:cs typeface="Segoe UI" pitchFamily="34" charset="0"/>
              </a:rPr>
            </a:br>
            <a:r>
              <a:rPr lang="en-US" sz="2400" dirty="0" smtClean="0">
                <a:gradFill>
                  <a:gsLst>
                    <a:gs pos="0">
                      <a:srgbClr val="FFFFFF"/>
                    </a:gs>
                    <a:gs pos="100000">
                      <a:srgbClr val="FFFFFF"/>
                    </a:gs>
                  </a:gsLst>
                  <a:lin ang="5400000" scaled="0"/>
                </a:gradFill>
                <a:ea typeface="Segoe UI" pitchFamily="34" charset="0"/>
                <a:cs typeface="Segoe UI" pitchFamily="34" charset="0"/>
              </a:rPr>
              <a:t>&amp; </a:t>
            </a:r>
            <a:r>
              <a:rPr lang="en-US" sz="2400" dirty="0">
                <a:gradFill>
                  <a:gsLst>
                    <a:gs pos="0">
                      <a:srgbClr val="FFFFFF"/>
                    </a:gs>
                    <a:gs pos="100000">
                      <a:srgbClr val="FFFFFF"/>
                    </a:gs>
                  </a:gsLst>
                  <a:lin ang="5400000" scaled="0"/>
                </a:gradFill>
                <a:ea typeface="Segoe UI" pitchFamily="34" charset="0"/>
                <a:cs typeface="Segoe UI" pitchFamily="34" charset="0"/>
              </a:rPr>
              <a:t>Public Cloud</a:t>
            </a:r>
          </a:p>
        </p:txBody>
      </p:sp>
      <p:sp>
        <p:nvSpPr>
          <p:cNvPr id="8" name="Rectangle 7"/>
          <p:cNvSpPr/>
          <p:nvPr/>
        </p:nvSpPr>
        <p:spPr bwMode="auto">
          <a:xfrm>
            <a:off x="2501" y="3120572"/>
            <a:ext cx="4066151" cy="1072695"/>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6246" rIns="0" bIns="146246" numCol="1" spcCol="0" rtlCol="0" fromWordArt="0" anchor="ctr" anchorCtr="0" forceAA="0" compatLnSpc="1">
            <a:prstTxWarp prst="textNoShape">
              <a:avLst/>
            </a:prstTxWarp>
            <a:noAutofit/>
          </a:bodyPr>
          <a:lstStyle/>
          <a:p>
            <a:pPr algn="ctr" defTabSz="932103" fontAlgn="base">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On-premises </a:t>
            </a:r>
            <a:endParaRPr lang="en-US" sz="2400" dirty="0" smtClean="0">
              <a:gradFill>
                <a:gsLst>
                  <a:gs pos="0">
                    <a:srgbClr val="FFFFFF"/>
                  </a:gs>
                  <a:gs pos="100000">
                    <a:srgbClr val="FFFFFF"/>
                  </a:gs>
                </a:gsLst>
                <a:lin ang="5400000" scaled="0"/>
              </a:gradFill>
              <a:ea typeface="Segoe UI" pitchFamily="34" charset="0"/>
              <a:cs typeface="Segoe UI" pitchFamily="34" charset="0"/>
            </a:endParaRPr>
          </a:p>
          <a:p>
            <a:pPr algn="ctr" defTabSz="932103" fontAlgn="base">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&amp; Private </a:t>
            </a:r>
            <a:r>
              <a:rPr lang="en-US" sz="2400" dirty="0">
                <a:gradFill>
                  <a:gsLst>
                    <a:gs pos="0">
                      <a:srgbClr val="FFFFFF"/>
                    </a:gs>
                    <a:gs pos="100000">
                      <a:srgbClr val="FFFFFF"/>
                    </a:gs>
                  </a:gsLst>
                  <a:lin ang="5400000" scaled="0"/>
                </a:gradFill>
                <a:ea typeface="Segoe UI" pitchFamily="34" charset="0"/>
                <a:cs typeface="Segoe UI" pitchFamily="34" charset="0"/>
              </a:rPr>
              <a:t>Cloud</a:t>
            </a:r>
          </a:p>
        </p:txBody>
      </p:sp>
      <p:sp>
        <p:nvSpPr>
          <p:cNvPr id="2" name="TextBox 1"/>
          <p:cNvSpPr txBox="1"/>
          <p:nvPr/>
        </p:nvSpPr>
        <p:spPr>
          <a:xfrm>
            <a:off x="8379650" y="4305468"/>
            <a:ext cx="4054323" cy="1258806"/>
          </a:xfrm>
          <a:prstGeom prst="rect">
            <a:avLst/>
          </a:prstGeom>
          <a:noFill/>
        </p:spPr>
        <p:txBody>
          <a:bodyPr wrap="square" lIns="182880" tIns="146304" rIns="182880" bIns="146304" rtlCol="0">
            <a:noAutofit/>
          </a:bodyPr>
          <a:lstStyle/>
          <a:p>
            <a:pPr>
              <a:lnSpc>
                <a:spcPct val="90000"/>
              </a:lnSpc>
              <a:spcAft>
                <a:spcPts val="600"/>
              </a:spcAft>
            </a:pPr>
            <a:r>
              <a:rPr lang="en-US" sz="1600" dirty="0" smtClean="0">
                <a:gradFill>
                  <a:gsLst>
                    <a:gs pos="2917">
                      <a:schemeClr val="tx1"/>
                    </a:gs>
                    <a:gs pos="30000">
                      <a:schemeClr val="tx1"/>
                    </a:gs>
                  </a:gsLst>
                  <a:lin ang="5400000" scaled="0"/>
                </a:gradFill>
              </a:rPr>
              <a:t>SPC279 SharePoint </a:t>
            </a:r>
            <a:r>
              <a:rPr lang="en-US" sz="1600" dirty="0">
                <a:gradFill>
                  <a:gsLst>
                    <a:gs pos="2917">
                      <a:schemeClr val="tx1"/>
                    </a:gs>
                    <a:gs pos="30000">
                      <a:schemeClr val="tx1"/>
                    </a:gs>
                  </a:gsLst>
                  <a:lin ang="5400000" scaled="0"/>
                </a:gradFill>
              </a:rPr>
              <a:t>Online: Meeting security, privacy, and compliance </a:t>
            </a:r>
            <a:r>
              <a:rPr lang="en-US" sz="1600" dirty="0" smtClean="0">
                <a:gradFill>
                  <a:gsLst>
                    <a:gs pos="2917">
                      <a:schemeClr val="tx1"/>
                    </a:gs>
                    <a:gs pos="30000">
                      <a:schemeClr val="tx1"/>
                    </a:gs>
                  </a:gsLst>
                  <a:lin ang="5400000" scaled="0"/>
                </a:gradFill>
              </a:rPr>
              <a:t>requirements</a:t>
            </a:r>
          </a:p>
          <a:p>
            <a:pPr>
              <a:lnSpc>
                <a:spcPct val="90000"/>
              </a:lnSpc>
              <a:spcAft>
                <a:spcPts val="600"/>
              </a:spcAft>
            </a:pPr>
            <a:r>
              <a:rPr lang="en-US" sz="1600" dirty="0" smtClean="0">
                <a:gradFill>
                  <a:gsLst>
                    <a:gs pos="2917">
                      <a:schemeClr val="tx1"/>
                    </a:gs>
                    <a:gs pos="30000">
                      <a:schemeClr val="tx1"/>
                    </a:gs>
                  </a:gsLst>
                  <a:lin ang="5400000" scaled="0"/>
                </a:gradFill>
              </a:rPr>
              <a:t>SPC216 SharePoint </a:t>
            </a:r>
            <a:r>
              <a:rPr lang="en-US" sz="1600" dirty="0">
                <a:gradFill>
                  <a:gsLst>
                    <a:gs pos="2917">
                      <a:schemeClr val="tx1"/>
                    </a:gs>
                    <a:gs pos="30000">
                      <a:schemeClr val="tx1"/>
                    </a:gs>
                  </a:gsLst>
                  <a:lin ang="5400000" scaled="0"/>
                </a:gradFill>
              </a:rPr>
              <a:t>Online: Building </a:t>
            </a:r>
            <a:r>
              <a:rPr lang="en-US" sz="1600" dirty="0" smtClean="0">
                <a:gradFill>
                  <a:gsLst>
                    <a:gs pos="2917">
                      <a:schemeClr val="tx1"/>
                    </a:gs>
                    <a:gs pos="30000">
                      <a:schemeClr val="tx1"/>
                    </a:gs>
                  </a:gsLst>
                  <a:lin ang="5400000" scaled="0"/>
                </a:gradFill>
              </a:rPr>
              <a:t/>
            </a:r>
            <a:br>
              <a:rPr lang="en-US" sz="1600" dirty="0" smtClean="0">
                <a:gradFill>
                  <a:gsLst>
                    <a:gs pos="2917">
                      <a:schemeClr val="tx1"/>
                    </a:gs>
                    <a:gs pos="30000">
                      <a:schemeClr val="tx1"/>
                    </a:gs>
                  </a:gsLst>
                  <a:lin ang="5400000" scaled="0"/>
                </a:gradFill>
              </a:rPr>
            </a:br>
            <a:r>
              <a:rPr lang="en-US" sz="1600" dirty="0" smtClean="0">
                <a:gradFill>
                  <a:gsLst>
                    <a:gs pos="2917">
                      <a:schemeClr val="tx1"/>
                    </a:gs>
                    <a:gs pos="30000">
                      <a:schemeClr val="tx1"/>
                    </a:gs>
                  </a:gsLst>
                  <a:lin ang="5400000" scaled="0"/>
                </a:gradFill>
              </a:rPr>
              <a:t>for </a:t>
            </a:r>
            <a:r>
              <a:rPr lang="en-US" sz="1600" dirty="0">
                <a:gradFill>
                  <a:gsLst>
                    <a:gs pos="2917">
                      <a:schemeClr val="tx1"/>
                    </a:gs>
                    <a:gs pos="30000">
                      <a:schemeClr val="tx1"/>
                    </a:gs>
                  </a:gsLst>
                  <a:lin ang="5400000" scaled="0"/>
                </a:gradFill>
              </a:rPr>
              <a:t>Large Enterprises </a:t>
            </a:r>
            <a:endParaRPr lang="en-US" sz="1600" dirty="0" smtClean="0">
              <a:gradFill>
                <a:gsLst>
                  <a:gs pos="2917">
                    <a:schemeClr val="tx1"/>
                  </a:gs>
                  <a:gs pos="30000">
                    <a:schemeClr val="tx1"/>
                  </a:gs>
                </a:gsLst>
                <a:lin ang="5400000" scaled="0"/>
              </a:gradFill>
            </a:endParaRPr>
          </a:p>
        </p:txBody>
      </p:sp>
      <p:sp>
        <p:nvSpPr>
          <p:cNvPr id="9" name="TextBox 8"/>
          <p:cNvSpPr txBox="1"/>
          <p:nvPr/>
        </p:nvSpPr>
        <p:spPr>
          <a:xfrm>
            <a:off x="4189825" y="4305468"/>
            <a:ext cx="4066151" cy="2000548"/>
          </a:xfrm>
          <a:prstGeom prst="rect">
            <a:avLst/>
          </a:prstGeom>
          <a:noFill/>
        </p:spPr>
        <p:txBody>
          <a:bodyPr wrap="square" lIns="182880" tIns="146304" rIns="182880" bIns="146304" rtlCol="0">
            <a:spAutoFit/>
          </a:bodyPr>
          <a:lstStyle/>
          <a:p>
            <a:pPr>
              <a:lnSpc>
                <a:spcPct val="90000"/>
              </a:lnSpc>
              <a:spcAft>
                <a:spcPts val="600"/>
              </a:spcAft>
            </a:pPr>
            <a:r>
              <a:rPr lang="en-US" sz="1600" dirty="0">
                <a:gradFill>
                  <a:gsLst>
                    <a:gs pos="2917">
                      <a:schemeClr val="tx1"/>
                    </a:gs>
                    <a:gs pos="30000">
                      <a:schemeClr val="tx1"/>
                    </a:gs>
                  </a:gsLst>
                  <a:lin ang="5400000" scaled="0"/>
                </a:gradFill>
              </a:rPr>
              <a:t>SPC339 SharePoint 2013 hybrid </a:t>
            </a:r>
            <a:r>
              <a:rPr lang="en-US" sz="1600" dirty="0" smtClean="0">
                <a:gradFill>
                  <a:gsLst>
                    <a:gs pos="2917">
                      <a:schemeClr val="tx1"/>
                    </a:gs>
                    <a:gs pos="30000">
                      <a:schemeClr val="tx1"/>
                    </a:gs>
                  </a:gsLst>
                  <a:lin ang="5400000" scaled="0"/>
                </a:gradFill>
              </a:rPr>
              <a:t>end-to-end</a:t>
            </a:r>
          </a:p>
          <a:p>
            <a:pPr>
              <a:lnSpc>
                <a:spcPct val="90000"/>
              </a:lnSpc>
              <a:spcAft>
                <a:spcPts val="600"/>
              </a:spcAft>
            </a:pPr>
            <a:r>
              <a:rPr lang="en-US" sz="1600" dirty="0">
                <a:gradFill>
                  <a:gsLst>
                    <a:gs pos="2917">
                      <a:schemeClr val="tx1"/>
                    </a:gs>
                    <a:gs pos="30000">
                      <a:schemeClr val="tx1"/>
                    </a:gs>
                  </a:gsLst>
                  <a:lin ang="5400000" scaled="0"/>
                </a:gradFill>
              </a:rPr>
              <a:t>SPC320 Configuring Hybrid Search with SharePoint 2013 and SharePoint </a:t>
            </a:r>
            <a:r>
              <a:rPr lang="en-US" sz="1600" dirty="0" smtClean="0">
                <a:gradFill>
                  <a:gsLst>
                    <a:gs pos="2917">
                      <a:schemeClr val="tx1"/>
                    </a:gs>
                    <a:gs pos="30000">
                      <a:schemeClr val="tx1"/>
                    </a:gs>
                  </a:gsLst>
                  <a:lin ang="5400000" scaled="0"/>
                </a:gradFill>
              </a:rPr>
              <a:t>Online</a:t>
            </a:r>
          </a:p>
          <a:p>
            <a:pPr>
              <a:lnSpc>
                <a:spcPct val="90000"/>
              </a:lnSpc>
              <a:spcAft>
                <a:spcPts val="600"/>
              </a:spcAft>
            </a:pPr>
            <a:r>
              <a:rPr lang="en-US" sz="1600" dirty="0">
                <a:gradFill>
                  <a:gsLst>
                    <a:gs pos="2917">
                      <a:schemeClr val="tx1"/>
                    </a:gs>
                    <a:gs pos="30000">
                      <a:schemeClr val="tx1"/>
                    </a:gs>
                  </a:gsLst>
                  <a:lin ang="5400000" scaled="0"/>
                </a:gradFill>
              </a:rPr>
              <a:t>SPC319 Configuring Hybrid Business Connectivity Services with SharePoint 2013 </a:t>
            </a:r>
            <a:endParaRPr lang="en-US" sz="1600" dirty="0" smtClean="0">
              <a:gradFill>
                <a:gsLst>
                  <a:gs pos="2917">
                    <a:schemeClr val="tx1"/>
                  </a:gs>
                  <a:gs pos="30000">
                    <a:schemeClr val="tx1"/>
                  </a:gs>
                </a:gsLst>
                <a:lin ang="5400000" scaled="0"/>
              </a:gradFill>
            </a:endParaRPr>
          </a:p>
        </p:txBody>
      </p:sp>
      <p:sp>
        <p:nvSpPr>
          <p:cNvPr id="10" name="TextBox 9"/>
          <p:cNvSpPr txBox="1"/>
          <p:nvPr/>
        </p:nvSpPr>
        <p:spPr>
          <a:xfrm>
            <a:off x="-1" y="4305468"/>
            <a:ext cx="4068653" cy="1702004"/>
          </a:xfrm>
          <a:prstGeom prst="rect">
            <a:avLst/>
          </a:prstGeom>
          <a:noFill/>
        </p:spPr>
        <p:txBody>
          <a:bodyPr wrap="square" lIns="182880" tIns="146304" rIns="182880" bIns="146304" rtlCol="0">
            <a:spAutoFit/>
          </a:bodyPr>
          <a:lstStyle/>
          <a:p>
            <a:pPr>
              <a:lnSpc>
                <a:spcPct val="90000"/>
              </a:lnSpc>
              <a:spcAft>
                <a:spcPts val="600"/>
              </a:spcAft>
            </a:pPr>
            <a:r>
              <a:rPr lang="en-US" sz="1600" dirty="0">
                <a:gradFill>
                  <a:gsLst>
                    <a:gs pos="2917">
                      <a:schemeClr val="tx1"/>
                    </a:gs>
                    <a:gs pos="30000">
                      <a:schemeClr val="tx1"/>
                    </a:gs>
                  </a:gsLst>
                  <a:lin ang="5400000" scaled="0"/>
                </a:gradFill>
              </a:rPr>
              <a:t>SPC298 Introduction to SharePoint </a:t>
            </a:r>
            <a:r>
              <a:rPr lang="en-US" sz="1600" dirty="0" smtClean="0">
                <a:gradFill>
                  <a:gsLst>
                    <a:gs pos="2917">
                      <a:schemeClr val="tx1"/>
                    </a:gs>
                    <a:gs pos="30000">
                      <a:schemeClr val="tx1"/>
                    </a:gs>
                  </a:gsLst>
                  <a:lin ang="5400000" scaled="0"/>
                </a:gradFill>
              </a:rPr>
              <a:t/>
            </a:r>
            <a:br>
              <a:rPr lang="en-US" sz="1600" dirty="0" smtClean="0">
                <a:gradFill>
                  <a:gsLst>
                    <a:gs pos="2917">
                      <a:schemeClr val="tx1"/>
                    </a:gs>
                    <a:gs pos="30000">
                      <a:schemeClr val="tx1"/>
                    </a:gs>
                  </a:gsLst>
                  <a:lin ang="5400000" scaled="0"/>
                </a:gradFill>
              </a:rPr>
            </a:br>
            <a:r>
              <a:rPr lang="en-US" sz="1600" dirty="0" smtClean="0">
                <a:gradFill>
                  <a:gsLst>
                    <a:gs pos="2917">
                      <a:schemeClr val="tx1"/>
                    </a:gs>
                    <a:gs pos="30000">
                      <a:schemeClr val="tx1"/>
                    </a:gs>
                  </a:gsLst>
                  <a:lin ang="5400000" scaled="0"/>
                </a:gradFill>
              </a:rPr>
              <a:t>and </a:t>
            </a:r>
            <a:r>
              <a:rPr lang="en-US" sz="1600" dirty="0">
                <a:gradFill>
                  <a:gsLst>
                    <a:gs pos="2917">
                      <a:schemeClr val="tx1"/>
                    </a:gs>
                    <a:gs pos="30000">
                      <a:schemeClr val="tx1"/>
                    </a:gs>
                  </a:gsLst>
                  <a:lin ang="5400000" scaled="0"/>
                </a:gradFill>
              </a:rPr>
              <a:t>Windows Azure </a:t>
            </a:r>
            <a:r>
              <a:rPr lang="en-US" sz="1600" dirty="0" smtClean="0">
                <a:gradFill>
                  <a:gsLst>
                    <a:gs pos="2917">
                      <a:schemeClr val="tx1"/>
                    </a:gs>
                    <a:gs pos="30000">
                      <a:schemeClr val="tx1"/>
                    </a:gs>
                  </a:gsLst>
                  <a:lin ang="5400000" scaled="0"/>
                </a:gradFill>
              </a:rPr>
              <a:t>IaaS</a:t>
            </a:r>
          </a:p>
          <a:p>
            <a:pPr>
              <a:lnSpc>
                <a:spcPct val="90000"/>
              </a:lnSpc>
              <a:spcAft>
                <a:spcPts val="600"/>
              </a:spcAft>
            </a:pPr>
            <a:r>
              <a:rPr lang="en-US" sz="1600" dirty="0">
                <a:gradFill>
                  <a:gsLst>
                    <a:gs pos="2917">
                      <a:schemeClr val="tx1"/>
                    </a:gs>
                    <a:gs pos="30000">
                      <a:schemeClr val="tx1"/>
                    </a:gs>
                  </a:gsLst>
                  <a:lin ang="5400000" scaled="0"/>
                </a:gradFill>
              </a:rPr>
              <a:t>SPC333 Mobilize your workforce: </a:t>
            </a:r>
            <a:r>
              <a:rPr lang="en-US" sz="1600" dirty="0" smtClean="0">
                <a:gradFill>
                  <a:gsLst>
                    <a:gs pos="2917">
                      <a:schemeClr val="tx1"/>
                    </a:gs>
                    <a:gs pos="30000">
                      <a:schemeClr val="tx1"/>
                    </a:gs>
                  </a:gsLst>
                  <a:lin ang="5400000" scaled="0"/>
                </a:gradFill>
              </a:rPr>
              <a:t/>
            </a:r>
            <a:br>
              <a:rPr lang="en-US" sz="1600" dirty="0" smtClean="0">
                <a:gradFill>
                  <a:gsLst>
                    <a:gs pos="2917">
                      <a:schemeClr val="tx1"/>
                    </a:gs>
                    <a:gs pos="30000">
                      <a:schemeClr val="tx1"/>
                    </a:gs>
                  </a:gsLst>
                  <a:lin ang="5400000" scaled="0"/>
                </a:gradFill>
              </a:rPr>
            </a:br>
            <a:r>
              <a:rPr lang="en-US" sz="1600" dirty="0" smtClean="0">
                <a:gradFill>
                  <a:gsLst>
                    <a:gs pos="2917">
                      <a:schemeClr val="tx1"/>
                    </a:gs>
                    <a:gs pos="30000">
                      <a:schemeClr val="tx1"/>
                    </a:gs>
                  </a:gsLst>
                  <a:lin ang="5400000" scaled="0"/>
                </a:gradFill>
              </a:rPr>
              <a:t>publish </a:t>
            </a:r>
            <a:r>
              <a:rPr lang="en-US" sz="1600" dirty="0">
                <a:gradFill>
                  <a:gsLst>
                    <a:gs pos="2917">
                      <a:schemeClr val="tx1"/>
                    </a:gs>
                    <a:gs pos="30000">
                      <a:schemeClr val="tx1"/>
                    </a:gs>
                  </a:gsLst>
                  <a:lin ang="5400000" scaled="0"/>
                </a:gradFill>
              </a:rPr>
              <a:t>SharePoint to your users </a:t>
            </a:r>
            <a:r>
              <a:rPr lang="en-US" sz="1600" dirty="0" smtClean="0">
                <a:gradFill>
                  <a:gsLst>
                    <a:gs pos="2917">
                      <a:schemeClr val="tx1"/>
                    </a:gs>
                    <a:gs pos="30000">
                      <a:schemeClr val="tx1"/>
                    </a:gs>
                  </a:gsLst>
                  <a:lin ang="5400000" scaled="0"/>
                </a:gradFill>
              </a:rPr>
              <a:t/>
            </a:r>
            <a:br>
              <a:rPr lang="en-US" sz="1600" dirty="0" smtClean="0">
                <a:gradFill>
                  <a:gsLst>
                    <a:gs pos="2917">
                      <a:schemeClr val="tx1"/>
                    </a:gs>
                    <a:gs pos="30000">
                      <a:schemeClr val="tx1"/>
                    </a:gs>
                  </a:gsLst>
                  <a:lin ang="5400000" scaled="0"/>
                </a:gradFill>
              </a:rPr>
            </a:br>
            <a:r>
              <a:rPr lang="en-US" sz="1600" dirty="0" smtClean="0">
                <a:gradFill>
                  <a:gsLst>
                    <a:gs pos="2917">
                      <a:schemeClr val="tx1"/>
                    </a:gs>
                    <a:gs pos="30000">
                      <a:schemeClr val="tx1"/>
                    </a:gs>
                  </a:gsLst>
                  <a:lin ang="5400000" scaled="0"/>
                </a:gradFill>
              </a:rPr>
              <a:t>beyond </a:t>
            </a:r>
            <a:r>
              <a:rPr lang="en-US" sz="1600" dirty="0">
                <a:gradFill>
                  <a:gsLst>
                    <a:gs pos="2917">
                      <a:schemeClr val="tx1"/>
                    </a:gs>
                    <a:gs pos="30000">
                      <a:schemeClr val="tx1"/>
                    </a:gs>
                  </a:gsLst>
                  <a:lin ang="5400000" scaled="0"/>
                </a:gradFill>
              </a:rPr>
              <a:t>the firewall with Windows </a:t>
            </a:r>
            <a:r>
              <a:rPr lang="en-US" sz="1600" dirty="0" smtClean="0">
                <a:gradFill>
                  <a:gsLst>
                    <a:gs pos="2917">
                      <a:schemeClr val="tx1"/>
                    </a:gs>
                    <a:gs pos="30000">
                      <a:schemeClr val="tx1"/>
                    </a:gs>
                  </a:gsLst>
                  <a:lin ang="5400000" scaled="0"/>
                </a:gradFill>
              </a:rPr>
              <a:t/>
            </a:r>
            <a:br>
              <a:rPr lang="en-US" sz="1600" dirty="0" smtClean="0">
                <a:gradFill>
                  <a:gsLst>
                    <a:gs pos="2917">
                      <a:schemeClr val="tx1"/>
                    </a:gs>
                    <a:gs pos="30000">
                      <a:schemeClr val="tx1"/>
                    </a:gs>
                  </a:gsLst>
                  <a:lin ang="5400000" scaled="0"/>
                </a:gradFill>
              </a:rPr>
            </a:br>
            <a:r>
              <a:rPr lang="en-US" sz="1600" dirty="0" smtClean="0">
                <a:gradFill>
                  <a:gsLst>
                    <a:gs pos="2917">
                      <a:schemeClr val="tx1"/>
                    </a:gs>
                    <a:gs pos="30000">
                      <a:schemeClr val="tx1"/>
                    </a:gs>
                  </a:gsLst>
                  <a:lin ang="5400000" scaled="0"/>
                </a:gradFill>
              </a:rPr>
              <a:t>Server </a:t>
            </a:r>
            <a:r>
              <a:rPr lang="en-US" sz="1600" dirty="0">
                <a:gradFill>
                  <a:gsLst>
                    <a:gs pos="2917">
                      <a:schemeClr val="tx1"/>
                    </a:gs>
                    <a:gs pos="30000">
                      <a:schemeClr val="tx1"/>
                    </a:gs>
                  </a:gsLst>
                  <a:lin ang="5400000" scaled="0"/>
                </a:gradFill>
              </a:rPr>
              <a:t>2012 R2 Web App Proxy</a:t>
            </a:r>
            <a:endParaRPr lang="en-US" sz="1600" dirty="0" smtClean="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11957615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childTnLst>
                                </p:cTn>
                              </p:par>
                              <p:par>
                                <p:cTn id="8" presetID="35" presetClass="path" presetSubtype="0" accel="50000" decel="50000" fill="hold" grpId="1" nodeType="withEffect">
                                  <p:stCondLst>
                                    <p:cond delay="0"/>
                                  </p:stCondLst>
                                  <p:childTnLst>
                                    <p:animMotion origin="layout" path="M 3.91526E-6 9.98865E-7 L 0.09022 9.98865E-7 " pathEditMode="relative" rAng="0" ptsTypes="AA">
                                      <p:cBhvr>
                                        <p:cTn id="9" dur="750" spd="-100000" fill="hold"/>
                                        <p:tgtEl>
                                          <p:spTgt spid="4"/>
                                        </p:tgtEl>
                                        <p:attrNameLst>
                                          <p:attrName>ppt_x</p:attrName>
                                          <p:attrName>ppt_y</p:attrName>
                                        </p:attrNameLst>
                                      </p:cBhvr>
                                      <p:rCtr x="4505" y="0"/>
                                    </p:animMotion>
                                  </p:childTnLst>
                                </p:cTn>
                              </p:par>
                              <p:par>
                                <p:cTn id="10" presetID="22" presetClass="entr" presetSubtype="8"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750"/>
                                        <p:tgtEl>
                                          <p:spTgt spid="5"/>
                                        </p:tgtEl>
                                      </p:cBhvr>
                                    </p:animEffect>
                                  </p:childTnLst>
                                </p:cTn>
                              </p:par>
                              <p:par>
                                <p:cTn id="13" presetID="42" presetClass="entr" presetSubtype="0" fill="hold" grpId="0" nodeType="withEffect">
                                  <p:stCondLst>
                                    <p:cond delay="50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anim calcmode="lin" valueType="num">
                                      <p:cBhvr>
                                        <p:cTn id="16" dur="500" fill="hold"/>
                                        <p:tgtEl>
                                          <p:spTgt spid="8"/>
                                        </p:tgtEl>
                                        <p:attrNameLst>
                                          <p:attrName>ppt_x</p:attrName>
                                        </p:attrNameLst>
                                      </p:cBhvr>
                                      <p:tavLst>
                                        <p:tav tm="0">
                                          <p:val>
                                            <p:strVal val="#ppt_x"/>
                                          </p:val>
                                        </p:tav>
                                        <p:tav tm="100000">
                                          <p:val>
                                            <p:strVal val="#ppt_x"/>
                                          </p:val>
                                        </p:tav>
                                      </p:tavLst>
                                    </p:anim>
                                    <p:anim calcmode="lin" valueType="num">
                                      <p:cBhvr>
                                        <p:cTn id="17" dur="500" fill="hold"/>
                                        <p:tgtEl>
                                          <p:spTgt spid="8"/>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75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anim calcmode="lin" valueType="num">
                                      <p:cBhvr>
                                        <p:cTn id="21" dur="500" fill="hold"/>
                                        <p:tgtEl>
                                          <p:spTgt spid="6"/>
                                        </p:tgtEl>
                                        <p:attrNameLst>
                                          <p:attrName>ppt_x</p:attrName>
                                        </p:attrNameLst>
                                      </p:cBhvr>
                                      <p:tavLst>
                                        <p:tav tm="0">
                                          <p:val>
                                            <p:strVal val="#ppt_x"/>
                                          </p:val>
                                        </p:tav>
                                        <p:tav tm="100000">
                                          <p:val>
                                            <p:strVal val="#ppt_x"/>
                                          </p:val>
                                        </p:tav>
                                      </p:tavLst>
                                    </p:anim>
                                    <p:anim calcmode="lin" valueType="num">
                                      <p:cBhvr>
                                        <p:cTn id="22" dur="500" fill="hold"/>
                                        <p:tgtEl>
                                          <p:spTgt spid="6"/>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100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anim calcmode="lin" valueType="num">
                                      <p:cBhvr>
                                        <p:cTn id="26" dur="500" fill="hold"/>
                                        <p:tgtEl>
                                          <p:spTgt spid="7"/>
                                        </p:tgtEl>
                                        <p:attrNameLst>
                                          <p:attrName>ppt_x</p:attrName>
                                        </p:attrNameLst>
                                      </p:cBhvr>
                                      <p:tavLst>
                                        <p:tav tm="0">
                                          <p:val>
                                            <p:strVal val="#ppt_x"/>
                                          </p:val>
                                        </p:tav>
                                        <p:tav tm="100000">
                                          <p:val>
                                            <p:strVal val="#ppt_x"/>
                                          </p:val>
                                        </p:tav>
                                      </p:tavLst>
                                    </p:anim>
                                    <p:anim calcmode="lin" valueType="num">
                                      <p:cBhvr>
                                        <p:cTn id="27" dur="500" fill="hold"/>
                                        <p:tgtEl>
                                          <p:spTgt spid="7"/>
                                        </p:tgtEl>
                                        <p:attrNameLst>
                                          <p:attrName>ppt_y</p:attrName>
                                        </p:attrNameLst>
                                      </p:cBhvr>
                                      <p:tavLst>
                                        <p:tav tm="0">
                                          <p:val>
                                            <p:strVal val="#ppt_y+.1"/>
                                          </p:val>
                                        </p:tav>
                                        <p:tav tm="100000">
                                          <p:val>
                                            <p:strVal val="#ppt_y"/>
                                          </p:val>
                                        </p:tav>
                                      </p:tavLst>
                                    </p:anim>
                                  </p:childTnLst>
                                </p:cTn>
                              </p:par>
                              <p:par>
                                <p:cTn id="28" presetID="10" presetClass="entr" presetSubtype="0" fill="hold" grpId="0" nodeType="withEffect">
                                  <p:stCondLst>
                                    <p:cond delay="100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par>
                                <p:cTn id="31" presetID="10" presetClass="entr" presetSubtype="0" fill="hold" grpId="0" nodeType="withEffect">
                                  <p:stCondLst>
                                    <p:cond delay="125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par>
                                <p:cTn id="34" presetID="10" presetClass="entr" presetSubtype="0" fill="hold" grpId="0" nodeType="withEffect">
                                  <p:stCondLst>
                                    <p:cond delay="1500"/>
                                  </p:stCondLst>
                                  <p:childTnLst>
                                    <p:set>
                                      <p:cBhvr>
                                        <p:cTn id="35" dur="1" fill="hold">
                                          <p:stCondLst>
                                            <p:cond delay="0"/>
                                          </p:stCondLst>
                                        </p:cTn>
                                        <p:tgtEl>
                                          <p:spTgt spid="2"/>
                                        </p:tgtEl>
                                        <p:attrNameLst>
                                          <p:attrName>style.visibility</p:attrName>
                                        </p:attrNameLst>
                                      </p:cBhvr>
                                      <p:to>
                                        <p:strVal val="visible"/>
                                      </p:to>
                                    </p:set>
                                    <p:animEffect transition="in" filter="fade">
                                      <p:cBhvr>
                                        <p:cTn id="3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animBg="1"/>
      <p:bldP spid="6" grpId="0" animBg="1"/>
      <p:bldP spid="7" grpId="0" animBg="1"/>
      <p:bldP spid="8" grpId="0" animBg="1"/>
      <p:bldP spid="2" grpId="0"/>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5556061" y="1423459"/>
            <a:ext cx="6877914" cy="5571066"/>
          </a:xfrm>
          <a:prstGeom prst="rect">
            <a:avLst/>
          </a:prstGeom>
          <a:solidFill>
            <a:schemeClr val="accent5"/>
          </a:solidFill>
        </p:spPr>
        <p:txBody>
          <a:bodyPr wrap="square" lIns="186521" tIns="186521" rIns="186521" bIns="186521" rtlCol="0">
            <a:noAutofit/>
          </a:bodyPr>
          <a:lstStyle/>
          <a:p>
            <a:r>
              <a:rPr lang="en-US" sz="2448" dirty="0">
                <a:solidFill>
                  <a:schemeClr val="bg1">
                    <a:alpha val="99000"/>
                  </a:schemeClr>
                </a:solidFill>
                <a:latin typeface="+mj-lt"/>
              </a:rPr>
              <a:t>Bill Baer is a Senior </a:t>
            </a:r>
            <a:r>
              <a:rPr lang="en-US" sz="2448" dirty="0" smtClean="0">
                <a:solidFill>
                  <a:schemeClr val="bg1">
                    <a:alpha val="99000"/>
                  </a:schemeClr>
                </a:solidFill>
                <a:latin typeface="+mj-lt"/>
              </a:rPr>
              <a:t>Technical Product </a:t>
            </a:r>
            <a:r>
              <a:rPr lang="en-US" sz="2448" dirty="0">
                <a:solidFill>
                  <a:schemeClr val="bg1">
                    <a:alpha val="99000"/>
                  </a:schemeClr>
                </a:solidFill>
                <a:latin typeface="+mj-lt"/>
              </a:rPr>
              <a:t>Manager </a:t>
            </a:r>
            <a:br>
              <a:rPr lang="en-US" sz="2448" dirty="0">
                <a:solidFill>
                  <a:schemeClr val="bg1">
                    <a:alpha val="99000"/>
                  </a:schemeClr>
                </a:solidFill>
                <a:latin typeface="+mj-lt"/>
              </a:rPr>
            </a:br>
            <a:r>
              <a:rPr lang="en-US" sz="2448" dirty="0">
                <a:solidFill>
                  <a:schemeClr val="bg1">
                    <a:alpha val="99000"/>
                  </a:schemeClr>
                </a:solidFill>
                <a:latin typeface="+mj-lt"/>
              </a:rPr>
              <a:t>and Microsoft Certified Master for SharePoint </a:t>
            </a:r>
            <a:br>
              <a:rPr lang="en-US" sz="2448" dirty="0">
                <a:solidFill>
                  <a:schemeClr val="bg1">
                    <a:alpha val="99000"/>
                  </a:schemeClr>
                </a:solidFill>
                <a:latin typeface="+mj-lt"/>
              </a:rPr>
            </a:br>
            <a:r>
              <a:rPr lang="en-US" sz="2448" dirty="0">
                <a:solidFill>
                  <a:schemeClr val="bg1">
                    <a:alpha val="99000"/>
                  </a:schemeClr>
                </a:solidFill>
                <a:latin typeface="+mj-lt"/>
              </a:rPr>
              <a:t>in the SharePoint product group in Redmond, Washington; having previously worked at </a:t>
            </a:r>
            <a:br>
              <a:rPr lang="en-US" sz="2448" dirty="0">
                <a:solidFill>
                  <a:schemeClr val="bg1">
                    <a:alpha val="99000"/>
                  </a:schemeClr>
                </a:solidFill>
                <a:latin typeface="+mj-lt"/>
              </a:rPr>
            </a:br>
            <a:r>
              <a:rPr lang="en-US" sz="2448" dirty="0">
                <a:solidFill>
                  <a:schemeClr val="bg1">
                    <a:alpha val="99000"/>
                  </a:schemeClr>
                </a:solidFill>
                <a:latin typeface="+mj-lt"/>
              </a:rPr>
              <a:t>Hewlett-Packard Bill Baer has a proven background in infrastructure engineering and enterprise deployments of SharePoint Products and Technologies. While at Hewlett-Packard </a:t>
            </a:r>
            <a:br>
              <a:rPr lang="en-US" sz="2448" dirty="0">
                <a:solidFill>
                  <a:schemeClr val="bg1">
                    <a:alpha val="99000"/>
                  </a:schemeClr>
                </a:solidFill>
                <a:latin typeface="+mj-lt"/>
              </a:rPr>
            </a:br>
            <a:r>
              <a:rPr lang="en-US" sz="2448" dirty="0">
                <a:solidFill>
                  <a:schemeClr val="bg1">
                    <a:alpha val="99000"/>
                  </a:schemeClr>
                </a:solidFill>
                <a:latin typeface="+mj-lt"/>
              </a:rPr>
              <a:t>Bill Baer was awarded the MVP award for his contributions in the Technology Solutions Group, now known as HP Enterprise Business, which encompasses server and storage hardware, technology consulting, and software sales. </a:t>
            </a:r>
          </a:p>
        </p:txBody>
      </p:sp>
      <p:sp>
        <p:nvSpPr>
          <p:cNvPr id="8" name="TextBox 7"/>
          <p:cNvSpPr txBox="1"/>
          <p:nvPr/>
        </p:nvSpPr>
        <p:spPr>
          <a:xfrm>
            <a:off x="2501" y="2846918"/>
            <a:ext cx="5460366" cy="4147606"/>
          </a:xfrm>
          <a:prstGeom prst="rect">
            <a:avLst/>
          </a:prstGeom>
          <a:solidFill>
            <a:schemeClr val="bg1"/>
          </a:solidFill>
        </p:spPr>
        <p:txBody>
          <a:bodyPr wrap="none" lIns="186521" tIns="186521" rIns="186521" bIns="186521" rtlCol="0">
            <a:noAutofit/>
          </a:bodyPr>
          <a:lstStyle/>
          <a:p>
            <a:pPr algn="r">
              <a:spcAft>
                <a:spcPts val="1224"/>
              </a:spcAft>
            </a:pPr>
            <a:r>
              <a:rPr lang="en-US" sz="2040" dirty="0">
                <a:solidFill>
                  <a:schemeClr val="tx2">
                    <a:alpha val="99000"/>
                  </a:schemeClr>
                </a:solidFill>
                <a:latin typeface="Segoe UI" pitchFamily="34" charset="0"/>
                <a:ea typeface="Segoe UI" pitchFamily="34" charset="0"/>
                <a:cs typeface="Segoe UI" pitchFamily="34" charset="0"/>
              </a:rPr>
              <a:t>Twitter</a:t>
            </a:r>
            <a:r>
              <a:rPr lang="en-US" sz="2040" dirty="0">
                <a:solidFill>
                  <a:schemeClr val="tx2">
                    <a:alpha val="99000"/>
                  </a:schemeClr>
                </a:solidFill>
                <a:latin typeface="Segoe UI Light" pitchFamily="34" charset="0"/>
              </a:rPr>
              <a:t> </a:t>
            </a:r>
            <a:br>
              <a:rPr lang="en-US" sz="2040" dirty="0">
                <a:solidFill>
                  <a:schemeClr val="tx2">
                    <a:alpha val="99000"/>
                  </a:schemeClr>
                </a:solidFill>
                <a:latin typeface="Segoe UI Light" pitchFamily="34" charset="0"/>
              </a:rPr>
            </a:br>
            <a:r>
              <a:rPr lang="en-US" sz="2040" dirty="0">
                <a:solidFill>
                  <a:schemeClr val="tx2">
                    <a:alpha val="99000"/>
                  </a:schemeClr>
                </a:solidFill>
                <a:latin typeface="Segoe UI Light" pitchFamily="34" charset="0"/>
              </a:rPr>
              <a:t>@</a:t>
            </a:r>
            <a:r>
              <a:rPr lang="en-US" sz="2040" dirty="0" err="1">
                <a:solidFill>
                  <a:schemeClr val="tx2">
                    <a:alpha val="99000"/>
                  </a:schemeClr>
                </a:solidFill>
                <a:latin typeface="Segoe UI Light" pitchFamily="34" charset="0"/>
              </a:rPr>
              <a:t>williambaer</a:t>
            </a:r>
            <a:endParaRPr lang="en-US" sz="2040" dirty="0">
              <a:solidFill>
                <a:schemeClr val="tx2">
                  <a:alpha val="99000"/>
                </a:schemeClr>
              </a:solidFill>
              <a:latin typeface="Segoe UI Light" pitchFamily="34" charset="0"/>
            </a:endParaRPr>
          </a:p>
          <a:p>
            <a:pPr algn="r">
              <a:spcAft>
                <a:spcPts val="1224"/>
              </a:spcAft>
            </a:pPr>
            <a:r>
              <a:rPr lang="en-US" sz="2040" dirty="0">
                <a:solidFill>
                  <a:schemeClr val="tx2">
                    <a:alpha val="99000"/>
                  </a:schemeClr>
                </a:solidFill>
                <a:latin typeface="Segoe UI" pitchFamily="34" charset="0"/>
                <a:ea typeface="Segoe UI" pitchFamily="34" charset="0"/>
                <a:cs typeface="Segoe UI" pitchFamily="34" charset="0"/>
              </a:rPr>
              <a:t>LinkedIn</a:t>
            </a:r>
            <a:r>
              <a:rPr lang="en-US" sz="2040" dirty="0">
                <a:solidFill>
                  <a:schemeClr val="tx2">
                    <a:alpha val="99000"/>
                  </a:schemeClr>
                </a:solidFill>
                <a:latin typeface="Segoe UI Light" pitchFamily="34" charset="0"/>
              </a:rPr>
              <a:t> </a:t>
            </a:r>
            <a:br>
              <a:rPr lang="en-US" sz="2040" dirty="0">
                <a:solidFill>
                  <a:schemeClr val="tx2">
                    <a:alpha val="99000"/>
                  </a:schemeClr>
                </a:solidFill>
                <a:latin typeface="Segoe UI Light" pitchFamily="34" charset="0"/>
              </a:rPr>
            </a:br>
            <a:r>
              <a:rPr lang="en-US" sz="2040" dirty="0">
                <a:solidFill>
                  <a:schemeClr val="tx2">
                    <a:alpha val="99000"/>
                  </a:schemeClr>
                </a:solidFill>
                <a:latin typeface="Segoe UI Light" pitchFamily="34" charset="0"/>
              </a:rPr>
              <a:t>/</a:t>
            </a:r>
            <a:r>
              <a:rPr lang="en-US" sz="2040" dirty="0" err="1">
                <a:solidFill>
                  <a:schemeClr val="tx2">
                    <a:alpha val="99000"/>
                  </a:schemeClr>
                </a:solidFill>
                <a:latin typeface="Segoe UI Light" pitchFamily="34" charset="0"/>
              </a:rPr>
              <a:t>billbaer</a:t>
            </a:r>
            <a:endParaRPr lang="en-US" sz="2040" dirty="0">
              <a:solidFill>
                <a:schemeClr val="tx2">
                  <a:alpha val="99000"/>
                </a:schemeClr>
              </a:solidFill>
              <a:latin typeface="Segoe UI Light" pitchFamily="34" charset="0"/>
            </a:endParaRPr>
          </a:p>
          <a:p>
            <a:pPr algn="r">
              <a:spcAft>
                <a:spcPts val="1224"/>
              </a:spcAft>
            </a:pPr>
            <a:r>
              <a:rPr lang="en-US" sz="2040" dirty="0">
                <a:solidFill>
                  <a:schemeClr val="tx2">
                    <a:alpha val="99000"/>
                  </a:schemeClr>
                </a:solidFill>
                <a:latin typeface="Segoe UI" pitchFamily="34" charset="0"/>
                <a:ea typeface="Segoe UI" pitchFamily="34" charset="0"/>
                <a:cs typeface="Segoe UI" pitchFamily="34" charset="0"/>
              </a:rPr>
              <a:t>TechNet</a:t>
            </a:r>
            <a:r>
              <a:rPr lang="en-US" sz="2040" dirty="0">
                <a:solidFill>
                  <a:schemeClr val="tx2">
                    <a:alpha val="99000"/>
                  </a:schemeClr>
                </a:solidFill>
                <a:latin typeface="Segoe UI Light" pitchFamily="34" charset="0"/>
              </a:rPr>
              <a:t> </a:t>
            </a:r>
            <a:br>
              <a:rPr lang="en-US" sz="2040" dirty="0">
                <a:solidFill>
                  <a:schemeClr val="tx2">
                    <a:alpha val="99000"/>
                  </a:schemeClr>
                </a:solidFill>
                <a:latin typeface="Segoe UI Light" pitchFamily="34" charset="0"/>
              </a:rPr>
            </a:br>
            <a:r>
              <a:rPr lang="en-US" sz="2040" dirty="0">
                <a:solidFill>
                  <a:schemeClr val="tx2">
                    <a:alpha val="99000"/>
                  </a:schemeClr>
                </a:solidFill>
                <a:latin typeface="Segoe UI Light" pitchFamily="34" charset="0"/>
              </a:rPr>
              <a:t>/b/</a:t>
            </a:r>
            <a:r>
              <a:rPr lang="en-US" sz="2040" dirty="0" err="1">
                <a:solidFill>
                  <a:schemeClr val="tx2">
                    <a:alpha val="99000"/>
                  </a:schemeClr>
                </a:solidFill>
                <a:latin typeface="Segoe UI Light" pitchFamily="34" charset="0"/>
              </a:rPr>
              <a:t>wbaer</a:t>
            </a:r>
            <a:endParaRPr lang="en-US" sz="2040" dirty="0">
              <a:solidFill>
                <a:schemeClr val="tx2">
                  <a:alpha val="99000"/>
                </a:schemeClr>
              </a:solidFill>
              <a:latin typeface="Segoe UI Light" pitchFamily="34" charset="0"/>
            </a:endParaRPr>
          </a:p>
        </p:txBody>
      </p:sp>
      <p:sp>
        <p:nvSpPr>
          <p:cNvPr id="60" name="Rectangle 59"/>
          <p:cNvSpPr/>
          <p:nvPr/>
        </p:nvSpPr>
        <p:spPr bwMode="auto">
          <a:xfrm>
            <a:off x="2501" y="1423459"/>
            <a:ext cx="5460366" cy="1324297"/>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186521" tIns="62152" rIns="124303" bIns="93260" anchor="b"/>
          <a:lstStyle/>
          <a:p>
            <a:pPr algn="r" defTabSz="1243039">
              <a:lnSpc>
                <a:spcPct val="90000"/>
              </a:lnSpc>
              <a:spcAft>
                <a:spcPts val="816"/>
              </a:spcAft>
              <a:defRPr/>
            </a:pPr>
            <a:r>
              <a:rPr lang="en-US" sz="3264">
                <a:solidFill>
                  <a:srgbClr val="FFFFFF">
                    <a:alpha val="99000"/>
                  </a:srgbClr>
                </a:solidFill>
                <a:latin typeface="Segoe UI Light"/>
                <a:ea typeface="Segoe UI" pitchFamily="34" charset="0"/>
                <a:cs typeface="Zegoe UI SemiLight" charset="0"/>
              </a:rPr>
              <a:t>Bill Baer (ˈbɛər)</a:t>
            </a:r>
          </a:p>
          <a:p>
            <a:pPr algn="r" defTabSz="1243039">
              <a:lnSpc>
                <a:spcPct val="90000"/>
              </a:lnSpc>
              <a:spcAft>
                <a:spcPts val="816"/>
              </a:spcAft>
              <a:defRPr/>
            </a:pPr>
            <a:r>
              <a:rPr lang="en-US" sz="1632">
                <a:solidFill>
                  <a:srgbClr val="FFFFFF">
                    <a:alpha val="99000"/>
                  </a:srgbClr>
                </a:solidFill>
                <a:ea typeface="Segoe UI" pitchFamily="34" charset="0"/>
                <a:cs typeface="Zegoe UI SemiLight" charset="0"/>
              </a:rPr>
              <a:t>Senior Product Marketing Manager</a:t>
            </a:r>
            <a:br>
              <a:rPr lang="en-US" sz="1632">
                <a:solidFill>
                  <a:srgbClr val="FFFFFF">
                    <a:alpha val="99000"/>
                  </a:srgbClr>
                </a:solidFill>
                <a:ea typeface="Segoe UI" pitchFamily="34" charset="0"/>
                <a:cs typeface="Zegoe UI SemiLight" charset="0"/>
              </a:rPr>
            </a:br>
            <a:r>
              <a:rPr lang="en-US" sz="1632">
                <a:solidFill>
                  <a:srgbClr val="FFFFFF">
                    <a:alpha val="99000"/>
                  </a:srgbClr>
                </a:solidFill>
                <a:ea typeface="Segoe UI" pitchFamily="34" charset="0"/>
                <a:cs typeface="Zegoe UI SemiLight" charset="0"/>
              </a:rPr>
              <a:t>SharePoint Microsoft Corporation</a:t>
            </a:r>
          </a:p>
        </p:txBody>
      </p:sp>
      <p:sp>
        <p:nvSpPr>
          <p:cNvPr id="2" name="TextBox 1"/>
          <p:cNvSpPr txBox="1"/>
          <p:nvPr/>
        </p:nvSpPr>
        <p:spPr>
          <a:xfrm>
            <a:off x="4244764" y="2755457"/>
            <a:ext cx="3640875" cy="2907068"/>
          </a:xfrm>
          <a:prstGeom prst="rect">
            <a:avLst/>
          </a:prstGeom>
          <a:solidFill>
            <a:schemeClr val="bg1"/>
          </a:solidFill>
          <a:ln>
            <a:solidFill>
              <a:schemeClr val="accent1"/>
            </a:solidFill>
          </a:ln>
        </p:spPr>
        <p:txBody>
          <a:bodyPr wrap="square" lIns="0" tIns="0" rIns="0" bIns="0" rtlCol="0" anchor="ctr">
            <a:noAutofit/>
          </a:bodyPr>
          <a:lstStyle/>
          <a:p>
            <a:pPr algn="ctr"/>
            <a:r>
              <a:rPr lang="en-US" sz="4080" spc="-71" dirty="0">
                <a:solidFill>
                  <a:schemeClr val="tx2"/>
                </a:solidFill>
              </a:rPr>
              <a:t>www.wbaer.net</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4639" y="5783262"/>
            <a:ext cx="952500" cy="952500"/>
          </a:xfrm>
          <a:prstGeom prst="rect">
            <a:avLst/>
          </a:prstGeom>
        </p:spPr>
      </p:pic>
    </p:spTree>
    <p:extLst>
      <p:ext uri="{BB962C8B-B14F-4D97-AF65-F5344CB8AC3E}">
        <p14:creationId xmlns:p14="http://schemas.microsoft.com/office/powerpoint/2010/main" val="3890639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flipH="1">
            <a:off x="0" y="1"/>
            <a:ext cx="4946904" cy="2729324"/>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91440" rIns="0" bIns="91440" numCol="1" rtlCol="0" anchor="ctr" anchorCtr="0" compatLnSpc="1">
            <a:prstTxWarp prst="textNoShape">
              <a:avLst/>
            </a:prstTxWarp>
          </a:bodyPr>
          <a:lstStyle/>
          <a:p>
            <a:pPr algn="ctr" defTabSz="932472" fontAlgn="base">
              <a:spcBef>
                <a:spcPct val="0"/>
              </a:spcBef>
              <a:spcAft>
                <a:spcPct val="0"/>
              </a:spcAft>
            </a:pPr>
            <a:endParaRPr lang="en-US" sz="3200" dirty="0">
              <a:solidFill>
                <a:schemeClr val="bg1">
                  <a:alpha val="99000"/>
                </a:schemeClr>
              </a:solidFill>
              <a:latin typeface="+mj-lt"/>
            </a:endParaRPr>
          </a:p>
        </p:txBody>
      </p:sp>
      <p:sp>
        <p:nvSpPr>
          <p:cNvPr id="6" name="TextBox 5"/>
          <p:cNvSpPr txBox="1"/>
          <p:nvPr/>
        </p:nvSpPr>
        <p:spPr>
          <a:xfrm>
            <a:off x="240255" y="1796147"/>
            <a:ext cx="4706649" cy="747897"/>
          </a:xfrm>
          <a:prstGeom prst="rect">
            <a:avLst/>
          </a:prstGeom>
          <a:noFill/>
        </p:spPr>
        <p:txBody>
          <a:bodyPr wrap="square" lIns="0" tIns="0" rIns="0" bIns="0" rtlCol="0" anchor="t">
            <a:spAutoFit/>
          </a:bodyPr>
          <a:lstStyle/>
          <a:p>
            <a:pPr>
              <a:lnSpc>
                <a:spcPct val="90000"/>
              </a:lnSpc>
              <a:spcBef>
                <a:spcPct val="0"/>
              </a:spcBef>
            </a:pPr>
            <a:r>
              <a:rPr lang="en-US" sz="5400" spc="-102" dirty="0">
                <a:ln w="3175">
                  <a:noFill/>
                </a:ln>
                <a:solidFill>
                  <a:schemeClr val="bg1">
                    <a:alpha val="99000"/>
                  </a:schemeClr>
                </a:solidFill>
                <a:latin typeface="+mj-lt"/>
                <a:cs typeface="Segoe UI" pitchFamily="34" charset="0"/>
              </a:rPr>
              <a:t>Summary</a:t>
            </a:r>
          </a:p>
        </p:txBody>
      </p:sp>
      <p:pic>
        <p:nvPicPr>
          <p:cNvPr id="3074" name="Picture 2" descr="D:\Studio Work\Studio_Admin\Art\Images\Mediabank\2014\STB13_Jaden_11.png"/>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0" y="2843466"/>
            <a:ext cx="4946904" cy="4151058"/>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5054600" y="0"/>
            <a:ext cx="7381875" cy="1307592"/>
          </a:xfrm>
          <a:prstGeom prst="rect">
            <a:avLst/>
          </a:prstGeom>
          <a:gradFill>
            <a:gsLst>
              <a:gs pos="0">
                <a:schemeClr val="bg2"/>
              </a:gs>
              <a:gs pos="100000">
                <a:srgbClr val="FFFFFF"/>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246" rIns="0" bIns="146246" numCol="1" spcCol="0" rtlCol="0" fromWordArt="0" anchor="ctr" anchorCtr="0" forceAA="0" compatLnSpc="1">
            <a:prstTxWarp prst="textNoShape">
              <a:avLst/>
            </a:prstTxWarp>
            <a:noAutofit/>
          </a:bodyPr>
          <a:lstStyle/>
          <a:p>
            <a:pPr defTabSz="932103" fontAlgn="base">
              <a:spcBef>
                <a:spcPct val="0"/>
              </a:spcBef>
              <a:spcAft>
                <a:spcPct val="0"/>
              </a:spcAft>
            </a:pPr>
            <a:r>
              <a:rPr lang="en-US" sz="2000" dirty="0">
                <a:solidFill>
                  <a:schemeClr val="tx1">
                    <a:alpha val="99000"/>
                  </a:schemeClr>
                </a:solidFill>
                <a:ea typeface="Segoe UI" pitchFamily="34" charset="0"/>
                <a:cs typeface="Segoe UI" pitchFamily="34" charset="0"/>
              </a:rPr>
              <a:t>Great time and great </a:t>
            </a:r>
            <a:r>
              <a:rPr lang="en-US" sz="2000" dirty="0" smtClean="0">
                <a:solidFill>
                  <a:schemeClr val="tx1">
                    <a:alpha val="99000"/>
                  </a:schemeClr>
                </a:solidFill>
                <a:ea typeface="Segoe UI" pitchFamily="34" charset="0"/>
                <a:cs typeface="Segoe UI" pitchFamily="34" charset="0"/>
              </a:rPr>
              <a:t>opportunity for </a:t>
            </a:r>
            <a:r>
              <a:rPr lang="en-US" sz="2000" dirty="0">
                <a:solidFill>
                  <a:schemeClr val="tx1">
                    <a:alpha val="99000"/>
                  </a:schemeClr>
                </a:solidFill>
                <a:ea typeface="Segoe UI" pitchFamily="34" charset="0"/>
                <a:cs typeface="Segoe UI" pitchFamily="34" charset="0"/>
              </a:rPr>
              <a:t>the SharePoint business</a:t>
            </a:r>
          </a:p>
        </p:txBody>
      </p:sp>
      <p:sp>
        <p:nvSpPr>
          <p:cNvPr id="8" name="Rectangle 7"/>
          <p:cNvSpPr/>
          <p:nvPr/>
        </p:nvSpPr>
        <p:spPr bwMode="auto">
          <a:xfrm>
            <a:off x="5054600" y="1421733"/>
            <a:ext cx="7381875" cy="1307592"/>
          </a:xfrm>
          <a:prstGeom prst="rect">
            <a:avLst/>
          </a:prstGeom>
          <a:gradFill>
            <a:gsLst>
              <a:gs pos="0">
                <a:schemeClr val="bg2"/>
              </a:gs>
              <a:gs pos="100000">
                <a:srgbClr val="FFFFFF"/>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246" rIns="0" bIns="146246" numCol="1" spcCol="0" rtlCol="0" fromWordArt="0" anchor="ctr" anchorCtr="0" forceAA="0" compatLnSpc="1">
            <a:prstTxWarp prst="textNoShape">
              <a:avLst/>
            </a:prstTxWarp>
            <a:noAutofit/>
          </a:bodyPr>
          <a:lstStyle/>
          <a:p>
            <a:pPr defTabSz="932103" fontAlgn="base">
              <a:spcBef>
                <a:spcPct val="0"/>
              </a:spcBef>
              <a:spcAft>
                <a:spcPct val="0"/>
              </a:spcAft>
            </a:pPr>
            <a:r>
              <a:rPr lang="en-US" sz="2000" dirty="0">
                <a:solidFill>
                  <a:schemeClr val="tx1">
                    <a:alpha val="99000"/>
                  </a:schemeClr>
                </a:solidFill>
                <a:ea typeface="Segoe UI" pitchFamily="34" charset="0"/>
                <a:cs typeface="Segoe UI" pitchFamily="34" charset="0"/>
              </a:rPr>
              <a:t>On path to deliver the next major </a:t>
            </a:r>
            <a:r>
              <a:rPr lang="en-US" sz="2000" dirty="0" smtClean="0">
                <a:solidFill>
                  <a:schemeClr val="tx1">
                    <a:alpha val="99000"/>
                  </a:schemeClr>
                </a:solidFill>
                <a:ea typeface="Segoe UI" pitchFamily="34" charset="0"/>
                <a:cs typeface="Segoe UI" pitchFamily="34" charset="0"/>
              </a:rPr>
              <a:t>release </a:t>
            </a:r>
            <a:r>
              <a:rPr lang="en-US" sz="2000" dirty="0">
                <a:solidFill>
                  <a:schemeClr val="tx1">
                    <a:alpha val="99000"/>
                  </a:schemeClr>
                </a:solidFill>
                <a:ea typeface="Segoe UI" pitchFamily="34" charset="0"/>
                <a:cs typeface="Segoe UI" pitchFamily="34" charset="0"/>
              </a:rPr>
              <a:t>of SharePoint Server </a:t>
            </a:r>
          </a:p>
        </p:txBody>
      </p:sp>
      <p:sp>
        <p:nvSpPr>
          <p:cNvPr id="9" name="Rectangle 8"/>
          <p:cNvSpPr/>
          <p:nvPr/>
        </p:nvSpPr>
        <p:spPr bwMode="auto">
          <a:xfrm>
            <a:off x="5054600" y="2843466"/>
            <a:ext cx="7381875" cy="1307592"/>
          </a:xfrm>
          <a:prstGeom prst="rect">
            <a:avLst/>
          </a:prstGeom>
          <a:gradFill>
            <a:gsLst>
              <a:gs pos="0">
                <a:schemeClr val="bg2"/>
              </a:gs>
              <a:gs pos="100000">
                <a:srgbClr val="FFFFFF"/>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246" rIns="0" bIns="146246" numCol="1" spcCol="0" rtlCol="0" fromWordArt="0" anchor="ctr" anchorCtr="0" forceAA="0" compatLnSpc="1">
            <a:prstTxWarp prst="textNoShape">
              <a:avLst/>
            </a:prstTxWarp>
            <a:noAutofit/>
          </a:bodyPr>
          <a:lstStyle/>
          <a:p>
            <a:pPr defTabSz="932103" fontAlgn="base">
              <a:spcBef>
                <a:spcPct val="0"/>
              </a:spcBef>
              <a:spcAft>
                <a:spcPct val="0"/>
              </a:spcAft>
            </a:pPr>
            <a:r>
              <a:rPr lang="en-US" sz="2000" dirty="0">
                <a:solidFill>
                  <a:schemeClr val="tx1">
                    <a:alpha val="99000"/>
                  </a:schemeClr>
                </a:solidFill>
                <a:ea typeface="Segoe UI" pitchFamily="34" charset="0"/>
                <a:cs typeface="Segoe UI" pitchFamily="34" charset="0"/>
              </a:rPr>
              <a:t>Ramping focus on the enterprise cloud in CY 2014</a:t>
            </a:r>
          </a:p>
        </p:txBody>
      </p:sp>
      <p:sp>
        <p:nvSpPr>
          <p:cNvPr id="10" name="Rectangle 9"/>
          <p:cNvSpPr/>
          <p:nvPr/>
        </p:nvSpPr>
        <p:spPr bwMode="auto">
          <a:xfrm>
            <a:off x="5054600" y="4265199"/>
            <a:ext cx="7381875" cy="1307592"/>
          </a:xfrm>
          <a:prstGeom prst="rect">
            <a:avLst/>
          </a:prstGeom>
          <a:gradFill>
            <a:gsLst>
              <a:gs pos="0">
                <a:schemeClr val="bg2"/>
              </a:gs>
              <a:gs pos="100000">
                <a:srgbClr val="FFFFFF"/>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246" rIns="0" bIns="146246" numCol="1" spcCol="0" rtlCol="0" fromWordArt="0" anchor="ctr" anchorCtr="0" forceAA="0" compatLnSpc="1">
            <a:prstTxWarp prst="textNoShape">
              <a:avLst/>
            </a:prstTxWarp>
            <a:noAutofit/>
          </a:bodyPr>
          <a:lstStyle/>
          <a:p>
            <a:pPr defTabSz="932103" fontAlgn="base">
              <a:spcBef>
                <a:spcPct val="0"/>
              </a:spcBef>
              <a:spcAft>
                <a:spcPct val="0"/>
              </a:spcAft>
            </a:pPr>
            <a:r>
              <a:rPr lang="en-US" sz="2000" dirty="0">
                <a:solidFill>
                  <a:schemeClr val="tx1">
                    <a:alpha val="99000"/>
                  </a:schemeClr>
                </a:solidFill>
                <a:ea typeface="Segoe UI" pitchFamily="34" charset="0"/>
                <a:cs typeface="Segoe UI" pitchFamily="34" charset="0"/>
              </a:rPr>
              <a:t>Will continue to innovate across box and cloud</a:t>
            </a:r>
          </a:p>
        </p:txBody>
      </p:sp>
      <p:sp>
        <p:nvSpPr>
          <p:cNvPr id="11" name="Rectangle 10"/>
          <p:cNvSpPr/>
          <p:nvPr/>
        </p:nvSpPr>
        <p:spPr bwMode="auto">
          <a:xfrm>
            <a:off x="5054600" y="5686932"/>
            <a:ext cx="7381875" cy="1307592"/>
          </a:xfrm>
          <a:prstGeom prst="rect">
            <a:avLst/>
          </a:prstGeom>
          <a:gradFill>
            <a:gsLst>
              <a:gs pos="0">
                <a:schemeClr val="bg2"/>
              </a:gs>
              <a:gs pos="100000">
                <a:srgbClr val="FFFFFF"/>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246" rIns="0" bIns="146246" numCol="1" spcCol="0" rtlCol="0" fromWordArt="0" anchor="ctr" anchorCtr="0" forceAA="0" compatLnSpc="1">
            <a:prstTxWarp prst="textNoShape">
              <a:avLst/>
            </a:prstTxWarp>
            <a:noAutofit/>
          </a:bodyPr>
          <a:lstStyle/>
          <a:p>
            <a:pPr defTabSz="932103" fontAlgn="base">
              <a:spcBef>
                <a:spcPct val="0"/>
              </a:spcBef>
              <a:spcAft>
                <a:spcPct val="0"/>
              </a:spcAft>
            </a:pPr>
            <a:r>
              <a:rPr lang="en-US" sz="2000" dirty="0">
                <a:solidFill>
                  <a:schemeClr val="tx1">
                    <a:alpha val="99000"/>
                  </a:schemeClr>
                </a:solidFill>
                <a:ea typeface="Segoe UI" pitchFamily="34" charset="0"/>
                <a:cs typeface="Segoe UI" pitchFamily="34" charset="0"/>
              </a:rPr>
              <a:t>BI and Search investments </a:t>
            </a:r>
            <a:r>
              <a:rPr lang="en-US" sz="2000" dirty="0" smtClean="0">
                <a:solidFill>
                  <a:schemeClr val="tx1">
                    <a:alpha val="99000"/>
                  </a:schemeClr>
                </a:solidFill>
                <a:ea typeface="Segoe UI" pitchFamily="34" charset="0"/>
                <a:cs typeface="Segoe UI" pitchFamily="34" charset="0"/>
              </a:rPr>
              <a:t>integrating </a:t>
            </a:r>
            <a:r>
              <a:rPr lang="en-US" sz="2000" dirty="0">
                <a:solidFill>
                  <a:schemeClr val="tx1">
                    <a:alpha val="99000"/>
                  </a:schemeClr>
                </a:solidFill>
                <a:ea typeface="Segoe UI" pitchFamily="34" charset="0"/>
                <a:cs typeface="Segoe UI" pitchFamily="34" charset="0"/>
              </a:rPr>
              <a:t>deeply with Office 365</a:t>
            </a:r>
          </a:p>
        </p:txBody>
      </p:sp>
    </p:spTree>
    <p:extLst>
      <p:ext uri="{BB962C8B-B14F-4D97-AF65-F5344CB8AC3E}">
        <p14:creationId xmlns:p14="http://schemas.microsoft.com/office/powerpoint/2010/main" val="2664652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2" presetClass="entr" presetSubtype="8"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750" fill="hold"/>
                                        <p:tgtEl>
                                          <p:spTgt spid="6"/>
                                        </p:tgtEl>
                                        <p:attrNameLst>
                                          <p:attrName>ppt_x</p:attrName>
                                        </p:attrNameLst>
                                      </p:cBhvr>
                                      <p:tavLst>
                                        <p:tav tm="0">
                                          <p:val>
                                            <p:strVal val="0-#ppt_w/2"/>
                                          </p:val>
                                        </p:tav>
                                        <p:tav tm="100000">
                                          <p:val>
                                            <p:strVal val="#ppt_x"/>
                                          </p:val>
                                        </p:tav>
                                      </p:tavLst>
                                    </p:anim>
                                    <p:anim calcmode="lin" valueType="num">
                                      <p:cBhvr additive="base">
                                        <p:cTn id="11" dur="750" fill="hold"/>
                                        <p:tgtEl>
                                          <p:spTgt spid="6"/>
                                        </p:tgtEl>
                                        <p:attrNameLst>
                                          <p:attrName>ppt_y</p:attrName>
                                        </p:attrNameLst>
                                      </p:cBhvr>
                                      <p:tavLst>
                                        <p:tav tm="0">
                                          <p:val>
                                            <p:strVal val="#ppt_y"/>
                                          </p:val>
                                        </p:tav>
                                        <p:tav tm="100000">
                                          <p:val>
                                            <p:strVal val="#ppt_y"/>
                                          </p:val>
                                        </p:tav>
                                      </p:tavLst>
                                    </p:anim>
                                  </p:childTnLst>
                                </p:cTn>
                              </p:par>
                              <p:par>
                                <p:cTn id="12" presetID="10" presetClass="entr" presetSubtype="0" fill="hold" nodeType="withEffect">
                                  <p:stCondLst>
                                    <p:cond delay="250"/>
                                  </p:stCondLst>
                                  <p:childTnLst>
                                    <p:set>
                                      <p:cBhvr>
                                        <p:cTn id="13" dur="1" fill="hold">
                                          <p:stCondLst>
                                            <p:cond delay="0"/>
                                          </p:stCondLst>
                                        </p:cTn>
                                        <p:tgtEl>
                                          <p:spTgt spid="3074"/>
                                        </p:tgtEl>
                                        <p:attrNameLst>
                                          <p:attrName>style.visibility</p:attrName>
                                        </p:attrNameLst>
                                      </p:cBhvr>
                                      <p:to>
                                        <p:strVal val="visible"/>
                                      </p:to>
                                    </p:set>
                                    <p:animEffect transition="in" filter="fade">
                                      <p:cBhvr>
                                        <p:cTn id="14" dur="500"/>
                                        <p:tgtEl>
                                          <p:spTgt spid="3074"/>
                                        </p:tgtEl>
                                      </p:cBhvr>
                                    </p:animEffect>
                                  </p:childTnLst>
                                </p:cTn>
                              </p:par>
                              <p:par>
                                <p:cTn id="15" presetID="2" presetClass="entr" presetSubtype="2" fill="hold" grpId="0" nodeType="withEffect">
                                  <p:stCondLst>
                                    <p:cond delay="50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1+#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75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1+#ppt_w/2"/>
                                          </p:val>
                                        </p:tav>
                                        <p:tav tm="100000">
                                          <p:val>
                                            <p:strVal val="#ppt_x"/>
                                          </p:val>
                                        </p:tav>
                                      </p:tavLst>
                                    </p:anim>
                                    <p:anim calcmode="lin" valueType="num">
                                      <p:cBhvr additive="base">
                                        <p:cTn id="22" dur="500" fill="hold"/>
                                        <p:tgtEl>
                                          <p:spTgt spid="8"/>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100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1+#ppt_w/2"/>
                                          </p:val>
                                        </p:tav>
                                        <p:tav tm="100000">
                                          <p:val>
                                            <p:strVal val="#ppt_x"/>
                                          </p:val>
                                        </p:tav>
                                      </p:tavLst>
                                    </p:anim>
                                    <p:anim calcmode="lin" valueType="num">
                                      <p:cBhvr additive="base">
                                        <p:cTn id="26" dur="500" fill="hold"/>
                                        <p:tgtEl>
                                          <p:spTgt spid="9"/>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125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1+#ppt_w/2"/>
                                          </p:val>
                                        </p:tav>
                                        <p:tav tm="100000">
                                          <p:val>
                                            <p:strVal val="#ppt_x"/>
                                          </p:val>
                                        </p:tav>
                                      </p:tavLst>
                                    </p:anim>
                                    <p:anim calcmode="lin" valueType="num">
                                      <p:cBhvr additive="base">
                                        <p:cTn id="30" dur="500" fill="hold"/>
                                        <p:tgtEl>
                                          <p:spTgt spid="10"/>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150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1+#ppt_w/2"/>
                                          </p:val>
                                        </p:tav>
                                        <p:tav tm="100000">
                                          <p:val>
                                            <p:strVal val="#ppt_x"/>
                                          </p:val>
                                        </p:tav>
                                      </p:tavLst>
                                    </p:anim>
                                    <p:anim calcmode="lin" valueType="num">
                                      <p:cBhvr additive="base">
                                        <p:cTn id="34"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9" grpId="0" animBg="1"/>
      <p:bldP spid="10" grpId="0" animBg="1"/>
      <p:bldP spid="11"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descr="D:\Studio Work\Studio_Admin\Art\Images\Mediabank\2014_01\Commercial\WIN13_Brittany_HPElitePadproductivityjacket_02.pn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t="7847" b="7847"/>
          <a:stretch/>
        </p:blipFill>
        <p:spPr bwMode="auto">
          <a:xfrm>
            <a:off x="0" y="0"/>
            <a:ext cx="12435840" cy="699452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88315" y="2586904"/>
            <a:ext cx="2580835" cy="572464"/>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gradFill>
                  <a:gsLst>
                    <a:gs pos="2917">
                      <a:schemeClr val="tx1"/>
                    </a:gs>
                    <a:gs pos="30000">
                      <a:schemeClr val="tx1"/>
                    </a:gs>
                  </a:gsLst>
                  <a:lin ang="5400000" scaled="0"/>
                </a:gradFill>
              </a:rPr>
              <a:t>Community Experts</a:t>
            </a:r>
          </a:p>
        </p:txBody>
      </p:sp>
      <p:sp>
        <p:nvSpPr>
          <p:cNvPr id="5" name="TextBox 4"/>
          <p:cNvSpPr txBox="1"/>
          <p:nvPr/>
        </p:nvSpPr>
        <p:spPr>
          <a:xfrm>
            <a:off x="188315" y="6108150"/>
            <a:ext cx="1056764" cy="572464"/>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gradFill>
                  <a:gsLst>
                    <a:gs pos="2917">
                      <a:schemeClr val="tx1"/>
                    </a:gs>
                    <a:gs pos="30000">
                      <a:schemeClr val="tx1"/>
                    </a:gs>
                  </a:gsLst>
                  <a:lin ang="5400000" scaled="0"/>
                </a:gradFill>
              </a:rPr>
              <a:t>MVP’s</a:t>
            </a:r>
          </a:p>
        </p:txBody>
      </p:sp>
      <p:sp>
        <p:nvSpPr>
          <p:cNvPr id="6" name="TextBox 5"/>
          <p:cNvSpPr txBox="1"/>
          <p:nvPr/>
        </p:nvSpPr>
        <p:spPr>
          <a:xfrm>
            <a:off x="188315" y="5521279"/>
            <a:ext cx="1143326" cy="572464"/>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gradFill>
                  <a:gsLst>
                    <a:gs pos="2917">
                      <a:schemeClr val="tx1"/>
                    </a:gs>
                    <a:gs pos="30000">
                      <a:schemeClr val="tx1"/>
                    </a:gs>
                  </a:gsLst>
                  <a:lin ang="5400000" scaled="0"/>
                </a:gradFill>
              </a:rPr>
              <a:t>MCM’s</a:t>
            </a:r>
          </a:p>
        </p:txBody>
      </p:sp>
      <p:sp>
        <p:nvSpPr>
          <p:cNvPr id="7" name="TextBox 6"/>
          <p:cNvSpPr txBox="1"/>
          <p:nvPr/>
        </p:nvSpPr>
        <p:spPr>
          <a:xfrm>
            <a:off x="188315" y="272281"/>
            <a:ext cx="2674065" cy="849463"/>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gradFill>
                  <a:gsLst>
                    <a:gs pos="2917">
                      <a:schemeClr val="tx1"/>
                    </a:gs>
                    <a:gs pos="30000">
                      <a:schemeClr val="tx1"/>
                    </a:gs>
                  </a:gsLst>
                  <a:lin ang="5400000" scaled="0"/>
                </a:gradFill>
              </a:rPr>
              <a:t>Microsoft Product &amp;</a:t>
            </a:r>
            <a:br>
              <a:rPr lang="en-US" sz="2000" dirty="0" smtClean="0">
                <a:gradFill>
                  <a:gsLst>
                    <a:gs pos="2917">
                      <a:schemeClr val="tx1"/>
                    </a:gs>
                    <a:gs pos="30000">
                      <a:schemeClr val="tx1"/>
                    </a:gs>
                  </a:gsLst>
                  <a:lin ang="5400000" scaled="0"/>
                </a:gradFill>
              </a:rPr>
            </a:br>
            <a:r>
              <a:rPr lang="en-US" sz="2000" dirty="0" smtClean="0">
                <a:gradFill>
                  <a:gsLst>
                    <a:gs pos="2917">
                      <a:schemeClr val="tx1"/>
                    </a:gs>
                    <a:gs pos="30000">
                      <a:schemeClr val="tx1"/>
                    </a:gs>
                  </a:gsLst>
                  <a:lin ang="5400000" scaled="0"/>
                </a:gradFill>
              </a:rPr>
              <a:t>Program Managers</a:t>
            </a:r>
          </a:p>
        </p:txBody>
      </p:sp>
      <p:sp>
        <p:nvSpPr>
          <p:cNvPr id="8" name="TextBox 7"/>
          <p:cNvSpPr txBox="1"/>
          <p:nvPr/>
        </p:nvSpPr>
        <p:spPr>
          <a:xfrm>
            <a:off x="188315" y="4347529"/>
            <a:ext cx="1606978" cy="572464"/>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gradFill>
                  <a:gsLst>
                    <a:gs pos="2917">
                      <a:schemeClr val="tx1"/>
                    </a:gs>
                    <a:gs pos="30000">
                      <a:schemeClr val="tx1"/>
                    </a:gs>
                  </a:gsLst>
                  <a:lin ang="5400000" scaled="0"/>
                </a:gradFill>
              </a:rPr>
              <a:t>Influencers</a:t>
            </a:r>
          </a:p>
        </p:txBody>
      </p:sp>
      <p:sp>
        <p:nvSpPr>
          <p:cNvPr id="9" name="TextBox 8"/>
          <p:cNvSpPr txBox="1"/>
          <p:nvPr/>
        </p:nvSpPr>
        <p:spPr>
          <a:xfrm>
            <a:off x="188315" y="4934404"/>
            <a:ext cx="1331262" cy="572464"/>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gradFill>
                  <a:gsLst>
                    <a:gs pos="2917">
                      <a:schemeClr val="tx1"/>
                    </a:gs>
                    <a:gs pos="30000">
                      <a:schemeClr val="tx1"/>
                    </a:gs>
                  </a:gsLst>
                  <a:lin ang="5400000" scaled="0"/>
                </a:gradFill>
              </a:rPr>
              <a:t>Advisors</a:t>
            </a:r>
          </a:p>
        </p:txBody>
      </p:sp>
      <p:sp>
        <p:nvSpPr>
          <p:cNvPr id="10" name="TextBox 9"/>
          <p:cNvSpPr txBox="1"/>
          <p:nvPr/>
        </p:nvSpPr>
        <p:spPr>
          <a:xfrm>
            <a:off x="188315" y="3760654"/>
            <a:ext cx="1639167" cy="572464"/>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gradFill>
                  <a:gsLst>
                    <a:gs pos="2917">
                      <a:schemeClr val="tx1"/>
                    </a:gs>
                    <a:gs pos="30000">
                      <a:schemeClr val="tx1"/>
                    </a:gs>
                  </a:gsLst>
                  <a:lin ang="5400000" scaled="0"/>
                </a:gradFill>
              </a:rPr>
              <a:t>Developers</a:t>
            </a:r>
          </a:p>
        </p:txBody>
      </p:sp>
      <p:sp>
        <p:nvSpPr>
          <p:cNvPr id="11" name="TextBox 10"/>
          <p:cNvSpPr txBox="1"/>
          <p:nvPr/>
        </p:nvSpPr>
        <p:spPr>
          <a:xfrm>
            <a:off x="188315" y="2000029"/>
            <a:ext cx="2702856" cy="572464"/>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gradFill>
                  <a:gsLst>
                    <a:gs pos="2917">
                      <a:schemeClr val="tx1"/>
                    </a:gs>
                    <a:gs pos="30000">
                      <a:schemeClr val="tx1"/>
                    </a:gs>
                  </a:gsLst>
                  <a:lin ang="5400000" scaled="0"/>
                </a:gradFill>
              </a:rPr>
              <a:t>Information Workers</a:t>
            </a:r>
          </a:p>
        </p:txBody>
      </p:sp>
      <p:sp>
        <p:nvSpPr>
          <p:cNvPr id="12" name="TextBox 11"/>
          <p:cNvSpPr txBox="1"/>
          <p:nvPr/>
        </p:nvSpPr>
        <p:spPr>
          <a:xfrm>
            <a:off x="188315" y="3173779"/>
            <a:ext cx="2113399" cy="572464"/>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gradFill>
                  <a:gsLst>
                    <a:gs pos="2917">
                      <a:schemeClr val="tx1"/>
                    </a:gs>
                    <a:gs pos="30000">
                      <a:schemeClr val="tx1"/>
                    </a:gs>
                  </a:gsLst>
                  <a:lin ang="5400000" scaled="0"/>
                </a:gradFill>
              </a:rPr>
              <a:t>IT Professionals</a:t>
            </a:r>
          </a:p>
        </p:txBody>
      </p:sp>
      <p:sp>
        <p:nvSpPr>
          <p:cNvPr id="13" name="TextBox 12"/>
          <p:cNvSpPr txBox="1"/>
          <p:nvPr/>
        </p:nvSpPr>
        <p:spPr>
          <a:xfrm>
            <a:off x="188315" y="1136155"/>
            <a:ext cx="2744919" cy="849463"/>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gradFill>
                  <a:gsLst>
                    <a:gs pos="2917">
                      <a:schemeClr val="tx1"/>
                    </a:gs>
                    <a:gs pos="30000">
                      <a:schemeClr val="tx1"/>
                    </a:gs>
                  </a:gsLst>
                  <a:lin ang="5400000" scaled="0"/>
                </a:gradFill>
              </a:rPr>
              <a:t>Database &amp; Systems </a:t>
            </a:r>
            <a:br>
              <a:rPr lang="en-US" sz="2000" dirty="0" smtClean="0">
                <a:gradFill>
                  <a:gsLst>
                    <a:gs pos="2917">
                      <a:schemeClr val="tx1"/>
                    </a:gs>
                    <a:gs pos="30000">
                      <a:schemeClr val="tx1"/>
                    </a:gs>
                  </a:gsLst>
                  <a:lin ang="5400000" scaled="0"/>
                </a:gradFill>
              </a:rPr>
            </a:br>
            <a:r>
              <a:rPr lang="en-US" sz="2000" dirty="0" smtClean="0">
                <a:gradFill>
                  <a:gsLst>
                    <a:gs pos="2917">
                      <a:schemeClr val="tx1"/>
                    </a:gs>
                    <a:gs pos="30000">
                      <a:schemeClr val="tx1"/>
                    </a:gs>
                  </a:gsLst>
                  <a:lin ang="5400000" scaled="0"/>
                </a:gradFill>
              </a:rPr>
              <a:t>Administrators</a:t>
            </a:r>
          </a:p>
        </p:txBody>
      </p:sp>
      <p:sp>
        <p:nvSpPr>
          <p:cNvPr id="14" name="TextBox 13"/>
          <p:cNvSpPr txBox="1"/>
          <p:nvPr/>
        </p:nvSpPr>
        <p:spPr>
          <a:xfrm>
            <a:off x="7427315" y="1159844"/>
            <a:ext cx="4769896" cy="1397306"/>
          </a:xfrm>
          <a:prstGeom prst="rect">
            <a:avLst/>
          </a:prstGeom>
          <a:noFill/>
        </p:spPr>
        <p:txBody>
          <a:bodyPr wrap="none" lIns="182880" tIns="146304" rIns="182880" bIns="146304" rtlCol="0">
            <a:spAutoFit/>
          </a:bodyPr>
          <a:lstStyle/>
          <a:p>
            <a:pPr>
              <a:lnSpc>
                <a:spcPct val="90000"/>
              </a:lnSpc>
              <a:spcAft>
                <a:spcPts val="600"/>
              </a:spcAft>
            </a:pPr>
            <a:r>
              <a:rPr lang="en-US" sz="5400" spc="-102" dirty="0">
                <a:ln w="3175">
                  <a:noFill/>
                </a:ln>
                <a:solidFill>
                  <a:schemeClr val="bg2">
                    <a:lumMod val="25000"/>
                    <a:alpha val="99000"/>
                  </a:schemeClr>
                </a:solidFill>
                <a:latin typeface="+mj-lt"/>
                <a:cs typeface="Segoe UI" pitchFamily="34" charset="0"/>
              </a:rPr>
              <a:t>Ask The Experts</a:t>
            </a:r>
          </a:p>
          <a:p>
            <a:pPr>
              <a:lnSpc>
                <a:spcPct val="90000"/>
              </a:lnSpc>
              <a:spcAft>
                <a:spcPts val="600"/>
              </a:spcAft>
            </a:pPr>
            <a:r>
              <a:rPr lang="en-US" sz="2000" dirty="0" smtClean="0">
                <a:solidFill>
                  <a:schemeClr val="tx2">
                    <a:alpha val="99000"/>
                  </a:schemeClr>
                </a:solidFill>
              </a:rPr>
              <a:t>6:15 – 8:15 Wednesday, Main Expo Hall</a:t>
            </a:r>
            <a:endParaRPr lang="en-US" dirty="0" smtClean="0">
              <a:solidFill>
                <a:schemeClr val="tx2">
                  <a:alpha val="99000"/>
                </a:schemeClr>
              </a:solidFill>
            </a:endParaRPr>
          </a:p>
        </p:txBody>
      </p:sp>
    </p:spTree>
    <p:extLst>
      <p:ext uri="{BB962C8B-B14F-4D97-AF65-F5344CB8AC3E}">
        <p14:creationId xmlns:p14="http://schemas.microsoft.com/office/powerpoint/2010/main" val="19682819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0-#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0-#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0-#ppt_w/2"/>
                                          </p:val>
                                        </p:tav>
                                        <p:tav tm="100000">
                                          <p:val>
                                            <p:strVal val="#ppt_x"/>
                                          </p:val>
                                        </p:tav>
                                      </p:tavLst>
                                    </p:anim>
                                    <p:anim calcmode="lin" valueType="num">
                                      <p:cBhvr additive="base">
                                        <p:cTn id="23" dur="500" fill="hold"/>
                                        <p:tgtEl>
                                          <p:spTgt spid="4"/>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0-#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0-#ppt_w/2"/>
                                          </p:val>
                                        </p:tav>
                                        <p:tav tm="100000">
                                          <p:val>
                                            <p:strVal val="#ppt_x"/>
                                          </p:val>
                                        </p:tav>
                                      </p:tavLst>
                                    </p:anim>
                                    <p:anim calcmode="lin" valueType="num">
                                      <p:cBhvr additive="base">
                                        <p:cTn id="33" dur="500" fill="hold"/>
                                        <p:tgtEl>
                                          <p:spTgt spid="10"/>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0-#ppt_w/2"/>
                                          </p:val>
                                        </p:tav>
                                        <p:tav tm="100000">
                                          <p:val>
                                            <p:strVal val="#ppt_x"/>
                                          </p:val>
                                        </p:tav>
                                      </p:tavLst>
                                    </p:anim>
                                    <p:anim calcmode="lin" valueType="num">
                                      <p:cBhvr additive="base">
                                        <p:cTn id="38" dur="500" fill="hold"/>
                                        <p:tgtEl>
                                          <p:spTgt spid="8"/>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500" fill="hold"/>
                                        <p:tgtEl>
                                          <p:spTgt spid="9"/>
                                        </p:tgtEl>
                                        <p:attrNameLst>
                                          <p:attrName>ppt_x</p:attrName>
                                        </p:attrNameLst>
                                      </p:cBhvr>
                                      <p:tavLst>
                                        <p:tav tm="0">
                                          <p:val>
                                            <p:strVal val="0-#ppt_w/2"/>
                                          </p:val>
                                        </p:tav>
                                        <p:tav tm="100000">
                                          <p:val>
                                            <p:strVal val="#ppt_x"/>
                                          </p:val>
                                        </p:tav>
                                      </p:tavLst>
                                    </p:anim>
                                    <p:anim calcmode="lin" valueType="num">
                                      <p:cBhvr additive="base">
                                        <p:cTn id="43" dur="500" fill="hold"/>
                                        <p:tgtEl>
                                          <p:spTgt spid="9"/>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8" fill="hold" grpId="0" nodeType="after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additive="base">
                                        <p:cTn id="47" dur="500" fill="hold"/>
                                        <p:tgtEl>
                                          <p:spTgt spid="6"/>
                                        </p:tgtEl>
                                        <p:attrNameLst>
                                          <p:attrName>ppt_x</p:attrName>
                                        </p:attrNameLst>
                                      </p:cBhvr>
                                      <p:tavLst>
                                        <p:tav tm="0">
                                          <p:val>
                                            <p:strVal val="0-#ppt_w/2"/>
                                          </p:val>
                                        </p:tav>
                                        <p:tav tm="100000">
                                          <p:val>
                                            <p:strVal val="#ppt_x"/>
                                          </p:val>
                                        </p:tav>
                                      </p:tavLst>
                                    </p:anim>
                                    <p:anim calcmode="lin" valueType="num">
                                      <p:cBhvr additive="base">
                                        <p:cTn id="48" dur="500" fill="hold"/>
                                        <p:tgtEl>
                                          <p:spTgt spid="6"/>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 presetClass="entr" presetSubtype="8" fill="hold" grpId="0" nodeType="afterEffect">
                                  <p:stCondLst>
                                    <p:cond delay="0"/>
                                  </p:stCondLst>
                                  <p:childTnLst>
                                    <p:set>
                                      <p:cBhvr>
                                        <p:cTn id="51" dur="1" fill="hold">
                                          <p:stCondLst>
                                            <p:cond delay="0"/>
                                          </p:stCondLst>
                                        </p:cTn>
                                        <p:tgtEl>
                                          <p:spTgt spid="5"/>
                                        </p:tgtEl>
                                        <p:attrNameLst>
                                          <p:attrName>style.visibility</p:attrName>
                                        </p:attrNameLst>
                                      </p:cBhvr>
                                      <p:to>
                                        <p:strVal val="visible"/>
                                      </p:to>
                                    </p:set>
                                    <p:anim calcmode="lin" valueType="num">
                                      <p:cBhvr additive="base">
                                        <p:cTn id="52" dur="500" fill="hold"/>
                                        <p:tgtEl>
                                          <p:spTgt spid="5"/>
                                        </p:tgtEl>
                                        <p:attrNameLst>
                                          <p:attrName>ppt_x</p:attrName>
                                        </p:attrNameLst>
                                      </p:cBhvr>
                                      <p:tavLst>
                                        <p:tav tm="0">
                                          <p:val>
                                            <p:strVal val="0-#ppt_w/2"/>
                                          </p:val>
                                        </p:tav>
                                        <p:tav tm="100000">
                                          <p:val>
                                            <p:strVal val="#ppt_x"/>
                                          </p:val>
                                        </p:tav>
                                      </p:tavLst>
                                    </p:anim>
                                    <p:anim calcmode="lin" valueType="num">
                                      <p:cBhvr additive="base">
                                        <p:cTn id="53"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5323" y="1903932"/>
            <a:ext cx="9862123" cy="923330"/>
          </a:xfrm>
          <a:prstGeom prst="rect">
            <a:avLst/>
          </a:prstGeom>
        </p:spPr>
        <p:txBody>
          <a:bodyPr wrap="none">
            <a:spAutoFit/>
          </a:bodyPr>
          <a:lstStyle/>
          <a:p>
            <a:r>
              <a:rPr lang="en-US" sz="5400" spc="-102" dirty="0" smtClean="0">
                <a:ln w="3175">
                  <a:noFill/>
                </a:ln>
                <a:solidFill>
                  <a:schemeClr val="bg2">
                    <a:lumMod val="25000"/>
                    <a:alpha val="99000"/>
                  </a:schemeClr>
                </a:solidFill>
                <a:latin typeface="+mj-lt"/>
                <a:cs typeface="Segoe UI" pitchFamily="34" charset="0"/>
              </a:rPr>
              <a:t>The new Office 365 IT Pro Network</a:t>
            </a:r>
            <a:endParaRPr lang="en-US" sz="5400" spc="-102" dirty="0">
              <a:ln w="3175">
                <a:noFill/>
              </a:ln>
              <a:solidFill>
                <a:schemeClr val="bg2">
                  <a:lumMod val="25000"/>
                  <a:alpha val="99000"/>
                </a:schemeClr>
              </a:solidFill>
              <a:latin typeface="+mj-lt"/>
              <a:cs typeface="Segoe UI" pitchFamily="34" charset="0"/>
            </a:endParaRPr>
          </a:p>
        </p:txBody>
      </p:sp>
      <p:sp>
        <p:nvSpPr>
          <p:cNvPr id="5" name="Rectangle 4"/>
          <p:cNvSpPr/>
          <p:nvPr/>
        </p:nvSpPr>
        <p:spPr bwMode="auto">
          <a:xfrm>
            <a:off x="-1" y="2898375"/>
            <a:ext cx="12436475" cy="109728"/>
          </a:xfrm>
          <a:prstGeom prst="rect">
            <a:avLst/>
          </a:prstGeom>
          <a:solidFill>
            <a:schemeClr val="bg2">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 name="Rectangle 5"/>
          <p:cNvSpPr/>
          <p:nvPr/>
        </p:nvSpPr>
        <p:spPr bwMode="auto">
          <a:xfrm>
            <a:off x="4189825" y="3120572"/>
            <a:ext cx="4066151" cy="1072695"/>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6246" rIns="0" bIns="146246" numCol="1" spcCol="0" rtlCol="0" fromWordArt="0" anchor="ctr" anchorCtr="0" forceAA="0" compatLnSpc="1">
            <a:prstTxWarp prst="textNoShape">
              <a:avLst/>
            </a:prstTxWarp>
            <a:noAutofit/>
          </a:bodyPr>
          <a:lstStyle/>
          <a:p>
            <a:pPr algn="ctr" defTabSz="932103" fontAlgn="base">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Discover</a:t>
            </a: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8367823" y="3120438"/>
            <a:ext cx="4066151" cy="1072695"/>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6246" rIns="0" bIns="146246" numCol="1" spcCol="0" rtlCol="0" fromWordArt="0" anchor="ctr" anchorCtr="0" forceAA="0" compatLnSpc="1">
            <a:prstTxWarp prst="textNoShape">
              <a:avLst/>
            </a:prstTxWarp>
            <a:noAutofit/>
          </a:bodyPr>
          <a:lstStyle/>
          <a:p>
            <a:pPr algn="ctr" defTabSz="932103" fontAlgn="base">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Engage</a:t>
            </a: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2501" y="3120572"/>
            <a:ext cx="4066151" cy="1072695"/>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6246" rIns="0" bIns="146246" numCol="1" spcCol="0" rtlCol="0" fromWordArt="0" anchor="ctr" anchorCtr="0" forceAA="0" compatLnSpc="1">
            <a:prstTxWarp prst="textNoShape">
              <a:avLst/>
            </a:prstTxWarp>
            <a:noAutofit/>
          </a:bodyPr>
          <a:lstStyle/>
          <a:p>
            <a:pPr algn="ctr" defTabSz="932103" fontAlgn="base">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Connect</a:t>
            </a: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extBox 1"/>
          <p:cNvSpPr txBox="1"/>
          <p:nvPr/>
        </p:nvSpPr>
        <p:spPr>
          <a:xfrm>
            <a:off x="8379650" y="4305468"/>
            <a:ext cx="4054323" cy="1258806"/>
          </a:xfrm>
          <a:prstGeom prst="rect">
            <a:avLst/>
          </a:prstGeom>
          <a:noFill/>
        </p:spPr>
        <p:txBody>
          <a:bodyPr wrap="square" lIns="182880" tIns="146304" rIns="182880" bIns="146304" rtlCol="0">
            <a:noAutofit/>
          </a:bodyPr>
          <a:lstStyle/>
          <a:p>
            <a:pPr>
              <a:lnSpc>
                <a:spcPct val="90000"/>
              </a:lnSpc>
              <a:spcAft>
                <a:spcPts val="600"/>
              </a:spcAft>
            </a:pPr>
            <a:r>
              <a:rPr lang="en-US" sz="1600" dirty="0">
                <a:gradFill>
                  <a:gsLst>
                    <a:gs pos="2917">
                      <a:schemeClr val="tx1"/>
                    </a:gs>
                    <a:gs pos="30000">
                      <a:schemeClr val="tx1"/>
                    </a:gs>
                  </a:gsLst>
                  <a:lin ang="5400000" scaled="0"/>
                </a:gradFill>
              </a:rPr>
              <a:t>Participate in community discussions around Office 365 topics, provide feedback, and ask questions. </a:t>
            </a:r>
          </a:p>
        </p:txBody>
      </p:sp>
      <p:sp>
        <p:nvSpPr>
          <p:cNvPr id="9" name="TextBox 8"/>
          <p:cNvSpPr txBox="1"/>
          <p:nvPr/>
        </p:nvSpPr>
        <p:spPr>
          <a:xfrm>
            <a:off x="4189825" y="4305468"/>
            <a:ext cx="4066151" cy="960263"/>
          </a:xfrm>
          <a:prstGeom prst="rect">
            <a:avLst/>
          </a:prstGeom>
          <a:noFill/>
        </p:spPr>
        <p:txBody>
          <a:bodyPr wrap="square" lIns="182880" tIns="146304" rIns="182880" bIns="146304" rtlCol="0">
            <a:spAutoFit/>
          </a:bodyPr>
          <a:lstStyle/>
          <a:p>
            <a:pPr>
              <a:lnSpc>
                <a:spcPct val="90000"/>
              </a:lnSpc>
              <a:spcAft>
                <a:spcPts val="600"/>
              </a:spcAft>
            </a:pPr>
            <a:r>
              <a:rPr lang="en-US" sz="1600" dirty="0">
                <a:gradFill>
                  <a:gsLst>
                    <a:gs pos="2917">
                      <a:schemeClr val="tx1"/>
                    </a:gs>
                    <a:gs pos="30000">
                      <a:schemeClr val="tx1"/>
                    </a:gs>
                  </a:gsLst>
                  <a:lin ang="5400000" scaled="0"/>
                </a:gradFill>
              </a:rPr>
              <a:t>Learn about the latest news, updates, trends, and best practices in the information technology industry.</a:t>
            </a:r>
          </a:p>
        </p:txBody>
      </p:sp>
      <p:sp>
        <p:nvSpPr>
          <p:cNvPr id="10" name="TextBox 9"/>
          <p:cNvSpPr txBox="1"/>
          <p:nvPr/>
        </p:nvSpPr>
        <p:spPr>
          <a:xfrm>
            <a:off x="-1" y="4305468"/>
            <a:ext cx="4068653" cy="738664"/>
          </a:xfrm>
          <a:prstGeom prst="rect">
            <a:avLst/>
          </a:prstGeom>
          <a:noFill/>
        </p:spPr>
        <p:txBody>
          <a:bodyPr wrap="square" lIns="182880" tIns="146304" rIns="182880" bIns="146304" rtlCol="0">
            <a:spAutoFit/>
          </a:bodyPr>
          <a:lstStyle/>
          <a:p>
            <a:pPr>
              <a:lnSpc>
                <a:spcPct val="90000"/>
              </a:lnSpc>
              <a:spcAft>
                <a:spcPts val="600"/>
              </a:spcAft>
            </a:pPr>
            <a:r>
              <a:rPr lang="en-US" sz="1600" dirty="0">
                <a:gradFill>
                  <a:gsLst>
                    <a:gs pos="2917">
                      <a:schemeClr val="tx1"/>
                    </a:gs>
                    <a:gs pos="30000">
                      <a:schemeClr val="tx1"/>
                    </a:gs>
                  </a:gsLst>
                  <a:lin ang="5400000" scaled="0"/>
                </a:gradFill>
              </a:rPr>
              <a:t>Interact with Microsoft pros, engineers, MVPs, Insiders, and industry influencers.</a:t>
            </a:r>
          </a:p>
        </p:txBody>
      </p:sp>
      <p:sp>
        <p:nvSpPr>
          <p:cNvPr id="11" name="Text Placeholder 1"/>
          <p:cNvSpPr txBox="1">
            <a:spLocks/>
          </p:cNvSpPr>
          <p:nvPr/>
        </p:nvSpPr>
        <p:spPr>
          <a:xfrm>
            <a:off x="2380514" y="5492155"/>
            <a:ext cx="10053459" cy="742000"/>
          </a:xfrm>
          <a:prstGeom prst="rect">
            <a:avLst/>
          </a:prstGeom>
        </p:spPr>
        <p:txBody>
          <a:bodyPr vert="horz" lIns="0" tIns="0" rIns="0" bIns="0" rtlCol="0">
            <a:noAutofit/>
          </a:bodyPr>
          <a:lstStyle>
            <a:lvl1pPr marL="0" marR="0" indent="0" algn="l" defTabSz="914363" rtl="0" eaLnBrk="1" fontAlgn="auto" latinLnBrk="0" hangingPunct="1">
              <a:lnSpc>
                <a:spcPct val="90000"/>
              </a:lnSpc>
              <a:spcBef>
                <a:spcPts val="2400"/>
              </a:spcBef>
              <a:spcAft>
                <a:spcPts val="0"/>
              </a:spcAft>
              <a:buClrTx/>
              <a:buSzPct val="80000"/>
              <a:buFont typeface="Arial" pitchFamily="34" charset="0"/>
              <a:buNone/>
              <a:tabLst/>
              <a:defRPr sz="4000" kern="1200" spc="-70" baseline="0">
                <a:gradFill>
                  <a:gsLst>
                    <a:gs pos="100000">
                      <a:schemeClr val="bg2"/>
                    </a:gs>
                    <a:gs pos="0">
                      <a:schemeClr val="bg2"/>
                    </a:gs>
                  </a:gsLst>
                  <a:lin ang="5400000" scaled="0"/>
                </a:gradFill>
                <a:latin typeface="+mj-lt"/>
                <a:ea typeface="+mn-ea"/>
                <a:cs typeface="+mn-cs"/>
              </a:defRPr>
            </a:lvl1pPr>
            <a:lvl2pPr marL="0" marR="0" indent="0" algn="l" defTabSz="914363" rtl="0" eaLnBrk="1" fontAlgn="auto" latinLnBrk="0" hangingPunct="1">
              <a:lnSpc>
                <a:spcPct val="90000"/>
              </a:lnSpc>
              <a:spcBef>
                <a:spcPct val="20000"/>
              </a:spcBef>
              <a:spcAft>
                <a:spcPts val="0"/>
              </a:spcAft>
              <a:buClrTx/>
              <a:buSzPct val="90000"/>
              <a:buFont typeface="Wingdings" pitchFamily="2" charset="2"/>
              <a:buNone/>
              <a:tabLst/>
              <a:defRPr sz="2000" kern="1200" spc="0" baseline="0">
                <a:gradFill>
                  <a:gsLst>
                    <a:gs pos="100000">
                      <a:schemeClr val="bg2"/>
                    </a:gs>
                    <a:gs pos="0">
                      <a:schemeClr val="bg2"/>
                    </a:gs>
                  </a:gsLst>
                  <a:lin ang="5400000" scaled="0"/>
                </a:gradFill>
                <a:latin typeface="+mn-lt"/>
                <a:ea typeface="+mn-ea"/>
                <a:cs typeface="+mn-cs"/>
              </a:defRPr>
            </a:lvl2pPr>
            <a:lvl3pPr marL="231775" marR="0" indent="0" algn="l" defTabSz="914363" rtl="0" eaLnBrk="1" fontAlgn="auto" latinLnBrk="0" hangingPunct="1">
              <a:lnSpc>
                <a:spcPct val="90000"/>
              </a:lnSpc>
              <a:spcBef>
                <a:spcPct val="20000"/>
              </a:spcBef>
              <a:spcAft>
                <a:spcPts val="0"/>
              </a:spcAft>
              <a:buClrTx/>
              <a:buSzPct val="90000"/>
              <a:buFont typeface="Wingdings" pitchFamily="2" charset="2"/>
              <a:buNone/>
              <a:tabLst>
                <a:tab pos="798513" algn="l"/>
              </a:tabLst>
              <a:defRPr sz="2000" kern="1200" spc="0" baseline="0">
                <a:gradFill>
                  <a:gsLst>
                    <a:gs pos="100000">
                      <a:schemeClr val="bg2"/>
                    </a:gs>
                    <a:gs pos="0">
                      <a:schemeClr val="bg2"/>
                    </a:gs>
                  </a:gsLst>
                  <a:lin ang="5400000" scaled="0"/>
                </a:gradFill>
                <a:latin typeface="+mn-lt"/>
                <a:ea typeface="+mn-ea"/>
                <a:cs typeface="+mn-cs"/>
              </a:defRPr>
            </a:lvl3pPr>
            <a:lvl4pPr marL="457200" marR="0" indent="0" algn="l" defTabSz="914363" rtl="0" eaLnBrk="1" fontAlgn="auto" latinLnBrk="0" hangingPunct="1">
              <a:lnSpc>
                <a:spcPct val="90000"/>
              </a:lnSpc>
              <a:spcBef>
                <a:spcPct val="20000"/>
              </a:spcBef>
              <a:spcAft>
                <a:spcPts val="0"/>
              </a:spcAft>
              <a:buClrTx/>
              <a:buSzPct val="90000"/>
              <a:buFont typeface="Wingdings" pitchFamily="2" charset="2"/>
              <a:buNone/>
              <a:tabLst/>
              <a:defRPr sz="2000" kern="1200" spc="0" baseline="0">
                <a:gradFill>
                  <a:gsLst>
                    <a:gs pos="100000">
                      <a:schemeClr val="bg2"/>
                    </a:gs>
                    <a:gs pos="0">
                      <a:schemeClr val="bg2"/>
                    </a:gs>
                  </a:gsLst>
                  <a:lin ang="5400000" scaled="0"/>
                </a:gradFill>
                <a:latin typeface="+mn-lt"/>
                <a:ea typeface="+mn-ea"/>
                <a:cs typeface="+mn-cs"/>
              </a:defRPr>
            </a:lvl4pPr>
            <a:lvl5pPr marL="693738" marR="0" indent="0" algn="l" defTabSz="914363" rtl="0" eaLnBrk="1" fontAlgn="auto" latinLnBrk="0" hangingPunct="1">
              <a:lnSpc>
                <a:spcPct val="90000"/>
              </a:lnSpc>
              <a:spcBef>
                <a:spcPct val="20000"/>
              </a:spcBef>
              <a:spcAft>
                <a:spcPts val="0"/>
              </a:spcAft>
              <a:buClrTx/>
              <a:buSzPct val="90000"/>
              <a:buFont typeface="Wingdings" pitchFamily="2" charset="2"/>
              <a:buNone/>
              <a:tabLst>
                <a:tab pos="1255713" algn="l"/>
              </a:tabLst>
              <a:defRPr sz="2000" kern="1200" spc="0" baseline="0">
                <a:gradFill>
                  <a:gsLst>
                    <a:gs pos="100000">
                      <a:schemeClr val="bg2"/>
                    </a:gs>
                    <a:gs pos="0">
                      <a:schemeClr val="bg2"/>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264" dirty="0">
                <a:gradFill>
                  <a:gsLst>
                    <a:gs pos="100000">
                      <a:srgbClr val="797A7D"/>
                    </a:gs>
                    <a:gs pos="0">
                      <a:srgbClr val="797A7D"/>
                    </a:gs>
                  </a:gsLst>
                  <a:lin ang="5400000" scaled="0"/>
                </a:gradFill>
                <a:cs typeface="Segoe UI Light"/>
              </a:rPr>
              <a:t>Get started at </a:t>
            </a:r>
            <a:r>
              <a:rPr lang="en-US" sz="3264" dirty="0">
                <a:gradFill>
                  <a:gsLst>
                    <a:gs pos="100000">
                      <a:srgbClr val="797A7D"/>
                    </a:gs>
                    <a:gs pos="0">
                      <a:srgbClr val="797A7D"/>
                    </a:gs>
                  </a:gsLst>
                  <a:lin ang="5400000" scaled="0"/>
                </a:gradFill>
                <a:cs typeface="Segoe UI Light"/>
                <a:hlinkClick r:id="rId2"/>
              </a:rPr>
              <a:t>www.yammer.com/itpronetwork</a:t>
            </a:r>
            <a:endParaRPr lang="en-US" sz="3264" dirty="0">
              <a:gradFill>
                <a:gsLst>
                  <a:gs pos="100000">
                    <a:srgbClr val="797A7D"/>
                  </a:gs>
                  <a:gs pos="0">
                    <a:srgbClr val="797A7D"/>
                  </a:gs>
                </a:gsLst>
                <a:lin ang="5400000" scaled="0"/>
              </a:gradFill>
              <a:cs typeface="Segoe UI Light"/>
            </a:endParaRPr>
          </a:p>
          <a:p>
            <a:endParaRPr lang="en-US" sz="3264" dirty="0">
              <a:gradFill>
                <a:gsLst>
                  <a:gs pos="100000">
                    <a:srgbClr val="797A7D"/>
                  </a:gs>
                  <a:gs pos="0">
                    <a:srgbClr val="797A7D"/>
                  </a:gs>
                </a:gsLst>
                <a:lin ang="5400000" scaled="0"/>
              </a:gradFill>
              <a:cs typeface="Segoe UI Light"/>
            </a:endParaRPr>
          </a:p>
        </p:txBody>
      </p:sp>
    </p:spTree>
    <p:extLst>
      <p:ext uri="{BB962C8B-B14F-4D97-AF65-F5344CB8AC3E}">
        <p14:creationId xmlns:p14="http://schemas.microsoft.com/office/powerpoint/2010/main" val="17068680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childTnLst>
                                </p:cTn>
                              </p:par>
                              <p:par>
                                <p:cTn id="8" presetID="35" presetClass="path" presetSubtype="0" accel="50000" decel="50000" fill="hold" grpId="1" nodeType="withEffect">
                                  <p:stCondLst>
                                    <p:cond delay="0"/>
                                  </p:stCondLst>
                                  <p:childTnLst>
                                    <p:animMotion origin="layout" path="M 7.40363E-8 4.78438E-6 L 0.09025 4.78438E-6 " pathEditMode="relative" rAng="0" ptsTypes="AA">
                                      <p:cBhvr>
                                        <p:cTn id="9" dur="750" spd="-100000" fill="hold"/>
                                        <p:tgtEl>
                                          <p:spTgt spid="4"/>
                                        </p:tgtEl>
                                        <p:attrNameLst>
                                          <p:attrName>ppt_x</p:attrName>
                                          <p:attrName>ppt_y</p:attrName>
                                        </p:attrNameLst>
                                      </p:cBhvr>
                                      <p:rCtr x="4506" y="0"/>
                                    </p:animMotion>
                                  </p:childTnLst>
                                </p:cTn>
                              </p:par>
                              <p:par>
                                <p:cTn id="10" presetID="22" presetClass="entr" presetSubtype="8"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750"/>
                                        <p:tgtEl>
                                          <p:spTgt spid="5"/>
                                        </p:tgtEl>
                                      </p:cBhvr>
                                    </p:animEffect>
                                  </p:childTnLst>
                                </p:cTn>
                              </p:par>
                              <p:par>
                                <p:cTn id="13" presetID="42" presetClass="entr" presetSubtype="0" fill="hold" grpId="0" nodeType="withEffect">
                                  <p:stCondLst>
                                    <p:cond delay="50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anim calcmode="lin" valueType="num">
                                      <p:cBhvr>
                                        <p:cTn id="16" dur="500" fill="hold"/>
                                        <p:tgtEl>
                                          <p:spTgt spid="8"/>
                                        </p:tgtEl>
                                        <p:attrNameLst>
                                          <p:attrName>ppt_x</p:attrName>
                                        </p:attrNameLst>
                                      </p:cBhvr>
                                      <p:tavLst>
                                        <p:tav tm="0">
                                          <p:val>
                                            <p:strVal val="#ppt_x"/>
                                          </p:val>
                                        </p:tav>
                                        <p:tav tm="100000">
                                          <p:val>
                                            <p:strVal val="#ppt_x"/>
                                          </p:val>
                                        </p:tav>
                                      </p:tavLst>
                                    </p:anim>
                                    <p:anim calcmode="lin" valueType="num">
                                      <p:cBhvr>
                                        <p:cTn id="17" dur="500" fill="hold"/>
                                        <p:tgtEl>
                                          <p:spTgt spid="8"/>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75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anim calcmode="lin" valueType="num">
                                      <p:cBhvr>
                                        <p:cTn id="21" dur="500" fill="hold"/>
                                        <p:tgtEl>
                                          <p:spTgt spid="6"/>
                                        </p:tgtEl>
                                        <p:attrNameLst>
                                          <p:attrName>ppt_x</p:attrName>
                                        </p:attrNameLst>
                                      </p:cBhvr>
                                      <p:tavLst>
                                        <p:tav tm="0">
                                          <p:val>
                                            <p:strVal val="#ppt_x"/>
                                          </p:val>
                                        </p:tav>
                                        <p:tav tm="100000">
                                          <p:val>
                                            <p:strVal val="#ppt_x"/>
                                          </p:val>
                                        </p:tav>
                                      </p:tavLst>
                                    </p:anim>
                                    <p:anim calcmode="lin" valueType="num">
                                      <p:cBhvr>
                                        <p:cTn id="22" dur="500" fill="hold"/>
                                        <p:tgtEl>
                                          <p:spTgt spid="6"/>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100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anim calcmode="lin" valueType="num">
                                      <p:cBhvr>
                                        <p:cTn id="26" dur="500" fill="hold"/>
                                        <p:tgtEl>
                                          <p:spTgt spid="7"/>
                                        </p:tgtEl>
                                        <p:attrNameLst>
                                          <p:attrName>ppt_x</p:attrName>
                                        </p:attrNameLst>
                                      </p:cBhvr>
                                      <p:tavLst>
                                        <p:tav tm="0">
                                          <p:val>
                                            <p:strVal val="#ppt_x"/>
                                          </p:val>
                                        </p:tav>
                                        <p:tav tm="100000">
                                          <p:val>
                                            <p:strVal val="#ppt_x"/>
                                          </p:val>
                                        </p:tav>
                                      </p:tavLst>
                                    </p:anim>
                                    <p:anim calcmode="lin" valueType="num">
                                      <p:cBhvr>
                                        <p:cTn id="27" dur="500" fill="hold"/>
                                        <p:tgtEl>
                                          <p:spTgt spid="7"/>
                                        </p:tgtEl>
                                        <p:attrNameLst>
                                          <p:attrName>ppt_y</p:attrName>
                                        </p:attrNameLst>
                                      </p:cBhvr>
                                      <p:tavLst>
                                        <p:tav tm="0">
                                          <p:val>
                                            <p:strVal val="#ppt_y+.1"/>
                                          </p:val>
                                        </p:tav>
                                        <p:tav tm="100000">
                                          <p:val>
                                            <p:strVal val="#ppt_y"/>
                                          </p:val>
                                        </p:tav>
                                      </p:tavLst>
                                    </p:anim>
                                  </p:childTnLst>
                                </p:cTn>
                              </p:par>
                              <p:par>
                                <p:cTn id="28" presetID="10" presetClass="entr" presetSubtype="0" fill="hold" grpId="0" nodeType="withEffect">
                                  <p:stCondLst>
                                    <p:cond delay="100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par>
                                <p:cTn id="31" presetID="10" presetClass="entr" presetSubtype="0" fill="hold" grpId="0" nodeType="withEffect">
                                  <p:stCondLst>
                                    <p:cond delay="125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par>
                                <p:cTn id="34" presetID="10" presetClass="entr" presetSubtype="0" fill="hold" grpId="0" nodeType="withEffect">
                                  <p:stCondLst>
                                    <p:cond delay="1500"/>
                                  </p:stCondLst>
                                  <p:childTnLst>
                                    <p:set>
                                      <p:cBhvr>
                                        <p:cTn id="35" dur="1" fill="hold">
                                          <p:stCondLst>
                                            <p:cond delay="0"/>
                                          </p:stCondLst>
                                        </p:cTn>
                                        <p:tgtEl>
                                          <p:spTgt spid="2"/>
                                        </p:tgtEl>
                                        <p:attrNameLst>
                                          <p:attrName>style.visibility</p:attrName>
                                        </p:attrNameLst>
                                      </p:cBhvr>
                                      <p:to>
                                        <p:strVal val="visible"/>
                                      </p:to>
                                    </p:set>
                                    <p:animEffect transition="in" filter="fade">
                                      <p:cBhvr>
                                        <p:cTn id="36" dur="500"/>
                                        <p:tgtEl>
                                          <p:spTgt spid="2"/>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animBg="1"/>
      <p:bldP spid="6" grpId="0" animBg="1"/>
      <p:bldP spid="7" grpId="0" animBg="1"/>
      <p:bldP spid="8" grpId="0" animBg="1"/>
      <p:bldP spid="2" grpId="0"/>
      <p:bldP spid="9" grpId="0"/>
      <p:bldP spid="10" grpId="0"/>
      <p:bldP spid="11" grpId="0"/>
    </p:bld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Freeform 8"/>
          <p:cNvSpPr>
            <a:spLocks noEditPoints="1"/>
          </p:cNvSpPr>
          <p:nvPr/>
        </p:nvSpPr>
        <p:spPr bwMode="auto">
          <a:xfrm>
            <a:off x="503592" y="1814047"/>
            <a:ext cx="3774584" cy="3777696"/>
          </a:xfrm>
          <a:custGeom>
            <a:avLst/>
            <a:gdLst>
              <a:gd name="T0" fmla="*/ 2561 w 5122"/>
              <a:gd name="T1" fmla="*/ 5116 h 5124"/>
              <a:gd name="T2" fmla="*/ 756 w 5122"/>
              <a:gd name="T3" fmla="*/ 4368 h 5124"/>
              <a:gd name="T4" fmla="*/ 8 w 5122"/>
              <a:gd name="T5" fmla="*/ 2562 h 5124"/>
              <a:gd name="T6" fmla="*/ 756 w 5122"/>
              <a:gd name="T7" fmla="*/ 756 h 5124"/>
              <a:gd name="T8" fmla="*/ 2561 w 5122"/>
              <a:gd name="T9" fmla="*/ 8 h 5124"/>
              <a:gd name="T10" fmla="*/ 2561 w 5122"/>
              <a:gd name="T11" fmla="*/ 8 h 5124"/>
              <a:gd name="T12" fmla="*/ 4367 w 5122"/>
              <a:gd name="T13" fmla="*/ 756 h 5124"/>
              <a:gd name="T14" fmla="*/ 5114 w 5122"/>
              <a:gd name="T15" fmla="*/ 2562 h 5124"/>
              <a:gd name="T16" fmla="*/ 4367 w 5122"/>
              <a:gd name="T17" fmla="*/ 4368 h 5124"/>
              <a:gd name="T18" fmla="*/ 2561 w 5122"/>
              <a:gd name="T19" fmla="*/ 5116 h 5124"/>
              <a:gd name="T20" fmla="*/ 2561 w 5122"/>
              <a:gd name="T21" fmla="*/ 0 h 5124"/>
              <a:gd name="T22" fmla="*/ 2561 w 5122"/>
              <a:gd name="T23" fmla="*/ 0 h 5124"/>
              <a:gd name="T24" fmla="*/ 0 w 5122"/>
              <a:gd name="T25" fmla="*/ 2562 h 5124"/>
              <a:gd name="T26" fmla="*/ 2561 w 5122"/>
              <a:gd name="T27" fmla="*/ 5124 h 5124"/>
              <a:gd name="T28" fmla="*/ 5122 w 5122"/>
              <a:gd name="T29" fmla="*/ 2562 h 5124"/>
              <a:gd name="T30" fmla="*/ 2561 w 5122"/>
              <a:gd name="T31" fmla="*/ 0 h 5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22" h="5124">
                <a:moveTo>
                  <a:pt x="2561" y="5116"/>
                </a:moveTo>
                <a:cubicBezTo>
                  <a:pt x="1856" y="5116"/>
                  <a:pt x="1218" y="4830"/>
                  <a:pt x="756" y="4368"/>
                </a:cubicBezTo>
                <a:cubicBezTo>
                  <a:pt x="293" y="3906"/>
                  <a:pt x="8" y="3267"/>
                  <a:pt x="8" y="2562"/>
                </a:cubicBezTo>
                <a:cubicBezTo>
                  <a:pt x="8" y="1857"/>
                  <a:pt x="293" y="1218"/>
                  <a:pt x="756" y="756"/>
                </a:cubicBezTo>
                <a:cubicBezTo>
                  <a:pt x="1218" y="294"/>
                  <a:pt x="1856" y="8"/>
                  <a:pt x="2561" y="8"/>
                </a:cubicBezTo>
                <a:cubicBezTo>
                  <a:pt x="2561" y="8"/>
                  <a:pt x="2561" y="8"/>
                  <a:pt x="2561" y="8"/>
                </a:cubicBezTo>
                <a:cubicBezTo>
                  <a:pt x="3266" y="8"/>
                  <a:pt x="3904" y="294"/>
                  <a:pt x="4367" y="756"/>
                </a:cubicBezTo>
                <a:cubicBezTo>
                  <a:pt x="4829" y="1218"/>
                  <a:pt x="5114" y="1857"/>
                  <a:pt x="5114" y="2562"/>
                </a:cubicBezTo>
                <a:cubicBezTo>
                  <a:pt x="5114" y="3267"/>
                  <a:pt x="4829" y="3906"/>
                  <a:pt x="4367" y="4368"/>
                </a:cubicBezTo>
                <a:cubicBezTo>
                  <a:pt x="3904" y="4830"/>
                  <a:pt x="3266" y="5116"/>
                  <a:pt x="2561" y="5116"/>
                </a:cubicBezTo>
                <a:moveTo>
                  <a:pt x="2561" y="0"/>
                </a:moveTo>
                <a:cubicBezTo>
                  <a:pt x="2561" y="0"/>
                  <a:pt x="2561" y="0"/>
                  <a:pt x="2561" y="0"/>
                </a:cubicBezTo>
                <a:cubicBezTo>
                  <a:pt x="1146" y="0"/>
                  <a:pt x="0" y="1147"/>
                  <a:pt x="0" y="2562"/>
                </a:cubicBezTo>
                <a:cubicBezTo>
                  <a:pt x="0" y="3977"/>
                  <a:pt x="1146" y="5124"/>
                  <a:pt x="2561" y="5124"/>
                </a:cubicBezTo>
                <a:cubicBezTo>
                  <a:pt x="3976" y="5124"/>
                  <a:pt x="5122" y="3977"/>
                  <a:pt x="5122" y="2562"/>
                </a:cubicBezTo>
                <a:cubicBezTo>
                  <a:pt x="5122" y="1147"/>
                  <a:pt x="3976" y="0"/>
                  <a:pt x="2561" y="0"/>
                </a:cubicBezTo>
              </a:path>
            </a:pathLst>
          </a:custGeom>
          <a:solidFill>
            <a:srgbClr val="C6C8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564" tIns="44781" rIns="89564" bIns="44781" numCol="1" anchor="t" anchorCtr="0" compatLnSpc="1">
            <a:prstTxWarp prst="textNoShape">
              <a:avLst/>
            </a:prstTxWarp>
          </a:bodyPr>
          <a:lstStyle/>
          <a:p>
            <a:endParaRPr lang="en-US" sz="1764" dirty="0">
              <a:solidFill>
                <a:srgbClr val="FFFFFF"/>
              </a:solidFill>
            </a:endParaRPr>
          </a:p>
        </p:txBody>
      </p:sp>
      <p:grpSp>
        <p:nvGrpSpPr>
          <p:cNvPr id="3" name="Group 2"/>
          <p:cNvGrpSpPr>
            <a:grpSpLocks noChangeAspect="1"/>
          </p:cNvGrpSpPr>
          <p:nvPr/>
        </p:nvGrpSpPr>
        <p:grpSpPr>
          <a:xfrm>
            <a:off x="5037891" y="352396"/>
            <a:ext cx="6131104" cy="6136572"/>
            <a:chOff x="-9678988" y="195263"/>
            <a:chExt cx="7110413" cy="7116762"/>
          </a:xfrm>
        </p:grpSpPr>
        <p:sp>
          <p:nvSpPr>
            <p:cNvPr id="4" name="Freeform 3"/>
            <p:cNvSpPr>
              <a:spLocks noEditPoints="1"/>
            </p:cNvSpPr>
            <p:nvPr/>
          </p:nvSpPr>
          <p:spPr bwMode="auto">
            <a:xfrm>
              <a:off x="-8623300" y="1249363"/>
              <a:ext cx="4997450" cy="5002212"/>
            </a:xfrm>
            <a:custGeom>
              <a:avLst/>
              <a:gdLst>
                <a:gd name="T0" fmla="*/ 3516 w 6648"/>
                <a:gd name="T1" fmla="*/ 6617 h 6650"/>
                <a:gd name="T2" fmla="*/ 3637 w 6648"/>
                <a:gd name="T3" fmla="*/ 6636 h 6650"/>
                <a:gd name="T4" fmla="*/ 3785 w 6648"/>
                <a:gd name="T5" fmla="*/ 6619 h 6650"/>
                <a:gd name="T6" fmla="*/ 3954 w 6648"/>
                <a:gd name="T7" fmla="*/ 6562 h 6650"/>
                <a:gd name="T8" fmla="*/ 4104 w 6648"/>
                <a:gd name="T9" fmla="*/ 6558 h 6650"/>
                <a:gd name="T10" fmla="*/ 4240 w 6648"/>
                <a:gd name="T11" fmla="*/ 6493 h 6650"/>
                <a:gd name="T12" fmla="*/ 2175 w 6648"/>
                <a:gd name="T13" fmla="*/ 6446 h 6650"/>
                <a:gd name="T14" fmla="*/ 2063 w 6648"/>
                <a:gd name="T15" fmla="*/ 6402 h 6650"/>
                <a:gd name="T16" fmla="*/ 1913 w 6648"/>
                <a:gd name="T17" fmla="*/ 6306 h 6650"/>
                <a:gd name="T18" fmla="*/ 4918 w 6648"/>
                <a:gd name="T19" fmla="*/ 6212 h 6650"/>
                <a:gd name="T20" fmla="*/ 5036 w 6648"/>
                <a:gd name="T21" fmla="*/ 6176 h 6650"/>
                <a:gd name="T22" fmla="*/ 5169 w 6648"/>
                <a:gd name="T23" fmla="*/ 6058 h 6650"/>
                <a:gd name="T24" fmla="*/ 1270 w 6648"/>
                <a:gd name="T25" fmla="*/ 5940 h 6650"/>
                <a:gd name="T26" fmla="*/ 1195 w 6648"/>
                <a:gd name="T27" fmla="*/ 5842 h 6650"/>
                <a:gd name="T28" fmla="*/ 5625 w 6648"/>
                <a:gd name="T29" fmla="*/ 5686 h 6650"/>
                <a:gd name="T30" fmla="*/ 5709 w 6648"/>
                <a:gd name="T31" fmla="*/ 5602 h 6650"/>
                <a:gd name="T32" fmla="*/ 5847 w 6648"/>
                <a:gd name="T33" fmla="*/ 5490 h 6650"/>
                <a:gd name="T34" fmla="*/ 5942 w 6648"/>
                <a:gd name="T35" fmla="*/ 5375 h 6650"/>
                <a:gd name="T36" fmla="*/ 5992 w 6648"/>
                <a:gd name="T37" fmla="*/ 5262 h 6650"/>
                <a:gd name="T38" fmla="*/ 6115 w 6648"/>
                <a:gd name="T39" fmla="*/ 5133 h 6650"/>
                <a:gd name="T40" fmla="*/ 435 w 6648"/>
                <a:gd name="T41" fmla="*/ 4914 h 6650"/>
                <a:gd name="T42" fmla="*/ 354 w 6648"/>
                <a:gd name="T43" fmla="*/ 4821 h 6650"/>
                <a:gd name="T44" fmla="*/ 316 w 6648"/>
                <a:gd name="T45" fmla="*/ 4676 h 6650"/>
                <a:gd name="T46" fmla="*/ 6420 w 6648"/>
                <a:gd name="T47" fmla="*/ 4459 h 6650"/>
                <a:gd name="T48" fmla="*/ 6459 w 6648"/>
                <a:gd name="T49" fmla="*/ 4345 h 6650"/>
                <a:gd name="T50" fmla="*/ 6529 w 6648"/>
                <a:gd name="T51" fmla="*/ 4212 h 6650"/>
                <a:gd name="T52" fmla="*/ 6571 w 6648"/>
                <a:gd name="T53" fmla="*/ 4040 h 6650"/>
                <a:gd name="T54" fmla="*/ 62 w 6648"/>
                <a:gd name="T55" fmla="*/ 3804 h 6650"/>
                <a:gd name="T56" fmla="*/ 16 w 6648"/>
                <a:gd name="T57" fmla="*/ 3660 h 6650"/>
                <a:gd name="T58" fmla="*/ 35 w 6648"/>
                <a:gd name="T59" fmla="*/ 3538 h 6650"/>
                <a:gd name="T60" fmla="*/ 28 w 6648"/>
                <a:gd name="T61" fmla="*/ 3391 h 6650"/>
                <a:gd name="T62" fmla="*/ 29 w 6648"/>
                <a:gd name="T63" fmla="*/ 3244 h 6650"/>
                <a:gd name="T64" fmla="*/ 8 w 6648"/>
                <a:gd name="T65" fmla="*/ 3095 h 6650"/>
                <a:gd name="T66" fmla="*/ 49 w 6648"/>
                <a:gd name="T67" fmla="*/ 2950 h 6650"/>
                <a:gd name="T68" fmla="*/ 41 w 6648"/>
                <a:gd name="T69" fmla="*/ 2800 h 6650"/>
                <a:gd name="T70" fmla="*/ 95 w 6648"/>
                <a:gd name="T71" fmla="*/ 2659 h 6650"/>
                <a:gd name="T72" fmla="*/ 135 w 6648"/>
                <a:gd name="T73" fmla="*/ 2488 h 6650"/>
                <a:gd name="T74" fmla="*/ 149 w 6648"/>
                <a:gd name="T75" fmla="*/ 2338 h 6650"/>
                <a:gd name="T76" fmla="*/ 222 w 6648"/>
                <a:gd name="T77" fmla="*/ 2207 h 6650"/>
                <a:gd name="T78" fmla="*/ 6375 w 6648"/>
                <a:gd name="T79" fmla="*/ 2003 h 6650"/>
                <a:gd name="T80" fmla="*/ 6300 w 6648"/>
                <a:gd name="T81" fmla="*/ 1906 h 6650"/>
                <a:gd name="T82" fmla="*/ 6259 w 6648"/>
                <a:gd name="T83" fmla="*/ 1762 h 6650"/>
                <a:gd name="T84" fmla="*/ 525 w 6648"/>
                <a:gd name="T85" fmla="*/ 1531 h 6650"/>
                <a:gd name="T86" fmla="*/ 615 w 6648"/>
                <a:gd name="T87" fmla="*/ 1446 h 6650"/>
                <a:gd name="T88" fmla="*/ 697 w 6648"/>
                <a:gd name="T89" fmla="*/ 1288 h 6650"/>
                <a:gd name="T90" fmla="*/ 5800 w 6648"/>
                <a:gd name="T91" fmla="*/ 1149 h 6650"/>
                <a:gd name="T92" fmla="*/ 5740 w 6648"/>
                <a:gd name="T93" fmla="*/ 1041 h 6650"/>
                <a:gd name="T94" fmla="*/ 1101 w 6648"/>
                <a:gd name="T95" fmla="*/ 853 h 6650"/>
                <a:gd name="T96" fmla="*/ 1210 w 6648"/>
                <a:gd name="T97" fmla="*/ 796 h 6650"/>
                <a:gd name="T98" fmla="*/ 1330 w 6648"/>
                <a:gd name="T99" fmla="*/ 665 h 6650"/>
                <a:gd name="T100" fmla="*/ 5150 w 6648"/>
                <a:gd name="T101" fmla="*/ 546 h 6650"/>
                <a:gd name="T102" fmla="*/ 5010 w 6648"/>
                <a:gd name="T103" fmla="*/ 491 h 6650"/>
                <a:gd name="T104" fmla="*/ 4895 w 6648"/>
                <a:gd name="T105" fmla="*/ 394 h 6650"/>
                <a:gd name="T106" fmla="*/ 4775 w 6648"/>
                <a:gd name="T107" fmla="*/ 364 h 6650"/>
                <a:gd name="T108" fmla="*/ 4627 w 6648"/>
                <a:gd name="T109" fmla="*/ 265 h 6650"/>
                <a:gd name="T110" fmla="*/ 2217 w 6648"/>
                <a:gd name="T111" fmla="*/ 189 h 6650"/>
                <a:gd name="T112" fmla="*/ 2393 w 6648"/>
                <a:gd name="T113" fmla="*/ 161 h 6650"/>
                <a:gd name="T114" fmla="*/ 4061 w 6648"/>
                <a:gd name="T115" fmla="*/ 82 h 6650"/>
                <a:gd name="T116" fmla="*/ 3938 w 6648"/>
                <a:gd name="T117" fmla="*/ 85 h 6650"/>
                <a:gd name="T118" fmla="*/ 3768 w 6648"/>
                <a:gd name="T119" fmla="*/ 30 h 6650"/>
                <a:gd name="T120" fmla="*/ 3087 w 6648"/>
                <a:gd name="T121" fmla="*/ 8 h 6650"/>
                <a:gd name="T122" fmla="*/ 3236 w 6648"/>
                <a:gd name="T123" fmla="*/ 29 h 6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648" h="6650">
                  <a:moveTo>
                    <a:pt x="3368" y="6622"/>
                  </a:moveTo>
                  <a:cubicBezTo>
                    <a:pt x="3359" y="6622"/>
                    <a:pt x="3350" y="6622"/>
                    <a:pt x="3340" y="6622"/>
                  </a:cubicBezTo>
                  <a:cubicBezTo>
                    <a:pt x="3341" y="6650"/>
                    <a:pt x="3341" y="6650"/>
                    <a:pt x="3341" y="6650"/>
                  </a:cubicBezTo>
                  <a:cubicBezTo>
                    <a:pt x="3350" y="6650"/>
                    <a:pt x="3359" y="6650"/>
                    <a:pt x="3369" y="6650"/>
                  </a:cubicBezTo>
                  <a:cubicBezTo>
                    <a:pt x="3368" y="6622"/>
                    <a:pt x="3368" y="6622"/>
                    <a:pt x="3368" y="6622"/>
                  </a:cubicBezTo>
                  <a:cubicBezTo>
                    <a:pt x="3368" y="6622"/>
                    <a:pt x="3368" y="6622"/>
                    <a:pt x="3368" y="6622"/>
                  </a:cubicBezTo>
                  <a:moveTo>
                    <a:pt x="3193" y="6620"/>
                  </a:moveTo>
                  <a:cubicBezTo>
                    <a:pt x="3192" y="6648"/>
                    <a:pt x="3192" y="6648"/>
                    <a:pt x="3192" y="6648"/>
                  </a:cubicBezTo>
                  <a:cubicBezTo>
                    <a:pt x="3201" y="6648"/>
                    <a:pt x="3211" y="6648"/>
                    <a:pt x="3220" y="6649"/>
                  </a:cubicBezTo>
                  <a:cubicBezTo>
                    <a:pt x="3221" y="6621"/>
                    <a:pt x="3221" y="6621"/>
                    <a:pt x="3221" y="6621"/>
                  </a:cubicBezTo>
                  <a:cubicBezTo>
                    <a:pt x="3212" y="6620"/>
                    <a:pt x="3202" y="6620"/>
                    <a:pt x="3193" y="6620"/>
                  </a:cubicBezTo>
                  <a:moveTo>
                    <a:pt x="3516" y="6617"/>
                  </a:moveTo>
                  <a:cubicBezTo>
                    <a:pt x="3506" y="6617"/>
                    <a:pt x="3497" y="6618"/>
                    <a:pt x="3488" y="6618"/>
                  </a:cubicBezTo>
                  <a:cubicBezTo>
                    <a:pt x="3489" y="6646"/>
                    <a:pt x="3489" y="6646"/>
                    <a:pt x="3489" y="6646"/>
                  </a:cubicBezTo>
                  <a:cubicBezTo>
                    <a:pt x="3498" y="6646"/>
                    <a:pt x="3508" y="6645"/>
                    <a:pt x="3517" y="6645"/>
                  </a:cubicBezTo>
                  <a:cubicBezTo>
                    <a:pt x="3516" y="6617"/>
                    <a:pt x="3516" y="6617"/>
                    <a:pt x="3516" y="6617"/>
                  </a:cubicBezTo>
                  <a:moveTo>
                    <a:pt x="3046" y="6611"/>
                  </a:moveTo>
                  <a:cubicBezTo>
                    <a:pt x="3044" y="6639"/>
                    <a:pt x="3044" y="6639"/>
                    <a:pt x="3044" y="6639"/>
                  </a:cubicBezTo>
                  <a:cubicBezTo>
                    <a:pt x="3053" y="6639"/>
                    <a:pt x="3062" y="6640"/>
                    <a:pt x="3072" y="6641"/>
                  </a:cubicBezTo>
                  <a:cubicBezTo>
                    <a:pt x="3074" y="6613"/>
                    <a:pt x="3074" y="6613"/>
                    <a:pt x="3074" y="6613"/>
                  </a:cubicBezTo>
                  <a:cubicBezTo>
                    <a:pt x="3065" y="6612"/>
                    <a:pt x="3055" y="6611"/>
                    <a:pt x="3046" y="6611"/>
                  </a:cubicBezTo>
                  <a:moveTo>
                    <a:pt x="3662" y="6605"/>
                  </a:moveTo>
                  <a:cubicBezTo>
                    <a:pt x="3653" y="6606"/>
                    <a:pt x="3644" y="6607"/>
                    <a:pt x="3635" y="6608"/>
                  </a:cubicBezTo>
                  <a:cubicBezTo>
                    <a:pt x="3637" y="6636"/>
                    <a:pt x="3637" y="6636"/>
                    <a:pt x="3637" y="6636"/>
                  </a:cubicBezTo>
                  <a:cubicBezTo>
                    <a:pt x="3647" y="6635"/>
                    <a:pt x="3656" y="6634"/>
                    <a:pt x="3665" y="6633"/>
                  </a:cubicBezTo>
                  <a:cubicBezTo>
                    <a:pt x="3662" y="6605"/>
                    <a:pt x="3662" y="6605"/>
                    <a:pt x="3662" y="6605"/>
                  </a:cubicBezTo>
                  <a:cubicBezTo>
                    <a:pt x="3662" y="6605"/>
                    <a:pt x="3662" y="6605"/>
                    <a:pt x="3662" y="6605"/>
                  </a:cubicBezTo>
                  <a:moveTo>
                    <a:pt x="2900" y="6595"/>
                  </a:moveTo>
                  <a:cubicBezTo>
                    <a:pt x="2896" y="6623"/>
                    <a:pt x="2896" y="6623"/>
                    <a:pt x="2896" y="6623"/>
                  </a:cubicBezTo>
                  <a:cubicBezTo>
                    <a:pt x="2905" y="6624"/>
                    <a:pt x="2915" y="6625"/>
                    <a:pt x="2924" y="6626"/>
                  </a:cubicBezTo>
                  <a:cubicBezTo>
                    <a:pt x="2927" y="6599"/>
                    <a:pt x="2927" y="6599"/>
                    <a:pt x="2927" y="6599"/>
                  </a:cubicBezTo>
                  <a:cubicBezTo>
                    <a:pt x="2918" y="6597"/>
                    <a:pt x="2909" y="6596"/>
                    <a:pt x="2900" y="6595"/>
                  </a:cubicBezTo>
                  <a:moveTo>
                    <a:pt x="3809" y="6587"/>
                  </a:moveTo>
                  <a:cubicBezTo>
                    <a:pt x="3809" y="6587"/>
                    <a:pt x="3809" y="6587"/>
                    <a:pt x="3809" y="6587"/>
                  </a:cubicBezTo>
                  <a:cubicBezTo>
                    <a:pt x="3799" y="6588"/>
                    <a:pt x="3790" y="6590"/>
                    <a:pt x="3781" y="6591"/>
                  </a:cubicBezTo>
                  <a:cubicBezTo>
                    <a:pt x="3785" y="6619"/>
                    <a:pt x="3785" y="6619"/>
                    <a:pt x="3785" y="6619"/>
                  </a:cubicBezTo>
                  <a:cubicBezTo>
                    <a:pt x="3794" y="6617"/>
                    <a:pt x="3803" y="6616"/>
                    <a:pt x="3813" y="6615"/>
                  </a:cubicBezTo>
                  <a:cubicBezTo>
                    <a:pt x="3809" y="6587"/>
                    <a:pt x="3809" y="6587"/>
                    <a:pt x="3809" y="6587"/>
                  </a:cubicBezTo>
                  <a:moveTo>
                    <a:pt x="2754" y="6573"/>
                  </a:moveTo>
                  <a:cubicBezTo>
                    <a:pt x="2749" y="6601"/>
                    <a:pt x="2749" y="6601"/>
                    <a:pt x="2749" y="6601"/>
                  </a:cubicBezTo>
                  <a:cubicBezTo>
                    <a:pt x="2758" y="6602"/>
                    <a:pt x="2767" y="6604"/>
                    <a:pt x="2777" y="6605"/>
                  </a:cubicBezTo>
                  <a:cubicBezTo>
                    <a:pt x="2781" y="6578"/>
                    <a:pt x="2781" y="6578"/>
                    <a:pt x="2781" y="6578"/>
                  </a:cubicBezTo>
                  <a:cubicBezTo>
                    <a:pt x="2772" y="6576"/>
                    <a:pt x="2763" y="6575"/>
                    <a:pt x="2754" y="6573"/>
                  </a:cubicBezTo>
                  <a:moveTo>
                    <a:pt x="3954" y="6562"/>
                  </a:moveTo>
                  <a:cubicBezTo>
                    <a:pt x="3945" y="6564"/>
                    <a:pt x="3936" y="6566"/>
                    <a:pt x="3926" y="6567"/>
                  </a:cubicBezTo>
                  <a:cubicBezTo>
                    <a:pt x="3931" y="6595"/>
                    <a:pt x="3931" y="6595"/>
                    <a:pt x="3931" y="6595"/>
                  </a:cubicBezTo>
                  <a:cubicBezTo>
                    <a:pt x="3941" y="6593"/>
                    <a:pt x="3950" y="6591"/>
                    <a:pt x="3959" y="6590"/>
                  </a:cubicBezTo>
                  <a:cubicBezTo>
                    <a:pt x="3954" y="6562"/>
                    <a:pt x="3954" y="6562"/>
                    <a:pt x="3954" y="6562"/>
                  </a:cubicBezTo>
                  <a:cubicBezTo>
                    <a:pt x="3954" y="6562"/>
                    <a:pt x="3954" y="6562"/>
                    <a:pt x="3954" y="6562"/>
                  </a:cubicBezTo>
                  <a:moveTo>
                    <a:pt x="2609" y="6545"/>
                  </a:moveTo>
                  <a:cubicBezTo>
                    <a:pt x="2603" y="6572"/>
                    <a:pt x="2603" y="6572"/>
                    <a:pt x="2603" y="6572"/>
                  </a:cubicBezTo>
                  <a:cubicBezTo>
                    <a:pt x="2612" y="6574"/>
                    <a:pt x="2622" y="6576"/>
                    <a:pt x="2631" y="6578"/>
                  </a:cubicBezTo>
                  <a:cubicBezTo>
                    <a:pt x="2637" y="6550"/>
                    <a:pt x="2637" y="6550"/>
                    <a:pt x="2637" y="6550"/>
                  </a:cubicBezTo>
                  <a:cubicBezTo>
                    <a:pt x="2637" y="6550"/>
                    <a:pt x="2637" y="6550"/>
                    <a:pt x="2637" y="6550"/>
                  </a:cubicBezTo>
                  <a:cubicBezTo>
                    <a:pt x="2627" y="6548"/>
                    <a:pt x="2618" y="6547"/>
                    <a:pt x="2609" y="6545"/>
                  </a:cubicBezTo>
                  <a:moveTo>
                    <a:pt x="4098" y="6531"/>
                  </a:moveTo>
                  <a:cubicBezTo>
                    <a:pt x="4098" y="6531"/>
                    <a:pt x="4098" y="6531"/>
                    <a:pt x="4098" y="6531"/>
                  </a:cubicBezTo>
                  <a:cubicBezTo>
                    <a:pt x="4089" y="6533"/>
                    <a:pt x="4080" y="6535"/>
                    <a:pt x="4071" y="6537"/>
                  </a:cubicBezTo>
                  <a:cubicBezTo>
                    <a:pt x="4077" y="6565"/>
                    <a:pt x="4077" y="6565"/>
                    <a:pt x="4077" y="6565"/>
                  </a:cubicBezTo>
                  <a:cubicBezTo>
                    <a:pt x="4086" y="6562"/>
                    <a:pt x="4095" y="6560"/>
                    <a:pt x="4104" y="6558"/>
                  </a:cubicBezTo>
                  <a:cubicBezTo>
                    <a:pt x="4098" y="6531"/>
                    <a:pt x="4098" y="6531"/>
                    <a:pt x="4098" y="6531"/>
                  </a:cubicBezTo>
                  <a:moveTo>
                    <a:pt x="2466" y="6509"/>
                  </a:moveTo>
                  <a:cubicBezTo>
                    <a:pt x="2459" y="6537"/>
                    <a:pt x="2459" y="6537"/>
                    <a:pt x="2459" y="6537"/>
                  </a:cubicBezTo>
                  <a:cubicBezTo>
                    <a:pt x="2468" y="6539"/>
                    <a:pt x="2477" y="6541"/>
                    <a:pt x="2486" y="6544"/>
                  </a:cubicBezTo>
                  <a:cubicBezTo>
                    <a:pt x="2493" y="6517"/>
                    <a:pt x="2493" y="6517"/>
                    <a:pt x="2493" y="6517"/>
                  </a:cubicBezTo>
                  <a:cubicBezTo>
                    <a:pt x="2484" y="6514"/>
                    <a:pt x="2475" y="6512"/>
                    <a:pt x="2466" y="6509"/>
                  </a:cubicBezTo>
                  <a:moveTo>
                    <a:pt x="4240" y="6493"/>
                  </a:moveTo>
                  <a:cubicBezTo>
                    <a:pt x="4240" y="6493"/>
                    <a:pt x="4240" y="6493"/>
                    <a:pt x="4240" y="6493"/>
                  </a:cubicBezTo>
                  <a:cubicBezTo>
                    <a:pt x="4231" y="6496"/>
                    <a:pt x="4222" y="6498"/>
                    <a:pt x="4213" y="6501"/>
                  </a:cubicBezTo>
                  <a:cubicBezTo>
                    <a:pt x="4221" y="6528"/>
                    <a:pt x="4221" y="6528"/>
                    <a:pt x="4221" y="6528"/>
                  </a:cubicBezTo>
                  <a:cubicBezTo>
                    <a:pt x="4230" y="6525"/>
                    <a:pt x="4239" y="6523"/>
                    <a:pt x="4248" y="6520"/>
                  </a:cubicBezTo>
                  <a:cubicBezTo>
                    <a:pt x="4240" y="6493"/>
                    <a:pt x="4240" y="6493"/>
                    <a:pt x="4240" y="6493"/>
                  </a:cubicBezTo>
                  <a:moveTo>
                    <a:pt x="2325" y="6468"/>
                  </a:moveTo>
                  <a:cubicBezTo>
                    <a:pt x="2316" y="6495"/>
                    <a:pt x="2316" y="6495"/>
                    <a:pt x="2316" y="6495"/>
                  </a:cubicBezTo>
                  <a:cubicBezTo>
                    <a:pt x="2325" y="6498"/>
                    <a:pt x="2334" y="6500"/>
                    <a:pt x="2343" y="6503"/>
                  </a:cubicBezTo>
                  <a:cubicBezTo>
                    <a:pt x="2351" y="6476"/>
                    <a:pt x="2351" y="6476"/>
                    <a:pt x="2351" y="6476"/>
                  </a:cubicBezTo>
                  <a:cubicBezTo>
                    <a:pt x="2343" y="6474"/>
                    <a:pt x="2334" y="6471"/>
                    <a:pt x="2325" y="6468"/>
                  </a:cubicBezTo>
                  <a:moveTo>
                    <a:pt x="4381" y="6449"/>
                  </a:moveTo>
                  <a:cubicBezTo>
                    <a:pt x="4372" y="6452"/>
                    <a:pt x="4363" y="6455"/>
                    <a:pt x="4354" y="6458"/>
                  </a:cubicBezTo>
                  <a:cubicBezTo>
                    <a:pt x="4363" y="6485"/>
                    <a:pt x="4363" y="6485"/>
                    <a:pt x="4363" y="6485"/>
                  </a:cubicBezTo>
                  <a:cubicBezTo>
                    <a:pt x="4372" y="6482"/>
                    <a:pt x="4381" y="6479"/>
                    <a:pt x="4390" y="6476"/>
                  </a:cubicBezTo>
                  <a:cubicBezTo>
                    <a:pt x="4381" y="6449"/>
                    <a:pt x="4381" y="6449"/>
                    <a:pt x="4381" y="6449"/>
                  </a:cubicBezTo>
                  <a:moveTo>
                    <a:pt x="2185" y="6420"/>
                  </a:moveTo>
                  <a:cubicBezTo>
                    <a:pt x="2175" y="6446"/>
                    <a:pt x="2175" y="6446"/>
                    <a:pt x="2175" y="6446"/>
                  </a:cubicBezTo>
                  <a:cubicBezTo>
                    <a:pt x="2184" y="6450"/>
                    <a:pt x="2193" y="6453"/>
                    <a:pt x="2202" y="6456"/>
                  </a:cubicBezTo>
                  <a:cubicBezTo>
                    <a:pt x="2211" y="6430"/>
                    <a:pt x="2211" y="6430"/>
                    <a:pt x="2211" y="6430"/>
                  </a:cubicBezTo>
                  <a:cubicBezTo>
                    <a:pt x="2202" y="6426"/>
                    <a:pt x="2194" y="6423"/>
                    <a:pt x="2185" y="6420"/>
                  </a:cubicBezTo>
                  <a:moveTo>
                    <a:pt x="4519" y="6399"/>
                  </a:moveTo>
                  <a:cubicBezTo>
                    <a:pt x="4519" y="6399"/>
                    <a:pt x="4519" y="6399"/>
                    <a:pt x="4519" y="6399"/>
                  </a:cubicBezTo>
                  <a:cubicBezTo>
                    <a:pt x="4511" y="6402"/>
                    <a:pt x="4502" y="6406"/>
                    <a:pt x="4493" y="6409"/>
                  </a:cubicBezTo>
                  <a:cubicBezTo>
                    <a:pt x="4503" y="6435"/>
                    <a:pt x="4503" y="6435"/>
                    <a:pt x="4503" y="6435"/>
                  </a:cubicBezTo>
                  <a:cubicBezTo>
                    <a:pt x="4512" y="6432"/>
                    <a:pt x="4521" y="6428"/>
                    <a:pt x="4529" y="6425"/>
                  </a:cubicBezTo>
                  <a:cubicBezTo>
                    <a:pt x="4519" y="6399"/>
                    <a:pt x="4519" y="6399"/>
                    <a:pt x="4519" y="6399"/>
                  </a:cubicBezTo>
                  <a:moveTo>
                    <a:pt x="2047" y="6366"/>
                  </a:moveTo>
                  <a:cubicBezTo>
                    <a:pt x="2037" y="6392"/>
                    <a:pt x="2037" y="6392"/>
                    <a:pt x="2037" y="6392"/>
                  </a:cubicBezTo>
                  <a:cubicBezTo>
                    <a:pt x="2045" y="6395"/>
                    <a:pt x="2054" y="6399"/>
                    <a:pt x="2063" y="6402"/>
                  </a:cubicBezTo>
                  <a:cubicBezTo>
                    <a:pt x="2073" y="6377"/>
                    <a:pt x="2073" y="6377"/>
                    <a:pt x="2073" y="6377"/>
                  </a:cubicBezTo>
                  <a:cubicBezTo>
                    <a:pt x="2065" y="6373"/>
                    <a:pt x="2056" y="6369"/>
                    <a:pt x="2047" y="6366"/>
                  </a:cubicBezTo>
                  <a:moveTo>
                    <a:pt x="4655" y="6342"/>
                  </a:moveTo>
                  <a:cubicBezTo>
                    <a:pt x="4646" y="6346"/>
                    <a:pt x="4638" y="6350"/>
                    <a:pt x="4629" y="6354"/>
                  </a:cubicBezTo>
                  <a:cubicBezTo>
                    <a:pt x="4640" y="6379"/>
                    <a:pt x="4640" y="6379"/>
                    <a:pt x="4640" y="6379"/>
                  </a:cubicBezTo>
                  <a:cubicBezTo>
                    <a:pt x="4649" y="6376"/>
                    <a:pt x="4658" y="6372"/>
                    <a:pt x="4666" y="6368"/>
                  </a:cubicBezTo>
                  <a:cubicBezTo>
                    <a:pt x="4655" y="6342"/>
                    <a:pt x="4655" y="6342"/>
                    <a:pt x="4655" y="6342"/>
                  </a:cubicBezTo>
                  <a:moveTo>
                    <a:pt x="1913" y="6306"/>
                  </a:moveTo>
                  <a:cubicBezTo>
                    <a:pt x="1901" y="6331"/>
                    <a:pt x="1901" y="6331"/>
                    <a:pt x="1901" y="6331"/>
                  </a:cubicBezTo>
                  <a:cubicBezTo>
                    <a:pt x="1909" y="6335"/>
                    <a:pt x="1918" y="6339"/>
                    <a:pt x="1926" y="6343"/>
                  </a:cubicBezTo>
                  <a:cubicBezTo>
                    <a:pt x="1938" y="6317"/>
                    <a:pt x="1938" y="6317"/>
                    <a:pt x="1938" y="6317"/>
                  </a:cubicBezTo>
                  <a:cubicBezTo>
                    <a:pt x="1930" y="6314"/>
                    <a:pt x="1921" y="6310"/>
                    <a:pt x="1913" y="6306"/>
                  </a:cubicBezTo>
                  <a:moveTo>
                    <a:pt x="4788" y="6280"/>
                  </a:moveTo>
                  <a:cubicBezTo>
                    <a:pt x="4780" y="6284"/>
                    <a:pt x="4771" y="6288"/>
                    <a:pt x="4763" y="6292"/>
                  </a:cubicBezTo>
                  <a:cubicBezTo>
                    <a:pt x="4775" y="6318"/>
                    <a:pt x="4775" y="6318"/>
                    <a:pt x="4775" y="6318"/>
                  </a:cubicBezTo>
                  <a:cubicBezTo>
                    <a:pt x="4784" y="6313"/>
                    <a:pt x="4792" y="6309"/>
                    <a:pt x="4800" y="6305"/>
                  </a:cubicBezTo>
                  <a:cubicBezTo>
                    <a:pt x="4788" y="6280"/>
                    <a:pt x="4788" y="6280"/>
                    <a:pt x="4788" y="6280"/>
                  </a:cubicBezTo>
                  <a:moveTo>
                    <a:pt x="1781" y="6239"/>
                  </a:moveTo>
                  <a:cubicBezTo>
                    <a:pt x="1768" y="6264"/>
                    <a:pt x="1768" y="6264"/>
                    <a:pt x="1768" y="6264"/>
                  </a:cubicBezTo>
                  <a:cubicBezTo>
                    <a:pt x="1776" y="6268"/>
                    <a:pt x="1784" y="6273"/>
                    <a:pt x="1793" y="6277"/>
                  </a:cubicBezTo>
                  <a:cubicBezTo>
                    <a:pt x="1805" y="6252"/>
                    <a:pt x="1805" y="6252"/>
                    <a:pt x="1805" y="6252"/>
                  </a:cubicBezTo>
                  <a:cubicBezTo>
                    <a:pt x="1797" y="6248"/>
                    <a:pt x="1789" y="6244"/>
                    <a:pt x="1781" y="6239"/>
                  </a:cubicBezTo>
                  <a:moveTo>
                    <a:pt x="4918" y="6212"/>
                  </a:moveTo>
                  <a:cubicBezTo>
                    <a:pt x="4918" y="6212"/>
                    <a:pt x="4918" y="6212"/>
                    <a:pt x="4918" y="6212"/>
                  </a:cubicBezTo>
                  <a:cubicBezTo>
                    <a:pt x="4910" y="6216"/>
                    <a:pt x="4902" y="6221"/>
                    <a:pt x="4894" y="6225"/>
                  </a:cubicBezTo>
                  <a:cubicBezTo>
                    <a:pt x="4907" y="6250"/>
                    <a:pt x="4907" y="6250"/>
                    <a:pt x="4907" y="6250"/>
                  </a:cubicBezTo>
                  <a:cubicBezTo>
                    <a:pt x="4915" y="6245"/>
                    <a:pt x="4923" y="6241"/>
                    <a:pt x="4932" y="6236"/>
                  </a:cubicBezTo>
                  <a:cubicBezTo>
                    <a:pt x="4918" y="6212"/>
                    <a:pt x="4918" y="6212"/>
                    <a:pt x="4918" y="6212"/>
                  </a:cubicBezTo>
                  <a:moveTo>
                    <a:pt x="1652" y="6167"/>
                  </a:moveTo>
                  <a:cubicBezTo>
                    <a:pt x="1638" y="6191"/>
                    <a:pt x="1638" y="6191"/>
                    <a:pt x="1638" y="6191"/>
                  </a:cubicBezTo>
                  <a:cubicBezTo>
                    <a:pt x="1646" y="6196"/>
                    <a:pt x="1654" y="6201"/>
                    <a:pt x="1662" y="6205"/>
                  </a:cubicBezTo>
                  <a:cubicBezTo>
                    <a:pt x="1676" y="6181"/>
                    <a:pt x="1676" y="6181"/>
                    <a:pt x="1676" y="6181"/>
                  </a:cubicBezTo>
                  <a:cubicBezTo>
                    <a:pt x="1668" y="6177"/>
                    <a:pt x="1660" y="6172"/>
                    <a:pt x="1652" y="6167"/>
                  </a:cubicBezTo>
                  <a:moveTo>
                    <a:pt x="5045" y="6138"/>
                  </a:moveTo>
                  <a:cubicBezTo>
                    <a:pt x="5037" y="6143"/>
                    <a:pt x="5029" y="6147"/>
                    <a:pt x="5021" y="6152"/>
                  </a:cubicBezTo>
                  <a:cubicBezTo>
                    <a:pt x="5036" y="6176"/>
                    <a:pt x="5036" y="6176"/>
                    <a:pt x="5036" y="6176"/>
                  </a:cubicBezTo>
                  <a:cubicBezTo>
                    <a:pt x="5044" y="6171"/>
                    <a:pt x="5052" y="6166"/>
                    <a:pt x="5060" y="6162"/>
                  </a:cubicBezTo>
                  <a:cubicBezTo>
                    <a:pt x="5045" y="6138"/>
                    <a:pt x="5045" y="6138"/>
                    <a:pt x="5045" y="6138"/>
                  </a:cubicBezTo>
                  <a:moveTo>
                    <a:pt x="1527" y="6089"/>
                  </a:moveTo>
                  <a:cubicBezTo>
                    <a:pt x="1511" y="6113"/>
                    <a:pt x="1511" y="6113"/>
                    <a:pt x="1511" y="6113"/>
                  </a:cubicBezTo>
                  <a:cubicBezTo>
                    <a:pt x="1519" y="6118"/>
                    <a:pt x="1527" y="6123"/>
                    <a:pt x="1535" y="6128"/>
                  </a:cubicBezTo>
                  <a:cubicBezTo>
                    <a:pt x="1550" y="6105"/>
                    <a:pt x="1550" y="6105"/>
                    <a:pt x="1550" y="6105"/>
                  </a:cubicBezTo>
                  <a:cubicBezTo>
                    <a:pt x="1542" y="6100"/>
                    <a:pt x="1534" y="6094"/>
                    <a:pt x="1527" y="6089"/>
                  </a:cubicBezTo>
                  <a:moveTo>
                    <a:pt x="5169" y="6058"/>
                  </a:moveTo>
                  <a:cubicBezTo>
                    <a:pt x="5161" y="6063"/>
                    <a:pt x="5153" y="6068"/>
                    <a:pt x="5146" y="6074"/>
                  </a:cubicBezTo>
                  <a:cubicBezTo>
                    <a:pt x="5161" y="6097"/>
                    <a:pt x="5161" y="6097"/>
                    <a:pt x="5161" y="6097"/>
                  </a:cubicBezTo>
                  <a:cubicBezTo>
                    <a:pt x="5169" y="6092"/>
                    <a:pt x="5177" y="6086"/>
                    <a:pt x="5184" y="6081"/>
                  </a:cubicBezTo>
                  <a:cubicBezTo>
                    <a:pt x="5169" y="6058"/>
                    <a:pt x="5169" y="6058"/>
                    <a:pt x="5169" y="6058"/>
                  </a:cubicBezTo>
                  <a:moveTo>
                    <a:pt x="1405" y="6006"/>
                  </a:moveTo>
                  <a:cubicBezTo>
                    <a:pt x="1389" y="6029"/>
                    <a:pt x="1389" y="6029"/>
                    <a:pt x="1389" y="6029"/>
                  </a:cubicBezTo>
                  <a:cubicBezTo>
                    <a:pt x="1396" y="6034"/>
                    <a:pt x="1404" y="6040"/>
                    <a:pt x="1412" y="6045"/>
                  </a:cubicBezTo>
                  <a:cubicBezTo>
                    <a:pt x="1428" y="6022"/>
                    <a:pt x="1428" y="6022"/>
                    <a:pt x="1428" y="6022"/>
                  </a:cubicBezTo>
                  <a:cubicBezTo>
                    <a:pt x="1420" y="6017"/>
                    <a:pt x="1412" y="6012"/>
                    <a:pt x="1405" y="6006"/>
                  </a:cubicBezTo>
                  <a:moveTo>
                    <a:pt x="5289" y="5973"/>
                  </a:moveTo>
                  <a:cubicBezTo>
                    <a:pt x="5281" y="5978"/>
                    <a:pt x="5274" y="5984"/>
                    <a:pt x="5266" y="5989"/>
                  </a:cubicBezTo>
                  <a:cubicBezTo>
                    <a:pt x="5283" y="6012"/>
                    <a:pt x="5283" y="6012"/>
                    <a:pt x="5283" y="6012"/>
                  </a:cubicBezTo>
                  <a:cubicBezTo>
                    <a:pt x="5290" y="6006"/>
                    <a:pt x="5298" y="6001"/>
                    <a:pt x="5305" y="5995"/>
                  </a:cubicBezTo>
                  <a:cubicBezTo>
                    <a:pt x="5289" y="5973"/>
                    <a:pt x="5289" y="5973"/>
                    <a:pt x="5289" y="5973"/>
                  </a:cubicBezTo>
                  <a:moveTo>
                    <a:pt x="1287" y="5918"/>
                  </a:moveTo>
                  <a:cubicBezTo>
                    <a:pt x="1270" y="5940"/>
                    <a:pt x="1270" y="5940"/>
                    <a:pt x="1270" y="5940"/>
                  </a:cubicBezTo>
                  <a:cubicBezTo>
                    <a:pt x="1277" y="5945"/>
                    <a:pt x="1285" y="5951"/>
                    <a:pt x="1292" y="5957"/>
                  </a:cubicBezTo>
                  <a:cubicBezTo>
                    <a:pt x="1309" y="5935"/>
                    <a:pt x="1309" y="5935"/>
                    <a:pt x="1309" y="5935"/>
                  </a:cubicBezTo>
                  <a:cubicBezTo>
                    <a:pt x="1302" y="5929"/>
                    <a:pt x="1294" y="5923"/>
                    <a:pt x="1287" y="5918"/>
                  </a:cubicBezTo>
                  <a:moveTo>
                    <a:pt x="5405" y="5882"/>
                  </a:moveTo>
                  <a:cubicBezTo>
                    <a:pt x="5398" y="5888"/>
                    <a:pt x="5390" y="5894"/>
                    <a:pt x="5383" y="5900"/>
                  </a:cubicBezTo>
                  <a:cubicBezTo>
                    <a:pt x="5401" y="5922"/>
                    <a:pt x="5401" y="5922"/>
                    <a:pt x="5401" y="5922"/>
                  </a:cubicBezTo>
                  <a:cubicBezTo>
                    <a:pt x="5408" y="5916"/>
                    <a:pt x="5415" y="5910"/>
                    <a:pt x="5423" y="5904"/>
                  </a:cubicBezTo>
                  <a:cubicBezTo>
                    <a:pt x="5405" y="5882"/>
                    <a:pt x="5405" y="5882"/>
                    <a:pt x="5405" y="5882"/>
                  </a:cubicBezTo>
                  <a:moveTo>
                    <a:pt x="1173" y="5824"/>
                  </a:moveTo>
                  <a:cubicBezTo>
                    <a:pt x="1155" y="5845"/>
                    <a:pt x="1155" y="5845"/>
                    <a:pt x="1155" y="5845"/>
                  </a:cubicBezTo>
                  <a:cubicBezTo>
                    <a:pt x="1162" y="5851"/>
                    <a:pt x="1169" y="5857"/>
                    <a:pt x="1176" y="5863"/>
                  </a:cubicBezTo>
                  <a:cubicBezTo>
                    <a:pt x="1195" y="5842"/>
                    <a:pt x="1195" y="5842"/>
                    <a:pt x="1195" y="5842"/>
                  </a:cubicBezTo>
                  <a:cubicBezTo>
                    <a:pt x="1187" y="5836"/>
                    <a:pt x="1180" y="5830"/>
                    <a:pt x="1173" y="5824"/>
                  </a:cubicBezTo>
                  <a:moveTo>
                    <a:pt x="5517" y="5787"/>
                  </a:moveTo>
                  <a:cubicBezTo>
                    <a:pt x="5510" y="5793"/>
                    <a:pt x="5503" y="5799"/>
                    <a:pt x="5496" y="5805"/>
                  </a:cubicBezTo>
                  <a:cubicBezTo>
                    <a:pt x="5514" y="5826"/>
                    <a:pt x="5514" y="5826"/>
                    <a:pt x="5514" y="5826"/>
                  </a:cubicBezTo>
                  <a:cubicBezTo>
                    <a:pt x="5522" y="5820"/>
                    <a:pt x="5529" y="5814"/>
                    <a:pt x="5536" y="5808"/>
                  </a:cubicBezTo>
                  <a:cubicBezTo>
                    <a:pt x="5517" y="5787"/>
                    <a:pt x="5517" y="5787"/>
                    <a:pt x="5517" y="5787"/>
                  </a:cubicBezTo>
                  <a:moveTo>
                    <a:pt x="1064" y="5725"/>
                  </a:moveTo>
                  <a:cubicBezTo>
                    <a:pt x="1045" y="5745"/>
                    <a:pt x="1045" y="5745"/>
                    <a:pt x="1045" y="5745"/>
                  </a:cubicBezTo>
                  <a:cubicBezTo>
                    <a:pt x="1051" y="5752"/>
                    <a:pt x="1058" y="5758"/>
                    <a:pt x="1065" y="5765"/>
                  </a:cubicBezTo>
                  <a:cubicBezTo>
                    <a:pt x="1084" y="5744"/>
                    <a:pt x="1084" y="5744"/>
                    <a:pt x="1084" y="5744"/>
                  </a:cubicBezTo>
                  <a:cubicBezTo>
                    <a:pt x="1077" y="5738"/>
                    <a:pt x="1071" y="5731"/>
                    <a:pt x="1064" y="5725"/>
                  </a:cubicBezTo>
                  <a:moveTo>
                    <a:pt x="5625" y="5686"/>
                  </a:moveTo>
                  <a:cubicBezTo>
                    <a:pt x="5618" y="5693"/>
                    <a:pt x="5611" y="5699"/>
                    <a:pt x="5605" y="5706"/>
                  </a:cubicBezTo>
                  <a:cubicBezTo>
                    <a:pt x="5624" y="5726"/>
                    <a:pt x="5624" y="5726"/>
                    <a:pt x="5624" y="5726"/>
                  </a:cubicBezTo>
                  <a:cubicBezTo>
                    <a:pt x="5631" y="5720"/>
                    <a:pt x="5637" y="5713"/>
                    <a:pt x="5644" y="5706"/>
                  </a:cubicBezTo>
                  <a:cubicBezTo>
                    <a:pt x="5625" y="5686"/>
                    <a:pt x="5625" y="5686"/>
                    <a:pt x="5625" y="5686"/>
                  </a:cubicBezTo>
                  <a:moveTo>
                    <a:pt x="959" y="5622"/>
                  </a:moveTo>
                  <a:cubicBezTo>
                    <a:pt x="939" y="5641"/>
                    <a:pt x="939" y="5641"/>
                    <a:pt x="939" y="5641"/>
                  </a:cubicBezTo>
                  <a:cubicBezTo>
                    <a:pt x="945" y="5648"/>
                    <a:pt x="952" y="5655"/>
                    <a:pt x="958" y="5661"/>
                  </a:cubicBezTo>
                  <a:cubicBezTo>
                    <a:pt x="978" y="5642"/>
                    <a:pt x="978" y="5642"/>
                    <a:pt x="978" y="5642"/>
                  </a:cubicBezTo>
                  <a:cubicBezTo>
                    <a:pt x="978" y="5642"/>
                    <a:pt x="978" y="5642"/>
                    <a:pt x="978" y="5642"/>
                  </a:cubicBezTo>
                  <a:cubicBezTo>
                    <a:pt x="972" y="5635"/>
                    <a:pt x="965" y="5628"/>
                    <a:pt x="959" y="5622"/>
                  </a:cubicBezTo>
                  <a:moveTo>
                    <a:pt x="5728" y="5581"/>
                  </a:moveTo>
                  <a:cubicBezTo>
                    <a:pt x="5721" y="5588"/>
                    <a:pt x="5715" y="5595"/>
                    <a:pt x="5709" y="5602"/>
                  </a:cubicBezTo>
                  <a:cubicBezTo>
                    <a:pt x="5729" y="5621"/>
                    <a:pt x="5729" y="5621"/>
                    <a:pt x="5729" y="5621"/>
                  </a:cubicBezTo>
                  <a:cubicBezTo>
                    <a:pt x="5735" y="5614"/>
                    <a:pt x="5742" y="5607"/>
                    <a:pt x="5748" y="5600"/>
                  </a:cubicBezTo>
                  <a:cubicBezTo>
                    <a:pt x="5728" y="5581"/>
                    <a:pt x="5728" y="5581"/>
                    <a:pt x="5728" y="5581"/>
                  </a:cubicBezTo>
                  <a:moveTo>
                    <a:pt x="859" y="5514"/>
                  </a:moveTo>
                  <a:cubicBezTo>
                    <a:pt x="838" y="5532"/>
                    <a:pt x="838" y="5532"/>
                    <a:pt x="838" y="5532"/>
                  </a:cubicBezTo>
                  <a:cubicBezTo>
                    <a:pt x="844" y="5539"/>
                    <a:pt x="850" y="5546"/>
                    <a:pt x="857" y="5553"/>
                  </a:cubicBezTo>
                  <a:cubicBezTo>
                    <a:pt x="877" y="5535"/>
                    <a:pt x="877" y="5535"/>
                    <a:pt x="877" y="5535"/>
                  </a:cubicBezTo>
                  <a:cubicBezTo>
                    <a:pt x="871" y="5528"/>
                    <a:pt x="865" y="5521"/>
                    <a:pt x="859" y="5514"/>
                  </a:cubicBezTo>
                  <a:moveTo>
                    <a:pt x="5826" y="5472"/>
                  </a:moveTo>
                  <a:cubicBezTo>
                    <a:pt x="5820" y="5479"/>
                    <a:pt x="5814" y="5486"/>
                    <a:pt x="5808" y="5493"/>
                  </a:cubicBezTo>
                  <a:cubicBezTo>
                    <a:pt x="5829" y="5511"/>
                    <a:pt x="5829" y="5511"/>
                    <a:pt x="5829" y="5511"/>
                  </a:cubicBezTo>
                  <a:cubicBezTo>
                    <a:pt x="5835" y="5504"/>
                    <a:pt x="5841" y="5497"/>
                    <a:pt x="5847" y="5490"/>
                  </a:cubicBezTo>
                  <a:cubicBezTo>
                    <a:pt x="5826" y="5472"/>
                    <a:pt x="5826" y="5472"/>
                    <a:pt x="5826" y="5472"/>
                  </a:cubicBezTo>
                  <a:cubicBezTo>
                    <a:pt x="5826" y="5472"/>
                    <a:pt x="5826" y="5472"/>
                    <a:pt x="5826" y="5472"/>
                  </a:cubicBezTo>
                  <a:moveTo>
                    <a:pt x="763" y="5402"/>
                  </a:moveTo>
                  <a:cubicBezTo>
                    <a:pt x="742" y="5419"/>
                    <a:pt x="742" y="5419"/>
                    <a:pt x="742" y="5419"/>
                  </a:cubicBezTo>
                  <a:cubicBezTo>
                    <a:pt x="748" y="5426"/>
                    <a:pt x="753" y="5434"/>
                    <a:pt x="759" y="5441"/>
                  </a:cubicBezTo>
                  <a:cubicBezTo>
                    <a:pt x="781" y="5423"/>
                    <a:pt x="781" y="5423"/>
                    <a:pt x="781" y="5423"/>
                  </a:cubicBezTo>
                  <a:cubicBezTo>
                    <a:pt x="781" y="5423"/>
                    <a:pt x="781" y="5423"/>
                    <a:pt x="781" y="5423"/>
                  </a:cubicBezTo>
                  <a:cubicBezTo>
                    <a:pt x="775" y="5416"/>
                    <a:pt x="769" y="5409"/>
                    <a:pt x="763" y="5402"/>
                  </a:cubicBezTo>
                  <a:moveTo>
                    <a:pt x="5920" y="5358"/>
                  </a:moveTo>
                  <a:cubicBezTo>
                    <a:pt x="5914" y="5365"/>
                    <a:pt x="5908" y="5372"/>
                    <a:pt x="5902" y="5380"/>
                  </a:cubicBezTo>
                  <a:cubicBezTo>
                    <a:pt x="5924" y="5397"/>
                    <a:pt x="5924" y="5397"/>
                    <a:pt x="5924" y="5397"/>
                  </a:cubicBezTo>
                  <a:cubicBezTo>
                    <a:pt x="5930" y="5390"/>
                    <a:pt x="5936" y="5382"/>
                    <a:pt x="5942" y="5375"/>
                  </a:cubicBezTo>
                  <a:cubicBezTo>
                    <a:pt x="5920" y="5358"/>
                    <a:pt x="5920" y="5358"/>
                    <a:pt x="5920" y="5358"/>
                  </a:cubicBezTo>
                  <a:moveTo>
                    <a:pt x="5920" y="5358"/>
                  </a:moveTo>
                  <a:cubicBezTo>
                    <a:pt x="5920" y="5358"/>
                    <a:pt x="5920" y="5358"/>
                    <a:pt x="5920" y="5358"/>
                  </a:cubicBezTo>
                  <a:cubicBezTo>
                    <a:pt x="5920" y="5358"/>
                    <a:pt x="5920" y="5358"/>
                    <a:pt x="5920" y="5358"/>
                  </a:cubicBezTo>
                  <a:moveTo>
                    <a:pt x="673" y="5285"/>
                  </a:moveTo>
                  <a:cubicBezTo>
                    <a:pt x="651" y="5302"/>
                    <a:pt x="651" y="5302"/>
                    <a:pt x="651" y="5302"/>
                  </a:cubicBezTo>
                  <a:cubicBezTo>
                    <a:pt x="656" y="5309"/>
                    <a:pt x="662" y="5317"/>
                    <a:pt x="668" y="5324"/>
                  </a:cubicBezTo>
                  <a:cubicBezTo>
                    <a:pt x="690" y="5308"/>
                    <a:pt x="690" y="5308"/>
                    <a:pt x="690" y="5308"/>
                  </a:cubicBezTo>
                  <a:cubicBezTo>
                    <a:pt x="690" y="5308"/>
                    <a:pt x="690" y="5308"/>
                    <a:pt x="690" y="5308"/>
                  </a:cubicBezTo>
                  <a:cubicBezTo>
                    <a:pt x="684" y="5300"/>
                    <a:pt x="679" y="5293"/>
                    <a:pt x="673" y="5285"/>
                  </a:cubicBezTo>
                  <a:moveTo>
                    <a:pt x="6008" y="5240"/>
                  </a:moveTo>
                  <a:cubicBezTo>
                    <a:pt x="6003" y="5247"/>
                    <a:pt x="5997" y="5255"/>
                    <a:pt x="5992" y="5262"/>
                  </a:cubicBezTo>
                  <a:cubicBezTo>
                    <a:pt x="6014" y="5279"/>
                    <a:pt x="6014" y="5279"/>
                    <a:pt x="6014" y="5279"/>
                  </a:cubicBezTo>
                  <a:cubicBezTo>
                    <a:pt x="6020" y="5271"/>
                    <a:pt x="6025" y="5263"/>
                    <a:pt x="6031" y="5256"/>
                  </a:cubicBezTo>
                  <a:cubicBezTo>
                    <a:pt x="6008" y="5240"/>
                    <a:pt x="6008" y="5240"/>
                    <a:pt x="6008" y="5240"/>
                  </a:cubicBezTo>
                  <a:moveTo>
                    <a:pt x="588" y="5165"/>
                  </a:moveTo>
                  <a:cubicBezTo>
                    <a:pt x="565" y="5181"/>
                    <a:pt x="565" y="5181"/>
                    <a:pt x="565" y="5181"/>
                  </a:cubicBezTo>
                  <a:cubicBezTo>
                    <a:pt x="570" y="5188"/>
                    <a:pt x="576" y="5196"/>
                    <a:pt x="581" y="5204"/>
                  </a:cubicBezTo>
                  <a:cubicBezTo>
                    <a:pt x="604" y="5188"/>
                    <a:pt x="604" y="5188"/>
                    <a:pt x="604" y="5188"/>
                  </a:cubicBezTo>
                  <a:cubicBezTo>
                    <a:pt x="599" y="5180"/>
                    <a:pt x="593" y="5173"/>
                    <a:pt x="588" y="5165"/>
                  </a:cubicBezTo>
                  <a:moveTo>
                    <a:pt x="6091" y="5118"/>
                  </a:moveTo>
                  <a:cubicBezTo>
                    <a:pt x="6086" y="5125"/>
                    <a:pt x="6081" y="5133"/>
                    <a:pt x="6076" y="5141"/>
                  </a:cubicBezTo>
                  <a:cubicBezTo>
                    <a:pt x="6099" y="5156"/>
                    <a:pt x="6099" y="5156"/>
                    <a:pt x="6099" y="5156"/>
                  </a:cubicBezTo>
                  <a:cubicBezTo>
                    <a:pt x="6104" y="5149"/>
                    <a:pt x="6109" y="5141"/>
                    <a:pt x="6115" y="5133"/>
                  </a:cubicBezTo>
                  <a:cubicBezTo>
                    <a:pt x="6091" y="5118"/>
                    <a:pt x="6091" y="5118"/>
                    <a:pt x="6091" y="5118"/>
                  </a:cubicBezTo>
                  <a:moveTo>
                    <a:pt x="509" y="5041"/>
                  </a:moveTo>
                  <a:cubicBezTo>
                    <a:pt x="485" y="5056"/>
                    <a:pt x="485" y="5056"/>
                    <a:pt x="485" y="5056"/>
                  </a:cubicBezTo>
                  <a:cubicBezTo>
                    <a:pt x="490" y="5064"/>
                    <a:pt x="495" y="5072"/>
                    <a:pt x="500" y="5080"/>
                  </a:cubicBezTo>
                  <a:cubicBezTo>
                    <a:pt x="523" y="5065"/>
                    <a:pt x="523" y="5065"/>
                    <a:pt x="523" y="5065"/>
                  </a:cubicBezTo>
                  <a:cubicBezTo>
                    <a:pt x="519" y="5057"/>
                    <a:pt x="514" y="5049"/>
                    <a:pt x="509" y="5041"/>
                  </a:cubicBezTo>
                  <a:moveTo>
                    <a:pt x="6169" y="4992"/>
                  </a:moveTo>
                  <a:cubicBezTo>
                    <a:pt x="6164" y="5000"/>
                    <a:pt x="6159" y="5008"/>
                    <a:pt x="6154" y="5016"/>
                  </a:cubicBezTo>
                  <a:cubicBezTo>
                    <a:pt x="6178" y="5031"/>
                    <a:pt x="6178" y="5031"/>
                    <a:pt x="6178" y="5031"/>
                  </a:cubicBezTo>
                  <a:cubicBezTo>
                    <a:pt x="6183" y="5022"/>
                    <a:pt x="6188" y="5014"/>
                    <a:pt x="6193" y="5006"/>
                  </a:cubicBezTo>
                  <a:cubicBezTo>
                    <a:pt x="6169" y="4992"/>
                    <a:pt x="6169" y="4992"/>
                    <a:pt x="6169" y="4992"/>
                  </a:cubicBezTo>
                  <a:moveTo>
                    <a:pt x="435" y="4914"/>
                  </a:moveTo>
                  <a:cubicBezTo>
                    <a:pt x="411" y="4928"/>
                    <a:pt x="411" y="4928"/>
                    <a:pt x="411" y="4928"/>
                  </a:cubicBezTo>
                  <a:cubicBezTo>
                    <a:pt x="415" y="4936"/>
                    <a:pt x="420" y="4944"/>
                    <a:pt x="424" y="4952"/>
                  </a:cubicBezTo>
                  <a:cubicBezTo>
                    <a:pt x="449" y="4938"/>
                    <a:pt x="449" y="4938"/>
                    <a:pt x="449" y="4938"/>
                  </a:cubicBezTo>
                  <a:cubicBezTo>
                    <a:pt x="444" y="4930"/>
                    <a:pt x="440" y="4922"/>
                    <a:pt x="435" y="4914"/>
                  </a:cubicBezTo>
                  <a:moveTo>
                    <a:pt x="6240" y="4863"/>
                  </a:moveTo>
                  <a:cubicBezTo>
                    <a:pt x="6236" y="4871"/>
                    <a:pt x="6232" y="4880"/>
                    <a:pt x="6227" y="4888"/>
                  </a:cubicBezTo>
                  <a:cubicBezTo>
                    <a:pt x="6252" y="4901"/>
                    <a:pt x="6252" y="4901"/>
                    <a:pt x="6252" y="4901"/>
                  </a:cubicBezTo>
                  <a:cubicBezTo>
                    <a:pt x="6256" y="4893"/>
                    <a:pt x="6261" y="4885"/>
                    <a:pt x="6265" y="4876"/>
                  </a:cubicBezTo>
                  <a:cubicBezTo>
                    <a:pt x="6240" y="4863"/>
                    <a:pt x="6240" y="4863"/>
                    <a:pt x="6240" y="4863"/>
                  </a:cubicBezTo>
                  <a:moveTo>
                    <a:pt x="367" y="4784"/>
                  </a:moveTo>
                  <a:cubicBezTo>
                    <a:pt x="342" y="4796"/>
                    <a:pt x="342" y="4796"/>
                    <a:pt x="342" y="4796"/>
                  </a:cubicBezTo>
                  <a:cubicBezTo>
                    <a:pt x="346" y="4805"/>
                    <a:pt x="350" y="4813"/>
                    <a:pt x="354" y="4821"/>
                  </a:cubicBezTo>
                  <a:cubicBezTo>
                    <a:pt x="379" y="4809"/>
                    <a:pt x="379" y="4809"/>
                    <a:pt x="379" y="4809"/>
                  </a:cubicBezTo>
                  <a:cubicBezTo>
                    <a:pt x="379" y="4809"/>
                    <a:pt x="379" y="4809"/>
                    <a:pt x="379" y="4809"/>
                  </a:cubicBezTo>
                  <a:cubicBezTo>
                    <a:pt x="375" y="4800"/>
                    <a:pt x="371" y="4792"/>
                    <a:pt x="367" y="4784"/>
                  </a:cubicBezTo>
                  <a:moveTo>
                    <a:pt x="6306" y="4731"/>
                  </a:moveTo>
                  <a:cubicBezTo>
                    <a:pt x="6302" y="4740"/>
                    <a:pt x="6298" y="4748"/>
                    <a:pt x="6294" y="4756"/>
                  </a:cubicBezTo>
                  <a:cubicBezTo>
                    <a:pt x="6320" y="4769"/>
                    <a:pt x="6320" y="4769"/>
                    <a:pt x="6320" y="4769"/>
                  </a:cubicBezTo>
                  <a:cubicBezTo>
                    <a:pt x="6324" y="4760"/>
                    <a:pt x="6328" y="4752"/>
                    <a:pt x="6332" y="4743"/>
                  </a:cubicBezTo>
                  <a:cubicBezTo>
                    <a:pt x="6306" y="4731"/>
                    <a:pt x="6306" y="4731"/>
                    <a:pt x="6306" y="4731"/>
                  </a:cubicBezTo>
                  <a:moveTo>
                    <a:pt x="305" y="4651"/>
                  </a:moveTo>
                  <a:cubicBezTo>
                    <a:pt x="279" y="4662"/>
                    <a:pt x="279" y="4662"/>
                    <a:pt x="279" y="4662"/>
                  </a:cubicBezTo>
                  <a:cubicBezTo>
                    <a:pt x="283" y="4670"/>
                    <a:pt x="287" y="4679"/>
                    <a:pt x="291" y="4687"/>
                  </a:cubicBezTo>
                  <a:cubicBezTo>
                    <a:pt x="316" y="4676"/>
                    <a:pt x="316" y="4676"/>
                    <a:pt x="316" y="4676"/>
                  </a:cubicBezTo>
                  <a:cubicBezTo>
                    <a:pt x="312" y="4668"/>
                    <a:pt x="309" y="4659"/>
                    <a:pt x="305" y="4651"/>
                  </a:cubicBezTo>
                  <a:moveTo>
                    <a:pt x="6366" y="4596"/>
                  </a:moveTo>
                  <a:cubicBezTo>
                    <a:pt x="6363" y="4605"/>
                    <a:pt x="6359" y="4613"/>
                    <a:pt x="6356" y="4622"/>
                  </a:cubicBezTo>
                  <a:cubicBezTo>
                    <a:pt x="6381" y="4633"/>
                    <a:pt x="6381" y="4633"/>
                    <a:pt x="6381" y="4633"/>
                  </a:cubicBezTo>
                  <a:cubicBezTo>
                    <a:pt x="6385" y="4624"/>
                    <a:pt x="6389" y="4616"/>
                    <a:pt x="6392" y="4607"/>
                  </a:cubicBezTo>
                  <a:cubicBezTo>
                    <a:pt x="6366" y="4596"/>
                    <a:pt x="6366" y="4596"/>
                    <a:pt x="6366" y="4596"/>
                  </a:cubicBezTo>
                  <a:moveTo>
                    <a:pt x="249" y="4515"/>
                  </a:moveTo>
                  <a:cubicBezTo>
                    <a:pt x="223" y="4525"/>
                    <a:pt x="223" y="4525"/>
                    <a:pt x="223" y="4525"/>
                  </a:cubicBezTo>
                  <a:cubicBezTo>
                    <a:pt x="226" y="4534"/>
                    <a:pt x="230" y="4542"/>
                    <a:pt x="233" y="4551"/>
                  </a:cubicBezTo>
                  <a:cubicBezTo>
                    <a:pt x="259" y="4541"/>
                    <a:pt x="259" y="4541"/>
                    <a:pt x="259" y="4541"/>
                  </a:cubicBezTo>
                  <a:cubicBezTo>
                    <a:pt x="256" y="4532"/>
                    <a:pt x="252" y="4523"/>
                    <a:pt x="249" y="4515"/>
                  </a:cubicBezTo>
                  <a:moveTo>
                    <a:pt x="6420" y="4459"/>
                  </a:moveTo>
                  <a:cubicBezTo>
                    <a:pt x="6417" y="4467"/>
                    <a:pt x="6414" y="4476"/>
                    <a:pt x="6411" y="4485"/>
                  </a:cubicBezTo>
                  <a:cubicBezTo>
                    <a:pt x="6437" y="4495"/>
                    <a:pt x="6437" y="4495"/>
                    <a:pt x="6437" y="4495"/>
                  </a:cubicBezTo>
                  <a:cubicBezTo>
                    <a:pt x="6440" y="4486"/>
                    <a:pt x="6443" y="4477"/>
                    <a:pt x="6447" y="4468"/>
                  </a:cubicBezTo>
                  <a:cubicBezTo>
                    <a:pt x="6420" y="4459"/>
                    <a:pt x="6420" y="4459"/>
                    <a:pt x="6420" y="4459"/>
                  </a:cubicBezTo>
                  <a:moveTo>
                    <a:pt x="199" y="4376"/>
                  </a:moveTo>
                  <a:cubicBezTo>
                    <a:pt x="172" y="4385"/>
                    <a:pt x="172" y="4385"/>
                    <a:pt x="172" y="4385"/>
                  </a:cubicBezTo>
                  <a:cubicBezTo>
                    <a:pt x="175" y="4394"/>
                    <a:pt x="178" y="4403"/>
                    <a:pt x="181" y="4412"/>
                  </a:cubicBezTo>
                  <a:cubicBezTo>
                    <a:pt x="208" y="4403"/>
                    <a:pt x="208" y="4403"/>
                    <a:pt x="208" y="4403"/>
                  </a:cubicBezTo>
                  <a:cubicBezTo>
                    <a:pt x="208" y="4403"/>
                    <a:pt x="208" y="4403"/>
                    <a:pt x="208" y="4403"/>
                  </a:cubicBezTo>
                  <a:cubicBezTo>
                    <a:pt x="205" y="4394"/>
                    <a:pt x="202" y="4385"/>
                    <a:pt x="199" y="4376"/>
                  </a:cubicBezTo>
                  <a:moveTo>
                    <a:pt x="6468" y="4319"/>
                  </a:moveTo>
                  <a:cubicBezTo>
                    <a:pt x="6465" y="4328"/>
                    <a:pt x="6462" y="4337"/>
                    <a:pt x="6459" y="4345"/>
                  </a:cubicBezTo>
                  <a:cubicBezTo>
                    <a:pt x="6486" y="4354"/>
                    <a:pt x="6486" y="4354"/>
                    <a:pt x="6486" y="4354"/>
                  </a:cubicBezTo>
                  <a:cubicBezTo>
                    <a:pt x="6489" y="4345"/>
                    <a:pt x="6492" y="4336"/>
                    <a:pt x="6495" y="4327"/>
                  </a:cubicBezTo>
                  <a:cubicBezTo>
                    <a:pt x="6468" y="4319"/>
                    <a:pt x="6468" y="4319"/>
                    <a:pt x="6468" y="4319"/>
                  </a:cubicBezTo>
                  <a:moveTo>
                    <a:pt x="155" y="4236"/>
                  </a:moveTo>
                  <a:cubicBezTo>
                    <a:pt x="128" y="4243"/>
                    <a:pt x="128" y="4243"/>
                    <a:pt x="128" y="4243"/>
                  </a:cubicBezTo>
                  <a:cubicBezTo>
                    <a:pt x="131" y="4252"/>
                    <a:pt x="133" y="4261"/>
                    <a:pt x="136" y="4270"/>
                  </a:cubicBezTo>
                  <a:cubicBezTo>
                    <a:pt x="163" y="4262"/>
                    <a:pt x="163" y="4262"/>
                    <a:pt x="163" y="4262"/>
                  </a:cubicBezTo>
                  <a:cubicBezTo>
                    <a:pt x="163" y="4262"/>
                    <a:pt x="163" y="4262"/>
                    <a:pt x="163" y="4262"/>
                  </a:cubicBezTo>
                  <a:cubicBezTo>
                    <a:pt x="160" y="4253"/>
                    <a:pt x="158" y="4244"/>
                    <a:pt x="155" y="4236"/>
                  </a:cubicBezTo>
                  <a:moveTo>
                    <a:pt x="6509" y="4177"/>
                  </a:moveTo>
                  <a:cubicBezTo>
                    <a:pt x="6507" y="4186"/>
                    <a:pt x="6504" y="4195"/>
                    <a:pt x="6502" y="4204"/>
                  </a:cubicBezTo>
                  <a:cubicBezTo>
                    <a:pt x="6529" y="4212"/>
                    <a:pt x="6529" y="4212"/>
                    <a:pt x="6529" y="4212"/>
                  </a:cubicBezTo>
                  <a:cubicBezTo>
                    <a:pt x="6531" y="4203"/>
                    <a:pt x="6534" y="4194"/>
                    <a:pt x="6536" y="4185"/>
                  </a:cubicBezTo>
                  <a:cubicBezTo>
                    <a:pt x="6509" y="4177"/>
                    <a:pt x="6509" y="4177"/>
                    <a:pt x="6509" y="4177"/>
                  </a:cubicBezTo>
                  <a:moveTo>
                    <a:pt x="118" y="4093"/>
                  </a:moveTo>
                  <a:cubicBezTo>
                    <a:pt x="90" y="4100"/>
                    <a:pt x="90" y="4100"/>
                    <a:pt x="90" y="4100"/>
                  </a:cubicBezTo>
                  <a:cubicBezTo>
                    <a:pt x="93" y="4109"/>
                    <a:pt x="95" y="4118"/>
                    <a:pt x="97" y="4127"/>
                  </a:cubicBezTo>
                  <a:cubicBezTo>
                    <a:pt x="124" y="4120"/>
                    <a:pt x="124" y="4120"/>
                    <a:pt x="124" y="4120"/>
                  </a:cubicBezTo>
                  <a:cubicBezTo>
                    <a:pt x="124" y="4120"/>
                    <a:pt x="124" y="4120"/>
                    <a:pt x="124" y="4120"/>
                  </a:cubicBezTo>
                  <a:cubicBezTo>
                    <a:pt x="122" y="4111"/>
                    <a:pt x="120" y="4102"/>
                    <a:pt x="118" y="4093"/>
                  </a:cubicBezTo>
                  <a:moveTo>
                    <a:pt x="6544" y="4034"/>
                  </a:moveTo>
                  <a:cubicBezTo>
                    <a:pt x="6542" y="4043"/>
                    <a:pt x="6540" y="4052"/>
                    <a:pt x="6538" y="4061"/>
                  </a:cubicBezTo>
                  <a:cubicBezTo>
                    <a:pt x="6565" y="4068"/>
                    <a:pt x="6565" y="4068"/>
                    <a:pt x="6565" y="4068"/>
                  </a:cubicBezTo>
                  <a:cubicBezTo>
                    <a:pt x="6567" y="4058"/>
                    <a:pt x="6569" y="4049"/>
                    <a:pt x="6571" y="4040"/>
                  </a:cubicBezTo>
                  <a:cubicBezTo>
                    <a:pt x="6544" y="4034"/>
                    <a:pt x="6544" y="4034"/>
                    <a:pt x="6544" y="4034"/>
                  </a:cubicBezTo>
                  <a:moveTo>
                    <a:pt x="87" y="3949"/>
                  </a:moveTo>
                  <a:cubicBezTo>
                    <a:pt x="59" y="3954"/>
                    <a:pt x="59" y="3954"/>
                    <a:pt x="59" y="3954"/>
                  </a:cubicBezTo>
                  <a:cubicBezTo>
                    <a:pt x="61" y="3963"/>
                    <a:pt x="63" y="3973"/>
                    <a:pt x="65" y="3982"/>
                  </a:cubicBezTo>
                  <a:cubicBezTo>
                    <a:pt x="92" y="3976"/>
                    <a:pt x="92" y="3976"/>
                    <a:pt x="92" y="3976"/>
                  </a:cubicBezTo>
                  <a:cubicBezTo>
                    <a:pt x="90" y="3967"/>
                    <a:pt x="88" y="3958"/>
                    <a:pt x="87" y="3949"/>
                  </a:cubicBezTo>
                  <a:moveTo>
                    <a:pt x="6572" y="3890"/>
                  </a:moveTo>
                  <a:cubicBezTo>
                    <a:pt x="6571" y="3899"/>
                    <a:pt x="6569" y="3908"/>
                    <a:pt x="6567" y="3917"/>
                  </a:cubicBezTo>
                  <a:cubicBezTo>
                    <a:pt x="6595" y="3922"/>
                    <a:pt x="6595" y="3922"/>
                    <a:pt x="6595" y="3922"/>
                  </a:cubicBezTo>
                  <a:cubicBezTo>
                    <a:pt x="6597" y="3913"/>
                    <a:pt x="6598" y="3904"/>
                    <a:pt x="6600" y="3894"/>
                  </a:cubicBezTo>
                  <a:cubicBezTo>
                    <a:pt x="6572" y="3890"/>
                    <a:pt x="6572" y="3890"/>
                    <a:pt x="6572" y="3890"/>
                  </a:cubicBezTo>
                  <a:moveTo>
                    <a:pt x="62" y="3804"/>
                  </a:moveTo>
                  <a:cubicBezTo>
                    <a:pt x="35" y="3808"/>
                    <a:pt x="35" y="3808"/>
                    <a:pt x="35" y="3808"/>
                  </a:cubicBezTo>
                  <a:cubicBezTo>
                    <a:pt x="36" y="3817"/>
                    <a:pt x="37" y="3826"/>
                    <a:pt x="39" y="3836"/>
                  </a:cubicBezTo>
                  <a:cubicBezTo>
                    <a:pt x="66" y="3831"/>
                    <a:pt x="66" y="3831"/>
                    <a:pt x="66" y="3831"/>
                  </a:cubicBezTo>
                  <a:cubicBezTo>
                    <a:pt x="66" y="3831"/>
                    <a:pt x="66" y="3831"/>
                    <a:pt x="66" y="3831"/>
                  </a:cubicBezTo>
                  <a:cubicBezTo>
                    <a:pt x="65" y="3822"/>
                    <a:pt x="64" y="3813"/>
                    <a:pt x="62" y="3804"/>
                  </a:cubicBezTo>
                  <a:moveTo>
                    <a:pt x="6594" y="3744"/>
                  </a:moveTo>
                  <a:cubicBezTo>
                    <a:pt x="6593" y="3753"/>
                    <a:pt x="6592" y="3762"/>
                    <a:pt x="6590" y="3771"/>
                  </a:cubicBezTo>
                  <a:cubicBezTo>
                    <a:pt x="6618" y="3775"/>
                    <a:pt x="6618" y="3775"/>
                    <a:pt x="6618" y="3775"/>
                  </a:cubicBezTo>
                  <a:cubicBezTo>
                    <a:pt x="6619" y="3766"/>
                    <a:pt x="6621" y="3757"/>
                    <a:pt x="6622" y="3747"/>
                  </a:cubicBezTo>
                  <a:cubicBezTo>
                    <a:pt x="6594" y="3744"/>
                    <a:pt x="6594" y="3744"/>
                    <a:pt x="6594" y="3744"/>
                  </a:cubicBezTo>
                  <a:moveTo>
                    <a:pt x="44" y="3657"/>
                  </a:moveTo>
                  <a:cubicBezTo>
                    <a:pt x="16" y="3660"/>
                    <a:pt x="16" y="3660"/>
                    <a:pt x="16" y="3660"/>
                  </a:cubicBezTo>
                  <a:cubicBezTo>
                    <a:pt x="17" y="3670"/>
                    <a:pt x="18" y="3679"/>
                    <a:pt x="19" y="3688"/>
                  </a:cubicBezTo>
                  <a:cubicBezTo>
                    <a:pt x="47" y="3685"/>
                    <a:pt x="47" y="3685"/>
                    <a:pt x="47" y="3685"/>
                  </a:cubicBezTo>
                  <a:cubicBezTo>
                    <a:pt x="46" y="3676"/>
                    <a:pt x="45" y="3667"/>
                    <a:pt x="44" y="3657"/>
                  </a:cubicBezTo>
                  <a:moveTo>
                    <a:pt x="6609" y="3597"/>
                  </a:moveTo>
                  <a:cubicBezTo>
                    <a:pt x="6609" y="3607"/>
                    <a:pt x="6608" y="3616"/>
                    <a:pt x="6607" y="3625"/>
                  </a:cubicBezTo>
                  <a:cubicBezTo>
                    <a:pt x="6635" y="3628"/>
                    <a:pt x="6635" y="3628"/>
                    <a:pt x="6635" y="3628"/>
                  </a:cubicBezTo>
                  <a:cubicBezTo>
                    <a:pt x="6636" y="3618"/>
                    <a:pt x="6636" y="3609"/>
                    <a:pt x="6637" y="3600"/>
                  </a:cubicBezTo>
                  <a:cubicBezTo>
                    <a:pt x="6609" y="3597"/>
                    <a:pt x="6609" y="3597"/>
                    <a:pt x="6609" y="3597"/>
                  </a:cubicBezTo>
                  <a:moveTo>
                    <a:pt x="33" y="3511"/>
                  </a:moveTo>
                  <a:cubicBezTo>
                    <a:pt x="5" y="3512"/>
                    <a:pt x="5" y="3512"/>
                    <a:pt x="5" y="3512"/>
                  </a:cubicBezTo>
                  <a:cubicBezTo>
                    <a:pt x="5" y="3522"/>
                    <a:pt x="6" y="3531"/>
                    <a:pt x="7" y="3540"/>
                  </a:cubicBezTo>
                  <a:cubicBezTo>
                    <a:pt x="35" y="3538"/>
                    <a:pt x="35" y="3538"/>
                    <a:pt x="35" y="3538"/>
                  </a:cubicBezTo>
                  <a:cubicBezTo>
                    <a:pt x="35" y="3538"/>
                    <a:pt x="35" y="3538"/>
                    <a:pt x="35" y="3538"/>
                  </a:cubicBezTo>
                  <a:cubicBezTo>
                    <a:pt x="34" y="3529"/>
                    <a:pt x="33" y="3520"/>
                    <a:pt x="33" y="3511"/>
                  </a:cubicBezTo>
                  <a:moveTo>
                    <a:pt x="6618" y="3450"/>
                  </a:moveTo>
                  <a:cubicBezTo>
                    <a:pt x="6618" y="3460"/>
                    <a:pt x="6617" y="3469"/>
                    <a:pt x="6617" y="3478"/>
                  </a:cubicBezTo>
                  <a:cubicBezTo>
                    <a:pt x="6645" y="3479"/>
                    <a:pt x="6645" y="3479"/>
                    <a:pt x="6645" y="3479"/>
                  </a:cubicBezTo>
                  <a:cubicBezTo>
                    <a:pt x="6645" y="3470"/>
                    <a:pt x="6646" y="3461"/>
                    <a:pt x="6646" y="3451"/>
                  </a:cubicBezTo>
                  <a:cubicBezTo>
                    <a:pt x="6618" y="3450"/>
                    <a:pt x="6618" y="3450"/>
                    <a:pt x="6618" y="3450"/>
                  </a:cubicBezTo>
                  <a:moveTo>
                    <a:pt x="28" y="3363"/>
                  </a:moveTo>
                  <a:cubicBezTo>
                    <a:pt x="0" y="3364"/>
                    <a:pt x="0" y="3364"/>
                    <a:pt x="0" y="3364"/>
                  </a:cubicBezTo>
                  <a:cubicBezTo>
                    <a:pt x="0" y="3373"/>
                    <a:pt x="0" y="3382"/>
                    <a:pt x="0" y="3392"/>
                  </a:cubicBezTo>
                  <a:cubicBezTo>
                    <a:pt x="28" y="3391"/>
                    <a:pt x="28" y="3391"/>
                    <a:pt x="28" y="3391"/>
                  </a:cubicBezTo>
                  <a:cubicBezTo>
                    <a:pt x="28" y="3391"/>
                    <a:pt x="28" y="3391"/>
                    <a:pt x="28" y="3391"/>
                  </a:cubicBezTo>
                  <a:cubicBezTo>
                    <a:pt x="28" y="3382"/>
                    <a:pt x="28" y="3373"/>
                    <a:pt x="28" y="3363"/>
                  </a:cubicBezTo>
                  <a:moveTo>
                    <a:pt x="6648" y="3303"/>
                  </a:moveTo>
                  <a:cubicBezTo>
                    <a:pt x="6620" y="3303"/>
                    <a:pt x="6620" y="3303"/>
                    <a:pt x="6620" y="3303"/>
                  </a:cubicBezTo>
                  <a:cubicBezTo>
                    <a:pt x="6620" y="3310"/>
                    <a:pt x="6620" y="3318"/>
                    <a:pt x="6620" y="3325"/>
                  </a:cubicBezTo>
                  <a:cubicBezTo>
                    <a:pt x="6620" y="3327"/>
                    <a:pt x="6620" y="3329"/>
                    <a:pt x="6620" y="3331"/>
                  </a:cubicBezTo>
                  <a:cubicBezTo>
                    <a:pt x="6648" y="3331"/>
                    <a:pt x="6648" y="3331"/>
                    <a:pt x="6648" y="3331"/>
                  </a:cubicBezTo>
                  <a:cubicBezTo>
                    <a:pt x="6648" y="3329"/>
                    <a:pt x="6648" y="3327"/>
                    <a:pt x="6648" y="3325"/>
                  </a:cubicBezTo>
                  <a:cubicBezTo>
                    <a:pt x="6648" y="3318"/>
                    <a:pt x="6648" y="3310"/>
                    <a:pt x="6648" y="3303"/>
                  </a:cubicBezTo>
                  <a:moveTo>
                    <a:pt x="2" y="3215"/>
                  </a:moveTo>
                  <a:cubicBezTo>
                    <a:pt x="1" y="3224"/>
                    <a:pt x="1" y="3234"/>
                    <a:pt x="1" y="3243"/>
                  </a:cubicBezTo>
                  <a:cubicBezTo>
                    <a:pt x="29" y="3244"/>
                    <a:pt x="29" y="3244"/>
                    <a:pt x="29" y="3244"/>
                  </a:cubicBezTo>
                  <a:cubicBezTo>
                    <a:pt x="29" y="3244"/>
                    <a:pt x="29" y="3244"/>
                    <a:pt x="29" y="3244"/>
                  </a:cubicBezTo>
                  <a:cubicBezTo>
                    <a:pt x="29" y="3235"/>
                    <a:pt x="29" y="3225"/>
                    <a:pt x="30" y="3216"/>
                  </a:cubicBezTo>
                  <a:cubicBezTo>
                    <a:pt x="2" y="3215"/>
                    <a:pt x="2" y="3215"/>
                    <a:pt x="2" y="3215"/>
                  </a:cubicBezTo>
                  <a:moveTo>
                    <a:pt x="6616" y="3156"/>
                  </a:moveTo>
                  <a:cubicBezTo>
                    <a:pt x="6616" y="3156"/>
                    <a:pt x="6616" y="3156"/>
                    <a:pt x="6616" y="3156"/>
                  </a:cubicBezTo>
                  <a:cubicBezTo>
                    <a:pt x="6616" y="3156"/>
                    <a:pt x="6616" y="3156"/>
                    <a:pt x="6616" y="3156"/>
                  </a:cubicBezTo>
                  <a:moveTo>
                    <a:pt x="6644" y="3154"/>
                  </a:moveTo>
                  <a:cubicBezTo>
                    <a:pt x="6616" y="3156"/>
                    <a:pt x="6616" y="3156"/>
                    <a:pt x="6616" y="3156"/>
                  </a:cubicBezTo>
                  <a:cubicBezTo>
                    <a:pt x="6617" y="3165"/>
                    <a:pt x="6617" y="3174"/>
                    <a:pt x="6617" y="3184"/>
                  </a:cubicBezTo>
                  <a:cubicBezTo>
                    <a:pt x="6645" y="3182"/>
                    <a:pt x="6645" y="3182"/>
                    <a:pt x="6645" y="3182"/>
                  </a:cubicBezTo>
                  <a:cubicBezTo>
                    <a:pt x="6645" y="3173"/>
                    <a:pt x="6645" y="3164"/>
                    <a:pt x="6644" y="3154"/>
                  </a:cubicBezTo>
                  <a:moveTo>
                    <a:pt x="10" y="3067"/>
                  </a:moveTo>
                  <a:cubicBezTo>
                    <a:pt x="9" y="3076"/>
                    <a:pt x="8" y="3085"/>
                    <a:pt x="8" y="3095"/>
                  </a:cubicBezTo>
                  <a:cubicBezTo>
                    <a:pt x="36" y="3097"/>
                    <a:pt x="36" y="3097"/>
                    <a:pt x="36" y="3097"/>
                  </a:cubicBezTo>
                  <a:cubicBezTo>
                    <a:pt x="36" y="3097"/>
                    <a:pt x="36" y="3097"/>
                    <a:pt x="36" y="3097"/>
                  </a:cubicBezTo>
                  <a:cubicBezTo>
                    <a:pt x="36" y="3087"/>
                    <a:pt x="37" y="3078"/>
                    <a:pt x="38" y="3069"/>
                  </a:cubicBezTo>
                  <a:cubicBezTo>
                    <a:pt x="10" y="3067"/>
                    <a:pt x="10" y="3067"/>
                    <a:pt x="10" y="3067"/>
                  </a:cubicBezTo>
                  <a:moveTo>
                    <a:pt x="6633" y="3006"/>
                  </a:moveTo>
                  <a:cubicBezTo>
                    <a:pt x="6605" y="3009"/>
                    <a:pt x="6605" y="3009"/>
                    <a:pt x="6605" y="3009"/>
                  </a:cubicBezTo>
                  <a:cubicBezTo>
                    <a:pt x="6606" y="3018"/>
                    <a:pt x="6607" y="3027"/>
                    <a:pt x="6608" y="3037"/>
                  </a:cubicBezTo>
                  <a:cubicBezTo>
                    <a:pt x="6636" y="3034"/>
                    <a:pt x="6636" y="3034"/>
                    <a:pt x="6636" y="3034"/>
                  </a:cubicBezTo>
                  <a:cubicBezTo>
                    <a:pt x="6635" y="3025"/>
                    <a:pt x="6634" y="3015"/>
                    <a:pt x="6633" y="3006"/>
                  </a:cubicBezTo>
                  <a:moveTo>
                    <a:pt x="24" y="2919"/>
                  </a:moveTo>
                  <a:cubicBezTo>
                    <a:pt x="23" y="2928"/>
                    <a:pt x="22" y="2938"/>
                    <a:pt x="21" y="2947"/>
                  </a:cubicBezTo>
                  <a:cubicBezTo>
                    <a:pt x="49" y="2950"/>
                    <a:pt x="49" y="2950"/>
                    <a:pt x="49" y="2950"/>
                  </a:cubicBezTo>
                  <a:cubicBezTo>
                    <a:pt x="50" y="2941"/>
                    <a:pt x="51" y="2932"/>
                    <a:pt x="52" y="2922"/>
                  </a:cubicBezTo>
                  <a:cubicBezTo>
                    <a:pt x="24" y="2919"/>
                    <a:pt x="24" y="2919"/>
                    <a:pt x="24" y="2919"/>
                  </a:cubicBezTo>
                  <a:moveTo>
                    <a:pt x="6588" y="2862"/>
                  </a:moveTo>
                  <a:cubicBezTo>
                    <a:pt x="6588" y="2862"/>
                    <a:pt x="6588" y="2862"/>
                    <a:pt x="6588" y="2862"/>
                  </a:cubicBezTo>
                  <a:cubicBezTo>
                    <a:pt x="6588" y="2862"/>
                    <a:pt x="6588" y="2862"/>
                    <a:pt x="6588" y="2862"/>
                  </a:cubicBezTo>
                  <a:moveTo>
                    <a:pt x="6616" y="2859"/>
                  </a:moveTo>
                  <a:cubicBezTo>
                    <a:pt x="6588" y="2862"/>
                    <a:pt x="6588" y="2862"/>
                    <a:pt x="6588" y="2862"/>
                  </a:cubicBezTo>
                  <a:cubicBezTo>
                    <a:pt x="6589" y="2872"/>
                    <a:pt x="6591" y="2881"/>
                    <a:pt x="6592" y="2890"/>
                  </a:cubicBezTo>
                  <a:cubicBezTo>
                    <a:pt x="6620" y="2886"/>
                    <a:pt x="6620" y="2886"/>
                    <a:pt x="6620" y="2886"/>
                  </a:cubicBezTo>
                  <a:cubicBezTo>
                    <a:pt x="6618" y="2877"/>
                    <a:pt x="6617" y="2868"/>
                    <a:pt x="6616" y="2859"/>
                  </a:cubicBezTo>
                  <a:moveTo>
                    <a:pt x="46" y="2772"/>
                  </a:moveTo>
                  <a:cubicBezTo>
                    <a:pt x="44" y="2781"/>
                    <a:pt x="43" y="2790"/>
                    <a:pt x="41" y="2800"/>
                  </a:cubicBezTo>
                  <a:cubicBezTo>
                    <a:pt x="69" y="2804"/>
                    <a:pt x="69" y="2804"/>
                    <a:pt x="69" y="2804"/>
                  </a:cubicBezTo>
                  <a:cubicBezTo>
                    <a:pt x="69" y="2804"/>
                    <a:pt x="69" y="2804"/>
                    <a:pt x="69" y="2804"/>
                  </a:cubicBezTo>
                  <a:cubicBezTo>
                    <a:pt x="70" y="2795"/>
                    <a:pt x="72" y="2786"/>
                    <a:pt x="73" y="2776"/>
                  </a:cubicBezTo>
                  <a:cubicBezTo>
                    <a:pt x="46" y="2772"/>
                    <a:pt x="46" y="2772"/>
                    <a:pt x="46" y="2772"/>
                  </a:cubicBezTo>
                  <a:moveTo>
                    <a:pt x="6592" y="2712"/>
                  </a:moveTo>
                  <a:cubicBezTo>
                    <a:pt x="6564" y="2717"/>
                    <a:pt x="6564" y="2717"/>
                    <a:pt x="6564" y="2717"/>
                  </a:cubicBezTo>
                  <a:cubicBezTo>
                    <a:pt x="6566" y="2726"/>
                    <a:pt x="6568" y="2735"/>
                    <a:pt x="6569" y="2744"/>
                  </a:cubicBezTo>
                  <a:cubicBezTo>
                    <a:pt x="6597" y="2740"/>
                    <a:pt x="6597" y="2740"/>
                    <a:pt x="6597" y="2740"/>
                  </a:cubicBezTo>
                  <a:cubicBezTo>
                    <a:pt x="6595" y="2730"/>
                    <a:pt x="6594" y="2721"/>
                    <a:pt x="6592" y="2712"/>
                  </a:cubicBezTo>
                  <a:moveTo>
                    <a:pt x="73" y="2626"/>
                  </a:moveTo>
                  <a:cubicBezTo>
                    <a:pt x="71" y="2635"/>
                    <a:pt x="70" y="2644"/>
                    <a:pt x="68" y="2653"/>
                  </a:cubicBezTo>
                  <a:cubicBezTo>
                    <a:pt x="95" y="2659"/>
                    <a:pt x="95" y="2659"/>
                    <a:pt x="95" y="2659"/>
                  </a:cubicBezTo>
                  <a:cubicBezTo>
                    <a:pt x="97" y="2650"/>
                    <a:pt x="99" y="2641"/>
                    <a:pt x="101" y="2632"/>
                  </a:cubicBezTo>
                  <a:cubicBezTo>
                    <a:pt x="73" y="2626"/>
                    <a:pt x="73" y="2626"/>
                    <a:pt x="73" y="2626"/>
                  </a:cubicBezTo>
                  <a:moveTo>
                    <a:pt x="6561" y="2567"/>
                  </a:moveTo>
                  <a:cubicBezTo>
                    <a:pt x="6534" y="2573"/>
                    <a:pt x="6534" y="2573"/>
                    <a:pt x="6534" y="2573"/>
                  </a:cubicBezTo>
                  <a:cubicBezTo>
                    <a:pt x="6534" y="2573"/>
                    <a:pt x="6534" y="2573"/>
                    <a:pt x="6534" y="2573"/>
                  </a:cubicBezTo>
                  <a:cubicBezTo>
                    <a:pt x="6536" y="2582"/>
                    <a:pt x="6538" y="2591"/>
                    <a:pt x="6540" y="2600"/>
                  </a:cubicBezTo>
                  <a:cubicBezTo>
                    <a:pt x="6568" y="2594"/>
                    <a:pt x="6568" y="2594"/>
                    <a:pt x="6568" y="2594"/>
                  </a:cubicBezTo>
                  <a:cubicBezTo>
                    <a:pt x="6566" y="2585"/>
                    <a:pt x="6564" y="2576"/>
                    <a:pt x="6561" y="2567"/>
                  </a:cubicBezTo>
                  <a:moveTo>
                    <a:pt x="108" y="2481"/>
                  </a:moveTo>
                  <a:cubicBezTo>
                    <a:pt x="105" y="2490"/>
                    <a:pt x="103" y="2499"/>
                    <a:pt x="101" y="2509"/>
                  </a:cubicBezTo>
                  <a:cubicBezTo>
                    <a:pt x="128" y="2515"/>
                    <a:pt x="128" y="2515"/>
                    <a:pt x="128" y="2515"/>
                  </a:cubicBezTo>
                  <a:cubicBezTo>
                    <a:pt x="130" y="2506"/>
                    <a:pt x="132" y="2497"/>
                    <a:pt x="135" y="2488"/>
                  </a:cubicBezTo>
                  <a:cubicBezTo>
                    <a:pt x="108" y="2481"/>
                    <a:pt x="108" y="2481"/>
                    <a:pt x="108" y="2481"/>
                  </a:cubicBezTo>
                  <a:moveTo>
                    <a:pt x="6524" y="2423"/>
                  </a:moveTo>
                  <a:cubicBezTo>
                    <a:pt x="6497" y="2430"/>
                    <a:pt x="6497" y="2430"/>
                    <a:pt x="6497" y="2430"/>
                  </a:cubicBezTo>
                  <a:cubicBezTo>
                    <a:pt x="6497" y="2430"/>
                    <a:pt x="6497" y="2430"/>
                    <a:pt x="6497" y="2430"/>
                  </a:cubicBezTo>
                  <a:cubicBezTo>
                    <a:pt x="6500" y="2439"/>
                    <a:pt x="6502" y="2448"/>
                    <a:pt x="6505" y="2457"/>
                  </a:cubicBezTo>
                  <a:cubicBezTo>
                    <a:pt x="6532" y="2450"/>
                    <a:pt x="6532" y="2450"/>
                    <a:pt x="6532" y="2450"/>
                  </a:cubicBezTo>
                  <a:cubicBezTo>
                    <a:pt x="6529" y="2441"/>
                    <a:pt x="6527" y="2432"/>
                    <a:pt x="6524" y="2423"/>
                  </a:cubicBezTo>
                  <a:moveTo>
                    <a:pt x="149" y="2338"/>
                  </a:moveTo>
                  <a:cubicBezTo>
                    <a:pt x="146" y="2347"/>
                    <a:pt x="143" y="2356"/>
                    <a:pt x="140" y="2365"/>
                  </a:cubicBezTo>
                  <a:cubicBezTo>
                    <a:pt x="167" y="2373"/>
                    <a:pt x="167" y="2373"/>
                    <a:pt x="167" y="2373"/>
                  </a:cubicBezTo>
                  <a:cubicBezTo>
                    <a:pt x="170" y="2364"/>
                    <a:pt x="173" y="2356"/>
                    <a:pt x="175" y="2347"/>
                  </a:cubicBezTo>
                  <a:cubicBezTo>
                    <a:pt x="149" y="2338"/>
                    <a:pt x="149" y="2338"/>
                    <a:pt x="149" y="2338"/>
                  </a:cubicBezTo>
                  <a:moveTo>
                    <a:pt x="6454" y="2289"/>
                  </a:moveTo>
                  <a:cubicBezTo>
                    <a:pt x="6454" y="2289"/>
                    <a:pt x="6454" y="2289"/>
                    <a:pt x="6454" y="2289"/>
                  </a:cubicBezTo>
                  <a:cubicBezTo>
                    <a:pt x="6454" y="2289"/>
                    <a:pt x="6454" y="2289"/>
                    <a:pt x="6454" y="2289"/>
                  </a:cubicBezTo>
                  <a:moveTo>
                    <a:pt x="6481" y="2281"/>
                  </a:moveTo>
                  <a:cubicBezTo>
                    <a:pt x="6454" y="2289"/>
                    <a:pt x="6454" y="2289"/>
                    <a:pt x="6454" y="2289"/>
                  </a:cubicBezTo>
                  <a:cubicBezTo>
                    <a:pt x="6457" y="2298"/>
                    <a:pt x="6460" y="2307"/>
                    <a:pt x="6463" y="2316"/>
                  </a:cubicBezTo>
                  <a:cubicBezTo>
                    <a:pt x="6490" y="2307"/>
                    <a:pt x="6490" y="2307"/>
                    <a:pt x="6490" y="2307"/>
                  </a:cubicBezTo>
                  <a:cubicBezTo>
                    <a:pt x="6487" y="2298"/>
                    <a:pt x="6484" y="2289"/>
                    <a:pt x="6481" y="2281"/>
                  </a:cubicBezTo>
                  <a:moveTo>
                    <a:pt x="196" y="2197"/>
                  </a:moveTo>
                  <a:cubicBezTo>
                    <a:pt x="193" y="2206"/>
                    <a:pt x="190" y="2215"/>
                    <a:pt x="187" y="2224"/>
                  </a:cubicBezTo>
                  <a:cubicBezTo>
                    <a:pt x="213" y="2233"/>
                    <a:pt x="213" y="2233"/>
                    <a:pt x="213" y="2233"/>
                  </a:cubicBezTo>
                  <a:cubicBezTo>
                    <a:pt x="216" y="2224"/>
                    <a:pt x="219" y="2215"/>
                    <a:pt x="222" y="2207"/>
                  </a:cubicBezTo>
                  <a:cubicBezTo>
                    <a:pt x="196" y="2197"/>
                    <a:pt x="196" y="2197"/>
                    <a:pt x="196" y="2197"/>
                  </a:cubicBezTo>
                  <a:moveTo>
                    <a:pt x="6431" y="2141"/>
                  </a:moveTo>
                  <a:cubicBezTo>
                    <a:pt x="6405" y="2151"/>
                    <a:pt x="6405" y="2151"/>
                    <a:pt x="6405" y="2151"/>
                  </a:cubicBezTo>
                  <a:cubicBezTo>
                    <a:pt x="6408" y="2159"/>
                    <a:pt x="6412" y="2168"/>
                    <a:pt x="6415" y="2177"/>
                  </a:cubicBezTo>
                  <a:cubicBezTo>
                    <a:pt x="6441" y="2167"/>
                    <a:pt x="6441" y="2167"/>
                    <a:pt x="6441" y="2167"/>
                  </a:cubicBezTo>
                  <a:cubicBezTo>
                    <a:pt x="6438" y="2158"/>
                    <a:pt x="6435" y="2149"/>
                    <a:pt x="6431" y="2141"/>
                  </a:cubicBezTo>
                  <a:moveTo>
                    <a:pt x="250" y="2058"/>
                  </a:moveTo>
                  <a:cubicBezTo>
                    <a:pt x="246" y="2067"/>
                    <a:pt x="243" y="2075"/>
                    <a:pt x="239" y="2084"/>
                  </a:cubicBezTo>
                  <a:cubicBezTo>
                    <a:pt x="265" y="2095"/>
                    <a:pt x="265" y="2095"/>
                    <a:pt x="265" y="2095"/>
                  </a:cubicBezTo>
                  <a:cubicBezTo>
                    <a:pt x="268" y="2086"/>
                    <a:pt x="272" y="2077"/>
                    <a:pt x="276" y="2069"/>
                  </a:cubicBezTo>
                  <a:cubicBezTo>
                    <a:pt x="250" y="2058"/>
                    <a:pt x="250" y="2058"/>
                    <a:pt x="250" y="2058"/>
                  </a:cubicBezTo>
                  <a:moveTo>
                    <a:pt x="6375" y="2003"/>
                  </a:moveTo>
                  <a:cubicBezTo>
                    <a:pt x="6350" y="2015"/>
                    <a:pt x="6350" y="2015"/>
                    <a:pt x="6350" y="2015"/>
                  </a:cubicBezTo>
                  <a:cubicBezTo>
                    <a:pt x="6353" y="2023"/>
                    <a:pt x="6357" y="2032"/>
                    <a:pt x="6361" y="2040"/>
                  </a:cubicBezTo>
                  <a:cubicBezTo>
                    <a:pt x="6386" y="2029"/>
                    <a:pt x="6386" y="2029"/>
                    <a:pt x="6386" y="2029"/>
                  </a:cubicBezTo>
                  <a:cubicBezTo>
                    <a:pt x="6383" y="2021"/>
                    <a:pt x="6379" y="2012"/>
                    <a:pt x="6375" y="2003"/>
                  </a:cubicBezTo>
                  <a:moveTo>
                    <a:pt x="310" y="1922"/>
                  </a:moveTo>
                  <a:cubicBezTo>
                    <a:pt x="306" y="1930"/>
                    <a:pt x="302" y="1939"/>
                    <a:pt x="298" y="1947"/>
                  </a:cubicBezTo>
                  <a:cubicBezTo>
                    <a:pt x="323" y="1959"/>
                    <a:pt x="323" y="1959"/>
                    <a:pt x="323" y="1959"/>
                  </a:cubicBezTo>
                  <a:cubicBezTo>
                    <a:pt x="327" y="1950"/>
                    <a:pt x="331" y="1942"/>
                    <a:pt x="335" y="1933"/>
                  </a:cubicBezTo>
                  <a:cubicBezTo>
                    <a:pt x="310" y="1922"/>
                    <a:pt x="310" y="1922"/>
                    <a:pt x="310" y="1922"/>
                  </a:cubicBezTo>
                  <a:moveTo>
                    <a:pt x="6313" y="1869"/>
                  </a:moveTo>
                  <a:cubicBezTo>
                    <a:pt x="6288" y="1881"/>
                    <a:pt x="6288" y="1881"/>
                    <a:pt x="6288" y="1881"/>
                  </a:cubicBezTo>
                  <a:cubicBezTo>
                    <a:pt x="6292" y="1889"/>
                    <a:pt x="6296" y="1898"/>
                    <a:pt x="6300" y="1906"/>
                  </a:cubicBezTo>
                  <a:cubicBezTo>
                    <a:pt x="6326" y="1894"/>
                    <a:pt x="6326" y="1894"/>
                    <a:pt x="6326" y="1894"/>
                  </a:cubicBezTo>
                  <a:cubicBezTo>
                    <a:pt x="6322" y="1886"/>
                    <a:pt x="6317" y="1877"/>
                    <a:pt x="6313" y="1869"/>
                  </a:cubicBezTo>
                  <a:moveTo>
                    <a:pt x="375" y="1788"/>
                  </a:moveTo>
                  <a:cubicBezTo>
                    <a:pt x="371" y="1796"/>
                    <a:pt x="367" y="1805"/>
                    <a:pt x="363" y="1813"/>
                  </a:cubicBezTo>
                  <a:cubicBezTo>
                    <a:pt x="387" y="1826"/>
                    <a:pt x="387" y="1826"/>
                    <a:pt x="387" y="1826"/>
                  </a:cubicBezTo>
                  <a:cubicBezTo>
                    <a:pt x="387" y="1826"/>
                    <a:pt x="387" y="1826"/>
                    <a:pt x="387" y="1826"/>
                  </a:cubicBezTo>
                  <a:cubicBezTo>
                    <a:pt x="392" y="1818"/>
                    <a:pt x="396" y="1809"/>
                    <a:pt x="400" y="1801"/>
                  </a:cubicBezTo>
                  <a:cubicBezTo>
                    <a:pt x="375" y="1788"/>
                    <a:pt x="375" y="1788"/>
                    <a:pt x="375" y="1788"/>
                  </a:cubicBezTo>
                  <a:moveTo>
                    <a:pt x="6245" y="1737"/>
                  </a:moveTo>
                  <a:cubicBezTo>
                    <a:pt x="6221" y="1750"/>
                    <a:pt x="6221" y="1750"/>
                    <a:pt x="6221" y="1750"/>
                  </a:cubicBezTo>
                  <a:cubicBezTo>
                    <a:pt x="6225" y="1759"/>
                    <a:pt x="6230" y="1767"/>
                    <a:pt x="6234" y="1775"/>
                  </a:cubicBezTo>
                  <a:cubicBezTo>
                    <a:pt x="6259" y="1762"/>
                    <a:pt x="6259" y="1762"/>
                    <a:pt x="6259" y="1762"/>
                  </a:cubicBezTo>
                  <a:cubicBezTo>
                    <a:pt x="6254" y="1753"/>
                    <a:pt x="6250" y="1745"/>
                    <a:pt x="6245" y="1737"/>
                  </a:cubicBezTo>
                  <a:moveTo>
                    <a:pt x="447" y="1658"/>
                  </a:moveTo>
                  <a:cubicBezTo>
                    <a:pt x="443" y="1666"/>
                    <a:pt x="438" y="1674"/>
                    <a:pt x="433" y="1682"/>
                  </a:cubicBezTo>
                  <a:cubicBezTo>
                    <a:pt x="458" y="1696"/>
                    <a:pt x="458" y="1696"/>
                    <a:pt x="458" y="1696"/>
                  </a:cubicBezTo>
                  <a:cubicBezTo>
                    <a:pt x="462" y="1688"/>
                    <a:pt x="467" y="1680"/>
                    <a:pt x="472" y="1672"/>
                  </a:cubicBezTo>
                  <a:cubicBezTo>
                    <a:pt x="447" y="1658"/>
                    <a:pt x="447" y="1658"/>
                    <a:pt x="447" y="1658"/>
                  </a:cubicBezTo>
                  <a:moveTo>
                    <a:pt x="6172" y="1608"/>
                  </a:moveTo>
                  <a:cubicBezTo>
                    <a:pt x="6148" y="1623"/>
                    <a:pt x="6148" y="1623"/>
                    <a:pt x="6148" y="1623"/>
                  </a:cubicBezTo>
                  <a:cubicBezTo>
                    <a:pt x="6152" y="1631"/>
                    <a:pt x="6157" y="1639"/>
                    <a:pt x="6162" y="1647"/>
                  </a:cubicBezTo>
                  <a:cubicBezTo>
                    <a:pt x="6186" y="1633"/>
                    <a:pt x="6186" y="1633"/>
                    <a:pt x="6186" y="1633"/>
                  </a:cubicBezTo>
                  <a:cubicBezTo>
                    <a:pt x="6181" y="1624"/>
                    <a:pt x="6176" y="1616"/>
                    <a:pt x="6172" y="1608"/>
                  </a:cubicBezTo>
                  <a:moveTo>
                    <a:pt x="525" y="1531"/>
                  </a:moveTo>
                  <a:cubicBezTo>
                    <a:pt x="520" y="1539"/>
                    <a:pt x="515" y="1547"/>
                    <a:pt x="510" y="1555"/>
                  </a:cubicBezTo>
                  <a:cubicBezTo>
                    <a:pt x="533" y="1570"/>
                    <a:pt x="533" y="1570"/>
                    <a:pt x="533" y="1570"/>
                  </a:cubicBezTo>
                  <a:cubicBezTo>
                    <a:pt x="538" y="1562"/>
                    <a:pt x="543" y="1554"/>
                    <a:pt x="548" y="1546"/>
                  </a:cubicBezTo>
                  <a:cubicBezTo>
                    <a:pt x="525" y="1531"/>
                    <a:pt x="525" y="1531"/>
                    <a:pt x="525" y="1531"/>
                  </a:cubicBezTo>
                  <a:moveTo>
                    <a:pt x="6092" y="1483"/>
                  </a:moveTo>
                  <a:cubicBezTo>
                    <a:pt x="6069" y="1499"/>
                    <a:pt x="6069" y="1499"/>
                    <a:pt x="6069" y="1499"/>
                  </a:cubicBezTo>
                  <a:cubicBezTo>
                    <a:pt x="6074" y="1506"/>
                    <a:pt x="6079" y="1514"/>
                    <a:pt x="6084" y="1522"/>
                  </a:cubicBezTo>
                  <a:cubicBezTo>
                    <a:pt x="6108" y="1507"/>
                    <a:pt x="6108" y="1507"/>
                    <a:pt x="6108" y="1507"/>
                  </a:cubicBezTo>
                  <a:cubicBezTo>
                    <a:pt x="6102" y="1499"/>
                    <a:pt x="6097" y="1491"/>
                    <a:pt x="6092" y="1483"/>
                  </a:cubicBezTo>
                  <a:moveTo>
                    <a:pt x="608" y="1407"/>
                  </a:moveTo>
                  <a:cubicBezTo>
                    <a:pt x="603" y="1415"/>
                    <a:pt x="597" y="1423"/>
                    <a:pt x="592" y="1431"/>
                  </a:cubicBezTo>
                  <a:cubicBezTo>
                    <a:pt x="615" y="1446"/>
                    <a:pt x="615" y="1446"/>
                    <a:pt x="615" y="1446"/>
                  </a:cubicBezTo>
                  <a:cubicBezTo>
                    <a:pt x="620" y="1439"/>
                    <a:pt x="625" y="1431"/>
                    <a:pt x="631" y="1424"/>
                  </a:cubicBezTo>
                  <a:cubicBezTo>
                    <a:pt x="608" y="1407"/>
                    <a:pt x="608" y="1407"/>
                    <a:pt x="608" y="1407"/>
                  </a:cubicBezTo>
                  <a:moveTo>
                    <a:pt x="6007" y="1362"/>
                  </a:moveTo>
                  <a:cubicBezTo>
                    <a:pt x="5984" y="1378"/>
                    <a:pt x="5984" y="1378"/>
                    <a:pt x="5984" y="1378"/>
                  </a:cubicBezTo>
                  <a:cubicBezTo>
                    <a:pt x="5990" y="1386"/>
                    <a:pt x="5995" y="1393"/>
                    <a:pt x="6001" y="1401"/>
                  </a:cubicBezTo>
                  <a:cubicBezTo>
                    <a:pt x="6024" y="1384"/>
                    <a:pt x="6024" y="1384"/>
                    <a:pt x="6024" y="1384"/>
                  </a:cubicBezTo>
                  <a:cubicBezTo>
                    <a:pt x="6018" y="1377"/>
                    <a:pt x="6013" y="1369"/>
                    <a:pt x="6007" y="1362"/>
                  </a:cubicBezTo>
                  <a:moveTo>
                    <a:pt x="697" y="1288"/>
                  </a:moveTo>
                  <a:cubicBezTo>
                    <a:pt x="691" y="1295"/>
                    <a:pt x="685" y="1303"/>
                    <a:pt x="679" y="1310"/>
                  </a:cubicBezTo>
                  <a:cubicBezTo>
                    <a:pt x="702" y="1327"/>
                    <a:pt x="702" y="1327"/>
                    <a:pt x="702" y="1327"/>
                  </a:cubicBezTo>
                  <a:cubicBezTo>
                    <a:pt x="707" y="1320"/>
                    <a:pt x="713" y="1313"/>
                    <a:pt x="719" y="1305"/>
                  </a:cubicBezTo>
                  <a:cubicBezTo>
                    <a:pt x="697" y="1288"/>
                    <a:pt x="697" y="1288"/>
                    <a:pt x="697" y="1288"/>
                  </a:cubicBezTo>
                  <a:moveTo>
                    <a:pt x="5917" y="1244"/>
                  </a:moveTo>
                  <a:cubicBezTo>
                    <a:pt x="5895" y="1261"/>
                    <a:pt x="5895" y="1261"/>
                    <a:pt x="5895" y="1261"/>
                  </a:cubicBezTo>
                  <a:cubicBezTo>
                    <a:pt x="5901" y="1269"/>
                    <a:pt x="5906" y="1276"/>
                    <a:pt x="5912" y="1283"/>
                  </a:cubicBezTo>
                  <a:cubicBezTo>
                    <a:pt x="5934" y="1266"/>
                    <a:pt x="5934" y="1266"/>
                    <a:pt x="5934" y="1266"/>
                  </a:cubicBezTo>
                  <a:cubicBezTo>
                    <a:pt x="5928" y="1258"/>
                    <a:pt x="5923" y="1251"/>
                    <a:pt x="5917" y="1244"/>
                  </a:cubicBezTo>
                  <a:moveTo>
                    <a:pt x="790" y="1173"/>
                  </a:moveTo>
                  <a:cubicBezTo>
                    <a:pt x="784" y="1180"/>
                    <a:pt x="778" y="1187"/>
                    <a:pt x="772" y="1194"/>
                  </a:cubicBezTo>
                  <a:cubicBezTo>
                    <a:pt x="794" y="1212"/>
                    <a:pt x="794" y="1212"/>
                    <a:pt x="794" y="1212"/>
                  </a:cubicBezTo>
                  <a:cubicBezTo>
                    <a:pt x="800" y="1205"/>
                    <a:pt x="806" y="1198"/>
                    <a:pt x="812" y="1191"/>
                  </a:cubicBezTo>
                  <a:cubicBezTo>
                    <a:pt x="790" y="1173"/>
                    <a:pt x="790" y="1173"/>
                    <a:pt x="790" y="1173"/>
                  </a:cubicBezTo>
                  <a:moveTo>
                    <a:pt x="5821" y="1130"/>
                  </a:moveTo>
                  <a:cubicBezTo>
                    <a:pt x="5800" y="1149"/>
                    <a:pt x="5800" y="1149"/>
                    <a:pt x="5800" y="1149"/>
                  </a:cubicBezTo>
                  <a:cubicBezTo>
                    <a:pt x="5806" y="1156"/>
                    <a:pt x="5812" y="1163"/>
                    <a:pt x="5818" y="1170"/>
                  </a:cubicBezTo>
                  <a:cubicBezTo>
                    <a:pt x="5840" y="1151"/>
                    <a:pt x="5840" y="1151"/>
                    <a:pt x="5840" y="1151"/>
                  </a:cubicBezTo>
                  <a:cubicBezTo>
                    <a:pt x="5833" y="1144"/>
                    <a:pt x="5827" y="1137"/>
                    <a:pt x="5821" y="1130"/>
                  </a:cubicBezTo>
                  <a:moveTo>
                    <a:pt x="889" y="1062"/>
                  </a:moveTo>
                  <a:cubicBezTo>
                    <a:pt x="883" y="1068"/>
                    <a:pt x="876" y="1075"/>
                    <a:pt x="870" y="1082"/>
                  </a:cubicBezTo>
                  <a:cubicBezTo>
                    <a:pt x="891" y="1101"/>
                    <a:pt x="891" y="1101"/>
                    <a:pt x="891" y="1101"/>
                  </a:cubicBezTo>
                  <a:cubicBezTo>
                    <a:pt x="897" y="1094"/>
                    <a:pt x="903" y="1087"/>
                    <a:pt x="910" y="1081"/>
                  </a:cubicBezTo>
                  <a:cubicBezTo>
                    <a:pt x="889" y="1062"/>
                    <a:pt x="889" y="1062"/>
                    <a:pt x="889" y="1062"/>
                  </a:cubicBezTo>
                  <a:moveTo>
                    <a:pt x="5721" y="1021"/>
                  </a:moveTo>
                  <a:cubicBezTo>
                    <a:pt x="5700" y="1040"/>
                    <a:pt x="5700" y="1040"/>
                    <a:pt x="5700" y="1040"/>
                  </a:cubicBezTo>
                  <a:cubicBezTo>
                    <a:pt x="5707" y="1047"/>
                    <a:pt x="5713" y="1054"/>
                    <a:pt x="5720" y="1060"/>
                  </a:cubicBezTo>
                  <a:cubicBezTo>
                    <a:pt x="5740" y="1041"/>
                    <a:pt x="5740" y="1041"/>
                    <a:pt x="5740" y="1041"/>
                  </a:cubicBezTo>
                  <a:cubicBezTo>
                    <a:pt x="5734" y="1034"/>
                    <a:pt x="5727" y="1028"/>
                    <a:pt x="5721" y="1021"/>
                  </a:cubicBezTo>
                  <a:moveTo>
                    <a:pt x="993" y="955"/>
                  </a:moveTo>
                  <a:cubicBezTo>
                    <a:pt x="986" y="962"/>
                    <a:pt x="979" y="968"/>
                    <a:pt x="973" y="975"/>
                  </a:cubicBezTo>
                  <a:cubicBezTo>
                    <a:pt x="992" y="995"/>
                    <a:pt x="992" y="995"/>
                    <a:pt x="992" y="995"/>
                  </a:cubicBezTo>
                  <a:cubicBezTo>
                    <a:pt x="999" y="988"/>
                    <a:pt x="1006" y="981"/>
                    <a:pt x="1012" y="975"/>
                  </a:cubicBezTo>
                  <a:cubicBezTo>
                    <a:pt x="993" y="955"/>
                    <a:pt x="993" y="955"/>
                    <a:pt x="993" y="955"/>
                  </a:cubicBezTo>
                  <a:moveTo>
                    <a:pt x="5615" y="916"/>
                  </a:moveTo>
                  <a:cubicBezTo>
                    <a:pt x="5596" y="936"/>
                    <a:pt x="5596" y="936"/>
                    <a:pt x="5596" y="936"/>
                  </a:cubicBezTo>
                  <a:cubicBezTo>
                    <a:pt x="5603" y="943"/>
                    <a:pt x="5609" y="949"/>
                    <a:pt x="5616" y="956"/>
                  </a:cubicBezTo>
                  <a:cubicBezTo>
                    <a:pt x="5636" y="936"/>
                    <a:pt x="5636" y="936"/>
                    <a:pt x="5636" y="936"/>
                  </a:cubicBezTo>
                  <a:cubicBezTo>
                    <a:pt x="5629" y="929"/>
                    <a:pt x="5622" y="923"/>
                    <a:pt x="5615" y="916"/>
                  </a:cubicBezTo>
                  <a:moveTo>
                    <a:pt x="1101" y="853"/>
                  </a:moveTo>
                  <a:cubicBezTo>
                    <a:pt x="1094" y="859"/>
                    <a:pt x="1087" y="866"/>
                    <a:pt x="1080" y="872"/>
                  </a:cubicBezTo>
                  <a:cubicBezTo>
                    <a:pt x="1099" y="893"/>
                    <a:pt x="1099" y="893"/>
                    <a:pt x="1099" y="893"/>
                  </a:cubicBezTo>
                  <a:cubicBezTo>
                    <a:pt x="1106" y="886"/>
                    <a:pt x="1113" y="880"/>
                    <a:pt x="1119" y="874"/>
                  </a:cubicBezTo>
                  <a:cubicBezTo>
                    <a:pt x="1101" y="853"/>
                    <a:pt x="1101" y="853"/>
                    <a:pt x="1101" y="853"/>
                  </a:cubicBezTo>
                  <a:moveTo>
                    <a:pt x="5505" y="816"/>
                  </a:moveTo>
                  <a:cubicBezTo>
                    <a:pt x="5487" y="837"/>
                    <a:pt x="5487" y="837"/>
                    <a:pt x="5487" y="837"/>
                  </a:cubicBezTo>
                  <a:cubicBezTo>
                    <a:pt x="5494" y="843"/>
                    <a:pt x="5501" y="849"/>
                    <a:pt x="5508" y="856"/>
                  </a:cubicBezTo>
                  <a:cubicBezTo>
                    <a:pt x="5527" y="835"/>
                    <a:pt x="5527" y="835"/>
                    <a:pt x="5527" y="835"/>
                  </a:cubicBezTo>
                  <a:cubicBezTo>
                    <a:pt x="5520" y="828"/>
                    <a:pt x="5512" y="822"/>
                    <a:pt x="5505" y="816"/>
                  </a:cubicBezTo>
                  <a:moveTo>
                    <a:pt x="1213" y="756"/>
                  </a:moveTo>
                  <a:cubicBezTo>
                    <a:pt x="1206" y="762"/>
                    <a:pt x="1199" y="768"/>
                    <a:pt x="1192" y="774"/>
                  </a:cubicBezTo>
                  <a:cubicBezTo>
                    <a:pt x="1210" y="796"/>
                    <a:pt x="1210" y="796"/>
                    <a:pt x="1210" y="796"/>
                  </a:cubicBezTo>
                  <a:cubicBezTo>
                    <a:pt x="1217" y="790"/>
                    <a:pt x="1224" y="784"/>
                    <a:pt x="1231" y="778"/>
                  </a:cubicBezTo>
                  <a:cubicBezTo>
                    <a:pt x="1213" y="756"/>
                    <a:pt x="1213" y="756"/>
                    <a:pt x="1213" y="756"/>
                  </a:cubicBezTo>
                  <a:moveTo>
                    <a:pt x="5391" y="721"/>
                  </a:moveTo>
                  <a:cubicBezTo>
                    <a:pt x="5374" y="743"/>
                    <a:pt x="5374" y="743"/>
                    <a:pt x="5374" y="743"/>
                  </a:cubicBezTo>
                  <a:cubicBezTo>
                    <a:pt x="5381" y="749"/>
                    <a:pt x="5388" y="754"/>
                    <a:pt x="5395" y="760"/>
                  </a:cubicBezTo>
                  <a:cubicBezTo>
                    <a:pt x="5413" y="739"/>
                    <a:pt x="5413" y="739"/>
                    <a:pt x="5413" y="739"/>
                  </a:cubicBezTo>
                  <a:cubicBezTo>
                    <a:pt x="5406" y="733"/>
                    <a:pt x="5398" y="727"/>
                    <a:pt x="5391" y="721"/>
                  </a:cubicBezTo>
                  <a:moveTo>
                    <a:pt x="1330" y="665"/>
                  </a:moveTo>
                  <a:cubicBezTo>
                    <a:pt x="1322" y="670"/>
                    <a:pt x="1315" y="676"/>
                    <a:pt x="1308" y="681"/>
                  </a:cubicBezTo>
                  <a:cubicBezTo>
                    <a:pt x="1325" y="704"/>
                    <a:pt x="1325" y="704"/>
                    <a:pt x="1325" y="704"/>
                  </a:cubicBezTo>
                  <a:cubicBezTo>
                    <a:pt x="1332" y="698"/>
                    <a:pt x="1339" y="692"/>
                    <a:pt x="1347" y="687"/>
                  </a:cubicBezTo>
                  <a:cubicBezTo>
                    <a:pt x="1330" y="665"/>
                    <a:pt x="1330" y="665"/>
                    <a:pt x="1330" y="665"/>
                  </a:cubicBezTo>
                  <a:moveTo>
                    <a:pt x="5273" y="631"/>
                  </a:moveTo>
                  <a:cubicBezTo>
                    <a:pt x="5256" y="654"/>
                    <a:pt x="5256" y="654"/>
                    <a:pt x="5256" y="654"/>
                  </a:cubicBezTo>
                  <a:cubicBezTo>
                    <a:pt x="5256" y="654"/>
                    <a:pt x="5256" y="654"/>
                    <a:pt x="5256" y="654"/>
                  </a:cubicBezTo>
                  <a:cubicBezTo>
                    <a:pt x="5264" y="659"/>
                    <a:pt x="5271" y="665"/>
                    <a:pt x="5279" y="670"/>
                  </a:cubicBezTo>
                  <a:cubicBezTo>
                    <a:pt x="5295" y="648"/>
                    <a:pt x="5295" y="648"/>
                    <a:pt x="5295" y="648"/>
                  </a:cubicBezTo>
                  <a:cubicBezTo>
                    <a:pt x="5288" y="642"/>
                    <a:pt x="5280" y="637"/>
                    <a:pt x="5273" y="631"/>
                  </a:cubicBezTo>
                  <a:moveTo>
                    <a:pt x="1451" y="578"/>
                  </a:moveTo>
                  <a:cubicBezTo>
                    <a:pt x="1443" y="583"/>
                    <a:pt x="1435" y="589"/>
                    <a:pt x="1427" y="594"/>
                  </a:cubicBezTo>
                  <a:cubicBezTo>
                    <a:pt x="1443" y="617"/>
                    <a:pt x="1443" y="617"/>
                    <a:pt x="1443" y="617"/>
                  </a:cubicBezTo>
                  <a:cubicBezTo>
                    <a:pt x="1451" y="612"/>
                    <a:pt x="1459" y="606"/>
                    <a:pt x="1466" y="601"/>
                  </a:cubicBezTo>
                  <a:cubicBezTo>
                    <a:pt x="1451" y="578"/>
                    <a:pt x="1451" y="578"/>
                    <a:pt x="1451" y="578"/>
                  </a:cubicBezTo>
                  <a:moveTo>
                    <a:pt x="5150" y="546"/>
                  </a:moveTo>
                  <a:cubicBezTo>
                    <a:pt x="5135" y="570"/>
                    <a:pt x="5135" y="570"/>
                    <a:pt x="5135" y="570"/>
                  </a:cubicBezTo>
                  <a:cubicBezTo>
                    <a:pt x="5143" y="575"/>
                    <a:pt x="5151" y="580"/>
                    <a:pt x="5158" y="585"/>
                  </a:cubicBezTo>
                  <a:cubicBezTo>
                    <a:pt x="5174" y="562"/>
                    <a:pt x="5174" y="562"/>
                    <a:pt x="5174" y="562"/>
                  </a:cubicBezTo>
                  <a:cubicBezTo>
                    <a:pt x="5166" y="557"/>
                    <a:pt x="5158" y="552"/>
                    <a:pt x="5150" y="546"/>
                  </a:cubicBezTo>
                  <a:moveTo>
                    <a:pt x="1575" y="497"/>
                  </a:moveTo>
                  <a:cubicBezTo>
                    <a:pt x="1567" y="502"/>
                    <a:pt x="1559" y="507"/>
                    <a:pt x="1551" y="512"/>
                  </a:cubicBezTo>
                  <a:cubicBezTo>
                    <a:pt x="1566" y="536"/>
                    <a:pt x="1566" y="536"/>
                    <a:pt x="1566" y="536"/>
                  </a:cubicBezTo>
                  <a:cubicBezTo>
                    <a:pt x="1574" y="531"/>
                    <a:pt x="1582" y="526"/>
                    <a:pt x="1590" y="521"/>
                  </a:cubicBezTo>
                  <a:cubicBezTo>
                    <a:pt x="1575" y="497"/>
                    <a:pt x="1575" y="497"/>
                    <a:pt x="1575" y="497"/>
                  </a:cubicBezTo>
                  <a:moveTo>
                    <a:pt x="5010" y="491"/>
                  </a:moveTo>
                  <a:cubicBezTo>
                    <a:pt x="5010" y="491"/>
                    <a:pt x="5010" y="491"/>
                    <a:pt x="5010" y="491"/>
                  </a:cubicBezTo>
                  <a:cubicBezTo>
                    <a:pt x="5010" y="491"/>
                    <a:pt x="5010" y="491"/>
                    <a:pt x="5010" y="491"/>
                  </a:cubicBezTo>
                  <a:cubicBezTo>
                    <a:pt x="5010" y="491"/>
                    <a:pt x="5010" y="491"/>
                    <a:pt x="5010" y="491"/>
                  </a:cubicBezTo>
                  <a:moveTo>
                    <a:pt x="5024" y="467"/>
                  </a:moveTo>
                  <a:cubicBezTo>
                    <a:pt x="5010" y="491"/>
                    <a:pt x="5010" y="491"/>
                    <a:pt x="5010" y="491"/>
                  </a:cubicBezTo>
                  <a:cubicBezTo>
                    <a:pt x="5018" y="496"/>
                    <a:pt x="5026" y="501"/>
                    <a:pt x="5034" y="506"/>
                  </a:cubicBezTo>
                  <a:cubicBezTo>
                    <a:pt x="5048" y="482"/>
                    <a:pt x="5048" y="482"/>
                    <a:pt x="5048" y="482"/>
                  </a:cubicBezTo>
                  <a:cubicBezTo>
                    <a:pt x="5040" y="477"/>
                    <a:pt x="5032" y="472"/>
                    <a:pt x="5024" y="467"/>
                  </a:cubicBezTo>
                  <a:moveTo>
                    <a:pt x="1703" y="422"/>
                  </a:moveTo>
                  <a:cubicBezTo>
                    <a:pt x="1694" y="426"/>
                    <a:pt x="1686" y="431"/>
                    <a:pt x="1678" y="436"/>
                  </a:cubicBezTo>
                  <a:cubicBezTo>
                    <a:pt x="1692" y="460"/>
                    <a:pt x="1692" y="460"/>
                    <a:pt x="1692" y="460"/>
                  </a:cubicBezTo>
                  <a:cubicBezTo>
                    <a:pt x="1700" y="455"/>
                    <a:pt x="1708" y="451"/>
                    <a:pt x="1716" y="446"/>
                  </a:cubicBezTo>
                  <a:cubicBezTo>
                    <a:pt x="1703" y="422"/>
                    <a:pt x="1703" y="422"/>
                    <a:pt x="1703" y="422"/>
                  </a:cubicBezTo>
                  <a:moveTo>
                    <a:pt x="4895" y="394"/>
                  </a:moveTo>
                  <a:cubicBezTo>
                    <a:pt x="4882" y="419"/>
                    <a:pt x="4882" y="419"/>
                    <a:pt x="4882" y="419"/>
                  </a:cubicBezTo>
                  <a:cubicBezTo>
                    <a:pt x="4890" y="423"/>
                    <a:pt x="4898" y="428"/>
                    <a:pt x="4906" y="432"/>
                  </a:cubicBezTo>
                  <a:cubicBezTo>
                    <a:pt x="4920" y="407"/>
                    <a:pt x="4920" y="407"/>
                    <a:pt x="4920" y="407"/>
                  </a:cubicBezTo>
                  <a:cubicBezTo>
                    <a:pt x="4911" y="403"/>
                    <a:pt x="4903" y="398"/>
                    <a:pt x="4895" y="394"/>
                  </a:cubicBezTo>
                  <a:moveTo>
                    <a:pt x="1834" y="352"/>
                  </a:moveTo>
                  <a:cubicBezTo>
                    <a:pt x="1825" y="356"/>
                    <a:pt x="1817" y="361"/>
                    <a:pt x="1809" y="365"/>
                  </a:cubicBezTo>
                  <a:cubicBezTo>
                    <a:pt x="1821" y="390"/>
                    <a:pt x="1821" y="390"/>
                    <a:pt x="1821" y="390"/>
                  </a:cubicBezTo>
                  <a:cubicBezTo>
                    <a:pt x="1830" y="386"/>
                    <a:pt x="1838" y="381"/>
                    <a:pt x="1846" y="377"/>
                  </a:cubicBezTo>
                  <a:cubicBezTo>
                    <a:pt x="1834" y="352"/>
                    <a:pt x="1834" y="352"/>
                    <a:pt x="1834" y="352"/>
                  </a:cubicBezTo>
                  <a:moveTo>
                    <a:pt x="4762" y="327"/>
                  </a:moveTo>
                  <a:cubicBezTo>
                    <a:pt x="4750" y="352"/>
                    <a:pt x="4750" y="352"/>
                    <a:pt x="4750" y="352"/>
                  </a:cubicBezTo>
                  <a:cubicBezTo>
                    <a:pt x="4758" y="356"/>
                    <a:pt x="4767" y="360"/>
                    <a:pt x="4775" y="364"/>
                  </a:cubicBezTo>
                  <a:cubicBezTo>
                    <a:pt x="4788" y="339"/>
                    <a:pt x="4788" y="339"/>
                    <a:pt x="4788" y="339"/>
                  </a:cubicBezTo>
                  <a:cubicBezTo>
                    <a:pt x="4779" y="335"/>
                    <a:pt x="4771" y="331"/>
                    <a:pt x="4762" y="327"/>
                  </a:cubicBezTo>
                  <a:moveTo>
                    <a:pt x="1967" y="289"/>
                  </a:moveTo>
                  <a:cubicBezTo>
                    <a:pt x="1959" y="293"/>
                    <a:pt x="1950" y="296"/>
                    <a:pt x="1942" y="300"/>
                  </a:cubicBezTo>
                  <a:cubicBezTo>
                    <a:pt x="1954" y="326"/>
                    <a:pt x="1954" y="326"/>
                    <a:pt x="1954" y="326"/>
                  </a:cubicBezTo>
                  <a:cubicBezTo>
                    <a:pt x="1962" y="322"/>
                    <a:pt x="1970" y="318"/>
                    <a:pt x="1979" y="314"/>
                  </a:cubicBezTo>
                  <a:cubicBezTo>
                    <a:pt x="1967" y="289"/>
                    <a:pt x="1967" y="289"/>
                    <a:pt x="1967" y="289"/>
                  </a:cubicBezTo>
                  <a:moveTo>
                    <a:pt x="4627" y="265"/>
                  </a:moveTo>
                  <a:cubicBezTo>
                    <a:pt x="4616" y="291"/>
                    <a:pt x="4616" y="291"/>
                    <a:pt x="4616" y="291"/>
                  </a:cubicBezTo>
                  <a:cubicBezTo>
                    <a:pt x="4624" y="294"/>
                    <a:pt x="4633" y="298"/>
                    <a:pt x="4641" y="302"/>
                  </a:cubicBezTo>
                  <a:cubicBezTo>
                    <a:pt x="4652" y="276"/>
                    <a:pt x="4652" y="276"/>
                    <a:pt x="4652" y="276"/>
                  </a:cubicBezTo>
                  <a:cubicBezTo>
                    <a:pt x="4644" y="272"/>
                    <a:pt x="4635" y="269"/>
                    <a:pt x="4627" y="265"/>
                  </a:cubicBezTo>
                  <a:moveTo>
                    <a:pt x="2104" y="231"/>
                  </a:moveTo>
                  <a:cubicBezTo>
                    <a:pt x="2095" y="235"/>
                    <a:pt x="2087" y="238"/>
                    <a:pt x="2078" y="242"/>
                  </a:cubicBezTo>
                  <a:cubicBezTo>
                    <a:pt x="2088" y="268"/>
                    <a:pt x="2088" y="268"/>
                    <a:pt x="2088" y="268"/>
                  </a:cubicBezTo>
                  <a:cubicBezTo>
                    <a:pt x="2097" y="264"/>
                    <a:pt x="2106" y="261"/>
                    <a:pt x="2114" y="257"/>
                  </a:cubicBezTo>
                  <a:cubicBezTo>
                    <a:pt x="2104" y="231"/>
                    <a:pt x="2104" y="231"/>
                    <a:pt x="2104" y="231"/>
                  </a:cubicBezTo>
                  <a:moveTo>
                    <a:pt x="4488" y="210"/>
                  </a:moveTo>
                  <a:cubicBezTo>
                    <a:pt x="4478" y="236"/>
                    <a:pt x="4478" y="236"/>
                    <a:pt x="4478" y="236"/>
                  </a:cubicBezTo>
                  <a:cubicBezTo>
                    <a:pt x="4487" y="239"/>
                    <a:pt x="4496" y="242"/>
                    <a:pt x="4505" y="246"/>
                  </a:cubicBezTo>
                  <a:cubicBezTo>
                    <a:pt x="4515" y="220"/>
                    <a:pt x="4515" y="220"/>
                    <a:pt x="4515" y="220"/>
                  </a:cubicBezTo>
                  <a:cubicBezTo>
                    <a:pt x="4506" y="216"/>
                    <a:pt x="4497" y="213"/>
                    <a:pt x="4488" y="210"/>
                  </a:cubicBezTo>
                  <a:moveTo>
                    <a:pt x="2243" y="180"/>
                  </a:moveTo>
                  <a:cubicBezTo>
                    <a:pt x="2235" y="183"/>
                    <a:pt x="2226" y="186"/>
                    <a:pt x="2217" y="189"/>
                  </a:cubicBezTo>
                  <a:cubicBezTo>
                    <a:pt x="2226" y="215"/>
                    <a:pt x="2226" y="215"/>
                    <a:pt x="2226" y="215"/>
                  </a:cubicBezTo>
                  <a:cubicBezTo>
                    <a:pt x="2235" y="212"/>
                    <a:pt x="2244" y="209"/>
                    <a:pt x="2253" y="206"/>
                  </a:cubicBezTo>
                  <a:cubicBezTo>
                    <a:pt x="2243" y="180"/>
                    <a:pt x="2243" y="180"/>
                    <a:pt x="2243" y="180"/>
                  </a:cubicBezTo>
                  <a:moveTo>
                    <a:pt x="4347" y="161"/>
                  </a:moveTo>
                  <a:cubicBezTo>
                    <a:pt x="4339" y="187"/>
                    <a:pt x="4339" y="187"/>
                    <a:pt x="4339" y="187"/>
                  </a:cubicBezTo>
                  <a:cubicBezTo>
                    <a:pt x="4348" y="190"/>
                    <a:pt x="4357" y="193"/>
                    <a:pt x="4365" y="196"/>
                  </a:cubicBezTo>
                  <a:cubicBezTo>
                    <a:pt x="4374" y="169"/>
                    <a:pt x="4374" y="169"/>
                    <a:pt x="4374" y="169"/>
                  </a:cubicBezTo>
                  <a:cubicBezTo>
                    <a:pt x="4365" y="166"/>
                    <a:pt x="4356" y="164"/>
                    <a:pt x="4347" y="161"/>
                  </a:cubicBezTo>
                  <a:moveTo>
                    <a:pt x="2385" y="135"/>
                  </a:moveTo>
                  <a:cubicBezTo>
                    <a:pt x="2376" y="137"/>
                    <a:pt x="2367" y="140"/>
                    <a:pt x="2358" y="143"/>
                  </a:cubicBezTo>
                  <a:cubicBezTo>
                    <a:pt x="2366" y="169"/>
                    <a:pt x="2366" y="169"/>
                    <a:pt x="2366" y="169"/>
                  </a:cubicBezTo>
                  <a:cubicBezTo>
                    <a:pt x="2375" y="167"/>
                    <a:pt x="2384" y="164"/>
                    <a:pt x="2393" y="161"/>
                  </a:cubicBezTo>
                  <a:cubicBezTo>
                    <a:pt x="2385" y="135"/>
                    <a:pt x="2385" y="135"/>
                    <a:pt x="2385" y="135"/>
                  </a:cubicBezTo>
                  <a:moveTo>
                    <a:pt x="4205" y="118"/>
                  </a:moveTo>
                  <a:cubicBezTo>
                    <a:pt x="4198" y="145"/>
                    <a:pt x="4198" y="145"/>
                    <a:pt x="4198" y="145"/>
                  </a:cubicBezTo>
                  <a:cubicBezTo>
                    <a:pt x="4207" y="148"/>
                    <a:pt x="4216" y="150"/>
                    <a:pt x="4225" y="153"/>
                  </a:cubicBezTo>
                  <a:cubicBezTo>
                    <a:pt x="4232" y="126"/>
                    <a:pt x="4232" y="126"/>
                    <a:pt x="4232" y="126"/>
                  </a:cubicBezTo>
                  <a:cubicBezTo>
                    <a:pt x="4223" y="123"/>
                    <a:pt x="4214" y="121"/>
                    <a:pt x="4205" y="118"/>
                  </a:cubicBezTo>
                  <a:moveTo>
                    <a:pt x="2528" y="96"/>
                  </a:moveTo>
                  <a:cubicBezTo>
                    <a:pt x="2519" y="98"/>
                    <a:pt x="2510" y="100"/>
                    <a:pt x="2501" y="103"/>
                  </a:cubicBezTo>
                  <a:cubicBezTo>
                    <a:pt x="2508" y="130"/>
                    <a:pt x="2508" y="130"/>
                    <a:pt x="2508" y="130"/>
                  </a:cubicBezTo>
                  <a:cubicBezTo>
                    <a:pt x="2517" y="128"/>
                    <a:pt x="2526" y="125"/>
                    <a:pt x="2535" y="123"/>
                  </a:cubicBezTo>
                  <a:cubicBezTo>
                    <a:pt x="2528" y="96"/>
                    <a:pt x="2528" y="96"/>
                    <a:pt x="2528" y="96"/>
                  </a:cubicBezTo>
                  <a:moveTo>
                    <a:pt x="4061" y="82"/>
                  </a:moveTo>
                  <a:cubicBezTo>
                    <a:pt x="4055" y="109"/>
                    <a:pt x="4055" y="109"/>
                    <a:pt x="4055" y="109"/>
                  </a:cubicBezTo>
                  <a:cubicBezTo>
                    <a:pt x="4064" y="111"/>
                    <a:pt x="4073" y="114"/>
                    <a:pt x="4082" y="116"/>
                  </a:cubicBezTo>
                  <a:cubicBezTo>
                    <a:pt x="4088" y="88"/>
                    <a:pt x="4088" y="88"/>
                    <a:pt x="4088" y="88"/>
                  </a:cubicBezTo>
                  <a:cubicBezTo>
                    <a:pt x="4079" y="86"/>
                    <a:pt x="4070" y="84"/>
                    <a:pt x="4061" y="82"/>
                  </a:cubicBezTo>
                  <a:moveTo>
                    <a:pt x="2673" y="64"/>
                  </a:moveTo>
                  <a:cubicBezTo>
                    <a:pt x="2664" y="66"/>
                    <a:pt x="2655" y="67"/>
                    <a:pt x="2646" y="69"/>
                  </a:cubicBezTo>
                  <a:cubicBezTo>
                    <a:pt x="2652" y="97"/>
                    <a:pt x="2652" y="97"/>
                    <a:pt x="2652" y="97"/>
                  </a:cubicBezTo>
                  <a:cubicBezTo>
                    <a:pt x="2661" y="95"/>
                    <a:pt x="2670" y="93"/>
                    <a:pt x="2679" y="91"/>
                  </a:cubicBezTo>
                  <a:cubicBezTo>
                    <a:pt x="2673" y="64"/>
                    <a:pt x="2673" y="64"/>
                    <a:pt x="2673" y="64"/>
                  </a:cubicBezTo>
                  <a:moveTo>
                    <a:pt x="3915" y="53"/>
                  </a:moveTo>
                  <a:cubicBezTo>
                    <a:pt x="3910" y="80"/>
                    <a:pt x="3910" y="80"/>
                    <a:pt x="3910" y="80"/>
                  </a:cubicBezTo>
                  <a:cubicBezTo>
                    <a:pt x="3919" y="82"/>
                    <a:pt x="3929" y="83"/>
                    <a:pt x="3938" y="85"/>
                  </a:cubicBezTo>
                  <a:cubicBezTo>
                    <a:pt x="3943" y="58"/>
                    <a:pt x="3943" y="58"/>
                    <a:pt x="3943" y="58"/>
                  </a:cubicBezTo>
                  <a:cubicBezTo>
                    <a:pt x="3934" y="56"/>
                    <a:pt x="3925" y="54"/>
                    <a:pt x="3915" y="53"/>
                  </a:cubicBezTo>
                  <a:moveTo>
                    <a:pt x="2820" y="38"/>
                  </a:moveTo>
                  <a:cubicBezTo>
                    <a:pt x="2811" y="40"/>
                    <a:pt x="2801" y="41"/>
                    <a:pt x="2792" y="42"/>
                  </a:cubicBezTo>
                  <a:cubicBezTo>
                    <a:pt x="2797" y="70"/>
                    <a:pt x="2797" y="70"/>
                    <a:pt x="2797" y="70"/>
                  </a:cubicBezTo>
                  <a:cubicBezTo>
                    <a:pt x="2806" y="69"/>
                    <a:pt x="2815" y="67"/>
                    <a:pt x="2824" y="66"/>
                  </a:cubicBezTo>
                  <a:cubicBezTo>
                    <a:pt x="2820" y="38"/>
                    <a:pt x="2820" y="38"/>
                    <a:pt x="2820" y="38"/>
                  </a:cubicBezTo>
                  <a:moveTo>
                    <a:pt x="3768" y="30"/>
                  </a:moveTo>
                  <a:cubicBezTo>
                    <a:pt x="3765" y="57"/>
                    <a:pt x="3765" y="57"/>
                    <a:pt x="3765" y="57"/>
                  </a:cubicBezTo>
                  <a:cubicBezTo>
                    <a:pt x="3774" y="59"/>
                    <a:pt x="3783" y="60"/>
                    <a:pt x="3792" y="61"/>
                  </a:cubicBezTo>
                  <a:cubicBezTo>
                    <a:pt x="3796" y="33"/>
                    <a:pt x="3796" y="33"/>
                    <a:pt x="3796" y="33"/>
                  </a:cubicBezTo>
                  <a:cubicBezTo>
                    <a:pt x="3787" y="32"/>
                    <a:pt x="3778" y="31"/>
                    <a:pt x="3768" y="30"/>
                  </a:cubicBezTo>
                  <a:moveTo>
                    <a:pt x="2967" y="19"/>
                  </a:moveTo>
                  <a:cubicBezTo>
                    <a:pt x="2958" y="20"/>
                    <a:pt x="2949" y="21"/>
                    <a:pt x="2939" y="22"/>
                  </a:cubicBezTo>
                  <a:cubicBezTo>
                    <a:pt x="2942" y="50"/>
                    <a:pt x="2942" y="50"/>
                    <a:pt x="2942" y="50"/>
                  </a:cubicBezTo>
                  <a:cubicBezTo>
                    <a:pt x="2952" y="49"/>
                    <a:pt x="2961" y="48"/>
                    <a:pt x="2970" y="47"/>
                  </a:cubicBezTo>
                  <a:cubicBezTo>
                    <a:pt x="2967" y="19"/>
                    <a:pt x="2967" y="19"/>
                    <a:pt x="2967" y="19"/>
                  </a:cubicBezTo>
                  <a:moveTo>
                    <a:pt x="3621" y="13"/>
                  </a:moveTo>
                  <a:cubicBezTo>
                    <a:pt x="3618" y="41"/>
                    <a:pt x="3618" y="41"/>
                    <a:pt x="3618" y="41"/>
                  </a:cubicBezTo>
                  <a:cubicBezTo>
                    <a:pt x="3628" y="42"/>
                    <a:pt x="3637" y="43"/>
                    <a:pt x="3646" y="44"/>
                  </a:cubicBezTo>
                  <a:cubicBezTo>
                    <a:pt x="3649" y="16"/>
                    <a:pt x="3649" y="16"/>
                    <a:pt x="3649" y="16"/>
                  </a:cubicBezTo>
                  <a:cubicBezTo>
                    <a:pt x="3640" y="15"/>
                    <a:pt x="3630" y="14"/>
                    <a:pt x="3621" y="13"/>
                  </a:cubicBezTo>
                  <a:moveTo>
                    <a:pt x="3115" y="7"/>
                  </a:moveTo>
                  <a:cubicBezTo>
                    <a:pt x="3106" y="7"/>
                    <a:pt x="3097" y="8"/>
                    <a:pt x="3087" y="8"/>
                  </a:cubicBezTo>
                  <a:cubicBezTo>
                    <a:pt x="3089" y="36"/>
                    <a:pt x="3089" y="36"/>
                    <a:pt x="3089" y="36"/>
                  </a:cubicBezTo>
                  <a:cubicBezTo>
                    <a:pt x="3098" y="36"/>
                    <a:pt x="3108" y="35"/>
                    <a:pt x="3117" y="34"/>
                  </a:cubicBezTo>
                  <a:cubicBezTo>
                    <a:pt x="3115" y="7"/>
                    <a:pt x="3115" y="7"/>
                    <a:pt x="3115" y="7"/>
                  </a:cubicBezTo>
                  <a:moveTo>
                    <a:pt x="3473" y="3"/>
                  </a:moveTo>
                  <a:cubicBezTo>
                    <a:pt x="3471" y="31"/>
                    <a:pt x="3471" y="31"/>
                    <a:pt x="3471" y="31"/>
                  </a:cubicBezTo>
                  <a:cubicBezTo>
                    <a:pt x="3481" y="32"/>
                    <a:pt x="3490" y="32"/>
                    <a:pt x="3499" y="33"/>
                  </a:cubicBezTo>
                  <a:cubicBezTo>
                    <a:pt x="3501" y="5"/>
                    <a:pt x="3501" y="5"/>
                    <a:pt x="3501" y="5"/>
                  </a:cubicBezTo>
                  <a:cubicBezTo>
                    <a:pt x="3491" y="4"/>
                    <a:pt x="3482" y="4"/>
                    <a:pt x="3473" y="3"/>
                  </a:cubicBezTo>
                  <a:moveTo>
                    <a:pt x="3264" y="1"/>
                  </a:moveTo>
                  <a:cubicBezTo>
                    <a:pt x="3254" y="1"/>
                    <a:pt x="3245" y="1"/>
                    <a:pt x="3236" y="1"/>
                  </a:cubicBezTo>
                  <a:cubicBezTo>
                    <a:pt x="3236" y="29"/>
                    <a:pt x="3236" y="29"/>
                    <a:pt x="3236" y="29"/>
                  </a:cubicBezTo>
                  <a:cubicBezTo>
                    <a:pt x="3236" y="29"/>
                    <a:pt x="3236" y="29"/>
                    <a:pt x="3236" y="29"/>
                  </a:cubicBezTo>
                  <a:cubicBezTo>
                    <a:pt x="3246" y="29"/>
                    <a:pt x="3255" y="29"/>
                    <a:pt x="3264" y="29"/>
                  </a:cubicBezTo>
                  <a:cubicBezTo>
                    <a:pt x="3264" y="1"/>
                    <a:pt x="3264" y="1"/>
                    <a:pt x="3264" y="1"/>
                  </a:cubicBezTo>
                  <a:moveTo>
                    <a:pt x="3325" y="0"/>
                  </a:moveTo>
                  <a:cubicBezTo>
                    <a:pt x="3324" y="0"/>
                    <a:pt x="3324" y="0"/>
                    <a:pt x="3324" y="0"/>
                  </a:cubicBezTo>
                  <a:cubicBezTo>
                    <a:pt x="3324" y="28"/>
                    <a:pt x="3324" y="28"/>
                    <a:pt x="3324" y="28"/>
                  </a:cubicBezTo>
                  <a:cubicBezTo>
                    <a:pt x="3324" y="28"/>
                    <a:pt x="3324" y="28"/>
                    <a:pt x="3325" y="28"/>
                  </a:cubicBezTo>
                  <a:cubicBezTo>
                    <a:pt x="3334" y="28"/>
                    <a:pt x="3343" y="28"/>
                    <a:pt x="3352" y="28"/>
                  </a:cubicBezTo>
                  <a:cubicBezTo>
                    <a:pt x="3352" y="0"/>
                    <a:pt x="3352" y="0"/>
                    <a:pt x="3352" y="0"/>
                  </a:cubicBezTo>
                  <a:cubicBezTo>
                    <a:pt x="3343" y="0"/>
                    <a:pt x="3334" y="0"/>
                    <a:pt x="3325" y="0"/>
                  </a:cubicBezTo>
                </a:path>
              </a:pathLst>
            </a:custGeom>
            <a:solidFill>
              <a:srgbClr val="FFFFFF">
                <a:alpha val="27843"/>
              </a:srgbClr>
            </a:solidFill>
            <a:ln>
              <a:solidFill>
                <a:schemeClr val="accent3"/>
              </a:solidFill>
            </a:ln>
          </p:spPr>
          <p:txBody>
            <a:bodyPr vert="horz" wrap="square" lIns="89619" tIns="44810" rIns="89619" bIns="44810" numCol="1" anchor="t" anchorCtr="0" compatLnSpc="1">
              <a:prstTxWarp prst="textNoShape">
                <a:avLst/>
              </a:prstTxWarp>
            </a:bodyPr>
            <a:lstStyle/>
            <a:p>
              <a:endParaRPr lang="en-US" sz="1764" dirty="0">
                <a:solidFill>
                  <a:srgbClr val="FFFFFF"/>
                </a:solidFill>
              </a:endParaRPr>
            </a:p>
          </p:txBody>
        </p:sp>
        <p:sp>
          <p:nvSpPr>
            <p:cNvPr id="5" name="Freeform 4"/>
            <p:cNvSpPr>
              <a:spLocks noEditPoints="1"/>
            </p:cNvSpPr>
            <p:nvPr/>
          </p:nvSpPr>
          <p:spPr bwMode="auto">
            <a:xfrm>
              <a:off x="-8497888" y="1373188"/>
              <a:ext cx="4748213" cy="4752975"/>
            </a:xfrm>
            <a:custGeom>
              <a:avLst/>
              <a:gdLst>
                <a:gd name="T0" fmla="*/ 3158 w 6317"/>
                <a:gd name="T1" fmla="*/ 6302 h 6318"/>
                <a:gd name="T2" fmla="*/ 936 w 6317"/>
                <a:gd name="T3" fmla="*/ 5382 h 6318"/>
                <a:gd name="T4" fmla="*/ 16 w 6317"/>
                <a:gd name="T5" fmla="*/ 3159 h 6318"/>
                <a:gd name="T6" fmla="*/ 936 w 6317"/>
                <a:gd name="T7" fmla="*/ 937 h 6318"/>
                <a:gd name="T8" fmla="*/ 3158 w 6317"/>
                <a:gd name="T9" fmla="*/ 16 h 6318"/>
                <a:gd name="T10" fmla="*/ 3158 w 6317"/>
                <a:gd name="T11" fmla="*/ 16 h 6318"/>
                <a:gd name="T12" fmla="*/ 5380 w 6317"/>
                <a:gd name="T13" fmla="*/ 937 h 6318"/>
                <a:gd name="T14" fmla="*/ 6301 w 6317"/>
                <a:gd name="T15" fmla="*/ 3159 h 6318"/>
                <a:gd name="T16" fmla="*/ 5380 w 6317"/>
                <a:gd name="T17" fmla="*/ 5382 h 6318"/>
                <a:gd name="T18" fmla="*/ 3158 w 6317"/>
                <a:gd name="T19" fmla="*/ 6302 h 6318"/>
                <a:gd name="T20" fmla="*/ 3158 w 6317"/>
                <a:gd name="T21" fmla="*/ 0 h 6318"/>
                <a:gd name="T22" fmla="*/ 3158 w 6317"/>
                <a:gd name="T23" fmla="*/ 0 h 6318"/>
                <a:gd name="T24" fmla="*/ 0 w 6317"/>
                <a:gd name="T25" fmla="*/ 3159 h 6318"/>
                <a:gd name="T26" fmla="*/ 3158 w 6317"/>
                <a:gd name="T27" fmla="*/ 6318 h 6318"/>
                <a:gd name="T28" fmla="*/ 6317 w 6317"/>
                <a:gd name="T29" fmla="*/ 3159 h 6318"/>
                <a:gd name="T30" fmla="*/ 3158 w 6317"/>
                <a:gd name="T31" fmla="*/ 0 h 6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17" h="6318">
                  <a:moveTo>
                    <a:pt x="3158" y="6302"/>
                  </a:moveTo>
                  <a:cubicBezTo>
                    <a:pt x="2290" y="6302"/>
                    <a:pt x="1505" y="5951"/>
                    <a:pt x="936" y="5382"/>
                  </a:cubicBezTo>
                  <a:cubicBezTo>
                    <a:pt x="367" y="4813"/>
                    <a:pt x="16" y="4027"/>
                    <a:pt x="16" y="3159"/>
                  </a:cubicBezTo>
                  <a:cubicBezTo>
                    <a:pt x="16" y="2291"/>
                    <a:pt x="367" y="1505"/>
                    <a:pt x="936" y="937"/>
                  </a:cubicBezTo>
                  <a:cubicBezTo>
                    <a:pt x="1505" y="368"/>
                    <a:pt x="2290" y="16"/>
                    <a:pt x="3158" y="16"/>
                  </a:cubicBezTo>
                  <a:cubicBezTo>
                    <a:pt x="3158" y="16"/>
                    <a:pt x="3158" y="16"/>
                    <a:pt x="3158" y="16"/>
                  </a:cubicBezTo>
                  <a:cubicBezTo>
                    <a:pt x="4026" y="16"/>
                    <a:pt x="4811" y="368"/>
                    <a:pt x="5380" y="937"/>
                  </a:cubicBezTo>
                  <a:cubicBezTo>
                    <a:pt x="5949" y="1505"/>
                    <a:pt x="6301" y="2291"/>
                    <a:pt x="6301" y="3159"/>
                  </a:cubicBezTo>
                  <a:cubicBezTo>
                    <a:pt x="6301" y="4027"/>
                    <a:pt x="5949" y="4813"/>
                    <a:pt x="5380" y="5382"/>
                  </a:cubicBezTo>
                  <a:cubicBezTo>
                    <a:pt x="4811" y="5951"/>
                    <a:pt x="4026" y="6302"/>
                    <a:pt x="3158" y="6302"/>
                  </a:cubicBezTo>
                  <a:moveTo>
                    <a:pt x="3158" y="0"/>
                  </a:moveTo>
                  <a:cubicBezTo>
                    <a:pt x="3158" y="0"/>
                    <a:pt x="3158" y="0"/>
                    <a:pt x="3158" y="0"/>
                  </a:cubicBezTo>
                  <a:cubicBezTo>
                    <a:pt x="1414" y="0"/>
                    <a:pt x="0" y="1414"/>
                    <a:pt x="0" y="3159"/>
                  </a:cubicBezTo>
                  <a:cubicBezTo>
                    <a:pt x="0" y="4904"/>
                    <a:pt x="1414" y="6318"/>
                    <a:pt x="3158" y="6318"/>
                  </a:cubicBezTo>
                  <a:cubicBezTo>
                    <a:pt x="4902" y="6318"/>
                    <a:pt x="6317" y="4904"/>
                    <a:pt x="6317" y="3159"/>
                  </a:cubicBezTo>
                  <a:cubicBezTo>
                    <a:pt x="6317" y="1414"/>
                    <a:pt x="4902" y="0"/>
                    <a:pt x="3158" y="0"/>
                  </a:cubicBezTo>
                </a:path>
              </a:pathLst>
            </a:custGeom>
            <a:solidFill>
              <a:schemeClr val="bg2">
                <a:lumMod val="25000"/>
                <a:lumOff val="75000"/>
                <a:alpha val="27843"/>
              </a:schemeClr>
            </a:solidFill>
            <a:ln>
              <a:solidFill>
                <a:schemeClr val="bg1">
                  <a:alpha val="50000"/>
                </a:schemeClr>
              </a:solidFill>
            </a:ln>
          </p:spPr>
          <p:txBody>
            <a:bodyPr vert="horz" wrap="square" lIns="89619" tIns="44810" rIns="89619" bIns="44810" numCol="1" anchor="t" anchorCtr="0" compatLnSpc="1">
              <a:prstTxWarp prst="textNoShape">
                <a:avLst/>
              </a:prstTxWarp>
            </a:bodyPr>
            <a:lstStyle/>
            <a:p>
              <a:endParaRPr lang="en-US" sz="1764" dirty="0">
                <a:solidFill>
                  <a:srgbClr val="FFFFFF"/>
                </a:solidFill>
              </a:endParaRPr>
            </a:p>
          </p:txBody>
        </p:sp>
        <p:sp>
          <p:nvSpPr>
            <p:cNvPr id="6" name="Freeform 9"/>
            <p:cNvSpPr>
              <a:spLocks noEditPoints="1"/>
            </p:cNvSpPr>
            <p:nvPr/>
          </p:nvSpPr>
          <p:spPr bwMode="auto">
            <a:xfrm>
              <a:off x="-9678988" y="195263"/>
              <a:ext cx="7110413" cy="7116762"/>
            </a:xfrm>
            <a:custGeom>
              <a:avLst/>
              <a:gdLst>
                <a:gd name="T0" fmla="*/ 4872 w 9460"/>
                <a:gd name="T1" fmla="*/ 9460 h 9462"/>
                <a:gd name="T2" fmla="*/ 4308 w 9460"/>
                <a:gd name="T3" fmla="*/ 9444 h 9462"/>
                <a:gd name="T4" fmla="*/ 5344 w 9460"/>
                <a:gd name="T5" fmla="*/ 9423 h 9462"/>
                <a:gd name="T6" fmla="*/ 3872 w 9460"/>
                <a:gd name="T7" fmla="*/ 9356 h 9462"/>
                <a:gd name="T8" fmla="*/ 5776 w 9460"/>
                <a:gd name="T9" fmla="*/ 9317 h 9462"/>
                <a:gd name="T10" fmla="*/ 6035 w 9460"/>
                <a:gd name="T11" fmla="*/ 9251 h 9462"/>
                <a:gd name="T12" fmla="*/ 3159 w 9460"/>
                <a:gd name="T13" fmla="*/ 9165 h 9462"/>
                <a:gd name="T14" fmla="*/ 2858 w 9460"/>
                <a:gd name="T15" fmla="*/ 9047 h 9462"/>
                <a:gd name="T16" fmla="*/ 6735 w 9460"/>
                <a:gd name="T17" fmla="*/ 9017 h 9462"/>
                <a:gd name="T18" fmla="*/ 7010 w 9460"/>
                <a:gd name="T19" fmla="*/ 8845 h 9462"/>
                <a:gd name="T20" fmla="*/ 2230 w 9460"/>
                <a:gd name="T21" fmla="*/ 8715 h 9462"/>
                <a:gd name="T22" fmla="*/ 7386 w 9460"/>
                <a:gd name="T23" fmla="*/ 8613 h 9462"/>
                <a:gd name="T24" fmla="*/ 1849 w 9460"/>
                <a:gd name="T25" fmla="*/ 8484 h 9462"/>
                <a:gd name="T26" fmla="*/ 7738 w 9460"/>
                <a:gd name="T27" fmla="*/ 8346 h 9462"/>
                <a:gd name="T28" fmla="*/ 7938 w 9460"/>
                <a:gd name="T29" fmla="*/ 8169 h 9462"/>
                <a:gd name="T30" fmla="*/ 1298 w 9460"/>
                <a:gd name="T31" fmla="*/ 7987 h 9462"/>
                <a:gd name="T32" fmla="*/ 8266 w 9460"/>
                <a:gd name="T33" fmla="*/ 7832 h 9462"/>
                <a:gd name="T34" fmla="*/ 991 w 9460"/>
                <a:gd name="T35" fmla="*/ 7629 h 9462"/>
                <a:gd name="T36" fmla="*/ 8542 w 9460"/>
                <a:gd name="T37" fmla="*/ 7486 h 9462"/>
                <a:gd name="T38" fmla="*/ 8692 w 9460"/>
                <a:gd name="T39" fmla="*/ 7265 h 9462"/>
                <a:gd name="T40" fmla="*/ 8784 w 9460"/>
                <a:gd name="T41" fmla="*/ 7115 h 9462"/>
                <a:gd name="T42" fmla="*/ 8913 w 9460"/>
                <a:gd name="T43" fmla="*/ 6881 h 9462"/>
                <a:gd name="T44" fmla="*/ 425 w 9460"/>
                <a:gd name="T45" fmla="*/ 6626 h 9462"/>
                <a:gd name="T46" fmla="*/ 306 w 9460"/>
                <a:gd name="T47" fmla="*/ 6327 h 9462"/>
                <a:gd name="T48" fmla="*/ 9207 w 9460"/>
                <a:gd name="T49" fmla="*/ 6172 h 9462"/>
                <a:gd name="T50" fmla="*/ 182 w 9460"/>
                <a:gd name="T51" fmla="*/ 5931 h 9462"/>
                <a:gd name="T52" fmla="*/ 111 w 9460"/>
                <a:gd name="T53" fmla="*/ 5616 h 9462"/>
                <a:gd name="T54" fmla="*/ 9400 w 9460"/>
                <a:gd name="T55" fmla="*/ 5487 h 9462"/>
                <a:gd name="T56" fmla="*/ 49 w 9460"/>
                <a:gd name="T57" fmla="*/ 5178 h 9462"/>
                <a:gd name="T58" fmla="*/ 9422 w 9460"/>
                <a:gd name="T59" fmla="*/ 5043 h 9462"/>
                <a:gd name="T60" fmla="*/ 28 w 9460"/>
                <a:gd name="T61" fmla="*/ 4736 h 9462"/>
                <a:gd name="T62" fmla="*/ 9429 w 9460"/>
                <a:gd name="T63" fmla="*/ 4573 h 9462"/>
                <a:gd name="T64" fmla="*/ 48 w 9460"/>
                <a:gd name="T65" fmla="*/ 4294 h 9462"/>
                <a:gd name="T66" fmla="*/ 9422 w 9460"/>
                <a:gd name="T67" fmla="*/ 4128 h 9462"/>
                <a:gd name="T68" fmla="*/ 9348 w 9460"/>
                <a:gd name="T69" fmla="*/ 3840 h 9462"/>
                <a:gd name="T70" fmla="*/ 139 w 9460"/>
                <a:gd name="T71" fmla="*/ 3588 h 9462"/>
                <a:gd name="T72" fmla="*/ 204 w 9460"/>
                <a:gd name="T73" fmla="*/ 3452 h 9462"/>
                <a:gd name="T74" fmla="*/ 9227 w 9460"/>
                <a:gd name="T75" fmla="*/ 3261 h 9462"/>
                <a:gd name="T76" fmla="*/ 9100 w 9460"/>
                <a:gd name="T77" fmla="*/ 2992 h 9462"/>
                <a:gd name="T78" fmla="*/ 446 w 9460"/>
                <a:gd name="T79" fmla="*/ 2722 h 9462"/>
                <a:gd name="T80" fmla="*/ 8849 w 9460"/>
                <a:gd name="T81" fmla="*/ 2460 h 9462"/>
                <a:gd name="T82" fmla="*/ 8800 w 9460"/>
                <a:gd name="T83" fmla="*/ 2318 h 9462"/>
                <a:gd name="T84" fmla="*/ 798 w 9460"/>
                <a:gd name="T85" fmla="*/ 2100 h 9462"/>
                <a:gd name="T86" fmla="*/ 8555 w 9460"/>
                <a:gd name="T87" fmla="*/ 1947 h 9462"/>
                <a:gd name="T88" fmla="*/ 8352 w 9460"/>
                <a:gd name="T89" fmla="*/ 1731 h 9462"/>
                <a:gd name="T90" fmla="*/ 1298 w 9460"/>
                <a:gd name="T91" fmla="*/ 1517 h 9462"/>
                <a:gd name="T92" fmla="*/ 1486 w 9460"/>
                <a:gd name="T93" fmla="*/ 1327 h 9462"/>
                <a:gd name="T94" fmla="*/ 1615 w 9460"/>
                <a:gd name="T95" fmla="*/ 1208 h 9462"/>
                <a:gd name="T96" fmla="*/ 1802 w 9460"/>
                <a:gd name="T97" fmla="*/ 1015 h 9462"/>
                <a:gd name="T98" fmla="*/ 7532 w 9460"/>
                <a:gd name="T99" fmla="*/ 919 h 9462"/>
                <a:gd name="T100" fmla="*/ 2202 w 9460"/>
                <a:gd name="T101" fmla="*/ 765 h 9462"/>
                <a:gd name="T102" fmla="*/ 2313 w 9460"/>
                <a:gd name="T103" fmla="*/ 663 h 9462"/>
                <a:gd name="T104" fmla="*/ 7033 w 9460"/>
                <a:gd name="T105" fmla="*/ 598 h 9462"/>
                <a:gd name="T106" fmla="*/ 2717 w 9460"/>
                <a:gd name="T107" fmla="*/ 480 h 9462"/>
                <a:gd name="T108" fmla="*/ 2976 w 9460"/>
                <a:gd name="T109" fmla="*/ 336 h 9462"/>
                <a:gd name="T110" fmla="*/ 6358 w 9460"/>
                <a:gd name="T111" fmla="*/ 288 h 9462"/>
                <a:gd name="T112" fmla="*/ 6048 w 9460"/>
                <a:gd name="T113" fmla="*/ 186 h 9462"/>
                <a:gd name="T114" fmla="*/ 5932 w 9460"/>
                <a:gd name="T115" fmla="*/ 154 h 9462"/>
                <a:gd name="T116" fmla="*/ 3807 w 9460"/>
                <a:gd name="T117" fmla="*/ 119 h 9462"/>
                <a:gd name="T118" fmla="*/ 5465 w 9460"/>
                <a:gd name="T119" fmla="*/ 85 h 9462"/>
                <a:gd name="T120" fmla="*/ 4539 w 9460"/>
                <a:gd name="T121" fmla="*/ 32 h 9462"/>
                <a:gd name="T122" fmla="*/ 4418 w 9460"/>
                <a:gd name="T123" fmla="*/ 10 h 9462"/>
                <a:gd name="T124" fmla="*/ 4905 w 9460"/>
                <a:gd name="T125" fmla="*/ 31 h 9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460" h="9462">
                  <a:moveTo>
                    <a:pt x="4752" y="9434"/>
                  </a:moveTo>
                  <a:cubicBezTo>
                    <a:pt x="4745" y="9434"/>
                    <a:pt x="4737" y="9434"/>
                    <a:pt x="4730" y="9434"/>
                  </a:cubicBezTo>
                  <a:cubicBezTo>
                    <a:pt x="4728" y="9434"/>
                    <a:pt x="4726" y="9434"/>
                    <a:pt x="4724" y="9434"/>
                  </a:cubicBezTo>
                  <a:cubicBezTo>
                    <a:pt x="4724" y="9462"/>
                    <a:pt x="4724" y="9462"/>
                    <a:pt x="4724" y="9462"/>
                  </a:cubicBezTo>
                  <a:cubicBezTo>
                    <a:pt x="4726" y="9462"/>
                    <a:pt x="4728" y="9462"/>
                    <a:pt x="4730" y="9462"/>
                  </a:cubicBezTo>
                  <a:cubicBezTo>
                    <a:pt x="4737" y="9462"/>
                    <a:pt x="4745" y="9462"/>
                    <a:pt x="4752" y="9462"/>
                  </a:cubicBezTo>
                  <a:cubicBezTo>
                    <a:pt x="4752" y="9434"/>
                    <a:pt x="4752" y="9434"/>
                    <a:pt x="4752" y="9434"/>
                  </a:cubicBezTo>
                  <a:cubicBezTo>
                    <a:pt x="4752" y="9434"/>
                    <a:pt x="4752" y="9434"/>
                    <a:pt x="4752" y="9434"/>
                  </a:cubicBezTo>
                  <a:moveTo>
                    <a:pt x="4577" y="9432"/>
                  </a:moveTo>
                  <a:cubicBezTo>
                    <a:pt x="4576" y="9460"/>
                    <a:pt x="4576" y="9460"/>
                    <a:pt x="4576" y="9460"/>
                  </a:cubicBezTo>
                  <a:cubicBezTo>
                    <a:pt x="4585" y="9460"/>
                    <a:pt x="4594" y="9460"/>
                    <a:pt x="4604" y="9461"/>
                  </a:cubicBezTo>
                  <a:cubicBezTo>
                    <a:pt x="4605" y="9433"/>
                    <a:pt x="4605" y="9433"/>
                    <a:pt x="4605" y="9433"/>
                  </a:cubicBezTo>
                  <a:cubicBezTo>
                    <a:pt x="4605" y="9433"/>
                    <a:pt x="4605" y="9433"/>
                    <a:pt x="4605" y="9433"/>
                  </a:cubicBezTo>
                  <a:cubicBezTo>
                    <a:pt x="4595" y="9432"/>
                    <a:pt x="4586" y="9432"/>
                    <a:pt x="4577" y="9432"/>
                  </a:cubicBezTo>
                  <a:moveTo>
                    <a:pt x="4899" y="9431"/>
                  </a:moveTo>
                  <a:cubicBezTo>
                    <a:pt x="4899" y="9431"/>
                    <a:pt x="4899" y="9431"/>
                    <a:pt x="4899" y="9431"/>
                  </a:cubicBezTo>
                  <a:cubicBezTo>
                    <a:pt x="4890" y="9432"/>
                    <a:pt x="4881" y="9432"/>
                    <a:pt x="4872" y="9432"/>
                  </a:cubicBezTo>
                  <a:cubicBezTo>
                    <a:pt x="4872" y="9460"/>
                    <a:pt x="4872" y="9460"/>
                    <a:pt x="4872" y="9460"/>
                  </a:cubicBezTo>
                  <a:cubicBezTo>
                    <a:pt x="4882" y="9460"/>
                    <a:pt x="4891" y="9460"/>
                    <a:pt x="4900" y="9459"/>
                  </a:cubicBezTo>
                  <a:cubicBezTo>
                    <a:pt x="4899" y="9431"/>
                    <a:pt x="4899" y="9431"/>
                    <a:pt x="4899" y="9431"/>
                  </a:cubicBezTo>
                  <a:moveTo>
                    <a:pt x="4429" y="9425"/>
                  </a:moveTo>
                  <a:cubicBezTo>
                    <a:pt x="4428" y="9453"/>
                    <a:pt x="4428" y="9453"/>
                    <a:pt x="4428" y="9453"/>
                  </a:cubicBezTo>
                  <a:cubicBezTo>
                    <a:pt x="4428" y="9453"/>
                    <a:pt x="4428" y="9453"/>
                    <a:pt x="4428" y="9453"/>
                  </a:cubicBezTo>
                  <a:cubicBezTo>
                    <a:pt x="4437" y="9453"/>
                    <a:pt x="4446" y="9454"/>
                    <a:pt x="4456" y="9454"/>
                  </a:cubicBezTo>
                  <a:cubicBezTo>
                    <a:pt x="4457" y="9426"/>
                    <a:pt x="4457" y="9426"/>
                    <a:pt x="4457" y="9426"/>
                  </a:cubicBezTo>
                  <a:cubicBezTo>
                    <a:pt x="4448" y="9426"/>
                    <a:pt x="4439" y="9425"/>
                    <a:pt x="4429" y="9425"/>
                  </a:cubicBezTo>
                  <a:moveTo>
                    <a:pt x="5047" y="9424"/>
                  </a:moveTo>
                  <a:cubicBezTo>
                    <a:pt x="5038" y="9424"/>
                    <a:pt x="5028" y="9425"/>
                    <a:pt x="5019" y="9425"/>
                  </a:cubicBezTo>
                  <a:cubicBezTo>
                    <a:pt x="5021" y="9453"/>
                    <a:pt x="5021" y="9453"/>
                    <a:pt x="5021" y="9453"/>
                  </a:cubicBezTo>
                  <a:cubicBezTo>
                    <a:pt x="5030" y="9453"/>
                    <a:pt x="5039" y="9452"/>
                    <a:pt x="5049" y="9452"/>
                  </a:cubicBezTo>
                  <a:cubicBezTo>
                    <a:pt x="5047" y="9424"/>
                    <a:pt x="5047" y="9424"/>
                    <a:pt x="5047" y="9424"/>
                  </a:cubicBezTo>
                  <a:cubicBezTo>
                    <a:pt x="5047" y="9424"/>
                    <a:pt x="5047" y="9424"/>
                    <a:pt x="5047" y="9424"/>
                  </a:cubicBezTo>
                  <a:moveTo>
                    <a:pt x="4282" y="9413"/>
                  </a:moveTo>
                  <a:cubicBezTo>
                    <a:pt x="4280" y="9441"/>
                    <a:pt x="4280" y="9441"/>
                    <a:pt x="4280" y="9441"/>
                  </a:cubicBezTo>
                  <a:cubicBezTo>
                    <a:pt x="4280" y="9441"/>
                    <a:pt x="4280" y="9441"/>
                    <a:pt x="4280" y="9441"/>
                  </a:cubicBezTo>
                  <a:cubicBezTo>
                    <a:pt x="4289" y="9442"/>
                    <a:pt x="4298" y="9443"/>
                    <a:pt x="4308" y="9444"/>
                  </a:cubicBezTo>
                  <a:cubicBezTo>
                    <a:pt x="4310" y="9416"/>
                    <a:pt x="4310" y="9416"/>
                    <a:pt x="4310" y="9416"/>
                  </a:cubicBezTo>
                  <a:cubicBezTo>
                    <a:pt x="4301" y="9415"/>
                    <a:pt x="4291" y="9414"/>
                    <a:pt x="4282" y="9413"/>
                  </a:cubicBezTo>
                  <a:moveTo>
                    <a:pt x="5194" y="9412"/>
                  </a:moveTo>
                  <a:cubicBezTo>
                    <a:pt x="5185" y="9413"/>
                    <a:pt x="5175" y="9413"/>
                    <a:pt x="5166" y="9414"/>
                  </a:cubicBezTo>
                  <a:cubicBezTo>
                    <a:pt x="5169" y="9442"/>
                    <a:pt x="5169" y="9442"/>
                    <a:pt x="5169" y="9442"/>
                  </a:cubicBezTo>
                  <a:cubicBezTo>
                    <a:pt x="5178" y="9441"/>
                    <a:pt x="5187" y="9440"/>
                    <a:pt x="5197" y="9440"/>
                  </a:cubicBezTo>
                  <a:cubicBezTo>
                    <a:pt x="5194" y="9412"/>
                    <a:pt x="5194" y="9412"/>
                    <a:pt x="5194" y="9412"/>
                  </a:cubicBezTo>
                  <a:moveTo>
                    <a:pt x="4136" y="9397"/>
                  </a:moveTo>
                  <a:cubicBezTo>
                    <a:pt x="4132" y="9425"/>
                    <a:pt x="4132" y="9425"/>
                    <a:pt x="4132" y="9425"/>
                  </a:cubicBezTo>
                  <a:cubicBezTo>
                    <a:pt x="4132" y="9425"/>
                    <a:pt x="4132" y="9425"/>
                    <a:pt x="4132" y="9425"/>
                  </a:cubicBezTo>
                  <a:cubicBezTo>
                    <a:pt x="4141" y="9426"/>
                    <a:pt x="4151" y="9427"/>
                    <a:pt x="4160" y="9428"/>
                  </a:cubicBezTo>
                  <a:cubicBezTo>
                    <a:pt x="4163" y="9400"/>
                    <a:pt x="4163" y="9400"/>
                    <a:pt x="4163" y="9400"/>
                  </a:cubicBezTo>
                  <a:cubicBezTo>
                    <a:pt x="4163" y="9400"/>
                    <a:pt x="4163" y="9400"/>
                    <a:pt x="4163" y="9400"/>
                  </a:cubicBezTo>
                  <a:cubicBezTo>
                    <a:pt x="4154" y="9399"/>
                    <a:pt x="4145" y="9398"/>
                    <a:pt x="4136" y="9397"/>
                  </a:cubicBezTo>
                  <a:moveTo>
                    <a:pt x="5340" y="9395"/>
                  </a:moveTo>
                  <a:cubicBezTo>
                    <a:pt x="5331" y="9396"/>
                    <a:pt x="5322" y="9397"/>
                    <a:pt x="5313" y="9398"/>
                  </a:cubicBezTo>
                  <a:cubicBezTo>
                    <a:pt x="5316" y="9426"/>
                    <a:pt x="5316" y="9426"/>
                    <a:pt x="5316" y="9426"/>
                  </a:cubicBezTo>
                  <a:cubicBezTo>
                    <a:pt x="5325" y="9425"/>
                    <a:pt x="5335" y="9424"/>
                    <a:pt x="5344" y="9423"/>
                  </a:cubicBezTo>
                  <a:cubicBezTo>
                    <a:pt x="5340" y="9395"/>
                    <a:pt x="5340" y="9395"/>
                    <a:pt x="5340" y="9395"/>
                  </a:cubicBezTo>
                  <a:moveTo>
                    <a:pt x="3990" y="9376"/>
                  </a:moveTo>
                  <a:cubicBezTo>
                    <a:pt x="3985" y="9404"/>
                    <a:pt x="3985" y="9404"/>
                    <a:pt x="3985" y="9404"/>
                  </a:cubicBezTo>
                  <a:cubicBezTo>
                    <a:pt x="3985" y="9404"/>
                    <a:pt x="3985" y="9404"/>
                    <a:pt x="3985" y="9404"/>
                  </a:cubicBezTo>
                  <a:cubicBezTo>
                    <a:pt x="3994" y="9405"/>
                    <a:pt x="4004" y="9407"/>
                    <a:pt x="4013" y="9408"/>
                  </a:cubicBezTo>
                  <a:cubicBezTo>
                    <a:pt x="4017" y="9381"/>
                    <a:pt x="4017" y="9381"/>
                    <a:pt x="4017" y="9381"/>
                  </a:cubicBezTo>
                  <a:cubicBezTo>
                    <a:pt x="4008" y="9379"/>
                    <a:pt x="3999" y="9378"/>
                    <a:pt x="3990" y="9376"/>
                  </a:cubicBezTo>
                  <a:moveTo>
                    <a:pt x="5486" y="9374"/>
                  </a:moveTo>
                  <a:cubicBezTo>
                    <a:pt x="5477" y="9375"/>
                    <a:pt x="5468" y="9377"/>
                    <a:pt x="5459" y="9378"/>
                  </a:cubicBezTo>
                  <a:cubicBezTo>
                    <a:pt x="5463" y="9406"/>
                    <a:pt x="5463" y="9406"/>
                    <a:pt x="5463" y="9406"/>
                  </a:cubicBezTo>
                  <a:cubicBezTo>
                    <a:pt x="5472" y="9404"/>
                    <a:pt x="5482" y="9403"/>
                    <a:pt x="5491" y="9401"/>
                  </a:cubicBezTo>
                  <a:cubicBezTo>
                    <a:pt x="5486" y="9374"/>
                    <a:pt x="5486" y="9374"/>
                    <a:pt x="5486" y="9374"/>
                  </a:cubicBezTo>
                  <a:cubicBezTo>
                    <a:pt x="5486" y="9374"/>
                    <a:pt x="5486" y="9374"/>
                    <a:pt x="5486" y="9374"/>
                  </a:cubicBezTo>
                  <a:moveTo>
                    <a:pt x="3844" y="9351"/>
                  </a:moveTo>
                  <a:cubicBezTo>
                    <a:pt x="3839" y="9378"/>
                    <a:pt x="3839" y="9378"/>
                    <a:pt x="3839" y="9378"/>
                  </a:cubicBezTo>
                  <a:cubicBezTo>
                    <a:pt x="3848" y="9380"/>
                    <a:pt x="3857" y="9382"/>
                    <a:pt x="3867" y="9384"/>
                  </a:cubicBezTo>
                  <a:cubicBezTo>
                    <a:pt x="3872" y="9356"/>
                    <a:pt x="3872" y="9356"/>
                    <a:pt x="3872" y="9356"/>
                  </a:cubicBezTo>
                  <a:cubicBezTo>
                    <a:pt x="3872" y="9356"/>
                    <a:pt x="3872" y="9356"/>
                    <a:pt x="3872" y="9356"/>
                  </a:cubicBezTo>
                  <a:cubicBezTo>
                    <a:pt x="3862" y="9354"/>
                    <a:pt x="3853" y="9353"/>
                    <a:pt x="3844" y="9351"/>
                  </a:cubicBezTo>
                  <a:moveTo>
                    <a:pt x="5632" y="9348"/>
                  </a:moveTo>
                  <a:cubicBezTo>
                    <a:pt x="5632" y="9348"/>
                    <a:pt x="5632" y="9348"/>
                    <a:pt x="5632" y="9348"/>
                  </a:cubicBezTo>
                  <a:cubicBezTo>
                    <a:pt x="5622" y="9350"/>
                    <a:pt x="5613" y="9351"/>
                    <a:pt x="5604" y="9353"/>
                  </a:cubicBezTo>
                  <a:cubicBezTo>
                    <a:pt x="5609" y="9381"/>
                    <a:pt x="5609" y="9381"/>
                    <a:pt x="5609" y="9381"/>
                  </a:cubicBezTo>
                  <a:cubicBezTo>
                    <a:pt x="5619" y="9379"/>
                    <a:pt x="5628" y="9377"/>
                    <a:pt x="5637" y="9375"/>
                  </a:cubicBezTo>
                  <a:cubicBezTo>
                    <a:pt x="5632" y="9348"/>
                    <a:pt x="5632" y="9348"/>
                    <a:pt x="5632" y="9348"/>
                  </a:cubicBezTo>
                  <a:moveTo>
                    <a:pt x="3700" y="9321"/>
                  </a:moveTo>
                  <a:cubicBezTo>
                    <a:pt x="3694" y="9348"/>
                    <a:pt x="3694" y="9348"/>
                    <a:pt x="3694" y="9348"/>
                  </a:cubicBezTo>
                  <a:cubicBezTo>
                    <a:pt x="3703" y="9350"/>
                    <a:pt x="3712" y="9352"/>
                    <a:pt x="3721" y="9354"/>
                  </a:cubicBezTo>
                  <a:cubicBezTo>
                    <a:pt x="3727" y="9327"/>
                    <a:pt x="3727" y="9327"/>
                    <a:pt x="3727" y="9327"/>
                  </a:cubicBezTo>
                  <a:cubicBezTo>
                    <a:pt x="3718" y="9325"/>
                    <a:pt x="3709" y="9323"/>
                    <a:pt x="3700" y="9321"/>
                  </a:cubicBezTo>
                  <a:moveTo>
                    <a:pt x="5776" y="9317"/>
                  </a:moveTo>
                  <a:cubicBezTo>
                    <a:pt x="5767" y="9320"/>
                    <a:pt x="5758" y="9322"/>
                    <a:pt x="5749" y="9324"/>
                  </a:cubicBezTo>
                  <a:cubicBezTo>
                    <a:pt x="5755" y="9351"/>
                    <a:pt x="5755" y="9351"/>
                    <a:pt x="5755" y="9351"/>
                  </a:cubicBezTo>
                  <a:cubicBezTo>
                    <a:pt x="5764" y="9349"/>
                    <a:pt x="5773" y="9347"/>
                    <a:pt x="5782" y="9345"/>
                  </a:cubicBezTo>
                  <a:cubicBezTo>
                    <a:pt x="5776" y="9317"/>
                    <a:pt x="5776" y="9317"/>
                    <a:pt x="5776" y="9317"/>
                  </a:cubicBezTo>
                  <a:cubicBezTo>
                    <a:pt x="5776" y="9317"/>
                    <a:pt x="5776" y="9317"/>
                    <a:pt x="5776" y="9317"/>
                  </a:cubicBezTo>
                  <a:moveTo>
                    <a:pt x="3556" y="9287"/>
                  </a:moveTo>
                  <a:cubicBezTo>
                    <a:pt x="3549" y="9314"/>
                    <a:pt x="3549" y="9314"/>
                    <a:pt x="3549" y="9314"/>
                  </a:cubicBezTo>
                  <a:cubicBezTo>
                    <a:pt x="3558" y="9316"/>
                    <a:pt x="3567" y="9318"/>
                    <a:pt x="3577" y="9321"/>
                  </a:cubicBezTo>
                  <a:cubicBezTo>
                    <a:pt x="3583" y="9293"/>
                    <a:pt x="3583" y="9293"/>
                    <a:pt x="3583" y="9293"/>
                  </a:cubicBezTo>
                  <a:cubicBezTo>
                    <a:pt x="3574" y="9291"/>
                    <a:pt x="3565" y="9289"/>
                    <a:pt x="3556" y="9287"/>
                  </a:cubicBezTo>
                  <a:moveTo>
                    <a:pt x="5919" y="9283"/>
                  </a:moveTo>
                  <a:cubicBezTo>
                    <a:pt x="5910" y="9285"/>
                    <a:pt x="5901" y="9287"/>
                    <a:pt x="5892" y="9289"/>
                  </a:cubicBezTo>
                  <a:cubicBezTo>
                    <a:pt x="5899" y="9317"/>
                    <a:pt x="5899" y="9317"/>
                    <a:pt x="5899" y="9317"/>
                  </a:cubicBezTo>
                  <a:cubicBezTo>
                    <a:pt x="5908" y="9314"/>
                    <a:pt x="5917" y="9312"/>
                    <a:pt x="5926" y="9310"/>
                  </a:cubicBezTo>
                  <a:cubicBezTo>
                    <a:pt x="5919" y="9283"/>
                    <a:pt x="5919" y="9283"/>
                    <a:pt x="5919" y="9283"/>
                  </a:cubicBezTo>
                  <a:moveTo>
                    <a:pt x="3414" y="9248"/>
                  </a:moveTo>
                  <a:cubicBezTo>
                    <a:pt x="3406" y="9274"/>
                    <a:pt x="3406" y="9274"/>
                    <a:pt x="3406" y="9274"/>
                  </a:cubicBezTo>
                  <a:cubicBezTo>
                    <a:pt x="3415" y="9277"/>
                    <a:pt x="3424" y="9280"/>
                    <a:pt x="3433" y="9282"/>
                  </a:cubicBezTo>
                  <a:cubicBezTo>
                    <a:pt x="3441" y="9255"/>
                    <a:pt x="3441" y="9255"/>
                    <a:pt x="3441" y="9255"/>
                  </a:cubicBezTo>
                  <a:cubicBezTo>
                    <a:pt x="3441" y="9255"/>
                    <a:pt x="3441" y="9255"/>
                    <a:pt x="3441" y="9255"/>
                  </a:cubicBezTo>
                  <a:cubicBezTo>
                    <a:pt x="3432" y="9253"/>
                    <a:pt x="3423" y="9250"/>
                    <a:pt x="3414" y="9248"/>
                  </a:cubicBezTo>
                  <a:moveTo>
                    <a:pt x="6061" y="9243"/>
                  </a:moveTo>
                  <a:cubicBezTo>
                    <a:pt x="6053" y="9246"/>
                    <a:pt x="6044" y="9248"/>
                    <a:pt x="6035" y="9251"/>
                  </a:cubicBezTo>
                  <a:cubicBezTo>
                    <a:pt x="6042" y="9278"/>
                    <a:pt x="6042" y="9278"/>
                    <a:pt x="6042" y="9278"/>
                  </a:cubicBezTo>
                  <a:cubicBezTo>
                    <a:pt x="6051" y="9275"/>
                    <a:pt x="6060" y="9273"/>
                    <a:pt x="6069" y="9270"/>
                  </a:cubicBezTo>
                  <a:cubicBezTo>
                    <a:pt x="6061" y="9243"/>
                    <a:pt x="6061" y="9243"/>
                    <a:pt x="6061" y="9243"/>
                  </a:cubicBezTo>
                  <a:moveTo>
                    <a:pt x="3273" y="9204"/>
                  </a:moveTo>
                  <a:cubicBezTo>
                    <a:pt x="3264" y="9231"/>
                    <a:pt x="3264" y="9231"/>
                    <a:pt x="3264" y="9231"/>
                  </a:cubicBezTo>
                  <a:cubicBezTo>
                    <a:pt x="3273" y="9234"/>
                    <a:pt x="3282" y="9236"/>
                    <a:pt x="3291" y="9239"/>
                  </a:cubicBezTo>
                  <a:cubicBezTo>
                    <a:pt x="3300" y="9213"/>
                    <a:pt x="3300" y="9213"/>
                    <a:pt x="3300" y="9213"/>
                  </a:cubicBezTo>
                  <a:cubicBezTo>
                    <a:pt x="3291" y="9210"/>
                    <a:pt x="3282" y="9207"/>
                    <a:pt x="3273" y="9204"/>
                  </a:cubicBezTo>
                  <a:moveTo>
                    <a:pt x="6202" y="9199"/>
                  </a:moveTo>
                  <a:cubicBezTo>
                    <a:pt x="6193" y="9202"/>
                    <a:pt x="6185" y="9205"/>
                    <a:pt x="6176" y="9208"/>
                  </a:cubicBezTo>
                  <a:cubicBezTo>
                    <a:pt x="6184" y="9234"/>
                    <a:pt x="6184" y="9234"/>
                    <a:pt x="6184" y="9234"/>
                  </a:cubicBezTo>
                  <a:cubicBezTo>
                    <a:pt x="6193" y="9232"/>
                    <a:pt x="6202" y="9229"/>
                    <a:pt x="6211" y="9226"/>
                  </a:cubicBezTo>
                  <a:cubicBezTo>
                    <a:pt x="6202" y="9199"/>
                    <a:pt x="6202" y="9199"/>
                    <a:pt x="6202" y="9199"/>
                  </a:cubicBezTo>
                  <a:moveTo>
                    <a:pt x="3133" y="9156"/>
                  </a:moveTo>
                  <a:cubicBezTo>
                    <a:pt x="3123" y="9182"/>
                    <a:pt x="3123" y="9182"/>
                    <a:pt x="3123" y="9182"/>
                  </a:cubicBezTo>
                  <a:cubicBezTo>
                    <a:pt x="3132" y="9185"/>
                    <a:pt x="3141" y="9189"/>
                    <a:pt x="3150" y="9192"/>
                  </a:cubicBezTo>
                  <a:cubicBezTo>
                    <a:pt x="3159" y="9165"/>
                    <a:pt x="3159" y="9165"/>
                    <a:pt x="3159" y="9165"/>
                  </a:cubicBezTo>
                  <a:cubicBezTo>
                    <a:pt x="3159" y="9165"/>
                    <a:pt x="3159" y="9165"/>
                    <a:pt x="3159" y="9165"/>
                  </a:cubicBezTo>
                  <a:cubicBezTo>
                    <a:pt x="3150" y="9162"/>
                    <a:pt x="3142" y="9159"/>
                    <a:pt x="3133" y="9156"/>
                  </a:cubicBezTo>
                  <a:moveTo>
                    <a:pt x="6342" y="9151"/>
                  </a:moveTo>
                  <a:cubicBezTo>
                    <a:pt x="6333" y="9154"/>
                    <a:pt x="6324" y="9157"/>
                    <a:pt x="6315" y="9160"/>
                  </a:cubicBezTo>
                  <a:cubicBezTo>
                    <a:pt x="6325" y="9187"/>
                    <a:pt x="6325" y="9187"/>
                    <a:pt x="6325" y="9187"/>
                  </a:cubicBezTo>
                  <a:cubicBezTo>
                    <a:pt x="6334" y="9183"/>
                    <a:pt x="6342" y="9180"/>
                    <a:pt x="6351" y="9177"/>
                  </a:cubicBezTo>
                  <a:cubicBezTo>
                    <a:pt x="6342" y="9151"/>
                    <a:pt x="6342" y="9151"/>
                    <a:pt x="6342" y="9151"/>
                  </a:cubicBezTo>
                  <a:moveTo>
                    <a:pt x="2994" y="9103"/>
                  </a:moveTo>
                  <a:cubicBezTo>
                    <a:pt x="2984" y="9129"/>
                    <a:pt x="2984" y="9129"/>
                    <a:pt x="2984" y="9129"/>
                  </a:cubicBezTo>
                  <a:cubicBezTo>
                    <a:pt x="2993" y="9133"/>
                    <a:pt x="3002" y="9136"/>
                    <a:pt x="3010" y="9140"/>
                  </a:cubicBezTo>
                  <a:cubicBezTo>
                    <a:pt x="3021" y="9114"/>
                    <a:pt x="3021" y="9114"/>
                    <a:pt x="3021" y="9114"/>
                  </a:cubicBezTo>
                  <a:cubicBezTo>
                    <a:pt x="3021" y="9114"/>
                    <a:pt x="3021" y="9114"/>
                    <a:pt x="3021" y="9114"/>
                  </a:cubicBezTo>
                  <a:cubicBezTo>
                    <a:pt x="3012" y="9110"/>
                    <a:pt x="3003" y="9107"/>
                    <a:pt x="2994" y="9103"/>
                  </a:cubicBezTo>
                  <a:moveTo>
                    <a:pt x="6479" y="9098"/>
                  </a:moveTo>
                  <a:cubicBezTo>
                    <a:pt x="6471" y="9101"/>
                    <a:pt x="6462" y="9105"/>
                    <a:pt x="6453" y="9108"/>
                  </a:cubicBezTo>
                  <a:cubicBezTo>
                    <a:pt x="6464" y="9134"/>
                    <a:pt x="6464" y="9134"/>
                    <a:pt x="6464" y="9134"/>
                  </a:cubicBezTo>
                  <a:cubicBezTo>
                    <a:pt x="6472" y="9131"/>
                    <a:pt x="6481" y="9127"/>
                    <a:pt x="6490" y="9124"/>
                  </a:cubicBezTo>
                  <a:cubicBezTo>
                    <a:pt x="6479" y="9098"/>
                    <a:pt x="6479" y="9098"/>
                    <a:pt x="6479" y="9098"/>
                  </a:cubicBezTo>
                  <a:moveTo>
                    <a:pt x="2858" y="9047"/>
                  </a:moveTo>
                  <a:cubicBezTo>
                    <a:pt x="2847" y="9072"/>
                    <a:pt x="2847" y="9072"/>
                    <a:pt x="2847" y="9072"/>
                  </a:cubicBezTo>
                  <a:cubicBezTo>
                    <a:pt x="2855" y="9076"/>
                    <a:pt x="2864" y="9080"/>
                    <a:pt x="2873" y="9083"/>
                  </a:cubicBezTo>
                  <a:cubicBezTo>
                    <a:pt x="2884" y="9058"/>
                    <a:pt x="2884" y="9058"/>
                    <a:pt x="2884" y="9058"/>
                  </a:cubicBezTo>
                  <a:cubicBezTo>
                    <a:pt x="2875" y="9054"/>
                    <a:pt x="2866" y="9050"/>
                    <a:pt x="2858" y="9047"/>
                  </a:cubicBezTo>
                  <a:moveTo>
                    <a:pt x="6615" y="9041"/>
                  </a:moveTo>
                  <a:cubicBezTo>
                    <a:pt x="6606" y="9045"/>
                    <a:pt x="6598" y="9049"/>
                    <a:pt x="6589" y="9052"/>
                  </a:cubicBezTo>
                  <a:cubicBezTo>
                    <a:pt x="6601" y="9078"/>
                    <a:pt x="6601" y="9078"/>
                    <a:pt x="6601" y="9078"/>
                  </a:cubicBezTo>
                  <a:cubicBezTo>
                    <a:pt x="6609" y="9074"/>
                    <a:pt x="6618" y="9070"/>
                    <a:pt x="6626" y="9067"/>
                  </a:cubicBezTo>
                  <a:cubicBezTo>
                    <a:pt x="6615" y="9041"/>
                    <a:pt x="6615" y="9041"/>
                    <a:pt x="6615" y="9041"/>
                  </a:cubicBezTo>
                  <a:moveTo>
                    <a:pt x="2723" y="8986"/>
                  </a:moveTo>
                  <a:cubicBezTo>
                    <a:pt x="2711" y="9011"/>
                    <a:pt x="2711" y="9011"/>
                    <a:pt x="2711" y="9011"/>
                  </a:cubicBezTo>
                  <a:cubicBezTo>
                    <a:pt x="2720" y="9015"/>
                    <a:pt x="2728" y="9019"/>
                    <a:pt x="2737" y="9023"/>
                  </a:cubicBezTo>
                  <a:cubicBezTo>
                    <a:pt x="2748" y="8997"/>
                    <a:pt x="2748" y="8997"/>
                    <a:pt x="2748" y="8997"/>
                  </a:cubicBezTo>
                  <a:cubicBezTo>
                    <a:pt x="2748" y="8997"/>
                    <a:pt x="2748" y="8997"/>
                    <a:pt x="2748" y="8997"/>
                  </a:cubicBezTo>
                  <a:cubicBezTo>
                    <a:pt x="2740" y="8993"/>
                    <a:pt x="2732" y="8990"/>
                    <a:pt x="2723" y="8986"/>
                  </a:cubicBezTo>
                  <a:moveTo>
                    <a:pt x="6749" y="8980"/>
                  </a:moveTo>
                  <a:cubicBezTo>
                    <a:pt x="6740" y="8984"/>
                    <a:pt x="6732" y="8988"/>
                    <a:pt x="6724" y="8992"/>
                  </a:cubicBezTo>
                  <a:cubicBezTo>
                    <a:pt x="6735" y="9017"/>
                    <a:pt x="6735" y="9017"/>
                    <a:pt x="6735" y="9017"/>
                  </a:cubicBezTo>
                  <a:cubicBezTo>
                    <a:pt x="6744" y="9013"/>
                    <a:pt x="6752" y="9009"/>
                    <a:pt x="6761" y="9005"/>
                  </a:cubicBezTo>
                  <a:cubicBezTo>
                    <a:pt x="6749" y="8980"/>
                    <a:pt x="6749" y="8980"/>
                    <a:pt x="6749" y="8980"/>
                  </a:cubicBezTo>
                  <a:moveTo>
                    <a:pt x="2590" y="8920"/>
                  </a:moveTo>
                  <a:cubicBezTo>
                    <a:pt x="2578" y="8945"/>
                    <a:pt x="2578" y="8945"/>
                    <a:pt x="2578" y="8945"/>
                  </a:cubicBezTo>
                  <a:cubicBezTo>
                    <a:pt x="2586" y="8949"/>
                    <a:pt x="2594" y="8954"/>
                    <a:pt x="2603" y="8958"/>
                  </a:cubicBezTo>
                  <a:cubicBezTo>
                    <a:pt x="2615" y="8933"/>
                    <a:pt x="2615" y="8933"/>
                    <a:pt x="2615" y="8933"/>
                  </a:cubicBezTo>
                  <a:cubicBezTo>
                    <a:pt x="2607" y="8929"/>
                    <a:pt x="2599" y="8924"/>
                    <a:pt x="2590" y="8920"/>
                  </a:cubicBezTo>
                  <a:moveTo>
                    <a:pt x="6880" y="8915"/>
                  </a:moveTo>
                  <a:cubicBezTo>
                    <a:pt x="6872" y="8919"/>
                    <a:pt x="6864" y="8923"/>
                    <a:pt x="6856" y="8927"/>
                  </a:cubicBezTo>
                  <a:cubicBezTo>
                    <a:pt x="6868" y="8952"/>
                    <a:pt x="6868" y="8952"/>
                    <a:pt x="6868" y="8952"/>
                  </a:cubicBezTo>
                  <a:cubicBezTo>
                    <a:pt x="6877" y="8948"/>
                    <a:pt x="6885" y="8944"/>
                    <a:pt x="6893" y="8940"/>
                  </a:cubicBezTo>
                  <a:cubicBezTo>
                    <a:pt x="6880" y="8915"/>
                    <a:pt x="6880" y="8915"/>
                    <a:pt x="6880" y="8915"/>
                  </a:cubicBezTo>
                  <a:moveTo>
                    <a:pt x="2460" y="8851"/>
                  </a:moveTo>
                  <a:cubicBezTo>
                    <a:pt x="2446" y="8875"/>
                    <a:pt x="2446" y="8875"/>
                    <a:pt x="2446" y="8875"/>
                  </a:cubicBezTo>
                  <a:cubicBezTo>
                    <a:pt x="2455" y="8880"/>
                    <a:pt x="2463" y="8884"/>
                    <a:pt x="2471" y="8889"/>
                  </a:cubicBezTo>
                  <a:cubicBezTo>
                    <a:pt x="2485" y="8864"/>
                    <a:pt x="2485" y="8864"/>
                    <a:pt x="2485" y="8864"/>
                  </a:cubicBezTo>
                  <a:cubicBezTo>
                    <a:pt x="2476" y="8860"/>
                    <a:pt x="2468" y="8855"/>
                    <a:pt x="2460" y="8851"/>
                  </a:cubicBezTo>
                  <a:moveTo>
                    <a:pt x="7010" y="8845"/>
                  </a:moveTo>
                  <a:cubicBezTo>
                    <a:pt x="7002" y="8850"/>
                    <a:pt x="6994" y="8854"/>
                    <a:pt x="6986" y="8859"/>
                  </a:cubicBezTo>
                  <a:cubicBezTo>
                    <a:pt x="6999" y="8883"/>
                    <a:pt x="6999" y="8883"/>
                    <a:pt x="6999" y="8883"/>
                  </a:cubicBezTo>
                  <a:cubicBezTo>
                    <a:pt x="7007" y="8879"/>
                    <a:pt x="7016" y="8874"/>
                    <a:pt x="7024" y="8870"/>
                  </a:cubicBezTo>
                  <a:cubicBezTo>
                    <a:pt x="7010" y="8845"/>
                    <a:pt x="7010" y="8845"/>
                    <a:pt x="7010" y="8845"/>
                  </a:cubicBezTo>
                  <a:moveTo>
                    <a:pt x="2332" y="8777"/>
                  </a:moveTo>
                  <a:cubicBezTo>
                    <a:pt x="2317" y="8801"/>
                    <a:pt x="2317" y="8801"/>
                    <a:pt x="2317" y="8801"/>
                  </a:cubicBezTo>
                  <a:cubicBezTo>
                    <a:pt x="2326" y="8806"/>
                    <a:pt x="2334" y="8811"/>
                    <a:pt x="2342" y="8816"/>
                  </a:cubicBezTo>
                  <a:cubicBezTo>
                    <a:pt x="2356" y="8792"/>
                    <a:pt x="2356" y="8792"/>
                    <a:pt x="2356" y="8792"/>
                  </a:cubicBezTo>
                  <a:cubicBezTo>
                    <a:pt x="2348" y="8787"/>
                    <a:pt x="2340" y="8782"/>
                    <a:pt x="2332" y="8777"/>
                  </a:cubicBezTo>
                  <a:moveTo>
                    <a:pt x="7138" y="8772"/>
                  </a:moveTo>
                  <a:cubicBezTo>
                    <a:pt x="7130" y="8776"/>
                    <a:pt x="7122" y="8781"/>
                    <a:pt x="7114" y="8786"/>
                  </a:cubicBezTo>
                  <a:cubicBezTo>
                    <a:pt x="7128" y="8810"/>
                    <a:pt x="7128" y="8810"/>
                    <a:pt x="7128" y="8810"/>
                  </a:cubicBezTo>
                  <a:cubicBezTo>
                    <a:pt x="7136" y="8805"/>
                    <a:pt x="7144" y="8801"/>
                    <a:pt x="7152" y="8796"/>
                  </a:cubicBezTo>
                  <a:cubicBezTo>
                    <a:pt x="7138" y="8772"/>
                    <a:pt x="7138" y="8772"/>
                    <a:pt x="7138" y="8772"/>
                  </a:cubicBezTo>
                  <a:moveTo>
                    <a:pt x="2206" y="8700"/>
                  </a:moveTo>
                  <a:cubicBezTo>
                    <a:pt x="2191" y="8723"/>
                    <a:pt x="2191" y="8723"/>
                    <a:pt x="2191" y="8723"/>
                  </a:cubicBezTo>
                  <a:cubicBezTo>
                    <a:pt x="2199" y="8728"/>
                    <a:pt x="2207" y="8734"/>
                    <a:pt x="2215" y="8738"/>
                  </a:cubicBezTo>
                  <a:cubicBezTo>
                    <a:pt x="2230" y="8715"/>
                    <a:pt x="2230" y="8715"/>
                    <a:pt x="2230" y="8715"/>
                  </a:cubicBezTo>
                  <a:cubicBezTo>
                    <a:pt x="2230" y="8715"/>
                    <a:pt x="2230" y="8715"/>
                    <a:pt x="2230" y="8715"/>
                  </a:cubicBezTo>
                  <a:cubicBezTo>
                    <a:pt x="2222" y="8710"/>
                    <a:pt x="2214" y="8705"/>
                    <a:pt x="2206" y="8700"/>
                  </a:cubicBezTo>
                  <a:moveTo>
                    <a:pt x="7263" y="8694"/>
                  </a:moveTo>
                  <a:cubicBezTo>
                    <a:pt x="7255" y="8699"/>
                    <a:pt x="7247" y="8704"/>
                    <a:pt x="7239" y="8709"/>
                  </a:cubicBezTo>
                  <a:cubicBezTo>
                    <a:pt x="7254" y="8733"/>
                    <a:pt x="7254" y="8733"/>
                    <a:pt x="7254" y="8733"/>
                  </a:cubicBezTo>
                  <a:cubicBezTo>
                    <a:pt x="7262" y="8728"/>
                    <a:pt x="7270" y="8723"/>
                    <a:pt x="7278" y="8718"/>
                  </a:cubicBezTo>
                  <a:cubicBezTo>
                    <a:pt x="7263" y="8694"/>
                    <a:pt x="7263" y="8694"/>
                    <a:pt x="7263" y="8694"/>
                  </a:cubicBezTo>
                  <a:cubicBezTo>
                    <a:pt x="7263" y="8694"/>
                    <a:pt x="7263" y="8694"/>
                    <a:pt x="7263" y="8694"/>
                  </a:cubicBezTo>
                  <a:moveTo>
                    <a:pt x="2106" y="8634"/>
                  </a:moveTo>
                  <a:cubicBezTo>
                    <a:pt x="2106" y="8634"/>
                    <a:pt x="2106" y="8634"/>
                    <a:pt x="2106" y="8634"/>
                  </a:cubicBezTo>
                  <a:cubicBezTo>
                    <a:pt x="2106" y="8634"/>
                    <a:pt x="2106" y="8634"/>
                    <a:pt x="2106" y="8634"/>
                  </a:cubicBezTo>
                  <a:cubicBezTo>
                    <a:pt x="2106" y="8634"/>
                    <a:pt x="2106" y="8634"/>
                    <a:pt x="2106" y="8634"/>
                  </a:cubicBezTo>
                  <a:moveTo>
                    <a:pt x="2083" y="8618"/>
                  </a:moveTo>
                  <a:cubicBezTo>
                    <a:pt x="2067" y="8642"/>
                    <a:pt x="2067" y="8642"/>
                    <a:pt x="2067" y="8642"/>
                  </a:cubicBezTo>
                  <a:cubicBezTo>
                    <a:pt x="2075" y="8647"/>
                    <a:pt x="2082" y="8652"/>
                    <a:pt x="2090" y="8657"/>
                  </a:cubicBezTo>
                  <a:cubicBezTo>
                    <a:pt x="2106" y="8634"/>
                    <a:pt x="2106" y="8634"/>
                    <a:pt x="2106" y="8634"/>
                  </a:cubicBezTo>
                  <a:cubicBezTo>
                    <a:pt x="2098" y="8629"/>
                    <a:pt x="2090" y="8624"/>
                    <a:pt x="2083" y="8618"/>
                  </a:cubicBezTo>
                  <a:moveTo>
                    <a:pt x="7386" y="8613"/>
                  </a:moveTo>
                  <a:cubicBezTo>
                    <a:pt x="7378" y="8618"/>
                    <a:pt x="7370" y="8623"/>
                    <a:pt x="7363" y="8629"/>
                  </a:cubicBezTo>
                  <a:cubicBezTo>
                    <a:pt x="7378" y="8652"/>
                    <a:pt x="7378" y="8652"/>
                    <a:pt x="7378" y="8652"/>
                  </a:cubicBezTo>
                  <a:cubicBezTo>
                    <a:pt x="7386" y="8646"/>
                    <a:pt x="7394" y="8641"/>
                    <a:pt x="7402" y="8636"/>
                  </a:cubicBezTo>
                  <a:cubicBezTo>
                    <a:pt x="7386" y="8613"/>
                    <a:pt x="7386" y="8613"/>
                    <a:pt x="7386" y="8613"/>
                  </a:cubicBezTo>
                  <a:moveTo>
                    <a:pt x="1962" y="8533"/>
                  </a:moveTo>
                  <a:cubicBezTo>
                    <a:pt x="1946" y="8556"/>
                    <a:pt x="1946" y="8556"/>
                    <a:pt x="1946" y="8556"/>
                  </a:cubicBezTo>
                  <a:cubicBezTo>
                    <a:pt x="1953" y="8561"/>
                    <a:pt x="1961" y="8567"/>
                    <a:pt x="1968" y="8572"/>
                  </a:cubicBezTo>
                  <a:cubicBezTo>
                    <a:pt x="1985" y="8550"/>
                    <a:pt x="1985" y="8550"/>
                    <a:pt x="1985" y="8550"/>
                  </a:cubicBezTo>
                  <a:cubicBezTo>
                    <a:pt x="1985" y="8550"/>
                    <a:pt x="1985" y="8550"/>
                    <a:pt x="1985" y="8550"/>
                  </a:cubicBezTo>
                  <a:cubicBezTo>
                    <a:pt x="1977" y="8544"/>
                    <a:pt x="1970" y="8539"/>
                    <a:pt x="1962" y="8533"/>
                  </a:cubicBezTo>
                  <a:moveTo>
                    <a:pt x="7506" y="8528"/>
                  </a:moveTo>
                  <a:cubicBezTo>
                    <a:pt x="7498" y="8533"/>
                    <a:pt x="7491" y="8539"/>
                    <a:pt x="7483" y="8544"/>
                  </a:cubicBezTo>
                  <a:cubicBezTo>
                    <a:pt x="7500" y="8567"/>
                    <a:pt x="7500" y="8567"/>
                    <a:pt x="7500" y="8567"/>
                  </a:cubicBezTo>
                  <a:cubicBezTo>
                    <a:pt x="7507" y="8561"/>
                    <a:pt x="7515" y="8556"/>
                    <a:pt x="7522" y="8550"/>
                  </a:cubicBezTo>
                  <a:cubicBezTo>
                    <a:pt x="7506" y="8528"/>
                    <a:pt x="7506" y="8528"/>
                    <a:pt x="7506" y="8528"/>
                  </a:cubicBezTo>
                  <a:moveTo>
                    <a:pt x="1844" y="8444"/>
                  </a:moveTo>
                  <a:cubicBezTo>
                    <a:pt x="1827" y="8467"/>
                    <a:pt x="1827" y="8467"/>
                    <a:pt x="1827" y="8467"/>
                  </a:cubicBezTo>
                  <a:cubicBezTo>
                    <a:pt x="1834" y="8472"/>
                    <a:pt x="1842" y="8478"/>
                    <a:pt x="1849" y="8484"/>
                  </a:cubicBezTo>
                  <a:cubicBezTo>
                    <a:pt x="1866" y="8462"/>
                    <a:pt x="1866" y="8462"/>
                    <a:pt x="1866" y="8462"/>
                  </a:cubicBezTo>
                  <a:cubicBezTo>
                    <a:pt x="1859" y="8456"/>
                    <a:pt x="1851" y="8450"/>
                    <a:pt x="1844" y="8444"/>
                  </a:cubicBezTo>
                  <a:moveTo>
                    <a:pt x="7623" y="8439"/>
                  </a:moveTo>
                  <a:cubicBezTo>
                    <a:pt x="7616" y="8444"/>
                    <a:pt x="7609" y="8450"/>
                    <a:pt x="7601" y="8456"/>
                  </a:cubicBezTo>
                  <a:cubicBezTo>
                    <a:pt x="7618" y="8478"/>
                    <a:pt x="7618" y="8478"/>
                    <a:pt x="7618" y="8478"/>
                  </a:cubicBezTo>
                  <a:cubicBezTo>
                    <a:pt x="7626" y="8472"/>
                    <a:pt x="7633" y="8467"/>
                    <a:pt x="7641" y="8461"/>
                  </a:cubicBezTo>
                  <a:cubicBezTo>
                    <a:pt x="7623" y="8439"/>
                    <a:pt x="7623" y="8439"/>
                    <a:pt x="7623" y="8439"/>
                  </a:cubicBezTo>
                  <a:moveTo>
                    <a:pt x="1729" y="8352"/>
                  </a:moveTo>
                  <a:cubicBezTo>
                    <a:pt x="1711" y="8373"/>
                    <a:pt x="1711" y="8373"/>
                    <a:pt x="1711" y="8373"/>
                  </a:cubicBezTo>
                  <a:cubicBezTo>
                    <a:pt x="1718" y="8379"/>
                    <a:pt x="1726" y="8385"/>
                    <a:pt x="1733" y="8391"/>
                  </a:cubicBezTo>
                  <a:cubicBezTo>
                    <a:pt x="1751" y="8370"/>
                    <a:pt x="1751" y="8370"/>
                    <a:pt x="1751" y="8370"/>
                  </a:cubicBezTo>
                  <a:cubicBezTo>
                    <a:pt x="1751" y="8370"/>
                    <a:pt x="1751" y="8370"/>
                    <a:pt x="1751" y="8370"/>
                  </a:cubicBezTo>
                  <a:cubicBezTo>
                    <a:pt x="1743" y="8364"/>
                    <a:pt x="1736" y="8358"/>
                    <a:pt x="1729" y="8352"/>
                  </a:cubicBezTo>
                  <a:moveTo>
                    <a:pt x="7738" y="8346"/>
                  </a:moveTo>
                  <a:cubicBezTo>
                    <a:pt x="7731" y="8352"/>
                    <a:pt x="7724" y="8358"/>
                    <a:pt x="7717" y="8364"/>
                  </a:cubicBezTo>
                  <a:cubicBezTo>
                    <a:pt x="7734" y="8386"/>
                    <a:pt x="7734" y="8386"/>
                    <a:pt x="7734" y="8386"/>
                  </a:cubicBezTo>
                  <a:cubicBezTo>
                    <a:pt x="7742" y="8380"/>
                    <a:pt x="7749" y="8374"/>
                    <a:pt x="7756" y="8368"/>
                  </a:cubicBezTo>
                  <a:cubicBezTo>
                    <a:pt x="7738" y="8346"/>
                    <a:pt x="7738" y="8346"/>
                    <a:pt x="7738" y="8346"/>
                  </a:cubicBezTo>
                  <a:moveTo>
                    <a:pt x="1617" y="8256"/>
                  </a:moveTo>
                  <a:cubicBezTo>
                    <a:pt x="1598" y="8277"/>
                    <a:pt x="1598" y="8277"/>
                    <a:pt x="1598" y="8277"/>
                  </a:cubicBezTo>
                  <a:cubicBezTo>
                    <a:pt x="1605" y="8283"/>
                    <a:pt x="1613" y="8289"/>
                    <a:pt x="1620" y="8295"/>
                  </a:cubicBezTo>
                  <a:cubicBezTo>
                    <a:pt x="1638" y="8274"/>
                    <a:pt x="1638" y="8274"/>
                    <a:pt x="1638" y="8274"/>
                  </a:cubicBezTo>
                  <a:cubicBezTo>
                    <a:pt x="1638" y="8274"/>
                    <a:pt x="1638" y="8274"/>
                    <a:pt x="1638" y="8274"/>
                  </a:cubicBezTo>
                  <a:cubicBezTo>
                    <a:pt x="1631" y="8268"/>
                    <a:pt x="1624" y="8262"/>
                    <a:pt x="1617" y="8256"/>
                  </a:cubicBezTo>
                  <a:moveTo>
                    <a:pt x="7850" y="8250"/>
                  </a:moveTo>
                  <a:cubicBezTo>
                    <a:pt x="7843" y="8256"/>
                    <a:pt x="7836" y="8262"/>
                    <a:pt x="7829" y="8268"/>
                  </a:cubicBezTo>
                  <a:cubicBezTo>
                    <a:pt x="7847" y="8289"/>
                    <a:pt x="7847" y="8289"/>
                    <a:pt x="7847" y="8289"/>
                  </a:cubicBezTo>
                  <a:cubicBezTo>
                    <a:pt x="7854" y="8283"/>
                    <a:pt x="7861" y="8277"/>
                    <a:pt x="7868" y="8271"/>
                  </a:cubicBezTo>
                  <a:cubicBezTo>
                    <a:pt x="7850" y="8250"/>
                    <a:pt x="7850" y="8250"/>
                    <a:pt x="7850" y="8250"/>
                  </a:cubicBezTo>
                  <a:moveTo>
                    <a:pt x="1508" y="8156"/>
                  </a:moveTo>
                  <a:cubicBezTo>
                    <a:pt x="1489" y="8177"/>
                    <a:pt x="1489" y="8177"/>
                    <a:pt x="1489" y="8177"/>
                  </a:cubicBezTo>
                  <a:cubicBezTo>
                    <a:pt x="1496" y="8183"/>
                    <a:pt x="1502" y="8190"/>
                    <a:pt x="1509" y="8196"/>
                  </a:cubicBezTo>
                  <a:cubicBezTo>
                    <a:pt x="1528" y="8176"/>
                    <a:pt x="1528" y="8176"/>
                    <a:pt x="1528" y="8176"/>
                  </a:cubicBezTo>
                  <a:cubicBezTo>
                    <a:pt x="1522" y="8169"/>
                    <a:pt x="1515" y="8163"/>
                    <a:pt x="1508" y="8156"/>
                  </a:cubicBezTo>
                  <a:moveTo>
                    <a:pt x="7959" y="8150"/>
                  </a:moveTo>
                  <a:cubicBezTo>
                    <a:pt x="7952" y="8157"/>
                    <a:pt x="7945" y="8163"/>
                    <a:pt x="7938" y="8169"/>
                  </a:cubicBezTo>
                  <a:cubicBezTo>
                    <a:pt x="7957" y="8190"/>
                    <a:pt x="7957" y="8190"/>
                    <a:pt x="7957" y="8190"/>
                  </a:cubicBezTo>
                  <a:cubicBezTo>
                    <a:pt x="7964" y="8184"/>
                    <a:pt x="7971" y="8177"/>
                    <a:pt x="7978" y="8171"/>
                  </a:cubicBezTo>
                  <a:cubicBezTo>
                    <a:pt x="7959" y="8150"/>
                    <a:pt x="7959" y="8150"/>
                    <a:pt x="7959" y="8150"/>
                  </a:cubicBezTo>
                  <a:cubicBezTo>
                    <a:pt x="7959" y="8150"/>
                    <a:pt x="7959" y="8150"/>
                    <a:pt x="7959" y="8150"/>
                  </a:cubicBezTo>
                  <a:moveTo>
                    <a:pt x="1402" y="8054"/>
                  </a:moveTo>
                  <a:cubicBezTo>
                    <a:pt x="1382" y="8073"/>
                    <a:pt x="1382" y="8073"/>
                    <a:pt x="1382" y="8073"/>
                  </a:cubicBezTo>
                  <a:cubicBezTo>
                    <a:pt x="1389" y="8080"/>
                    <a:pt x="1396" y="8087"/>
                    <a:pt x="1402" y="8093"/>
                  </a:cubicBezTo>
                  <a:cubicBezTo>
                    <a:pt x="1422" y="8073"/>
                    <a:pt x="1422" y="8073"/>
                    <a:pt x="1422" y="8073"/>
                  </a:cubicBezTo>
                  <a:cubicBezTo>
                    <a:pt x="1415" y="8067"/>
                    <a:pt x="1409" y="8060"/>
                    <a:pt x="1402" y="8054"/>
                  </a:cubicBezTo>
                  <a:moveTo>
                    <a:pt x="8064" y="8047"/>
                  </a:moveTo>
                  <a:cubicBezTo>
                    <a:pt x="8058" y="8054"/>
                    <a:pt x="8051" y="8061"/>
                    <a:pt x="8044" y="8067"/>
                  </a:cubicBezTo>
                  <a:cubicBezTo>
                    <a:pt x="8064" y="8087"/>
                    <a:pt x="8064" y="8087"/>
                    <a:pt x="8064" y="8087"/>
                  </a:cubicBezTo>
                  <a:cubicBezTo>
                    <a:pt x="8071" y="8080"/>
                    <a:pt x="8077" y="8074"/>
                    <a:pt x="8084" y="8067"/>
                  </a:cubicBezTo>
                  <a:cubicBezTo>
                    <a:pt x="8064" y="8047"/>
                    <a:pt x="8064" y="8047"/>
                    <a:pt x="8064" y="8047"/>
                  </a:cubicBezTo>
                  <a:cubicBezTo>
                    <a:pt x="8064" y="8047"/>
                    <a:pt x="8064" y="8047"/>
                    <a:pt x="8064" y="8047"/>
                  </a:cubicBezTo>
                  <a:moveTo>
                    <a:pt x="1300" y="7948"/>
                  </a:moveTo>
                  <a:cubicBezTo>
                    <a:pt x="1279" y="7967"/>
                    <a:pt x="1279" y="7967"/>
                    <a:pt x="1279" y="7967"/>
                  </a:cubicBezTo>
                  <a:cubicBezTo>
                    <a:pt x="1286" y="7974"/>
                    <a:pt x="1292" y="7980"/>
                    <a:pt x="1298" y="7987"/>
                  </a:cubicBezTo>
                  <a:cubicBezTo>
                    <a:pt x="1319" y="7968"/>
                    <a:pt x="1319" y="7968"/>
                    <a:pt x="1319" y="7968"/>
                  </a:cubicBezTo>
                  <a:cubicBezTo>
                    <a:pt x="1312" y="7961"/>
                    <a:pt x="1306" y="7954"/>
                    <a:pt x="1300" y="7948"/>
                  </a:cubicBezTo>
                  <a:moveTo>
                    <a:pt x="8167" y="7941"/>
                  </a:moveTo>
                  <a:cubicBezTo>
                    <a:pt x="8160" y="7948"/>
                    <a:pt x="8154" y="7955"/>
                    <a:pt x="8147" y="7962"/>
                  </a:cubicBezTo>
                  <a:cubicBezTo>
                    <a:pt x="8168" y="7981"/>
                    <a:pt x="8168" y="7981"/>
                    <a:pt x="8168" y="7981"/>
                  </a:cubicBezTo>
                  <a:cubicBezTo>
                    <a:pt x="8174" y="7974"/>
                    <a:pt x="8181" y="7967"/>
                    <a:pt x="8187" y="7960"/>
                  </a:cubicBezTo>
                  <a:cubicBezTo>
                    <a:pt x="8167" y="7941"/>
                    <a:pt x="8167" y="7941"/>
                    <a:pt x="8167" y="7941"/>
                  </a:cubicBezTo>
                  <a:cubicBezTo>
                    <a:pt x="8167" y="7941"/>
                    <a:pt x="8167" y="7941"/>
                    <a:pt x="8167" y="7941"/>
                  </a:cubicBezTo>
                  <a:moveTo>
                    <a:pt x="1200" y="7839"/>
                  </a:moveTo>
                  <a:cubicBezTo>
                    <a:pt x="1179" y="7857"/>
                    <a:pt x="1179" y="7857"/>
                    <a:pt x="1179" y="7857"/>
                  </a:cubicBezTo>
                  <a:cubicBezTo>
                    <a:pt x="1186" y="7864"/>
                    <a:pt x="1192" y="7871"/>
                    <a:pt x="1198" y="7878"/>
                  </a:cubicBezTo>
                  <a:cubicBezTo>
                    <a:pt x="1219" y="7859"/>
                    <a:pt x="1219" y="7859"/>
                    <a:pt x="1219" y="7859"/>
                  </a:cubicBezTo>
                  <a:cubicBezTo>
                    <a:pt x="1213" y="7852"/>
                    <a:pt x="1207" y="7846"/>
                    <a:pt x="1200" y="7839"/>
                  </a:cubicBezTo>
                  <a:moveTo>
                    <a:pt x="8266" y="7832"/>
                  </a:moveTo>
                  <a:cubicBezTo>
                    <a:pt x="8259" y="7839"/>
                    <a:pt x="8253" y="7846"/>
                    <a:pt x="8247" y="7853"/>
                  </a:cubicBezTo>
                  <a:cubicBezTo>
                    <a:pt x="8268" y="7871"/>
                    <a:pt x="8268" y="7871"/>
                    <a:pt x="8268" y="7871"/>
                  </a:cubicBezTo>
                  <a:cubicBezTo>
                    <a:pt x="8274" y="7864"/>
                    <a:pt x="8280" y="7857"/>
                    <a:pt x="8287" y="7850"/>
                  </a:cubicBezTo>
                  <a:cubicBezTo>
                    <a:pt x="8266" y="7832"/>
                    <a:pt x="8266" y="7832"/>
                    <a:pt x="8266" y="7832"/>
                  </a:cubicBezTo>
                  <a:cubicBezTo>
                    <a:pt x="8266" y="7832"/>
                    <a:pt x="8266" y="7832"/>
                    <a:pt x="8266" y="7832"/>
                  </a:cubicBezTo>
                  <a:moveTo>
                    <a:pt x="1123" y="7748"/>
                  </a:moveTo>
                  <a:cubicBezTo>
                    <a:pt x="1123" y="7748"/>
                    <a:pt x="1123" y="7748"/>
                    <a:pt x="1123" y="7748"/>
                  </a:cubicBezTo>
                  <a:cubicBezTo>
                    <a:pt x="1123" y="7748"/>
                    <a:pt x="1123" y="7748"/>
                    <a:pt x="1123" y="7748"/>
                  </a:cubicBezTo>
                  <a:cubicBezTo>
                    <a:pt x="1123" y="7748"/>
                    <a:pt x="1123" y="7748"/>
                    <a:pt x="1123" y="7748"/>
                  </a:cubicBezTo>
                  <a:moveTo>
                    <a:pt x="1105" y="7726"/>
                  </a:moveTo>
                  <a:cubicBezTo>
                    <a:pt x="1083" y="7744"/>
                    <a:pt x="1083" y="7744"/>
                    <a:pt x="1083" y="7744"/>
                  </a:cubicBezTo>
                  <a:cubicBezTo>
                    <a:pt x="1089" y="7751"/>
                    <a:pt x="1095" y="7759"/>
                    <a:pt x="1101" y="7766"/>
                  </a:cubicBezTo>
                  <a:cubicBezTo>
                    <a:pt x="1123" y="7748"/>
                    <a:pt x="1123" y="7748"/>
                    <a:pt x="1123" y="7748"/>
                  </a:cubicBezTo>
                  <a:cubicBezTo>
                    <a:pt x="1117" y="7741"/>
                    <a:pt x="1111" y="7734"/>
                    <a:pt x="1105" y="7726"/>
                  </a:cubicBezTo>
                  <a:moveTo>
                    <a:pt x="8361" y="7719"/>
                  </a:moveTo>
                  <a:cubicBezTo>
                    <a:pt x="8361" y="7719"/>
                    <a:pt x="8361" y="7719"/>
                    <a:pt x="8361" y="7719"/>
                  </a:cubicBezTo>
                  <a:cubicBezTo>
                    <a:pt x="8355" y="7727"/>
                    <a:pt x="8349" y="7734"/>
                    <a:pt x="8343" y="7741"/>
                  </a:cubicBezTo>
                  <a:cubicBezTo>
                    <a:pt x="8365" y="7759"/>
                    <a:pt x="8365" y="7759"/>
                    <a:pt x="8365" y="7759"/>
                  </a:cubicBezTo>
                  <a:cubicBezTo>
                    <a:pt x="8371" y="7752"/>
                    <a:pt x="8377" y="7744"/>
                    <a:pt x="8383" y="7737"/>
                  </a:cubicBezTo>
                  <a:cubicBezTo>
                    <a:pt x="8361" y="7719"/>
                    <a:pt x="8361" y="7719"/>
                    <a:pt x="8361" y="7719"/>
                  </a:cubicBezTo>
                  <a:moveTo>
                    <a:pt x="1013" y="7611"/>
                  </a:moveTo>
                  <a:cubicBezTo>
                    <a:pt x="991" y="7629"/>
                    <a:pt x="991" y="7629"/>
                    <a:pt x="991" y="7629"/>
                  </a:cubicBezTo>
                  <a:cubicBezTo>
                    <a:pt x="996" y="7636"/>
                    <a:pt x="1002" y="7643"/>
                    <a:pt x="1008" y="7651"/>
                  </a:cubicBezTo>
                  <a:cubicBezTo>
                    <a:pt x="1030" y="7633"/>
                    <a:pt x="1030" y="7633"/>
                    <a:pt x="1030" y="7633"/>
                  </a:cubicBezTo>
                  <a:cubicBezTo>
                    <a:pt x="1024" y="7626"/>
                    <a:pt x="1018" y="7619"/>
                    <a:pt x="1013" y="7611"/>
                  </a:cubicBezTo>
                  <a:moveTo>
                    <a:pt x="8453" y="7604"/>
                  </a:moveTo>
                  <a:cubicBezTo>
                    <a:pt x="8448" y="7611"/>
                    <a:pt x="8442" y="7619"/>
                    <a:pt x="8436" y="7626"/>
                  </a:cubicBezTo>
                  <a:cubicBezTo>
                    <a:pt x="8458" y="7643"/>
                    <a:pt x="8458" y="7643"/>
                    <a:pt x="8458" y="7643"/>
                  </a:cubicBezTo>
                  <a:cubicBezTo>
                    <a:pt x="8464" y="7636"/>
                    <a:pt x="8470" y="7628"/>
                    <a:pt x="8475" y="7621"/>
                  </a:cubicBezTo>
                  <a:cubicBezTo>
                    <a:pt x="8453" y="7604"/>
                    <a:pt x="8453" y="7604"/>
                    <a:pt x="8453" y="7604"/>
                  </a:cubicBezTo>
                  <a:moveTo>
                    <a:pt x="924" y="7494"/>
                  </a:moveTo>
                  <a:cubicBezTo>
                    <a:pt x="902" y="7510"/>
                    <a:pt x="902" y="7510"/>
                    <a:pt x="902" y="7510"/>
                  </a:cubicBezTo>
                  <a:cubicBezTo>
                    <a:pt x="907" y="7518"/>
                    <a:pt x="913" y="7525"/>
                    <a:pt x="918" y="7533"/>
                  </a:cubicBezTo>
                  <a:cubicBezTo>
                    <a:pt x="941" y="7516"/>
                    <a:pt x="941" y="7516"/>
                    <a:pt x="941" y="7516"/>
                  </a:cubicBezTo>
                  <a:cubicBezTo>
                    <a:pt x="935" y="7509"/>
                    <a:pt x="930" y="7501"/>
                    <a:pt x="924" y="7494"/>
                  </a:cubicBezTo>
                  <a:moveTo>
                    <a:pt x="8542" y="7486"/>
                  </a:moveTo>
                  <a:cubicBezTo>
                    <a:pt x="8536" y="7493"/>
                    <a:pt x="8531" y="7501"/>
                    <a:pt x="8525" y="7508"/>
                  </a:cubicBezTo>
                  <a:cubicBezTo>
                    <a:pt x="8548" y="7525"/>
                    <a:pt x="8548" y="7525"/>
                    <a:pt x="8548" y="7525"/>
                  </a:cubicBezTo>
                  <a:cubicBezTo>
                    <a:pt x="8553" y="7517"/>
                    <a:pt x="8559" y="7510"/>
                    <a:pt x="8564" y="7502"/>
                  </a:cubicBezTo>
                  <a:cubicBezTo>
                    <a:pt x="8542" y="7486"/>
                    <a:pt x="8542" y="7486"/>
                    <a:pt x="8542" y="7486"/>
                  </a:cubicBezTo>
                  <a:moveTo>
                    <a:pt x="839" y="7373"/>
                  </a:moveTo>
                  <a:cubicBezTo>
                    <a:pt x="816" y="7389"/>
                    <a:pt x="816" y="7389"/>
                    <a:pt x="816" y="7389"/>
                  </a:cubicBezTo>
                  <a:cubicBezTo>
                    <a:pt x="822" y="7396"/>
                    <a:pt x="827" y="7404"/>
                    <a:pt x="832" y="7412"/>
                  </a:cubicBezTo>
                  <a:cubicBezTo>
                    <a:pt x="855" y="7396"/>
                    <a:pt x="855" y="7396"/>
                    <a:pt x="855" y="7396"/>
                  </a:cubicBezTo>
                  <a:cubicBezTo>
                    <a:pt x="850" y="7388"/>
                    <a:pt x="845" y="7381"/>
                    <a:pt x="839" y="7373"/>
                  </a:cubicBezTo>
                  <a:moveTo>
                    <a:pt x="8626" y="7365"/>
                  </a:moveTo>
                  <a:cubicBezTo>
                    <a:pt x="8621" y="7372"/>
                    <a:pt x="8616" y="7380"/>
                    <a:pt x="8611" y="7388"/>
                  </a:cubicBezTo>
                  <a:cubicBezTo>
                    <a:pt x="8634" y="7404"/>
                    <a:pt x="8634" y="7404"/>
                    <a:pt x="8634" y="7404"/>
                  </a:cubicBezTo>
                  <a:cubicBezTo>
                    <a:pt x="8639" y="7396"/>
                    <a:pt x="8644" y="7388"/>
                    <a:pt x="8650" y="7380"/>
                  </a:cubicBezTo>
                  <a:cubicBezTo>
                    <a:pt x="8626" y="7365"/>
                    <a:pt x="8626" y="7365"/>
                    <a:pt x="8626" y="7365"/>
                  </a:cubicBezTo>
                  <a:cubicBezTo>
                    <a:pt x="8626" y="7365"/>
                    <a:pt x="8626" y="7365"/>
                    <a:pt x="8626" y="7365"/>
                  </a:cubicBezTo>
                  <a:moveTo>
                    <a:pt x="759" y="7250"/>
                  </a:moveTo>
                  <a:cubicBezTo>
                    <a:pt x="735" y="7265"/>
                    <a:pt x="735" y="7265"/>
                    <a:pt x="735" y="7265"/>
                  </a:cubicBezTo>
                  <a:cubicBezTo>
                    <a:pt x="740" y="7273"/>
                    <a:pt x="745" y="7281"/>
                    <a:pt x="750" y="7289"/>
                  </a:cubicBezTo>
                  <a:cubicBezTo>
                    <a:pt x="774" y="7273"/>
                    <a:pt x="774" y="7273"/>
                    <a:pt x="774" y="7273"/>
                  </a:cubicBezTo>
                  <a:cubicBezTo>
                    <a:pt x="769" y="7266"/>
                    <a:pt x="764" y="7258"/>
                    <a:pt x="759" y="7250"/>
                  </a:cubicBezTo>
                  <a:moveTo>
                    <a:pt x="8707" y="7241"/>
                  </a:moveTo>
                  <a:cubicBezTo>
                    <a:pt x="8702" y="7249"/>
                    <a:pt x="8697" y="7257"/>
                    <a:pt x="8692" y="7265"/>
                  </a:cubicBezTo>
                  <a:cubicBezTo>
                    <a:pt x="8716" y="7280"/>
                    <a:pt x="8716" y="7280"/>
                    <a:pt x="8716" y="7280"/>
                  </a:cubicBezTo>
                  <a:cubicBezTo>
                    <a:pt x="8721" y="7272"/>
                    <a:pt x="8726" y="7264"/>
                    <a:pt x="8731" y="7256"/>
                  </a:cubicBezTo>
                  <a:cubicBezTo>
                    <a:pt x="8707" y="7241"/>
                    <a:pt x="8707" y="7241"/>
                    <a:pt x="8707" y="7241"/>
                  </a:cubicBezTo>
                  <a:moveTo>
                    <a:pt x="682" y="7124"/>
                  </a:moveTo>
                  <a:cubicBezTo>
                    <a:pt x="657" y="7139"/>
                    <a:pt x="657" y="7139"/>
                    <a:pt x="657" y="7139"/>
                  </a:cubicBezTo>
                  <a:cubicBezTo>
                    <a:pt x="662" y="7147"/>
                    <a:pt x="667" y="7155"/>
                    <a:pt x="672" y="7163"/>
                  </a:cubicBezTo>
                  <a:cubicBezTo>
                    <a:pt x="696" y="7148"/>
                    <a:pt x="696" y="7148"/>
                    <a:pt x="696" y="7148"/>
                  </a:cubicBezTo>
                  <a:cubicBezTo>
                    <a:pt x="696" y="7148"/>
                    <a:pt x="696" y="7148"/>
                    <a:pt x="696" y="7148"/>
                  </a:cubicBezTo>
                  <a:cubicBezTo>
                    <a:pt x="691" y="7140"/>
                    <a:pt x="686" y="7132"/>
                    <a:pt x="682" y="7124"/>
                  </a:cubicBezTo>
                  <a:moveTo>
                    <a:pt x="8784" y="7115"/>
                  </a:moveTo>
                  <a:cubicBezTo>
                    <a:pt x="8779" y="7123"/>
                    <a:pt x="8775" y="7131"/>
                    <a:pt x="8770" y="7139"/>
                  </a:cubicBezTo>
                  <a:cubicBezTo>
                    <a:pt x="8794" y="7153"/>
                    <a:pt x="8794" y="7153"/>
                    <a:pt x="8794" y="7153"/>
                  </a:cubicBezTo>
                  <a:cubicBezTo>
                    <a:pt x="8799" y="7145"/>
                    <a:pt x="8804" y="7137"/>
                    <a:pt x="8808" y="7129"/>
                  </a:cubicBezTo>
                  <a:cubicBezTo>
                    <a:pt x="8784" y="7115"/>
                    <a:pt x="8784" y="7115"/>
                    <a:pt x="8784" y="7115"/>
                  </a:cubicBezTo>
                  <a:moveTo>
                    <a:pt x="8784" y="7115"/>
                  </a:moveTo>
                  <a:cubicBezTo>
                    <a:pt x="8784" y="7115"/>
                    <a:pt x="8784" y="7115"/>
                    <a:pt x="8784" y="7115"/>
                  </a:cubicBezTo>
                  <a:cubicBezTo>
                    <a:pt x="8784" y="7115"/>
                    <a:pt x="8784" y="7115"/>
                    <a:pt x="8784" y="7115"/>
                  </a:cubicBezTo>
                  <a:cubicBezTo>
                    <a:pt x="8784" y="7115"/>
                    <a:pt x="8784" y="7115"/>
                    <a:pt x="8784" y="7115"/>
                  </a:cubicBezTo>
                  <a:moveTo>
                    <a:pt x="609" y="6997"/>
                  </a:moveTo>
                  <a:cubicBezTo>
                    <a:pt x="584" y="7010"/>
                    <a:pt x="584" y="7010"/>
                    <a:pt x="584" y="7010"/>
                  </a:cubicBezTo>
                  <a:cubicBezTo>
                    <a:pt x="589" y="7018"/>
                    <a:pt x="593" y="7026"/>
                    <a:pt x="598" y="7035"/>
                  </a:cubicBezTo>
                  <a:cubicBezTo>
                    <a:pt x="622" y="7021"/>
                    <a:pt x="622" y="7021"/>
                    <a:pt x="622" y="7021"/>
                  </a:cubicBezTo>
                  <a:cubicBezTo>
                    <a:pt x="618" y="7013"/>
                    <a:pt x="613" y="7005"/>
                    <a:pt x="609" y="6997"/>
                  </a:cubicBezTo>
                  <a:moveTo>
                    <a:pt x="8857" y="6986"/>
                  </a:moveTo>
                  <a:cubicBezTo>
                    <a:pt x="8853" y="6995"/>
                    <a:pt x="8848" y="7003"/>
                    <a:pt x="8844" y="7011"/>
                  </a:cubicBezTo>
                  <a:cubicBezTo>
                    <a:pt x="8868" y="7025"/>
                    <a:pt x="8868" y="7025"/>
                    <a:pt x="8868" y="7025"/>
                  </a:cubicBezTo>
                  <a:cubicBezTo>
                    <a:pt x="8873" y="7016"/>
                    <a:pt x="8877" y="7008"/>
                    <a:pt x="8882" y="7000"/>
                  </a:cubicBezTo>
                  <a:cubicBezTo>
                    <a:pt x="8857" y="6986"/>
                    <a:pt x="8857" y="6986"/>
                    <a:pt x="8857" y="6986"/>
                  </a:cubicBezTo>
                  <a:moveTo>
                    <a:pt x="540" y="6867"/>
                  </a:moveTo>
                  <a:cubicBezTo>
                    <a:pt x="515" y="6879"/>
                    <a:pt x="515" y="6879"/>
                    <a:pt x="515" y="6879"/>
                  </a:cubicBezTo>
                  <a:cubicBezTo>
                    <a:pt x="519" y="6888"/>
                    <a:pt x="523" y="6896"/>
                    <a:pt x="527" y="6904"/>
                  </a:cubicBezTo>
                  <a:cubicBezTo>
                    <a:pt x="552" y="6891"/>
                    <a:pt x="552" y="6891"/>
                    <a:pt x="552" y="6891"/>
                  </a:cubicBezTo>
                  <a:cubicBezTo>
                    <a:pt x="552" y="6891"/>
                    <a:pt x="552" y="6891"/>
                    <a:pt x="552" y="6891"/>
                  </a:cubicBezTo>
                  <a:cubicBezTo>
                    <a:pt x="548" y="6883"/>
                    <a:pt x="544" y="6875"/>
                    <a:pt x="540" y="6867"/>
                  </a:cubicBezTo>
                  <a:moveTo>
                    <a:pt x="8926" y="6856"/>
                  </a:moveTo>
                  <a:cubicBezTo>
                    <a:pt x="8922" y="6864"/>
                    <a:pt x="8918" y="6872"/>
                    <a:pt x="8913" y="6881"/>
                  </a:cubicBezTo>
                  <a:cubicBezTo>
                    <a:pt x="8938" y="6893"/>
                    <a:pt x="8938" y="6893"/>
                    <a:pt x="8938" y="6893"/>
                  </a:cubicBezTo>
                  <a:cubicBezTo>
                    <a:pt x="8943" y="6885"/>
                    <a:pt x="8947" y="6877"/>
                    <a:pt x="8951" y="6868"/>
                  </a:cubicBezTo>
                  <a:cubicBezTo>
                    <a:pt x="8926" y="6856"/>
                    <a:pt x="8926" y="6856"/>
                    <a:pt x="8926" y="6856"/>
                  </a:cubicBezTo>
                  <a:moveTo>
                    <a:pt x="475" y="6735"/>
                  </a:moveTo>
                  <a:cubicBezTo>
                    <a:pt x="449" y="6747"/>
                    <a:pt x="449" y="6747"/>
                    <a:pt x="449" y="6747"/>
                  </a:cubicBezTo>
                  <a:cubicBezTo>
                    <a:pt x="453" y="6755"/>
                    <a:pt x="457" y="6763"/>
                    <a:pt x="461" y="6772"/>
                  </a:cubicBezTo>
                  <a:cubicBezTo>
                    <a:pt x="487" y="6760"/>
                    <a:pt x="487" y="6760"/>
                    <a:pt x="487" y="6760"/>
                  </a:cubicBezTo>
                  <a:cubicBezTo>
                    <a:pt x="487" y="6760"/>
                    <a:pt x="487" y="6760"/>
                    <a:pt x="487" y="6760"/>
                  </a:cubicBezTo>
                  <a:cubicBezTo>
                    <a:pt x="483" y="6751"/>
                    <a:pt x="479" y="6743"/>
                    <a:pt x="475" y="6735"/>
                  </a:cubicBezTo>
                  <a:moveTo>
                    <a:pt x="8991" y="6723"/>
                  </a:moveTo>
                  <a:cubicBezTo>
                    <a:pt x="8987" y="6731"/>
                    <a:pt x="8983" y="6740"/>
                    <a:pt x="8979" y="6748"/>
                  </a:cubicBezTo>
                  <a:cubicBezTo>
                    <a:pt x="9004" y="6760"/>
                    <a:pt x="9004" y="6760"/>
                    <a:pt x="9004" y="6760"/>
                  </a:cubicBezTo>
                  <a:cubicBezTo>
                    <a:pt x="9008" y="6752"/>
                    <a:pt x="9012" y="6743"/>
                    <a:pt x="9016" y="6735"/>
                  </a:cubicBezTo>
                  <a:cubicBezTo>
                    <a:pt x="8991" y="6723"/>
                    <a:pt x="8991" y="6723"/>
                    <a:pt x="8991" y="6723"/>
                  </a:cubicBezTo>
                  <a:moveTo>
                    <a:pt x="414" y="6601"/>
                  </a:moveTo>
                  <a:cubicBezTo>
                    <a:pt x="389" y="6612"/>
                    <a:pt x="389" y="6612"/>
                    <a:pt x="389" y="6612"/>
                  </a:cubicBezTo>
                  <a:cubicBezTo>
                    <a:pt x="392" y="6620"/>
                    <a:pt x="396" y="6629"/>
                    <a:pt x="400" y="6637"/>
                  </a:cubicBezTo>
                  <a:cubicBezTo>
                    <a:pt x="425" y="6626"/>
                    <a:pt x="425" y="6626"/>
                    <a:pt x="425" y="6626"/>
                  </a:cubicBezTo>
                  <a:cubicBezTo>
                    <a:pt x="425" y="6626"/>
                    <a:pt x="425" y="6626"/>
                    <a:pt x="425" y="6626"/>
                  </a:cubicBezTo>
                  <a:cubicBezTo>
                    <a:pt x="422" y="6618"/>
                    <a:pt x="418" y="6609"/>
                    <a:pt x="414" y="6601"/>
                  </a:cubicBezTo>
                  <a:moveTo>
                    <a:pt x="9051" y="6588"/>
                  </a:moveTo>
                  <a:cubicBezTo>
                    <a:pt x="9048" y="6596"/>
                    <a:pt x="9044" y="6605"/>
                    <a:pt x="9040" y="6613"/>
                  </a:cubicBezTo>
                  <a:cubicBezTo>
                    <a:pt x="9066" y="6625"/>
                    <a:pt x="9066" y="6625"/>
                    <a:pt x="9066" y="6625"/>
                  </a:cubicBezTo>
                  <a:cubicBezTo>
                    <a:pt x="9070" y="6616"/>
                    <a:pt x="9073" y="6607"/>
                    <a:pt x="9077" y="6599"/>
                  </a:cubicBezTo>
                  <a:cubicBezTo>
                    <a:pt x="9051" y="6588"/>
                    <a:pt x="9051" y="6588"/>
                    <a:pt x="9051" y="6588"/>
                  </a:cubicBezTo>
                  <a:moveTo>
                    <a:pt x="358" y="6465"/>
                  </a:moveTo>
                  <a:cubicBezTo>
                    <a:pt x="332" y="6475"/>
                    <a:pt x="332" y="6475"/>
                    <a:pt x="332" y="6475"/>
                  </a:cubicBezTo>
                  <a:cubicBezTo>
                    <a:pt x="335" y="6484"/>
                    <a:pt x="339" y="6493"/>
                    <a:pt x="342" y="6501"/>
                  </a:cubicBezTo>
                  <a:cubicBezTo>
                    <a:pt x="368" y="6491"/>
                    <a:pt x="368" y="6491"/>
                    <a:pt x="368" y="6491"/>
                  </a:cubicBezTo>
                  <a:cubicBezTo>
                    <a:pt x="365" y="6482"/>
                    <a:pt x="361" y="6473"/>
                    <a:pt x="358" y="6465"/>
                  </a:cubicBezTo>
                  <a:moveTo>
                    <a:pt x="9108" y="6451"/>
                  </a:moveTo>
                  <a:cubicBezTo>
                    <a:pt x="9104" y="6460"/>
                    <a:pt x="9101" y="6468"/>
                    <a:pt x="9097" y="6477"/>
                  </a:cubicBezTo>
                  <a:cubicBezTo>
                    <a:pt x="9123" y="6487"/>
                    <a:pt x="9123" y="6487"/>
                    <a:pt x="9123" y="6487"/>
                  </a:cubicBezTo>
                  <a:cubicBezTo>
                    <a:pt x="9127" y="6479"/>
                    <a:pt x="9130" y="6470"/>
                    <a:pt x="9134" y="6461"/>
                  </a:cubicBezTo>
                  <a:cubicBezTo>
                    <a:pt x="9108" y="6451"/>
                    <a:pt x="9108" y="6451"/>
                    <a:pt x="9108" y="6451"/>
                  </a:cubicBezTo>
                  <a:moveTo>
                    <a:pt x="306" y="6327"/>
                  </a:moveTo>
                  <a:cubicBezTo>
                    <a:pt x="279" y="6336"/>
                    <a:pt x="279" y="6336"/>
                    <a:pt x="279" y="6336"/>
                  </a:cubicBezTo>
                  <a:cubicBezTo>
                    <a:pt x="282" y="6345"/>
                    <a:pt x="286" y="6354"/>
                    <a:pt x="289" y="6363"/>
                  </a:cubicBezTo>
                  <a:cubicBezTo>
                    <a:pt x="315" y="6353"/>
                    <a:pt x="315" y="6353"/>
                    <a:pt x="315" y="6353"/>
                  </a:cubicBezTo>
                  <a:cubicBezTo>
                    <a:pt x="315" y="6353"/>
                    <a:pt x="315" y="6353"/>
                    <a:pt x="315" y="6353"/>
                  </a:cubicBezTo>
                  <a:cubicBezTo>
                    <a:pt x="312" y="6344"/>
                    <a:pt x="309" y="6336"/>
                    <a:pt x="306" y="6327"/>
                  </a:cubicBezTo>
                  <a:moveTo>
                    <a:pt x="9160" y="6312"/>
                  </a:moveTo>
                  <a:cubicBezTo>
                    <a:pt x="9157" y="6321"/>
                    <a:pt x="9153" y="6330"/>
                    <a:pt x="9150" y="6339"/>
                  </a:cubicBezTo>
                  <a:cubicBezTo>
                    <a:pt x="9177" y="6348"/>
                    <a:pt x="9177" y="6348"/>
                    <a:pt x="9177" y="6348"/>
                  </a:cubicBezTo>
                  <a:cubicBezTo>
                    <a:pt x="9180" y="6339"/>
                    <a:pt x="9183" y="6331"/>
                    <a:pt x="9186" y="6322"/>
                  </a:cubicBezTo>
                  <a:cubicBezTo>
                    <a:pt x="9160" y="6312"/>
                    <a:pt x="9160" y="6312"/>
                    <a:pt x="9160" y="6312"/>
                  </a:cubicBezTo>
                  <a:cubicBezTo>
                    <a:pt x="9160" y="6312"/>
                    <a:pt x="9160" y="6312"/>
                    <a:pt x="9160" y="6312"/>
                  </a:cubicBezTo>
                  <a:moveTo>
                    <a:pt x="258" y="6187"/>
                  </a:moveTo>
                  <a:cubicBezTo>
                    <a:pt x="231" y="6196"/>
                    <a:pt x="231" y="6196"/>
                    <a:pt x="231" y="6196"/>
                  </a:cubicBezTo>
                  <a:cubicBezTo>
                    <a:pt x="234" y="6205"/>
                    <a:pt x="237" y="6214"/>
                    <a:pt x="240" y="6223"/>
                  </a:cubicBezTo>
                  <a:cubicBezTo>
                    <a:pt x="266" y="6214"/>
                    <a:pt x="266" y="6214"/>
                    <a:pt x="266" y="6214"/>
                  </a:cubicBezTo>
                  <a:cubicBezTo>
                    <a:pt x="266" y="6214"/>
                    <a:pt x="266" y="6214"/>
                    <a:pt x="266" y="6214"/>
                  </a:cubicBezTo>
                  <a:cubicBezTo>
                    <a:pt x="264" y="6205"/>
                    <a:pt x="261" y="6196"/>
                    <a:pt x="258" y="6187"/>
                  </a:cubicBezTo>
                  <a:moveTo>
                    <a:pt x="9207" y="6172"/>
                  </a:moveTo>
                  <a:cubicBezTo>
                    <a:pt x="9204" y="6181"/>
                    <a:pt x="9201" y="6190"/>
                    <a:pt x="9199" y="6199"/>
                  </a:cubicBezTo>
                  <a:cubicBezTo>
                    <a:pt x="9225" y="6208"/>
                    <a:pt x="9225" y="6208"/>
                    <a:pt x="9225" y="6208"/>
                  </a:cubicBezTo>
                  <a:cubicBezTo>
                    <a:pt x="9228" y="6199"/>
                    <a:pt x="9231" y="6190"/>
                    <a:pt x="9234" y="6181"/>
                  </a:cubicBezTo>
                  <a:cubicBezTo>
                    <a:pt x="9207" y="6172"/>
                    <a:pt x="9207" y="6172"/>
                    <a:pt x="9207" y="6172"/>
                  </a:cubicBezTo>
                  <a:moveTo>
                    <a:pt x="214" y="6046"/>
                  </a:moveTo>
                  <a:cubicBezTo>
                    <a:pt x="187" y="6054"/>
                    <a:pt x="187" y="6054"/>
                    <a:pt x="187" y="6054"/>
                  </a:cubicBezTo>
                  <a:cubicBezTo>
                    <a:pt x="190" y="6063"/>
                    <a:pt x="193" y="6072"/>
                    <a:pt x="195" y="6081"/>
                  </a:cubicBezTo>
                  <a:cubicBezTo>
                    <a:pt x="222" y="6073"/>
                    <a:pt x="222" y="6073"/>
                    <a:pt x="222" y="6073"/>
                  </a:cubicBezTo>
                  <a:cubicBezTo>
                    <a:pt x="220" y="6064"/>
                    <a:pt x="217" y="6055"/>
                    <a:pt x="214" y="6046"/>
                  </a:cubicBezTo>
                  <a:moveTo>
                    <a:pt x="9250" y="6031"/>
                  </a:moveTo>
                  <a:cubicBezTo>
                    <a:pt x="9248" y="6040"/>
                    <a:pt x="9245" y="6049"/>
                    <a:pt x="9242" y="6058"/>
                  </a:cubicBezTo>
                  <a:cubicBezTo>
                    <a:pt x="9269" y="6066"/>
                    <a:pt x="9269" y="6066"/>
                    <a:pt x="9269" y="6066"/>
                  </a:cubicBezTo>
                  <a:cubicBezTo>
                    <a:pt x="9272" y="6057"/>
                    <a:pt x="9274" y="6048"/>
                    <a:pt x="9277" y="6039"/>
                  </a:cubicBezTo>
                  <a:cubicBezTo>
                    <a:pt x="9250" y="6031"/>
                    <a:pt x="9250" y="6031"/>
                    <a:pt x="9250" y="6031"/>
                  </a:cubicBezTo>
                  <a:moveTo>
                    <a:pt x="175" y="5904"/>
                  </a:moveTo>
                  <a:cubicBezTo>
                    <a:pt x="148" y="5911"/>
                    <a:pt x="148" y="5911"/>
                    <a:pt x="148" y="5911"/>
                  </a:cubicBezTo>
                  <a:cubicBezTo>
                    <a:pt x="151" y="5920"/>
                    <a:pt x="153" y="5929"/>
                    <a:pt x="155" y="5938"/>
                  </a:cubicBezTo>
                  <a:cubicBezTo>
                    <a:pt x="182" y="5931"/>
                    <a:pt x="182" y="5931"/>
                    <a:pt x="182" y="5931"/>
                  </a:cubicBezTo>
                  <a:cubicBezTo>
                    <a:pt x="180" y="5922"/>
                    <a:pt x="178" y="5913"/>
                    <a:pt x="175" y="5904"/>
                  </a:cubicBezTo>
                  <a:moveTo>
                    <a:pt x="9289" y="5889"/>
                  </a:moveTo>
                  <a:cubicBezTo>
                    <a:pt x="9286" y="5898"/>
                    <a:pt x="9284" y="5907"/>
                    <a:pt x="9282" y="5916"/>
                  </a:cubicBezTo>
                  <a:cubicBezTo>
                    <a:pt x="9309" y="5923"/>
                    <a:pt x="9309" y="5923"/>
                    <a:pt x="9309" y="5923"/>
                  </a:cubicBezTo>
                  <a:cubicBezTo>
                    <a:pt x="9311" y="5914"/>
                    <a:pt x="9313" y="5904"/>
                    <a:pt x="9316" y="5895"/>
                  </a:cubicBezTo>
                  <a:cubicBezTo>
                    <a:pt x="9289" y="5889"/>
                    <a:pt x="9289" y="5889"/>
                    <a:pt x="9289" y="5889"/>
                  </a:cubicBezTo>
                  <a:moveTo>
                    <a:pt x="141" y="5761"/>
                  </a:moveTo>
                  <a:cubicBezTo>
                    <a:pt x="114" y="5767"/>
                    <a:pt x="114" y="5767"/>
                    <a:pt x="114" y="5767"/>
                  </a:cubicBezTo>
                  <a:cubicBezTo>
                    <a:pt x="116" y="5776"/>
                    <a:pt x="118" y="5785"/>
                    <a:pt x="120" y="5794"/>
                  </a:cubicBezTo>
                  <a:cubicBezTo>
                    <a:pt x="147" y="5788"/>
                    <a:pt x="147" y="5788"/>
                    <a:pt x="147" y="5788"/>
                  </a:cubicBezTo>
                  <a:cubicBezTo>
                    <a:pt x="147" y="5788"/>
                    <a:pt x="147" y="5788"/>
                    <a:pt x="147" y="5788"/>
                  </a:cubicBezTo>
                  <a:cubicBezTo>
                    <a:pt x="145" y="5779"/>
                    <a:pt x="143" y="5770"/>
                    <a:pt x="141" y="5761"/>
                  </a:cubicBezTo>
                  <a:moveTo>
                    <a:pt x="9323" y="5745"/>
                  </a:moveTo>
                  <a:cubicBezTo>
                    <a:pt x="9321" y="5754"/>
                    <a:pt x="9318" y="5763"/>
                    <a:pt x="9316" y="5772"/>
                  </a:cubicBezTo>
                  <a:cubicBezTo>
                    <a:pt x="9344" y="5778"/>
                    <a:pt x="9344" y="5778"/>
                    <a:pt x="9344" y="5778"/>
                  </a:cubicBezTo>
                  <a:cubicBezTo>
                    <a:pt x="9346" y="5769"/>
                    <a:pt x="9348" y="5760"/>
                    <a:pt x="9350" y="5751"/>
                  </a:cubicBezTo>
                  <a:cubicBezTo>
                    <a:pt x="9323" y="5745"/>
                    <a:pt x="9323" y="5745"/>
                    <a:pt x="9323" y="5745"/>
                  </a:cubicBezTo>
                  <a:moveTo>
                    <a:pt x="111" y="5616"/>
                  </a:moveTo>
                  <a:cubicBezTo>
                    <a:pt x="84" y="5621"/>
                    <a:pt x="84" y="5621"/>
                    <a:pt x="84" y="5621"/>
                  </a:cubicBezTo>
                  <a:cubicBezTo>
                    <a:pt x="85" y="5630"/>
                    <a:pt x="87" y="5640"/>
                    <a:pt x="89" y="5649"/>
                  </a:cubicBezTo>
                  <a:cubicBezTo>
                    <a:pt x="116" y="5643"/>
                    <a:pt x="116" y="5643"/>
                    <a:pt x="116" y="5643"/>
                  </a:cubicBezTo>
                  <a:cubicBezTo>
                    <a:pt x="116" y="5643"/>
                    <a:pt x="116" y="5643"/>
                    <a:pt x="116" y="5643"/>
                  </a:cubicBezTo>
                  <a:cubicBezTo>
                    <a:pt x="115" y="5634"/>
                    <a:pt x="113" y="5625"/>
                    <a:pt x="111" y="5616"/>
                  </a:cubicBezTo>
                  <a:moveTo>
                    <a:pt x="9352" y="5600"/>
                  </a:moveTo>
                  <a:cubicBezTo>
                    <a:pt x="9350" y="5610"/>
                    <a:pt x="9348" y="5619"/>
                    <a:pt x="9347" y="5628"/>
                  </a:cubicBezTo>
                  <a:cubicBezTo>
                    <a:pt x="9374" y="5633"/>
                    <a:pt x="9374" y="5633"/>
                    <a:pt x="9374" y="5633"/>
                  </a:cubicBezTo>
                  <a:cubicBezTo>
                    <a:pt x="9376" y="5624"/>
                    <a:pt x="9378" y="5615"/>
                    <a:pt x="9379" y="5606"/>
                  </a:cubicBezTo>
                  <a:cubicBezTo>
                    <a:pt x="9352" y="5600"/>
                    <a:pt x="9352" y="5600"/>
                    <a:pt x="9352" y="5600"/>
                  </a:cubicBezTo>
                  <a:moveTo>
                    <a:pt x="86" y="5471"/>
                  </a:moveTo>
                  <a:cubicBezTo>
                    <a:pt x="58" y="5475"/>
                    <a:pt x="58" y="5475"/>
                    <a:pt x="58" y="5475"/>
                  </a:cubicBezTo>
                  <a:cubicBezTo>
                    <a:pt x="60" y="5484"/>
                    <a:pt x="61" y="5494"/>
                    <a:pt x="63" y="5503"/>
                  </a:cubicBezTo>
                  <a:cubicBezTo>
                    <a:pt x="90" y="5498"/>
                    <a:pt x="90" y="5498"/>
                    <a:pt x="90" y="5498"/>
                  </a:cubicBezTo>
                  <a:cubicBezTo>
                    <a:pt x="89" y="5489"/>
                    <a:pt x="87" y="5480"/>
                    <a:pt x="86" y="5471"/>
                  </a:cubicBezTo>
                  <a:moveTo>
                    <a:pt x="9377" y="5455"/>
                  </a:moveTo>
                  <a:cubicBezTo>
                    <a:pt x="9375" y="5464"/>
                    <a:pt x="9374" y="5473"/>
                    <a:pt x="9372" y="5483"/>
                  </a:cubicBezTo>
                  <a:cubicBezTo>
                    <a:pt x="9400" y="5487"/>
                    <a:pt x="9400" y="5487"/>
                    <a:pt x="9400" y="5487"/>
                  </a:cubicBezTo>
                  <a:cubicBezTo>
                    <a:pt x="9401" y="5478"/>
                    <a:pt x="9403" y="5468"/>
                    <a:pt x="9404" y="5459"/>
                  </a:cubicBezTo>
                  <a:cubicBezTo>
                    <a:pt x="9377" y="5455"/>
                    <a:pt x="9377" y="5455"/>
                    <a:pt x="9377" y="5455"/>
                  </a:cubicBezTo>
                  <a:moveTo>
                    <a:pt x="9377" y="5455"/>
                  </a:moveTo>
                  <a:cubicBezTo>
                    <a:pt x="9377" y="5455"/>
                    <a:pt x="9377" y="5455"/>
                    <a:pt x="9377" y="5455"/>
                  </a:cubicBezTo>
                  <a:cubicBezTo>
                    <a:pt x="9377" y="5455"/>
                    <a:pt x="9377" y="5455"/>
                    <a:pt x="9377" y="5455"/>
                  </a:cubicBezTo>
                  <a:cubicBezTo>
                    <a:pt x="9377" y="5455"/>
                    <a:pt x="9377" y="5455"/>
                    <a:pt x="9377" y="5455"/>
                  </a:cubicBezTo>
                  <a:moveTo>
                    <a:pt x="65" y="5325"/>
                  </a:moveTo>
                  <a:cubicBezTo>
                    <a:pt x="37" y="5328"/>
                    <a:pt x="37" y="5328"/>
                    <a:pt x="37" y="5328"/>
                  </a:cubicBezTo>
                  <a:cubicBezTo>
                    <a:pt x="39" y="5337"/>
                    <a:pt x="40" y="5347"/>
                    <a:pt x="41" y="5356"/>
                  </a:cubicBezTo>
                  <a:cubicBezTo>
                    <a:pt x="69" y="5352"/>
                    <a:pt x="69" y="5352"/>
                    <a:pt x="69" y="5352"/>
                  </a:cubicBezTo>
                  <a:cubicBezTo>
                    <a:pt x="69" y="5352"/>
                    <a:pt x="69" y="5352"/>
                    <a:pt x="69" y="5352"/>
                  </a:cubicBezTo>
                  <a:cubicBezTo>
                    <a:pt x="68" y="5343"/>
                    <a:pt x="66" y="5334"/>
                    <a:pt x="65" y="5325"/>
                  </a:cubicBezTo>
                  <a:moveTo>
                    <a:pt x="9397" y="5309"/>
                  </a:moveTo>
                  <a:cubicBezTo>
                    <a:pt x="9396" y="5318"/>
                    <a:pt x="9395" y="5327"/>
                    <a:pt x="9393" y="5337"/>
                  </a:cubicBezTo>
                  <a:cubicBezTo>
                    <a:pt x="9421" y="5340"/>
                    <a:pt x="9421" y="5340"/>
                    <a:pt x="9421" y="5340"/>
                  </a:cubicBezTo>
                  <a:cubicBezTo>
                    <a:pt x="9422" y="5331"/>
                    <a:pt x="9424" y="5322"/>
                    <a:pt x="9425" y="5312"/>
                  </a:cubicBezTo>
                  <a:cubicBezTo>
                    <a:pt x="9397" y="5309"/>
                    <a:pt x="9397" y="5309"/>
                    <a:pt x="9397" y="5309"/>
                  </a:cubicBezTo>
                  <a:moveTo>
                    <a:pt x="49" y="5178"/>
                  </a:moveTo>
                  <a:cubicBezTo>
                    <a:pt x="21" y="5181"/>
                    <a:pt x="21" y="5181"/>
                    <a:pt x="21" y="5181"/>
                  </a:cubicBezTo>
                  <a:cubicBezTo>
                    <a:pt x="22" y="5190"/>
                    <a:pt x="23" y="5199"/>
                    <a:pt x="24" y="5209"/>
                  </a:cubicBezTo>
                  <a:cubicBezTo>
                    <a:pt x="52" y="5206"/>
                    <a:pt x="52" y="5206"/>
                    <a:pt x="52" y="5206"/>
                  </a:cubicBezTo>
                  <a:cubicBezTo>
                    <a:pt x="52" y="5206"/>
                    <a:pt x="52" y="5206"/>
                    <a:pt x="52" y="5206"/>
                  </a:cubicBezTo>
                  <a:cubicBezTo>
                    <a:pt x="51" y="5197"/>
                    <a:pt x="50" y="5187"/>
                    <a:pt x="49" y="5178"/>
                  </a:cubicBezTo>
                  <a:moveTo>
                    <a:pt x="9413" y="5162"/>
                  </a:moveTo>
                  <a:cubicBezTo>
                    <a:pt x="9413" y="5162"/>
                    <a:pt x="9413" y="5162"/>
                    <a:pt x="9413" y="5162"/>
                  </a:cubicBezTo>
                  <a:cubicBezTo>
                    <a:pt x="9412" y="5171"/>
                    <a:pt x="9411" y="5181"/>
                    <a:pt x="9410" y="5190"/>
                  </a:cubicBezTo>
                  <a:cubicBezTo>
                    <a:pt x="9438" y="5193"/>
                    <a:pt x="9438" y="5193"/>
                    <a:pt x="9438" y="5193"/>
                  </a:cubicBezTo>
                  <a:cubicBezTo>
                    <a:pt x="9439" y="5183"/>
                    <a:pt x="9440" y="5174"/>
                    <a:pt x="9440" y="5165"/>
                  </a:cubicBezTo>
                  <a:cubicBezTo>
                    <a:pt x="9413" y="5162"/>
                    <a:pt x="9413" y="5162"/>
                    <a:pt x="9413" y="5162"/>
                  </a:cubicBezTo>
                  <a:moveTo>
                    <a:pt x="37" y="5031"/>
                  </a:moveTo>
                  <a:cubicBezTo>
                    <a:pt x="10" y="5033"/>
                    <a:pt x="10" y="5033"/>
                    <a:pt x="10" y="5033"/>
                  </a:cubicBezTo>
                  <a:cubicBezTo>
                    <a:pt x="10" y="5042"/>
                    <a:pt x="11" y="5051"/>
                    <a:pt x="11" y="5061"/>
                  </a:cubicBezTo>
                  <a:cubicBezTo>
                    <a:pt x="39" y="5059"/>
                    <a:pt x="39" y="5059"/>
                    <a:pt x="39" y="5059"/>
                  </a:cubicBezTo>
                  <a:cubicBezTo>
                    <a:pt x="39" y="5050"/>
                    <a:pt x="38" y="5040"/>
                    <a:pt x="37" y="5031"/>
                  </a:cubicBezTo>
                  <a:moveTo>
                    <a:pt x="9424" y="5015"/>
                  </a:moveTo>
                  <a:cubicBezTo>
                    <a:pt x="9423" y="5024"/>
                    <a:pt x="9422" y="5034"/>
                    <a:pt x="9422" y="5043"/>
                  </a:cubicBezTo>
                  <a:cubicBezTo>
                    <a:pt x="9450" y="5045"/>
                    <a:pt x="9450" y="5045"/>
                    <a:pt x="9450" y="5045"/>
                  </a:cubicBezTo>
                  <a:cubicBezTo>
                    <a:pt x="9450" y="5035"/>
                    <a:pt x="9451" y="5026"/>
                    <a:pt x="9452" y="5017"/>
                  </a:cubicBezTo>
                  <a:cubicBezTo>
                    <a:pt x="9424" y="5015"/>
                    <a:pt x="9424" y="5015"/>
                    <a:pt x="9424" y="5015"/>
                  </a:cubicBezTo>
                  <a:moveTo>
                    <a:pt x="30" y="4884"/>
                  </a:moveTo>
                  <a:cubicBezTo>
                    <a:pt x="3" y="4885"/>
                    <a:pt x="3" y="4885"/>
                    <a:pt x="3" y="4885"/>
                  </a:cubicBezTo>
                  <a:cubicBezTo>
                    <a:pt x="3" y="4894"/>
                    <a:pt x="3" y="4903"/>
                    <a:pt x="3" y="4913"/>
                  </a:cubicBezTo>
                  <a:cubicBezTo>
                    <a:pt x="31" y="4911"/>
                    <a:pt x="31" y="4911"/>
                    <a:pt x="31" y="4911"/>
                  </a:cubicBezTo>
                  <a:cubicBezTo>
                    <a:pt x="31" y="4902"/>
                    <a:pt x="31" y="4893"/>
                    <a:pt x="30" y="4884"/>
                  </a:cubicBezTo>
                  <a:moveTo>
                    <a:pt x="9430" y="4868"/>
                  </a:moveTo>
                  <a:cubicBezTo>
                    <a:pt x="9430" y="4877"/>
                    <a:pt x="9430" y="4886"/>
                    <a:pt x="9429" y="4896"/>
                  </a:cubicBezTo>
                  <a:cubicBezTo>
                    <a:pt x="9457" y="4896"/>
                    <a:pt x="9457" y="4896"/>
                    <a:pt x="9457" y="4896"/>
                  </a:cubicBezTo>
                  <a:cubicBezTo>
                    <a:pt x="9458" y="4887"/>
                    <a:pt x="9458" y="4878"/>
                    <a:pt x="9458" y="4868"/>
                  </a:cubicBezTo>
                  <a:cubicBezTo>
                    <a:pt x="9430" y="4868"/>
                    <a:pt x="9430" y="4868"/>
                    <a:pt x="9430" y="4868"/>
                  </a:cubicBezTo>
                  <a:moveTo>
                    <a:pt x="28" y="4736"/>
                  </a:moveTo>
                  <a:cubicBezTo>
                    <a:pt x="0" y="4736"/>
                    <a:pt x="0" y="4736"/>
                    <a:pt x="0" y="4736"/>
                  </a:cubicBezTo>
                  <a:cubicBezTo>
                    <a:pt x="0" y="4746"/>
                    <a:pt x="0" y="4755"/>
                    <a:pt x="0" y="4764"/>
                  </a:cubicBezTo>
                  <a:cubicBezTo>
                    <a:pt x="28" y="4764"/>
                    <a:pt x="28" y="4764"/>
                    <a:pt x="28" y="4764"/>
                  </a:cubicBezTo>
                  <a:cubicBezTo>
                    <a:pt x="28" y="4755"/>
                    <a:pt x="28" y="4746"/>
                    <a:pt x="28" y="4736"/>
                  </a:cubicBezTo>
                  <a:moveTo>
                    <a:pt x="9432" y="4720"/>
                  </a:moveTo>
                  <a:cubicBezTo>
                    <a:pt x="9432" y="4720"/>
                    <a:pt x="9432" y="4720"/>
                    <a:pt x="9432" y="4720"/>
                  </a:cubicBezTo>
                  <a:cubicBezTo>
                    <a:pt x="9432" y="4720"/>
                    <a:pt x="9432" y="4720"/>
                    <a:pt x="9432" y="4720"/>
                  </a:cubicBezTo>
                  <a:moveTo>
                    <a:pt x="9460" y="4720"/>
                  </a:moveTo>
                  <a:cubicBezTo>
                    <a:pt x="9432" y="4720"/>
                    <a:pt x="9432" y="4720"/>
                    <a:pt x="9432" y="4720"/>
                  </a:cubicBezTo>
                  <a:cubicBezTo>
                    <a:pt x="9432" y="4724"/>
                    <a:pt x="9432" y="4727"/>
                    <a:pt x="9432" y="4731"/>
                  </a:cubicBezTo>
                  <a:cubicBezTo>
                    <a:pt x="9432" y="4737"/>
                    <a:pt x="9432" y="4742"/>
                    <a:pt x="9432" y="4748"/>
                  </a:cubicBezTo>
                  <a:cubicBezTo>
                    <a:pt x="9460" y="4748"/>
                    <a:pt x="9460" y="4748"/>
                    <a:pt x="9460" y="4748"/>
                  </a:cubicBezTo>
                  <a:cubicBezTo>
                    <a:pt x="9460" y="4742"/>
                    <a:pt x="9460" y="4737"/>
                    <a:pt x="9460" y="4731"/>
                  </a:cubicBezTo>
                  <a:cubicBezTo>
                    <a:pt x="9460" y="4727"/>
                    <a:pt x="9460" y="4724"/>
                    <a:pt x="9460" y="4720"/>
                  </a:cubicBezTo>
                  <a:moveTo>
                    <a:pt x="2" y="4588"/>
                  </a:moveTo>
                  <a:cubicBezTo>
                    <a:pt x="2" y="4597"/>
                    <a:pt x="2" y="4607"/>
                    <a:pt x="1" y="4616"/>
                  </a:cubicBezTo>
                  <a:cubicBezTo>
                    <a:pt x="29" y="4617"/>
                    <a:pt x="29" y="4617"/>
                    <a:pt x="29" y="4617"/>
                  </a:cubicBezTo>
                  <a:cubicBezTo>
                    <a:pt x="30" y="4607"/>
                    <a:pt x="30" y="4598"/>
                    <a:pt x="30" y="4589"/>
                  </a:cubicBezTo>
                  <a:cubicBezTo>
                    <a:pt x="2" y="4588"/>
                    <a:pt x="2" y="4588"/>
                    <a:pt x="2" y="4588"/>
                  </a:cubicBezTo>
                  <a:moveTo>
                    <a:pt x="9457" y="4572"/>
                  </a:moveTo>
                  <a:cubicBezTo>
                    <a:pt x="9429" y="4573"/>
                    <a:pt x="9429" y="4573"/>
                    <a:pt x="9429" y="4573"/>
                  </a:cubicBezTo>
                  <a:cubicBezTo>
                    <a:pt x="9429" y="4573"/>
                    <a:pt x="9429" y="4573"/>
                    <a:pt x="9429" y="4573"/>
                  </a:cubicBezTo>
                  <a:cubicBezTo>
                    <a:pt x="9430" y="4582"/>
                    <a:pt x="9430" y="4591"/>
                    <a:pt x="9430" y="4600"/>
                  </a:cubicBezTo>
                  <a:cubicBezTo>
                    <a:pt x="9458" y="4600"/>
                    <a:pt x="9458" y="4600"/>
                    <a:pt x="9458" y="4600"/>
                  </a:cubicBezTo>
                  <a:cubicBezTo>
                    <a:pt x="9458" y="4590"/>
                    <a:pt x="9458" y="4581"/>
                    <a:pt x="9457" y="4572"/>
                  </a:cubicBezTo>
                  <a:moveTo>
                    <a:pt x="9" y="4440"/>
                  </a:moveTo>
                  <a:cubicBezTo>
                    <a:pt x="8" y="4449"/>
                    <a:pt x="8" y="4458"/>
                    <a:pt x="7" y="4468"/>
                  </a:cubicBezTo>
                  <a:cubicBezTo>
                    <a:pt x="35" y="4469"/>
                    <a:pt x="35" y="4469"/>
                    <a:pt x="35" y="4469"/>
                  </a:cubicBezTo>
                  <a:cubicBezTo>
                    <a:pt x="36" y="4460"/>
                    <a:pt x="36" y="4451"/>
                    <a:pt x="37" y="4441"/>
                  </a:cubicBezTo>
                  <a:cubicBezTo>
                    <a:pt x="9" y="4440"/>
                    <a:pt x="9" y="4440"/>
                    <a:pt x="9" y="4440"/>
                  </a:cubicBezTo>
                  <a:moveTo>
                    <a:pt x="9450" y="4424"/>
                  </a:moveTo>
                  <a:cubicBezTo>
                    <a:pt x="9422" y="4425"/>
                    <a:pt x="9422" y="4425"/>
                    <a:pt x="9422" y="4425"/>
                  </a:cubicBezTo>
                  <a:cubicBezTo>
                    <a:pt x="9422" y="4425"/>
                    <a:pt x="9422" y="4425"/>
                    <a:pt x="9422" y="4425"/>
                  </a:cubicBezTo>
                  <a:cubicBezTo>
                    <a:pt x="9423" y="4435"/>
                    <a:pt x="9423" y="4444"/>
                    <a:pt x="9424" y="4453"/>
                  </a:cubicBezTo>
                  <a:cubicBezTo>
                    <a:pt x="9452" y="4452"/>
                    <a:pt x="9452" y="4452"/>
                    <a:pt x="9452" y="4452"/>
                  </a:cubicBezTo>
                  <a:cubicBezTo>
                    <a:pt x="9451" y="4442"/>
                    <a:pt x="9451" y="4433"/>
                    <a:pt x="9450" y="4424"/>
                  </a:cubicBezTo>
                  <a:moveTo>
                    <a:pt x="20" y="4292"/>
                  </a:moveTo>
                  <a:cubicBezTo>
                    <a:pt x="19" y="4301"/>
                    <a:pt x="19" y="4310"/>
                    <a:pt x="18" y="4320"/>
                  </a:cubicBezTo>
                  <a:cubicBezTo>
                    <a:pt x="46" y="4322"/>
                    <a:pt x="46" y="4322"/>
                    <a:pt x="46" y="4322"/>
                  </a:cubicBezTo>
                  <a:cubicBezTo>
                    <a:pt x="46" y="4313"/>
                    <a:pt x="47" y="4304"/>
                    <a:pt x="48" y="4294"/>
                  </a:cubicBezTo>
                  <a:cubicBezTo>
                    <a:pt x="20" y="4292"/>
                    <a:pt x="20" y="4292"/>
                    <a:pt x="20" y="4292"/>
                  </a:cubicBezTo>
                  <a:moveTo>
                    <a:pt x="9438" y="4276"/>
                  </a:moveTo>
                  <a:cubicBezTo>
                    <a:pt x="9411" y="4278"/>
                    <a:pt x="9411" y="4278"/>
                    <a:pt x="9411" y="4278"/>
                  </a:cubicBezTo>
                  <a:cubicBezTo>
                    <a:pt x="9411" y="4278"/>
                    <a:pt x="9411" y="4278"/>
                    <a:pt x="9411" y="4278"/>
                  </a:cubicBezTo>
                  <a:cubicBezTo>
                    <a:pt x="9411" y="4288"/>
                    <a:pt x="9412" y="4297"/>
                    <a:pt x="9413" y="4306"/>
                  </a:cubicBezTo>
                  <a:cubicBezTo>
                    <a:pt x="9441" y="4304"/>
                    <a:pt x="9441" y="4304"/>
                    <a:pt x="9441" y="4304"/>
                  </a:cubicBezTo>
                  <a:cubicBezTo>
                    <a:pt x="9440" y="4294"/>
                    <a:pt x="9439" y="4285"/>
                    <a:pt x="9438" y="4276"/>
                  </a:cubicBezTo>
                  <a:moveTo>
                    <a:pt x="36" y="4144"/>
                  </a:moveTo>
                  <a:cubicBezTo>
                    <a:pt x="35" y="4153"/>
                    <a:pt x="34" y="4163"/>
                    <a:pt x="33" y="4172"/>
                  </a:cubicBezTo>
                  <a:cubicBezTo>
                    <a:pt x="61" y="4175"/>
                    <a:pt x="61" y="4175"/>
                    <a:pt x="61" y="4175"/>
                  </a:cubicBezTo>
                  <a:cubicBezTo>
                    <a:pt x="62" y="4166"/>
                    <a:pt x="63" y="4157"/>
                    <a:pt x="64" y="4148"/>
                  </a:cubicBezTo>
                  <a:cubicBezTo>
                    <a:pt x="36" y="4144"/>
                    <a:pt x="36" y="4144"/>
                    <a:pt x="36" y="4144"/>
                  </a:cubicBezTo>
                  <a:moveTo>
                    <a:pt x="9422" y="4128"/>
                  </a:moveTo>
                  <a:cubicBezTo>
                    <a:pt x="9394" y="4132"/>
                    <a:pt x="9394" y="4132"/>
                    <a:pt x="9394" y="4132"/>
                  </a:cubicBezTo>
                  <a:cubicBezTo>
                    <a:pt x="9394" y="4132"/>
                    <a:pt x="9394" y="4132"/>
                    <a:pt x="9394" y="4132"/>
                  </a:cubicBezTo>
                  <a:cubicBezTo>
                    <a:pt x="9395" y="4141"/>
                    <a:pt x="9397" y="4150"/>
                    <a:pt x="9398" y="4159"/>
                  </a:cubicBezTo>
                  <a:cubicBezTo>
                    <a:pt x="9425" y="4156"/>
                    <a:pt x="9425" y="4156"/>
                    <a:pt x="9425" y="4156"/>
                  </a:cubicBezTo>
                  <a:cubicBezTo>
                    <a:pt x="9424" y="4147"/>
                    <a:pt x="9423" y="4137"/>
                    <a:pt x="9422" y="4128"/>
                  </a:cubicBezTo>
                  <a:moveTo>
                    <a:pt x="57" y="3997"/>
                  </a:moveTo>
                  <a:cubicBezTo>
                    <a:pt x="55" y="4006"/>
                    <a:pt x="54" y="4016"/>
                    <a:pt x="52" y="4025"/>
                  </a:cubicBezTo>
                  <a:cubicBezTo>
                    <a:pt x="80" y="4029"/>
                    <a:pt x="80" y="4029"/>
                    <a:pt x="80" y="4029"/>
                  </a:cubicBezTo>
                  <a:cubicBezTo>
                    <a:pt x="81" y="4020"/>
                    <a:pt x="83" y="4011"/>
                    <a:pt x="84" y="4001"/>
                  </a:cubicBezTo>
                  <a:cubicBezTo>
                    <a:pt x="57" y="3997"/>
                    <a:pt x="57" y="3997"/>
                    <a:pt x="57" y="3997"/>
                  </a:cubicBezTo>
                  <a:moveTo>
                    <a:pt x="9401" y="3981"/>
                  </a:moveTo>
                  <a:cubicBezTo>
                    <a:pt x="9373" y="3986"/>
                    <a:pt x="9373" y="3986"/>
                    <a:pt x="9373" y="3986"/>
                  </a:cubicBezTo>
                  <a:cubicBezTo>
                    <a:pt x="9373" y="3986"/>
                    <a:pt x="9373" y="3986"/>
                    <a:pt x="9373" y="3986"/>
                  </a:cubicBezTo>
                  <a:cubicBezTo>
                    <a:pt x="9375" y="3995"/>
                    <a:pt x="9376" y="4004"/>
                    <a:pt x="9378" y="4013"/>
                  </a:cubicBezTo>
                  <a:cubicBezTo>
                    <a:pt x="9405" y="4009"/>
                    <a:pt x="9405" y="4009"/>
                    <a:pt x="9405" y="4009"/>
                  </a:cubicBezTo>
                  <a:cubicBezTo>
                    <a:pt x="9404" y="4000"/>
                    <a:pt x="9402" y="3990"/>
                    <a:pt x="9401" y="3981"/>
                  </a:cubicBezTo>
                  <a:moveTo>
                    <a:pt x="82" y="3851"/>
                  </a:moveTo>
                  <a:cubicBezTo>
                    <a:pt x="80" y="3860"/>
                    <a:pt x="78" y="3869"/>
                    <a:pt x="77" y="3879"/>
                  </a:cubicBezTo>
                  <a:cubicBezTo>
                    <a:pt x="104" y="3884"/>
                    <a:pt x="104" y="3884"/>
                    <a:pt x="104" y="3884"/>
                  </a:cubicBezTo>
                  <a:cubicBezTo>
                    <a:pt x="106" y="3874"/>
                    <a:pt x="108" y="3865"/>
                    <a:pt x="109" y="3856"/>
                  </a:cubicBezTo>
                  <a:cubicBezTo>
                    <a:pt x="82" y="3851"/>
                    <a:pt x="82" y="3851"/>
                    <a:pt x="82" y="3851"/>
                  </a:cubicBezTo>
                  <a:moveTo>
                    <a:pt x="9348" y="3840"/>
                  </a:moveTo>
                  <a:cubicBezTo>
                    <a:pt x="9348" y="3840"/>
                    <a:pt x="9348" y="3840"/>
                    <a:pt x="9348" y="3840"/>
                  </a:cubicBezTo>
                  <a:cubicBezTo>
                    <a:pt x="9348" y="3840"/>
                    <a:pt x="9348" y="3840"/>
                    <a:pt x="9348" y="3840"/>
                  </a:cubicBezTo>
                  <a:moveTo>
                    <a:pt x="9375" y="3835"/>
                  </a:moveTo>
                  <a:cubicBezTo>
                    <a:pt x="9348" y="3840"/>
                    <a:pt x="9348" y="3840"/>
                    <a:pt x="9348" y="3840"/>
                  </a:cubicBezTo>
                  <a:cubicBezTo>
                    <a:pt x="9350" y="3849"/>
                    <a:pt x="9351" y="3859"/>
                    <a:pt x="9353" y="3868"/>
                  </a:cubicBezTo>
                  <a:cubicBezTo>
                    <a:pt x="9381" y="3863"/>
                    <a:pt x="9381" y="3863"/>
                    <a:pt x="9381" y="3863"/>
                  </a:cubicBezTo>
                  <a:cubicBezTo>
                    <a:pt x="9379" y="3853"/>
                    <a:pt x="9377" y="3844"/>
                    <a:pt x="9375" y="3835"/>
                  </a:cubicBezTo>
                  <a:moveTo>
                    <a:pt x="112" y="3705"/>
                  </a:moveTo>
                  <a:cubicBezTo>
                    <a:pt x="110" y="3715"/>
                    <a:pt x="108" y="3724"/>
                    <a:pt x="106" y="3733"/>
                  </a:cubicBezTo>
                  <a:cubicBezTo>
                    <a:pt x="133" y="3739"/>
                    <a:pt x="133" y="3739"/>
                    <a:pt x="133" y="3739"/>
                  </a:cubicBezTo>
                  <a:cubicBezTo>
                    <a:pt x="135" y="3730"/>
                    <a:pt x="137" y="3721"/>
                    <a:pt x="139" y="3712"/>
                  </a:cubicBezTo>
                  <a:cubicBezTo>
                    <a:pt x="112" y="3705"/>
                    <a:pt x="112" y="3705"/>
                    <a:pt x="112" y="3705"/>
                  </a:cubicBezTo>
                  <a:moveTo>
                    <a:pt x="9345" y="3690"/>
                  </a:moveTo>
                  <a:cubicBezTo>
                    <a:pt x="9318" y="3696"/>
                    <a:pt x="9318" y="3696"/>
                    <a:pt x="9318" y="3696"/>
                  </a:cubicBezTo>
                  <a:cubicBezTo>
                    <a:pt x="9320" y="3705"/>
                    <a:pt x="9322" y="3714"/>
                    <a:pt x="9324" y="3723"/>
                  </a:cubicBezTo>
                  <a:cubicBezTo>
                    <a:pt x="9351" y="3717"/>
                    <a:pt x="9351" y="3717"/>
                    <a:pt x="9351" y="3717"/>
                  </a:cubicBezTo>
                  <a:cubicBezTo>
                    <a:pt x="9349" y="3708"/>
                    <a:pt x="9347" y="3699"/>
                    <a:pt x="9345" y="3690"/>
                  </a:cubicBezTo>
                  <a:moveTo>
                    <a:pt x="146" y="3561"/>
                  </a:moveTo>
                  <a:cubicBezTo>
                    <a:pt x="144" y="3570"/>
                    <a:pt x="141" y="3579"/>
                    <a:pt x="139" y="3588"/>
                  </a:cubicBezTo>
                  <a:cubicBezTo>
                    <a:pt x="166" y="3595"/>
                    <a:pt x="166" y="3595"/>
                    <a:pt x="166" y="3595"/>
                  </a:cubicBezTo>
                  <a:cubicBezTo>
                    <a:pt x="166" y="3595"/>
                    <a:pt x="166" y="3595"/>
                    <a:pt x="166" y="3595"/>
                  </a:cubicBezTo>
                  <a:cubicBezTo>
                    <a:pt x="168" y="3586"/>
                    <a:pt x="171" y="3577"/>
                    <a:pt x="173" y="3568"/>
                  </a:cubicBezTo>
                  <a:cubicBezTo>
                    <a:pt x="146" y="3561"/>
                    <a:pt x="146" y="3561"/>
                    <a:pt x="146" y="3561"/>
                  </a:cubicBezTo>
                  <a:cubicBezTo>
                    <a:pt x="146" y="3561"/>
                    <a:pt x="146" y="3561"/>
                    <a:pt x="146" y="3561"/>
                  </a:cubicBezTo>
                  <a:moveTo>
                    <a:pt x="9310" y="3545"/>
                  </a:moveTo>
                  <a:cubicBezTo>
                    <a:pt x="9283" y="3552"/>
                    <a:pt x="9283" y="3552"/>
                    <a:pt x="9283" y="3552"/>
                  </a:cubicBezTo>
                  <a:cubicBezTo>
                    <a:pt x="9285" y="3561"/>
                    <a:pt x="9288" y="3570"/>
                    <a:pt x="9290" y="3580"/>
                  </a:cubicBezTo>
                  <a:cubicBezTo>
                    <a:pt x="9317" y="3573"/>
                    <a:pt x="9317" y="3573"/>
                    <a:pt x="9317" y="3573"/>
                  </a:cubicBezTo>
                  <a:cubicBezTo>
                    <a:pt x="9315" y="3564"/>
                    <a:pt x="9313" y="3555"/>
                    <a:pt x="9310" y="3545"/>
                  </a:cubicBezTo>
                  <a:moveTo>
                    <a:pt x="9279" y="3429"/>
                  </a:moveTo>
                  <a:cubicBezTo>
                    <a:pt x="9279" y="3429"/>
                    <a:pt x="9279" y="3429"/>
                    <a:pt x="9279" y="3429"/>
                  </a:cubicBezTo>
                  <a:cubicBezTo>
                    <a:pt x="9279" y="3429"/>
                    <a:pt x="9279" y="3429"/>
                    <a:pt x="9279" y="3429"/>
                  </a:cubicBezTo>
                  <a:cubicBezTo>
                    <a:pt x="9279" y="3429"/>
                    <a:pt x="9279" y="3429"/>
                    <a:pt x="9279" y="3429"/>
                  </a:cubicBezTo>
                  <a:moveTo>
                    <a:pt x="185" y="3418"/>
                  </a:moveTo>
                  <a:cubicBezTo>
                    <a:pt x="185" y="3418"/>
                    <a:pt x="185" y="3418"/>
                    <a:pt x="185" y="3418"/>
                  </a:cubicBezTo>
                  <a:cubicBezTo>
                    <a:pt x="182" y="3427"/>
                    <a:pt x="180" y="3436"/>
                    <a:pt x="177" y="3445"/>
                  </a:cubicBezTo>
                  <a:cubicBezTo>
                    <a:pt x="204" y="3452"/>
                    <a:pt x="204" y="3452"/>
                    <a:pt x="204" y="3452"/>
                  </a:cubicBezTo>
                  <a:cubicBezTo>
                    <a:pt x="206" y="3443"/>
                    <a:pt x="209" y="3435"/>
                    <a:pt x="212" y="3426"/>
                  </a:cubicBezTo>
                  <a:cubicBezTo>
                    <a:pt x="185" y="3418"/>
                    <a:pt x="185" y="3418"/>
                    <a:pt x="185" y="3418"/>
                  </a:cubicBezTo>
                  <a:moveTo>
                    <a:pt x="9271" y="3402"/>
                  </a:moveTo>
                  <a:cubicBezTo>
                    <a:pt x="9244" y="3410"/>
                    <a:pt x="9244" y="3410"/>
                    <a:pt x="9244" y="3410"/>
                  </a:cubicBezTo>
                  <a:cubicBezTo>
                    <a:pt x="9244" y="3410"/>
                    <a:pt x="9244" y="3410"/>
                    <a:pt x="9244" y="3410"/>
                  </a:cubicBezTo>
                  <a:cubicBezTo>
                    <a:pt x="9247" y="3419"/>
                    <a:pt x="9249" y="3428"/>
                    <a:pt x="9252" y="3437"/>
                  </a:cubicBezTo>
                  <a:cubicBezTo>
                    <a:pt x="9279" y="3429"/>
                    <a:pt x="9279" y="3429"/>
                    <a:pt x="9279" y="3429"/>
                  </a:cubicBezTo>
                  <a:cubicBezTo>
                    <a:pt x="9276" y="3420"/>
                    <a:pt x="9274" y="3411"/>
                    <a:pt x="9271" y="3402"/>
                  </a:cubicBezTo>
                  <a:moveTo>
                    <a:pt x="228" y="3276"/>
                  </a:moveTo>
                  <a:cubicBezTo>
                    <a:pt x="225" y="3285"/>
                    <a:pt x="222" y="3294"/>
                    <a:pt x="220" y="3303"/>
                  </a:cubicBezTo>
                  <a:cubicBezTo>
                    <a:pt x="246" y="3311"/>
                    <a:pt x="246" y="3311"/>
                    <a:pt x="246" y="3311"/>
                  </a:cubicBezTo>
                  <a:cubicBezTo>
                    <a:pt x="249" y="3302"/>
                    <a:pt x="252" y="3293"/>
                    <a:pt x="255" y="3284"/>
                  </a:cubicBezTo>
                  <a:cubicBezTo>
                    <a:pt x="228" y="3276"/>
                    <a:pt x="228" y="3276"/>
                    <a:pt x="228" y="3276"/>
                  </a:cubicBezTo>
                  <a:moveTo>
                    <a:pt x="9227" y="3261"/>
                  </a:moveTo>
                  <a:cubicBezTo>
                    <a:pt x="9200" y="3269"/>
                    <a:pt x="9200" y="3269"/>
                    <a:pt x="9200" y="3269"/>
                  </a:cubicBezTo>
                  <a:cubicBezTo>
                    <a:pt x="9203" y="3278"/>
                    <a:pt x="9206" y="3287"/>
                    <a:pt x="9209" y="3296"/>
                  </a:cubicBezTo>
                  <a:cubicBezTo>
                    <a:pt x="9236" y="3287"/>
                    <a:pt x="9236" y="3287"/>
                    <a:pt x="9236" y="3287"/>
                  </a:cubicBezTo>
                  <a:cubicBezTo>
                    <a:pt x="9233" y="3278"/>
                    <a:pt x="9230" y="3269"/>
                    <a:pt x="9227" y="3261"/>
                  </a:cubicBezTo>
                  <a:moveTo>
                    <a:pt x="276" y="3135"/>
                  </a:moveTo>
                  <a:cubicBezTo>
                    <a:pt x="273" y="3144"/>
                    <a:pt x="270" y="3152"/>
                    <a:pt x="267" y="3161"/>
                  </a:cubicBezTo>
                  <a:cubicBezTo>
                    <a:pt x="293" y="3171"/>
                    <a:pt x="293" y="3171"/>
                    <a:pt x="293" y="3171"/>
                  </a:cubicBezTo>
                  <a:cubicBezTo>
                    <a:pt x="293" y="3171"/>
                    <a:pt x="293" y="3171"/>
                    <a:pt x="293" y="3171"/>
                  </a:cubicBezTo>
                  <a:cubicBezTo>
                    <a:pt x="296" y="3162"/>
                    <a:pt x="299" y="3153"/>
                    <a:pt x="302" y="3144"/>
                  </a:cubicBezTo>
                  <a:cubicBezTo>
                    <a:pt x="276" y="3135"/>
                    <a:pt x="276" y="3135"/>
                    <a:pt x="276" y="3135"/>
                  </a:cubicBezTo>
                  <a:moveTo>
                    <a:pt x="9179" y="3120"/>
                  </a:moveTo>
                  <a:cubicBezTo>
                    <a:pt x="9152" y="3130"/>
                    <a:pt x="9152" y="3130"/>
                    <a:pt x="9152" y="3130"/>
                  </a:cubicBezTo>
                  <a:cubicBezTo>
                    <a:pt x="9156" y="3139"/>
                    <a:pt x="9159" y="3147"/>
                    <a:pt x="9162" y="3156"/>
                  </a:cubicBezTo>
                  <a:cubicBezTo>
                    <a:pt x="9188" y="3147"/>
                    <a:pt x="9188" y="3147"/>
                    <a:pt x="9188" y="3147"/>
                  </a:cubicBezTo>
                  <a:cubicBezTo>
                    <a:pt x="9185" y="3138"/>
                    <a:pt x="9182" y="3129"/>
                    <a:pt x="9179" y="3120"/>
                  </a:cubicBezTo>
                  <a:moveTo>
                    <a:pt x="329" y="2995"/>
                  </a:moveTo>
                  <a:cubicBezTo>
                    <a:pt x="325" y="3004"/>
                    <a:pt x="322" y="3013"/>
                    <a:pt x="318" y="3022"/>
                  </a:cubicBezTo>
                  <a:cubicBezTo>
                    <a:pt x="344" y="3032"/>
                    <a:pt x="344" y="3032"/>
                    <a:pt x="344" y="3032"/>
                  </a:cubicBezTo>
                  <a:cubicBezTo>
                    <a:pt x="348" y="3023"/>
                    <a:pt x="351" y="3014"/>
                    <a:pt x="355" y="3006"/>
                  </a:cubicBezTo>
                  <a:cubicBezTo>
                    <a:pt x="329" y="2995"/>
                    <a:pt x="329" y="2995"/>
                    <a:pt x="329" y="2995"/>
                  </a:cubicBezTo>
                  <a:moveTo>
                    <a:pt x="9126" y="2982"/>
                  </a:moveTo>
                  <a:cubicBezTo>
                    <a:pt x="9100" y="2992"/>
                    <a:pt x="9100" y="2992"/>
                    <a:pt x="9100" y="2992"/>
                  </a:cubicBezTo>
                  <a:cubicBezTo>
                    <a:pt x="9103" y="3001"/>
                    <a:pt x="9107" y="3009"/>
                    <a:pt x="9110" y="3018"/>
                  </a:cubicBezTo>
                  <a:cubicBezTo>
                    <a:pt x="9136" y="3008"/>
                    <a:pt x="9136" y="3008"/>
                    <a:pt x="9136" y="3008"/>
                  </a:cubicBezTo>
                  <a:cubicBezTo>
                    <a:pt x="9133" y="2999"/>
                    <a:pt x="9130" y="2990"/>
                    <a:pt x="9126" y="2982"/>
                  </a:cubicBezTo>
                  <a:moveTo>
                    <a:pt x="385" y="2858"/>
                  </a:moveTo>
                  <a:cubicBezTo>
                    <a:pt x="382" y="2866"/>
                    <a:pt x="378" y="2875"/>
                    <a:pt x="374" y="2884"/>
                  </a:cubicBezTo>
                  <a:cubicBezTo>
                    <a:pt x="400" y="2895"/>
                    <a:pt x="400" y="2895"/>
                    <a:pt x="400" y="2895"/>
                  </a:cubicBezTo>
                  <a:cubicBezTo>
                    <a:pt x="404" y="2886"/>
                    <a:pt x="407" y="2878"/>
                    <a:pt x="411" y="2869"/>
                  </a:cubicBezTo>
                  <a:cubicBezTo>
                    <a:pt x="385" y="2858"/>
                    <a:pt x="385" y="2858"/>
                    <a:pt x="385" y="2858"/>
                  </a:cubicBezTo>
                  <a:moveTo>
                    <a:pt x="9069" y="2845"/>
                  </a:moveTo>
                  <a:cubicBezTo>
                    <a:pt x="9044" y="2856"/>
                    <a:pt x="9044" y="2856"/>
                    <a:pt x="9044" y="2856"/>
                  </a:cubicBezTo>
                  <a:cubicBezTo>
                    <a:pt x="9047" y="2865"/>
                    <a:pt x="9051" y="2873"/>
                    <a:pt x="9055" y="2882"/>
                  </a:cubicBezTo>
                  <a:cubicBezTo>
                    <a:pt x="9080" y="2871"/>
                    <a:pt x="9080" y="2871"/>
                    <a:pt x="9080" y="2871"/>
                  </a:cubicBezTo>
                  <a:cubicBezTo>
                    <a:pt x="9077" y="2862"/>
                    <a:pt x="9073" y="2854"/>
                    <a:pt x="9069" y="2845"/>
                  </a:cubicBezTo>
                  <a:moveTo>
                    <a:pt x="446" y="2722"/>
                  </a:moveTo>
                  <a:cubicBezTo>
                    <a:pt x="442" y="2731"/>
                    <a:pt x="439" y="2739"/>
                    <a:pt x="435" y="2748"/>
                  </a:cubicBezTo>
                  <a:cubicBezTo>
                    <a:pt x="460" y="2759"/>
                    <a:pt x="460" y="2759"/>
                    <a:pt x="460" y="2759"/>
                  </a:cubicBezTo>
                  <a:cubicBezTo>
                    <a:pt x="464" y="2751"/>
                    <a:pt x="468" y="2743"/>
                    <a:pt x="472" y="2734"/>
                  </a:cubicBezTo>
                  <a:cubicBezTo>
                    <a:pt x="446" y="2722"/>
                    <a:pt x="446" y="2722"/>
                    <a:pt x="446" y="2722"/>
                  </a:cubicBezTo>
                  <a:moveTo>
                    <a:pt x="9008" y="2710"/>
                  </a:moveTo>
                  <a:cubicBezTo>
                    <a:pt x="8983" y="2722"/>
                    <a:pt x="8983" y="2722"/>
                    <a:pt x="8983" y="2722"/>
                  </a:cubicBezTo>
                  <a:cubicBezTo>
                    <a:pt x="8983" y="2722"/>
                    <a:pt x="8983" y="2722"/>
                    <a:pt x="8983" y="2722"/>
                  </a:cubicBezTo>
                  <a:cubicBezTo>
                    <a:pt x="8987" y="2731"/>
                    <a:pt x="8991" y="2739"/>
                    <a:pt x="8995" y="2747"/>
                  </a:cubicBezTo>
                  <a:cubicBezTo>
                    <a:pt x="9020" y="2736"/>
                    <a:pt x="9020" y="2736"/>
                    <a:pt x="9020" y="2736"/>
                  </a:cubicBezTo>
                  <a:cubicBezTo>
                    <a:pt x="9016" y="2727"/>
                    <a:pt x="9012" y="2719"/>
                    <a:pt x="9008" y="2710"/>
                  </a:cubicBezTo>
                  <a:moveTo>
                    <a:pt x="512" y="2589"/>
                  </a:moveTo>
                  <a:cubicBezTo>
                    <a:pt x="508" y="2597"/>
                    <a:pt x="503" y="2605"/>
                    <a:pt x="499" y="2614"/>
                  </a:cubicBezTo>
                  <a:cubicBezTo>
                    <a:pt x="524" y="2626"/>
                    <a:pt x="524" y="2626"/>
                    <a:pt x="524" y="2626"/>
                  </a:cubicBezTo>
                  <a:cubicBezTo>
                    <a:pt x="528" y="2618"/>
                    <a:pt x="533" y="2610"/>
                    <a:pt x="537" y="2601"/>
                  </a:cubicBezTo>
                  <a:cubicBezTo>
                    <a:pt x="512" y="2589"/>
                    <a:pt x="512" y="2589"/>
                    <a:pt x="512" y="2589"/>
                  </a:cubicBezTo>
                  <a:moveTo>
                    <a:pt x="8943" y="2578"/>
                  </a:moveTo>
                  <a:cubicBezTo>
                    <a:pt x="8918" y="2590"/>
                    <a:pt x="8918" y="2590"/>
                    <a:pt x="8918" y="2590"/>
                  </a:cubicBezTo>
                  <a:cubicBezTo>
                    <a:pt x="8918" y="2590"/>
                    <a:pt x="8918" y="2590"/>
                    <a:pt x="8918" y="2590"/>
                  </a:cubicBezTo>
                  <a:cubicBezTo>
                    <a:pt x="8922" y="2599"/>
                    <a:pt x="8926" y="2607"/>
                    <a:pt x="8930" y="2615"/>
                  </a:cubicBezTo>
                  <a:cubicBezTo>
                    <a:pt x="8955" y="2603"/>
                    <a:pt x="8955" y="2603"/>
                    <a:pt x="8955" y="2603"/>
                  </a:cubicBezTo>
                  <a:cubicBezTo>
                    <a:pt x="8951" y="2594"/>
                    <a:pt x="8947" y="2586"/>
                    <a:pt x="8943" y="2578"/>
                  </a:cubicBezTo>
                  <a:moveTo>
                    <a:pt x="8849" y="2460"/>
                  </a:moveTo>
                  <a:cubicBezTo>
                    <a:pt x="8849" y="2460"/>
                    <a:pt x="8849" y="2460"/>
                    <a:pt x="8849" y="2460"/>
                  </a:cubicBezTo>
                  <a:cubicBezTo>
                    <a:pt x="8849" y="2460"/>
                    <a:pt x="8849" y="2460"/>
                    <a:pt x="8849" y="2460"/>
                  </a:cubicBezTo>
                  <a:moveTo>
                    <a:pt x="581" y="2457"/>
                  </a:moveTo>
                  <a:cubicBezTo>
                    <a:pt x="577" y="2465"/>
                    <a:pt x="572" y="2474"/>
                    <a:pt x="568" y="2482"/>
                  </a:cubicBezTo>
                  <a:cubicBezTo>
                    <a:pt x="592" y="2495"/>
                    <a:pt x="592" y="2495"/>
                    <a:pt x="592" y="2495"/>
                  </a:cubicBezTo>
                  <a:cubicBezTo>
                    <a:pt x="597" y="2487"/>
                    <a:pt x="601" y="2479"/>
                    <a:pt x="606" y="2471"/>
                  </a:cubicBezTo>
                  <a:cubicBezTo>
                    <a:pt x="581" y="2457"/>
                    <a:pt x="581" y="2457"/>
                    <a:pt x="581" y="2457"/>
                  </a:cubicBezTo>
                  <a:moveTo>
                    <a:pt x="8873" y="2447"/>
                  </a:moveTo>
                  <a:cubicBezTo>
                    <a:pt x="8849" y="2460"/>
                    <a:pt x="8849" y="2460"/>
                    <a:pt x="8849" y="2460"/>
                  </a:cubicBezTo>
                  <a:cubicBezTo>
                    <a:pt x="8853" y="2469"/>
                    <a:pt x="8858" y="2477"/>
                    <a:pt x="8862" y="2485"/>
                  </a:cubicBezTo>
                  <a:cubicBezTo>
                    <a:pt x="8887" y="2471"/>
                    <a:pt x="8887" y="2471"/>
                    <a:pt x="8887" y="2471"/>
                  </a:cubicBezTo>
                  <a:cubicBezTo>
                    <a:pt x="8882" y="2463"/>
                    <a:pt x="8878" y="2455"/>
                    <a:pt x="8873" y="2447"/>
                  </a:cubicBezTo>
                  <a:moveTo>
                    <a:pt x="655" y="2328"/>
                  </a:moveTo>
                  <a:cubicBezTo>
                    <a:pt x="650" y="2336"/>
                    <a:pt x="645" y="2344"/>
                    <a:pt x="641" y="2352"/>
                  </a:cubicBezTo>
                  <a:cubicBezTo>
                    <a:pt x="665" y="2366"/>
                    <a:pt x="665" y="2366"/>
                    <a:pt x="665" y="2366"/>
                  </a:cubicBezTo>
                  <a:cubicBezTo>
                    <a:pt x="670" y="2358"/>
                    <a:pt x="674" y="2350"/>
                    <a:pt x="679" y="2342"/>
                  </a:cubicBezTo>
                  <a:cubicBezTo>
                    <a:pt x="655" y="2328"/>
                    <a:pt x="655" y="2328"/>
                    <a:pt x="655" y="2328"/>
                  </a:cubicBezTo>
                  <a:moveTo>
                    <a:pt x="8800" y="2318"/>
                  </a:moveTo>
                  <a:cubicBezTo>
                    <a:pt x="8776" y="2333"/>
                    <a:pt x="8776" y="2333"/>
                    <a:pt x="8776" y="2333"/>
                  </a:cubicBezTo>
                  <a:cubicBezTo>
                    <a:pt x="8776" y="2333"/>
                    <a:pt x="8776" y="2333"/>
                    <a:pt x="8776" y="2333"/>
                  </a:cubicBezTo>
                  <a:cubicBezTo>
                    <a:pt x="8780" y="2341"/>
                    <a:pt x="8785" y="2349"/>
                    <a:pt x="8790" y="2357"/>
                  </a:cubicBezTo>
                  <a:cubicBezTo>
                    <a:pt x="8814" y="2343"/>
                    <a:pt x="8814" y="2343"/>
                    <a:pt x="8814" y="2343"/>
                  </a:cubicBezTo>
                  <a:cubicBezTo>
                    <a:pt x="8809" y="2335"/>
                    <a:pt x="8804" y="2326"/>
                    <a:pt x="8800" y="2318"/>
                  </a:cubicBezTo>
                  <a:moveTo>
                    <a:pt x="733" y="2201"/>
                  </a:moveTo>
                  <a:cubicBezTo>
                    <a:pt x="727" y="2209"/>
                    <a:pt x="722" y="2217"/>
                    <a:pt x="718" y="2225"/>
                  </a:cubicBezTo>
                  <a:cubicBezTo>
                    <a:pt x="741" y="2240"/>
                    <a:pt x="741" y="2240"/>
                    <a:pt x="741" y="2240"/>
                  </a:cubicBezTo>
                  <a:cubicBezTo>
                    <a:pt x="746" y="2232"/>
                    <a:pt x="751" y="2224"/>
                    <a:pt x="756" y="2216"/>
                  </a:cubicBezTo>
                  <a:cubicBezTo>
                    <a:pt x="733" y="2201"/>
                    <a:pt x="733" y="2201"/>
                    <a:pt x="733" y="2201"/>
                  </a:cubicBezTo>
                  <a:moveTo>
                    <a:pt x="8722" y="2192"/>
                  </a:moveTo>
                  <a:cubicBezTo>
                    <a:pt x="8698" y="2207"/>
                    <a:pt x="8698" y="2207"/>
                    <a:pt x="8698" y="2207"/>
                  </a:cubicBezTo>
                  <a:cubicBezTo>
                    <a:pt x="8698" y="2207"/>
                    <a:pt x="8698" y="2207"/>
                    <a:pt x="8698" y="2207"/>
                  </a:cubicBezTo>
                  <a:cubicBezTo>
                    <a:pt x="8703" y="2215"/>
                    <a:pt x="8708" y="2223"/>
                    <a:pt x="8713" y="2231"/>
                  </a:cubicBezTo>
                  <a:cubicBezTo>
                    <a:pt x="8737" y="2216"/>
                    <a:pt x="8737" y="2216"/>
                    <a:pt x="8737" y="2216"/>
                  </a:cubicBezTo>
                  <a:cubicBezTo>
                    <a:pt x="8732" y="2208"/>
                    <a:pt x="8727" y="2200"/>
                    <a:pt x="8722" y="2192"/>
                  </a:cubicBezTo>
                  <a:moveTo>
                    <a:pt x="814" y="2077"/>
                  </a:moveTo>
                  <a:cubicBezTo>
                    <a:pt x="809" y="2085"/>
                    <a:pt x="804" y="2092"/>
                    <a:pt x="798" y="2100"/>
                  </a:cubicBezTo>
                  <a:cubicBezTo>
                    <a:pt x="822" y="2116"/>
                    <a:pt x="822" y="2116"/>
                    <a:pt x="822" y="2116"/>
                  </a:cubicBezTo>
                  <a:cubicBezTo>
                    <a:pt x="827" y="2108"/>
                    <a:pt x="832" y="2100"/>
                    <a:pt x="837" y="2093"/>
                  </a:cubicBezTo>
                  <a:cubicBezTo>
                    <a:pt x="814" y="2077"/>
                    <a:pt x="814" y="2077"/>
                    <a:pt x="814" y="2077"/>
                  </a:cubicBezTo>
                  <a:moveTo>
                    <a:pt x="8640" y="2069"/>
                  </a:moveTo>
                  <a:cubicBezTo>
                    <a:pt x="8617" y="2084"/>
                    <a:pt x="8617" y="2084"/>
                    <a:pt x="8617" y="2084"/>
                  </a:cubicBezTo>
                  <a:cubicBezTo>
                    <a:pt x="8623" y="2092"/>
                    <a:pt x="8628" y="2100"/>
                    <a:pt x="8633" y="2107"/>
                  </a:cubicBezTo>
                  <a:cubicBezTo>
                    <a:pt x="8656" y="2092"/>
                    <a:pt x="8656" y="2092"/>
                    <a:pt x="8656" y="2092"/>
                  </a:cubicBezTo>
                  <a:cubicBezTo>
                    <a:pt x="8651" y="2084"/>
                    <a:pt x="8646" y="2076"/>
                    <a:pt x="8640" y="2069"/>
                  </a:cubicBezTo>
                  <a:moveTo>
                    <a:pt x="899" y="1955"/>
                  </a:moveTo>
                  <a:cubicBezTo>
                    <a:pt x="894" y="1963"/>
                    <a:pt x="888" y="1970"/>
                    <a:pt x="883" y="1978"/>
                  </a:cubicBezTo>
                  <a:cubicBezTo>
                    <a:pt x="906" y="1994"/>
                    <a:pt x="906" y="1994"/>
                    <a:pt x="906" y="1994"/>
                  </a:cubicBezTo>
                  <a:cubicBezTo>
                    <a:pt x="911" y="1987"/>
                    <a:pt x="917" y="1979"/>
                    <a:pt x="922" y="1972"/>
                  </a:cubicBezTo>
                  <a:cubicBezTo>
                    <a:pt x="899" y="1955"/>
                    <a:pt x="899" y="1955"/>
                    <a:pt x="899" y="1955"/>
                  </a:cubicBezTo>
                  <a:moveTo>
                    <a:pt x="8555" y="1947"/>
                  </a:moveTo>
                  <a:cubicBezTo>
                    <a:pt x="8532" y="1964"/>
                    <a:pt x="8532" y="1964"/>
                    <a:pt x="8532" y="1964"/>
                  </a:cubicBezTo>
                  <a:cubicBezTo>
                    <a:pt x="8538" y="1971"/>
                    <a:pt x="8543" y="1979"/>
                    <a:pt x="8549" y="1987"/>
                  </a:cubicBezTo>
                  <a:cubicBezTo>
                    <a:pt x="8571" y="1970"/>
                    <a:pt x="8571" y="1970"/>
                    <a:pt x="8571" y="1970"/>
                  </a:cubicBezTo>
                  <a:cubicBezTo>
                    <a:pt x="8566" y="1963"/>
                    <a:pt x="8561" y="1955"/>
                    <a:pt x="8555" y="1947"/>
                  </a:cubicBezTo>
                  <a:moveTo>
                    <a:pt x="988" y="1836"/>
                  </a:moveTo>
                  <a:cubicBezTo>
                    <a:pt x="983" y="1844"/>
                    <a:pt x="977" y="1851"/>
                    <a:pt x="971" y="1859"/>
                  </a:cubicBezTo>
                  <a:cubicBezTo>
                    <a:pt x="994" y="1876"/>
                    <a:pt x="994" y="1876"/>
                    <a:pt x="994" y="1876"/>
                  </a:cubicBezTo>
                  <a:cubicBezTo>
                    <a:pt x="999" y="1868"/>
                    <a:pt x="1005" y="1861"/>
                    <a:pt x="1011" y="1854"/>
                  </a:cubicBezTo>
                  <a:cubicBezTo>
                    <a:pt x="988" y="1836"/>
                    <a:pt x="988" y="1836"/>
                    <a:pt x="988" y="1836"/>
                  </a:cubicBezTo>
                  <a:moveTo>
                    <a:pt x="8466" y="1829"/>
                  </a:moveTo>
                  <a:cubicBezTo>
                    <a:pt x="8444" y="1846"/>
                    <a:pt x="8444" y="1846"/>
                    <a:pt x="8444" y="1846"/>
                  </a:cubicBezTo>
                  <a:cubicBezTo>
                    <a:pt x="8450" y="1854"/>
                    <a:pt x="8455" y="1861"/>
                    <a:pt x="8461" y="1868"/>
                  </a:cubicBezTo>
                  <a:cubicBezTo>
                    <a:pt x="8483" y="1851"/>
                    <a:pt x="8483" y="1851"/>
                    <a:pt x="8483" y="1851"/>
                  </a:cubicBezTo>
                  <a:cubicBezTo>
                    <a:pt x="8477" y="1844"/>
                    <a:pt x="8472" y="1836"/>
                    <a:pt x="8466" y="1829"/>
                  </a:cubicBezTo>
                  <a:moveTo>
                    <a:pt x="1081" y="1720"/>
                  </a:moveTo>
                  <a:cubicBezTo>
                    <a:pt x="1075" y="1728"/>
                    <a:pt x="1069" y="1735"/>
                    <a:pt x="1063" y="1742"/>
                  </a:cubicBezTo>
                  <a:cubicBezTo>
                    <a:pt x="1085" y="1760"/>
                    <a:pt x="1085" y="1760"/>
                    <a:pt x="1085" y="1760"/>
                  </a:cubicBezTo>
                  <a:cubicBezTo>
                    <a:pt x="1091" y="1753"/>
                    <a:pt x="1097" y="1745"/>
                    <a:pt x="1103" y="1738"/>
                  </a:cubicBezTo>
                  <a:cubicBezTo>
                    <a:pt x="1081" y="1720"/>
                    <a:pt x="1081" y="1720"/>
                    <a:pt x="1081" y="1720"/>
                  </a:cubicBezTo>
                  <a:moveTo>
                    <a:pt x="8373" y="1713"/>
                  </a:moveTo>
                  <a:cubicBezTo>
                    <a:pt x="8352" y="1731"/>
                    <a:pt x="8352" y="1731"/>
                    <a:pt x="8352" y="1731"/>
                  </a:cubicBezTo>
                  <a:cubicBezTo>
                    <a:pt x="8352" y="1731"/>
                    <a:pt x="8352" y="1731"/>
                    <a:pt x="8352" y="1731"/>
                  </a:cubicBezTo>
                  <a:cubicBezTo>
                    <a:pt x="8357" y="1738"/>
                    <a:pt x="8363" y="1746"/>
                    <a:pt x="8369" y="1753"/>
                  </a:cubicBezTo>
                  <a:cubicBezTo>
                    <a:pt x="8391" y="1735"/>
                    <a:pt x="8391" y="1735"/>
                    <a:pt x="8391" y="1735"/>
                  </a:cubicBezTo>
                  <a:cubicBezTo>
                    <a:pt x="8385" y="1728"/>
                    <a:pt x="8379" y="1721"/>
                    <a:pt x="8373" y="1713"/>
                  </a:cubicBezTo>
                  <a:moveTo>
                    <a:pt x="1178" y="1607"/>
                  </a:moveTo>
                  <a:cubicBezTo>
                    <a:pt x="1171" y="1615"/>
                    <a:pt x="1165" y="1622"/>
                    <a:pt x="1159" y="1629"/>
                  </a:cubicBezTo>
                  <a:cubicBezTo>
                    <a:pt x="1180" y="1647"/>
                    <a:pt x="1180" y="1647"/>
                    <a:pt x="1180" y="1647"/>
                  </a:cubicBezTo>
                  <a:cubicBezTo>
                    <a:pt x="1186" y="1640"/>
                    <a:pt x="1192" y="1633"/>
                    <a:pt x="1199" y="1626"/>
                  </a:cubicBezTo>
                  <a:cubicBezTo>
                    <a:pt x="1178" y="1607"/>
                    <a:pt x="1178" y="1607"/>
                    <a:pt x="1178" y="1607"/>
                  </a:cubicBezTo>
                  <a:moveTo>
                    <a:pt x="8277" y="1601"/>
                  </a:moveTo>
                  <a:cubicBezTo>
                    <a:pt x="8256" y="1619"/>
                    <a:pt x="8256" y="1619"/>
                    <a:pt x="8256" y="1619"/>
                  </a:cubicBezTo>
                  <a:cubicBezTo>
                    <a:pt x="8256" y="1619"/>
                    <a:pt x="8256" y="1619"/>
                    <a:pt x="8256" y="1619"/>
                  </a:cubicBezTo>
                  <a:cubicBezTo>
                    <a:pt x="8262" y="1626"/>
                    <a:pt x="8268" y="1633"/>
                    <a:pt x="8274" y="1640"/>
                  </a:cubicBezTo>
                  <a:cubicBezTo>
                    <a:pt x="8295" y="1622"/>
                    <a:pt x="8295" y="1622"/>
                    <a:pt x="8295" y="1622"/>
                  </a:cubicBezTo>
                  <a:cubicBezTo>
                    <a:pt x="8289" y="1615"/>
                    <a:pt x="8283" y="1608"/>
                    <a:pt x="8277" y="1601"/>
                  </a:cubicBezTo>
                  <a:moveTo>
                    <a:pt x="1277" y="1498"/>
                  </a:moveTo>
                  <a:cubicBezTo>
                    <a:pt x="1271" y="1504"/>
                    <a:pt x="1265" y="1511"/>
                    <a:pt x="1258" y="1518"/>
                  </a:cubicBezTo>
                  <a:cubicBezTo>
                    <a:pt x="1279" y="1537"/>
                    <a:pt x="1279" y="1537"/>
                    <a:pt x="1279" y="1537"/>
                  </a:cubicBezTo>
                  <a:cubicBezTo>
                    <a:pt x="1285" y="1530"/>
                    <a:pt x="1291" y="1524"/>
                    <a:pt x="1298" y="1517"/>
                  </a:cubicBezTo>
                  <a:cubicBezTo>
                    <a:pt x="1277" y="1498"/>
                    <a:pt x="1277" y="1498"/>
                    <a:pt x="1277" y="1498"/>
                  </a:cubicBezTo>
                  <a:moveTo>
                    <a:pt x="8177" y="1491"/>
                  </a:moveTo>
                  <a:cubicBezTo>
                    <a:pt x="8156" y="1510"/>
                    <a:pt x="8156" y="1510"/>
                    <a:pt x="8156" y="1510"/>
                  </a:cubicBezTo>
                  <a:cubicBezTo>
                    <a:pt x="8163" y="1517"/>
                    <a:pt x="8169" y="1524"/>
                    <a:pt x="8175" y="1531"/>
                  </a:cubicBezTo>
                  <a:cubicBezTo>
                    <a:pt x="8196" y="1512"/>
                    <a:pt x="8196" y="1512"/>
                    <a:pt x="8196" y="1512"/>
                  </a:cubicBezTo>
                  <a:cubicBezTo>
                    <a:pt x="8190" y="1505"/>
                    <a:pt x="8183" y="1498"/>
                    <a:pt x="8177" y="1491"/>
                  </a:cubicBezTo>
                  <a:moveTo>
                    <a:pt x="1380" y="1391"/>
                  </a:moveTo>
                  <a:cubicBezTo>
                    <a:pt x="1374" y="1397"/>
                    <a:pt x="1367" y="1404"/>
                    <a:pt x="1361" y="1411"/>
                  </a:cubicBezTo>
                  <a:cubicBezTo>
                    <a:pt x="1381" y="1430"/>
                    <a:pt x="1381" y="1430"/>
                    <a:pt x="1381" y="1430"/>
                  </a:cubicBezTo>
                  <a:cubicBezTo>
                    <a:pt x="1381" y="1430"/>
                    <a:pt x="1381" y="1430"/>
                    <a:pt x="1381" y="1430"/>
                  </a:cubicBezTo>
                  <a:cubicBezTo>
                    <a:pt x="1387" y="1424"/>
                    <a:pt x="1394" y="1417"/>
                    <a:pt x="1400" y="1411"/>
                  </a:cubicBezTo>
                  <a:cubicBezTo>
                    <a:pt x="1380" y="1391"/>
                    <a:pt x="1380" y="1391"/>
                    <a:pt x="1380" y="1391"/>
                  </a:cubicBezTo>
                  <a:moveTo>
                    <a:pt x="8073" y="1385"/>
                  </a:moveTo>
                  <a:cubicBezTo>
                    <a:pt x="8054" y="1404"/>
                    <a:pt x="8054" y="1404"/>
                    <a:pt x="8054" y="1404"/>
                  </a:cubicBezTo>
                  <a:cubicBezTo>
                    <a:pt x="8060" y="1411"/>
                    <a:pt x="8067" y="1418"/>
                    <a:pt x="8073" y="1424"/>
                  </a:cubicBezTo>
                  <a:cubicBezTo>
                    <a:pt x="8093" y="1405"/>
                    <a:pt x="8093" y="1405"/>
                    <a:pt x="8093" y="1405"/>
                  </a:cubicBezTo>
                  <a:cubicBezTo>
                    <a:pt x="8087" y="1398"/>
                    <a:pt x="8080" y="1391"/>
                    <a:pt x="8073" y="1385"/>
                  </a:cubicBezTo>
                  <a:moveTo>
                    <a:pt x="1486" y="1327"/>
                  </a:moveTo>
                  <a:cubicBezTo>
                    <a:pt x="1486" y="1327"/>
                    <a:pt x="1486" y="1327"/>
                    <a:pt x="1486" y="1327"/>
                  </a:cubicBezTo>
                  <a:cubicBezTo>
                    <a:pt x="1486" y="1327"/>
                    <a:pt x="1486" y="1327"/>
                    <a:pt x="1486" y="1327"/>
                  </a:cubicBezTo>
                  <a:cubicBezTo>
                    <a:pt x="1486" y="1327"/>
                    <a:pt x="1486" y="1327"/>
                    <a:pt x="1486" y="1327"/>
                  </a:cubicBezTo>
                  <a:moveTo>
                    <a:pt x="1487" y="1287"/>
                  </a:moveTo>
                  <a:cubicBezTo>
                    <a:pt x="1480" y="1294"/>
                    <a:pt x="1473" y="1300"/>
                    <a:pt x="1466" y="1307"/>
                  </a:cubicBezTo>
                  <a:cubicBezTo>
                    <a:pt x="1486" y="1327"/>
                    <a:pt x="1486" y="1327"/>
                    <a:pt x="1486" y="1327"/>
                  </a:cubicBezTo>
                  <a:cubicBezTo>
                    <a:pt x="1492" y="1321"/>
                    <a:pt x="1499" y="1314"/>
                    <a:pt x="1506" y="1308"/>
                  </a:cubicBezTo>
                  <a:cubicBezTo>
                    <a:pt x="1487" y="1287"/>
                    <a:pt x="1487" y="1287"/>
                    <a:pt x="1487" y="1287"/>
                  </a:cubicBezTo>
                  <a:moveTo>
                    <a:pt x="7967" y="1281"/>
                  </a:moveTo>
                  <a:cubicBezTo>
                    <a:pt x="7948" y="1302"/>
                    <a:pt x="7948" y="1302"/>
                    <a:pt x="7948" y="1302"/>
                  </a:cubicBezTo>
                  <a:cubicBezTo>
                    <a:pt x="7948" y="1302"/>
                    <a:pt x="7948" y="1302"/>
                    <a:pt x="7948" y="1302"/>
                  </a:cubicBezTo>
                  <a:cubicBezTo>
                    <a:pt x="7955" y="1308"/>
                    <a:pt x="7961" y="1315"/>
                    <a:pt x="7968" y="1321"/>
                  </a:cubicBezTo>
                  <a:cubicBezTo>
                    <a:pt x="7987" y="1301"/>
                    <a:pt x="7987" y="1301"/>
                    <a:pt x="7987" y="1301"/>
                  </a:cubicBezTo>
                  <a:cubicBezTo>
                    <a:pt x="7981" y="1294"/>
                    <a:pt x="7974" y="1288"/>
                    <a:pt x="7967" y="1281"/>
                  </a:cubicBezTo>
                  <a:moveTo>
                    <a:pt x="1596" y="1187"/>
                  </a:moveTo>
                  <a:cubicBezTo>
                    <a:pt x="1589" y="1194"/>
                    <a:pt x="1582" y="1200"/>
                    <a:pt x="1575" y="1206"/>
                  </a:cubicBezTo>
                  <a:cubicBezTo>
                    <a:pt x="1594" y="1227"/>
                    <a:pt x="1594" y="1227"/>
                    <a:pt x="1594" y="1227"/>
                  </a:cubicBezTo>
                  <a:cubicBezTo>
                    <a:pt x="1601" y="1221"/>
                    <a:pt x="1608" y="1214"/>
                    <a:pt x="1615" y="1208"/>
                  </a:cubicBezTo>
                  <a:cubicBezTo>
                    <a:pt x="1596" y="1187"/>
                    <a:pt x="1596" y="1187"/>
                    <a:pt x="1596" y="1187"/>
                  </a:cubicBezTo>
                  <a:moveTo>
                    <a:pt x="7857" y="1181"/>
                  </a:moveTo>
                  <a:cubicBezTo>
                    <a:pt x="7839" y="1202"/>
                    <a:pt x="7839" y="1202"/>
                    <a:pt x="7839" y="1202"/>
                  </a:cubicBezTo>
                  <a:cubicBezTo>
                    <a:pt x="7846" y="1209"/>
                    <a:pt x="7853" y="1215"/>
                    <a:pt x="7860" y="1221"/>
                  </a:cubicBezTo>
                  <a:cubicBezTo>
                    <a:pt x="7878" y="1200"/>
                    <a:pt x="7878" y="1200"/>
                    <a:pt x="7878" y="1200"/>
                  </a:cubicBezTo>
                  <a:cubicBezTo>
                    <a:pt x="7871" y="1194"/>
                    <a:pt x="7864" y="1188"/>
                    <a:pt x="7857" y="1181"/>
                  </a:cubicBezTo>
                  <a:moveTo>
                    <a:pt x="1709" y="1091"/>
                  </a:moveTo>
                  <a:cubicBezTo>
                    <a:pt x="1702" y="1097"/>
                    <a:pt x="1694" y="1103"/>
                    <a:pt x="1687" y="1109"/>
                  </a:cubicBezTo>
                  <a:cubicBezTo>
                    <a:pt x="1705" y="1130"/>
                    <a:pt x="1705" y="1130"/>
                    <a:pt x="1705" y="1130"/>
                  </a:cubicBezTo>
                  <a:cubicBezTo>
                    <a:pt x="1712" y="1124"/>
                    <a:pt x="1720" y="1118"/>
                    <a:pt x="1727" y="1112"/>
                  </a:cubicBezTo>
                  <a:cubicBezTo>
                    <a:pt x="1709" y="1091"/>
                    <a:pt x="1709" y="1091"/>
                    <a:pt x="1709" y="1091"/>
                  </a:cubicBezTo>
                  <a:moveTo>
                    <a:pt x="7744" y="1085"/>
                  </a:moveTo>
                  <a:cubicBezTo>
                    <a:pt x="7726" y="1107"/>
                    <a:pt x="7726" y="1107"/>
                    <a:pt x="7726" y="1107"/>
                  </a:cubicBezTo>
                  <a:cubicBezTo>
                    <a:pt x="7734" y="1113"/>
                    <a:pt x="7741" y="1118"/>
                    <a:pt x="7748" y="1124"/>
                  </a:cubicBezTo>
                  <a:cubicBezTo>
                    <a:pt x="7766" y="1103"/>
                    <a:pt x="7766" y="1103"/>
                    <a:pt x="7766" y="1103"/>
                  </a:cubicBezTo>
                  <a:cubicBezTo>
                    <a:pt x="7759" y="1097"/>
                    <a:pt x="7752" y="1091"/>
                    <a:pt x="7744" y="1085"/>
                  </a:cubicBezTo>
                  <a:moveTo>
                    <a:pt x="1824" y="998"/>
                  </a:moveTo>
                  <a:cubicBezTo>
                    <a:pt x="1817" y="1004"/>
                    <a:pt x="1810" y="1009"/>
                    <a:pt x="1802" y="1015"/>
                  </a:cubicBezTo>
                  <a:cubicBezTo>
                    <a:pt x="1820" y="1037"/>
                    <a:pt x="1820" y="1037"/>
                    <a:pt x="1820" y="1037"/>
                  </a:cubicBezTo>
                  <a:cubicBezTo>
                    <a:pt x="1827" y="1031"/>
                    <a:pt x="1834" y="1026"/>
                    <a:pt x="1842" y="1020"/>
                  </a:cubicBezTo>
                  <a:cubicBezTo>
                    <a:pt x="1824" y="998"/>
                    <a:pt x="1824" y="998"/>
                    <a:pt x="1824" y="998"/>
                  </a:cubicBezTo>
                  <a:moveTo>
                    <a:pt x="7628" y="992"/>
                  </a:moveTo>
                  <a:cubicBezTo>
                    <a:pt x="7611" y="1014"/>
                    <a:pt x="7611" y="1014"/>
                    <a:pt x="7611" y="1014"/>
                  </a:cubicBezTo>
                  <a:cubicBezTo>
                    <a:pt x="7611" y="1014"/>
                    <a:pt x="7611" y="1014"/>
                    <a:pt x="7611" y="1014"/>
                  </a:cubicBezTo>
                  <a:cubicBezTo>
                    <a:pt x="7619" y="1020"/>
                    <a:pt x="7626" y="1026"/>
                    <a:pt x="7633" y="1031"/>
                  </a:cubicBezTo>
                  <a:cubicBezTo>
                    <a:pt x="7651" y="1009"/>
                    <a:pt x="7651" y="1009"/>
                    <a:pt x="7651" y="1009"/>
                  </a:cubicBezTo>
                  <a:cubicBezTo>
                    <a:pt x="7643" y="1004"/>
                    <a:pt x="7636" y="998"/>
                    <a:pt x="7628" y="992"/>
                  </a:cubicBezTo>
                  <a:moveTo>
                    <a:pt x="1943" y="909"/>
                  </a:moveTo>
                  <a:cubicBezTo>
                    <a:pt x="1935" y="914"/>
                    <a:pt x="1928" y="920"/>
                    <a:pt x="1920" y="925"/>
                  </a:cubicBezTo>
                  <a:cubicBezTo>
                    <a:pt x="1937" y="948"/>
                    <a:pt x="1937" y="948"/>
                    <a:pt x="1937" y="948"/>
                  </a:cubicBezTo>
                  <a:cubicBezTo>
                    <a:pt x="1944" y="942"/>
                    <a:pt x="1952" y="937"/>
                    <a:pt x="1959" y="931"/>
                  </a:cubicBezTo>
                  <a:cubicBezTo>
                    <a:pt x="1943" y="909"/>
                    <a:pt x="1943" y="909"/>
                    <a:pt x="1943" y="909"/>
                  </a:cubicBezTo>
                  <a:moveTo>
                    <a:pt x="7510" y="903"/>
                  </a:moveTo>
                  <a:cubicBezTo>
                    <a:pt x="7493" y="925"/>
                    <a:pt x="7493" y="925"/>
                    <a:pt x="7493" y="925"/>
                  </a:cubicBezTo>
                  <a:cubicBezTo>
                    <a:pt x="7501" y="931"/>
                    <a:pt x="7508" y="936"/>
                    <a:pt x="7516" y="942"/>
                  </a:cubicBezTo>
                  <a:cubicBezTo>
                    <a:pt x="7532" y="919"/>
                    <a:pt x="7532" y="919"/>
                    <a:pt x="7532" y="919"/>
                  </a:cubicBezTo>
                  <a:cubicBezTo>
                    <a:pt x="7525" y="914"/>
                    <a:pt x="7517" y="908"/>
                    <a:pt x="7510" y="903"/>
                  </a:cubicBezTo>
                  <a:moveTo>
                    <a:pt x="2064" y="823"/>
                  </a:moveTo>
                  <a:cubicBezTo>
                    <a:pt x="2056" y="828"/>
                    <a:pt x="2048" y="834"/>
                    <a:pt x="2041" y="839"/>
                  </a:cubicBezTo>
                  <a:cubicBezTo>
                    <a:pt x="2056" y="862"/>
                    <a:pt x="2056" y="862"/>
                    <a:pt x="2056" y="862"/>
                  </a:cubicBezTo>
                  <a:cubicBezTo>
                    <a:pt x="2064" y="857"/>
                    <a:pt x="2072" y="851"/>
                    <a:pt x="2079" y="846"/>
                  </a:cubicBezTo>
                  <a:cubicBezTo>
                    <a:pt x="2064" y="823"/>
                    <a:pt x="2064" y="823"/>
                    <a:pt x="2064" y="823"/>
                  </a:cubicBezTo>
                  <a:moveTo>
                    <a:pt x="7388" y="817"/>
                  </a:moveTo>
                  <a:cubicBezTo>
                    <a:pt x="7372" y="840"/>
                    <a:pt x="7372" y="840"/>
                    <a:pt x="7372" y="840"/>
                  </a:cubicBezTo>
                  <a:cubicBezTo>
                    <a:pt x="7380" y="846"/>
                    <a:pt x="7388" y="851"/>
                    <a:pt x="7396" y="856"/>
                  </a:cubicBezTo>
                  <a:cubicBezTo>
                    <a:pt x="7411" y="833"/>
                    <a:pt x="7411" y="833"/>
                    <a:pt x="7411" y="833"/>
                  </a:cubicBezTo>
                  <a:cubicBezTo>
                    <a:pt x="7404" y="828"/>
                    <a:pt x="7396" y="823"/>
                    <a:pt x="7388" y="817"/>
                  </a:cubicBezTo>
                  <a:moveTo>
                    <a:pt x="7249" y="759"/>
                  </a:moveTo>
                  <a:cubicBezTo>
                    <a:pt x="7249" y="759"/>
                    <a:pt x="7249" y="759"/>
                    <a:pt x="7249" y="759"/>
                  </a:cubicBezTo>
                  <a:cubicBezTo>
                    <a:pt x="7249" y="759"/>
                    <a:pt x="7249" y="759"/>
                    <a:pt x="7249" y="759"/>
                  </a:cubicBezTo>
                  <a:moveTo>
                    <a:pt x="2187" y="741"/>
                  </a:moveTo>
                  <a:cubicBezTo>
                    <a:pt x="2179" y="746"/>
                    <a:pt x="2171" y="751"/>
                    <a:pt x="2164" y="756"/>
                  </a:cubicBezTo>
                  <a:cubicBezTo>
                    <a:pt x="2179" y="780"/>
                    <a:pt x="2179" y="780"/>
                    <a:pt x="2179" y="780"/>
                  </a:cubicBezTo>
                  <a:cubicBezTo>
                    <a:pt x="2187" y="775"/>
                    <a:pt x="2194" y="770"/>
                    <a:pt x="2202" y="765"/>
                  </a:cubicBezTo>
                  <a:cubicBezTo>
                    <a:pt x="2187" y="741"/>
                    <a:pt x="2187" y="741"/>
                    <a:pt x="2187" y="741"/>
                  </a:cubicBezTo>
                  <a:moveTo>
                    <a:pt x="7264" y="736"/>
                  </a:moveTo>
                  <a:cubicBezTo>
                    <a:pt x="7249" y="759"/>
                    <a:pt x="7249" y="759"/>
                    <a:pt x="7249" y="759"/>
                  </a:cubicBezTo>
                  <a:cubicBezTo>
                    <a:pt x="7257" y="764"/>
                    <a:pt x="7265" y="769"/>
                    <a:pt x="7273" y="774"/>
                  </a:cubicBezTo>
                  <a:cubicBezTo>
                    <a:pt x="7288" y="751"/>
                    <a:pt x="7288" y="751"/>
                    <a:pt x="7288" y="751"/>
                  </a:cubicBezTo>
                  <a:cubicBezTo>
                    <a:pt x="7280" y="746"/>
                    <a:pt x="7272" y="741"/>
                    <a:pt x="7264" y="736"/>
                  </a:cubicBezTo>
                  <a:moveTo>
                    <a:pt x="2304" y="702"/>
                  </a:moveTo>
                  <a:cubicBezTo>
                    <a:pt x="2304" y="702"/>
                    <a:pt x="2304" y="702"/>
                    <a:pt x="2304" y="702"/>
                  </a:cubicBezTo>
                  <a:cubicBezTo>
                    <a:pt x="2304" y="702"/>
                    <a:pt x="2304" y="702"/>
                    <a:pt x="2304" y="702"/>
                  </a:cubicBezTo>
                  <a:moveTo>
                    <a:pt x="7123" y="682"/>
                  </a:moveTo>
                  <a:cubicBezTo>
                    <a:pt x="7123" y="682"/>
                    <a:pt x="7123" y="682"/>
                    <a:pt x="7123" y="682"/>
                  </a:cubicBezTo>
                  <a:cubicBezTo>
                    <a:pt x="7123" y="682"/>
                    <a:pt x="7123" y="682"/>
                    <a:pt x="7123" y="682"/>
                  </a:cubicBezTo>
                  <a:cubicBezTo>
                    <a:pt x="7123" y="682"/>
                    <a:pt x="7123" y="682"/>
                    <a:pt x="7123" y="682"/>
                  </a:cubicBezTo>
                  <a:moveTo>
                    <a:pt x="2313" y="663"/>
                  </a:moveTo>
                  <a:cubicBezTo>
                    <a:pt x="2305" y="668"/>
                    <a:pt x="2297" y="673"/>
                    <a:pt x="2289" y="678"/>
                  </a:cubicBezTo>
                  <a:cubicBezTo>
                    <a:pt x="2304" y="702"/>
                    <a:pt x="2304" y="702"/>
                    <a:pt x="2304" y="702"/>
                  </a:cubicBezTo>
                  <a:cubicBezTo>
                    <a:pt x="2312" y="697"/>
                    <a:pt x="2320" y="692"/>
                    <a:pt x="2328" y="688"/>
                  </a:cubicBezTo>
                  <a:cubicBezTo>
                    <a:pt x="2313" y="663"/>
                    <a:pt x="2313" y="663"/>
                    <a:pt x="2313" y="663"/>
                  </a:cubicBezTo>
                  <a:moveTo>
                    <a:pt x="7137" y="658"/>
                  </a:moveTo>
                  <a:cubicBezTo>
                    <a:pt x="7123" y="682"/>
                    <a:pt x="7123" y="682"/>
                    <a:pt x="7123" y="682"/>
                  </a:cubicBezTo>
                  <a:cubicBezTo>
                    <a:pt x="7131" y="687"/>
                    <a:pt x="7139" y="691"/>
                    <a:pt x="7147" y="696"/>
                  </a:cubicBezTo>
                  <a:cubicBezTo>
                    <a:pt x="7162" y="672"/>
                    <a:pt x="7162" y="672"/>
                    <a:pt x="7162" y="672"/>
                  </a:cubicBezTo>
                  <a:cubicBezTo>
                    <a:pt x="7154" y="667"/>
                    <a:pt x="7146" y="663"/>
                    <a:pt x="7137" y="658"/>
                  </a:cubicBezTo>
                  <a:moveTo>
                    <a:pt x="2431" y="628"/>
                  </a:moveTo>
                  <a:cubicBezTo>
                    <a:pt x="2431" y="628"/>
                    <a:pt x="2431" y="628"/>
                    <a:pt x="2431" y="628"/>
                  </a:cubicBezTo>
                  <a:cubicBezTo>
                    <a:pt x="2431" y="628"/>
                    <a:pt x="2431" y="628"/>
                    <a:pt x="2431" y="628"/>
                  </a:cubicBezTo>
                  <a:moveTo>
                    <a:pt x="2442" y="590"/>
                  </a:moveTo>
                  <a:cubicBezTo>
                    <a:pt x="2433" y="594"/>
                    <a:pt x="2425" y="599"/>
                    <a:pt x="2417" y="603"/>
                  </a:cubicBezTo>
                  <a:cubicBezTo>
                    <a:pt x="2431" y="628"/>
                    <a:pt x="2431" y="628"/>
                    <a:pt x="2431" y="628"/>
                  </a:cubicBezTo>
                  <a:cubicBezTo>
                    <a:pt x="2439" y="623"/>
                    <a:pt x="2447" y="619"/>
                    <a:pt x="2455" y="614"/>
                  </a:cubicBezTo>
                  <a:cubicBezTo>
                    <a:pt x="2442" y="590"/>
                    <a:pt x="2442" y="590"/>
                    <a:pt x="2442" y="590"/>
                  </a:cubicBezTo>
                  <a:moveTo>
                    <a:pt x="7008" y="584"/>
                  </a:moveTo>
                  <a:cubicBezTo>
                    <a:pt x="6995" y="609"/>
                    <a:pt x="6995" y="609"/>
                    <a:pt x="6995" y="609"/>
                  </a:cubicBezTo>
                  <a:cubicBezTo>
                    <a:pt x="6995" y="609"/>
                    <a:pt x="6995" y="609"/>
                    <a:pt x="6995" y="609"/>
                  </a:cubicBezTo>
                  <a:cubicBezTo>
                    <a:pt x="7003" y="613"/>
                    <a:pt x="7011" y="618"/>
                    <a:pt x="7019" y="622"/>
                  </a:cubicBezTo>
                  <a:cubicBezTo>
                    <a:pt x="7033" y="598"/>
                    <a:pt x="7033" y="598"/>
                    <a:pt x="7033" y="598"/>
                  </a:cubicBezTo>
                  <a:cubicBezTo>
                    <a:pt x="7025" y="593"/>
                    <a:pt x="7017" y="589"/>
                    <a:pt x="7008" y="584"/>
                  </a:cubicBezTo>
                  <a:moveTo>
                    <a:pt x="2572" y="520"/>
                  </a:moveTo>
                  <a:cubicBezTo>
                    <a:pt x="2564" y="524"/>
                    <a:pt x="2556" y="529"/>
                    <a:pt x="2547" y="533"/>
                  </a:cubicBezTo>
                  <a:cubicBezTo>
                    <a:pt x="2560" y="558"/>
                    <a:pt x="2560" y="558"/>
                    <a:pt x="2560" y="558"/>
                  </a:cubicBezTo>
                  <a:cubicBezTo>
                    <a:pt x="2569" y="553"/>
                    <a:pt x="2577" y="549"/>
                    <a:pt x="2585" y="545"/>
                  </a:cubicBezTo>
                  <a:cubicBezTo>
                    <a:pt x="2572" y="520"/>
                    <a:pt x="2572" y="520"/>
                    <a:pt x="2572" y="520"/>
                  </a:cubicBezTo>
                  <a:moveTo>
                    <a:pt x="6877" y="514"/>
                  </a:moveTo>
                  <a:cubicBezTo>
                    <a:pt x="6864" y="539"/>
                    <a:pt x="6864" y="539"/>
                    <a:pt x="6864" y="539"/>
                  </a:cubicBezTo>
                  <a:cubicBezTo>
                    <a:pt x="6873" y="544"/>
                    <a:pt x="6881" y="548"/>
                    <a:pt x="6889" y="552"/>
                  </a:cubicBezTo>
                  <a:cubicBezTo>
                    <a:pt x="6902" y="527"/>
                    <a:pt x="6902" y="527"/>
                    <a:pt x="6902" y="527"/>
                  </a:cubicBezTo>
                  <a:cubicBezTo>
                    <a:pt x="6894" y="523"/>
                    <a:pt x="6885" y="519"/>
                    <a:pt x="6877" y="514"/>
                  </a:cubicBezTo>
                  <a:moveTo>
                    <a:pt x="2692" y="492"/>
                  </a:moveTo>
                  <a:cubicBezTo>
                    <a:pt x="2692" y="492"/>
                    <a:pt x="2692" y="492"/>
                    <a:pt x="2692" y="492"/>
                  </a:cubicBezTo>
                  <a:cubicBezTo>
                    <a:pt x="2692" y="492"/>
                    <a:pt x="2692" y="492"/>
                    <a:pt x="2692" y="492"/>
                  </a:cubicBezTo>
                  <a:moveTo>
                    <a:pt x="2705" y="454"/>
                  </a:moveTo>
                  <a:cubicBezTo>
                    <a:pt x="2696" y="458"/>
                    <a:pt x="2688" y="462"/>
                    <a:pt x="2680" y="467"/>
                  </a:cubicBezTo>
                  <a:cubicBezTo>
                    <a:pt x="2692" y="492"/>
                    <a:pt x="2692" y="492"/>
                    <a:pt x="2692" y="492"/>
                  </a:cubicBezTo>
                  <a:cubicBezTo>
                    <a:pt x="2700" y="488"/>
                    <a:pt x="2708" y="484"/>
                    <a:pt x="2717" y="480"/>
                  </a:cubicBezTo>
                  <a:cubicBezTo>
                    <a:pt x="2705" y="454"/>
                    <a:pt x="2705" y="454"/>
                    <a:pt x="2705" y="454"/>
                  </a:cubicBezTo>
                  <a:moveTo>
                    <a:pt x="6743" y="449"/>
                  </a:moveTo>
                  <a:cubicBezTo>
                    <a:pt x="6732" y="474"/>
                    <a:pt x="6732" y="474"/>
                    <a:pt x="6732" y="474"/>
                  </a:cubicBezTo>
                  <a:cubicBezTo>
                    <a:pt x="6732" y="474"/>
                    <a:pt x="6732" y="474"/>
                    <a:pt x="6732" y="474"/>
                  </a:cubicBezTo>
                  <a:cubicBezTo>
                    <a:pt x="6740" y="478"/>
                    <a:pt x="6748" y="482"/>
                    <a:pt x="6757" y="486"/>
                  </a:cubicBezTo>
                  <a:cubicBezTo>
                    <a:pt x="6769" y="461"/>
                    <a:pt x="6769" y="461"/>
                    <a:pt x="6769" y="461"/>
                  </a:cubicBezTo>
                  <a:cubicBezTo>
                    <a:pt x="6760" y="457"/>
                    <a:pt x="6752" y="453"/>
                    <a:pt x="6743" y="449"/>
                  </a:cubicBezTo>
                  <a:moveTo>
                    <a:pt x="2839" y="393"/>
                  </a:moveTo>
                  <a:cubicBezTo>
                    <a:pt x="2831" y="397"/>
                    <a:pt x="2822" y="401"/>
                    <a:pt x="2814" y="404"/>
                  </a:cubicBezTo>
                  <a:cubicBezTo>
                    <a:pt x="2825" y="430"/>
                    <a:pt x="2825" y="430"/>
                    <a:pt x="2825" y="430"/>
                  </a:cubicBezTo>
                  <a:cubicBezTo>
                    <a:pt x="2834" y="426"/>
                    <a:pt x="2842" y="423"/>
                    <a:pt x="2851" y="419"/>
                  </a:cubicBezTo>
                  <a:cubicBezTo>
                    <a:pt x="2839" y="393"/>
                    <a:pt x="2839" y="393"/>
                    <a:pt x="2839" y="393"/>
                  </a:cubicBezTo>
                  <a:moveTo>
                    <a:pt x="6608" y="388"/>
                  </a:moveTo>
                  <a:cubicBezTo>
                    <a:pt x="6597" y="413"/>
                    <a:pt x="6597" y="413"/>
                    <a:pt x="6597" y="413"/>
                  </a:cubicBezTo>
                  <a:cubicBezTo>
                    <a:pt x="6605" y="417"/>
                    <a:pt x="6614" y="421"/>
                    <a:pt x="6622" y="424"/>
                  </a:cubicBezTo>
                  <a:cubicBezTo>
                    <a:pt x="6634" y="399"/>
                    <a:pt x="6634" y="399"/>
                    <a:pt x="6634" y="399"/>
                  </a:cubicBezTo>
                  <a:cubicBezTo>
                    <a:pt x="6625" y="395"/>
                    <a:pt x="6617" y="391"/>
                    <a:pt x="6608" y="388"/>
                  </a:cubicBezTo>
                  <a:moveTo>
                    <a:pt x="2976" y="336"/>
                  </a:moveTo>
                  <a:cubicBezTo>
                    <a:pt x="2967" y="340"/>
                    <a:pt x="2959" y="343"/>
                    <a:pt x="2950" y="347"/>
                  </a:cubicBezTo>
                  <a:cubicBezTo>
                    <a:pt x="2961" y="372"/>
                    <a:pt x="2961" y="372"/>
                    <a:pt x="2961" y="372"/>
                  </a:cubicBezTo>
                  <a:cubicBezTo>
                    <a:pt x="2969" y="369"/>
                    <a:pt x="2978" y="366"/>
                    <a:pt x="2986" y="362"/>
                  </a:cubicBezTo>
                  <a:cubicBezTo>
                    <a:pt x="2976" y="336"/>
                    <a:pt x="2976" y="336"/>
                    <a:pt x="2976" y="336"/>
                  </a:cubicBezTo>
                  <a:moveTo>
                    <a:pt x="6470" y="331"/>
                  </a:moveTo>
                  <a:cubicBezTo>
                    <a:pt x="6460" y="357"/>
                    <a:pt x="6460" y="357"/>
                    <a:pt x="6460" y="357"/>
                  </a:cubicBezTo>
                  <a:cubicBezTo>
                    <a:pt x="6469" y="360"/>
                    <a:pt x="6477" y="364"/>
                    <a:pt x="6486" y="367"/>
                  </a:cubicBezTo>
                  <a:cubicBezTo>
                    <a:pt x="6497" y="341"/>
                    <a:pt x="6497" y="341"/>
                    <a:pt x="6497" y="341"/>
                  </a:cubicBezTo>
                  <a:cubicBezTo>
                    <a:pt x="6488" y="338"/>
                    <a:pt x="6479" y="334"/>
                    <a:pt x="6470" y="331"/>
                  </a:cubicBezTo>
                  <a:moveTo>
                    <a:pt x="3115" y="283"/>
                  </a:moveTo>
                  <a:cubicBezTo>
                    <a:pt x="3106" y="286"/>
                    <a:pt x="3097" y="290"/>
                    <a:pt x="3088" y="293"/>
                  </a:cubicBezTo>
                  <a:cubicBezTo>
                    <a:pt x="3098" y="319"/>
                    <a:pt x="3098" y="319"/>
                    <a:pt x="3098" y="319"/>
                  </a:cubicBezTo>
                  <a:cubicBezTo>
                    <a:pt x="3107" y="316"/>
                    <a:pt x="3116" y="313"/>
                    <a:pt x="3124" y="309"/>
                  </a:cubicBezTo>
                  <a:cubicBezTo>
                    <a:pt x="3115" y="283"/>
                    <a:pt x="3115" y="283"/>
                    <a:pt x="3115" y="283"/>
                  </a:cubicBezTo>
                  <a:moveTo>
                    <a:pt x="6331" y="278"/>
                  </a:moveTo>
                  <a:cubicBezTo>
                    <a:pt x="6322" y="304"/>
                    <a:pt x="6322" y="304"/>
                    <a:pt x="6322" y="304"/>
                  </a:cubicBezTo>
                  <a:cubicBezTo>
                    <a:pt x="6330" y="308"/>
                    <a:pt x="6339" y="311"/>
                    <a:pt x="6348" y="314"/>
                  </a:cubicBezTo>
                  <a:cubicBezTo>
                    <a:pt x="6358" y="288"/>
                    <a:pt x="6358" y="288"/>
                    <a:pt x="6358" y="288"/>
                  </a:cubicBezTo>
                  <a:cubicBezTo>
                    <a:pt x="6349" y="284"/>
                    <a:pt x="6340" y="281"/>
                    <a:pt x="6331" y="278"/>
                  </a:cubicBezTo>
                  <a:moveTo>
                    <a:pt x="3255" y="235"/>
                  </a:moveTo>
                  <a:cubicBezTo>
                    <a:pt x="3246" y="238"/>
                    <a:pt x="3237" y="241"/>
                    <a:pt x="3228" y="244"/>
                  </a:cubicBezTo>
                  <a:cubicBezTo>
                    <a:pt x="3237" y="270"/>
                    <a:pt x="3237" y="270"/>
                    <a:pt x="3237" y="270"/>
                  </a:cubicBezTo>
                  <a:cubicBezTo>
                    <a:pt x="3246" y="267"/>
                    <a:pt x="3255" y="264"/>
                    <a:pt x="3264" y="261"/>
                  </a:cubicBezTo>
                  <a:cubicBezTo>
                    <a:pt x="3255" y="235"/>
                    <a:pt x="3255" y="235"/>
                    <a:pt x="3255" y="235"/>
                  </a:cubicBezTo>
                  <a:moveTo>
                    <a:pt x="6190" y="230"/>
                  </a:moveTo>
                  <a:cubicBezTo>
                    <a:pt x="6182" y="256"/>
                    <a:pt x="6182" y="256"/>
                    <a:pt x="6182" y="256"/>
                  </a:cubicBezTo>
                  <a:cubicBezTo>
                    <a:pt x="6190" y="259"/>
                    <a:pt x="6199" y="262"/>
                    <a:pt x="6208" y="265"/>
                  </a:cubicBezTo>
                  <a:cubicBezTo>
                    <a:pt x="6217" y="239"/>
                    <a:pt x="6217" y="239"/>
                    <a:pt x="6217" y="239"/>
                  </a:cubicBezTo>
                  <a:cubicBezTo>
                    <a:pt x="6208" y="236"/>
                    <a:pt x="6199" y="233"/>
                    <a:pt x="6190" y="230"/>
                  </a:cubicBezTo>
                  <a:moveTo>
                    <a:pt x="3397" y="191"/>
                  </a:moveTo>
                  <a:cubicBezTo>
                    <a:pt x="3388" y="193"/>
                    <a:pt x="3379" y="196"/>
                    <a:pt x="3370" y="199"/>
                  </a:cubicBezTo>
                  <a:cubicBezTo>
                    <a:pt x="3378" y="225"/>
                    <a:pt x="3378" y="225"/>
                    <a:pt x="3378" y="225"/>
                  </a:cubicBezTo>
                  <a:cubicBezTo>
                    <a:pt x="3378" y="225"/>
                    <a:pt x="3378" y="225"/>
                    <a:pt x="3378" y="225"/>
                  </a:cubicBezTo>
                  <a:cubicBezTo>
                    <a:pt x="3387" y="223"/>
                    <a:pt x="3396" y="220"/>
                    <a:pt x="3405" y="218"/>
                  </a:cubicBezTo>
                  <a:cubicBezTo>
                    <a:pt x="3397" y="191"/>
                    <a:pt x="3397" y="191"/>
                    <a:pt x="3397" y="191"/>
                  </a:cubicBezTo>
                  <a:moveTo>
                    <a:pt x="6048" y="186"/>
                  </a:moveTo>
                  <a:cubicBezTo>
                    <a:pt x="6040" y="213"/>
                    <a:pt x="6040" y="213"/>
                    <a:pt x="6040" y="213"/>
                  </a:cubicBezTo>
                  <a:cubicBezTo>
                    <a:pt x="6049" y="216"/>
                    <a:pt x="6058" y="218"/>
                    <a:pt x="6067" y="221"/>
                  </a:cubicBezTo>
                  <a:cubicBezTo>
                    <a:pt x="6075" y="194"/>
                    <a:pt x="6075" y="194"/>
                    <a:pt x="6075" y="194"/>
                  </a:cubicBezTo>
                  <a:cubicBezTo>
                    <a:pt x="6066" y="191"/>
                    <a:pt x="6057" y="189"/>
                    <a:pt x="6048" y="186"/>
                  </a:cubicBezTo>
                  <a:moveTo>
                    <a:pt x="3520" y="185"/>
                  </a:moveTo>
                  <a:cubicBezTo>
                    <a:pt x="3520" y="185"/>
                    <a:pt x="3520" y="185"/>
                    <a:pt x="3520" y="185"/>
                  </a:cubicBezTo>
                  <a:cubicBezTo>
                    <a:pt x="3520" y="185"/>
                    <a:pt x="3520" y="185"/>
                    <a:pt x="3520" y="185"/>
                  </a:cubicBezTo>
                  <a:cubicBezTo>
                    <a:pt x="3520" y="185"/>
                    <a:pt x="3520" y="185"/>
                    <a:pt x="3520" y="185"/>
                  </a:cubicBezTo>
                  <a:moveTo>
                    <a:pt x="3540" y="151"/>
                  </a:moveTo>
                  <a:cubicBezTo>
                    <a:pt x="3531" y="154"/>
                    <a:pt x="3522" y="156"/>
                    <a:pt x="3513" y="158"/>
                  </a:cubicBezTo>
                  <a:cubicBezTo>
                    <a:pt x="3520" y="185"/>
                    <a:pt x="3520" y="185"/>
                    <a:pt x="3520" y="185"/>
                  </a:cubicBezTo>
                  <a:cubicBezTo>
                    <a:pt x="3529" y="183"/>
                    <a:pt x="3538" y="181"/>
                    <a:pt x="3547" y="178"/>
                  </a:cubicBezTo>
                  <a:cubicBezTo>
                    <a:pt x="3540" y="151"/>
                    <a:pt x="3540" y="151"/>
                    <a:pt x="3540" y="151"/>
                  </a:cubicBezTo>
                  <a:moveTo>
                    <a:pt x="5905" y="147"/>
                  </a:moveTo>
                  <a:cubicBezTo>
                    <a:pt x="5898" y="174"/>
                    <a:pt x="5898" y="174"/>
                    <a:pt x="5898" y="174"/>
                  </a:cubicBezTo>
                  <a:cubicBezTo>
                    <a:pt x="5898" y="174"/>
                    <a:pt x="5898" y="174"/>
                    <a:pt x="5898" y="174"/>
                  </a:cubicBezTo>
                  <a:cubicBezTo>
                    <a:pt x="5907" y="177"/>
                    <a:pt x="5916" y="179"/>
                    <a:pt x="5925" y="181"/>
                  </a:cubicBezTo>
                  <a:cubicBezTo>
                    <a:pt x="5932" y="154"/>
                    <a:pt x="5932" y="154"/>
                    <a:pt x="5932" y="154"/>
                  </a:cubicBezTo>
                  <a:cubicBezTo>
                    <a:pt x="5923" y="152"/>
                    <a:pt x="5914" y="150"/>
                    <a:pt x="5905" y="147"/>
                  </a:cubicBezTo>
                  <a:moveTo>
                    <a:pt x="3807" y="119"/>
                  </a:moveTo>
                  <a:cubicBezTo>
                    <a:pt x="3807" y="119"/>
                    <a:pt x="3807" y="119"/>
                    <a:pt x="3807" y="119"/>
                  </a:cubicBezTo>
                  <a:cubicBezTo>
                    <a:pt x="3807" y="119"/>
                    <a:pt x="3807" y="119"/>
                    <a:pt x="3807" y="119"/>
                  </a:cubicBezTo>
                  <a:moveTo>
                    <a:pt x="3684" y="116"/>
                  </a:moveTo>
                  <a:cubicBezTo>
                    <a:pt x="3675" y="118"/>
                    <a:pt x="3666" y="120"/>
                    <a:pt x="3657" y="122"/>
                  </a:cubicBezTo>
                  <a:cubicBezTo>
                    <a:pt x="3663" y="150"/>
                    <a:pt x="3663" y="150"/>
                    <a:pt x="3663" y="150"/>
                  </a:cubicBezTo>
                  <a:cubicBezTo>
                    <a:pt x="3663" y="150"/>
                    <a:pt x="3663" y="150"/>
                    <a:pt x="3663" y="150"/>
                  </a:cubicBezTo>
                  <a:cubicBezTo>
                    <a:pt x="3672" y="148"/>
                    <a:pt x="3681" y="146"/>
                    <a:pt x="3690" y="144"/>
                  </a:cubicBezTo>
                  <a:cubicBezTo>
                    <a:pt x="3684" y="116"/>
                    <a:pt x="3684" y="116"/>
                    <a:pt x="3684" y="116"/>
                  </a:cubicBezTo>
                  <a:moveTo>
                    <a:pt x="5761" y="113"/>
                  </a:moveTo>
                  <a:cubicBezTo>
                    <a:pt x="5755" y="140"/>
                    <a:pt x="5755" y="140"/>
                    <a:pt x="5755" y="140"/>
                  </a:cubicBezTo>
                  <a:cubicBezTo>
                    <a:pt x="5764" y="142"/>
                    <a:pt x="5773" y="144"/>
                    <a:pt x="5782" y="146"/>
                  </a:cubicBezTo>
                  <a:cubicBezTo>
                    <a:pt x="5788" y="119"/>
                    <a:pt x="5788" y="119"/>
                    <a:pt x="5788" y="119"/>
                  </a:cubicBezTo>
                  <a:cubicBezTo>
                    <a:pt x="5779" y="117"/>
                    <a:pt x="5770" y="115"/>
                    <a:pt x="5761" y="113"/>
                  </a:cubicBezTo>
                  <a:moveTo>
                    <a:pt x="3829" y="86"/>
                  </a:moveTo>
                  <a:cubicBezTo>
                    <a:pt x="3820" y="88"/>
                    <a:pt x="3811" y="89"/>
                    <a:pt x="3802" y="91"/>
                  </a:cubicBezTo>
                  <a:cubicBezTo>
                    <a:pt x="3807" y="119"/>
                    <a:pt x="3807" y="119"/>
                    <a:pt x="3807" y="119"/>
                  </a:cubicBezTo>
                  <a:cubicBezTo>
                    <a:pt x="3816" y="117"/>
                    <a:pt x="3825" y="115"/>
                    <a:pt x="3835" y="113"/>
                  </a:cubicBezTo>
                  <a:cubicBezTo>
                    <a:pt x="3829" y="86"/>
                    <a:pt x="3829" y="86"/>
                    <a:pt x="3829" y="86"/>
                  </a:cubicBezTo>
                  <a:moveTo>
                    <a:pt x="5615" y="83"/>
                  </a:moveTo>
                  <a:cubicBezTo>
                    <a:pt x="5610" y="110"/>
                    <a:pt x="5610" y="110"/>
                    <a:pt x="5610" y="110"/>
                  </a:cubicBezTo>
                  <a:cubicBezTo>
                    <a:pt x="5619" y="112"/>
                    <a:pt x="5628" y="114"/>
                    <a:pt x="5638" y="116"/>
                  </a:cubicBezTo>
                  <a:cubicBezTo>
                    <a:pt x="5643" y="88"/>
                    <a:pt x="5643" y="88"/>
                    <a:pt x="5643" y="88"/>
                  </a:cubicBezTo>
                  <a:cubicBezTo>
                    <a:pt x="5634" y="86"/>
                    <a:pt x="5625" y="85"/>
                    <a:pt x="5615" y="83"/>
                  </a:cubicBezTo>
                  <a:moveTo>
                    <a:pt x="4098" y="70"/>
                  </a:moveTo>
                  <a:cubicBezTo>
                    <a:pt x="4098" y="70"/>
                    <a:pt x="4098" y="70"/>
                    <a:pt x="4098" y="70"/>
                  </a:cubicBezTo>
                  <a:cubicBezTo>
                    <a:pt x="4098" y="70"/>
                    <a:pt x="4098" y="70"/>
                    <a:pt x="4098" y="70"/>
                  </a:cubicBezTo>
                  <a:cubicBezTo>
                    <a:pt x="4098" y="70"/>
                    <a:pt x="4098" y="70"/>
                    <a:pt x="4098" y="70"/>
                  </a:cubicBezTo>
                  <a:moveTo>
                    <a:pt x="3975" y="60"/>
                  </a:moveTo>
                  <a:cubicBezTo>
                    <a:pt x="3966" y="61"/>
                    <a:pt x="3957" y="63"/>
                    <a:pt x="3948" y="65"/>
                  </a:cubicBezTo>
                  <a:cubicBezTo>
                    <a:pt x="3952" y="92"/>
                    <a:pt x="3952" y="92"/>
                    <a:pt x="3952" y="92"/>
                  </a:cubicBezTo>
                  <a:cubicBezTo>
                    <a:pt x="3961" y="91"/>
                    <a:pt x="3971" y="89"/>
                    <a:pt x="3980" y="88"/>
                  </a:cubicBezTo>
                  <a:cubicBezTo>
                    <a:pt x="3975" y="60"/>
                    <a:pt x="3975" y="60"/>
                    <a:pt x="3975" y="60"/>
                  </a:cubicBezTo>
                  <a:moveTo>
                    <a:pt x="5469" y="58"/>
                  </a:moveTo>
                  <a:cubicBezTo>
                    <a:pt x="5465" y="85"/>
                    <a:pt x="5465" y="85"/>
                    <a:pt x="5465" y="85"/>
                  </a:cubicBezTo>
                  <a:cubicBezTo>
                    <a:pt x="5474" y="87"/>
                    <a:pt x="5483" y="88"/>
                    <a:pt x="5492" y="90"/>
                  </a:cubicBezTo>
                  <a:cubicBezTo>
                    <a:pt x="5497" y="62"/>
                    <a:pt x="5497" y="62"/>
                    <a:pt x="5497" y="62"/>
                  </a:cubicBezTo>
                  <a:cubicBezTo>
                    <a:pt x="5488" y="60"/>
                    <a:pt x="5478" y="59"/>
                    <a:pt x="5469" y="58"/>
                  </a:cubicBezTo>
                  <a:moveTo>
                    <a:pt x="4122" y="39"/>
                  </a:moveTo>
                  <a:cubicBezTo>
                    <a:pt x="4113" y="40"/>
                    <a:pt x="4104" y="41"/>
                    <a:pt x="4094" y="42"/>
                  </a:cubicBezTo>
                  <a:cubicBezTo>
                    <a:pt x="4098" y="70"/>
                    <a:pt x="4098" y="70"/>
                    <a:pt x="4098" y="70"/>
                  </a:cubicBezTo>
                  <a:cubicBezTo>
                    <a:pt x="4107" y="69"/>
                    <a:pt x="4117" y="68"/>
                    <a:pt x="4126" y="67"/>
                  </a:cubicBezTo>
                  <a:cubicBezTo>
                    <a:pt x="4122" y="39"/>
                    <a:pt x="4122" y="39"/>
                    <a:pt x="4122" y="39"/>
                  </a:cubicBezTo>
                  <a:moveTo>
                    <a:pt x="5025" y="37"/>
                  </a:moveTo>
                  <a:cubicBezTo>
                    <a:pt x="5025" y="37"/>
                    <a:pt x="5025" y="37"/>
                    <a:pt x="5025" y="37"/>
                  </a:cubicBezTo>
                  <a:cubicBezTo>
                    <a:pt x="5025" y="37"/>
                    <a:pt x="5025" y="37"/>
                    <a:pt x="5025" y="37"/>
                  </a:cubicBezTo>
                  <a:cubicBezTo>
                    <a:pt x="5025" y="37"/>
                    <a:pt x="5025" y="37"/>
                    <a:pt x="5025" y="37"/>
                  </a:cubicBezTo>
                  <a:moveTo>
                    <a:pt x="5322" y="37"/>
                  </a:moveTo>
                  <a:cubicBezTo>
                    <a:pt x="5319" y="65"/>
                    <a:pt x="5319" y="65"/>
                    <a:pt x="5319" y="65"/>
                  </a:cubicBezTo>
                  <a:cubicBezTo>
                    <a:pt x="5328" y="66"/>
                    <a:pt x="5337" y="67"/>
                    <a:pt x="5346" y="68"/>
                  </a:cubicBezTo>
                  <a:cubicBezTo>
                    <a:pt x="5350" y="40"/>
                    <a:pt x="5350" y="40"/>
                    <a:pt x="5350" y="40"/>
                  </a:cubicBezTo>
                  <a:cubicBezTo>
                    <a:pt x="5341" y="39"/>
                    <a:pt x="5331" y="38"/>
                    <a:pt x="5322" y="37"/>
                  </a:cubicBezTo>
                  <a:moveTo>
                    <a:pt x="4539" y="32"/>
                  </a:moveTo>
                  <a:cubicBezTo>
                    <a:pt x="4539" y="32"/>
                    <a:pt x="4539" y="32"/>
                    <a:pt x="4539" y="32"/>
                  </a:cubicBezTo>
                  <a:cubicBezTo>
                    <a:pt x="4539" y="32"/>
                    <a:pt x="4539" y="32"/>
                    <a:pt x="4539" y="32"/>
                  </a:cubicBezTo>
                  <a:moveTo>
                    <a:pt x="4270" y="22"/>
                  </a:moveTo>
                  <a:cubicBezTo>
                    <a:pt x="4260" y="23"/>
                    <a:pt x="4251" y="24"/>
                    <a:pt x="4242" y="25"/>
                  </a:cubicBezTo>
                  <a:cubicBezTo>
                    <a:pt x="4245" y="53"/>
                    <a:pt x="4245" y="53"/>
                    <a:pt x="4245" y="53"/>
                  </a:cubicBezTo>
                  <a:cubicBezTo>
                    <a:pt x="4245" y="53"/>
                    <a:pt x="4245" y="53"/>
                    <a:pt x="4245" y="53"/>
                  </a:cubicBezTo>
                  <a:cubicBezTo>
                    <a:pt x="4254" y="52"/>
                    <a:pt x="4263" y="51"/>
                    <a:pt x="4272" y="50"/>
                  </a:cubicBezTo>
                  <a:cubicBezTo>
                    <a:pt x="4270" y="22"/>
                    <a:pt x="4270" y="22"/>
                    <a:pt x="4270" y="22"/>
                  </a:cubicBezTo>
                  <a:moveTo>
                    <a:pt x="4270" y="22"/>
                  </a:moveTo>
                  <a:cubicBezTo>
                    <a:pt x="4270" y="22"/>
                    <a:pt x="4270" y="22"/>
                    <a:pt x="4270" y="22"/>
                  </a:cubicBezTo>
                  <a:cubicBezTo>
                    <a:pt x="4270" y="22"/>
                    <a:pt x="4270" y="22"/>
                    <a:pt x="4270" y="22"/>
                  </a:cubicBezTo>
                  <a:moveTo>
                    <a:pt x="5175" y="21"/>
                  </a:moveTo>
                  <a:cubicBezTo>
                    <a:pt x="5172" y="49"/>
                    <a:pt x="5172" y="49"/>
                    <a:pt x="5172" y="49"/>
                  </a:cubicBezTo>
                  <a:cubicBezTo>
                    <a:pt x="5172" y="49"/>
                    <a:pt x="5172" y="49"/>
                    <a:pt x="5172" y="49"/>
                  </a:cubicBezTo>
                  <a:cubicBezTo>
                    <a:pt x="5181" y="49"/>
                    <a:pt x="5191" y="50"/>
                    <a:pt x="5200" y="51"/>
                  </a:cubicBezTo>
                  <a:cubicBezTo>
                    <a:pt x="5203" y="23"/>
                    <a:pt x="5203" y="23"/>
                    <a:pt x="5203" y="23"/>
                  </a:cubicBezTo>
                  <a:cubicBezTo>
                    <a:pt x="5193" y="22"/>
                    <a:pt x="5184" y="22"/>
                    <a:pt x="5175" y="21"/>
                  </a:cubicBezTo>
                  <a:moveTo>
                    <a:pt x="4418" y="10"/>
                  </a:moveTo>
                  <a:cubicBezTo>
                    <a:pt x="4408" y="11"/>
                    <a:pt x="4399" y="11"/>
                    <a:pt x="4390" y="12"/>
                  </a:cubicBezTo>
                  <a:cubicBezTo>
                    <a:pt x="4392" y="40"/>
                    <a:pt x="4392" y="40"/>
                    <a:pt x="4392" y="40"/>
                  </a:cubicBezTo>
                  <a:cubicBezTo>
                    <a:pt x="4401" y="39"/>
                    <a:pt x="4410" y="39"/>
                    <a:pt x="4419" y="38"/>
                  </a:cubicBezTo>
                  <a:cubicBezTo>
                    <a:pt x="4418" y="10"/>
                    <a:pt x="4418" y="10"/>
                    <a:pt x="4418" y="10"/>
                  </a:cubicBezTo>
                  <a:moveTo>
                    <a:pt x="5027" y="9"/>
                  </a:moveTo>
                  <a:cubicBezTo>
                    <a:pt x="5025" y="37"/>
                    <a:pt x="5025" y="37"/>
                    <a:pt x="5025" y="37"/>
                  </a:cubicBezTo>
                  <a:cubicBezTo>
                    <a:pt x="5034" y="38"/>
                    <a:pt x="5044" y="38"/>
                    <a:pt x="5053" y="39"/>
                  </a:cubicBezTo>
                  <a:cubicBezTo>
                    <a:pt x="5055" y="11"/>
                    <a:pt x="5055" y="11"/>
                    <a:pt x="5055" y="11"/>
                  </a:cubicBezTo>
                  <a:cubicBezTo>
                    <a:pt x="5045" y="10"/>
                    <a:pt x="5036" y="10"/>
                    <a:pt x="5027" y="9"/>
                  </a:cubicBezTo>
                  <a:moveTo>
                    <a:pt x="4566" y="3"/>
                  </a:moveTo>
                  <a:cubicBezTo>
                    <a:pt x="4556" y="3"/>
                    <a:pt x="4547" y="4"/>
                    <a:pt x="4538" y="4"/>
                  </a:cubicBezTo>
                  <a:cubicBezTo>
                    <a:pt x="4539" y="32"/>
                    <a:pt x="4539" y="32"/>
                    <a:pt x="4539" y="32"/>
                  </a:cubicBezTo>
                  <a:cubicBezTo>
                    <a:pt x="4548" y="32"/>
                    <a:pt x="4557" y="31"/>
                    <a:pt x="4567" y="31"/>
                  </a:cubicBezTo>
                  <a:cubicBezTo>
                    <a:pt x="4566" y="3"/>
                    <a:pt x="4566" y="3"/>
                    <a:pt x="4566" y="3"/>
                  </a:cubicBezTo>
                  <a:moveTo>
                    <a:pt x="4878" y="2"/>
                  </a:moveTo>
                  <a:cubicBezTo>
                    <a:pt x="4878" y="30"/>
                    <a:pt x="4878" y="30"/>
                    <a:pt x="4878" y="30"/>
                  </a:cubicBezTo>
                  <a:cubicBezTo>
                    <a:pt x="4878" y="30"/>
                    <a:pt x="4878" y="30"/>
                    <a:pt x="4878" y="30"/>
                  </a:cubicBezTo>
                  <a:cubicBezTo>
                    <a:pt x="4887" y="31"/>
                    <a:pt x="4896" y="31"/>
                    <a:pt x="4905" y="31"/>
                  </a:cubicBezTo>
                  <a:cubicBezTo>
                    <a:pt x="4906" y="3"/>
                    <a:pt x="4906" y="3"/>
                    <a:pt x="4906" y="3"/>
                  </a:cubicBezTo>
                  <a:cubicBezTo>
                    <a:pt x="4897" y="3"/>
                    <a:pt x="4888" y="3"/>
                    <a:pt x="4878" y="2"/>
                  </a:cubicBezTo>
                  <a:moveTo>
                    <a:pt x="4714" y="0"/>
                  </a:moveTo>
                  <a:cubicBezTo>
                    <a:pt x="4705" y="0"/>
                    <a:pt x="4695" y="0"/>
                    <a:pt x="4686" y="0"/>
                  </a:cubicBezTo>
                  <a:cubicBezTo>
                    <a:pt x="4686" y="28"/>
                    <a:pt x="4686" y="28"/>
                    <a:pt x="4686" y="28"/>
                  </a:cubicBezTo>
                  <a:cubicBezTo>
                    <a:pt x="4695" y="28"/>
                    <a:pt x="4705" y="28"/>
                    <a:pt x="4714" y="28"/>
                  </a:cubicBezTo>
                  <a:cubicBezTo>
                    <a:pt x="4714" y="0"/>
                    <a:pt x="4714" y="0"/>
                    <a:pt x="4714" y="0"/>
                  </a:cubicBezTo>
                  <a:moveTo>
                    <a:pt x="4731" y="0"/>
                  </a:moveTo>
                  <a:cubicBezTo>
                    <a:pt x="4731" y="0"/>
                    <a:pt x="4730" y="0"/>
                    <a:pt x="4730" y="0"/>
                  </a:cubicBezTo>
                  <a:cubicBezTo>
                    <a:pt x="4730" y="28"/>
                    <a:pt x="4730" y="28"/>
                    <a:pt x="4730" y="28"/>
                  </a:cubicBezTo>
                  <a:cubicBezTo>
                    <a:pt x="4730" y="28"/>
                    <a:pt x="4731" y="28"/>
                    <a:pt x="4731" y="28"/>
                  </a:cubicBezTo>
                  <a:cubicBezTo>
                    <a:pt x="4740" y="28"/>
                    <a:pt x="4749" y="28"/>
                    <a:pt x="4758" y="28"/>
                  </a:cubicBezTo>
                  <a:cubicBezTo>
                    <a:pt x="4758" y="0"/>
                    <a:pt x="4758" y="0"/>
                    <a:pt x="4758" y="0"/>
                  </a:cubicBezTo>
                  <a:cubicBezTo>
                    <a:pt x="4749" y="0"/>
                    <a:pt x="4740" y="0"/>
                    <a:pt x="4731" y="0"/>
                  </a:cubicBezTo>
                </a:path>
              </a:pathLst>
            </a:custGeom>
            <a:solidFill>
              <a:srgbClr val="FFFFFF">
                <a:alpha val="15000"/>
              </a:srgbClr>
            </a:solidFill>
            <a:ln>
              <a:solidFill>
                <a:schemeClr val="accent3">
                  <a:alpha val="15000"/>
                </a:schemeClr>
              </a:solidFill>
            </a:ln>
          </p:spPr>
          <p:txBody>
            <a:bodyPr vert="horz" wrap="square" lIns="89619" tIns="44810" rIns="89619" bIns="44810" numCol="1" anchor="t" anchorCtr="0" compatLnSpc="1">
              <a:prstTxWarp prst="textNoShape">
                <a:avLst/>
              </a:prstTxWarp>
            </a:bodyPr>
            <a:lstStyle/>
            <a:p>
              <a:endParaRPr lang="en-US" sz="1764" dirty="0">
                <a:solidFill>
                  <a:srgbClr val="FFFFFF"/>
                </a:solidFill>
              </a:endParaRPr>
            </a:p>
          </p:txBody>
        </p:sp>
        <p:sp>
          <p:nvSpPr>
            <p:cNvPr id="7" name="Freeform 10"/>
            <p:cNvSpPr>
              <a:spLocks noEditPoints="1"/>
            </p:cNvSpPr>
            <p:nvPr/>
          </p:nvSpPr>
          <p:spPr bwMode="auto">
            <a:xfrm>
              <a:off x="-9504363" y="369888"/>
              <a:ext cx="6759575" cy="6765925"/>
            </a:xfrm>
            <a:custGeom>
              <a:avLst/>
              <a:gdLst>
                <a:gd name="T0" fmla="*/ 4496 w 8992"/>
                <a:gd name="T1" fmla="*/ 8978 h 8994"/>
                <a:gd name="T2" fmla="*/ 1328 w 8992"/>
                <a:gd name="T3" fmla="*/ 7666 h 8994"/>
                <a:gd name="T4" fmla="*/ 16 w 8992"/>
                <a:gd name="T5" fmla="*/ 4497 h 8994"/>
                <a:gd name="T6" fmla="*/ 1328 w 8992"/>
                <a:gd name="T7" fmla="*/ 1328 h 8994"/>
                <a:gd name="T8" fmla="*/ 4496 w 8992"/>
                <a:gd name="T9" fmla="*/ 16 h 8994"/>
                <a:gd name="T10" fmla="*/ 4496 w 8992"/>
                <a:gd name="T11" fmla="*/ 16 h 8994"/>
                <a:gd name="T12" fmla="*/ 7664 w 8992"/>
                <a:gd name="T13" fmla="*/ 1328 h 8994"/>
                <a:gd name="T14" fmla="*/ 8976 w 8992"/>
                <a:gd name="T15" fmla="*/ 4497 h 8994"/>
                <a:gd name="T16" fmla="*/ 7664 w 8992"/>
                <a:gd name="T17" fmla="*/ 7666 h 8994"/>
                <a:gd name="T18" fmla="*/ 4496 w 8992"/>
                <a:gd name="T19" fmla="*/ 8978 h 8994"/>
                <a:gd name="T20" fmla="*/ 4496 w 8992"/>
                <a:gd name="T21" fmla="*/ 0 h 8994"/>
                <a:gd name="T22" fmla="*/ 4496 w 8992"/>
                <a:gd name="T23" fmla="*/ 0 h 8994"/>
                <a:gd name="T24" fmla="*/ 0 w 8992"/>
                <a:gd name="T25" fmla="*/ 4497 h 8994"/>
                <a:gd name="T26" fmla="*/ 4496 w 8992"/>
                <a:gd name="T27" fmla="*/ 8994 h 8994"/>
                <a:gd name="T28" fmla="*/ 8992 w 8992"/>
                <a:gd name="T29" fmla="*/ 4497 h 8994"/>
                <a:gd name="T30" fmla="*/ 4496 w 8992"/>
                <a:gd name="T31" fmla="*/ 0 h 8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992" h="8994">
                  <a:moveTo>
                    <a:pt x="4496" y="8978"/>
                  </a:moveTo>
                  <a:cubicBezTo>
                    <a:pt x="3259" y="8978"/>
                    <a:pt x="2139" y="8477"/>
                    <a:pt x="1328" y="7666"/>
                  </a:cubicBezTo>
                  <a:cubicBezTo>
                    <a:pt x="517" y="6855"/>
                    <a:pt x="16" y="5735"/>
                    <a:pt x="16" y="4497"/>
                  </a:cubicBezTo>
                  <a:cubicBezTo>
                    <a:pt x="16" y="3260"/>
                    <a:pt x="517" y="2139"/>
                    <a:pt x="1328" y="1328"/>
                  </a:cubicBezTo>
                  <a:cubicBezTo>
                    <a:pt x="2139" y="517"/>
                    <a:pt x="3259" y="16"/>
                    <a:pt x="4496" y="16"/>
                  </a:cubicBezTo>
                  <a:cubicBezTo>
                    <a:pt x="4496" y="16"/>
                    <a:pt x="4496" y="16"/>
                    <a:pt x="4496" y="16"/>
                  </a:cubicBezTo>
                  <a:cubicBezTo>
                    <a:pt x="5733" y="16"/>
                    <a:pt x="6853" y="517"/>
                    <a:pt x="7664" y="1328"/>
                  </a:cubicBezTo>
                  <a:cubicBezTo>
                    <a:pt x="8475" y="2139"/>
                    <a:pt x="8976" y="3260"/>
                    <a:pt x="8976" y="4497"/>
                  </a:cubicBezTo>
                  <a:cubicBezTo>
                    <a:pt x="8976" y="5735"/>
                    <a:pt x="8475" y="6855"/>
                    <a:pt x="7664" y="7666"/>
                  </a:cubicBezTo>
                  <a:cubicBezTo>
                    <a:pt x="6853" y="8477"/>
                    <a:pt x="5733" y="8978"/>
                    <a:pt x="4496" y="8978"/>
                  </a:cubicBezTo>
                  <a:moveTo>
                    <a:pt x="4496" y="0"/>
                  </a:moveTo>
                  <a:cubicBezTo>
                    <a:pt x="4496" y="0"/>
                    <a:pt x="4496" y="0"/>
                    <a:pt x="4496" y="0"/>
                  </a:cubicBezTo>
                  <a:cubicBezTo>
                    <a:pt x="2013" y="0"/>
                    <a:pt x="0" y="2013"/>
                    <a:pt x="0" y="4497"/>
                  </a:cubicBezTo>
                  <a:cubicBezTo>
                    <a:pt x="0" y="6981"/>
                    <a:pt x="2013" y="8994"/>
                    <a:pt x="4496" y="8994"/>
                  </a:cubicBezTo>
                  <a:cubicBezTo>
                    <a:pt x="6979" y="8994"/>
                    <a:pt x="8992" y="6981"/>
                    <a:pt x="8992" y="4497"/>
                  </a:cubicBezTo>
                  <a:cubicBezTo>
                    <a:pt x="8992" y="2013"/>
                    <a:pt x="6979" y="0"/>
                    <a:pt x="4496" y="0"/>
                  </a:cubicBezTo>
                </a:path>
              </a:pathLst>
            </a:custGeom>
            <a:solidFill>
              <a:srgbClr val="FFFFFF">
                <a:alpha val="16000"/>
              </a:srgbClr>
            </a:solidFill>
            <a:ln>
              <a:solidFill>
                <a:schemeClr val="bg1">
                  <a:alpha val="50000"/>
                </a:schemeClr>
              </a:solidFill>
            </a:ln>
          </p:spPr>
          <p:txBody>
            <a:bodyPr vert="horz" wrap="square" lIns="89619" tIns="44810" rIns="89619" bIns="44810" numCol="1" anchor="t" anchorCtr="0" compatLnSpc="1">
              <a:prstTxWarp prst="textNoShape">
                <a:avLst/>
              </a:prstTxWarp>
            </a:bodyPr>
            <a:lstStyle/>
            <a:p>
              <a:endParaRPr lang="en-US" sz="1764" dirty="0">
                <a:solidFill>
                  <a:srgbClr val="FFFFFF"/>
                </a:solidFill>
              </a:endParaRPr>
            </a:p>
          </p:txBody>
        </p:sp>
      </p:grpSp>
      <p:sp>
        <p:nvSpPr>
          <p:cNvPr id="8" name="TextBox 7"/>
          <p:cNvSpPr txBox="1"/>
          <p:nvPr/>
        </p:nvSpPr>
        <p:spPr>
          <a:xfrm>
            <a:off x="555728" y="587691"/>
            <a:ext cx="6518387" cy="1043363"/>
          </a:xfrm>
          <a:prstGeom prst="rect">
            <a:avLst/>
          </a:prstGeom>
          <a:noFill/>
        </p:spPr>
        <p:txBody>
          <a:bodyPr wrap="none" lIns="182880" tIns="146304" rIns="182880" bIns="146304" rtlCol="0">
            <a:spAutoFit/>
          </a:bodyPr>
          <a:lstStyle/>
          <a:p>
            <a:pPr>
              <a:lnSpc>
                <a:spcPct val="90000"/>
              </a:lnSpc>
              <a:spcAft>
                <a:spcPts val="600"/>
              </a:spcAft>
            </a:pPr>
            <a:r>
              <a:rPr lang="en-US" sz="5400" dirty="0" smtClean="0">
                <a:latin typeface="+mj-lt"/>
              </a:rPr>
              <a:t>IT Pro Winner’s Circle</a:t>
            </a:r>
          </a:p>
        </p:txBody>
      </p:sp>
      <p:sp>
        <p:nvSpPr>
          <p:cNvPr id="9" name="TextBox 8"/>
          <p:cNvSpPr txBox="1"/>
          <p:nvPr/>
        </p:nvSpPr>
        <p:spPr>
          <a:xfrm>
            <a:off x="5722088" y="4526056"/>
            <a:ext cx="5765062" cy="1369606"/>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t>Will Hardy</a:t>
            </a:r>
          </a:p>
          <a:p>
            <a:pPr>
              <a:lnSpc>
                <a:spcPct val="90000"/>
              </a:lnSpc>
              <a:spcAft>
                <a:spcPts val="600"/>
              </a:spcAft>
            </a:pPr>
            <a:r>
              <a:rPr lang="en-US" sz="2400" dirty="0" smtClean="0"/>
              <a:t>Calgary Board of Education – IRIS Solution</a:t>
            </a:r>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87415" y="2306118"/>
            <a:ext cx="2286000" cy="2286000"/>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1785981036"/>
      </p:ext>
    </p:extLst>
  </p:cSld>
  <p:clrMapOvr>
    <a:masterClrMapping/>
  </p:clrMapOvr>
  <p:transition>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8" presetClass="emph" presetSubtype="0" fill="hold" nodeType="withEffect" p14:presetBounceEnd="61500">
                                      <p:stCondLst>
                                        <p:cond delay="0"/>
                                      </p:stCondLst>
                                      <p:childTnLst>
                                        <p:animRot by="43200000" p14:bounceEnd="61500">
                                          <p:cBhvr>
                                            <p:cTn id="11" dur="4000" fill="hold"/>
                                            <p:tgtEl>
                                              <p:spTgt spid="3"/>
                                            </p:tgtEl>
                                            <p:attrNameLst>
                                              <p:attrName>r</p:attrName>
                                            </p:attrNameLst>
                                          </p:cBhvr>
                                        </p:animRot>
                                      </p:childTnLst>
                                    </p:cTn>
                                  </p:par>
                                  <p:par>
                                    <p:cTn id="12" presetID="26" presetClass="emph" presetSubtype="0" fill="hold" nodeType="withEffect">
                                      <p:stCondLst>
                                        <p:cond delay="500"/>
                                      </p:stCondLst>
                                      <p:childTnLst>
                                        <p:animEffect transition="out" filter="fade">
                                          <p:cBhvr>
                                            <p:cTn id="13" dur="500" tmFilter="0, 0; .2, .5; .8, .5; 1, 0"/>
                                            <p:tgtEl>
                                              <p:spTgt spid="3"/>
                                            </p:tgtEl>
                                          </p:cBhvr>
                                        </p:animEffect>
                                        <p:animScale>
                                          <p:cBhvr>
                                            <p:cTn id="14" dur="250" autoRev="1" fill="hold"/>
                                            <p:tgtEl>
                                              <p:spTgt spid="3"/>
                                            </p:tgtEl>
                                          </p:cBhvr>
                                          <p:by x="105000" y="105000"/>
                                        </p:animScale>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8" presetClass="emph" presetSubtype="0" fill="hold" nodeType="withEffect">
                                      <p:stCondLst>
                                        <p:cond delay="0"/>
                                      </p:stCondLst>
                                      <p:childTnLst>
                                        <p:animRot by="43200000">
                                          <p:cBhvr>
                                            <p:cTn id="11" dur="4000" fill="hold"/>
                                            <p:tgtEl>
                                              <p:spTgt spid="3"/>
                                            </p:tgtEl>
                                            <p:attrNameLst>
                                              <p:attrName>r</p:attrName>
                                            </p:attrNameLst>
                                          </p:cBhvr>
                                        </p:animRot>
                                      </p:childTnLst>
                                    </p:cTn>
                                  </p:par>
                                  <p:par>
                                    <p:cTn id="12" presetID="26" presetClass="emph" presetSubtype="0" fill="hold" nodeType="withEffect">
                                      <p:stCondLst>
                                        <p:cond delay="500"/>
                                      </p:stCondLst>
                                      <p:childTnLst>
                                        <p:animEffect transition="out" filter="fade">
                                          <p:cBhvr>
                                            <p:cTn id="13" dur="500" tmFilter="0, 0; .2, .5; .8, .5; 1, 0"/>
                                            <p:tgtEl>
                                              <p:spTgt spid="3"/>
                                            </p:tgtEl>
                                          </p:cBhvr>
                                        </p:animEffect>
                                        <p:animScale>
                                          <p:cBhvr>
                                            <p:cTn id="14" dur="250" autoRev="1" fill="hold"/>
                                            <p:tgtEl>
                                              <p:spTgt spid="3"/>
                                            </p:tgtEl>
                                          </p:cBhvr>
                                          <p:by x="105000" y="105000"/>
                                        </p:animScale>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a:t>
            </a:r>
            <a:r>
              <a:rPr lang="en-US" sz="700" dirty="0" smtClean="0">
                <a:gradFill>
                  <a:gsLst>
                    <a:gs pos="0">
                      <a:schemeClr val="tx1"/>
                    </a:gs>
                    <a:gs pos="100000">
                      <a:schemeClr val="tx1"/>
                    </a:gs>
                  </a:gsLst>
                  <a:lin ang="5400000" scaled="0"/>
                </a:gradFill>
                <a:cs typeface="Segoe UI" pitchFamily="34" charset="0"/>
              </a:rPr>
              <a:t>2014 </a:t>
            </a:r>
            <a:r>
              <a:rPr lang="en-US" sz="700" dirty="0">
                <a:gradFill>
                  <a:gsLst>
                    <a:gs pos="0">
                      <a:schemeClr val="tx1"/>
                    </a:gs>
                    <a:gs pos="100000">
                      <a:schemeClr val="tx1"/>
                    </a:gs>
                  </a:gsLst>
                  <a:lin ang="5400000" scaled="0"/>
                </a:gradFill>
                <a:cs typeface="Segoe UI" pitchFamily="34" charset="0"/>
              </a:rPr>
              <a:t>Microsoft Corporation. All rights reserved. Microsoft, Windows, </a:t>
            </a:r>
            <a:r>
              <a:rPr lang="en-US" sz="700" dirty="0" smtClean="0">
                <a:gradFill>
                  <a:gsLst>
                    <a:gs pos="0">
                      <a:schemeClr val="tx1"/>
                    </a:gs>
                    <a:gs pos="100000">
                      <a:schemeClr val="tx1"/>
                    </a:gs>
                  </a:gsLst>
                  <a:lin ang="5400000" scaled="0"/>
                </a:gradFill>
                <a:cs typeface="Segoe UI" pitchFamily="34" charset="0"/>
              </a:rPr>
              <a:t>and </a:t>
            </a:r>
            <a:r>
              <a:rPr lang="en-US" sz="700" dirty="0">
                <a:gradFill>
                  <a:gsLst>
                    <a:gs pos="0">
                      <a:schemeClr val="tx1"/>
                    </a:gs>
                    <a:gs pos="100000">
                      <a:schemeClr val="tx1"/>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1806904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1" y="5111353"/>
            <a:ext cx="6163203" cy="1883171"/>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0" bIns="91440"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a:solidFill>
                  <a:schemeClr val="bg1">
                    <a:alpha val="99000"/>
                  </a:schemeClr>
                </a:solidFill>
                <a:latin typeface="+mj-lt"/>
              </a:rPr>
              <a:t>Office 365 Innovation</a:t>
            </a:r>
          </a:p>
        </p:txBody>
      </p:sp>
      <p:sp>
        <p:nvSpPr>
          <p:cNvPr id="5" name="Rectangle 4"/>
          <p:cNvSpPr/>
          <p:nvPr/>
        </p:nvSpPr>
        <p:spPr bwMode="auto">
          <a:xfrm>
            <a:off x="-1" y="3117831"/>
            <a:ext cx="6163203" cy="1883171"/>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91440" rIns="0" bIns="91440" numCol="1" rtlCol="0" anchor="t" anchorCtr="0" compatLnSpc="1">
            <a:prstTxWarp prst="textNoShape">
              <a:avLst/>
            </a:prstTxWarp>
          </a:bodyPr>
          <a:lstStyle/>
          <a:p>
            <a:pPr defTabSz="932472" fontAlgn="base">
              <a:spcBef>
                <a:spcPct val="0"/>
              </a:spcBef>
              <a:spcAft>
                <a:spcPct val="0"/>
              </a:spcAft>
            </a:pPr>
            <a:r>
              <a:rPr lang="en-US" sz="2800" dirty="0">
                <a:solidFill>
                  <a:schemeClr val="bg1">
                    <a:alpha val="99000"/>
                  </a:schemeClr>
                </a:solidFill>
                <a:latin typeface="+mj-lt"/>
              </a:rPr>
              <a:t>Transformation of IT</a:t>
            </a:r>
          </a:p>
        </p:txBody>
      </p:sp>
      <p:sp>
        <p:nvSpPr>
          <p:cNvPr id="6" name="Rectangle 5"/>
          <p:cNvSpPr/>
          <p:nvPr/>
        </p:nvSpPr>
        <p:spPr bwMode="auto">
          <a:xfrm>
            <a:off x="6273431" y="3117831"/>
            <a:ext cx="6163044" cy="1883171"/>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0" bIns="91440"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a:solidFill>
                  <a:schemeClr val="bg1">
                    <a:alpha val="99000"/>
                  </a:schemeClr>
                </a:solidFill>
                <a:latin typeface="+mj-lt"/>
              </a:rPr>
              <a:t>SharePoint Server </a:t>
            </a:r>
            <a:r>
              <a:rPr lang="en-US" sz="2800" dirty="0" smtClean="0">
                <a:solidFill>
                  <a:schemeClr val="bg1">
                    <a:alpha val="99000"/>
                  </a:schemeClr>
                </a:solidFill>
                <a:latin typeface="+mj-lt"/>
              </a:rPr>
              <a:t>2013</a:t>
            </a:r>
            <a:br>
              <a:rPr lang="en-US" sz="2800" dirty="0" smtClean="0">
                <a:solidFill>
                  <a:schemeClr val="bg1">
                    <a:alpha val="99000"/>
                  </a:schemeClr>
                </a:solidFill>
                <a:latin typeface="+mj-lt"/>
              </a:rPr>
            </a:br>
            <a:r>
              <a:rPr lang="en-US" sz="2800" dirty="0" smtClean="0">
                <a:solidFill>
                  <a:schemeClr val="bg1">
                    <a:alpha val="99000"/>
                  </a:schemeClr>
                </a:solidFill>
                <a:latin typeface="+mj-lt"/>
              </a:rPr>
              <a:t>&amp; </a:t>
            </a:r>
            <a:r>
              <a:rPr lang="en-US" sz="2800" dirty="0">
                <a:solidFill>
                  <a:schemeClr val="bg1">
                    <a:alpha val="99000"/>
                  </a:schemeClr>
                </a:solidFill>
                <a:latin typeface="+mj-lt"/>
              </a:rPr>
              <a:t>Service Pack 1</a:t>
            </a:r>
          </a:p>
        </p:txBody>
      </p:sp>
      <p:sp>
        <p:nvSpPr>
          <p:cNvPr id="7" name="Rectangle 6"/>
          <p:cNvSpPr/>
          <p:nvPr/>
        </p:nvSpPr>
        <p:spPr bwMode="auto">
          <a:xfrm>
            <a:off x="6273431" y="5111353"/>
            <a:ext cx="6163044" cy="1883171"/>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0" bIns="91440"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a:solidFill>
                  <a:schemeClr val="bg1">
                    <a:alpha val="99000"/>
                  </a:schemeClr>
                </a:solidFill>
                <a:latin typeface="+mj-lt"/>
              </a:rPr>
              <a:t>Closing</a:t>
            </a:r>
            <a:endParaRPr lang="en-US" sz="2400" dirty="0">
              <a:solidFill>
                <a:schemeClr val="bg1">
                  <a:alpha val="99000"/>
                </a:schemeClr>
              </a:solidFill>
              <a:latin typeface="+mj-lt"/>
            </a:endParaRPr>
          </a:p>
        </p:txBody>
      </p:sp>
      <p:sp>
        <p:nvSpPr>
          <p:cNvPr id="8" name="Rectangle 7"/>
          <p:cNvSpPr/>
          <p:nvPr/>
        </p:nvSpPr>
        <p:spPr>
          <a:xfrm>
            <a:off x="85323" y="1903932"/>
            <a:ext cx="2379241" cy="923330"/>
          </a:xfrm>
          <a:prstGeom prst="rect">
            <a:avLst/>
          </a:prstGeom>
        </p:spPr>
        <p:txBody>
          <a:bodyPr wrap="none">
            <a:spAutoFit/>
          </a:bodyPr>
          <a:lstStyle/>
          <a:p>
            <a:r>
              <a:rPr lang="en-US" sz="5400" spc="-102" dirty="0">
                <a:ln w="3175">
                  <a:noFill/>
                </a:ln>
                <a:solidFill>
                  <a:schemeClr val="bg2">
                    <a:lumMod val="25000"/>
                    <a:alpha val="99000"/>
                  </a:schemeClr>
                </a:solidFill>
                <a:latin typeface="+mj-lt"/>
                <a:cs typeface="Segoe UI" pitchFamily="34" charset="0"/>
              </a:rPr>
              <a:t>Agenda</a:t>
            </a:r>
          </a:p>
        </p:txBody>
      </p:sp>
      <p:sp>
        <p:nvSpPr>
          <p:cNvPr id="9" name="Rectangle 8"/>
          <p:cNvSpPr/>
          <p:nvPr/>
        </p:nvSpPr>
        <p:spPr bwMode="auto">
          <a:xfrm>
            <a:off x="-1" y="2898375"/>
            <a:ext cx="12436475" cy="109728"/>
          </a:xfrm>
          <a:prstGeom prst="rect">
            <a:avLst/>
          </a:prstGeom>
          <a:solidFill>
            <a:schemeClr val="bg2">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7782428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25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par>
                                <p:cTn id="23" presetID="10" presetClass="entr" presetSubtype="0" fill="hold" grpId="0" nodeType="withEffect">
                                  <p:stCondLst>
                                    <p:cond delay="75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7E6E6"/>
        </a:solidFill>
        <a:effectLst/>
      </p:bgPr>
    </p:bg>
    <p:spTree>
      <p:nvGrpSpPr>
        <p:cNvPr id="1" name=""/>
        <p:cNvGrpSpPr/>
        <p:nvPr/>
      </p:nvGrpSpPr>
      <p:grpSpPr>
        <a:xfrm>
          <a:off x="0" y="0"/>
          <a:ext cx="0" cy="0"/>
          <a:chOff x="0" y="0"/>
          <a:chExt cx="0" cy="0"/>
        </a:xfrm>
      </p:grpSpPr>
      <p:grpSp>
        <p:nvGrpSpPr>
          <p:cNvPr id="2" name="Group 1"/>
          <p:cNvGrpSpPr/>
          <p:nvPr/>
        </p:nvGrpSpPr>
        <p:grpSpPr>
          <a:xfrm>
            <a:off x="0" y="2172386"/>
            <a:ext cx="9512043" cy="2834661"/>
            <a:chOff x="0" y="2172386"/>
            <a:chExt cx="9512043" cy="2834661"/>
          </a:xfrm>
        </p:grpSpPr>
        <p:sp>
          <p:nvSpPr>
            <p:cNvPr id="1043" name="Rectangle 1042"/>
            <p:cNvSpPr/>
            <p:nvPr/>
          </p:nvSpPr>
          <p:spPr bwMode="auto">
            <a:xfrm>
              <a:off x="742950" y="2172386"/>
              <a:ext cx="8769092" cy="2834661"/>
            </a:xfrm>
            <a:custGeom>
              <a:avLst/>
              <a:gdLst/>
              <a:ahLst/>
              <a:cxnLst/>
              <a:rect l="l" t="t" r="r" b="b"/>
              <a:pathLst>
                <a:path w="8769092" h="2834661">
                  <a:moveTo>
                    <a:pt x="0" y="0"/>
                  </a:moveTo>
                  <a:lnTo>
                    <a:pt x="8769092" y="0"/>
                  </a:lnTo>
                  <a:lnTo>
                    <a:pt x="8769092" y="20302"/>
                  </a:lnTo>
                  <a:lnTo>
                    <a:pt x="7791362" y="2834661"/>
                  </a:lnTo>
                  <a:lnTo>
                    <a:pt x="0" y="2834661"/>
                  </a:lnTo>
                  <a:close/>
                </a:path>
              </a:pathLst>
            </a:custGeom>
            <a:gradFill>
              <a:gsLst>
                <a:gs pos="0">
                  <a:schemeClr val="tx2">
                    <a:alpha val="15000"/>
                  </a:schemeClr>
                </a:gs>
                <a:gs pos="100000">
                  <a:schemeClr val="bg2">
                    <a:lumMod val="75000"/>
                    <a:alpha val="0"/>
                  </a:schemeClr>
                </a:gs>
              </a:gsLst>
              <a:lin ang="10800000" scaled="0"/>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1039" name="Straight Connector 1038"/>
            <p:cNvCxnSpPr/>
            <p:nvPr/>
          </p:nvCxnSpPr>
          <p:spPr>
            <a:xfrm flipH="1">
              <a:off x="0" y="2172386"/>
              <a:ext cx="9512043" cy="0"/>
            </a:xfrm>
            <a:prstGeom prst="line">
              <a:avLst/>
            </a:prstGeom>
            <a:ln w="19050">
              <a:solidFill>
                <a:schemeClr val="tx2"/>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flipH="1">
              <a:off x="0" y="5007047"/>
              <a:ext cx="8488681" cy="0"/>
            </a:xfrm>
            <a:prstGeom prst="line">
              <a:avLst/>
            </a:prstGeom>
            <a:ln w="19050">
              <a:solidFill>
                <a:schemeClr val="tx2"/>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sp>
        <p:nvSpPr>
          <p:cNvPr id="28" name="Rectangle 27"/>
          <p:cNvSpPr/>
          <p:nvPr/>
        </p:nvSpPr>
        <p:spPr>
          <a:xfrm>
            <a:off x="423773" y="2309935"/>
            <a:ext cx="7461858" cy="2554545"/>
          </a:xfrm>
          <a:prstGeom prst="rect">
            <a:avLst/>
          </a:prstGeom>
        </p:spPr>
        <p:txBody>
          <a:bodyPr wrap="square" lIns="0">
            <a:spAutoFit/>
          </a:bodyPr>
          <a:lstStyle/>
          <a:p>
            <a:r>
              <a:rPr lang="en-US" sz="4000" spc="-102" dirty="0">
                <a:ln w="3175">
                  <a:noFill/>
                </a:ln>
                <a:gradFill>
                  <a:gsLst>
                    <a:gs pos="1250">
                      <a:srgbClr val="505050"/>
                    </a:gs>
                    <a:gs pos="100000">
                      <a:srgbClr val="505050"/>
                    </a:gs>
                  </a:gsLst>
                  <a:lin ang="5400000" scaled="0"/>
                </a:gradFill>
                <a:latin typeface="Segoe UI Light"/>
                <a:cs typeface="Segoe UI" pitchFamily="34" charset="0"/>
              </a:rPr>
              <a:t>By 2015, </a:t>
            </a:r>
            <a:r>
              <a:rPr lang="en-US" sz="4000" spc="-102" dirty="0">
                <a:ln w="3175">
                  <a:noFill/>
                </a:ln>
                <a:solidFill>
                  <a:schemeClr val="tx2">
                    <a:alpha val="99000"/>
                  </a:schemeClr>
                </a:solidFill>
                <a:cs typeface="Segoe UI Semibold" panose="020B0702040204020203" pitchFamily="34" charset="0"/>
              </a:rPr>
              <a:t>35%</a:t>
            </a:r>
            <a:r>
              <a:rPr lang="en-US" sz="4000" spc="-102" dirty="0">
                <a:ln w="3175">
                  <a:noFill/>
                </a:ln>
                <a:gradFill>
                  <a:gsLst>
                    <a:gs pos="1250">
                      <a:srgbClr val="505050"/>
                    </a:gs>
                    <a:gs pos="100000">
                      <a:srgbClr val="505050"/>
                    </a:gs>
                  </a:gsLst>
                  <a:lin ang="5400000" scaled="0"/>
                </a:gradFill>
                <a:latin typeface="Segoe UI Light"/>
                <a:cs typeface="Segoe UI" pitchFamily="34" charset="0"/>
              </a:rPr>
              <a:t> of enterprise IT expenditures for most organizations will be managed outside the </a:t>
            </a:r>
            <a:r>
              <a:rPr lang="en-US" sz="4000" spc="-102" dirty="0" smtClean="0">
                <a:ln w="3175">
                  <a:noFill/>
                </a:ln>
                <a:gradFill>
                  <a:gsLst>
                    <a:gs pos="1250">
                      <a:srgbClr val="505050"/>
                    </a:gs>
                    <a:gs pos="100000">
                      <a:srgbClr val="505050"/>
                    </a:gs>
                  </a:gsLst>
                  <a:lin ang="5400000" scaled="0"/>
                </a:gradFill>
                <a:latin typeface="Segoe UI Light"/>
                <a:cs typeface="Segoe UI" pitchFamily="34" charset="0"/>
              </a:rPr>
              <a:t/>
            </a:r>
            <a:br>
              <a:rPr lang="en-US" sz="4000" spc="-102" dirty="0" smtClean="0">
                <a:ln w="3175">
                  <a:noFill/>
                </a:ln>
                <a:gradFill>
                  <a:gsLst>
                    <a:gs pos="1250">
                      <a:srgbClr val="505050"/>
                    </a:gs>
                    <a:gs pos="100000">
                      <a:srgbClr val="505050"/>
                    </a:gs>
                  </a:gsLst>
                  <a:lin ang="5400000" scaled="0"/>
                </a:gradFill>
                <a:latin typeface="Segoe UI Light"/>
                <a:cs typeface="Segoe UI" pitchFamily="34" charset="0"/>
              </a:rPr>
            </a:br>
            <a:r>
              <a:rPr lang="en-US" sz="4000" spc="-102" dirty="0" smtClean="0">
                <a:ln w="3175">
                  <a:noFill/>
                </a:ln>
                <a:gradFill>
                  <a:gsLst>
                    <a:gs pos="1250">
                      <a:srgbClr val="505050"/>
                    </a:gs>
                    <a:gs pos="100000">
                      <a:srgbClr val="505050"/>
                    </a:gs>
                  </a:gsLst>
                  <a:lin ang="5400000" scaled="0"/>
                </a:gradFill>
                <a:latin typeface="Segoe UI Light"/>
                <a:cs typeface="Segoe UI" pitchFamily="34" charset="0"/>
              </a:rPr>
              <a:t>IT </a:t>
            </a:r>
            <a:r>
              <a:rPr lang="en-US" sz="4000" spc="-102" dirty="0">
                <a:ln w="3175">
                  <a:noFill/>
                </a:ln>
                <a:gradFill>
                  <a:gsLst>
                    <a:gs pos="1250">
                      <a:srgbClr val="505050"/>
                    </a:gs>
                    <a:gs pos="100000">
                      <a:srgbClr val="505050"/>
                    </a:gs>
                  </a:gsLst>
                  <a:lin ang="5400000" scaled="0"/>
                </a:gradFill>
                <a:latin typeface="Segoe UI Light"/>
                <a:cs typeface="Segoe UI" pitchFamily="34" charset="0"/>
              </a:rPr>
              <a:t>department’s </a:t>
            </a:r>
            <a:r>
              <a:rPr lang="en-US" sz="4000" spc="-102" dirty="0" smtClean="0">
                <a:ln w="3175">
                  <a:noFill/>
                </a:ln>
                <a:gradFill>
                  <a:gsLst>
                    <a:gs pos="1250">
                      <a:srgbClr val="505050"/>
                    </a:gs>
                    <a:gs pos="100000">
                      <a:srgbClr val="505050"/>
                    </a:gs>
                  </a:gsLst>
                  <a:lin ang="5400000" scaled="0"/>
                </a:gradFill>
                <a:latin typeface="Segoe UI Light"/>
                <a:cs typeface="Segoe UI" pitchFamily="34" charset="0"/>
              </a:rPr>
              <a:t>budget.</a:t>
            </a:r>
            <a:endParaRPr lang="en-US" sz="1600" dirty="0"/>
          </a:p>
        </p:txBody>
      </p:sp>
      <p:sp>
        <p:nvSpPr>
          <p:cNvPr id="1031" name="Rectangle 1030"/>
          <p:cNvSpPr/>
          <p:nvPr/>
        </p:nvSpPr>
        <p:spPr bwMode="auto">
          <a:xfrm>
            <a:off x="5850577" y="0"/>
            <a:ext cx="3017520" cy="2060431"/>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032" name="Oval 1031"/>
          <p:cNvSpPr/>
          <p:nvPr/>
        </p:nvSpPr>
        <p:spPr bwMode="auto">
          <a:xfrm>
            <a:off x="8491855" y="1472854"/>
            <a:ext cx="211018" cy="211018"/>
          </a:xfrm>
          <a:prstGeom prst="ellipse">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030" name="Freeform 31"/>
          <p:cNvSpPr>
            <a:spLocks/>
          </p:cNvSpPr>
          <p:nvPr/>
        </p:nvSpPr>
        <p:spPr bwMode="auto">
          <a:xfrm>
            <a:off x="8194931" y="2153335"/>
            <a:ext cx="1768515" cy="2853711"/>
          </a:xfrm>
          <a:custGeom>
            <a:avLst/>
            <a:gdLst>
              <a:gd name="T0" fmla="*/ 332 w 572"/>
              <a:gd name="T1" fmla="*/ 669 h 923"/>
              <a:gd name="T2" fmla="*/ 332 w 572"/>
              <a:gd name="T3" fmla="*/ 640 h 923"/>
              <a:gd name="T4" fmla="*/ 502 w 572"/>
              <a:gd name="T5" fmla="*/ 640 h 923"/>
              <a:gd name="T6" fmla="*/ 545 w 572"/>
              <a:gd name="T7" fmla="*/ 609 h 923"/>
              <a:gd name="T8" fmla="*/ 540 w 572"/>
              <a:gd name="T9" fmla="*/ 607 h 923"/>
              <a:gd name="T10" fmla="*/ 412 w 572"/>
              <a:gd name="T11" fmla="*/ 544 h 923"/>
              <a:gd name="T12" fmla="*/ 354 w 572"/>
              <a:gd name="T13" fmla="*/ 487 h 923"/>
              <a:gd name="T14" fmla="*/ 329 w 572"/>
              <a:gd name="T15" fmla="*/ 404 h 923"/>
              <a:gd name="T16" fmla="*/ 381 w 572"/>
              <a:gd name="T17" fmla="*/ 299 h 923"/>
              <a:gd name="T18" fmla="*/ 538 w 572"/>
              <a:gd name="T19" fmla="*/ 252 h 923"/>
              <a:gd name="T20" fmla="*/ 538 w 572"/>
              <a:gd name="T21" fmla="*/ 204 h 923"/>
              <a:gd name="T22" fmla="*/ 572 w 572"/>
              <a:gd name="T23" fmla="*/ 204 h 923"/>
              <a:gd name="T24" fmla="*/ 572 w 572"/>
              <a:gd name="T25" fmla="*/ 0 h 923"/>
              <a:gd name="T26" fmla="*/ 553 w 572"/>
              <a:gd name="T27" fmla="*/ 0 h 923"/>
              <a:gd name="T28" fmla="*/ 426 w 572"/>
              <a:gd name="T29" fmla="*/ 0 h 923"/>
              <a:gd name="T30" fmla="*/ 408 w 572"/>
              <a:gd name="T31" fmla="*/ 8 h 923"/>
              <a:gd name="T32" fmla="*/ 0 w 572"/>
              <a:gd name="T33" fmla="*/ 614 h 923"/>
              <a:gd name="T34" fmla="*/ 110 w 572"/>
              <a:gd name="T35" fmla="*/ 923 h 923"/>
              <a:gd name="T36" fmla="*/ 347 w 572"/>
              <a:gd name="T37" fmla="*/ 752 h 923"/>
              <a:gd name="T38" fmla="*/ 332 w 572"/>
              <a:gd name="T39" fmla="*/ 669 h 9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72" h="923">
                <a:moveTo>
                  <a:pt x="332" y="669"/>
                </a:moveTo>
                <a:cubicBezTo>
                  <a:pt x="332" y="640"/>
                  <a:pt x="332" y="640"/>
                  <a:pt x="332" y="640"/>
                </a:cubicBezTo>
                <a:cubicBezTo>
                  <a:pt x="502" y="640"/>
                  <a:pt x="502" y="640"/>
                  <a:pt x="502" y="640"/>
                </a:cubicBezTo>
                <a:cubicBezTo>
                  <a:pt x="545" y="609"/>
                  <a:pt x="545" y="609"/>
                  <a:pt x="545" y="609"/>
                </a:cubicBezTo>
                <a:cubicBezTo>
                  <a:pt x="543" y="608"/>
                  <a:pt x="542" y="607"/>
                  <a:pt x="540" y="607"/>
                </a:cubicBezTo>
                <a:cubicBezTo>
                  <a:pt x="478" y="578"/>
                  <a:pt x="435" y="557"/>
                  <a:pt x="412" y="544"/>
                </a:cubicBezTo>
                <a:cubicBezTo>
                  <a:pt x="390" y="530"/>
                  <a:pt x="370" y="511"/>
                  <a:pt x="354" y="487"/>
                </a:cubicBezTo>
                <a:cubicBezTo>
                  <a:pt x="337" y="462"/>
                  <a:pt x="329" y="435"/>
                  <a:pt x="329" y="404"/>
                </a:cubicBezTo>
                <a:cubicBezTo>
                  <a:pt x="329" y="359"/>
                  <a:pt x="346" y="324"/>
                  <a:pt x="381" y="299"/>
                </a:cubicBezTo>
                <a:cubicBezTo>
                  <a:pt x="416" y="274"/>
                  <a:pt x="468" y="258"/>
                  <a:pt x="538" y="252"/>
                </a:cubicBezTo>
                <a:cubicBezTo>
                  <a:pt x="538" y="204"/>
                  <a:pt x="538" y="204"/>
                  <a:pt x="538" y="204"/>
                </a:cubicBezTo>
                <a:cubicBezTo>
                  <a:pt x="572" y="204"/>
                  <a:pt x="572" y="204"/>
                  <a:pt x="572" y="204"/>
                </a:cubicBezTo>
                <a:cubicBezTo>
                  <a:pt x="572" y="0"/>
                  <a:pt x="572" y="0"/>
                  <a:pt x="572" y="0"/>
                </a:cubicBezTo>
                <a:cubicBezTo>
                  <a:pt x="559" y="0"/>
                  <a:pt x="553" y="0"/>
                  <a:pt x="553" y="0"/>
                </a:cubicBezTo>
                <a:cubicBezTo>
                  <a:pt x="524" y="0"/>
                  <a:pt x="482" y="0"/>
                  <a:pt x="426" y="0"/>
                </a:cubicBezTo>
                <a:cubicBezTo>
                  <a:pt x="419" y="0"/>
                  <a:pt x="413" y="3"/>
                  <a:pt x="408" y="8"/>
                </a:cubicBezTo>
                <a:cubicBezTo>
                  <a:pt x="239" y="188"/>
                  <a:pt x="0" y="374"/>
                  <a:pt x="0" y="614"/>
                </a:cubicBezTo>
                <a:cubicBezTo>
                  <a:pt x="0" y="741"/>
                  <a:pt x="42" y="844"/>
                  <a:pt x="110" y="923"/>
                </a:cubicBezTo>
                <a:cubicBezTo>
                  <a:pt x="347" y="752"/>
                  <a:pt x="347" y="752"/>
                  <a:pt x="347" y="752"/>
                </a:cubicBezTo>
                <a:cubicBezTo>
                  <a:pt x="337" y="729"/>
                  <a:pt x="332" y="701"/>
                  <a:pt x="332" y="669"/>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1024" name="Freeform 26"/>
          <p:cNvSpPr>
            <a:spLocks/>
          </p:cNvSpPr>
          <p:nvPr/>
        </p:nvSpPr>
        <p:spPr bwMode="auto">
          <a:xfrm>
            <a:off x="9196348" y="1150494"/>
            <a:ext cx="1620593" cy="699028"/>
          </a:xfrm>
          <a:custGeom>
            <a:avLst/>
            <a:gdLst>
              <a:gd name="T0" fmla="*/ 87 w 524"/>
              <a:gd name="T1" fmla="*/ 215 h 226"/>
              <a:gd name="T2" fmla="*/ 105 w 524"/>
              <a:gd name="T3" fmla="*/ 226 h 226"/>
              <a:gd name="T4" fmla="*/ 420 w 524"/>
              <a:gd name="T5" fmla="*/ 226 h 226"/>
              <a:gd name="T6" fmla="*/ 438 w 524"/>
              <a:gd name="T7" fmla="*/ 215 h 226"/>
              <a:gd name="T8" fmla="*/ 516 w 524"/>
              <a:gd name="T9" fmla="*/ 101 h 226"/>
              <a:gd name="T10" fmla="*/ 521 w 524"/>
              <a:gd name="T11" fmla="*/ 61 h 226"/>
              <a:gd name="T12" fmla="*/ 285 w 524"/>
              <a:gd name="T13" fmla="*/ 31 h 226"/>
              <a:gd name="T14" fmla="*/ 221 w 524"/>
              <a:gd name="T15" fmla="*/ 29 h 226"/>
              <a:gd name="T16" fmla="*/ 5 w 524"/>
              <a:gd name="T17" fmla="*/ 61 h 226"/>
              <a:gd name="T18" fmla="*/ 10 w 524"/>
              <a:gd name="T19" fmla="*/ 101 h 226"/>
              <a:gd name="T20" fmla="*/ 87 w 524"/>
              <a:gd name="T21" fmla="*/ 215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4" h="226">
                <a:moveTo>
                  <a:pt x="87" y="215"/>
                </a:moveTo>
                <a:cubicBezTo>
                  <a:pt x="92" y="222"/>
                  <a:pt x="99" y="226"/>
                  <a:pt x="105" y="226"/>
                </a:cubicBezTo>
                <a:cubicBezTo>
                  <a:pt x="420" y="226"/>
                  <a:pt x="420" y="226"/>
                  <a:pt x="420" y="226"/>
                </a:cubicBezTo>
                <a:cubicBezTo>
                  <a:pt x="427" y="226"/>
                  <a:pt x="433" y="222"/>
                  <a:pt x="438" y="215"/>
                </a:cubicBezTo>
                <a:cubicBezTo>
                  <a:pt x="462" y="180"/>
                  <a:pt x="488" y="142"/>
                  <a:pt x="516" y="101"/>
                </a:cubicBezTo>
                <a:cubicBezTo>
                  <a:pt x="523" y="90"/>
                  <a:pt x="524" y="75"/>
                  <a:pt x="521" y="61"/>
                </a:cubicBezTo>
                <a:cubicBezTo>
                  <a:pt x="506" y="0"/>
                  <a:pt x="377" y="11"/>
                  <a:pt x="285" y="31"/>
                </a:cubicBezTo>
                <a:cubicBezTo>
                  <a:pt x="264" y="36"/>
                  <a:pt x="242" y="35"/>
                  <a:pt x="221" y="29"/>
                </a:cubicBezTo>
                <a:cubicBezTo>
                  <a:pt x="138" y="6"/>
                  <a:pt x="24" y="7"/>
                  <a:pt x="5" y="61"/>
                </a:cubicBezTo>
                <a:cubicBezTo>
                  <a:pt x="0" y="75"/>
                  <a:pt x="3" y="90"/>
                  <a:pt x="10" y="101"/>
                </a:cubicBezTo>
                <a:cubicBezTo>
                  <a:pt x="37" y="142"/>
                  <a:pt x="63" y="180"/>
                  <a:pt x="87" y="215"/>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1025" name="Freeform 27"/>
          <p:cNvSpPr>
            <a:spLocks/>
          </p:cNvSpPr>
          <p:nvPr/>
        </p:nvSpPr>
        <p:spPr bwMode="auto">
          <a:xfrm>
            <a:off x="8556227" y="1515717"/>
            <a:ext cx="2035559" cy="713428"/>
          </a:xfrm>
          <a:custGeom>
            <a:avLst/>
            <a:gdLst>
              <a:gd name="T0" fmla="*/ 199 w 658"/>
              <a:gd name="T1" fmla="*/ 217 h 231"/>
              <a:gd name="T2" fmla="*/ 223 w 658"/>
              <a:gd name="T3" fmla="*/ 226 h 231"/>
              <a:gd name="T4" fmla="*/ 317 w 658"/>
              <a:gd name="T5" fmla="*/ 185 h 231"/>
              <a:gd name="T6" fmla="*/ 630 w 658"/>
              <a:gd name="T7" fmla="*/ 185 h 231"/>
              <a:gd name="T8" fmla="*/ 658 w 658"/>
              <a:gd name="T9" fmla="*/ 158 h 231"/>
              <a:gd name="T10" fmla="*/ 630 w 658"/>
              <a:gd name="T11" fmla="*/ 130 h 231"/>
              <a:gd name="T12" fmla="*/ 317 w 658"/>
              <a:gd name="T13" fmla="*/ 130 h 231"/>
              <a:gd name="T14" fmla="*/ 29 w 658"/>
              <a:gd name="T15" fmla="*/ 4 h 231"/>
              <a:gd name="T16" fmla="*/ 5 w 658"/>
              <a:gd name="T17" fmla="*/ 14 h 231"/>
              <a:gd name="T18" fmla="*/ 14 w 658"/>
              <a:gd name="T19" fmla="*/ 39 h 231"/>
              <a:gd name="T20" fmla="*/ 285 w 658"/>
              <a:gd name="T21" fmla="*/ 158 h 231"/>
              <a:gd name="T22" fmla="*/ 285 w 658"/>
              <a:gd name="T23" fmla="*/ 158 h 231"/>
              <a:gd name="T24" fmla="*/ 285 w 658"/>
              <a:gd name="T25" fmla="*/ 158 h 231"/>
              <a:gd name="T26" fmla="*/ 208 w 658"/>
              <a:gd name="T27" fmla="*/ 192 h 231"/>
              <a:gd name="T28" fmla="*/ 199 w 658"/>
              <a:gd name="T29" fmla="*/ 217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8" h="231">
                <a:moveTo>
                  <a:pt x="199" y="217"/>
                </a:moveTo>
                <a:cubicBezTo>
                  <a:pt x="203" y="226"/>
                  <a:pt x="214" y="231"/>
                  <a:pt x="223" y="226"/>
                </a:cubicBezTo>
                <a:cubicBezTo>
                  <a:pt x="317" y="185"/>
                  <a:pt x="317" y="185"/>
                  <a:pt x="317" y="185"/>
                </a:cubicBezTo>
                <a:cubicBezTo>
                  <a:pt x="630" y="185"/>
                  <a:pt x="630" y="185"/>
                  <a:pt x="630" y="185"/>
                </a:cubicBezTo>
                <a:cubicBezTo>
                  <a:pt x="646" y="185"/>
                  <a:pt x="658" y="173"/>
                  <a:pt x="658" y="158"/>
                </a:cubicBezTo>
                <a:cubicBezTo>
                  <a:pt x="658" y="143"/>
                  <a:pt x="646" y="130"/>
                  <a:pt x="630" y="130"/>
                </a:cubicBezTo>
                <a:cubicBezTo>
                  <a:pt x="317" y="130"/>
                  <a:pt x="317" y="130"/>
                  <a:pt x="317" y="130"/>
                </a:cubicBezTo>
                <a:cubicBezTo>
                  <a:pt x="29" y="4"/>
                  <a:pt x="29" y="4"/>
                  <a:pt x="29" y="4"/>
                </a:cubicBezTo>
                <a:cubicBezTo>
                  <a:pt x="20" y="0"/>
                  <a:pt x="9" y="4"/>
                  <a:pt x="5" y="14"/>
                </a:cubicBezTo>
                <a:cubicBezTo>
                  <a:pt x="0" y="23"/>
                  <a:pt x="5" y="35"/>
                  <a:pt x="14" y="39"/>
                </a:cubicBezTo>
                <a:cubicBezTo>
                  <a:pt x="285" y="158"/>
                  <a:pt x="285" y="158"/>
                  <a:pt x="285" y="158"/>
                </a:cubicBezTo>
                <a:cubicBezTo>
                  <a:pt x="285" y="158"/>
                  <a:pt x="285" y="158"/>
                  <a:pt x="285" y="158"/>
                </a:cubicBezTo>
                <a:cubicBezTo>
                  <a:pt x="285" y="158"/>
                  <a:pt x="285" y="158"/>
                  <a:pt x="285" y="158"/>
                </a:cubicBezTo>
                <a:cubicBezTo>
                  <a:pt x="208" y="192"/>
                  <a:pt x="208" y="192"/>
                  <a:pt x="208" y="192"/>
                </a:cubicBezTo>
                <a:cubicBezTo>
                  <a:pt x="199" y="196"/>
                  <a:pt x="194" y="207"/>
                  <a:pt x="199" y="21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1027" name="Freeform 28"/>
          <p:cNvSpPr>
            <a:spLocks/>
          </p:cNvSpPr>
          <p:nvPr/>
        </p:nvSpPr>
        <p:spPr bwMode="auto">
          <a:xfrm>
            <a:off x="8594189" y="2153335"/>
            <a:ext cx="3230713" cy="3883928"/>
          </a:xfrm>
          <a:custGeom>
            <a:avLst/>
            <a:gdLst>
              <a:gd name="T0" fmla="*/ 636 w 1045"/>
              <a:gd name="T1" fmla="*/ 8 h 1256"/>
              <a:gd name="T2" fmla="*/ 619 w 1045"/>
              <a:gd name="T3" fmla="*/ 0 h 1256"/>
              <a:gd name="T4" fmla="*/ 491 w 1045"/>
              <a:gd name="T5" fmla="*/ 0 h 1256"/>
              <a:gd name="T6" fmla="*/ 471 w 1045"/>
              <a:gd name="T7" fmla="*/ 0 h 1256"/>
              <a:gd name="T8" fmla="*/ 471 w 1045"/>
              <a:gd name="T9" fmla="*/ 204 h 1256"/>
              <a:gd name="T10" fmla="*/ 504 w 1045"/>
              <a:gd name="T11" fmla="*/ 204 h 1256"/>
              <a:gd name="T12" fmla="*/ 504 w 1045"/>
              <a:gd name="T13" fmla="*/ 252 h 1256"/>
              <a:gd name="T14" fmla="*/ 646 w 1045"/>
              <a:gd name="T15" fmla="*/ 299 h 1256"/>
              <a:gd name="T16" fmla="*/ 694 w 1045"/>
              <a:gd name="T17" fmla="*/ 402 h 1256"/>
              <a:gd name="T18" fmla="*/ 691 w 1045"/>
              <a:gd name="T19" fmla="*/ 430 h 1256"/>
              <a:gd name="T20" fmla="*/ 486 w 1045"/>
              <a:gd name="T21" fmla="*/ 430 h 1256"/>
              <a:gd name="T22" fmla="*/ 486 w 1045"/>
              <a:gd name="T23" fmla="*/ 406 h 1256"/>
              <a:gd name="T24" fmla="*/ 479 w 1045"/>
              <a:gd name="T25" fmla="*/ 354 h 1256"/>
              <a:gd name="T26" fmla="*/ 471 w 1045"/>
              <a:gd name="T27" fmla="*/ 347 h 1256"/>
              <a:gd name="T28" fmla="*/ 471 w 1045"/>
              <a:gd name="T29" fmla="*/ 456 h 1256"/>
              <a:gd name="T30" fmla="*/ 541 w 1045"/>
              <a:gd name="T31" fmla="*/ 488 h 1256"/>
              <a:gd name="T32" fmla="*/ 648 w 1045"/>
              <a:gd name="T33" fmla="*/ 540 h 1256"/>
              <a:gd name="T34" fmla="*/ 696 w 1045"/>
              <a:gd name="T35" fmla="*/ 592 h 1256"/>
              <a:gd name="T36" fmla="*/ 715 w 1045"/>
              <a:gd name="T37" fmla="*/ 675 h 1256"/>
              <a:gd name="T38" fmla="*/ 662 w 1045"/>
              <a:gd name="T39" fmla="*/ 801 h 1256"/>
              <a:gd name="T40" fmla="*/ 504 w 1045"/>
              <a:gd name="T41" fmla="*/ 857 h 1256"/>
              <a:gd name="T42" fmla="*/ 504 w 1045"/>
              <a:gd name="T43" fmla="*/ 913 h 1256"/>
              <a:gd name="T44" fmla="*/ 409 w 1045"/>
              <a:gd name="T45" fmla="*/ 913 h 1256"/>
              <a:gd name="T46" fmla="*/ 409 w 1045"/>
              <a:gd name="T47" fmla="*/ 855 h 1256"/>
              <a:gd name="T48" fmla="*/ 265 w 1045"/>
              <a:gd name="T49" fmla="*/ 809 h 1256"/>
              <a:gd name="T50" fmla="*/ 231 w 1045"/>
              <a:gd name="T51" fmla="*/ 776 h 1256"/>
              <a:gd name="T52" fmla="*/ 0 w 1045"/>
              <a:gd name="T53" fmla="*/ 943 h 1256"/>
              <a:gd name="T54" fmla="*/ 1045 w 1045"/>
              <a:gd name="T55" fmla="*/ 614 h 1256"/>
              <a:gd name="T56" fmla="*/ 636 w 1045"/>
              <a:gd name="T57" fmla="*/ 8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45" h="1256">
                <a:moveTo>
                  <a:pt x="636" y="8"/>
                </a:moveTo>
                <a:cubicBezTo>
                  <a:pt x="632" y="3"/>
                  <a:pt x="625" y="0"/>
                  <a:pt x="619" y="0"/>
                </a:cubicBezTo>
                <a:cubicBezTo>
                  <a:pt x="562" y="0"/>
                  <a:pt x="521" y="0"/>
                  <a:pt x="491" y="0"/>
                </a:cubicBezTo>
                <a:cubicBezTo>
                  <a:pt x="484" y="0"/>
                  <a:pt x="477" y="0"/>
                  <a:pt x="471" y="0"/>
                </a:cubicBezTo>
                <a:cubicBezTo>
                  <a:pt x="471" y="204"/>
                  <a:pt x="471" y="204"/>
                  <a:pt x="471" y="204"/>
                </a:cubicBezTo>
                <a:cubicBezTo>
                  <a:pt x="504" y="204"/>
                  <a:pt x="504" y="204"/>
                  <a:pt x="504" y="204"/>
                </a:cubicBezTo>
                <a:cubicBezTo>
                  <a:pt x="504" y="252"/>
                  <a:pt x="504" y="252"/>
                  <a:pt x="504" y="252"/>
                </a:cubicBezTo>
                <a:cubicBezTo>
                  <a:pt x="567" y="258"/>
                  <a:pt x="615" y="274"/>
                  <a:pt x="646" y="299"/>
                </a:cubicBezTo>
                <a:cubicBezTo>
                  <a:pt x="678" y="324"/>
                  <a:pt x="694" y="358"/>
                  <a:pt x="694" y="402"/>
                </a:cubicBezTo>
                <a:cubicBezTo>
                  <a:pt x="694" y="408"/>
                  <a:pt x="693" y="418"/>
                  <a:pt x="691" y="430"/>
                </a:cubicBezTo>
                <a:cubicBezTo>
                  <a:pt x="486" y="430"/>
                  <a:pt x="486" y="430"/>
                  <a:pt x="486" y="430"/>
                </a:cubicBezTo>
                <a:cubicBezTo>
                  <a:pt x="486" y="406"/>
                  <a:pt x="486" y="406"/>
                  <a:pt x="486" y="406"/>
                </a:cubicBezTo>
                <a:cubicBezTo>
                  <a:pt x="486" y="379"/>
                  <a:pt x="483" y="362"/>
                  <a:pt x="479" y="354"/>
                </a:cubicBezTo>
                <a:cubicBezTo>
                  <a:pt x="477" y="351"/>
                  <a:pt x="474" y="349"/>
                  <a:pt x="471" y="347"/>
                </a:cubicBezTo>
                <a:cubicBezTo>
                  <a:pt x="471" y="456"/>
                  <a:pt x="471" y="456"/>
                  <a:pt x="471" y="456"/>
                </a:cubicBezTo>
                <a:cubicBezTo>
                  <a:pt x="489" y="464"/>
                  <a:pt x="512" y="475"/>
                  <a:pt x="541" y="488"/>
                </a:cubicBezTo>
                <a:cubicBezTo>
                  <a:pt x="593" y="510"/>
                  <a:pt x="629" y="528"/>
                  <a:pt x="648" y="540"/>
                </a:cubicBezTo>
                <a:cubicBezTo>
                  <a:pt x="667" y="552"/>
                  <a:pt x="683" y="570"/>
                  <a:pt x="696" y="592"/>
                </a:cubicBezTo>
                <a:cubicBezTo>
                  <a:pt x="709" y="614"/>
                  <a:pt x="715" y="642"/>
                  <a:pt x="715" y="675"/>
                </a:cubicBezTo>
                <a:cubicBezTo>
                  <a:pt x="715" y="728"/>
                  <a:pt x="698" y="770"/>
                  <a:pt x="662" y="801"/>
                </a:cubicBezTo>
                <a:cubicBezTo>
                  <a:pt x="627" y="831"/>
                  <a:pt x="574" y="850"/>
                  <a:pt x="504" y="857"/>
                </a:cubicBezTo>
                <a:cubicBezTo>
                  <a:pt x="504" y="913"/>
                  <a:pt x="504" y="913"/>
                  <a:pt x="504" y="913"/>
                </a:cubicBezTo>
                <a:cubicBezTo>
                  <a:pt x="409" y="913"/>
                  <a:pt x="409" y="913"/>
                  <a:pt x="409" y="913"/>
                </a:cubicBezTo>
                <a:cubicBezTo>
                  <a:pt x="409" y="855"/>
                  <a:pt x="409" y="855"/>
                  <a:pt x="409" y="855"/>
                </a:cubicBezTo>
                <a:cubicBezTo>
                  <a:pt x="354" y="851"/>
                  <a:pt x="306" y="836"/>
                  <a:pt x="265" y="809"/>
                </a:cubicBezTo>
                <a:cubicBezTo>
                  <a:pt x="251" y="800"/>
                  <a:pt x="240" y="789"/>
                  <a:pt x="231" y="776"/>
                </a:cubicBezTo>
                <a:cubicBezTo>
                  <a:pt x="0" y="943"/>
                  <a:pt x="0" y="943"/>
                  <a:pt x="0" y="943"/>
                </a:cubicBezTo>
                <a:cubicBezTo>
                  <a:pt x="305" y="1256"/>
                  <a:pt x="1045" y="1146"/>
                  <a:pt x="1045" y="614"/>
                </a:cubicBezTo>
                <a:cubicBezTo>
                  <a:pt x="1045" y="374"/>
                  <a:pt x="805" y="188"/>
                  <a:pt x="636" y="8"/>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1028" name="Freeform 29"/>
          <p:cNvSpPr>
            <a:spLocks/>
          </p:cNvSpPr>
          <p:nvPr/>
        </p:nvSpPr>
        <p:spPr bwMode="auto">
          <a:xfrm>
            <a:off x="9858723" y="4080245"/>
            <a:ext cx="240864" cy="442456"/>
          </a:xfrm>
          <a:custGeom>
            <a:avLst/>
            <a:gdLst>
              <a:gd name="T0" fmla="*/ 0 w 78"/>
              <a:gd name="T1" fmla="*/ 53 h 143"/>
              <a:gd name="T2" fmla="*/ 6 w 78"/>
              <a:gd name="T3" fmla="*/ 128 h 143"/>
              <a:gd name="T4" fmla="*/ 37 w 78"/>
              <a:gd name="T5" fmla="*/ 143 h 143"/>
              <a:gd name="T6" fmla="*/ 68 w 78"/>
              <a:gd name="T7" fmla="*/ 133 h 143"/>
              <a:gd name="T8" fmla="*/ 78 w 78"/>
              <a:gd name="T9" fmla="*/ 102 h 143"/>
              <a:gd name="T10" fmla="*/ 69 w 78"/>
              <a:gd name="T11" fmla="*/ 31 h 143"/>
              <a:gd name="T12" fmla="*/ 35 w 78"/>
              <a:gd name="T13" fmla="*/ 0 h 143"/>
              <a:gd name="T14" fmla="*/ 0 w 78"/>
              <a:gd name="T15" fmla="*/ 25 h 143"/>
              <a:gd name="T16" fmla="*/ 0 w 78"/>
              <a:gd name="T17" fmla="*/ 5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143">
                <a:moveTo>
                  <a:pt x="0" y="53"/>
                </a:moveTo>
                <a:cubicBezTo>
                  <a:pt x="0" y="94"/>
                  <a:pt x="2" y="118"/>
                  <a:pt x="6" y="128"/>
                </a:cubicBezTo>
                <a:cubicBezTo>
                  <a:pt x="10" y="138"/>
                  <a:pt x="21" y="143"/>
                  <a:pt x="37" y="143"/>
                </a:cubicBezTo>
                <a:cubicBezTo>
                  <a:pt x="51" y="143"/>
                  <a:pt x="61" y="139"/>
                  <a:pt x="68" y="133"/>
                </a:cubicBezTo>
                <a:cubicBezTo>
                  <a:pt x="75" y="126"/>
                  <a:pt x="78" y="116"/>
                  <a:pt x="78" y="102"/>
                </a:cubicBezTo>
                <a:cubicBezTo>
                  <a:pt x="78" y="69"/>
                  <a:pt x="75" y="45"/>
                  <a:pt x="69" y="31"/>
                </a:cubicBezTo>
                <a:cubicBezTo>
                  <a:pt x="64" y="21"/>
                  <a:pt x="53" y="11"/>
                  <a:pt x="35" y="0"/>
                </a:cubicBezTo>
                <a:cubicBezTo>
                  <a:pt x="0" y="25"/>
                  <a:pt x="0" y="25"/>
                  <a:pt x="0" y="25"/>
                </a:cubicBezTo>
                <a:lnTo>
                  <a:pt x="0" y="53"/>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1029" name="Freeform 30"/>
          <p:cNvSpPr>
            <a:spLocks/>
          </p:cNvSpPr>
          <p:nvPr/>
        </p:nvSpPr>
        <p:spPr bwMode="auto">
          <a:xfrm>
            <a:off x="9861341" y="3211042"/>
            <a:ext cx="102105" cy="306316"/>
          </a:xfrm>
          <a:custGeom>
            <a:avLst/>
            <a:gdLst>
              <a:gd name="T0" fmla="*/ 10 w 33"/>
              <a:gd name="T1" fmla="*/ 10 h 99"/>
              <a:gd name="T2" fmla="*/ 0 w 33"/>
              <a:gd name="T3" fmla="*/ 42 h 99"/>
              <a:gd name="T4" fmla="*/ 20 w 33"/>
              <a:gd name="T5" fmla="*/ 91 h 99"/>
              <a:gd name="T6" fmla="*/ 33 w 33"/>
              <a:gd name="T7" fmla="*/ 99 h 99"/>
              <a:gd name="T8" fmla="*/ 33 w 33"/>
              <a:gd name="T9" fmla="*/ 0 h 99"/>
              <a:gd name="T10" fmla="*/ 10 w 33"/>
              <a:gd name="T11" fmla="*/ 10 h 99"/>
            </a:gdLst>
            <a:ahLst/>
            <a:cxnLst>
              <a:cxn ang="0">
                <a:pos x="T0" y="T1"/>
              </a:cxn>
              <a:cxn ang="0">
                <a:pos x="T2" y="T3"/>
              </a:cxn>
              <a:cxn ang="0">
                <a:pos x="T4" y="T5"/>
              </a:cxn>
              <a:cxn ang="0">
                <a:pos x="T6" y="T7"/>
              </a:cxn>
              <a:cxn ang="0">
                <a:pos x="T8" y="T9"/>
              </a:cxn>
              <a:cxn ang="0">
                <a:pos x="T10" y="T11"/>
              </a:cxn>
            </a:cxnLst>
            <a:rect l="0" t="0" r="r" b="b"/>
            <a:pathLst>
              <a:path w="33" h="99">
                <a:moveTo>
                  <a:pt x="10" y="10"/>
                </a:moveTo>
                <a:cubicBezTo>
                  <a:pt x="3" y="17"/>
                  <a:pt x="0" y="28"/>
                  <a:pt x="0" y="42"/>
                </a:cubicBezTo>
                <a:cubicBezTo>
                  <a:pt x="0" y="65"/>
                  <a:pt x="7" y="81"/>
                  <a:pt x="20" y="91"/>
                </a:cubicBezTo>
                <a:cubicBezTo>
                  <a:pt x="23" y="93"/>
                  <a:pt x="27" y="96"/>
                  <a:pt x="33" y="99"/>
                </a:cubicBezTo>
                <a:cubicBezTo>
                  <a:pt x="33" y="0"/>
                  <a:pt x="33" y="0"/>
                  <a:pt x="33" y="0"/>
                </a:cubicBezTo>
                <a:cubicBezTo>
                  <a:pt x="23" y="1"/>
                  <a:pt x="15" y="4"/>
                  <a:pt x="10" y="10"/>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1035" name="Rectangle 1034"/>
          <p:cNvSpPr/>
          <p:nvPr/>
        </p:nvSpPr>
        <p:spPr>
          <a:xfrm>
            <a:off x="5967548" y="1301976"/>
            <a:ext cx="2448108" cy="523220"/>
          </a:xfrm>
          <a:prstGeom prst="rect">
            <a:avLst/>
          </a:prstGeom>
        </p:spPr>
        <p:txBody>
          <a:bodyPr wrap="square">
            <a:spAutoFit/>
          </a:bodyPr>
          <a:lstStyle/>
          <a:p>
            <a:pPr algn="ctr"/>
            <a:r>
              <a:rPr lang="en-US" sz="2800" dirty="0" smtClean="0">
                <a:ln w="3175">
                  <a:noFill/>
                </a:ln>
                <a:solidFill>
                  <a:schemeClr val="tx1">
                    <a:alpha val="99000"/>
                  </a:schemeClr>
                </a:solidFill>
                <a:latin typeface="+mj-lt"/>
                <a:cs typeface="Segoe UI" pitchFamily="34" charset="0"/>
              </a:rPr>
              <a:t>2015 IT budget</a:t>
            </a:r>
            <a:endParaRPr lang="en-US" sz="1100" dirty="0">
              <a:solidFill>
                <a:schemeClr val="tx1">
                  <a:alpha val="99000"/>
                </a:schemeClr>
              </a:solidFill>
              <a:latin typeface="+mj-lt"/>
            </a:endParaRPr>
          </a:p>
        </p:txBody>
      </p:sp>
      <p:sp>
        <p:nvSpPr>
          <p:cNvPr id="1042" name="Rectangle 1041"/>
          <p:cNvSpPr/>
          <p:nvPr/>
        </p:nvSpPr>
        <p:spPr>
          <a:xfrm>
            <a:off x="423773" y="5144817"/>
            <a:ext cx="3580660" cy="338554"/>
          </a:xfrm>
          <a:prstGeom prst="rect">
            <a:avLst/>
          </a:prstGeom>
        </p:spPr>
        <p:txBody>
          <a:bodyPr wrap="none" lIns="0">
            <a:spAutoFit/>
          </a:bodyPr>
          <a:lstStyle/>
          <a:p>
            <a:r>
              <a:rPr lang="en-US" sz="1600" dirty="0">
                <a:ln w="3175">
                  <a:noFill/>
                </a:ln>
                <a:gradFill>
                  <a:gsLst>
                    <a:gs pos="1250">
                      <a:srgbClr val="505050"/>
                    </a:gs>
                    <a:gs pos="100000">
                      <a:srgbClr val="505050"/>
                    </a:gs>
                  </a:gsLst>
                  <a:lin ang="5400000" scaled="0"/>
                </a:gradFill>
                <a:cs typeface="Segoe UI" pitchFamily="34" charset="0"/>
              </a:rPr>
              <a:t>Source: Gartner Predicts, Gartner, 2011</a:t>
            </a:r>
          </a:p>
        </p:txBody>
      </p:sp>
      <p:sp>
        <p:nvSpPr>
          <p:cNvPr id="16" name="Rectangle 15"/>
          <p:cNvSpPr/>
          <p:nvPr/>
        </p:nvSpPr>
        <p:spPr bwMode="auto">
          <a:xfrm flipH="1">
            <a:off x="-1" y="0"/>
            <a:ext cx="5722872" cy="2060431"/>
          </a:xfrm>
          <a:prstGeom prst="rect">
            <a:avLst/>
          </a:prstGeom>
          <a:solidFill>
            <a:schemeClr val="bg2">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0359277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31"/>
                                        </p:tgtEl>
                                        <p:attrNameLst>
                                          <p:attrName>style.visibility</p:attrName>
                                        </p:attrNameLst>
                                      </p:cBhvr>
                                      <p:to>
                                        <p:strVal val="visible"/>
                                      </p:to>
                                    </p:set>
                                    <p:animEffect transition="in" filter="fade">
                                      <p:cBhvr>
                                        <p:cTn id="7" dur="500"/>
                                        <p:tgtEl>
                                          <p:spTgt spid="103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32"/>
                                        </p:tgtEl>
                                        <p:attrNameLst>
                                          <p:attrName>style.visibility</p:attrName>
                                        </p:attrNameLst>
                                      </p:cBhvr>
                                      <p:to>
                                        <p:strVal val="visible"/>
                                      </p:to>
                                    </p:set>
                                    <p:animEffect transition="in" filter="fade">
                                      <p:cBhvr>
                                        <p:cTn id="10" dur="500"/>
                                        <p:tgtEl>
                                          <p:spTgt spid="103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30"/>
                                        </p:tgtEl>
                                        <p:attrNameLst>
                                          <p:attrName>style.visibility</p:attrName>
                                        </p:attrNameLst>
                                      </p:cBhvr>
                                      <p:to>
                                        <p:strVal val="visible"/>
                                      </p:to>
                                    </p:set>
                                    <p:animEffect transition="in" filter="fade">
                                      <p:cBhvr>
                                        <p:cTn id="13" dur="500"/>
                                        <p:tgtEl>
                                          <p:spTgt spid="103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24"/>
                                        </p:tgtEl>
                                        <p:attrNameLst>
                                          <p:attrName>style.visibility</p:attrName>
                                        </p:attrNameLst>
                                      </p:cBhvr>
                                      <p:to>
                                        <p:strVal val="visible"/>
                                      </p:to>
                                    </p:set>
                                    <p:animEffect transition="in" filter="fade">
                                      <p:cBhvr>
                                        <p:cTn id="16" dur="500"/>
                                        <p:tgtEl>
                                          <p:spTgt spid="102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25"/>
                                        </p:tgtEl>
                                        <p:attrNameLst>
                                          <p:attrName>style.visibility</p:attrName>
                                        </p:attrNameLst>
                                      </p:cBhvr>
                                      <p:to>
                                        <p:strVal val="visible"/>
                                      </p:to>
                                    </p:set>
                                    <p:animEffect transition="in" filter="fade">
                                      <p:cBhvr>
                                        <p:cTn id="19" dur="500"/>
                                        <p:tgtEl>
                                          <p:spTgt spid="102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27"/>
                                        </p:tgtEl>
                                        <p:attrNameLst>
                                          <p:attrName>style.visibility</p:attrName>
                                        </p:attrNameLst>
                                      </p:cBhvr>
                                      <p:to>
                                        <p:strVal val="visible"/>
                                      </p:to>
                                    </p:set>
                                    <p:animEffect transition="in" filter="fade">
                                      <p:cBhvr>
                                        <p:cTn id="22" dur="500"/>
                                        <p:tgtEl>
                                          <p:spTgt spid="102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028"/>
                                        </p:tgtEl>
                                        <p:attrNameLst>
                                          <p:attrName>style.visibility</p:attrName>
                                        </p:attrNameLst>
                                      </p:cBhvr>
                                      <p:to>
                                        <p:strVal val="visible"/>
                                      </p:to>
                                    </p:set>
                                    <p:animEffect transition="in" filter="fade">
                                      <p:cBhvr>
                                        <p:cTn id="25" dur="500"/>
                                        <p:tgtEl>
                                          <p:spTgt spid="102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029"/>
                                        </p:tgtEl>
                                        <p:attrNameLst>
                                          <p:attrName>style.visibility</p:attrName>
                                        </p:attrNameLst>
                                      </p:cBhvr>
                                      <p:to>
                                        <p:strVal val="visible"/>
                                      </p:to>
                                    </p:set>
                                    <p:animEffect transition="in" filter="fade">
                                      <p:cBhvr>
                                        <p:cTn id="28" dur="500"/>
                                        <p:tgtEl>
                                          <p:spTgt spid="102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035"/>
                                        </p:tgtEl>
                                        <p:attrNameLst>
                                          <p:attrName>style.visibility</p:attrName>
                                        </p:attrNameLst>
                                      </p:cBhvr>
                                      <p:to>
                                        <p:strVal val="visible"/>
                                      </p:to>
                                    </p:set>
                                    <p:animEffect transition="in" filter="fade">
                                      <p:cBhvr>
                                        <p:cTn id="31" dur="500"/>
                                        <p:tgtEl>
                                          <p:spTgt spid="1035"/>
                                        </p:tgtEl>
                                      </p:cBhvr>
                                    </p:animEffect>
                                  </p:childTnLst>
                                </p:cTn>
                              </p:par>
                            </p:childTnLst>
                          </p:cTn>
                        </p:par>
                        <p:par>
                          <p:cTn id="32" fill="hold">
                            <p:stCondLst>
                              <p:cond delay="500"/>
                            </p:stCondLst>
                            <p:childTnLst>
                              <p:par>
                                <p:cTn id="33" presetID="22" presetClass="entr" presetSubtype="2" fill="hold" nodeType="after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wipe(right)">
                                      <p:cBhvr>
                                        <p:cTn id="35" dur="500"/>
                                        <p:tgtEl>
                                          <p:spTgt spid="2"/>
                                        </p:tgtEl>
                                      </p:cBhvr>
                                    </p:animEffect>
                                  </p:childTnLst>
                                </p:cTn>
                              </p:par>
                              <p:par>
                                <p:cTn id="36" presetID="47" presetClass="entr" presetSubtype="0"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anim calcmode="lin" valueType="num">
                                      <p:cBhvr>
                                        <p:cTn id="39" dur="500" fill="hold"/>
                                        <p:tgtEl>
                                          <p:spTgt spid="16"/>
                                        </p:tgtEl>
                                        <p:attrNameLst>
                                          <p:attrName>ppt_x</p:attrName>
                                        </p:attrNameLst>
                                      </p:cBhvr>
                                      <p:tavLst>
                                        <p:tav tm="0">
                                          <p:val>
                                            <p:strVal val="#ppt_x"/>
                                          </p:val>
                                        </p:tav>
                                        <p:tav tm="100000">
                                          <p:val>
                                            <p:strVal val="#ppt_x"/>
                                          </p:val>
                                        </p:tav>
                                      </p:tavLst>
                                    </p:anim>
                                    <p:anim calcmode="lin" valueType="num">
                                      <p:cBhvr>
                                        <p:cTn id="40" dur="500" fill="hold"/>
                                        <p:tgtEl>
                                          <p:spTgt spid="16"/>
                                        </p:tgtEl>
                                        <p:attrNameLst>
                                          <p:attrName>ppt_y</p:attrName>
                                        </p:attrNameLst>
                                      </p:cBhvr>
                                      <p:tavLst>
                                        <p:tav tm="0">
                                          <p:val>
                                            <p:strVal val="#ppt_y-.1"/>
                                          </p:val>
                                        </p:tav>
                                        <p:tav tm="100000">
                                          <p:val>
                                            <p:strVal val="#ppt_y"/>
                                          </p:val>
                                        </p:tav>
                                      </p:tavLst>
                                    </p:anim>
                                  </p:childTnLst>
                                </p:cTn>
                              </p:par>
                              <p:par>
                                <p:cTn id="41" presetID="10" presetClass="entr" presetSubtype="0" fill="hold" grpId="0" nodeType="withEffect">
                                  <p:stCondLst>
                                    <p:cond delay="250"/>
                                  </p:stCondLst>
                                  <p:childTnLst>
                                    <p:set>
                                      <p:cBhvr>
                                        <p:cTn id="42" dur="1" fill="hold">
                                          <p:stCondLst>
                                            <p:cond delay="0"/>
                                          </p:stCondLst>
                                        </p:cTn>
                                        <p:tgtEl>
                                          <p:spTgt spid="1042"/>
                                        </p:tgtEl>
                                        <p:attrNameLst>
                                          <p:attrName>style.visibility</p:attrName>
                                        </p:attrNameLst>
                                      </p:cBhvr>
                                      <p:to>
                                        <p:strVal val="visible"/>
                                      </p:to>
                                    </p:set>
                                    <p:animEffect transition="in" filter="fade">
                                      <p:cBhvr>
                                        <p:cTn id="43" dur="500"/>
                                        <p:tgtEl>
                                          <p:spTgt spid="1042"/>
                                        </p:tgtEl>
                                      </p:cBhvr>
                                    </p:animEffect>
                                  </p:childTnLst>
                                </p:cTn>
                              </p:par>
                              <p:par>
                                <p:cTn id="44" presetID="10" presetClass="entr" presetSubtype="0" fill="hold" grpId="0" nodeType="withEffect">
                                  <p:stCondLst>
                                    <p:cond delay="25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1031" grpId="0" animBg="1"/>
      <p:bldP spid="1032" grpId="0" animBg="1"/>
      <p:bldP spid="1030" grpId="0" animBg="1"/>
      <p:bldP spid="1024" grpId="0" animBg="1"/>
      <p:bldP spid="1025" grpId="0" animBg="1"/>
      <p:bldP spid="1027" grpId="0" animBg="1"/>
      <p:bldP spid="1028" grpId="0" animBg="1"/>
      <p:bldP spid="1029" grpId="0" animBg="1"/>
      <p:bldP spid="1035" grpId="0"/>
      <p:bldP spid="1042" grpId="0"/>
      <p:bldP spid="1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7E6E6"/>
        </a:solidFill>
        <a:effectLst/>
      </p:bgPr>
    </p:bg>
    <p:spTree>
      <p:nvGrpSpPr>
        <p:cNvPr id="1" name=""/>
        <p:cNvGrpSpPr/>
        <p:nvPr/>
      </p:nvGrpSpPr>
      <p:grpSpPr>
        <a:xfrm>
          <a:off x="0" y="0"/>
          <a:ext cx="0" cy="0"/>
          <a:chOff x="0" y="0"/>
          <a:chExt cx="0" cy="0"/>
        </a:xfrm>
      </p:grpSpPr>
      <p:sp>
        <p:nvSpPr>
          <p:cNvPr id="27" name="Freeform 28"/>
          <p:cNvSpPr>
            <a:spLocks/>
          </p:cNvSpPr>
          <p:nvPr/>
        </p:nvSpPr>
        <p:spPr bwMode="auto">
          <a:xfrm>
            <a:off x="6671549" y="530251"/>
            <a:ext cx="5235575" cy="2570163"/>
          </a:xfrm>
          <a:custGeom>
            <a:avLst/>
            <a:gdLst>
              <a:gd name="T0" fmla="*/ 152 w 185"/>
              <a:gd name="T1" fmla="*/ 25 h 91"/>
              <a:gd name="T2" fmla="*/ 135 w 185"/>
              <a:gd name="T3" fmla="*/ 30 h 91"/>
              <a:gd name="T4" fmla="*/ 88 w 185"/>
              <a:gd name="T5" fmla="*/ 0 h 91"/>
              <a:gd name="T6" fmla="*/ 37 w 185"/>
              <a:gd name="T7" fmla="*/ 40 h 91"/>
              <a:gd name="T8" fmla="*/ 27 w 185"/>
              <a:gd name="T9" fmla="*/ 38 h 91"/>
              <a:gd name="T10" fmla="*/ 0 w 185"/>
              <a:gd name="T11" fmla="*/ 65 h 91"/>
              <a:gd name="T12" fmla="*/ 27 w 185"/>
              <a:gd name="T13" fmla="*/ 91 h 91"/>
              <a:gd name="T14" fmla="*/ 152 w 185"/>
              <a:gd name="T15" fmla="*/ 91 h 91"/>
              <a:gd name="T16" fmla="*/ 185 w 185"/>
              <a:gd name="T17" fmla="*/ 58 h 91"/>
              <a:gd name="T18" fmla="*/ 152 w 185"/>
              <a:gd name="T19" fmla="*/ 2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5" h="91">
                <a:moveTo>
                  <a:pt x="152" y="25"/>
                </a:moveTo>
                <a:cubicBezTo>
                  <a:pt x="146" y="25"/>
                  <a:pt x="140" y="26"/>
                  <a:pt x="135" y="30"/>
                </a:cubicBezTo>
                <a:cubicBezTo>
                  <a:pt x="126" y="12"/>
                  <a:pt x="108" y="0"/>
                  <a:pt x="88" y="0"/>
                </a:cubicBezTo>
                <a:cubicBezTo>
                  <a:pt x="63" y="0"/>
                  <a:pt x="42" y="17"/>
                  <a:pt x="37" y="40"/>
                </a:cubicBezTo>
                <a:cubicBezTo>
                  <a:pt x="34" y="39"/>
                  <a:pt x="31" y="38"/>
                  <a:pt x="27" y="38"/>
                </a:cubicBezTo>
                <a:cubicBezTo>
                  <a:pt x="12" y="38"/>
                  <a:pt x="0" y="50"/>
                  <a:pt x="0" y="65"/>
                </a:cubicBezTo>
                <a:cubicBezTo>
                  <a:pt x="0" y="79"/>
                  <a:pt x="12" y="91"/>
                  <a:pt x="27" y="91"/>
                </a:cubicBezTo>
                <a:cubicBezTo>
                  <a:pt x="152" y="91"/>
                  <a:pt x="152" y="91"/>
                  <a:pt x="152" y="91"/>
                </a:cubicBezTo>
                <a:cubicBezTo>
                  <a:pt x="170" y="91"/>
                  <a:pt x="185" y="76"/>
                  <a:pt x="185" y="58"/>
                </a:cubicBezTo>
                <a:cubicBezTo>
                  <a:pt x="185" y="39"/>
                  <a:pt x="170" y="25"/>
                  <a:pt x="152" y="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23" name="Group 22"/>
          <p:cNvGrpSpPr/>
          <p:nvPr/>
        </p:nvGrpSpPr>
        <p:grpSpPr>
          <a:xfrm>
            <a:off x="0" y="1311904"/>
            <a:ext cx="9235440" cy="1803061"/>
            <a:chOff x="0" y="1311904"/>
            <a:chExt cx="9235440" cy="1803061"/>
          </a:xfrm>
        </p:grpSpPr>
        <p:sp>
          <p:nvSpPr>
            <p:cNvPr id="65" name="Rectangle 1042"/>
            <p:cNvSpPr/>
            <p:nvPr/>
          </p:nvSpPr>
          <p:spPr bwMode="auto">
            <a:xfrm>
              <a:off x="742950" y="1311905"/>
              <a:ext cx="8481298" cy="1788510"/>
            </a:xfrm>
            <a:prstGeom prst="rect">
              <a:avLst/>
            </a:prstGeom>
            <a:gradFill>
              <a:gsLst>
                <a:gs pos="0">
                  <a:schemeClr val="tx2">
                    <a:alpha val="15000"/>
                  </a:schemeClr>
                </a:gs>
                <a:gs pos="100000">
                  <a:schemeClr val="bg2">
                    <a:lumMod val="75000"/>
                    <a:alpha val="0"/>
                  </a:schemeClr>
                </a:gs>
              </a:gsLst>
              <a:lin ang="10800000" scaled="0"/>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67" name="Straight Connector 66"/>
            <p:cNvCxnSpPr/>
            <p:nvPr/>
          </p:nvCxnSpPr>
          <p:spPr>
            <a:xfrm flipH="1">
              <a:off x="0" y="1311904"/>
              <a:ext cx="9235440" cy="0"/>
            </a:xfrm>
            <a:prstGeom prst="line">
              <a:avLst/>
            </a:prstGeom>
            <a:ln w="19050">
              <a:solidFill>
                <a:schemeClr val="tx2"/>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flipH="1">
              <a:off x="0" y="3114965"/>
              <a:ext cx="8503920" cy="0"/>
            </a:xfrm>
            <a:prstGeom prst="line">
              <a:avLst/>
            </a:prstGeom>
            <a:ln w="19050">
              <a:solidFill>
                <a:schemeClr val="tx2"/>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sp>
        <p:nvSpPr>
          <p:cNvPr id="41" name="Rectangle 40"/>
          <p:cNvSpPr/>
          <p:nvPr/>
        </p:nvSpPr>
        <p:spPr>
          <a:xfrm>
            <a:off x="8789386" y="671107"/>
            <a:ext cx="869725" cy="523220"/>
          </a:xfrm>
          <a:prstGeom prst="rect">
            <a:avLst/>
          </a:prstGeom>
        </p:spPr>
        <p:txBody>
          <a:bodyPr wrap="none">
            <a:spAutoFit/>
          </a:bodyPr>
          <a:lstStyle/>
          <a:p>
            <a:pPr algn="ctr"/>
            <a:r>
              <a:rPr lang="en-US" sz="2800" spc="-102" dirty="0">
                <a:ln w="3175">
                  <a:noFill/>
                </a:ln>
                <a:solidFill>
                  <a:schemeClr val="tx1">
                    <a:alpha val="99000"/>
                  </a:schemeClr>
                </a:solidFill>
                <a:latin typeface="+mj-lt"/>
                <a:cs typeface="Segoe UI" pitchFamily="34" charset="0"/>
              </a:rPr>
              <a:t>2020</a:t>
            </a:r>
          </a:p>
        </p:txBody>
      </p:sp>
      <p:sp>
        <p:nvSpPr>
          <p:cNvPr id="64" name="Rectangle 63"/>
          <p:cNvSpPr/>
          <p:nvPr/>
        </p:nvSpPr>
        <p:spPr>
          <a:xfrm>
            <a:off x="423773" y="1517269"/>
            <a:ext cx="6905941" cy="1323439"/>
          </a:xfrm>
          <a:prstGeom prst="rect">
            <a:avLst/>
          </a:prstGeom>
        </p:spPr>
        <p:txBody>
          <a:bodyPr wrap="square" lIns="0">
            <a:spAutoFit/>
          </a:bodyPr>
          <a:lstStyle/>
          <a:p>
            <a:r>
              <a:rPr lang="en-US" sz="4000" spc="-102" dirty="0">
                <a:ln w="3175">
                  <a:noFill/>
                </a:ln>
                <a:gradFill>
                  <a:gsLst>
                    <a:gs pos="1250">
                      <a:srgbClr val="505050"/>
                    </a:gs>
                    <a:gs pos="100000">
                      <a:srgbClr val="505050"/>
                    </a:gs>
                  </a:gsLst>
                  <a:lin ang="5400000" scaled="0"/>
                </a:gradFill>
                <a:latin typeface="Segoe UI Light"/>
                <a:cs typeface="Segoe UI" pitchFamily="34" charset="0"/>
              </a:rPr>
              <a:t>By 2020, cloud will represent nearly </a:t>
            </a:r>
            <a:r>
              <a:rPr lang="en-US" sz="4000" spc="-102" dirty="0">
                <a:ln w="3175">
                  <a:noFill/>
                </a:ln>
                <a:solidFill>
                  <a:schemeClr val="tx2">
                    <a:alpha val="99000"/>
                  </a:schemeClr>
                </a:solidFill>
                <a:cs typeface="Segoe UI Semibold" panose="020B0702040204020203" pitchFamily="34" charset="0"/>
              </a:rPr>
              <a:t>30% </a:t>
            </a:r>
            <a:r>
              <a:rPr lang="en-US" sz="4000" spc="-102" dirty="0">
                <a:ln w="3175">
                  <a:noFill/>
                </a:ln>
                <a:gradFill>
                  <a:gsLst>
                    <a:gs pos="1250">
                      <a:srgbClr val="505050"/>
                    </a:gs>
                    <a:gs pos="100000">
                      <a:srgbClr val="505050"/>
                    </a:gs>
                  </a:gsLst>
                  <a:lin ang="5400000" scaled="0"/>
                </a:gradFill>
                <a:latin typeface="Segoe UI Light"/>
                <a:cs typeface="Segoe UI" pitchFamily="34" charset="0"/>
              </a:rPr>
              <a:t>of all IT spending</a:t>
            </a:r>
            <a:endParaRPr lang="en-US" sz="1600" dirty="0"/>
          </a:p>
        </p:txBody>
      </p:sp>
      <p:sp>
        <p:nvSpPr>
          <p:cNvPr id="43" name="Rectangle 42"/>
          <p:cNvSpPr/>
          <p:nvPr/>
        </p:nvSpPr>
        <p:spPr bwMode="auto">
          <a:xfrm>
            <a:off x="8541624" y="1549235"/>
            <a:ext cx="1368425" cy="1439069"/>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4" name="Freeform 34"/>
          <p:cNvSpPr>
            <a:spLocks/>
          </p:cNvSpPr>
          <p:nvPr/>
        </p:nvSpPr>
        <p:spPr bwMode="auto">
          <a:xfrm>
            <a:off x="8538449" y="2292982"/>
            <a:ext cx="1371600" cy="900274"/>
          </a:xfrm>
          <a:custGeom>
            <a:avLst/>
            <a:gdLst>
              <a:gd name="T0" fmla="*/ 183 w 366"/>
              <a:gd name="T1" fmla="*/ 0 h 235"/>
              <a:gd name="T2" fmla="*/ 1 w 366"/>
              <a:gd name="T3" fmla="*/ 117 h 235"/>
              <a:gd name="T4" fmla="*/ 0 w 366"/>
              <a:gd name="T5" fmla="*/ 123 h 235"/>
              <a:gd name="T6" fmla="*/ 0 w 366"/>
              <a:gd name="T7" fmla="*/ 172 h 235"/>
              <a:gd name="T8" fmla="*/ 183 w 366"/>
              <a:gd name="T9" fmla="*/ 235 h 235"/>
              <a:gd name="T10" fmla="*/ 366 w 366"/>
              <a:gd name="T11" fmla="*/ 172 h 235"/>
              <a:gd name="T12" fmla="*/ 366 w 366"/>
              <a:gd name="T13" fmla="*/ 123 h 235"/>
              <a:gd name="T14" fmla="*/ 365 w 366"/>
              <a:gd name="T15" fmla="*/ 117 h 235"/>
              <a:gd name="T16" fmla="*/ 183 w 366"/>
              <a:gd name="T17"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6" h="235">
                <a:moveTo>
                  <a:pt x="183" y="0"/>
                </a:moveTo>
                <a:cubicBezTo>
                  <a:pt x="88" y="0"/>
                  <a:pt x="13" y="79"/>
                  <a:pt x="1" y="117"/>
                </a:cubicBezTo>
                <a:cubicBezTo>
                  <a:pt x="1" y="119"/>
                  <a:pt x="0" y="121"/>
                  <a:pt x="0" y="123"/>
                </a:cubicBezTo>
                <a:cubicBezTo>
                  <a:pt x="0" y="172"/>
                  <a:pt x="0" y="172"/>
                  <a:pt x="0" y="172"/>
                </a:cubicBezTo>
                <a:cubicBezTo>
                  <a:pt x="0" y="207"/>
                  <a:pt x="82" y="235"/>
                  <a:pt x="183" y="235"/>
                </a:cubicBezTo>
                <a:cubicBezTo>
                  <a:pt x="284" y="235"/>
                  <a:pt x="366" y="207"/>
                  <a:pt x="366" y="172"/>
                </a:cubicBezTo>
                <a:cubicBezTo>
                  <a:pt x="366" y="123"/>
                  <a:pt x="366" y="123"/>
                  <a:pt x="366" y="123"/>
                </a:cubicBezTo>
                <a:cubicBezTo>
                  <a:pt x="366" y="121"/>
                  <a:pt x="365" y="119"/>
                  <a:pt x="365" y="117"/>
                </a:cubicBezTo>
                <a:cubicBezTo>
                  <a:pt x="353" y="86"/>
                  <a:pt x="278" y="0"/>
                  <a:pt x="18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42" name="Oval 41"/>
          <p:cNvSpPr/>
          <p:nvPr/>
        </p:nvSpPr>
        <p:spPr bwMode="auto">
          <a:xfrm>
            <a:off x="8608299" y="1359530"/>
            <a:ext cx="1234440" cy="365760"/>
          </a:xfrm>
          <a:prstGeom prst="ellipse">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72" name="Rectangle 71"/>
          <p:cNvSpPr/>
          <p:nvPr/>
        </p:nvSpPr>
        <p:spPr>
          <a:xfrm>
            <a:off x="423773" y="3284958"/>
            <a:ext cx="3643498" cy="338554"/>
          </a:xfrm>
          <a:prstGeom prst="rect">
            <a:avLst/>
          </a:prstGeom>
        </p:spPr>
        <p:txBody>
          <a:bodyPr wrap="none" lIns="0">
            <a:spAutoFit/>
          </a:bodyPr>
          <a:lstStyle/>
          <a:p>
            <a:r>
              <a:rPr lang="en-US" sz="1600" dirty="0">
                <a:ln w="3175">
                  <a:noFill/>
                </a:ln>
                <a:gradFill>
                  <a:gsLst>
                    <a:gs pos="1250">
                      <a:srgbClr val="505050"/>
                    </a:gs>
                    <a:gs pos="100000">
                      <a:srgbClr val="505050"/>
                    </a:gs>
                  </a:gsLst>
                  <a:lin ang="5400000" scaled="0"/>
                </a:gradFill>
                <a:cs typeface="Segoe UI" pitchFamily="34" charset="0"/>
              </a:rPr>
              <a:t>Source: IDC Black Book 2013, IDC, 2013</a:t>
            </a:r>
          </a:p>
        </p:txBody>
      </p:sp>
      <p:sp>
        <p:nvSpPr>
          <p:cNvPr id="30" name="Rectangle 29"/>
          <p:cNvSpPr/>
          <p:nvPr/>
        </p:nvSpPr>
        <p:spPr bwMode="auto">
          <a:xfrm flipH="1">
            <a:off x="-1" y="5344154"/>
            <a:ext cx="8376522" cy="823285"/>
          </a:xfrm>
          <a:prstGeom prst="rect">
            <a:avLst/>
          </a:prstGeom>
          <a:solidFill>
            <a:schemeClr val="bg2">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1" name="Rectangle 30"/>
          <p:cNvSpPr/>
          <p:nvPr/>
        </p:nvSpPr>
        <p:spPr bwMode="auto">
          <a:xfrm flipH="1">
            <a:off x="10071098" y="5344154"/>
            <a:ext cx="2365376" cy="823285"/>
          </a:xfrm>
          <a:prstGeom prst="rect">
            <a:avLst/>
          </a:prstGeom>
          <a:solidFill>
            <a:schemeClr val="bg2">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22" name="Group 21"/>
          <p:cNvGrpSpPr/>
          <p:nvPr/>
        </p:nvGrpSpPr>
        <p:grpSpPr>
          <a:xfrm>
            <a:off x="8541624" y="1311904"/>
            <a:ext cx="1368425" cy="5080000"/>
            <a:chOff x="8541624" y="1311904"/>
            <a:chExt cx="1368425" cy="5080000"/>
          </a:xfrm>
        </p:grpSpPr>
        <p:sp>
          <p:nvSpPr>
            <p:cNvPr id="10" name="Freeform 12"/>
            <p:cNvSpPr>
              <a:spLocks noEditPoints="1"/>
            </p:cNvSpPr>
            <p:nvPr/>
          </p:nvSpPr>
          <p:spPr bwMode="auto">
            <a:xfrm>
              <a:off x="8541624" y="2988304"/>
              <a:ext cx="1368425" cy="446088"/>
            </a:xfrm>
            <a:custGeom>
              <a:avLst/>
              <a:gdLst>
                <a:gd name="T0" fmla="*/ 183 w 365"/>
                <a:gd name="T1" fmla="*/ 57 h 119"/>
                <a:gd name="T2" fmla="*/ 1 w 365"/>
                <a:gd name="T3" fmla="*/ 0 h 119"/>
                <a:gd name="T4" fmla="*/ 0 w 365"/>
                <a:gd name="T5" fmla="*/ 7 h 119"/>
                <a:gd name="T6" fmla="*/ 0 w 365"/>
                <a:gd name="T7" fmla="*/ 55 h 119"/>
                <a:gd name="T8" fmla="*/ 183 w 365"/>
                <a:gd name="T9" fmla="*/ 119 h 119"/>
                <a:gd name="T10" fmla="*/ 365 w 365"/>
                <a:gd name="T11" fmla="*/ 55 h 119"/>
                <a:gd name="T12" fmla="*/ 365 w 365"/>
                <a:gd name="T13" fmla="*/ 7 h 119"/>
                <a:gd name="T14" fmla="*/ 365 w 365"/>
                <a:gd name="T15" fmla="*/ 0 h 119"/>
                <a:gd name="T16" fmla="*/ 183 w 365"/>
                <a:gd name="T17" fmla="*/ 57 h 119"/>
                <a:gd name="T18" fmla="*/ 41 w 365"/>
                <a:gd name="T19" fmla="*/ 89 h 119"/>
                <a:gd name="T20" fmla="*/ 17 w 365"/>
                <a:gd name="T21" fmla="*/ 75 h 119"/>
                <a:gd name="T22" fmla="*/ 17 w 365"/>
                <a:gd name="T23" fmla="*/ 27 h 119"/>
                <a:gd name="T24" fmla="*/ 41 w 365"/>
                <a:gd name="T25" fmla="*/ 41 h 119"/>
                <a:gd name="T26" fmla="*/ 41 w 365"/>
                <a:gd name="T27" fmla="*/ 89 h 119"/>
                <a:gd name="T28" fmla="*/ 77 w 365"/>
                <a:gd name="T29" fmla="*/ 101 h 119"/>
                <a:gd name="T30" fmla="*/ 53 w 365"/>
                <a:gd name="T31" fmla="*/ 93 h 119"/>
                <a:gd name="T32" fmla="*/ 53 w 365"/>
                <a:gd name="T33" fmla="*/ 46 h 119"/>
                <a:gd name="T34" fmla="*/ 77 w 365"/>
                <a:gd name="T35" fmla="*/ 53 h 119"/>
                <a:gd name="T36" fmla="*/ 77 w 365"/>
                <a:gd name="T37" fmla="*/ 101 h 119"/>
                <a:gd name="T38" fmla="*/ 113 w 365"/>
                <a:gd name="T39" fmla="*/ 108 h 119"/>
                <a:gd name="T40" fmla="*/ 89 w 365"/>
                <a:gd name="T41" fmla="*/ 103 h 119"/>
                <a:gd name="T42" fmla="*/ 89 w 365"/>
                <a:gd name="T43" fmla="*/ 56 h 119"/>
                <a:gd name="T44" fmla="*/ 113 w 365"/>
                <a:gd name="T45" fmla="*/ 60 h 119"/>
                <a:gd name="T46" fmla="*/ 113 w 365"/>
                <a:gd name="T47" fmla="*/ 108 h 119"/>
                <a:gd name="T48" fmla="*/ 333 w 365"/>
                <a:gd name="T49" fmla="*/ 84 h 119"/>
                <a:gd name="T50" fmla="*/ 309 w 365"/>
                <a:gd name="T51" fmla="*/ 95 h 119"/>
                <a:gd name="T52" fmla="*/ 309 w 365"/>
                <a:gd name="T53" fmla="*/ 47 h 119"/>
                <a:gd name="T54" fmla="*/ 333 w 365"/>
                <a:gd name="T55" fmla="*/ 37 h 119"/>
                <a:gd name="T56" fmla="*/ 333 w 365"/>
                <a:gd name="T57" fmla="*/ 8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5" h="119">
                  <a:moveTo>
                    <a:pt x="183" y="57"/>
                  </a:moveTo>
                  <a:cubicBezTo>
                    <a:pt x="88" y="57"/>
                    <a:pt x="10" y="32"/>
                    <a:pt x="1" y="0"/>
                  </a:cubicBezTo>
                  <a:cubicBezTo>
                    <a:pt x="0" y="2"/>
                    <a:pt x="0" y="4"/>
                    <a:pt x="0" y="7"/>
                  </a:cubicBezTo>
                  <a:cubicBezTo>
                    <a:pt x="0" y="55"/>
                    <a:pt x="0" y="55"/>
                    <a:pt x="0" y="55"/>
                  </a:cubicBezTo>
                  <a:cubicBezTo>
                    <a:pt x="0" y="90"/>
                    <a:pt x="82" y="119"/>
                    <a:pt x="183" y="119"/>
                  </a:cubicBezTo>
                  <a:cubicBezTo>
                    <a:pt x="284" y="119"/>
                    <a:pt x="365" y="90"/>
                    <a:pt x="365" y="55"/>
                  </a:cubicBezTo>
                  <a:cubicBezTo>
                    <a:pt x="365" y="7"/>
                    <a:pt x="365" y="7"/>
                    <a:pt x="365" y="7"/>
                  </a:cubicBezTo>
                  <a:cubicBezTo>
                    <a:pt x="365" y="4"/>
                    <a:pt x="365" y="2"/>
                    <a:pt x="365" y="0"/>
                  </a:cubicBezTo>
                  <a:cubicBezTo>
                    <a:pt x="355" y="32"/>
                    <a:pt x="277" y="57"/>
                    <a:pt x="183" y="57"/>
                  </a:cubicBezTo>
                  <a:close/>
                  <a:moveTo>
                    <a:pt x="41" y="89"/>
                  </a:moveTo>
                  <a:cubicBezTo>
                    <a:pt x="32" y="84"/>
                    <a:pt x="24" y="80"/>
                    <a:pt x="17" y="75"/>
                  </a:cubicBezTo>
                  <a:cubicBezTo>
                    <a:pt x="17" y="27"/>
                    <a:pt x="17" y="27"/>
                    <a:pt x="17" y="27"/>
                  </a:cubicBezTo>
                  <a:cubicBezTo>
                    <a:pt x="24" y="32"/>
                    <a:pt x="32" y="37"/>
                    <a:pt x="41" y="41"/>
                  </a:cubicBezTo>
                  <a:lnTo>
                    <a:pt x="41" y="89"/>
                  </a:lnTo>
                  <a:close/>
                  <a:moveTo>
                    <a:pt x="77" y="101"/>
                  </a:moveTo>
                  <a:cubicBezTo>
                    <a:pt x="69" y="98"/>
                    <a:pt x="60" y="96"/>
                    <a:pt x="53" y="93"/>
                  </a:cubicBezTo>
                  <a:cubicBezTo>
                    <a:pt x="53" y="46"/>
                    <a:pt x="53" y="46"/>
                    <a:pt x="53" y="46"/>
                  </a:cubicBezTo>
                  <a:cubicBezTo>
                    <a:pt x="60" y="49"/>
                    <a:pt x="69" y="51"/>
                    <a:pt x="77" y="53"/>
                  </a:cubicBezTo>
                  <a:lnTo>
                    <a:pt x="77" y="101"/>
                  </a:lnTo>
                  <a:close/>
                  <a:moveTo>
                    <a:pt x="113" y="108"/>
                  </a:moveTo>
                  <a:cubicBezTo>
                    <a:pt x="105" y="107"/>
                    <a:pt x="97" y="105"/>
                    <a:pt x="89" y="103"/>
                  </a:cubicBezTo>
                  <a:cubicBezTo>
                    <a:pt x="89" y="56"/>
                    <a:pt x="89" y="56"/>
                    <a:pt x="89" y="56"/>
                  </a:cubicBezTo>
                  <a:cubicBezTo>
                    <a:pt x="97" y="58"/>
                    <a:pt x="105" y="59"/>
                    <a:pt x="113" y="60"/>
                  </a:cubicBezTo>
                  <a:lnTo>
                    <a:pt x="113" y="108"/>
                  </a:lnTo>
                  <a:close/>
                  <a:moveTo>
                    <a:pt x="333" y="84"/>
                  </a:moveTo>
                  <a:cubicBezTo>
                    <a:pt x="326" y="88"/>
                    <a:pt x="318" y="91"/>
                    <a:pt x="309" y="95"/>
                  </a:cubicBezTo>
                  <a:cubicBezTo>
                    <a:pt x="309" y="47"/>
                    <a:pt x="309" y="47"/>
                    <a:pt x="309" y="47"/>
                  </a:cubicBezTo>
                  <a:cubicBezTo>
                    <a:pt x="318" y="44"/>
                    <a:pt x="326" y="41"/>
                    <a:pt x="333" y="37"/>
                  </a:cubicBezTo>
                  <a:lnTo>
                    <a:pt x="333" y="84"/>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14"/>
            <p:cNvSpPr>
              <a:spLocks noEditPoints="1"/>
            </p:cNvSpPr>
            <p:nvPr/>
          </p:nvSpPr>
          <p:spPr bwMode="auto">
            <a:xfrm>
              <a:off x="8541624" y="3283579"/>
              <a:ext cx="1368425" cy="442913"/>
            </a:xfrm>
            <a:custGeom>
              <a:avLst/>
              <a:gdLst>
                <a:gd name="T0" fmla="*/ 183 w 365"/>
                <a:gd name="T1" fmla="*/ 57 h 118"/>
                <a:gd name="T2" fmla="*/ 1 w 365"/>
                <a:gd name="T3" fmla="*/ 0 h 118"/>
                <a:gd name="T4" fmla="*/ 0 w 365"/>
                <a:gd name="T5" fmla="*/ 7 h 118"/>
                <a:gd name="T6" fmla="*/ 0 w 365"/>
                <a:gd name="T7" fmla="*/ 55 h 118"/>
                <a:gd name="T8" fmla="*/ 183 w 365"/>
                <a:gd name="T9" fmla="*/ 118 h 118"/>
                <a:gd name="T10" fmla="*/ 365 w 365"/>
                <a:gd name="T11" fmla="*/ 55 h 118"/>
                <a:gd name="T12" fmla="*/ 365 w 365"/>
                <a:gd name="T13" fmla="*/ 7 h 118"/>
                <a:gd name="T14" fmla="*/ 365 w 365"/>
                <a:gd name="T15" fmla="*/ 0 h 118"/>
                <a:gd name="T16" fmla="*/ 183 w 365"/>
                <a:gd name="T17" fmla="*/ 57 h 118"/>
                <a:gd name="T18" fmla="*/ 41 w 365"/>
                <a:gd name="T19" fmla="*/ 89 h 118"/>
                <a:gd name="T20" fmla="*/ 17 w 365"/>
                <a:gd name="T21" fmla="*/ 75 h 118"/>
                <a:gd name="T22" fmla="*/ 17 w 365"/>
                <a:gd name="T23" fmla="*/ 27 h 118"/>
                <a:gd name="T24" fmla="*/ 41 w 365"/>
                <a:gd name="T25" fmla="*/ 41 h 118"/>
                <a:gd name="T26" fmla="*/ 41 w 365"/>
                <a:gd name="T27" fmla="*/ 89 h 118"/>
                <a:gd name="T28" fmla="*/ 77 w 365"/>
                <a:gd name="T29" fmla="*/ 101 h 118"/>
                <a:gd name="T30" fmla="*/ 53 w 365"/>
                <a:gd name="T31" fmla="*/ 93 h 118"/>
                <a:gd name="T32" fmla="*/ 53 w 365"/>
                <a:gd name="T33" fmla="*/ 46 h 118"/>
                <a:gd name="T34" fmla="*/ 77 w 365"/>
                <a:gd name="T35" fmla="*/ 53 h 118"/>
                <a:gd name="T36" fmla="*/ 77 w 365"/>
                <a:gd name="T37" fmla="*/ 101 h 118"/>
                <a:gd name="T38" fmla="*/ 113 w 365"/>
                <a:gd name="T39" fmla="*/ 108 h 118"/>
                <a:gd name="T40" fmla="*/ 89 w 365"/>
                <a:gd name="T41" fmla="*/ 103 h 118"/>
                <a:gd name="T42" fmla="*/ 89 w 365"/>
                <a:gd name="T43" fmla="*/ 56 h 118"/>
                <a:gd name="T44" fmla="*/ 113 w 365"/>
                <a:gd name="T45" fmla="*/ 60 h 118"/>
                <a:gd name="T46" fmla="*/ 113 w 365"/>
                <a:gd name="T47" fmla="*/ 108 h 118"/>
                <a:gd name="T48" fmla="*/ 333 w 365"/>
                <a:gd name="T49" fmla="*/ 84 h 118"/>
                <a:gd name="T50" fmla="*/ 309 w 365"/>
                <a:gd name="T51" fmla="*/ 94 h 118"/>
                <a:gd name="T52" fmla="*/ 309 w 365"/>
                <a:gd name="T53" fmla="*/ 47 h 118"/>
                <a:gd name="T54" fmla="*/ 333 w 365"/>
                <a:gd name="T55" fmla="*/ 37 h 118"/>
                <a:gd name="T56" fmla="*/ 333 w 365"/>
                <a:gd name="T57" fmla="*/ 8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5" h="118">
                  <a:moveTo>
                    <a:pt x="183" y="57"/>
                  </a:moveTo>
                  <a:cubicBezTo>
                    <a:pt x="88" y="57"/>
                    <a:pt x="10" y="32"/>
                    <a:pt x="1" y="0"/>
                  </a:cubicBezTo>
                  <a:cubicBezTo>
                    <a:pt x="0" y="2"/>
                    <a:pt x="0" y="4"/>
                    <a:pt x="0" y="7"/>
                  </a:cubicBezTo>
                  <a:cubicBezTo>
                    <a:pt x="0" y="55"/>
                    <a:pt x="0" y="55"/>
                    <a:pt x="0" y="55"/>
                  </a:cubicBezTo>
                  <a:cubicBezTo>
                    <a:pt x="0" y="90"/>
                    <a:pt x="82" y="118"/>
                    <a:pt x="183" y="118"/>
                  </a:cubicBezTo>
                  <a:cubicBezTo>
                    <a:pt x="284" y="118"/>
                    <a:pt x="365" y="90"/>
                    <a:pt x="365" y="55"/>
                  </a:cubicBezTo>
                  <a:cubicBezTo>
                    <a:pt x="365" y="7"/>
                    <a:pt x="365" y="7"/>
                    <a:pt x="365" y="7"/>
                  </a:cubicBezTo>
                  <a:cubicBezTo>
                    <a:pt x="365" y="4"/>
                    <a:pt x="365" y="2"/>
                    <a:pt x="365" y="0"/>
                  </a:cubicBezTo>
                  <a:cubicBezTo>
                    <a:pt x="355" y="32"/>
                    <a:pt x="277" y="57"/>
                    <a:pt x="183" y="57"/>
                  </a:cubicBezTo>
                  <a:close/>
                  <a:moveTo>
                    <a:pt x="41" y="89"/>
                  </a:moveTo>
                  <a:cubicBezTo>
                    <a:pt x="32" y="84"/>
                    <a:pt x="24" y="80"/>
                    <a:pt x="17" y="75"/>
                  </a:cubicBezTo>
                  <a:cubicBezTo>
                    <a:pt x="17" y="27"/>
                    <a:pt x="17" y="27"/>
                    <a:pt x="17" y="27"/>
                  </a:cubicBezTo>
                  <a:cubicBezTo>
                    <a:pt x="24" y="32"/>
                    <a:pt x="32" y="37"/>
                    <a:pt x="41" y="41"/>
                  </a:cubicBezTo>
                  <a:lnTo>
                    <a:pt x="41" y="89"/>
                  </a:lnTo>
                  <a:close/>
                  <a:moveTo>
                    <a:pt x="77" y="101"/>
                  </a:moveTo>
                  <a:cubicBezTo>
                    <a:pt x="69" y="98"/>
                    <a:pt x="60" y="96"/>
                    <a:pt x="53" y="93"/>
                  </a:cubicBezTo>
                  <a:cubicBezTo>
                    <a:pt x="53" y="46"/>
                    <a:pt x="53" y="46"/>
                    <a:pt x="53" y="46"/>
                  </a:cubicBezTo>
                  <a:cubicBezTo>
                    <a:pt x="60" y="48"/>
                    <a:pt x="69" y="51"/>
                    <a:pt x="77" y="53"/>
                  </a:cubicBezTo>
                  <a:lnTo>
                    <a:pt x="77" y="101"/>
                  </a:lnTo>
                  <a:close/>
                  <a:moveTo>
                    <a:pt x="113" y="108"/>
                  </a:moveTo>
                  <a:cubicBezTo>
                    <a:pt x="105" y="106"/>
                    <a:pt x="97" y="105"/>
                    <a:pt x="89" y="103"/>
                  </a:cubicBezTo>
                  <a:cubicBezTo>
                    <a:pt x="89" y="56"/>
                    <a:pt x="89" y="56"/>
                    <a:pt x="89" y="56"/>
                  </a:cubicBezTo>
                  <a:cubicBezTo>
                    <a:pt x="97" y="58"/>
                    <a:pt x="105" y="59"/>
                    <a:pt x="113" y="60"/>
                  </a:cubicBezTo>
                  <a:lnTo>
                    <a:pt x="113" y="108"/>
                  </a:lnTo>
                  <a:close/>
                  <a:moveTo>
                    <a:pt x="333" y="84"/>
                  </a:moveTo>
                  <a:cubicBezTo>
                    <a:pt x="326" y="88"/>
                    <a:pt x="318" y="91"/>
                    <a:pt x="309" y="94"/>
                  </a:cubicBezTo>
                  <a:cubicBezTo>
                    <a:pt x="309" y="47"/>
                    <a:pt x="309" y="47"/>
                    <a:pt x="309" y="47"/>
                  </a:cubicBezTo>
                  <a:cubicBezTo>
                    <a:pt x="318" y="44"/>
                    <a:pt x="326" y="40"/>
                    <a:pt x="333" y="37"/>
                  </a:cubicBezTo>
                  <a:lnTo>
                    <a:pt x="333" y="84"/>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15"/>
            <p:cNvSpPr>
              <a:spLocks noEditPoints="1"/>
            </p:cNvSpPr>
            <p:nvPr/>
          </p:nvSpPr>
          <p:spPr bwMode="auto">
            <a:xfrm>
              <a:off x="8541624" y="3580442"/>
              <a:ext cx="1368425" cy="441325"/>
            </a:xfrm>
            <a:custGeom>
              <a:avLst/>
              <a:gdLst>
                <a:gd name="T0" fmla="*/ 183 w 365"/>
                <a:gd name="T1" fmla="*/ 57 h 118"/>
                <a:gd name="T2" fmla="*/ 1 w 365"/>
                <a:gd name="T3" fmla="*/ 0 h 118"/>
                <a:gd name="T4" fmla="*/ 0 w 365"/>
                <a:gd name="T5" fmla="*/ 7 h 118"/>
                <a:gd name="T6" fmla="*/ 0 w 365"/>
                <a:gd name="T7" fmla="*/ 55 h 118"/>
                <a:gd name="T8" fmla="*/ 183 w 365"/>
                <a:gd name="T9" fmla="*/ 118 h 118"/>
                <a:gd name="T10" fmla="*/ 365 w 365"/>
                <a:gd name="T11" fmla="*/ 55 h 118"/>
                <a:gd name="T12" fmla="*/ 365 w 365"/>
                <a:gd name="T13" fmla="*/ 7 h 118"/>
                <a:gd name="T14" fmla="*/ 365 w 365"/>
                <a:gd name="T15" fmla="*/ 0 h 118"/>
                <a:gd name="T16" fmla="*/ 183 w 365"/>
                <a:gd name="T17" fmla="*/ 57 h 118"/>
                <a:gd name="T18" fmla="*/ 41 w 365"/>
                <a:gd name="T19" fmla="*/ 88 h 118"/>
                <a:gd name="T20" fmla="*/ 17 w 365"/>
                <a:gd name="T21" fmla="*/ 74 h 118"/>
                <a:gd name="T22" fmla="*/ 17 w 365"/>
                <a:gd name="T23" fmla="*/ 27 h 118"/>
                <a:gd name="T24" fmla="*/ 41 w 365"/>
                <a:gd name="T25" fmla="*/ 41 h 118"/>
                <a:gd name="T26" fmla="*/ 41 w 365"/>
                <a:gd name="T27" fmla="*/ 88 h 118"/>
                <a:gd name="T28" fmla="*/ 77 w 365"/>
                <a:gd name="T29" fmla="*/ 101 h 118"/>
                <a:gd name="T30" fmla="*/ 53 w 365"/>
                <a:gd name="T31" fmla="*/ 93 h 118"/>
                <a:gd name="T32" fmla="*/ 53 w 365"/>
                <a:gd name="T33" fmla="*/ 46 h 118"/>
                <a:gd name="T34" fmla="*/ 77 w 365"/>
                <a:gd name="T35" fmla="*/ 53 h 118"/>
                <a:gd name="T36" fmla="*/ 77 w 365"/>
                <a:gd name="T37" fmla="*/ 101 h 118"/>
                <a:gd name="T38" fmla="*/ 113 w 365"/>
                <a:gd name="T39" fmla="*/ 108 h 118"/>
                <a:gd name="T40" fmla="*/ 89 w 365"/>
                <a:gd name="T41" fmla="*/ 103 h 118"/>
                <a:gd name="T42" fmla="*/ 89 w 365"/>
                <a:gd name="T43" fmla="*/ 56 h 118"/>
                <a:gd name="T44" fmla="*/ 113 w 365"/>
                <a:gd name="T45" fmla="*/ 60 h 118"/>
                <a:gd name="T46" fmla="*/ 113 w 365"/>
                <a:gd name="T47" fmla="*/ 108 h 118"/>
                <a:gd name="T48" fmla="*/ 333 w 365"/>
                <a:gd name="T49" fmla="*/ 84 h 118"/>
                <a:gd name="T50" fmla="*/ 309 w 365"/>
                <a:gd name="T51" fmla="*/ 94 h 118"/>
                <a:gd name="T52" fmla="*/ 309 w 365"/>
                <a:gd name="T53" fmla="*/ 47 h 118"/>
                <a:gd name="T54" fmla="*/ 333 w 365"/>
                <a:gd name="T55" fmla="*/ 37 h 118"/>
                <a:gd name="T56" fmla="*/ 333 w 365"/>
                <a:gd name="T57" fmla="*/ 8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5" h="118">
                  <a:moveTo>
                    <a:pt x="183" y="57"/>
                  </a:moveTo>
                  <a:cubicBezTo>
                    <a:pt x="88" y="57"/>
                    <a:pt x="10" y="32"/>
                    <a:pt x="1" y="0"/>
                  </a:cubicBezTo>
                  <a:cubicBezTo>
                    <a:pt x="0" y="2"/>
                    <a:pt x="0" y="4"/>
                    <a:pt x="0" y="7"/>
                  </a:cubicBezTo>
                  <a:cubicBezTo>
                    <a:pt x="0" y="55"/>
                    <a:pt x="0" y="55"/>
                    <a:pt x="0" y="55"/>
                  </a:cubicBezTo>
                  <a:cubicBezTo>
                    <a:pt x="0" y="90"/>
                    <a:pt x="82" y="118"/>
                    <a:pt x="183" y="118"/>
                  </a:cubicBezTo>
                  <a:cubicBezTo>
                    <a:pt x="284" y="118"/>
                    <a:pt x="365" y="90"/>
                    <a:pt x="365" y="55"/>
                  </a:cubicBezTo>
                  <a:cubicBezTo>
                    <a:pt x="365" y="7"/>
                    <a:pt x="365" y="7"/>
                    <a:pt x="365" y="7"/>
                  </a:cubicBezTo>
                  <a:cubicBezTo>
                    <a:pt x="365" y="4"/>
                    <a:pt x="365" y="2"/>
                    <a:pt x="365" y="0"/>
                  </a:cubicBezTo>
                  <a:cubicBezTo>
                    <a:pt x="355" y="32"/>
                    <a:pt x="277" y="57"/>
                    <a:pt x="183" y="57"/>
                  </a:cubicBezTo>
                  <a:close/>
                  <a:moveTo>
                    <a:pt x="41" y="88"/>
                  </a:moveTo>
                  <a:cubicBezTo>
                    <a:pt x="32" y="84"/>
                    <a:pt x="24" y="79"/>
                    <a:pt x="17" y="74"/>
                  </a:cubicBezTo>
                  <a:cubicBezTo>
                    <a:pt x="17" y="27"/>
                    <a:pt x="17" y="27"/>
                    <a:pt x="17" y="27"/>
                  </a:cubicBezTo>
                  <a:cubicBezTo>
                    <a:pt x="24" y="32"/>
                    <a:pt x="32" y="37"/>
                    <a:pt x="41" y="41"/>
                  </a:cubicBezTo>
                  <a:lnTo>
                    <a:pt x="41" y="88"/>
                  </a:lnTo>
                  <a:close/>
                  <a:moveTo>
                    <a:pt x="77" y="101"/>
                  </a:moveTo>
                  <a:cubicBezTo>
                    <a:pt x="69" y="98"/>
                    <a:pt x="60" y="96"/>
                    <a:pt x="53" y="93"/>
                  </a:cubicBezTo>
                  <a:cubicBezTo>
                    <a:pt x="53" y="46"/>
                    <a:pt x="53" y="46"/>
                    <a:pt x="53" y="46"/>
                  </a:cubicBezTo>
                  <a:cubicBezTo>
                    <a:pt x="60" y="48"/>
                    <a:pt x="69" y="51"/>
                    <a:pt x="77" y="53"/>
                  </a:cubicBezTo>
                  <a:lnTo>
                    <a:pt x="77" y="101"/>
                  </a:lnTo>
                  <a:close/>
                  <a:moveTo>
                    <a:pt x="113" y="108"/>
                  </a:moveTo>
                  <a:cubicBezTo>
                    <a:pt x="105" y="106"/>
                    <a:pt x="97" y="105"/>
                    <a:pt x="89" y="103"/>
                  </a:cubicBezTo>
                  <a:cubicBezTo>
                    <a:pt x="89" y="56"/>
                    <a:pt x="89" y="56"/>
                    <a:pt x="89" y="56"/>
                  </a:cubicBezTo>
                  <a:cubicBezTo>
                    <a:pt x="97" y="58"/>
                    <a:pt x="105" y="59"/>
                    <a:pt x="113" y="60"/>
                  </a:cubicBezTo>
                  <a:lnTo>
                    <a:pt x="113" y="108"/>
                  </a:lnTo>
                  <a:close/>
                  <a:moveTo>
                    <a:pt x="333" y="84"/>
                  </a:moveTo>
                  <a:cubicBezTo>
                    <a:pt x="326" y="88"/>
                    <a:pt x="318" y="91"/>
                    <a:pt x="309" y="94"/>
                  </a:cubicBezTo>
                  <a:cubicBezTo>
                    <a:pt x="309" y="47"/>
                    <a:pt x="309" y="47"/>
                    <a:pt x="309" y="47"/>
                  </a:cubicBezTo>
                  <a:cubicBezTo>
                    <a:pt x="318" y="44"/>
                    <a:pt x="326" y="40"/>
                    <a:pt x="333" y="37"/>
                  </a:cubicBezTo>
                  <a:lnTo>
                    <a:pt x="333" y="84"/>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16"/>
            <p:cNvSpPr>
              <a:spLocks noEditPoints="1"/>
            </p:cNvSpPr>
            <p:nvPr/>
          </p:nvSpPr>
          <p:spPr bwMode="auto">
            <a:xfrm>
              <a:off x="8541624" y="3875717"/>
              <a:ext cx="1368425" cy="442913"/>
            </a:xfrm>
            <a:custGeom>
              <a:avLst/>
              <a:gdLst>
                <a:gd name="T0" fmla="*/ 183 w 365"/>
                <a:gd name="T1" fmla="*/ 57 h 118"/>
                <a:gd name="T2" fmla="*/ 1 w 365"/>
                <a:gd name="T3" fmla="*/ 0 h 118"/>
                <a:gd name="T4" fmla="*/ 0 w 365"/>
                <a:gd name="T5" fmla="*/ 6 h 118"/>
                <a:gd name="T6" fmla="*/ 0 w 365"/>
                <a:gd name="T7" fmla="*/ 55 h 118"/>
                <a:gd name="T8" fmla="*/ 183 w 365"/>
                <a:gd name="T9" fmla="*/ 118 h 118"/>
                <a:gd name="T10" fmla="*/ 365 w 365"/>
                <a:gd name="T11" fmla="*/ 55 h 118"/>
                <a:gd name="T12" fmla="*/ 365 w 365"/>
                <a:gd name="T13" fmla="*/ 6 h 118"/>
                <a:gd name="T14" fmla="*/ 365 w 365"/>
                <a:gd name="T15" fmla="*/ 0 h 118"/>
                <a:gd name="T16" fmla="*/ 183 w 365"/>
                <a:gd name="T17" fmla="*/ 57 h 118"/>
                <a:gd name="T18" fmla="*/ 41 w 365"/>
                <a:gd name="T19" fmla="*/ 88 h 118"/>
                <a:gd name="T20" fmla="*/ 17 w 365"/>
                <a:gd name="T21" fmla="*/ 74 h 118"/>
                <a:gd name="T22" fmla="*/ 17 w 365"/>
                <a:gd name="T23" fmla="*/ 27 h 118"/>
                <a:gd name="T24" fmla="*/ 41 w 365"/>
                <a:gd name="T25" fmla="*/ 41 h 118"/>
                <a:gd name="T26" fmla="*/ 41 w 365"/>
                <a:gd name="T27" fmla="*/ 88 h 118"/>
                <a:gd name="T28" fmla="*/ 77 w 365"/>
                <a:gd name="T29" fmla="*/ 100 h 118"/>
                <a:gd name="T30" fmla="*/ 53 w 365"/>
                <a:gd name="T31" fmla="*/ 93 h 118"/>
                <a:gd name="T32" fmla="*/ 53 w 365"/>
                <a:gd name="T33" fmla="*/ 46 h 118"/>
                <a:gd name="T34" fmla="*/ 77 w 365"/>
                <a:gd name="T35" fmla="*/ 53 h 118"/>
                <a:gd name="T36" fmla="*/ 77 w 365"/>
                <a:gd name="T37" fmla="*/ 100 h 118"/>
                <a:gd name="T38" fmla="*/ 113 w 365"/>
                <a:gd name="T39" fmla="*/ 108 h 118"/>
                <a:gd name="T40" fmla="*/ 89 w 365"/>
                <a:gd name="T41" fmla="*/ 103 h 118"/>
                <a:gd name="T42" fmla="*/ 89 w 365"/>
                <a:gd name="T43" fmla="*/ 56 h 118"/>
                <a:gd name="T44" fmla="*/ 113 w 365"/>
                <a:gd name="T45" fmla="*/ 60 h 118"/>
                <a:gd name="T46" fmla="*/ 113 w 365"/>
                <a:gd name="T47" fmla="*/ 108 h 118"/>
                <a:gd name="T48" fmla="*/ 333 w 365"/>
                <a:gd name="T49" fmla="*/ 84 h 118"/>
                <a:gd name="T50" fmla="*/ 309 w 365"/>
                <a:gd name="T51" fmla="*/ 94 h 118"/>
                <a:gd name="T52" fmla="*/ 309 w 365"/>
                <a:gd name="T53" fmla="*/ 47 h 118"/>
                <a:gd name="T54" fmla="*/ 333 w 365"/>
                <a:gd name="T55" fmla="*/ 37 h 118"/>
                <a:gd name="T56" fmla="*/ 333 w 365"/>
                <a:gd name="T57" fmla="*/ 8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5" h="118">
                  <a:moveTo>
                    <a:pt x="183" y="57"/>
                  </a:moveTo>
                  <a:cubicBezTo>
                    <a:pt x="88" y="57"/>
                    <a:pt x="10" y="32"/>
                    <a:pt x="1" y="0"/>
                  </a:cubicBezTo>
                  <a:cubicBezTo>
                    <a:pt x="0" y="2"/>
                    <a:pt x="0" y="4"/>
                    <a:pt x="0" y="6"/>
                  </a:cubicBezTo>
                  <a:cubicBezTo>
                    <a:pt x="0" y="55"/>
                    <a:pt x="0" y="55"/>
                    <a:pt x="0" y="55"/>
                  </a:cubicBezTo>
                  <a:cubicBezTo>
                    <a:pt x="0" y="90"/>
                    <a:pt x="82" y="118"/>
                    <a:pt x="183" y="118"/>
                  </a:cubicBezTo>
                  <a:cubicBezTo>
                    <a:pt x="284" y="118"/>
                    <a:pt x="365" y="90"/>
                    <a:pt x="365" y="55"/>
                  </a:cubicBezTo>
                  <a:cubicBezTo>
                    <a:pt x="365" y="6"/>
                    <a:pt x="365" y="6"/>
                    <a:pt x="365" y="6"/>
                  </a:cubicBezTo>
                  <a:cubicBezTo>
                    <a:pt x="365" y="4"/>
                    <a:pt x="365" y="2"/>
                    <a:pt x="365" y="0"/>
                  </a:cubicBezTo>
                  <a:cubicBezTo>
                    <a:pt x="355" y="32"/>
                    <a:pt x="277" y="57"/>
                    <a:pt x="183" y="57"/>
                  </a:cubicBezTo>
                  <a:close/>
                  <a:moveTo>
                    <a:pt x="41" y="88"/>
                  </a:moveTo>
                  <a:cubicBezTo>
                    <a:pt x="32" y="84"/>
                    <a:pt x="24" y="79"/>
                    <a:pt x="17" y="74"/>
                  </a:cubicBezTo>
                  <a:cubicBezTo>
                    <a:pt x="17" y="27"/>
                    <a:pt x="17" y="27"/>
                    <a:pt x="17" y="27"/>
                  </a:cubicBezTo>
                  <a:cubicBezTo>
                    <a:pt x="24" y="32"/>
                    <a:pt x="32" y="37"/>
                    <a:pt x="41" y="41"/>
                  </a:cubicBezTo>
                  <a:lnTo>
                    <a:pt x="41" y="88"/>
                  </a:lnTo>
                  <a:close/>
                  <a:moveTo>
                    <a:pt x="77" y="100"/>
                  </a:moveTo>
                  <a:cubicBezTo>
                    <a:pt x="69" y="98"/>
                    <a:pt x="60" y="96"/>
                    <a:pt x="53" y="93"/>
                  </a:cubicBezTo>
                  <a:cubicBezTo>
                    <a:pt x="53" y="46"/>
                    <a:pt x="53" y="46"/>
                    <a:pt x="53" y="46"/>
                  </a:cubicBezTo>
                  <a:cubicBezTo>
                    <a:pt x="60" y="48"/>
                    <a:pt x="69" y="51"/>
                    <a:pt x="77" y="53"/>
                  </a:cubicBezTo>
                  <a:lnTo>
                    <a:pt x="77" y="100"/>
                  </a:lnTo>
                  <a:close/>
                  <a:moveTo>
                    <a:pt x="113" y="108"/>
                  </a:moveTo>
                  <a:cubicBezTo>
                    <a:pt x="105" y="106"/>
                    <a:pt x="97" y="105"/>
                    <a:pt x="89" y="103"/>
                  </a:cubicBezTo>
                  <a:cubicBezTo>
                    <a:pt x="89" y="56"/>
                    <a:pt x="89" y="56"/>
                    <a:pt x="89" y="56"/>
                  </a:cubicBezTo>
                  <a:cubicBezTo>
                    <a:pt x="97" y="57"/>
                    <a:pt x="105" y="59"/>
                    <a:pt x="113" y="60"/>
                  </a:cubicBezTo>
                  <a:lnTo>
                    <a:pt x="113" y="108"/>
                  </a:lnTo>
                  <a:close/>
                  <a:moveTo>
                    <a:pt x="333" y="84"/>
                  </a:moveTo>
                  <a:cubicBezTo>
                    <a:pt x="326" y="88"/>
                    <a:pt x="318" y="91"/>
                    <a:pt x="309" y="94"/>
                  </a:cubicBezTo>
                  <a:cubicBezTo>
                    <a:pt x="309" y="47"/>
                    <a:pt x="309" y="47"/>
                    <a:pt x="309" y="47"/>
                  </a:cubicBezTo>
                  <a:cubicBezTo>
                    <a:pt x="318" y="44"/>
                    <a:pt x="326" y="40"/>
                    <a:pt x="333" y="37"/>
                  </a:cubicBezTo>
                  <a:lnTo>
                    <a:pt x="333" y="84"/>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17"/>
            <p:cNvSpPr>
              <a:spLocks noEditPoints="1"/>
            </p:cNvSpPr>
            <p:nvPr/>
          </p:nvSpPr>
          <p:spPr bwMode="auto">
            <a:xfrm>
              <a:off x="8541624" y="4172579"/>
              <a:ext cx="1368425" cy="442913"/>
            </a:xfrm>
            <a:custGeom>
              <a:avLst/>
              <a:gdLst>
                <a:gd name="T0" fmla="*/ 183 w 365"/>
                <a:gd name="T1" fmla="*/ 57 h 118"/>
                <a:gd name="T2" fmla="*/ 1 w 365"/>
                <a:gd name="T3" fmla="*/ 0 h 118"/>
                <a:gd name="T4" fmla="*/ 0 w 365"/>
                <a:gd name="T5" fmla="*/ 6 h 118"/>
                <a:gd name="T6" fmla="*/ 0 w 365"/>
                <a:gd name="T7" fmla="*/ 55 h 118"/>
                <a:gd name="T8" fmla="*/ 183 w 365"/>
                <a:gd name="T9" fmla="*/ 118 h 118"/>
                <a:gd name="T10" fmla="*/ 365 w 365"/>
                <a:gd name="T11" fmla="*/ 55 h 118"/>
                <a:gd name="T12" fmla="*/ 365 w 365"/>
                <a:gd name="T13" fmla="*/ 6 h 118"/>
                <a:gd name="T14" fmla="*/ 365 w 365"/>
                <a:gd name="T15" fmla="*/ 0 h 118"/>
                <a:gd name="T16" fmla="*/ 183 w 365"/>
                <a:gd name="T17" fmla="*/ 57 h 118"/>
                <a:gd name="T18" fmla="*/ 41 w 365"/>
                <a:gd name="T19" fmla="*/ 88 h 118"/>
                <a:gd name="T20" fmla="*/ 17 w 365"/>
                <a:gd name="T21" fmla="*/ 74 h 118"/>
                <a:gd name="T22" fmla="*/ 17 w 365"/>
                <a:gd name="T23" fmla="*/ 27 h 118"/>
                <a:gd name="T24" fmla="*/ 41 w 365"/>
                <a:gd name="T25" fmla="*/ 41 h 118"/>
                <a:gd name="T26" fmla="*/ 41 w 365"/>
                <a:gd name="T27" fmla="*/ 88 h 118"/>
                <a:gd name="T28" fmla="*/ 77 w 365"/>
                <a:gd name="T29" fmla="*/ 100 h 118"/>
                <a:gd name="T30" fmla="*/ 53 w 365"/>
                <a:gd name="T31" fmla="*/ 93 h 118"/>
                <a:gd name="T32" fmla="*/ 53 w 365"/>
                <a:gd name="T33" fmla="*/ 45 h 118"/>
                <a:gd name="T34" fmla="*/ 77 w 365"/>
                <a:gd name="T35" fmla="*/ 53 h 118"/>
                <a:gd name="T36" fmla="*/ 77 w 365"/>
                <a:gd name="T37" fmla="*/ 100 h 118"/>
                <a:gd name="T38" fmla="*/ 113 w 365"/>
                <a:gd name="T39" fmla="*/ 107 h 118"/>
                <a:gd name="T40" fmla="*/ 89 w 365"/>
                <a:gd name="T41" fmla="*/ 103 h 118"/>
                <a:gd name="T42" fmla="*/ 89 w 365"/>
                <a:gd name="T43" fmla="*/ 56 h 118"/>
                <a:gd name="T44" fmla="*/ 113 w 365"/>
                <a:gd name="T45" fmla="*/ 60 h 118"/>
                <a:gd name="T46" fmla="*/ 113 w 365"/>
                <a:gd name="T47" fmla="*/ 107 h 118"/>
                <a:gd name="T48" fmla="*/ 333 w 365"/>
                <a:gd name="T49" fmla="*/ 84 h 118"/>
                <a:gd name="T50" fmla="*/ 309 w 365"/>
                <a:gd name="T51" fmla="*/ 94 h 118"/>
                <a:gd name="T52" fmla="*/ 309 w 365"/>
                <a:gd name="T53" fmla="*/ 47 h 118"/>
                <a:gd name="T54" fmla="*/ 333 w 365"/>
                <a:gd name="T55" fmla="*/ 36 h 118"/>
                <a:gd name="T56" fmla="*/ 333 w 365"/>
                <a:gd name="T57" fmla="*/ 8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5" h="118">
                  <a:moveTo>
                    <a:pt x="183" y="57"/>
                  </a:moveTo>
                  <a:cubicBezTo>
                    <a:pt x="88" y="57"/>
                    <a:pt x="10" y="32"/>
                    <a:pt x="1" y="0"/>
                  </a:cubicBezTo>
                  <a:cubicBezTo>
                    <a:pt x="0" y="2"/>
                    <a:pt x="0" y="4"/>
                    <a:pt x="0" y="6"/>
                  </a:cubicBezTo>
                  <a:cubicBezTo>
                    <a:pt x="0" y="55"/>
                    <a:pt x="0" y="55"/>
                    <a:pt x="0" y="55"/>
                  </a:cubicBezTo>
                  <a:cubicBezTo>
                    <a:pt x="0" y="90"/>
                    <a:pt x="82" y="118"/>
                    <a:pt x="183" y="118"/>
                  </a:cubicBezTo>
                  <a:cubicBezTo>
                    <a:pt x="284" y="118"/>
                    <a:pt x="365" y="90"/>
                    <a:pt x="365" y="55"/>
                  </a:cubicBezTo>
                  <a:cubicBezTo>
                    <a:pt x="365" y="6"/>
                    <a:pt x="365" y="6"/>
                    <a:pt x="365" y="6"/>
                  </a:cubicBezTo>
                  <a:cubicBezTo>
                    <a:pt x="365" y="4"/>
                    <a:pt x="365" y="2"/>
                    <a:pt x="365" y="0"/>
                  </a:cubicBezTo>
                  <a:cubicBezTo>
                    <a:pt x="355" y="32"/>
                    <a:pt x="277" y="57"/>
                    <a:pt x="183" y="57"/>
                  </a:cubicBezTo>
                  <a:close/>
                  <a:moveTo>
                    <a:pt x="41" y="88"/>
                  </a:moveTo>
                  <a:cubicBezTo>
                    <a:pt x="32" y="84"/>
                    <a:pt x="24" y="79"/>
                    <a:pt x="17" y="74"/>
                  </a:cubicBezTo>
                  <a:cubicBezTo>
                    <a:pt x="17" y="27"/>
                    <a:pt x="17" y="27"/>
                    <a:pt x="17" y="27"/>
                  </a:cubicBezTo>
                  <a:cubicBezTo>
                    <a:pt x="24" y="32"/>
                    <a:pt x="32" y="37"/>
                    <a:pt x="41" y="41"/>
                  </a:cubicBezTo>
                  <a:lnTo>
                    <a:pt x="41" y="88"/>
                  </a:lnTo>
                  <a:close/>
                  <a:moveTo>
                    <a:pt x="77" y="100"/>
                  </a:moveTo>
                  <a:cubicBezTo>
                    <a:pt x="69" y="98"/>
                    <a:pt x="60" y="96"/>
                    <a:pt x="53" y="93"/>
                  </a:cubicBezTo>
                  <a:cubicBezTo>
                    <a:pt x="53" y="45"/>
                    <a:pt x="53" y="45"/>
                    <a:pt x="53" y="45"/>
                  </a:cubicBezTo>
                  <a:cubicBezTo>
                    <a:pt x="60" y="48"/>
                    <a:pt x="69" y="51"/>
                    <a:pt x="77" y="53"/>
                  </a:cubicBezTo>
                  <a:lnTo>
                    <a:pt x="77" y="100"/>
                  </a:lnTo>
                  <a:close/>
                  <a:moveTo>
                    <a:pt x="113" y="107"/>
                  </a:moveTo>
                  <a:cubicBezTo>
                    <a:pt x="105" y="106"/>
                    <a:pt x="97" y="105"/>
                    <a:pt x="89" y="103"/>
                  </a:cubicBezTo>
                  <a:cubicBezTo>
                    <a:pt x="89" y="56"/>
                    <a:pt x="89" y="56"/>
                    <a:pt x="89" y="56"/>
                  </a:cubicBezTo>
                  <a:cubicBezTo>
                    <a:pt x="97" y="57"/>
                    <a:pt x="105" y="59"/>
                    <a:pt x="113" y="60"/>
                  </a:cubicBezTo>
                  <a:lnTo>
                    <a:pt x="113" y="107"/>
                  </a:lnTo>
                  <a:close/>
                  <a:moveTo>
                    <a:pt x="333" y="84"/>
                  </a:moveTo>
                  <a:cubicBezTo>
                    <a:pt x="326" y="88"/>
                    <a:pt x="318" y="91"/>
                    <a:pt x="309" y="94"/>
                  </a:cubicBezTo>
                  <a:cubicBezTo>
                    <a:pt x="309" y="47"/>
                    <a:pt x="309" y="47"/>
                    <a:pt x="309" y="47"/>
                  </a:cubicBezTo>
                  <a:cubicBezTo>
                    <a:pt x="318" y="44"/>
                    <a:pt x="326" y="40"/>
                    <a:pt x="333" y="36"/>
                  </a:cubicBezTo>
                  <a:lnTo>
                    <a:pt x="333" y="84"/>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18"/>
            <p:cNvSpPr>
              <a:spLocks noEditPoints="1"/>
            </p:cNvSpPr>
            <p:nvPr/>
          </p:nvSpPr>
          <p:spPr bwMode="auto">
            <a:xfrm>
              <a:off x="8541624" y="4469442"/>
              <a:ext cx="1368425" cy="441325"/>
            </a:xfrm>
            <a:custGeom>
              <a:avLst/>
              <a:gdLst>
                <a:gd name="T0" fmla="*/ 183 w 365"/>
                <a:gd name="T1" fmla="*/ 57 h 118"/>
                <a:gd name="T2" fmla="*/ 1 w 365"/>
                <a:gd name="T3" fmla="*/ 0 h 118"/>
                <a:gd name="T4" fmla="*/ 0 w 365"/>
                <a:gd name="T5" fmla="*/ 6 h 118"/>
                <a:gd name="T6" fmla="*/ 0 w 365"/>
                <a:gd name="T7" fmla="*/ 55 h 118"/>
                <a:gd name="T8" fmla="*/ 183 w 365"/>
                <a:gd name="T9" fmla="*/ 118 h 118"/>
                <a:gd name="T10" fmla="*/ 365 w 365"/>
                <a:gd name="T11" fmla="*/ 55 h 118"/>
                <a:gd name="T12" fmla="*/ 365 w 365"/>
                <a:gd name="T13" fmla="*/ 6 h 118"/>
                <a:gd name="T14" fmla="*/ 365 w 365"/>
                <a:gd name="T15" fmla="*/ 0 h 118"/>
                <a:gd name="T16" fmla="*/ 183 w 365"/>
                <a:gd name="T17" fmla="*/ 57 h 118"/>
                <a:gd name="T18" fmla="*/ 41 w 365"/>
                <a:gd name="T19" fmla="*/ 88 h 118"/>
                <a:gd name="T20" fmla="*/ 17 w 365"/>
                <a:gd name="T21" fmla="*/ 74 h 118"/>
                <a:gd name="T22" fmla="*/ 17 w 365"/>
                <a:gd name="T23" fmla="*/ 27 h 118"/>
                <a:gd name="T24" fmla="*/ 41 w 365"/>
                <a:gd name="T25" fmla="*/ 41 h 118"/>
                <a:gd name="T26" fmla="*/ 41 w 365"/>
                <a:gd name="T27" fmla="*/ 88 h 118"/>
                <a:gd name="T28" fmla="*/ 77 w 365"/>
                <a:gd name="T29" fmla="*/ 100 h 118"/>
                <a:gd name="T30" fmla="*/ 53 w 365"/>
                <a:gd name="T31" fmla="*/ 93 h 118"/>
                <a:gd name="T32" fmla="*/ 53 w 365"/>
                <a:gd name="T33" fmla="*/ 45 h 118"/>
                <a:gd name="T34" fmla="*/ 77 w 365"/>
                <a:gd name="T35" fmla="*/ 53 h 118"/>
                <a:gd name="T36" fmla="*/ 77 w 365"/>
                <a:gd name="T37" fmla="*/ 100 h 118"/>
                <a:gd name="T38" fmla="*/ 113 w 365"/>
                <a:gd name="T39" fmla="*/ 107 h 118"/>
                <a:gd name="T40" fmla="*/ 89 w 365"/>
                <a:gd name="T41" fmla="*/ 103 h 118"/>
                <a:gd name="T42" fmla="*/ 89 w 365"/>
                <a:gd name="T43" fmla="*/ 56 h 118"/>
                <a:gd name="T44" fmla="*/ 113 w 365"/>
                <a:gd name="T45" fmla="*/ 60 h 118"/>
                <a:gd name="T46" fmla="*/ 113 w 365"/>
                <a:gd name="T47" fmla="*/ 107 h 118"/>
                <a:gd name="T48" fmla="*/ 333 w 365"/>
                <a:gd name="T49" fmla="*/ 84 h 118"/>
                <a:gd name="T50" fmla="*/ 309 w 365"/>
                <a:gd name="T51" fmla="*/ 94 h 118"/>
                <a:gd name="T52" fmla="*/ 309 w 365"/>
                <a:gd name="T53" fmla="*/ 47 h 118"/>
                <a:gd name="T54" fmla="*/ 333 w 365"/>
                <a:gd name="T55" fmla="*/ 36 h 118"/>
                <a:gd name="T56" fmla="*/ 333 w 365"/>
                <a:gd name="T57" fmla="*/ 8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5" h="118">
                  <a:moveTo>
                    <a:pt x="183" y="57"/>
                  </a:moveTo>
                  <a:cubicBezTo>
                    <a:pt x="88" y="57"/>
                    <a:pt x="10" y="32"/>
                    <a:pt x="1" y="0"/>
                  </a:cubicBezTo>
                  <a:cubicBezTo>
                    <a:pt x="0" y="2"/>
                    <a:pt x="0" y="4"/>
                    <a:pt x="0" y="6"/>
                  </a:cubicBezTo>
                  <a:cubicBezTo>
                    <a:pt x="0" y="55"/>
                    <a:pt x="0" y="55"/>
                    <a:pt x="0" y="55"/>
                  </a:cubicBezTo>
                  <a:cubicBezTo>
                    <a:pt x="0" y="90"/>
                    <a:pt x="82" y="118"/>
                    <a:pt x="183" y="118"/>
                  </a:cubicBezTo>
                  <a:cubicBezTo>
                    <a:pt x="284" y="118"/>
                    <a:pt x="365" y="90"/>
                    <a:pt x="365" y="55"/>
                  </a:cubicBezTo>
                  <a:cubicBezTo>
                    <a:pt x="365" y="6"/>
                    <a:pt x="365" y="6"/>
                    <a:pt x="365" y="6"/>
                  </a:cubicBezTo>
                  <a:cubicBezTo>
                    <a:pt x="365" y="4"/>
                    <a:pt x="365" y="2"/>
                    <a:pt x="365" y="0"/>
                  </a:cubicBezTo>
                  <a:cubicBezTo>
                    <a:pt x="355" y="32"/>
                    <a:pt x="277" y="57"/>
                    <a:pt x="183" y="57"/>
                  </a:cubicBezTo>
                  <a:close/>
                  <a:moveTo>
                    <a:pt x="41" y="88"/>
                  </a:moveTo>
                  <a:cubicBezTo>
                    <a:pt x="32" y="84"/>
                    <a:pt x="24" y="79"/>
                    <a:pt x="17" y="74"/>
                  </a:cubicBezTo>
                  <a:cubicBezTo>
                    <a:pt x="17" y="27"/>
                    <a:pt x="17" y="27"/>
                    <a:pt x="17" y="27"/>
                  </a:cubicBezTo>
                  <a:cubicBezTo>
                    <a:pt x="24" y="32"/>
                    <a:pt x="32" y="37"/>
                    <a:pt x="41" y="41"/>
                  </a:cubicBezTo>
                  <a:lnTo>
                    <a:pt x="41" y="88"/>
                  </a:lnTo>
                  <a:close/>
                  <a:moveTo>
                    <a:pt x="77" y="100"/>
                  </a:moveTo>
                  <a:cubicBezTo>
                    <a:pt x="69" y="98"/>
                    <a:pt x="60" y="95"/>
                    <a:pt x="53" y="93"/>
                  </a:cubicBezTo>
                  <a:cubicBezTo>
                    <a:pt x="53" y="45"/>
                    <a:pt x="53" y="45"/>
                    <a:pt x="53" y="45"/>
                  </a:cubicBezTo>
                  <a:cubicBezTo>
                    <a:pt x="60" y="48"/>
                    <a:pt x="69" y="51"/>
                    <a:pt x="77" y="53"/>
                  </a:cubicBezTo>
                  <a:lnTo>
                    <a:pt x="77" y="100"/>
                  </a:lnTo>
                  <a:close/>
                  <a:moveTo>
                    <a:pt x="113" y="107"/>
                  </a:moveTo>
                  <a:cubicBezTo>
                    <a:pt x="105" y="106"/>
                    <a:pt x="97" y="105"/>
                    <a:pt x="89" y="103"/>
                  </a:cubicBezTo>
                  <a:cubicBezTo>
                    <a:pt x="89" y="56"/>
                    <a:pt x="89" y="56"/>
                    <a:pt x="89" y="56"/>
                  </a:cubicBezTo>
                  <a:cubicBezTo>
                    <a:pt x="97" y="57"/>
                    <a:pt x="105" y="59"/>
                    <a:pt x="113" y="60"/>
                  </a:cubicBezTo>
                  <a:lnTo>
                    <a:pt x="113" y="107"/>
                  </a:lnTo>
                  <a:close/>
                  <a:moveTo>
                    <a:pt x="333" y="84"/>
                  </a:moveTo>
                  <a:cubicBezTo>
                    <a:pt x="326" y="87"/>
                    <a:pt x="318" y="91"/>
                    <a:pt x="309" y="94"/>
                  </a:cubicBezTo>
                  <a:cubicBezTo>
                    <a:pt x="309" y="47"/>
                    <a:pt x="309" y="47"/>
                    <a:pt x="309" y="47"/>
                  </a:cubicBezTo>
                  <a:cubicBezTo>
                    <a:pt x="318" y="44"/>
                    <a:pt x="326" y="40"/>
                    <a:pt x="333" y="36"/>
                  </a:cubicBezTo>
                  <a:lnTo>
                    <a:pt x="333" y="84"/>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19"/>
            <p:cNvSpPr>
              <a:spLocks noEditPoints="1"/>
            </p:cNvSpPr>
            <p:nvPr/>
          </p:nvSpPr>
          <p:spPr bwMode="auto">
            <a:xfrm>
              <a:off x="8541624" y="4764717"/>
              <a:ext cx="1368425" cy="442913"/>
            </a:xfrm>
            <a:custGeom>
              <a:avLst/>
              <a:gdLst>
                <a:gd name="T0" fmla="*/ 183 w 365"/>
                <a:gd name="T1" fmla="*/ 56 h 118"/>
                <a:gd name="T2" fmla="*/ 1 w 365"/>
                <a:gd name="T3" fmla="*/ 0 h 118"/>
                <a:gd name="T4" fmla="*/ 0 w 365"/>
                <a:gd name="T5" fmla="*/ 6 h 118"/>
                <a:gd name="T6" fmla="*/ 0 w 365"/>
                <a:gd name="T7" fmla="*/ 54 h 118"/>
                <a:gd name="T8" fmla="*/ 183 w 365"/>
                <a:gd name="T9" fmla="*/ 118 h 118"/>
                <a:gd name="T10" fmla="*/ 365 w 365"/>
                <a:gd name="T11" fmla="*/ 54 h 118"/>
                <a:gd name="T12" fmla="*/ 365 w 365"/>
                <a:gd name="T13" fmla="*/ 6 h 118"/>
                <a:gd name="T14" fmla="*/ 365 w 365"/>
                <a:gd name="T15" fmla="*/ 0 h 118"/>
                <a:gd name="T16" fmla="*/ 183 w 365"/>
                <a:gd name="T17" fmla="*/ 56 h 118"/>
                <a:gd name="T18" fmla="*/ 41 w 365"/>
                <a:gd name="T19" fmla="*/ 88 h 118"/>
                <a:gd name="T20" fmla="*/ 17 w 365"/>
                <a:gd name="T21" fmla="*/ 74 h 118"/>
                <a:gd name="T22" fmla="*/ 17 w 365"/>
                <a:gd name="T23" fmla="*/ 27 h 118"/>
                <a:gd name="T24" fmla="*/ 41 w 365"/>
                <a:gd name="T25" fmla="*/ 41 h 118"/>
                <a:gd name="T26" fmla="*/ 41 w 365"/>
                <a:gd name="T27" fmla="*/ 88 h 118"/>
                <a:gd name="T28" fmla="*/ 77 w 365"/>
                <a:gd name="T29" fmla="*/ 100 h 118"/>
                <a:gd name="T30" fmla="*/ 53 w 365"/>
                <a:gd name="T31" fmla="*/ 93 h 118"/>
                <a:gd name="T32" fmla="*/ 53 w 365"/>
                <a:gd name="T33" fmla="*/ 45 h 118"/>
                <a:gd name="T34" fmla="*/ 77 w 365"/>
                <a:gd name="T35" fmla="*/ 53 h 118"/>
                <a:gd name="T36" fmla="*/ 77 w 365"/>
                <a:gd name="T37" fmla="*/ 100 h 118"/>
                <a:gd name="T38" fmla="*/ 113 w 365"/>
                <a:gd name="T39" fmla="*/ 107 h 118"/>
                <a:gd name="T40" fmla="*/ 89 w 365"/>
                <a:gd name="T41" fmla="*/ 103 h 118"/>
                <a:gd name="T42" fmla="*/ 89 w 365"/>
                <a:gd name="T43" fmla="*/ 55 h 118"/>
                <a:gd name="T44" fmla="*/ 113 w 365"/>
                <a:gd name="T45" fmla="*/ 60 h 118"/>
                <a:gd name="T46" fmla="*/ 113 w 365"/>
                <a:gd name="T47" fmla="*/ 107 h 118"/>
                <a:gd name="T48" fmla="*/ 333 w 365"/>
                <a:gd name="T49" fmla="*/ 84 h 118"/>
                <a:gd name="T50" fmla="*/ 309 w 365"/>
                <a:gd name="T51" fmla="*/ 94 h 118"/>
                <a:gd name="T52" fmla="*/ 309 w 365"/>
                <a:gd name="T53" fmla="*/ 47 h 118"/>
                <a:gd name="T54" fmla="*/ 333 w 365"/>
                <a:gd name="T55" fmla="*/ 36 h 118"/>
                <a:gd name="T56" fmla="*/ 333 w 365"/>
                <a:gd name="T57" fmla="*/ 8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5" h="118">
                  <a:moveTo>
                    <a:pt x="183" y="56"/>
                  </a:moveTo>
                  <a:cubicBezTo>
                    <a:pt x="88" y="56"/>
                    <a:pt x="10" y="32"/>
                    <a:pt x="1" y="0"/>
                  </a:cubicBezTo>
                  <a:cubicBezTo>
                    <a:pt x="0" y="2"/>
                    <a:pt x="0" y="4"/>
                    <a:pt x="0" y="6"/>
                  </a:cubicBezTo>
                  <a:cubicBezTo>
                    <a:pt x="0" y="54"/>
                    <a:pt x="0" y="54"/>
                    <a:pt x="0" y="54"/>
                  </a:cubicBezTo>
                  <a:cubicBezTo>
                    <a:pt x="0" y="90"/>
                    <a:pt x="82" y="118"/>
                    <a:pt x="183" y="118"/>
                  </a:cubicBezTo>
                  <a:cubicBezTo>
                    <a:pt x="284" y="118"/>
                    <a:pt x="365" y="90"/>
                    <a:pt x="365" y="54"/>
                  </a:cubicBezTo>
                  <a:cubicBezTo>
                    <a:pt x="365" y="6"/>
                    <a:pt x="365" y="6"/>
                    <a:pt x="365" y="6"/>
                  </a:cubicBezTo>
                  <a:cubicBezTo>
                    <a:pt x="365" y="4"/>
                    <a:pt x="365" y="2"/>
                    <a:pt x="365" y="0"/>
                  </a:cubicBezTo>
                  <a:cubicBezTo>
                    <a:pt x="355" y="32"/>
                    <a:pt x="277" y="56"/>
                    <a:pt x="183" y="56"/>
                  </a:cubicBezTo>
                  <a:close/>
                  <a:moveTo>
                    <a:pt x="41" y="88"/>
                  </a:moveTo>
                  <a:cubicBezTo>
                    <a:pt x="32" y="84"/>
                    <a:pt x="24" y="79"/>
                    <a:pt x="17" y="74"/>
                  </a:cubicBezTo>
                  <a:cubicBezTo>
                    <a:pt x="17" y="27"/>
                    <a:pt x="17" y="27"/>
                    <a:pt x="17" y="27"/>
                  </a:cubicBezTo>
                  <a:cubicBezTo>
                    <a:pt x="24" y="32"/>
                    <a:pt x="32" y="36"/>
                    <a:pt x="41" y="41"/>
                  </a:cubicBezTo>
                  <a:lnTo>
                    <a:pt x="41" y="88"/>
                  </a:lnTo>
                  <a:close/>
                  <a:moveTo>
                    <a:pt x="77" y="100"/>
                  </a:moveTo>
                  <a:cubicBezTo>
                    <a:pt x="69" y="98"/>
                    <a:pt x="60" y="95"/>
                    <a:pt x="53" y="93"/>
                  </a:cubicBezTo>
                  <a:cubicBezTo>
                    <a:pt x="53" y="45"/>
                    <a:pt x="53" y="45"/>
                    <a:pt x="53" y="45"/>
                  </a:cubicBezTo>
                  <a:cubicBezTo>
                    <a:pt x="60" y="48"/>
                    <a:pt x="69" y="50"/>
                    <a:pt x="77" y="53"/>
                  </a:cubicBezTo>
                  <a:lnTo>
                    <a:pt x="77" y="100"/>
                  </a:lnTo>
                  <a:close/>
                  <a:moveTo>
                    <a:pt x="113" y="107"/>
                  </a:moveTo>
                  <a:cubicBezTo>
                    <a:pt x="105" y="106"/>
                    <a:pt x="97" y="105"/>
                    <a:pt x="89" y="103"/>
                  </a:cubicBezTo>
                  <a:cubicBezTo>
                    <a:pt x="89" y="55"/>
                    <a:pt x="89" y="55"/>
                    <a:pt x="89" y="55"/>
                  </a:cubicBezTo>
                  <a:cubicBezTo>
                    <a:pt x="97" y="57"/>
                    <a:pt x="105" y="59"/>
                    <a:pt x="113" y="60"/>
                  </a:cubicBezTo>
                  <a:lnTo>
                    <a:pt x="113" y="107"/>
                  </a:lnTo>
                  <a:close/>
                  <a:moveTo>
                    <a:pt x="333" y="84"/>
                  </a:moveTo>
                  <a:cubicBezTo>
                    <a:pt x="326" y="87"/>
                    <a:pt x="318" y="91"/>
                    <a:pt x="309" y="94"/>
                  </a:cubicBezTo>
                  <a:cubicBezTo>
                    <a:pt x="309" y="47"/>
                    <a:pt x="309" y="47"/>
                    <a:pt x="309" y="47"/>
                  </a:cubicBezTo>
                  <a:cubicBezTo>
                    <a:pt x="318" y="43"/>
                    <a:pt x="326" y="40"/>
                    <a:pt x="333" y="36"/>
                  </a:cubicBezTo>
                  <a:lnTo>
                    <a:pt x="333" y="84"/>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20"/>
            <p:cNvSpPr>
              <a:spLocks noEditPoints="1"/>
            </p:cNvSpPr>
            <p:nvPr/>
          </p:nvSpPr>
          <p:spPr bwMode="auto">
            <a:xfrm>
              <a:off x="8541624" y="5056817"/>
              <a:ext cx="1368425" cy="447675"/>
            </a:xfrm>
            <a:custGeom>
              <a:avLst/>
              <a:gdLst>
                <a:gd name="T0" fmla="*/ 183 w 365"/>
                <a:gd name="T1" fmla="*/ 57 h 119"/>
                <a:gd name="T2" fmla="*/ 1 w 365"/>
                <a:gd name="T3" fmla="*/ 0 h 119"/>
                <a:gd name="T4" fmla="*/ 0 w 365"/>
                <a:gd name="T5" fmla="*/ 7 h 119"/>
                <a:gd name="T6" fmla="*/ 0 w 365"/>
                <a:gd name="T7" fmla="*/ 55 h 119"/>
                <a:gd name="T8" fmla="*/ 183 w 365"/>
                <a:gd name="T9" fmla="*/ 119 h 119"/>
                <a:gd name="T10" fmla="*/ 365 w 365"/>
                <a:gd name="T11" fmla="*/ 55 h 119"/>
                <a:gd name="T12" fmla="*/ 365 w 365"/>
                <a:gd name="T13" fmla="*/ 7 h 119"/>
                <a:gd name="T14" fmla="*/ 365 w 365"/>
                <a:gd name="T15" fmla="*/ 0 h 119"/>
                <a:gd name="T16" fmla="*/ 183 w 365"/>
                <a:gd name="T17" fmla="*/ 57 h 119"/>
                <a:gd name="T18" fmla="*/ 41 w 365"/>
                <a:gd name="T19" fmla="*/ 89 h 119"/>
                <a:gd name="T20" fmla="*/ 17 w 365"/>
                <a:gd name="T21" fmla="*/ 75 h 119"/>
                <a:gd name="T22" fmla="*/ 17 w 365"/>
                <a:gd name="T23" fmla="*/ 28 h 119"/>
                <a:gd name="T24" fmla="*/ 41 w 365"/>
                <a:gd name="T25" fmla="*/ 42 h 119"/>
                <a:gd name="T26" fmla="*/ 41 w 365"/>
                <a:gd name="T27" fmla="*/ 89 h 119"/>
                <a:gd name="T28" fmla="*/ 77 w 365"/>
                <a:gd name="T29" fmla="*/ 101 h 119"/>
                <a:gd name="T30" fmla="*/ 53 w 365"/>
                <a:gd name="T31" fmla="*/ 94 h 119"/>
                <a:gd name="T32" fmla="*/ 53 w 365"/>
                <a:gd name="T33" fmla="*/ 46 h 119"/>
                <a:gd name="T34" fmla="*/ 77 w 365"/>
                <a:gd name="T35" fmla="*/ 54 h 119"/>
                <a:gd name="T36" fmla="*/ 77 w 365"/>
                <a:gd name="T37" fmla="*/ 101 h 119"/>
                <a:gd name="T38" fmla="*/ 113 w 365"/>
                <a:gd name="T39" fmla="*/ 108 h 119"/>
                <a:gd name="T40" fmla="*/ 89 w 365"/>
                <a:gd name="T41" fmla="*/ 104 h 119"/>
                <a:gd name="T42" fmla="*/ 89 w 365"/>
                <a:gd name="T43" fmla="*/ 56 h 119"/>
                <a:gd name="T44" fmla="*/ 113 w 365"/>
                <a:gd name="T45" fmla="*/ 61 h 119"/>
                <a:gd name="T46" fmla="*/ 113 w 365"/>
                <a:gd name="T47" fmla="*/ 108 h 119"/>
                <a:gd name="T48" fmla="*/ 333 w 365"/>
                <a:gd name="T49" fmla="*/ 84 h 119"/>
                <a:gd name="T50" fmla="*/ 309 w 365"/>
                <a:gd name="T51" fmla="*/ 95 h 119"/>
                <a:gd name="T52" fmla="*/ 309 w 365"/>
                <a:gd name="T53" fmla="*/ 47 h 119"/>
                <a:gd name="T54" fmla="*/ 333 w 365"/>
                <a:gd name="T55" fmla="*/ 37 h 119"/>
                <a:gd name="T56" fmla="*/ 333 w 365"/>
                <a:gd name="T57" fmla="*/ 8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5" h="119">
                  <a:moveTo>
                    <a:pt x="183" y="57"/>
                  </a:moveTo>
                  <a:cubicBezTo>
                    <a:pt x="88" y="57"/>
                    <a:pt x="10" y="32"/>
                    <a:pt x="1" y="0"/>
                  </a:cubicBezTo>
                  <a:cubicBezTo>
                    <a:pt x="0" y="3"/>
                    <a:pt x="0" y="5"/>
                    <a:pt x="0" y="7"/>
                  </a:cubicBezTo>
                  <a:cubicBezTo>
                    <a:pt x="0" y="55"/>
                    <a:pt x="0" y="55"/>
                    <a:pt x="0" y="55"/>
                  </a:cubicBezTo>
                  <a:cubicBezTo>
                    <a:pt x="0" y="90"/>
                    <a:pt x="82" y="119"/>
                    <a:pt x="183" y="119"/>
                  </a:cubicBezTo>
                  <a:cubicBezTo>
                    <a:pt x="284" y="119"/>
                    <a:pt x="365" y="90"/>
                    <a:pt x="365" y="55"/>
                  </a:cubicBezTo>
                  <a:cubicBezTo>
                    <a:pt x="365" y="7"/>
                    <a:pt x="365" y="7"/>
                    <a:pt x="365" y="7"/>
                  </a:cubicBezTo>
                  <a:cubicBezTo>
                    <a:pt x="365" y="5"/>
                    <a:pt x="365" y="3"/>
                    <a:pt x="365" y="0"/>
                  </a:cubicBezTo>
                  <a:cubicBezTo>
                    <a:pt x="355" y="32"/>
                    <a:pt x="277" y="57"/>
                    <a:pt x="183" y="57"/>
                  </a:cubicBezTo>
                  <a:close/>
                  <a:moveTo>
                    <a:pt x="41" y="89"/>
                  </a:moveTo>
                  <a:cubicBezTo>
                    <a:pt x="32" y="85"/>
                    <a:pt x="24" y="80"/>
                    <a:pt x="17" y="75"/>
                  </a:cubicBezTo>
                  <a:cubicBezTo>
                    <a:pt x="17" y="28"/>
                    <a:pt x="17" y="28"/>
                    <a:pt x="17" y="28"/>
                  </a:cubicBezTo>
                  <a:cubicBezTo>
                    <a:pt x="24" y="33"/>
                    <a:pt x="32" y="37"/>
                    <a:pt x="41" y="42"/>
                  </a:cubicBezTo>
                  <a:lnTo>
                    <a:pt x="41" y="89"/>
                  </a:lnTo>
                  <a:close/>
                  <a:moveTo>
                    <a:pt x="77" y="101"/>
                  </a:moveTo>
                  <a:cubicBezTo>
                    <a:pt x="69" y="99"/>
                    <a:pt x="60" y="96"/>
                    <a:pt x="53" y="94"/>
                  </a:cubicBezTo>
                  <a:cubicBezTo>
                    <a:pt x="53" y="46"/>
                    <a:pt x="53" y="46"/>
                    <a:pt x="53" y="46"/>
                  </a:cubicBezTo>
                  <a:cubicBezTo>
                    <a:pt x="60" y="49"/>
                    <a:pt x="69" y="51"/>
                    <a:pt x="77" y="54"/>
                  </a:cubicBezTo>
                  <a:lnTo>
                    <a:pt x="77" y="101"/>
                  </a:lnTo>
                  <a:close/>
                  <a:moveTo>
                    <a:pt x="113" y="108"/>
                  </a:moveTo>
                  <a:cubicBezTo>
                    <a:pt x="105" y="107"/>
                    <a:pt x="97" y="105"/>
                    <a:pt x="89" y="104"/>
                  </a:cubicBezTo>
                  <a:cubicBezTo>
                    <a:pt x="89" y="56"/>
                    <a:pt x="89" y="56"/>
                    <a:pt x="89" y="56"/>
                  </a:cubicBezTo>
                  <a:cubicBezTo>
                    <a:pt x="97" y="58"/>
                    <a:pt x="105" y="60"/>
                    <a:pt x="113" y="61"/>
                  </a:cubicBezTo>
                  <a:lnTo>
                    <a:pt x="113" y="108"/>
                  </a:lnTo>
                  <a:close/>
                  <a:moveTo>
                    <a:pt x="333" y="84"/>
                  </a:moveTo>
                  <a:cubicBezTo>
                    <a:pt x="326" y="88"/>
                    <a:pt x="318" y="92"/>
                    <a:pt x="309" y="95"/>
                  </a:cubicBezTo>
                  <a:cubicBezTo>
                    <a:pt x="309" y="47"/>
                    <a:pt x="309" y="47"/>
                    <a:pt x="309" y="47"/>
                  </a:cubicBezTo>
                  <a:cubicBezTo>
                    <a:pt x="318" y="44"/>
                    <a:pt x="326" y="41"/>
                    <a:pt x="333" y="37"/>
                  </a:cubicBezTo>
                  <a:lnTo>
                    <a:pt x="333" y="84"/>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21"/>
            <p:cNvSpPr>
              <a:spLocks noEditPoints="1"/>
            </p:cNvSpPr>
            <p:nvPr/>
          </p:nvSpPr>
          <p:spPr bwMode="auto">
            <a:xfrm>
              <a:off x="8541624" y="5356854"/>
              <a:ext cx="1368425" cy="442913"/>
            </a:xfrm>
            <a:custGeom>
              <a:avLst/>
              <a:gdLst>
                <a:gd name="T0" fmla="*/ 183 w 365"/>
                <a:gd name="T1" fmla="*/ 57 h 118"/>
                <a:gd name="T2" fmla="*/ 1 w 365"/>
                <a:gd name="T3" fmla="*/ 0 h 118"/>
                <a:gd name="T4" fmla="*/ 0 w 365"/>
                <a:gd name="T5" fmla="*/ 7 h 118"/>
                <a:gd name="T6" fmla="*/ 0 w 365"/>
                <a:gd name="T7" fmla="*/ 55 h 118"/>
                <a:gd name="T8" fmla="*/ 183 w 365"/>
                <a:gd name="T9" fmla="*/ 118 h 118"/>
                <a:gd name="T10" fmla="*/ 365 w 365"/>
                <a:gd name="T11" fmla="*/ 55 h 118"/>
                <a:gd name="T12" fmla="*/ 365 w 365"/>
                <a:gd name="T13" fmla="*/ 7 h 118"/>
                <a:gd name="T14" fmla="*/ 365 w 365"/>
                <a:gd name="T15" fmla="*/ 0 h 118"/>
                <a:gd name="T16" fmla="*/ 183 w 365"/>
                <a:gd name="T17" fmla="*/ 57 h 118"/>
                <a:gd name="T18" fmla="*/ 41 w 365"/>
                <a:gd name="T19" fmla="*/ 88 h 118"/>
                <a:gd name="T20" fmla="*/ 17 w 365"/>
                <a:gd name="T21" fmla="*/ 74 h 118"/>
                <a:gd name="T22" fmla="*/ 17 w 365"/>
                <a:gd name="T23" fmla="*/ 27 h 118"/>
                <a:gd name="T24" fmla="*/ 41 w 365"/>
                <a:gd name="T25" fmla="*/ 41 h 118"/>
                <a:gd name="T26" fmla="*/ 41 w 365"/>
                <a:gd name="T27" fmla="*/ 88 h 118"/>
                <a:gd name="T28" fmla="*/ 77 w 365"/>
                <a:gd name="T29" fmla="*/ 101 h 118"/>
                <a:gd name="T30" fmla="*/ 53 w 365"/>
                <a:gd name="T31" fmla="*/ 93 h 118"/>
                <a:gd name="T32" fmla="*/ 53 w 365"/>
                <a:gd name="T33" fmla="*/ 46 h 118"/>
                <a:gd name="T34" fmla="*/ 77 w 365"/>
                <a:gd name="T35" fmla="*/ 53 h 118"/>
                <a:gd name="T36" fmla="*/ 77 w 365"/>
                <a:gd name="T37" fmla="*/ 101 h 118"/>
                <a:gd name="T38" fmla="*/ 113 w 365"/>
                <a:gd name="T39" fmla="*/ 108 h 118"/>
                <a:gd name="T40" fmla="*/ 89 w 365"/>
                <a:gd name="T41" fmla="*/ 103 h 118"/>
                <a:gd name="T42" fmla="*/ 89 w 365"/>
                <a:gd name="T43" fmla="*/ 56 h 118"/>
                <a:gd name="T44" fmla="*/ 113 w 365"/>
                <a:gd name="T45" fmla="*/ 60 h 118"/>
                <a:gd name="T46" fmla="*/ 113 w 365"/>
                <a:gd name="T47" fmla="*/ 108 h 118"/>
                <a:gd name="T48" fmla="*/ 333 w 365"/>
                <a:gd name="T49" fmla="*/ 84 h 118"/>
                <a:gd name="T50" fmla="*/ 309 w 365"/>
                <a:gd name="T51" fmla="*/ 94 h 118"/>
                <a:gd name="T52" fmla="*/ 309 w 365"/>
                <a:gd name="T53" fmla="*/ 47 h 118"/>
                <a:gd name="T54" fmla="*/ 333 w 365"/>
                <a:gd name="T55" fmla="*/ 37 h 118"/>
                <a:gd name="T56" fmla="*/ 333 w 365"/>
                <a:gd name="T57" fmla="*/ 8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5" h="118">
                  <a:moveTo>
                    <a:pt x="183" y="57"/>
                  </a:moveTo>
                  <a:cubicBezTo>
                    <a:pt x="88" y="57"/>
                    <a:pt x="10" y="32"/>
                    <a:pt x="1" y="0"/>
                  </a:cubicBezTo>
                  <a:cubicBezTo>
                    <a:pt x="0" y="2"/>
                    <a:pt x="0" y="4"/>
                    <a:pt x="0" y="7"/>
                  </a:cubicBezTo>
                  <a:cubicBezTo>
                    <a:pt x="0" y="55"/>
                    <a:pt x="0" y="55"/>
                    <a:pt x="0" y="55"/>
                  </a:cubicBezTo>
                  <a:cubicBezTo>
                    <a:pt x="0" y="90"/>
                    <a:pt x="82" y="118"/>
                    <a:pt x="183" y="118"/>
                  </a:cubicBezTo>
                  <a:cubicBezTo>
                    <a:pt x="284" y="118"/>
                    <a:pt x="365" y="90"/>
                    <a:pt x="365" y="55"/>
                  </a:cubicBezTo>
                  <a:cubicBezTo>
                    <a:pt x="365" y="7"/>
                    <a:pt x="365" y="7"/>
                    <a:pt x="365" y="7"/>
                  </a:cubicBezTo>
                  <a:cubicBezTo>
                    <a:pt x="365" y="4"/>
                    <a:pt x="365" y="2"/>
                    <a:pt x="365" y="0"/>
                  </a:cubicBezTo>
                  <a:cubicBezTo>
                    <a:pt x="355" y="32"/>
                    <a:pt x="277" y="57"/>
                    <a:pt x="183" y="57"/>
                  </a:cubicBezTo>
                  <a:close/>
                  <a:moveTo>
                    <a:pt x="41" y="88"/>
                  </a:moveTo>
                  <a:cubicBezTo>
                    <a:pt x="32" y="84"/>
                    <a:pt x="24" y="80"/>
                    <a:pt x="17" y="74"/>
                  </a:cubicBezTo>
                  <a:cubicBezTo>
                    <a:pt x="17" y="27"/>
                    <a:pt x="17" y="27"/>
                    <a:pt x="17" y="27"/>
                  </a:cubicBezTo>
                  <a:cubicBezTo>
                    <a:pt x="24" y="32"/>
                    <a:pt x="32" y="37"/>
                    <a:pt x="41" y="41"/>
                  </a:cubicBezTo>
                  <a:lnTo>
                    <a:pt x="41" y="88"/>
                  </a:lnTo>
                  <a:close/>
                  <a:moveTo>
                    <a:pt x="77" y="101"/>
                  </a:moveTo>
                  <a:cubicBezTo>
                    <a:pt x="69" y="98"/>
                    <a:pt x="60" y="96"/>
                    <a:pt x="53" y="93"/>
                  </a:cubicBezTo>
                  <a:cubicBezTo>
                    <a:pt x="53" y="46"/>
                    <a:pt x="53" y="46"/>
                    <a:pt x="53" y="46"/>
                  </a:cubicBezTo>
                  <a:cubicBezTo>
                    <a:pt x="60" y="48"/>
                    <a:pt x="69" y="51"/>
                    <a:pt x="77" y="53"/>
                  </a:cubicBezTo>
                  <a:lnTo>
                    <a:pt x="77" y="101"/>
                  </a:lnTo>
                  <a:close/>
                  <a:moveTo>
                    <a:pt x="113" y="108"/>
                  </a:moveTo>
                  <a:cubicBezTo>
                    <a:pt x="105" y="106"/>
                    <a:pt x="97" y="105"/>
                    <a:pt x="89" y="103"/>
                  </a:cubicBezTo>
                  <a:cubicBezTo>
                    <a:pt x="89" y="56"/>
                    <a:pt x="89" y="56"/>
                    <a:pt x="89" y="56"/>
                  </a:cubicBezTo>
                  <a:cubicBezTo>
                    <a:pt x="97" y="58"/>
                    <a:pt x="105" y="59"/>
                    <a:pt x="113" y="60"/>
                  </a:cubicBezTo>
                  <a:lnTo>
                    <a:pt x="113" y="108"/>
                  </a:lnTo>
                  <a:close/>
                  <a:moveTo>
                    <a:pt x="333" y="84"/>
                  </a:moveTo>
                  <a:cubicBezTo>
                    <a:pt x="326" y="88"/>
                    <a:pt x="318" y="91"/>
                    <a:pt x="309" y="94"/>
                  </a:cubicBezTo>
                  <a:cubicBezTo>
                    <a:pt x="309" y="47"/>
                    <a:pt x="309" y="47"/>
                    <a:pt x="309" y="47"/>
                  </a:cubicBezTo>
                  <a:cubicBezTo>
                    <a:pt x="318" y="44"/>
                    <a:pt x="326" y="40"/>
                    <a:pt x="333" y="37"/>
                  </a:cubicBezTo>
                  <a:lnTo>
                    <a:pt x="333" y="84"/>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22"/>
            <p:cNvSpPr>
              <a:spLocks noEditPoints="1"/>
            </p:cNvSpPr>
            <p:nvPr/>
          </p:nvSpPr>
          <p:spPr bwMode="auto">
            <a:xfrm>
              <a:off x="8541624" y="5653717"/>
              <a:ext cx="1368425" cy="442913"/>
            </a:xfrm>
            <a:custGeom>
              <a:avLst/>
              <a:gdLst>
                <a:gd name="T0" fmla="*/ 183 w 365"/>
                <a:gd name="T1" fmla="*/ 57 h 118"/>
                <a:gd name="T2" fmla="*/ 1 w 365"/>
                <a:gd name="T3" fmla="*/ 0 h 118"/>
                <a:gd name="T4" fmla="*/ 0 w 365"/>
                <a:gd name="T5" fmla="*/ 6 h 118"/>
                <a:gd name="T6" fmla="*/ 0 w 365"/>
                <a:gd name="T7" fmla="*/ 55 h 118"/>
                <a:gd name="T8" fmla="*/ 183 w 365"/>
                <a:gd name="T9" fmla="*/ 118 h 118"/>
                <a:gd name="T10" fmla="*/ 365 w 365"/>
                <a:gd name="T11" fmla="*/ 55 h 118"/>
                <a:gd name="T12" fmla="*/ 365 w 365"/>
                <a:gd name="T13" fmla="*/ 6 h 118"/>
                <a:gd name="T14" fmla="*/ 365 w 365"/>
                <a:gd name="T15" fmla="*/ 0 h 118"/>
                <a:gd name="T16" fmla="*/ 183 w 365"/>
                <a:gd name="T17" fmla="*/ 57 h 118"/>
                <a:gd name="T18" fmla="*/ 41 w 365"/>
                <a:gd name="T19" fmla="*/ 88 h 118"/>
                <a:gd name="T20" fmla="*/ 17 w 365"/>
                <a:gd name="T21" fmla="*/ 74 h 118"/>
                <a:gd name="T22" fmla="*/ 17 w 365"/>
                <a:gd name="T23" fmla="*/ 27 h 118"/>
                <a:gd name="T24" fmla="*/ 41 w 365"/>
                <a:gd name="T25" fmla="*/ 41 h 118"/>
                <a:gd name="T26" fmla="*/ 41 w 365"/>
                <a:gd name="T27" fmla="*/ 88 h 118"/>
                <a:gd name="T28" fmla="*/ 77 w 365"/>
                <a:gd name="T29" fmla="*/ 100 h 118"/>
                <a:gd name="T30" fmla="*/ 53 w 365"/>
                <a:gd name="T31" fmla="*/ 93 h 118"/>
                <a:gd name="T32" fmla="*/ 53 w 365"/>
                <a:gd name="T33" fmla="*/ 46 h 118"/>
                <a:gd name="T34" fmla="*/ 77 w 365"/>
                <a:gd name="T35" fmla="*/ 53 h 118"/>
                <a:gd name="T36" fmla="*/ 77 w 365"/>
                <a:gd name="T37" fmla="*/ 100 h 118"/>
                <a:gd name="T38" fmla="*/ 113 w 365"/>
                <a:gd name="T39" fmla="*/ 108 h 118"/>
                <a:gd name="T40" fmla="*/ 89 w 365"/>
                <a:gd name="T41" fmla="*/ 103 h 118"/>
                <a:gd name="T42" fmla="*/ 89 w 365"/>
                <a:gd name="T43" fmla="*/ 56 h 118"/>
                <a:gd name="T44" fmla="*/ 113 w 365"/>
                <a:gd name="T45" fmla="*/ 60 h 118"/>
                <a:gd name="T46" fmla="*/ 113 w 365"/>
                <a:gd name="T47" fmla="*/ 108 h 118"/>
                <a:gd name="T48" fmla="*/ 333 w 365"/>
                <a:gd name="T49" fmla="*/ 84 h 118"/>
                <a:gd name="T50" fmla="*/ 309 w 365"/>
                <a:gd name="T51" fmla="*/ 94 h 118"/>
                <a:gd name="T52" fmla="*/ 309 w 365"/>
                <a:gd name="T53" fmla="*/ 47 h 118"/>
                <a:gd name="T54" fmla="*/ 333 w 365"/>
                <a:gd name="T55" fmla="*/ 37 h 118"/>
                <a:gd name="T56" fmla="*/ 333 w 365"/>
                <a:gd name="T57" fmla="*/ 8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5" h="118">
                  <a:moveTo>
                    <a:pt x="183" y="57"/>
                  </a:moveTo>
                  <a:cubicBezTo>
                    <a:pt x="88" y="57"/>
                    <a:pt x="10" y="32"/>
                    <a:pt x="1" y="0"/>
                  </a:cubicBezTo>
                  <a:cubicBezTo>
                    <a:pt x="0" y="2"/>
                    <a:pt x="0" y="4"/>
                    <a:pt x="0" y="6"/>
                  </a:cubicBezTo>
                  <a:cubicBezTo>
                    <a:pt x="0" y="55"/>
                    <a:pt x="0" y="55"/>
                    <a:pt x="0" y="55"/>
                  </a:cubicBezTo>
                  <a:cubicBezTo>
                    <a:pt x="0" y="90"/>
                    <a:pt x="82" y="118"/>
                    <a:pt x="183" y="118"/>
                  </a:cubicBezTo>
                  <a:cubicBezTo>
                    <a:pt x="284" y="118"/>
                    <a:pt x="365" y="90"/>
                    <a:pt x="365" y="55"/>
                  </a:cubicBezTo>
                  <a:cubicBezTo>
                    <a:pt x="365" y="6"/>
                    <a:pt x="365" y="6"/>
                    <a:pt x="365" y="6"/>
                  </a:cubicBezTo>
                  <a:cubicBezTo>
                    <a:pt x="365" y="4"/>
                    <a:pt x="365" y="2"/>
                    <a:pt x="365" y="0"/>
                  </a:cubicBezTo>
                  <a:cubicBezTo>
                    <a:pt x="355" y="32"/>
                    <a:pt x="277" y="57"/>
                    <a:pt x="183" y="57"/>
                  </a:cubicBezTo>
                  <a:close/>
                  <a:moveTo>
                    <a:pt x="41" y="88"/>
                  </a:moveTo>
                  <a:cubicBezTo>
                    <a:pt x="32" y="84"/>
                    <a:pt x="24" y="79"/>
                    <a:pt x="17" y="74"/>
                  </a:cubicBezTo>
                  <a:cubicBezTo>
                    <a:pt x="17" y="27"/>
                    <a:pt x="17" y="27"/>
                    <a:pt x="17" y="27"/>
                  </a:cubicBezTo>
                  <a:cubicBezTo>
                    <a:pt x="24" y="32"/>
                    <a:pt x="32" y="37"/>
                    <a:pt x="41" y="41"/>
                  </a:cubicBezTo>
                  <a:lnTo>
                    <a:pt x="41" y="88"/>
                  </a:lnTo>
                  <a:close/>
                  <a:moveTo>
                    <a:pt x="77" y="100"/>
                  </a:moveTo>
                  <a:cubicBezTo>
                    <a:pt x="69" y="98"/>
                    <a:pt x="60" y="96"/>
                    <a:pt x="53" y="93"/>
                  </a:cubicBezTo>
                  <a:cubicBezTo>
                    <a:pt x="53" y="46"/>
                    <a:pt x="53" y="46"/>
                    <a:pt x="53" y="46"/>
                  </a:cubicBezTo>
                  <a:cubicBezTo>
                    <a:pt x="60" y="48"/>
                    <a:pt x="69" y="51"/>
                    <a:pt x="77" y="53"/>
                  </a:cubicBezTo>
                  <a:lnTo>
                    <a:pt x="77" y="100"/>
                  </a:lnTo>
                  <a:close/>
                  <a:moveTo>
                    <a:pt x="113" y="108"/>
                  </a:moveTo>
                  <a:cubicBezTo>
                    <a:pt x="105" y="106"/>
                    <a:pt x="97" y="105"/>
                    <a:pt x="89" y="103"/>
                  </a:cubicBezTo>
                  <a:cubicBezTo>
                    <a:pt x="89" y="56"/>
                    <a:pt x="89" y="56"/>
                    <a:pt x="89" y="56"/>
                  </a:cubicBezTo>
                  <a:cubicBezTo>
                    <a:pt x="97" y="57"/>
                    <a:pt x="105" y="59"/>
                    <a:pt x="113" y="60"/>
                  </a:cubicBezTo>
                  <a:lnTo>
                    <a:pt x="113" y="108"/>
                  </a:lnTo>
                  <a:close/>
                  <a:moveTo>
                    <a:pt x="333" y="84"/>
                  </a:moveTo>
                  <a:cubicBezTo>
                    <a:pt x="326" y="88"/>
                    <a:pt x="318" y="91"/>
                    <a:pt x="309" y="94"/>
                  </a:cubicBezTo>
                  <a:cubicBezTo>
                    <a:pt x="309" y="47"/>
                    <a:pt x="309" y="47"/>
                    <a:pt x="309" y="47"/>
                  </a:cubicBezTo>
                  <a:cubicBezTo>
                    <a:pt x="318" y="44"/>
                    <a:pt x="326" y="40"/>
                    <a:pt x="333" y="37"/>
                  </a:cubicBezTo>
                  <a:lnTo>
                    <a:pt x="333" y="84"/>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23"/>
            <p:cNvSpPr>
              <a:spLocks noEditPoints="1"/>
            </p:cNvSpPr>
            <p:nvPr/>
          </p:nvSpPr>
          <p:spPr bwMode="auto">
            <a:xfrm>
              <a:off x="8541624" y="5950579"/>
              <a:ext cx="1368425" cy="441325"/>
            </a:xfrm>
            <a:custGeom>
              <a:avLst/>
              <a:gdLst>
                <a:gd name="T0" fmla="*/ 183 w 365"/>
                <a:gd name="T1" fmla="*/ 57 h 118"/>
                <a:gd name="T2" fmla="*/ 1 w 365"/>
                <a:gd name="T3" fmla="*/ 0 h 118"/>
                <a:gd name="T4" fmla="*/ 0 w 365"/>
                <a:gd name="T5" fmla="*/ 6 h 118"/>
                <a:gd name="T6" fmla="*/ 0 w 365"/>
                <a:gd name="T7" fmla="*/ 55 h 118"/>
                <a:gd name="T8" fmla="*/ 183 w 365"/>
                <a:gd name="T9" fmla="*/ 118 h 118"/>
                <a:gd name="T10" fmla="*/ 365 w 365"/>
                <a:gd name="T11" fmla="*/ 55 h 118"/>
                <a:gd name="T12" fmla="*/ 365 w 365"/>
                <a:gd name="T13" fmla="*/ 6 h 118"/>
                <a:gd name="T14" fmla="*/ 365 w 365"/>
                <a:gd name="T15" fmla="*/ 0 h 118"/>
                <a:gd name="T16" fmla="*/ 183 w 365"/>
                <a:gd name="T17" fmla="*/ 57 h 118"/>
                <a:gd name="T18" fmla="*/ 41 w 365"/>
                <a:gd name="T19" fmla="*/ 88 h 118"/>
                <a:gd name="T20" fmla="*/ 17 w 365"/>
                <a:gd name="T21" fmla="*/ 74 h 118"/>
                <a:gd name="T22" fmla="*/ 17 w 365"/>
                <a:gd name="T23" fmla="*/ 27 h 118"/>
                <a:gd name="T24" fmla="*/ 41 w 365"/>
                <a:gd name="T25" fmla="*/ 41 h 118"/>
                <a:gd name="T26" fmla="*/ 41 w 365"/>
                <a:gd name="T27" fmla="*/ 88 h 118"/>
                <a:gd name="T28" fmla="*/ 77 w 365"/>
                <a:gd name="T29" fmla="*/ 100 h 118"/>
                <a:gd name="T30" fmla="*/ 53 w 365"/>
                <a:gd name="T31" fmla="*/ 93 h 118"/>
                <a:gd name="T32" fmla="*/ 53 w 365"/>
                <a:gd name="T33" fmla="*/ 45 h 118"/>
                <a:gd name="T34" fmla="*/ 77 w 365"/>
                <a:gd name="T35" fmla="*/ 53 h 118"/>
                <a:gd name="T36" fmla="*/ 77 w 365"/>
                <a:gd name="T37" fmla="*/ 100 h 118"/>
                <a:gd name="T38" fmla="*/ 113 w 365"/>
                <a:gd name="T39" fmla="*/ 107 h 118"/>
                <a:gd name="T40" fmla="*/ 89 w 365"/>
                <a:gd name="T41" fmla="*/ 103 h 118"/>
                <a:gd name="T42" fmla="*/ 89 w 365"/>
                <a:gd name="T43" fmla="*/ 56 h 118"/>
                <a:gd name="T44" fmla="*/ 113 w 365"/>
                <a:gd name="T45" fmla="*/ 60 h 118"/>
                <a:gd name="T46" fmla="*/ 113 w 365"/>
                <a:gd name="T47" fmla="*/ 107 h 118"/>
                <a:gd name="T48" fmla="*/ 333 w 365"/>
                <a:gd name="T49" fmla="*/ 84 h 118"/>
                <a:gd name="T50" fmla="*/ 309 w 365"/>
                <a:gd name="T51" fmla="*/ 94 h 118"/>
                <a:gd name="T52" fmla="*/ 309 w 365"/>
                <a:gd name="T53" fmla="*/ 47 h 118"/>
                <a:gd name="T54" fmla="*/ 333 w 365"/>
                <a:gd name="T55" fmla="*/ 36 h 118"/>
                <a:gd name="T56" fmla="*/ 333 w 365"/>
                <a:gd name="T57" fmla="*/ 8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5" h="118">
                  <a:moveTo>
                    <a:pt x="183" y="57"/>
                  </a:moveTo>
                  <a:cubicBezTo>
                    <a:pt x="88" y="57"/>
                    <a:pt x="10" y="32"/>
                    <a:pt x="1" y="0"/>
                  </a:cubicBezTo>
                  <a:cubicBezTo>
                    <a:pt x="0" y="2"/>
                    <a:pt x="0" y="4"/>
                    <a:pt x="0" y="6"/>
                  </a:cubicBezTo>
                  <a:cubicBezTo>
                    <a:pt x="0" y="55"/>
                    <a:pt x="0" y="55"/>
                    <a:pt x="0" y="55"/>
                  </a:cubicBezTo>
                  <a:cubicBezTo>
                    <a:pt x="0" y="90"/>
                    <a:pt x="82" y="118"/>
                    <a:pt x="183" y="118"/>
                  </a:cubicBezTo>
                  <a:cubicBezTo>
                    <a:pt x="284" y="118"/>
                    <a:pt x="365" y="90"/>
                    <a:pt x="365" y="55"/>
                  </a:cubicBezTo>
                  <a:cubicBezTo>
                    <a:pt x="365" y="6"/>
                    <a:pt x="365" y="6"/>
                    <a:pt x="365" y="6"/>
                  </a:cubicBezTo>
                  <a:cubicBezTo>
                    <a:pt x="365" y="4"/>
                    <a:pt x="365" y="2"/>
                    <a:pt x="365" y="0"/>
                  </a:cubicBezTo>
                  <a:cubicBezTo>
                    <a:pt x="355" y="32"/>
                    <a:pt x="277" y="57"/>
                    <a:pt x="183" y="57"/>
                  </a:cubicBezTo>
                  <a:close/>
                  <a:moveTo>
                    <a:pt x="41" y="88"/>
                  </a:moveTo>
                  <a:cubicBezTo>
                    <a:pt x="32" y="84"/>
                    <a:pt x="24" y="79"/>
                    <a:pt x="17" y="74"/>
                  </a:cubicBezTo>
                  <a:cubicBezTo>
                    <a:pt x="17" y="27"/>
                    <a:pt x="17" y="27"/>
                    <a:pt x="17" y="27"/>
                  </a:cubicBezTo>
                  <a:cubicBezTo>
                    <a:pt x="24" y="32"/>
                    <a:pt x="32" y="37"/>
                    <a:pt x="41" y="41"/>
                  </a:cubicBezTo>
                  <a:lnTo>
                    <a:pt x="41" y="88"/>
                  </a:lnTo>
                  <a:close/>
                  <a:moveTo>
                    <a:pt x="77" y="100"/>
                  </a:moveTo>
                  <a:cubicBezTo>
                    <a:pt x="69" y="98"/>
                    <a:pt x="60" y="96"/>
                    <a:pt x="53" y="93"/>
                  </a:cubicBezTo>
                  <a:cubicBezTo>
                    <a:pt x="53" y="45"/>
                    <a:pt x="53" y="45"/>
                    <a:pt x="53" y="45"/>
                  </a:cubicBezTo>
                  <a:cubicBezTo>
                    <a:pt x="60" y="48"/>
                    <a:pt x="69" y="51"/>
                    <a:pt x="77" y="53"/>
                  </a:cubicBezTo>
                  <a:lnTo>
                    <a:pt x="77" y="100"/>
                  </a:lnTo>
                  <a:close/>
                  <a:moveTo>
                    <a:pt x="113" y="107"/>
                  </a:moveTo>
                  <a:cubicBezTo>
                    <a:pt x="105" y="106"/>
                    <a:pt x="97" y="105"/>
                    <a:pt x="89" y="103"/>
                  </a:cubicBezTo>
                  <a:cubicBezTo>
                    <a:pt x="89" y="56"/>
                    <a:pt x="89" y="56"/>
                    <a:pt x="89" y="56"/>
                  </a:cubicBezTo>
                  <a:cubicBezTo>
                    <a:pt x="97" y="57"/>
                    <a:pt x="105" y="59"/>
                    <a:pt x="113" y="60"/>
                  </a:cubicBezTo>
                  <a:lnTo>
                    <a:pt x="113" y="107"/>
                  </a:lnTo>
                  <a:close/>
                  <a:moveTo>
                    <a:pt x="333" y="84"/>
                  </a:moveTo>
                  <a:cubicBezTo>
                    <a:pt x="326" y="88"/>
                    <a:pt x="318" y="91"/>
                    <a:pt x="309" y="94"/>
                  </a:cubicBezTo>
                  <a:cubicBezTo>
                    <a:pt x="309" y="47"/>
                    <a:pt x="309" y="47"/>
                    <a:pt x="309" y="47"/>
                  </a:cubicBezTo>
                  <a:cubicBezTo>
                    <a:pt x="318" y="44"/>
                    <a:pt x="326" y="40"/>
                    <a:pt x="333" y="36"/>
                  </a:cubicBezTo>
                  <a:lnTo>
                    <a:pt x="333" y="84"/>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35" name="Group 34"/>
            <p:cNvGrpSpPr/>
            <p:nvPr/>
          </p:nvGrpSpPr>
          <p:grpSpPr>
            <a:xfrm>
              <a:off x="8541624" y="1311904"/>
              <a:ext cx="1368425" cy="1833563"/>
              <a:chOff x="8541624" y="1311904"/>
              <a:chExt cx="1368425" cy="1833563"/>
            </a:xfrm>
            <a:solidFill>
              <a:schemeClr val="tx1"/>
            </a:solidFill>
          </p:grpSpPr>
          <p:sp>
            <p:nvSpPr>
              <p:cNvPr id="36" name="Freeform 6"/>
              <p:cNvSpPr>
                <a:spLocks noEditPoints="1"/>
              </p:cNvSpPr>
              <p:nvPr/>
            </p:nvSpPr>
            <p:spPr bwMode="auto">
              <a:xfrm>
                <a:off x="8541624" y="1311904"/>
                <a:ext cx="1368425" cy="655638"/>
              </a:xfrm>
              <a:custGeom>
                <a:avLst/>
                <a:gdLst>
                  <a:gd name="T0" fmla="*/ 365 w 365"/>
                  <a:gd name="T1" fmla="*/ 63 h 175"/>
                  <a:gd name="T2" fmla="*/ 183 w 365"/>
                  <a:gd name="T3" fmla="*/ 0 h 175"/>
                  <a:gd name="T4" fmla="*/ 0 w 365"/>
                  <a:gd name="T5" fmla="*/ 63 h 175"/>
                  <a:gd name="T6" fmla="*/ 0 w 365"/>
                  <a:gd name="T7" fmla="*/ 111 h 175"/>
                  <a:gd name="T8" fmla="*/ 183 w 365"/>
                  <a:gd name="T9" fmla="*/ 175 h 175"/>
                  <a:gd name="T10" fmla="*/ 365 w 365"/>
                  <a:gd name="T11" fmla="*/ 111 h 175"/>
                  <a:gd name="T12" fmla="*/ 365 w 365"/>
                  <a:gd name="T13" fmla="*/ 63 h 175"/>
                  <a:gd name="T14" fmla="*/ 41 w 365"/>
                  <a:gd name="T15" fmla="*/ 145 h 175"/>
                  <a:gd name="T16" fmla="*/ 17 w 365"/>
                  <a:gd name="T17" fmla="*/ 131 h 175"/>
                  <a:gd name="T18" fmla="*/ 17 w 365"/>
                  <a:gd name="T19" fmla="*/ 84 h 175"/>
                  <a:gd name="T20" fmla="*/ 41 w 365"/>
                  <a:gd name="T21" fmla="*/ 98 h 175"/>
                  <a:gd name="T22" fmla="*/ 41 w 365"/>
                  <a:gd name="T23" fmla="*/ 145 h 175"/>
                  <a:gd name="T24" fmla="*/ 77 w 365"/>
                  <a:gd name="T25" fmla="*/ 157 h 175"/>
                  <a:gd name="T26" fmla="*/ 53 w 365"/>
                  <a:gd name="T27" fmla="*/ 150 h 175"/>
                  <a:gd name="T28" fmla="*/ 53 w 365"/>
                  <a:gd name="T29" fmla="*/ 102 h 175"/>
                  <a:gd name="T30" fmla="*/ 77 w 365"/>
                  <a:gd name="T31" fmla="*/ 110 h 175"/>
                  <a:gd name="T32" fmla="*/ 77 w 365"/>
                  <a:gd name="T33" fmla="*/ 157 h 175"/>
                  <a:gd name="T34" fmla="*/ 113 w 365"/>
                  <a:gd name="T35" fmla="*/ 164 h 175"/>
                  <a:gd name="T36" fmla="*/ 89 w 365"/>
                  <a:gd name="T37" fmla="*/ 160 h 175"/>
                  <a:gd name="T38" fmla="*/ 89 w 365"/>
                  <a:gd name="T39" fmla="*/ 112 h 175"/>
                  <a:gd name="T40" fmla="*/ 113 w 365"/>
                  <a:gd name="T41" fmla="*/ 117 h 175"/>
                  <a:gd name="T42" fmla="*/ 113 w 365"/>
                  <a:gd name="T43" fmla="*/ 164 h 175"/>
                  <a:gd name="T44" fmla="*/ 333 w 365"/>
                  <a:gd name="T45" fmla="*/ 141 h 175"/>
                  <a:gd name="T46" fmla="*/ 309 w 365"/>
                  <a:gd name="T47" fmla="*/ 151 h 175"/>
                  <a:gd name="T48" fmla="*/ 309 w 365"/>
                  <a:gd name="T49" fmla="*/ 104 h 175"/>
                  <a:gd name="T50" fmla="*/ 333 w 365"/>
                  <a:gd name="T51" fmla="*/ 93 h 175"/>
                  <a:gd name="T52" fmla="*/ 333 w 365"/>
                  <a:gd name="T53" fmla="*/ 141 h 175"/>
                  <a:gd name="T54" fmla="*/ 307 w 365"/>
                  <a:gd name="T55" fmla="*/ 94 h 175"/>
                  <a:gd name="T56" fmla="*/ 183 w 365"/>
                  <a:gd name="T57" fmla="*/ 112 h 175"/>
                  <a:gd name="T58" fmla="*/ 58 w 365"/>
                  <a:gd name="T59" fmla="*/ 94 h 175"/>
                  <a:gd name="T60" fmla="*/ 15 w 365"/>
                  <a:gd name="T61" fmla="*/ 63 h 175"/>
                  <a:gd name="T62" fmla="*/ 58 w 365"/>
                  <a:gd name="T63" fmla="*/ 32 h 175"/>
                  <a:gd name="T64" fmla="*/ 183 w 365"/>
                  <a:gd name="T65" fmla="*/ 15 h 175"/>
                  <a:gd name="T66" fmla="*/ 307 w 365"/>
                  <a:gd name="T67" fmla="*/ 32 h 175"/>
                  <a:gd name="T68" fmla="*/ 351 w 365"/>
                  <a:gd name="T69" fmla="*/ 63 h 175"/>
                  <a:gd name="T70" fmla="*/ 307 w 365"/>
                  <a:gd name="T71" fmla="*/ 94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65" h="175">
                    <a:moveTo>
                      <a:pt x="365" y="63"/>
                    </a:moveTo>
                    <a:cubicBezTo>
                      <a:pt x="365" y="28"/>
                      <a:pt x="284" y="0"/>
                      <a:pt x="183" y="0"/>
                    </a:cubicBezTo>
                    <a:cubicBezTo>
                      <a:pt x="82" y="0"/>
                      <a:pt x="0" y="28"/>
                      <a:pt x="0" y="63"/>
                    </a:cubicBezTo>
                    <a:cubicBezTo>
                      <a:pt x="0" y="111"/>
                      <a:pt x="0" y="111"/>
                      <a:pt x="0" y="111"/>
                    </a:cubicBezTo>
                    <a:cubicBezTo>
                      <a:pt x="0" y="147"/>
                      <a:pt x="82" y="175"/>
                      <a:pt x="183" y="175"/>
                    </a:cubicBezTo>
                    <a:cubicBezTo>
                      <a:pt x="284" y="175"/>
                      <a:pt x="365" y="147"/>
                      <a:pt x="365" y="111"/>
                    </a:cubicBezTo>
                    <a:lnTo>
                      <a:pt x="365" y="63"/>
                    </a:lnTo>
                    <a:close/>
                    <a:moveTo>
                      <a:pt x="41" y="145"/>
                    </a:moveTo>
                    <a:cubicBezTo>
                      <a:pt x="32" y="141"/>
                      <a:pt x="24" y="136"/>
                      <a:pt x="17" y="131"/>
                    </a:cubicBezTo>
                    <a:cubicBezTo>
                      <a:pt x="17" y="84"/>
                      <a:pt x="17" y="84"/>
                      <a:pt x="17" y="84"/>
                    </a:cubicBezTo>
                    <a:cubicBezTo>
                      <a:pt x="24" y="89"/>
                      <a:pt x="32" y="93"/>
                      <a:pt x="41" y="98"/>
                    </a:cubicBezTo>
                    <a:lnTo>
                      <a:pt x="41" y="145"/>
                    </a:lnTo>
                    <a:close/>
                    <a:moveTo>
                      <a:pt x="77" y="157"/>
                    </a:moveTo>
                    <a:cubicBezTo>
                      <a:pt x="69" y="155"/>
                      <a:pt x="60" y="152"/>
                      <a:pt x="53" y="150"/>
                    </a:cubicBezTo>
                    <a:cubicBezTo>
                      <a:pt x="53" y="102"/>
                      <a:pt x="53" y="102"/>
                      <a:pt x="53" y="102"/>
                    </a:cubicBezTo>
                    <a:cubicBezTo>
                      <a:pt x="60" y="105"/>
                      <a:pt x="69" y="108"/>
                      <a:pt x="77" y="110"/>
                    </a:cubicBezTo>
                    <a:lnTo>
                      <a:pt x="77" y="157"/>
                    </a:lnTo>
                    <a:close/>
                    <a:moveTo>
                      <a:pt x="113" y="164"/>
                    </a:moveTo>
                    <a:cubicBezTo>
                      <a:pt x="105" y="163"/>
                      <a:pt x="97" y="162"/>
                      <a:pt x="89" y="160"/>
                    </a:cubicBezTo>
                    <a:cubicBezTo>
                      <a:pt x="89" y="112"/>
                      <a:pt x="89" y="112"/>
                      <a:pt x="89" y="112"/>
                    </a:cubicBezTo>
                    <a:cubicBezTo>
                      <a:pt x="97" y="114"/>
                      <a:pt x="105" y="116"/>
                      <a:pt x="113" y="117"/>
                    </a:cubicBezTo>
                    <a:lnTo>
                      <a:pt x="113" y="164"/>
                    </a:lnTo>
                    <a:close/>
                    <a:moveTo>
                      <a:pt x="333" y="141"/>
                    </a:moveTo>
                    <a:cubicBezTo>
                      <a:pt x="326" y="144"/>
                      <a:pt x="318" y="148"/>
                      <a:pt x="309" y="151"/>
                    </a:cubicBezTo>
                    <a:cubicBezTo>
                      <a:pt x="309" y="104"/>
                      <a:pt x="309" y="104"/>
                      <a:pt x="309" y="104"/>
                    </a:cubicBezTo>
                    <a:cubicBezTo>
                      <a:pt x="318" y="100"/>
                      <a:pt x="326" y="97"/>
                      <a:pt x="333" y="93"/>
                    </a:cubicBezTo>
                    <a:lnTo>
                      <a:pt x="333" y="141"/>
                    </a:lnTo>
                    <a:close/>
                    <a:moveTo>
                      <a:pt x="307" y="94"/>
                    </a:moveTo>
                    <a:cubicBezTo>
                      <a:pt x="274" y="105"/>
                      <a:pt x="230" y="112"/>
                      <a:pt x="183" y="112"/>
                    </a:cubicBezTo>
                    <a:cubicBezTo>
                      <a:pt x="136" y="112"/>
                      <a:pt x="91" y="105"/>
                      <a:pt x="58" y="94"/>
                    </a:cubicBezTo>
                    <a:cubicBezTo>
                      <a:pt x="28" y="84"/>
                      <a:pt x="15" y="71"/>
                      <a:pt x="15" y="63"/>
                    </a:cubicBezTo>
                    <a:cubicBezTo>
                      <a:pt x="15" y="55"/>
                      <a:pt x="28" y="43"/>
                      <a:pt x="58" y="32"/>
                    </a:cubicBezTo>
                    <a:cubicBezTo>
                      <a:pt x="91" y="21"/>
                      <a:pt x="136" y="15"/>
                      <a:pt x="183" y="15"/>
                    </a:cubicBezTo>
                    <a:cubicBezTo>
                      <a:pt x="230" y="15"/>
                      <a:pt x="274" y="21"/>
                      <a:pt x="307" y="32"/>
                    </a:cubicBezTo>
                    <a:cubicBezTo>
                      <a:pt x="337" y="43"/>
                      <a:pt x="351" y="55"/>
                      <a:pt x="351" y="63"/>
                    </a:cubicBezTo>
                    <a:cubicBezTo>
                      <a:pt x="351" y="71"/>
                      <a:pt x="337" y="84"/>
                      <a:pt x="307" y="9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7" name="Freeform 8"/>
              <p:cNvSpPr>
                <a:spLocks noEditPoints="1"/>
              </p:cNvSpPr>
              <p:nvPr/>
            </p:nvSpPr>
            <p:spPr bwMode="auto">
              <a:xfrm>
                <a:off x="8541624" y="1813554"/>
                <a:ext cx="1368425" cy="442913"/>
              </a:xfrm>
              <a:custGeom>
                <a:avLst/>
                <a:gdLst>
                  <a:gd name="T0" fmla="*/ 365 w 365"/>
                  <a:gd name="T1" fmla="*/ 6 h 118"/>
                  <a:gd name="T2" fmla="*/ 365 w 365"/>
                  <a:gd name="T3" fmla="*/ 0 h 118"/>
                  <a:gd name="T4" fmla="*/ 183 w 365"/>
                  <a:gd name="T5" fmla="*/ 56 h 118"/>
                  <a:gd name="T6" fmla="*/ 1 w 365"/>
                  <a:gd name="T7" fmla="*/ 0 h 118"/>
                  <a:gd name="T8" fmla="*/ 0 w 365"/>
                  <a:gd name="T9" fmla="*/ 6 h 118"/>
                  <a:gd name="T10" fmla="*/ 0 w 365"/>
                  <a:gd name="T11" fmla="*/ 54 h 118"/>
                  <a:gd name="T12" fmla="*/ 183 w 365"/>
                  <a:gd name="T13" fmla="*/ 118 h 118"/>
                  <a:gd name="T14" fmla="*/ 365 w 365"/>
                  <a:gd name="T15" fmla="*/ 54 h 118"/>
                  <a:gd name="T16" fmla="*/ 365 w 365"/>
                  <a:gd name="T17" fmla="*/ 6 h 118"/>
                  <a:gd name="T18" fmla="*/ 41 w 365"/>
                  <a:gd name="T19" fmla="*/ 88 h 118"/>
                  <a:gd name="T20" fmla="*/ 17 w 365"/>
                  <a:gd name="T21" fmla="*/ 74 h 118"/>
                  <a:gd name="T22" fmla="*/ 17 w 365"/>
                  <a:gd name="T23" fmla="*/ 27 h 118"/>
                  <a:gd name="T24" fmla="*/ 41 w 365"/>
                  <a:gd name="T25" fmla="*/ 41 h 118"/>
                  <a:gd name="T26" fmla="*/ 41 w 365"/>
                  <a:gd name="T27" fmla="*/ 88 h 118"/>
                  <a:gd name="T28" fmla="*/ 77 w 365"/>
                  <a:gd name="T29" fmla="*/ 100 h 118"/>
                  <a:gd name="T30" fmla="*/ 53 w 365"/>
                  <a:gd name="T31" fmla="*/ 93 h 118"/>
                  <a:gd name="T32" fmla="*/ 53 w 365"/>
                  <a:gd name="T33" fmla="*/ 45 h 118"/>
                  <a:gd name="T34" fmla="*/ 77 w 365"/>
                  <a:gd name="T35" fmla="*/ 53 h 118"/>
                  <a:gd name="T36" fmla="*/ 77 w 365"/>
                  <a:gd name="T37" fmla="*/ 100 h 118"/>
                  <a:gd name="T38" fmla="*/ 113 w 365"/>
                  <a:gd name="T39" fmla="*/ 107 h 118"/>
                  <a:gd name="T40" fmla="*/ 89 w 365"/>
                  <a:gd name="T41" fmla="*/ 103 h 118"/>
                  <a:gd name="T42" fmla="*/ 89 w 365"/>
                  <a:gd name="T43" fmla="*/ 55 h 118"/>
                  <a:gd name="T44" fmla="*/ 113 w 365"/>
                  <a:gd name="T45" fmla="*/ 60 h 118"/>
                  <a:gd name="T46" fmla="*/ 113 w 365"/>
                  <a:gd name="T47" fmla="*/ 107 h 118"/>
                  <a:gd name="T48" fmla="*/ 333 w 365"/>
                  <a:gd name="T49" fmla="*/ 84 h 118"/>
                  <a:gd name="T50" fmla="*/ 309 w 365"/>
                  <a:gd name="T51" fmla="*/ 94 h 118"/>
                  <a:gd name="T52" fmla="*/ 309 w 365"/>
                  <a:gd name="T53" fmla="*/ 47 h 118"/>
                  <a:gd name="T54" fmla="*/ 333 w 365"/>
                  <a:gd name="T55" fmla="*/ 36 h 118"/>
                  <a:gd name="T56" fmla="*/ 333 w 365"/>
                  <a:gd name="T57" fmla="*/ 8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5" h="118">
                    <a:moveTo>
                      <a:pt x="365" y="6"/>
                    </a:moveTo>
                    <a:cubicBezTo>
                      <a:pt x="365" y="4"/>
                      <a:pt x="365" y="2"/>
                      <a:pt x="365" y="0"/>
                    </a:cubicBezTo>
                    <a:cubicBezTo>
                      <a:pt x="355" y="32"/>
                      <a:pt x="277" y="56"/>
                      <a:pt x="183" y="56"/>
                    </a:cubicBezTo>
                    <a:cubicBezTo>
                      <a:pt x="88" y="56"/>
                      <a:pt x="10" y="32"/>
                      <a:pt x="1" y="0"/>
                    </a:cubicBezTo>
                    <a:cubicBezTo>
                      <a:pt x="0" y="2"/>
                      <a:pt x="0" y="4"/>
                      <a:pt x="0" y="6"/>
                    </a:cubicBezTo>
                    <a:cubicBezTo>
                      <a:pt x="0" y="54"/>
                      <a:pt x="0" y="54"/>
                      <a:pt x="0" y="54"/>
                    </a:cubicBezTo>
                    <a:cubicBezTo>
                      <a:pt x="0" y="90"/>
                      <a:pt x="82" y="118"/>
                      <a:pt x="183" y="118"/>
                    </a:cubicBezTo>
                    <a:cubicBezTo>
                      <a:pt x="284" y="118"/>
                      <a:pt x="365" y="90"/>
                      <a:pt x="365" y="54"/>
                    </a:cubicBezTo>
                    <a:lnTo>
                      <a:pt x="365" y="6"/>
                    </a:lnTo>
                    <a:close/>
                    <a:moveTo>
                      <a:pt x="41" y="88"/>
                    </a:moveTo>
                    <a:cubicBezTo>
                      <a:pt x="32" y="84"/>
                      <a:pt x="24" y="79"/>
                      <a:pt x="17" y="74"/>
                    </a:cubicBezTo>
                    <a:cubicBezTo>
                      <a:pt x="17" y="27"/>
                      <a:pt x="17" y="27"/>
                      <a:pt x="17" y="27"/>
                    </a:cubicBezTo>
                    <a:cubicBezTo>
                      <a:pt x="24" y="32"/>
                      <a:pt x="32" y="36"/>
                      <a:pt x="41" y="41"/>
                    </a:cubicBezTo>
                    <a:lnTo>
                      <a:pt x="41" y="88"/>
                    </a:lnTo>
                    <a:close/>
                    <a:moveTo>
                      <a:pt x="77" y="100"/>
                    </a:moveTo>
                    <a:cubicBezTo>
                      <a:pt x="69" y="98"/>
                      <a:pt x="60" y="95"/>
                      <a:pt x="53" y="93"/>
                    </a:cubicBezTo>
                    <a:cubicBezTo>
                      <a:pt x="53" y="45"/>
                      <a:pt x="53" y="45"/>
                      <a:pt x="53" y="45"/>
                    </a:cubicBezTo>
                    <a:cubicBezTo>
                      <a:pt x="60" y="48"/>
                      <a:pt x="69" y="50"/>
                      <a:pt x="77" y="53"/>
                    </a:cubicBezTo>
                    <a:lnTo>
                      <a:pt x="77" y="100"/>
                    </a:lnTo>
                    <a:close/>
                    <a:moveTo>
                      <a:pt x="113" y="107"/>
                    </a:moveTo>
                    <a:cubicBezTo>
                      <a:pt x="105" y="106"/>
                      <a:pt x="97" y="104"/>
                      <a:pt x="89" y="103"/>
                    </a:cubicBezTo>
                    <a:cubicBezTo>
                      <a:pt x="89" y="55"/>
                      <a:pt x="89" y="55"/>
                      <a:pt x="89" y="55"/>
                    </a:cubicBezTo>
                    <a:cubicBezTo>
                      <a:pt x="97" y="57"/>
                      <a:pt x="105" y="59"/>
                      <a:pt x="113" y="60"/>
                    </a:cubicBezTo>
                    <a:lnTo>
                      <a:pt x="113" y="107"/>
                    </a:lnTo>
                    <a:close/>
                    <a:moveTo>
                      <a:pt x="333" y="84"/>
                    </a:moveTo>
                    <a:cubicBezTo>
                      <a:pt x="326" y="87"/>
                      <a:pt x="318" y="91"/>
                      <a:pt x="309" y="94"/>
                    </a:cubicBezTo>
                    <a:cubicBezTo>
                      <a:pt x="309" y="47"/>
                      <a:pt x="309" y="47"/>
                      <a:pt x="309" y="47"/>
                    </a:cubicBezTo>
                    <a:cubicBezTo>
                      <a:pt x="318" y="43"/>
                      <a:pt x="326" y="40"/>
                      <a:pt x="333" y="36"/>
                    </a:cubicBezTo>
                    <a:lnTo>
                      <a:pt x="333" y="84"/>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8" name="Freeform 9"/>
              <p:cNvSpPr>
                <a:spLocks noEditPoints="1"/>
              </p:cNvSpPr>
              <p:nvPr/>
            </p:nvSpPr>
            <p:spPr bwMode="auto">
              <a:xfrm>
                <a:off x="8541624" y="2105654"/>
                <a:ext cx="1368425" cy="447675"/>
              </a:xfrm>
              <a:custGeom>
                <a:avLst/>
                <a:gdLst>
                  <a:gd name="T0" fmla="*/ 365 w 365"/>
                  <a:gd name="T1" fmla="*/ 7 h 119"/>
                  <a:gd name="T2" fmla="*/ 365 w 365"/>
                  <a:gd name="T3" fmla="*/ 0 h 119"/>
                  <a:gd name="T4" fmla="*/ 183 w 365"/>
                  <a:gd name="T5" fmla="*/ 57 h 119"/>
                  <a:gd name="T6" fmla="*/ 1 w 365"/>
                  <a:gd name="T7" fmla="*/ 0 h 119"/>
                  <a:gd name="T8" fmla="*/ 0 w 365"/>
                  <a:gd name="T9" fmla="*/ 7 h 119"/>
                  <a:gd name="T10" fmla="*/ 0 w 365"/>
                  <a:gd name="T11" fmla="*/ 55 h 119"/>
                  <a:gd name="T12" fmla="*/ 183 w 365"/>
                  <a:gd name="T13" fmla="*/ 119 h 119"/>
                  <a:gd name="T14" fmla="*/ 365 w 365"/>
                  <a:gd name="T15" fmla="*/ 55 h 119"/>
                  <a:gd name="T16" fmla="*/ 365 w 365"/>
                  <a:gd name="T17" fmla="*/ 7 h 119"/>
                  <a:gd name="T18" fmla="*/ 41 w 365"/>
                  <a:gd name="T19" fmla="*/ 89 h 119"/>
                  <a:gd name="T20" fmla="*/ 17 w 365"/>
                  <a:gd name="T21" fmla="*/ 75 h 119"/>
                  <a:gd name="T22" fmla="*/ 17 w 365"/>
                  <a:gd name="T23" fmla="*/ 28 h 119"/>
                  <a:gd name="T24" fmla="*/ 41 w 365"/>
                  <a:gd name="T25" fmla="*/ 42 h 119"/>
                  <a:gd name="T26" fmla="*/ 41 w 365"/>
                  <a:gd name="T27" fmla="*/ 89 h 119"/>
                  <a:gd name="T28" fmla="*/ 77 w 365"/>
                  <a:gd name="T29" fmla="*/ 101 h 119"/>
                  <a:gd name="T30" fmla="*/ 53 w 365"/>
                  <a:gd name="T31" fmla="*/ 94 h 119"/>
                  <a:gd name="T32" fmla="*/ 53 w 365"/>
                  <a:gd name="T33" fmla="*/ 46 h 119"/>
                  <a:gd name="T34" fmla="*/ 77 w 365"/>
                  <a:gd name="T35" fmla="*/ 54 h 119"/>
                  <a:gd name="T36" fmla="*/ 77 w 365"/>
                  <a:gd name="T37" fmla="*/ 101 h 119"/>
                  <a:gd name="T38" fmla="*/ 113 w 365"/>
                  <a:gd name="T39" fmla="*/ 108 h 119"/>
                  <a:gd name="T40" fmla="*/ 89 w 365"/>
                  <a:gd name="T41" fmla="*/ 104 h 119"/>
                  <a:gd name="T42" fmla="*/ 89 w 365"/>
                  <a:gd name="T43" fmla="*/ 56 h 119"/>
                  <a:gd name="T44" fmla="*/ 113 w 365"/>
                  <a:gd name="T45" fmla="*/ 61 h 119"/>
                  <a:gd name="T46" fmla="*/ 113 w 365"/>
                  <a:gd name="T47" fmla="*/ 108 h 119"/>
                  <a:gd name="T48" fmla="*/ 333 w 365"/>
                  <a:gd name="T49" fmla="*/ 84 h 119"/>
                  <a:gd name="T50" fmla="*/ 309 w 365"/>
                  <a:gd name="T51" fmla="*/ 95 h 119"/>
                  <a:gd name="T52" fmla="*/ 309 w 365"/>
                  <a:gd name="T53" fmla="*/ 47 h 119"/>
                  <a:gd name="T54" fmla="*/ 333 w 365"/>
                  <a:gd name="T55" fmla="*/ 37 h 119"/>
                  <a:gd name="T56" fmla="*/ 333 w 365"/>
                  <a:gd name="T57" fmla="*/ 8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5" h="119">
                    <a:moveTo>
                      <a:pt x="365" y="7"/>
                    </a:moveTo>
                    <a:cubicBezTo>
                      <a:pt x="365" y="5"/>
                      <a:pt x="365" y="3"/>
                      <a:pt x="365" y="0"/>
                    </a:cubicBezTo>
                    <a:cubicBezTo>
                      <a:pt x="355" y="32"/>
                      <a:pt x="277" y="57"/>
                      <a:pt x="183" y="57"/>
                    </a:cubicBezTo>
                    <a:cubicBezTo>
                      <a:pt x="88" y="57"/>
                      <a:pt x="10" y="32"/>
                      <a:pt x="1" y="0"/>
                    </a:cubicBezTo>
                    <a:cubicBezTo>
                      <a:pt x="0" y="3"/>
                      <a:pt x="0" y="5"/>
                      <a:pt x="0" y="7"/>
                    </a:cubicBezTo>
                    <a:cubicBezTo>
                      <a:pt x="0" y="55"/>
                      <a:pt x="0" y="55"/>
                      <a:pt x="0" y="55"/>
                    </a:cubicBezTo>
                    <a:cubicBezTo>
                      <a:pt x="0" y="90"/>
                      <a:pt x="82" y="119"/>
                      <a:pt x="183" y="119"/>
                    </a:cubicBezTo>
                    <a:cubicBezTo>
                      <a:pt x="284" y="119"/>
                      <a:pt x="365" y="90"/>
                      <a:pt x="365" y="55"/>
                    </a:cubicBezTo>
                    <a:lnTo>
                      <a:pt x="365" y="7"/>
                    </a:lnTo>
                    <a:close/>
                    <a:moveTo>
                      <a:pt x="41" y="89"/>
                    </a:moveTo>
                    <a:cubicBezTo>
                      <a:pt x="32" y="85"/>
                      <a:pt x="24" y="80"/>
                      <a:pt x="17" y="75"/>
                    </a:cubicBezTo>
                    <a:cubicBezTo>
                      <a:pt x="17" y="28"/>
                      <a:pt x="17" y="28"/>
                      <a:pt x="17" y="28"/>
                    </a:cubicBezTo>
                    <a:cubicBezTo>
                      <a:pt x="24" y="33"/>
                      <a:pt x="32" y="37"/>
                      <a:pt x="41" y="42"/>
                    </a:cubicBezTo>
                    <a:lnTo>
                      <a:pt x="41" y="89"/>
                    </a:lnTo>
                    <a:close/>
                    <a:moveTo>
                      <a:pt x="77" y="101"/>
                    </a:moveTo>
                    <a:cubicBezTo>
                      <a:pt x="69" y="99"/>
                      <a:pt x="60" y="96"/>
                      <a:pt x="53" y="94"/>
                    </a:cubicBezTo>
                    <a:cubicBezTo>
                      <a:pt x="53" y="46"/>
                      <a:pt x="53" y="46"/>
                      <a:pt x="53" y="46"/>
                    </a:cubicBezTo>
                    <a:cubicBezTo>
                      <a:pt x="60" y="49"/>
                      <a:pt x="69" y="51"/>
                      <a:pt x="77" y="54"/>
                    </a:cubicBezTo>
                    <a:lnTo>
                      <a:pt x="77" y="101"/>
                    </a:lnTo>
                    <a:close/>
                    <a:moveTo>
                      <a:pt x="113" y="108"/>
                    </a:moveTo>
                    <a:cubicBezTo>
                      <a:pt x="105" y="107"/>
                      <a:pt x="97" y="105"/>
                      <a:pt x="89" y="104"/>
                    </a:cubicBezTo>
                    <a:cubicBezTo>
                      <a:pt x="89" y="56"/>
                      <a:pt x="89" y="56"/>
                      <a:pt x="89" y="56"/>
                    </a:cubicBezTo>
                    <a:cubicBezTo>
                      <a:pt x="97" y="58"/>
                      <a:pt x="105" y="59"/>
                      <a:pt x="113" y="61"/>
                    </a:cubicBezTo>
                    <a:lnTo>
                      <a:pt x="113" y="108"/>
                    </a:lnTo>
                    <a:close/>
                    <a:moveTo>
                      <a:pt x="333" y="84"/>
                    </a:moveTo>
                    <a:cubicBezTo>
                      <a:pt x="326" y="88"/>
                      <a:pt x="318" y="92"/>
                      <a:pt x="309" y="95"/>
                    </a:cubicBezTo>
                    <a:cubicBezTo>
                      <a:pt x="309" y="47"/>
                      <a:pt x="309" y="47"/>
                      <a:pt x="309" y="47"/>
                    </a:cubicBezTo>
                    <a:cubicBezTo>
                      <a:pt x="318" y="44"/>
                      <a:pt x="326" y="41"/>
                      <a:pt x="333" y="37"/>
                    </a:cubicBezTo>
                    <a:lnTo>
                      <a:pt x="333" y="84"/>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9" name="Freeform 10"/>
              <p:cNvSpPr>
                <a:spLocks noEditPoints="1"/>
              </p:cNvSpPr>
              <p:nvPr/>
            </p:nvSpPr>
            <p:spPr bwMode="auto">
              <a:xfrm>
                <a:off x="8541624" y="2402517"/>
                <a:ext cx="1368425" cy="446088"/>
              </a:xfrm>
              <a:custGeom>
                <a:avLst/>
                <a:gdLst>
                  <a:gd name="T0" fmla="*/ 365 w 365"/>
                  <a:gd name="T1" fmla="*/ 7 h 119"/>
                  <a:gd name="T2" fmla="*/ 365 w 365"/>
                  <a:gd name="T3" fmla="*/ 0 h 119"/>
                  <a:gd name="T4" fmla="*/ 183 w 365"/>
                  <a:gd name="T5" fmla="*/ 57 h 119"/>
                  <a:gd name="T6" fmla="*/ 1 w 365"/>
                  <a:gd name="T7" fmla="*/ 0 h 119"/>
                  <a:gd name="T8" fmla="*/ 0 w 365"/>
                  <a:gd name="T9" fmla="*/ 7 h 119"/>
                  <a:gd name="T10" fmla="*/ 0 w 365"/>
                  <a:gd name="T11" fmla="*/ 55 h 119"/>
                  <a:gd name="T12" fmla="*/ 183 w 365"/>
                  <a:gd name="T13" fmla="*/ 119 h 119"/>
                  <a:gd name="T14" fmla="*/ 365 w 365"/>
                  <a:gd name="T15" fmla="*/ 55 h 119"/>
                  <a:gd name="T16" fmla="*/ 365 w 365"/>
                  <a:gd name="T17" fmla="*/ 7 h 119"/>
                  <a:gd name="T18" fmla="*/ 41 w 365"/>
                  <a:gd name="T19" fmla="*/ 89 h 119"/>
                  <a:gd name="T20" fmla="*/ 17 w 365"/>
                  <a:gd name="T21" fmla="*/ 75 h 119"/>
                  <a:gd name="T22" fmla="*/ 17 w 365"/>
                  <a:gd name="T23" fmla="*/ 27 h 119"/>
                  <a:gd name="T24" fmla="*/ 41 w 365"/>
                  <a:gd name="T25" fmla="*/ 41 h 119"/>
                  <a:gd name="T26" fmla="*/ 41 w 365"/>
                  <a:gd name="T27" fmla="*/ 89 h 119"/>
                  <a:gd name="T28" fmla="*/ 77 w 365"/>
                  <a:gd name="T29" fmla="*/ 101 h 119"/>
                  <a:gd name="T30" fmla="*/ 53 w 365"/>
                  <a:gd name="T31" fmla="*/ 93 h 119"/>
                  <a:gd name="T32" fmla="*/ 53 w 365"/>
                  <a:gd name="T33" fmla="*/ 46 h 119"/>
                  <a:gd name="T34" fmla="*/ 77 w 365"/>
                  <a:gd name="T35" fmla="*/ 54 h 119"/>
                  <a:gd name="T36" fmla="*/ 77 w 365"/>
                  <a:gd name="T37" fmla="*/ 101 h 119"/>
                  <a:gd name="T38" fmla="*/ 113 w 365"/>
                  <a:gd name="T39" fmla="*/ 108 h 119"/>
                  <a:gd name="T40" fmla="*/ 89 w 365"/>
                  <a:gd name="T41" fmla="*/ 104 h 119"/>
                  <a:gd name="T42" fmla="*/ 89 w 365"/>
                  <a:gd name="T43" fmla="*/ 56 h 119"/>
                  <a:gd name="T44" fmla="*/ 113 w 365"/>
                  <a:gd name="T45" fmla="*/ 61 h 119"/>
                  <a:gd name="T46" fmla="*/ 113 w 365"/>
                  <a:gd name="T47" fmla="*/ 108 h 119"/>
                  <a:gd name="T48" fmla="*/ 333 w 365"/>
                  <a:gd name="T49" fmla="*/ 84 h 119"/>
                  <a:gd name="T50" fmla="*/ 309 w 365"/>
                  <a:gd name="T51" fmla="*/ 95 h 119"/>
                  <a:gd name="T52" fmla="*/ 309 w 365"/>
                  <a:gd name="T53" fmla="*/ 47 h 119"/>
                  <a:gd name="T54" fmla="*/ 333 w 365"/>
                  <a:gd name="T55" fmla="*/ 37 h 119"/>
                  <a:gd name="T56" fmla="*/ 333 w 365"/>
                  <a:gd name="T57" fmla="*/ 8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5" h="119">
                    <a:moveTo>
                      <a:pt x="365" y="7"/>
                    </a:moveTo>
                    <a:cubicBezTo>
                      <a:pt x="365" y="5"/>
                      <a:pt x="365" y="2"/>
                      <a:pt x="365" y="0"/>
                    </a:cubicBezTo>
                    <a:cubicBezTo>
                      <a:pt x="355" y="32"/>
                      <a:pt x="277" y="57"/>
                      <a:pt x="183" y="57"/>
                    </a:cubicBezTo>
                    <a:cubicBezTo>
                      <a:pt x="88" y="57"/>
                      <a:pt x="10" y="32"/>
                      <a:pt x="1" y="0"/>
                    </a:cubicBezTo>
                    <a:cubicBezTo>
                      <a:pt x="0" y="2"/>
                      <a:pt x="0" y="5"/>
                      <a:pt x="0" y="7"/>
                    </a:cubicBezTo>
                    <a:cubicBezTo>
                      <a:pt x="0" y="55"/>
                      <a:pt x="0" y="55"/>
                      <a:pt x="0" y="55"/>
                    </a:cubicBezTo>
                    <a:cubicBezTo>
                      <a:pt x="0" y="90"/>
                      <a:pt x="82" y="119"/>
                      <a:pt x="183" y="119"/>
                    </a:cubicBezTo>
                    <a:cubicBezTo>
                      <a:pt x="284" y="119"/>
                      <a:pt x="365" y="90"/>
                      <a:pt x="365" y="55"/>
                    </a:cubicBezTo>
                    <a:lnTo>
                      <a:pt x="365" y="7"/>
                    </a:lnTo>
                    <a:close/>
                    <a:moveTo>
                      <a:pt x="41" y="89"/>
                    </a:moveTo>
                    <a:cubicBezTo>
                      <a:pt x="32" y="85"/>
                      <a:pt x="24" y="80"/>
                      <a:pt x="17" y="75"/>
                    </a:cubicBezTo>
                    <a:cubicBezTo>
                      <a:pt x="17" y="27"/>
                      <a:pt x="17" y="27"/>
                      <a:pt x="17" y="27"/>
                    </a:cubicBezTo>
                    <a:cubicBezTo>
                      <a:pt x="24" y="33"/>
                      <a:pt x="32" y="37"/>
                      <a:pt x="41" y="41"/>
                    </a:cubicBezTo>
                    <a:lnTo>
                      <a:pt x="41" y="89"/>
                    </a:lnTo>
                    <a:close/>
                    <a:moveTo>
                      <a:pt x="77" y="101"/>
                    </a:moveTo>
                    <a:cubicBezTo>
                      <a:pt x="69" y="99"/>
                      <a:pt x="60" y="96"/>
                      <a:pt x="53" y="93"/>
                    </a:cubicBezTo>
                    <a:cubicBezTo>
                      <a:pt x="53" y="46"/>
                      <a:pt x="53" y="46"/>
                      <a:pt x="53" y="46"/>
                    </a:cubicBezTo>
                    <a:cubicBezTo>
                      <a:pt x="60" y="49"/>
                      <a:pt x="69" y="51"/>
                      <a:pt x="77" y="54"/>
                    </a:cubicBezTo>
                    <a:lnTo>
                      <a:pt x="77" y="101"/>
                    </a:lnTo>
                    <a:close/>
                    <a:moveTo>
                      <a:pt x="113" y="108"/>
                    </a:moveTo>
                    <a:cubicBezTo>
                      <a:pt x="105" y="107"/>
                      <a:pt x="97" y="105"/>
                      <a:pt x="89" y="104"/>
                    </a:cubicBezTo>
                    <a:cubicBezTo>
                      <a:pt x="89" y="56"/>
                      <a:pt x="89" y="56"/>
                      <a:pt x="89" y="56"/>
                    </a:cubicBezTo>
                    <a:cubicBezTo>
                      <a:pt x="97" y="58"/>
                      <a:pt x="105" y="59"/>
                      <a:pt x="113" y="61"/>
                    </a:cubicBezTo>
                    <a:lnTo>
                      <a:pt x="113" y="108"/>
                    </a:lnTo>
                    <a:close/>
                    <a:moveTo>
                      <a:pt x="333" y="84"/>
                    </a:moveTo>
                    <a:cubicBezTo>
                      <a:pt x="326" y="88"/>
                      <a:pt x="318" y="92"/>
                      <a:pt x="309" y="95"/>
                    </a:cubicBezTo>
                    <a:cubicBezTo>
                      <a:pt x="309" y="47"/>
                      <a:pt x="309" y="47"/>
                      <a:pt x="309" y="47"/>
                    </a:cubicBezTo>
                    <a:cubicBezTo>
                      <a:pt x="318" y="44"/>
                      <a:pt x="326" y="41"/>
                      <a:pt x="333" y="37"/>
                    </a:cubicBezTo>
                    <a:lnTo>
                      <a:pt x="333" y="84"/>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0" name="Freeform 13"/>
              <p:cNvSpPr>
                <a:spLocks noEditPoints="1"/>
              </p:cNvSpPr>
              <p:nvPr/>
            </p:nvSpPr>
            <p:spPr bwMode="auto">
              <a:xfrm>
                <a:off x="8541624" y="2699379"/>
                <a:ext cx="1368425" cy="446088"/>
              </a:xfrm>
              <a:custGeom>
                <a:avLst/>
                <a:gdLst>
                  <a:gd name="T0" fmla="*/ 183 w 365"/>
                  <a:gd name="T1" fmla="*/ 57 h 119"/>
                  <a:gd name="T2" fmla="*/ 1 w 365"/>
                  <a:gd name="T3" fmla="*/ 0 h 119"/>
                  <a:gd name="T4" fmla="*/ 0 w 365"/>
                  <a:gd name="T5" fmla="*/ 7 h 119"/>
                  <a:gd name="T6" fmla="*/ 0 w 365"/>
                  <a:gd name="T7" fmla="*/ 55 h 119"/>
                  <a:gd name="T8" fmla="*/ 183 w 365"/>
                  <a:gd name="T9" fmla="*/ 119 h 119"/>
                  <a:gd name="T10" fmla="*/ 365 w 365"/>
                  <a:gd name="T11" fmla="*/ 55 h 119"/>
                  <a:gd name="T12" fmla="*/ 365 w 365"/>
                  <a:gd name="T13" fmla="*/ 7 h 119"/>
                  <a:gd name="T14" fmla="*/ 365 w 365"/>
                  <a:gd name="T15" fmla="*/ 0 h 119"/>
                  <a:gd name="T16" fmla="*/ 183 w 365"/>
                  <a:gd name="T17" fmla="*/ 57 h 119"/>
                  <a:gd name="T18" fmla="*/ 41 w 365"/>
                  <a:gd name="T19" fmla="*/ 89 h 119"/>
                  <a:gd name="T20" fmla="*/ 17 w 365"/>
                  <a:gd name="T21" fmla="*/ 75 h 119"/>
                  <a:gd name="T22" fmla="*/ 17 w 365"/>
                  <a:gd name="T23" fmla="*/ 27 h 119"/>
                  <a:gd name="T24" fmla="*/ 41 w 365"/>
                  <a:gd name="T25" fmla="*/ 41 h 119"/>
                  <a:gd name="T26" fmla="*/ 41 w 365"/>
                  <a:gd name="T27" fmla="*/ 89 h 119"/>
                  <a:gd name="T28" fmla="*/ 77 w 365"/>
                  <a:gd name="T29" fmla="*/ 101 h 119"/>
                  <a:gd name="T30" fmla="*/ 53 w 365"/>
                  <a:gd name="T31" fmla="*/ 93 h 119"/>
                  <a:gd name="T32" fmla="*/ 53 w 365"/>
                  <a:gd name="T33" fmla="*/ 46 h 119"/>
                  <a:gd name="T34" fmla="*/ 77 w 365"/>
                  <a:gd name="T35" fmla="*/ 53 h 119"/>
                  <a:gd name="T36" fmla="*/ 77 w 365"/>
                  <a:gd name="T37" fmla="*/ 101 h 119"/>
                  <a:gd name="T38" fmla="*/ 113 w 365"/>
                  <a:gd name="T39" fmla="*/ 108 h 119"/>
                  <a:gd name="T40" fmla="*/ 89 w 365"/>
                  <a:gd name="T41" fmla="*/ 104 h 119"/>
                  <a:gd name="T42" fmla="*/ 89 w 365"/>
                  <a:gd name="T43" fmla="*/ 56 h 119"/>
                  <a:gd name="T44" fmla="*/ 113 w 365"/>
                  <a:gd name="T45" fmla="*/ 61 h 119"/>
                  <a:gd name="T46" fmla="*/ 113 w 365"/>
                  <a:gd name="T47" fmla="*/ 108 h 119"/>
                  <a:gd name="T48" fmla="*/ 333 w 365"/>
                  <a:gd name="T49" fmla="*/ 84 h 119"/>
                  <a:gd name="T50" fmla="*/ 309 w 365"/>
                  <a:gd name="T51" fmla="*/ 95 h 119"/>
                  <a:gd name="T52" fmla="*/ 309 w 365"/>
                  <a:gd name="T53" fmla="*/ 47 h 119"/>
                  <a:gd name="T54" fmla="*/ 333 w 365"/>
                  <a:gd name="T55" fmla="*/ 37 h 119"/>
                  <a:gd name="T56" fmla="*/ 333 w 365"/>
                  <a:gd name="T57" fmla="*/ 8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5" h="119">
                    <a:moveTo>
                      <a:pt x="183" y="57"/>
                    </a:moveTo>
                    <a:cubicBezTo>
                      <a:pt x="88" y="57"/>
                      <a:pt x="10" y="32"/>
                      <a:pt x="1" y="0"/>
                    </a:cubicBezTo>
                    <a:cubicBezTo>
                      <a:pt x="0" y="2"/>
                      <a:pt x="0" y="5"/>
                      <a:pt x="0" y="7"/>
                    </a:cubicBezTo>
                    <a:cubicBezTo>
                      <a:pt x="0" y="55"/>
                      <a:pt x="0" y="55"/>
                      <a:pt x="0" y="55"/>
                    </a:cubicBezTo>
                    <a:cubicBezTo>
                      <a:pt x="0" y="90"/>
                      <a:pt x="82" y="119"/>
                      <a:pt x="183" y="119"/>
                    </a:cubicBezTo>
                    <a:cubicBezTo>
                      <a:pt x="284" y="119"/>
                      <a:pt x="365" y="90"/>
                      <a:pt x="365" y="55"/>
                    </a:cubicBezTo>
                    <a:cubicBezTo>
                      <a:pt x="365" y="7"/>
                      <a:pt x="365" y="7"/>
                      <a:pt x="365" y="7"/>
                    </a:cubicBezTo>
                    <a:cubicBezTo>
                      <a:pt x="365" y="5"/>
                      <a:pt x="365" y="2"/>
                      <a:pt x="365" y="0"/>
                    </a:cubicBezTo>
                    <a:cubicBezTo>
                      <a:pt x="355" y="32"/>
                      <a:pt x="277" y="57"/>
                      <a:pt x="183" y="57"/>
                    </a:cubicBezTo>
                    <a:close/>
                    <a:moveTo>
                      <a:pt x="41" y="89"/>
                    </a:moveTo>
                    <a:cubicBezTo>
                      <a:pt x="32" y="84"/>
                      <a:pt x="24" y="80"/>
                      <a:pt x="17" y="75"/>
                    </a:cubicBezTo>
                    <a:cubicBezTo>
                      <a:pt x="17" y="27"/>
                      <a:pt x="17" y="27"/>
                      <a:pt x="17" y="27"/>
                    </a:cubicBezTo>
                    <a:cubicBezTo>
                      <a:pt x="24" y="32"/>
                      <a:pt x="32" y="37"/>
                      <a:pt x="41" y="41"/>
                    </a:cubicBezTo>
                    <a:lnTo>
                      <a:pt x="41" y="89"/>
                    </a:lnTo>
                    <a:close/>
                    <a:moveTo>
                      <a:pt x="77" y="101"/>
                    </a:moveTo>
                    <a:cubicBezTo>
                      <a:pt x="69" y="99"/>
                      <a:pt x="60" y="96"/>
                      <a:pt x="53" y="93"/>
                    </a:cubicBezTo>
                    <a:cubicBezTo>
                      <a:pt x="53" y="46"/>
                      <a:pt x="53" y="46"/>
                      <a:pt x="53" y="46"/>
                    </a:cubicBezTo>
                    <a:cubicBezTo>
                      <a:pt x="60" y="49"/>
                      <a:pt x="69" y="51"/>
                      <a:pt x="77" y="53"/>
                    </a:cubicBezTo>
                    <a:lnTo>
                      <a:pt x="77" y="101"/>
                    </a:lnTo>
                    <a:close/>
                    <a:moveTo>
                      <a:pt x="113" y="108"/>
                    </a:moveTo>
                    <a:cubicBezTo>
                      <a:pt x="105" y="107"/>
                      <a:pt x="97" y="105"/>
                      <a:pt x="89" y="104"/>
                    </a:cubicBezTo>
                    <a:cubicBezTo>
                      <a:pt x="89" y="56"/>
                      <a:pt x="89" y="56"/>
                      <a:pt x="89" y="56"/>
                    </a:cubicBezTo>
                    <a:cubicBezTo>
                      <a:pt x="97" y="58"/>
                      <a:pt x="105" y="59"/>
                      <a:pt x="113" y="61"/>
                    </a:cubicBezTo>
                    <a:lnTo>
                      <a:pt x="113" y="108"/>
                    </a:lnTo>
                    <a:close/>
                    <a:moveTo>
                      <a:pt x="333" y="84"/>
                    </a:moveTo>
                    <a:cubicBezTo>
                      <a:pt x="326" y="88"/>
                      <a:pt x="318" y="91"/>
                      <a:pt x="309" y="95"/>
                    </a:cubicBezTo>
                    <a:cubicBezTo>
                      <a:pt x="309" y="47"/>
                      <a:pt x="309" y="47"/>
                      <a:pt x="309" y="47"/>
                    </a:cubicBezTo>
                    <a:cubicBezTo>
                      <a:pt x="318" y="44"/>
                      <a:pt x="326" y="41"/>
                      <a:pt x="333" y="37"/>
                    </a:cubicBezTo>
                    <a:lnTo>
                      <a:pt x="333" y="84"/>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4" name="Freeform 7"/>
              <p:cNvSpPr>
                <a:spLocks/>
              </p:cNvSpPr>
              <p:nvPr/>
            </p:nvSpPr>
            <p:spPr bwMode="auto">
              <a:xfrm>
                <a:off x="8987712" y="1397629"/>
                <a:ext cx="476250" cy="303213"/>
              </a:xfrm>
              <a:custGeom>
                <a:avLst/>
                <a:gdLst>
                  <a:gd name="T0" fmla="*/ 110 w 127"/>
                  <a:gd name="T1" fmla="*/ 38 h 81"/>
                  <a:gd name="T2" fmla="*/ 84 w 127"/>
                  <a:gd name="T3" fmla="*/ 32 h 81"/>
                  <a:gd name="T4" fmla="*/ 57 w 127"/>
                  <a:gd name="T5" fmla="*/ 26 h 81"/>
                  <a:gd name="T6" fmla="*/ 52 w 127"/>
                  <a:gd name="T7" fmla="*/ 20 h 81"/>
                  <a:gd name="T8" fmla="*/ 54 w 127"/>
                  <a:gd name="T9" fmla="*/ 16 h 81"/>
                  <a:gd name="T10" fmla="*/ 61 w 127"/>
                  <a:gd name="T11" fmla="*/ 15 h 81"/>
                  <a:gd name="T12" fmla="*/ 69 w 127"/>
                  <a:gd name="T13" fmla="*/ 17 h 81"/>
                  <a:gd name="T14" fmla="*/ 71 w 127"/>
                  <a:gd name="T15" fmla="*/ 23 h 81"/>
                  <a:gd name="T16" fmla="*/ 71 w 127"/>
                  <a:gd name="T17" fmla="*/ 25 h 81"/>
                  <a:gd name="T18" fmla="*/ 121 w 127"/>
                  <a:gd name="T19" fmla="*/ 25 h 81"/>
                  <a:gd name="T20" fmla="*/ 122 w 127"/>
                  <a:gd name="T21" fmla="*/ 22 h 81"/>
                  <a:gd name="T22" fmla="*/ 110 w 127"/>
                  <a:gd name="T23" fmla="*/ 10 h 81"/>
                  <a:gd name="T24" fmla="*/ 75 w 127"/>
                  <a:gd name="T25" fmla="*/ 5 h 81"/>
                  <a:gd name="T26" fmla="*/ 75 w 127"/>
                  <a:gd name="T27" fmla="*/ 0 h 81"/>
                  <a:gd name="T28" fmla="*/ 52 w 127"/>
                  <a:gd name="T29" fmla="*/ 0 h 81"/>
                  <a:gd name="T30" fmla="*/ 52 w 127"/>
                  <a:gd name="T31" fmla="*/ 5 h 81"/>
                  <a:gd name="T32" fmla="*/ 13 w 127"/>
                  <a:gd name="T33" fmla="*/ 10 h 81"/>
                  <a:gd name="T34" fmla="*/ 0 w 127"/>
                  <a:gd name="T35" fmla="*/ 22 h 81"/>
                  <a:gd name="T36" fmla="*/ 6 w 127"/>
                  <a:gd name="T37" fmla="*/ 32 h 81"/>
                  <a:gd name="T38" fmla="*/ 21 w 127"/>
                  <a:gd name="T39" fmla="*/ 38 h 81"/>
                  <a:gd name="T40" fmla="*/ 52 w 127"/>
                  <a:gd name="T41" fmla="*/ 46 h 81"/>
                  <a:gd name="T42" fmla="*/ 69 w 127"/>
                  <a:gd name="T43" fmla="*/ 51 h 81"/>
                  <a:gd name="T44" fmla="*/ 71 w 127"/>
                  <a:gd name="T45" fmla="*/ 59 h 81"/>
                  <a:gd name="T46" fmla="*/ 68 w 127"/>
                  <a:gd name="T47" fmla="*/ 63 h 81"/>
                  <a:gd name="T48" fmla="*/ 61 w 127"/>
                  <a:gd name="T49" fmla="*/ 64 h 81"/>
                  <a:gd name="T50" fmla="*/ 53 w 127"/>
                  <a:gd name="T51" fmla="*/ 62 h 81"/>
                  <a:gd name="T52" fmla="*/ 52 w 127"/>
                  <a:gd name="T53" fmla="*/ 54 h 81"/>
                  <a:gd name="T54" fmla="*/ 52 w 127"/>
                  <a:gd name="T55" fmla="*/ 49 h 81"/>
                  <a:gd name="T56" fmla="*/ 1 w 127"/>
                  <a:gd name="T57" fmla="*/ 49 h 81"/>
                  <a:gd name="T58" fmla="*/ 1 w 127"/>
                  <a:gd name="T59" fmla="*/ 53 h 81"/>
                  <a:gd name="T60" fmla="*/ 16 w 127"/>
                  <a:gd name="T61" fmla="*/ 69 h 81"/>
                  <a:gd name="T62" fmla="*/ 52 w 127"/>
                  <a:gd name="T63" fmla="*/ 74 h 81"/>
                  <a:gd name="T64" fmla="*/ 52 w 127"/>
                  <a:gd name="T65" fmla="*/ 81 h 81"/>
                  <a:gd name="T66" fmla="*/ 75 w 127"/>
                  <a:gd name="T67" fmla="*/ 81 h 81"/>
                  <a:gd name="T68" fmla="*/ 75 w 127"/>
                  <a:gd name="T69" fmla="*/ 74 h 81"/>
                  <a:gd name="T70" fmla="*/ 114 w 127"/>
                  <a:gd name="T71" fmla="*/ 68 h 81"/>
                  <a:gd name="T72" fmla="*/ 127 w 127"/>
                  <a:gd name="T73" fmla="*/ 54 h 81"/>
                  <a:gd name="T74" fmla="*/ 122 w 127"/>
                  <a:gd name="T75" fmla="*/ 44 h 81"/>
                  <a:gd name="T76" fmla="*/ 110 w 127"/>
                  <a:gd name="T77" fmla="*/ 38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7" h="81">
                    <a:moveTo>
                      <a:pt x="110" y="38"/>
                    </a:moveTo>
                    <a:cubicBezTo>
                      <a:pt x="106" y="37"/>
                      <a:pt x="97" y="35"/>
                      <a:pt x="84" y="32"/>
                    </a:cubicBezTo>
                    <a:cubicBezTo>
                      <a:pt x="69" y="29"/>
                      <a:pt x="60" y="27"/>
                      <a:pt x="57" y="26"/>
                    </a:cubicBezTo>
                    <a:cubicBezTo>
                      <a:pt x="54" y="25"/>
                      <a:pt x="52" y="23"/>
                      <a:pt x="52" y="20"/>
                    </a:cubicBezTo>
                    <a:cubicBezTo>
                      <a:pt x="52" y="18"/>
                      <a:pt x="53" y="17"/>
                      <a:pt x="54" y="16"/>
                    </a:cubicBezTo>
                    <a:cubicBezTo>
                      <a:pt x="56" y="16"/>
                      <a:pt x="58" y="15"/>
                      <a:pt x="61" y="15"/>
                    </a:cubicBezTo>
                    <a:cubicBezTo>
                      <a:pt x="65" y="15"/>
                      <a:pt x="68" y="16"/>
                      <a:pt x="69" y="17"/>
                    </a:cubicBezTo>
                    <a:cubicBezTo>
                      <a:pt x="70" y="18"/>
                      <a:pt x="71" y="20"/>
                      <a:pt x="71" y="23"/>
                    </a:cubicBezTo>
                    <a:cubicBezTo>
                      <a:pt x="71" y="25"/>
                      <a:pt x="71" y="25"/>
                      <a:pt x="71" y="25"/>
                    </a:cubicBezTo>
                    <a:cubicBezTo>
                      <a:pt x="121" y="25"/>
                      <a:pt x="121" y="25"/>
                      <a:pt x="121" y="25"/>
                    </a:cubicBezTo>
                    <a:cubicBezTo>
                      <a:pt x="122" y="24"/>
                      <a:pt x="122" y="23"/>
                      <a:pt x="122" y="22"/>
                    </a:cubicBezTo>
                    <a:cubicBezTo>
                      <a:pt x="122" y="17"/>
                      <a:pt x="118" y="13"/>
                      <a:pt x="110" y="10"/>
                    </a:cubicBezTo>
                    <a:cubicBezTo>
                      <a:pt x="102" y="7"/>
                      <a:pt x="91" y="6"/>
                      <a:pt x="75" y="5"/>
                    </a:cubicBezTo>
                    <a:cubicBezTo>
                      <a:pt x="75" y="0"/>
                      <a:pt x="75" y="0"/>
                      <a:pt x="75" y="0"/>
                    </a:cubicBezTo>
                    <a:cubicBezTo>
                      <a:pt x="52" y="0"/>
                      <a:pt x="52" y="0"/>
                      <a:pt x="52" y="0"/>
                    </a:cubicBezTo>
                    <a:cubicBezTo>
                      <a:pt x="52" y="5"/>
                      <a:pt x="52" y="5"/>
                      <a:pt x="52" y="5"/>
                    </a:cubicBezTo>
                    <a:cubicBezTo>
                      <a:pt x="35" y="6"/>
                      <a:pt x="22" y="7"/>
                      <a:pt x="13" y="10"/>
                    </a:cubicBezTo>
                    <a:cubicBezTo>
                      <a:pt x="5" y="13"/>
                      <a:pt x="0" y="17"/>
                      <a:pt x="0" y="22"/>
                    </a:cubicBezTo>
                    <a:cubicBezTo>
                      <a:pt x="0" y="26"/>
                      <a:pt x="2" y="29"/>
                      <a:pt x="6" y="32"/>
                    </a:cubicBezTo>
                    <a:cubicBezTo>
                      <a:pt x="10" y="35"/>
                      <a:pt x="15" y="37"/>
                      <a:pt x="21" y="38"/>
                    </a:cubicBezTo>
                    <a:cubicBezTo>
                      <a:pt x="26" y="40"/>
                      <a:pt x="37" y="42"/>
                      <a:pt x="52" y="46"/>
                    </a:cubicBezTo>
                    <a:cubicBezTo>
                      <a:pt x="62" y="48"/>
                      <a:pt x="67" y="49"/>
                      <a:pt x="69" y="51"/>
                    </a:cubicBezTo>
                    <a:cubicBezTo>
                      <a:pt x="70" y="53"/>
                      <a:pt x="71" y="55"/>
                      <a:pt x="71" y="59"/>
                    </a:cubicBezTo>
                    <a:cubicBezTo>
                      <a:pt x="71" y="61"/>
                      <a:pt x="70" y="62"/>
                      <a:pt x="68" y="63"/>
                    </a:cubicBezTo>
                    <a:cubicBezTo>
                      <a:pt x="67" y="64"/>
                      <a:pt x="64" y="64"/>
                      <a:pt x="61" y="64"/>
                    </a:cubicBezTo>
                    <a:cubicBezTo>
                      <a:pt x="57" y="64"/>
                      <a:pt x="54" y="63"/>
                      <a:pt x="53" y="62"/>
                    </a:cubicBezTo>
                    <a:cubicBezTo>
                      <a:pt x="52" y="61"/>
                      <a:pt x="52" y="58"/>
                      <a:pt x="52" y="54"/>
                    </a:cubicBezTo>
                    <a:cubicBezTo>
                      <a:pt x="52" y="49"/>
                      <a:pt x="52" y="49"/>
                      <a:pt x="52" y="49"/>
                    </a:cubicBezTo>
                    <a:cubicBezTo>
                      <a:pt x="1" y="49"/>
                      <a:pt x="1" y="49"/>
                      <a:pt x="1" y="49"/>
                    </a:cubicBezTo>
                    <a:cubicBezTo>
                      <a:pt x="1" y="53"/>
                      <a:pt x="1" y="53"/>
                      <a:pt x="1" y="53"/>
                    </a:cubicBezTo>
                    <a:cubicBezTo>
                      <a:pt x="1" y="60"/>
                      <a:pt x="6" y="66"/>
                      <a:pt x="16" y="69"/>
                    </a:cubicBezTo>
                    <a:cubicBezTo>
                      <a:pt x="26" y="72"/>
                      <a:pt x="38" y="74"/>
                      <a:pt x="52" y="74"/>
                    </a:cubicBezTo>
                    <a:cubicBezTo>
                      <a:pt x="52" y="81"/>
                      <a:pt x="52" y="81"/>
                      <a:pt x="52" y="81"/>
                    </a:cubicBezTo>
                    <a:cubicBezTo>
                      <a:pt x="75" y="81"/>
                      <a:pt x="75" y="81"/>
                      <a:pt x="75" y="81"/>
                    </a:cubicBezTo>
                    <a:cubicBezTo>
                      <a:pt x="75" y="74"/>
                      <a:pt x="75" y="74"/>
                      <a:pt x="75" y="74"/>
                    </a:cubicBezTo>
                    <a:cubicBezTo>
                      <a:pt x="92" y="74"/>
                      <a:pt x="105" y="71"/>
                      <a:pt x="114" y="68"/>
                    </a:cubicBezTo>
                    <a:cubicBezTo>
                      <a:pt x="123" y="64"/>
                      <a:pt x="127" y="60"/>
                      <a:pt x="127" y="54"/>
                    </a:cubicBezTo>
                    <a:cubicBezTo>
                      <a:pt x="127" y="50"/>
                      <a:pt x="126" y="47"/>
                      <a:pt x="122" y="44"/>
                    </a:cubicBezTo>
                    <a:cubicBezTo>
                      <a:pt x="119" y="41"/>
                      <a:pt x="115" y="39"/>
                      <a:pt x="110" y="3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grpSp>
        <p:nvGrpSpPr>
          <p:cNvPr id="3" name="Group 2"/>
          <p:cNvGrpSpPr/>
          <p:nvPr/>
        </p:nvGrpSpPr>
        <p:grpSpPr>
          <a:xfrm>
            <a:off x="8541624" y="1311904"/>
            <a:ext cx="1368425" cy="1833563"/>
            <a:chOff x="8541624" y="1311904"/>
            <a:chExt cx="1368425" cy="1833563"/>
          </a:xfrm>
        </p:grpSpPr>
        <p:sp>
          <p:nvSpPr>
            <p:cNvPr id="4" name="Freeform 6"/>
            <p:cNvSpPr>
              <a:spLocks noEditPoints="1"/>
            </p:cNvSpPr>
            <p:nvPr/>
          </p:nvSpPr>
          <p:spPr bwMode="auto">
            <a:xfrm>
              <a:off x="8541624" y="1311904"/>
              <a:ext cx="1368425" cy="655638"/>
            </a:xfrm>
            <a:custGeom>
              <a:avLst/>
              <a:gdLst>
                <a:gd name="T0" fmla="*/ 365 w 365"/>
                <a:gd name="T1" fmla="*/ 63 h 175"/>
                <a:gd name="T2" fmla="*/ 183 w 365"/>
                <a:gd name="T3" fmla="*/ 0 h 175"/>
                <a:gd name="T4" fmla="*/ 0 w 365"/>
                <a:gd name="T5" fmla="*/ 63 h 175"/>
                <a:gd name="T6" fmla="*/ 0 w 365"/>
                <a:gd name="T7" fmla="*/ 111 h 175"/>
                <a:gd name="T8" fmla="*/ 183 w 365"/>
                <a:gd name="T9" fmla="*/ 175 h 175"/>
                <a:gd name="T10" fmla="*/ 365 w 365"/>
                <a:gd name="T11" fmla="*/ 111 h 175"/>
                <a:gd name="T12" fmla="*/ 365 w 365"/>
                <a:gd name="T13" fmla="*/ 63 h 175"/>
                <a:gd name="T14" fmla="*/ 41 w 365"/>
                <a:gd name="T15" fmla="*/ 145 h 175"/>
                <a:gd name="T16" fmla="*/ 17 w 365"/>
                <a:gd name="T17" fmla="*/ 131 h 175"/>
                <a:gd name="T18" fmla="*/ 17 w 365"/>
                <a:gd name="T19" fmla="*/ 84 h 175"/>
                <a:gd name="T20" fmla="*/ 41 w 365"/>
                <a:gd name="T21" fmla="*/ 98 h 175"/>
                <a:gd name="T22" fmla="*/ 41 w 365"/>
                <a:gd name="T23" fmla="*/ 145 h 175"/>
                <a:gd name="T24" fmla="*/ 77 w 365"/>
                <a:gd name="T25" fmla="*/ 157 h 175"/>
                <a:gd name="T26" fmla="*/ 53 w 365"/>
                <a:gd name="T27" fmla="*/ 150 h 175"/>
                <a:gd name="T28" fmla="*/ 53 w 365"/>
                <a:gd name="T29" fmla="*/ 102 h 175"/>
                <a:gd name="T30" fmla="*/ 77 w 365"/>
                <a:gd name="T31" fmla="*/ 110 h 175"/>
                <a:gd name="T32" fmla="*/ 77 w 365"/>
                <a:gd name="T33" fmla="*/ 157 h 175"/>
                <a:gd name="T34" fmla="*/ 113 w 365"/>
                <a:gd name="T35" fmla="*/ 164 h 175"/>
                <a:gd name="T36" fmla="*/ 89 w 365"/>
                <a:gd name="T37" fmla="*/ 160 h 175"/>
                <a:gd name="T38" fmla="*/ 89 w 365"/>
                <a:gd name="T39" fmla="*/ 112 h 175"/>
                <a:gd name="T40" fmla="*/ 113 w 365"/>
                <a:gd name="T41" fmla="*/ 117 h 175"/>
                <a:gd name="T42" fmla="*/ 113 w 365"/>
                <a:gd name="T43" fmla="*/ 164 h 175"/>
                <a:gd name="T44" fmla="*/ 333 w 365"/>
                <a:gd name="T45" fmla="*/ 141 h 175"/>
                <a:gd name="T46" fmla="*/ 309 w 365"/>
                <a:gd name="T47" fmla="*/ 151 h 175"/>
                <a:gd name="T48" fmla="*/ 309 w 365"/>
                <a:gd name="T49" fmla="*/ 104 h 175"/>
                <a:gd name="T50" fmla="*/ 333 w 365"/>
                <a:gd name="T51" fmla="*/ 93 h 175"/>
                <a:gd name="T52" fmla="*/ 333 w 365"/>
                <a:gd name="T53" fmla="*/ 141 h 175"/>
                <a:gd name="T54" fmla="*/ 307 w 365"/>
                <a:gd name="T55" fmla="*/ 94 h 175"/>
                <a:gd name="T56" fmla="*/ 183 w 365"/>
                <a:gd name="T57" fmla="*/ 112 h 175"/>
                <a:gd name="T58" fmla="*/ 58 w 365"/>
                <a:gd name="T59" fmla="*/ 94 h 175"/>
                <a:gd name="T60" fmla="*/ 15 w 365"/>
                <a:gd name="T61" fmla="*/ 63 h 175"/>
                <a:gd name="T62" fmla="*/ 58 w 365"/>
                <a:gd name="T63" fmla="*/ 32 h 175"/>
                <a:gd name="T64" fmla="*/ 183 w 365"/>
                <a:gd name="T65" fmla="*/ 15 h 175"/>
                <a:gd name="T66" fmla="*/ 307 w 365"/>
                <a:gd name="T67" fmla="*/ 32 h 175"/>
                <a:gd name="T68" fmla="*/ 351 w 365"/>
                <a:gd name="T69" fmla="*/ 63 h 175"/>
                <a:gd name="T70" fmla="*/ 307 w 365"/>
                <a:gd name="T71" fmla="*/ 94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65" h="175">
                  <a:moveTo>
                    <a:pt x="365" y="63"/>
                  </a:moveTo>
                  <a:cubicBezTo>
                    <a:pt x="365" y="28"/>
                    <a:pt x="284" y="0"/>
                    <a:pt x="183" y="0"/>
                  </a:cubicBezTo>
                  <a:cubicBezTo>
                    <a:pt x="82" y="0"/>
                    <a:pt x="0" y="28"/>
                    <a:pt x="0" y="63"/>
                  </a:cubicBezTo>
                  <a:cubicBezTo>
                    <a:pt x="0" y="111"/>
                    <a:pt x="0" y="111"/>
                    <a:pt x="0" y="111"/>
                  </a:cubicBezTo>
                  <a:cubicBezTo>
                    <a:pt x="0" y="147"/>
                    <a:pt x="82" y="175"/>
                    <a:pt x="183" y="175"/>
                  </a:cubicBezTo>
                  <a:cubicBezTo>
                    <a:pt x="284" y="175"/>
                    <a:pt x="365" y="147"/>
                    <a:pt x="365" y="111"/>
                  </a:cubicBezTo>
                  <a:lnTo>
                    <a:pt x="365" y="63"/>
                  </a:lnTo>
                  <a:close/>
                  <a:moveTo>
                    <a:pt x="41" y="145"/>
                  </a:moveTo>
                  <a:cubicBezTo>
                    <a:pt x="32" y="141"/>
                    <a:pt x="24" y="136"/>
                    <a:pt x="17" y="131"/>
                  </a:cubicBezTo>
                  <a:cubicBezTo>
                    <a:pt x="17" y="84"/>
                    <a:pt x="17" y="84"/>
                    <a:pt x="17" y="84"/>
                  </a:cubicBezTo>
                  <a:cubicBezTo>
                    <a:pt x="24" y="89"/>
                    <a:pt x="32" y="93"/>
                    <a:pt x="41" y="98"/>
                  </a:cubicBezTo>
                  <a:lnTo>
                    <a:pt x="41" y="145"/>
                  </a:lnTo>
                  <a:close/>
                  <a:moveTo>
                    <a:pt x="77" y="157"/>
                  </a:moveTo>
                  <a:cubicBezTo>
                    <a:pt x="69" y="155"/>
                    <a:pt x="60" y="152"/>
                    <a:pt x="53" y="150"/>
                  </a:cubicBezTo>
                  <a:cubicBezTo>
                    <a:pt x="53" y="102"/>
                    <a:pt x="53" y="102"/>
                    <a:pt x="53" y="102"/>
                  </a:cubicBezTo>
                  <a:cubicBezTo>
                    <a:pt x="60" y="105"/>
                    <a:pt x="69" y="108"/>
                    <a:pt x="77" y="110"/>
                  </a:cubicBezTo>
                  <a:lnTo>
                    <a:pt x="77" y="157"/>
                  </a:lnTo>
                  <a:close/>
                  <a:moveTo>
                    <a:pt x="113" y="164"/>
                  </a:moveTo>
                  <a:cubicBezTo>
                    <a:pt x="105" y="163"/>
                    <a:pt x="97" y="162"/>
                    <a:pt x="89" y="160"/>
                  </a:cubicBezTo>
                  <a:cubicBezTo>
                    <a:pt x="89" y="112"/>
                    <a:pt x="89" y="112"/>
                    <a:pt x="89" y="112"/>
                  </a:cubicBezTo>
                  <a:cubicBezTo>
                    <a:pt x="97" y="114"/>
                    <a:pt x="105" y="116"/>
                    <a:pt x="113" y="117"/>
                  </a:cubicBezTo>
                  <a:lnTo>
                    <a:pt x="113" y="164"/>
                  </a:lnTo>
                  <a:close/>
                  <a:moveTo>
                    <a:pt x="333" y="141"/>
                  </a:moveTo>
                  <a:cubicBezTo>
                    <a:pt x="326" y="144"/>
                    <a:pt x="318" y="148"/>
                    <a:pt x="309" y="151"/>
                  </a:cubicBezTo>
                  <a:cubicBezTo>
                    <a:pt x="309" y="104"/>
                    <a:pt x="309" y="104"/>
                    <a:pt x="309" y="104"/>
                  </a:cubicBezTo>
                  <a:cubicBezTo>
                    <a:pt x="318" y="100"/>
                    <a:pt x="326" y="97"/>
                    <a:pt x="333" y="93"/>
                  </a:cubicBezTo>
                  <a:lnTo>
                    <a:pt x="333" y="141"/>
                  </a:lnTo>
                  <a:close/>
                  <a:moveTo>
                    <a:pt x="307" y="94"/>
                  </a:moveTo>
                  <a:cubicBezTo>
                    <a:pt x="274" y="105"/>
                    <a:pt x="230" y="112"/>
                    <a:pt x="183" y="112"/>
                  </a:cubicBezTo>
                  <a:cubicBezTo>
                    <a:pt x="136" y="112"/>
                    <a:pt x="91" y="105"/>
                    <a:pt x="58" y="94"/>
                  </a:cubicBezTo>
                  <a:cubicBezTo>
                    <a:pt x="28" y="84"/>
                    <a:pt x="15" y="71"/>
                    <a:pt x="15" y="63"/>
                  </a:cubicBezTo>
                  <a:cubicBezTo>
                    <a:pt x="15" y="55"/>
                    <a:pt x="28" y="43"/>
                    <a:pt x="58" y="32"/>
                  </a:cubicBezTo>
                  <a:cubicBezTo>
                    <a:pt x="91" y="21"/>
                    <a:pt x="136" y="15"/>
                    <a:pt x="183" y="15"/>
                  </a:cubicBezTo>
                  <a:cubicBezTo>
                    <a:pt x="230" y="15"/>
                    <a:pt x="274" y="21"/>
                    <a:pt x="307" y="32"/>
                  </a:cubicBezTo>
                  <a:cubicBezTo>
                    <a:pt x="337" y="43"/>
                    <a:pt x="351" y="55"/>
                    <a:pt x="351" y="63"/>
                  </a:cubicBezTo>
                  <a:cubicBezTo>
                    <a:pt x="351" y="71"/>
                    <a:pt x="337" y="84"/>
                    <a:pt x="307" y="94"/>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8"/>
            <p:cNvSpPr>
              <a:spLocks noEditPoints="1"/>
            </p:cNvSpPr>
            <p:nvPr/>
          </p:nvSpPr>
          <p:spPr bwMode="auto">
            <a:xfrm>
              <a:off x="8541624" y="1813554"/>
              <a:ext cx="1368425" cy="442913"/>
            </a:xfrm>
            <a:custGeom>
              <a:avLst/>
              <a:gdLst>
                <a:gd name="T0" fmla="*/ 365 w 365"/>
                <a:gd name="T1" fmla="*/ 6 h 118"/>
                <a:gd name="T2" fmla="*/ 365 w 365"/>
                <a:gd name="T3" fmla="*/ 0 h 118"/>
                <a:gd name="T4" fmla="*/ 183 w 365"/>
                <a:gd name="T5" fmla="*/ 56 h 118"/>
                <a:gd name="T6" fmla="*/ 1 w 365"/>
                <a:gd name="T7" fmla="*/ 0 h 118"/>
                <a:gd name="T8" fmla="*/ 0 w 365"/>
                <a:gd name="T9" fmla="*/ 6 h 118"/>
                <a:gd name="T10" fmla="*/ 0 w 365"/>
                <a:gd name="T11" fmla="*/ 54 h 118"/>
                <a:gd name="T12" fmla="*/ 183 w 365"/>
                <a:gd name="T13" fmla="*/ 118 h 118"/>
                <a:gd name="T14" fmla="*/ 365 w 365"/>
                <a:gd name="T15" fmla="*/ 54 h 118"/>
                <a:gd name="T16" fmla="*/ 365 w 365"/>
                <a:gd name="T17" fmla="*/ 6 h 118"/>
                <a:gd name="T18" fmla="*/ 41 w 365"/>
                <a:gd name="T19" fmla="*/ 88 h 118"/>
                <a:gd name="T20" fmla="*/ 17 w 365"/>
                <a:gd name="T21" fmla="*/ 74 h 118"/>
                <a:gd name="T22" fmla="*/ 17 w 365"/>
                <a:gd name="T23" fmla="*/ 27 h 118"/>
                <a:gd name="T24" fmla="*/ 41 w 365"/>
                <a:gd name="T25" fmla="*/ 41 h 118"/>
                <a:gd name="T26" fmla="*/ 41 w 365"/>
                <a:gd name="T27" fmla="*/ 88 h 118"/>
                <a:gd name="T28" fmla="*/ 77 w 365"/>
                <a:gd name="T29" fmla="*/ 100 h 118"/>
                <a:gd name="T30" fmla="*/ 53 w 365"/>
                <a:gd name="T31" fmla="*/ 93 h 118"/>
                <a:gd name="T32" fmla="*/ 53 w 365"/>
                <a:gd name="T33" fmla="*/ 45 h 118"/>
                <a:gd name="T34" fmla="*/ 77 w 365"/>
                <a:gd name="T35" fmla="*/ 53 h 118"/>
                <a:gd name="T36" fmla="*/ 77 w 365"/>
                <a:gd name="T37" fmla="*/ 100 h 118"/>
                <a:gd name="T38" fmla="*/ 113 w 365"/>
                <a:gd name="T39" fmla="*/ 107 h 118"/>
                <a:gd name="T40" fmla="*/ 89 w 365"/>
                <a:gd name="T41" fmla="*/ 103 h 118"/>
                <a:gd name="T42" fmla="*/ 89 w 365"/>
                <a:gd name="T43" fmla="*/ 55 h 118"/>
                <a:gd name="T44" fmla="*/ 113 w 365"/>
                <a:gd name="T45" fmla="*/ 60 h 118"/>
                <a:gd name="T46" fmla="*/ 113 w 365"/>
                <a:gd name="T47" fmla="*/ 107 h 118"/>
                <a:gd name="T48" fmla="*/ 333 w 365"/>
                <a:gd name="T49" fmla="*/ 84 h 118"/>
                <a:gd name="T50" fmla="*/ 309 w 365"/>
                <a:gd name="T51" fmla="*/ 94 h 118"/>
                <a:gd name="T52" fmla="*/ 309 w 365"/>
                <a:gd name="T53" fmla="*/ 47 h 118"/>
                <a:gd name="T54" fmla="*/ 333 w 365"/>
                <a:gd name="T55" fmla="*/ 36 h 118"/>
                <a:gd name="T56" fmla="*/ 333 w 365"/>
                <a:gd name="T57" fmla="*/ 8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5" h="118">
                  <a:moveTo>
                    <a:pt x="365" y="6"/>
                  </a:moveTo>
                  <a:cubicBezTo>
                    <a:pt x="365" y="4"/>
                    <a:pt x="365" y="2"/>
                    <a:pt x="365" y="0"/>
                  </a:cubicBezTo>
                  <a:cubicBezTo>
                    <a:pt x="355" y="32"/>
                    <a:pt x="277" y="56"/>
                    <a:pt x="183" y="56"/>
                  </a:cubicBezTo>
                  <a:cubicBezTo>
                    <a:pt x="88" y="56"/>
                    <a:pt x="10" y="32"/>
                    <a:pt x="1" y="0"/>
                  </a:cubicBezTo>
                  <a:cubicBezTo>
                    <a:pt x="0" y="2"/>
                    <a:pt x="0" y="4"/>
                    <a:pt x="0" y="6"/>
                  </a:cubicBezTo>
                  <a:cubicBezTo>
                    <a:pt x="0" y="54"/>
                    <a:pt x="0" y="54"/>
                    <a:pt x="0" y="54"/>
                  </a:cubicBezTo>
                  <a:cubicBezTo>
                    <a:pt x="0" y="90"/>
                    <a:pt x="82" y="118"/>
                    <a:pt x="183" y="118"/>
                  </a:cubicBezTo>
                  <a:cubicBezTo>
                    <a:pt x="284" y="118"/>
                    <a:pt x="365" y="90"/>
                    <a:pt x="365" y="54"/>
                  </a:cubicBezTo>
                  <a:lnTo>
                    <a:pt x="365" y="6"/>
                  </a:lnTo>
                  <a:close/>
                  <a:moveTo>
                    <a:pt x="41" y="88"/>
                  </a:moveTo>
                  <a:cubicBezTo>
                    <a:pt x="32" y="84"/>
                    <a:pt x="24" y="79"/>
                    <a:pt x="17" y="74"/>
                  </a:cubicBezTo>
                  <a:cubicBezTo>
                    <a:pt x="17" y="27"/>
                    <a:pt x="17" y="27"/>
                    <a:pt x="17" y="27"/>
                  </a:cubicBezTo>
                  <a:cubicBezTo>
                    <a:pt x="24" y="32"/>
                    <a:pt x="32" y="36"/>
                    <a:pt x="41" y="41"/>
                  </a:cubicBezTo>
                  <a:lnTo>
                    <a:pt x="41" y="88"/>
                  </a:lnTo>
                  <a:close/>
                  <a:moveTo>
                    <a:pt x="77" y="100"/>
                  </a:moveTo>
                  <a:cubicBezTo>
                    <a:pt x="69" y="98"/>
                    <a:pt x="60" y="95"/>
                    <a:pt x="53" y="93"/>
                  </a:cubicBezTo>
                  <a:cubicBezTo>
                    <a:pt x="53" y="45"/>
                    <a:pt x="53" y="45"/>
                    <a:pt x="53" y="45"/>
                  </a:cubicBezTo>
                  <a:cubicBezTo>
                    <a:pt x="60" y="48"/>
                    <a:pt x="69" y="50"/>
                    <a:pt x="77" y="53"/>
                  </a:cubicBezTo>
                  <a:lnTo>
                    <a:pt x="77" y="100"/>
                  </a:lnTo>
                  <a:close/>
                  <a:moveTo>
                    <a:pt x="113" y="107"/>
                  </a:moveTo>
                  <a:cubicBezTo>
                    <a:pt x="105" y="106"/>
                    <a:pt x="97" y="104"/>
                    <a:pt x="89" y="103"/>
                  </a:cubicBezTo>
                  <a:cubicBezTo>
                    <a:pt x="89" y="55"/>
                    <a:pt x="89" y="55"/>
                    <a:pt x="89" y="55"/>
                  </a:cubicBezTo>
                  <a:cubicBezTo>
                    <a:pt x="97" y="57"/>
                    <a:pt x="105" y="59"/>
                    <a:pt x="113" y="60"/>
                  </a:cubicBezTo>
                  <a:lnTo>
                    <a:pt x="113" y="107"/>
                  </a:lnTo>
                  <a:close/>
                  <a:moveTo>
                    <a:pt x="333" y="84"/>
                  </a:moveTo>
                  <a:cubicBezTo>
                    <a:pt x="326" y="87"/>
                    <a:pt x="318" y="91"/>
                    <a:pt x="309" y="94"/>
                  </a:cubicBezTo>
                  <a:cubicBezTo>
                    <a:pt x="309" y="47"/>
                    <a:pt x="309" y="47"/>
                    <a:pt x="309" y="47"/>
                  </a:cubicBezTo>
                  <a:cubicBezTo>
                    <a:pt x="318" y="43"/>
                    <a:pt x="326" y="40"/>
                    <a:pt x="333" y="36"/>
                  </a:cubicBezTo>
                  <a:lnTo>
                    <a:pt x="333" y="84"/>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7" name="Freeform 9"/>
            <p:cNvSpPr>
              <a:spLocks noEditPoints="1"/>
            </p:cNvSpPr>
            <p:nvPr/>
          </p:nvSpPr>
          <p:spPr bwMode="auto">
            <a:xfrm>
              <a:off x="8541624" y="2105654"/>
              <a:ext cx="1368425" cy="447675"/>
            </a:xfrm>
            <a:custGeom>
              <a:avLst/>
              <a:gdLst>
                <a:gd name="T0" fmla="*/ 365 w 365"/>
                <a:gd name="T1" fmla="*/ 7 h 119"/>
                <a:gd name="T2" fmla="*/ 365 w 365"/>
                <a:gd name="T3" fmla="*/ 0 h 119"/>
                <a:gd name="T4" fmla="*/ 183 w 365"/>
                <a:gd name="T5" fmla="*/ 57 h 119"/>
                <a:gd name="T6" fmla="*/ 1 w 365"/>
                <a:gd name="T7" fmla="*/ 0 h 119"/>
                <a:gd name="T8" fmla="*/ 0 w 365"/>
                <a:gd name="T9" fmla="*/ 7 h 119"/>
                <a:gd name="T10" fmla="*/ 0 w 365"/>
                <a:gd name="T11" fmla="*/ 55 h 119"/>
                <a:gd name="T12" fmla="*/ 183 w 365"/>
                <a:gd name="T13" fmla="*/ 119 h 119"/>
                <a:gd name="T14" fmla="*/ 365 w 365"/>
                <a:gd name="T15" fmla="*/ 55 h 119"/>
                <a:gd name="T16" fmla="*/ 365 w 365"/>
                <a:gd name="T17" fmla="*/ 7 h 119"/>
                <a:gd name="T18" fmla="*/ 41 w 365"/>
                <a:gd name="T19" fmla="*/ 89 h 119"/>
                <a:gd name="T20" fmla="*/ 17 w 365"/>
                <a:gd name="T21" fmla="*/ 75 h 119"/>
                <a:gd name="T22" fmla="*/ 17 w 365"/>
                <a:gd name="T23" fmla="*/ 28 h 119"/>
                <a:gd name="T24" fmla="*/ 41 w 365"/>
                <a:gd name="T25" fmla="*/ 42 h 119"/>
                <a:gd name="T26" fmla="*/ 41 w 365"/>
                <a:gd name="T27" fmla="*/ 89 h 119"/>
                <a:gd name="T28" fmla="*/ 77 w 365"/>
                <a:gd name="T29" fmla="*/ 101 h 119"/>
                <a:gd name="T30" fmla="*/ 53 w 365"/>
                <a:gd name="T31" fmla="*/ 94 h 119"/>
                <a:gd name="T32" fmla="*/ 53 w 365"/>
                <a:gd name="T33" fmla="*/ 46 h 119"/>
                <a:gd name="T34" fmla="*/ 77 w 365"/>
                <a:gd name="T35" fmla="*/ 54 h 119"/>
                <a:gd name="T36" fmla="*/ 77 w 365"/>
                <a:gd name="T37" fmla="*/ 101 h 119"/>
                <a:gd name="T38" fmla="*/ 113 w 365"/>
                <a:gd name="T39" fmla="*/ 108 h 119"/>
                <a:gd name="T40" fmla="*/ 89 w 365"/>
                <a:gd name="T41" fmla="*/ 104 h 119"/>
                <a:gd name="T42" fmla="*/ 89 w 365"/>
                <a:gd name="T43" fmla="*/ 56 h 119"/>
                <a:gd name="T44" fmla="*/ 113 w 365"/>
                <a:gd name="T45" fmla="*/ 61 h 119"/>
                <a:gd name="T46" fmla="*/ 113 w 365"/>
                <a:gd name="T47" fmla="*/ 108 h 119"/>
                <a:gd name="T48" fmla="*/ 333 w 365"/>
                <a:gd name="T49" fmla="*/ 84 h 119"/>
                <a:gd name="T50" fmla="*/ 309 w 365"/>
                <a:gd name="T51" fmla="*/ 95 h 119"/>
                <a:gd name="T52" fmla="*/ 309 w 365"/>
                <a:gd name="T53" fmla="*/ 47 h 119"/>
                <a:gd name="T54" fmla="*/ 333 w 365"/>
                <a:gd name="T55" fmla="*/ 37 h 119"/>
                <a:gd name="T56" fmla="*/ 333 w 365"/>
                <a:gd name="T57" fmla="*/ 8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5" h="119">
                  <a:moveTo>
                    <a:pt x="365" y="7"/>
                  </a:moveTo>
                  <a:cubicBezTo>
                    <a:pt x="365" y="5"/>
                    <a:pt x="365" y="3"/>
                    <a:pt x="365" y="0"/>
                  </a:cubicBezTo>
                  <a:cubicBezTo>
                    <a:pt x="355" y="32"/>
                    <a:pt x="277" y="57"/>
                    <a:pt x="183" y="57"/>
                  </a:cubicBezTo>
                  <a:cubicBezTo>
                    <a:pt x="88" y="57"/>
                    <a:pt x="10" y="32"/>
                    <a:pt x="1" y="0"/>
                  </a:cubicBezTo>
                  <a:cubicBezTo>
                    <a:pt x="0" y="3"/>
                    <a:pt x="0" y="5"/>
                    <a:pt x="0" y="7"/>
                  </a:cubicBezTo>
                  <a:cubicBezTo>
                    <a:pt x="0" y="55"/>
                    <a:pt x="0" y="55"/>
                    <a:pt x="0" y="55"/>
                  </a:cubicBezTo>
                  <a:cubicBezTo>
                    <a:pt x="0" y="90"/>
                    <a:pt x="82" y="119"/>
                    <a:pt x="183" y="119"/>
                  </a:cubicBezTo>
                  <a:cubicBezTo>
                    <a:pt x="284" y="119"/>
                    <a:pt x="365" y="90"/>
                    <a:pt x="365" y="55"/>
                  </a:cubicBezTo>
                  <a:lnTo>
                    <a:pt x="365" y="7"/>
                  </a:lnTo>
                  <a:close/>
                  <a:moveTo>
                    <a:pt x="41" y="89"/>
                  </a:moveTo>
                  <a:cubicBezTo>
                    <a:pt x="32" y="85"/>
                    <a:pt x="24" y="80"/>
                    <a:pt x="17" y="75"/>
                  </a:cubicBezTo>
                  <a:cubicBezTo>
                    <a:pt x="17" y="28"/>
                    <a:pt x="17" y="28"/>
                    <a:pt x="17" y="28"/>
                  </a:cubicBezTo>
                  <a:cubicBezTo>
                    <a:pt x="24" y="33"/>
                    <a:pt x="32" y="37"/>
                    <a:pt x="41" y="42"/>
                  </a:cubicBezTo>
                  <a:lnTo>
                    <a:pt x="41" y="89"/>
                  </a:lnTo>
                  <a:close/>
                  <a:moveTo>
                    <a:pt x="77" y="101"/>
                  </a:moveTo>
                  <a:cubicBezTo>
                    <a:pt x="69" y="99"/>
                    <a:pt x="60" y="96"/>
                    <a:pt x="53" y="94"/>
                  </a:cubicBezTo>
                  <a:cubicBezTo>
                    <a:pt x="53" y="46"/>
                    <a:pt x="53" y="46"/>
                    <a:pt x="53" y="46"/>
                  </a:cubicBezTo>
                  <a:cubicBezTo>
                    <a:pt x="60" y="49"/>
                    <a:pt x="69" y="51"/>
                    <a:pt x="77" y="54"/>
                  </a:cubicBezTo>
                  <a:lnTo>
                    <a:pt x="77" y="101"/>
                  </a:lnTo>
                  <a:close/>
                  <a:moveTo>
                    <a:pt x="113" y="108"/>
                  </a:moveTo>
                  <a:cubicBezTo>
                    <a:pt x="105" y="107"/>
                    <a:pt x="97" y="105"/>
                    <a:pt x="89" y="104"/>
                  </a:cubicBezTo>
                  <a:cubicBezTo>
                    <a:pt x="89" y="56"/>
                    <a:pt x="89" y="56"/>
                    <a:pt x="89" y="56"/>
                  </a:cubicBezTo>
                  <a:cubicBezTo>
                    <a:pt x="97" y="58"/>
                    <a:pt x="105" y="59"/>
                    <a:pt x="113" y="61"/>
                  </a:cubicBezTo>
                  <a:lnTo>
                    <a:pt x="113" y="108"/>
                  </a:lnTo>
                  <a:close/>
                  <a:moveTo>
                    <a:pt x="333" y="84"/>
                  </a:moveTo>
                  <a:cubicBezTo>
                    <a:pt x="326" y="88"/>
                    <a:pt x="318" y="92"/>
                    <a:pt x="309" y="95"/>
                  </a:cubicBezTo>
                  <a:cubicBezTo>
                    <a:pt x="309" y="47"/>
                    <a:pt x="309" y="47"/>
                    <a:pt x="309" y="47"/>
                  </a:cubicBezTo>
                  <a:cubicBezTo>
                    <a:pt x="318" y="44"/>
                    <a:pt x="326" y="41"/>
                    <a:pt x="333" y="37"/>
                  </a:cubicBezTo>
                  <a:lnTo>
                    <a:pt x="333" y="84"/>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8" name="Freeform 10"/>
            <p:cNvSpPr>
              <a:spLocks noEditPoints="1"/>
            </p:cNvSpPr>
            <p:nvPr/>
          </p:nvSpPr>
          <p:spPr bwMode="auto">
            <a:xfrm>
              <a:off x="8541624" y="2402517"/>
              <a:ext cx="1368425" cy="446088"/>
            </a:xfrm>
            <a:custGeom>
              <a:avLst/>
              <a:gdLst>
                <a:gd name="T0" fmla="*/ 365 w 365"/>
                <a:gd name="T1" fmla="*/ 7 h 119"/>
                <a:gd name="T2" fmla="*/ 365 w 365"/>
                <a:gd name="T3" fmla="*/ 0 h 119"/>
                <a:gd name="T4" fmla="*/ 183 w 365"/>
                <a:gd name="T5" fmla="*/ 57 h 119"/>
                <a:gd name="T6" fmla="*/ 1 w 365"/>
                <a:gd name="T7" fmla="*/ 0 h 119"/>
                <a:gd name="T8" fmla="*/ 0 w 365"/>
                <a:gd name="T9" fmla="*/ 7 h 119"/>
                <a:gd name="T10" fmla="*/ 0 w 365"/>
                <a:gd name="T11" fmla="*/ 55 h 119"/>
                <a:gd name="T12" fmla="*/ 183 w 365"/>
                <a:gd name="T13" fmla="*/ 119 h 119"/>
                <a:gd name="T14" fmla="*/ 365 w 365"/>
                <a:gd name="T15" fmla="*/ 55 h 119"/>
                <a:gd name="T16" fmla="*/ 365 w 365"/>
                <a:gd name="T17" fmla="*/ 7 h 119"/>
                <a:gd name="T18" fmla="*/ 41 w 365"/>
                <a:gd name="T19" fmla="*/ 89 h 119"/>
                <a:gd name="T20" fmla="*/ 17 w 365"/>
                <a:gd name="T21" fmla="*/ 75 h 119"/>
                <a:gd name="T22" fmla="*/ 17 w 365"/>
                <a:gd name="T23" fmla="*/ 27 h 119"/>
                <a:gd name="T24" fmla="*/ 41 w 365"/>
                <a:gd name="T25" fmla="*/ 41 h 119"/>
                <a:gd name="T26" fmla="*/ 41 w 365"/>
                <a:gd name="T27" fmla="*/ 89 h 119"/>
                <a:gd name="T28" fmla="*/ 77 w 365"/>
                <a:gd name="T29" fmla="*/ 101 h 119"/>
                <a:gd name="T30" fmla="*/ 53 w 365"/>
                <a:gd name="T31" fmla="*/ 93 h 119"/>
                <a:gd name="T32" fmla="*/ 53 w 365"/>
                <a:gd name="T33" fmla="*/ 46 h 119"/>
                <a:gd name="T34" fmla="*/ 77 w 365"/>
                <a:gd name="T35" fmla="*/ 54 h 119"/>
                <a:gd name="T36" fmla="*/ 77 w 365"/>
                <a:gd name="T37" fmla="*/ 101 h 119"/>
                <a:gd name="T38" fmla="*/ 113 w 365"/>
                <a:gd name="T39" fmla="*/ 108 h 119"/>
                <a:gd name="T40" fmla="*/ 89 w 365"/>
                <a:gd name="T41" fmla="*/ 104 h 119"/>
                <a:gd name="T42" fmla="*/ 89 w 365"/>
                <a:gd name="T43" fmla="*/ 56 h 119"/>
                <a:gd name="T44" fmla="*/ 113 w 365"/>
                <a:gd name="T45" fmla="*/ 61 h 119"/>
                <a:gd name="T46" fmla="*/ 113 w 365"/>
                <a:gd name="T47" fmla="*/ 108 h 119"/>
                <a:gd name="T48" fmla="*/ 333 w 365"/>
                <a:gd name="T49" fmla="*/ 84 h 119"/>
                <a:gd name="T50" fmla="*/ 309 w 365"/>
                <a:gd name="T51" fmla="*/ 95 h 119"/>
                <a:gd name="T52" fmla="*/ 309 w 365"/>
                <a:gd name="T53" fmla="*/ 47 h 119"/>
                <a:gd name="T54" fmla="*/ 333 w 365"/>
                <a:gd name="T55" fmla="*/ 37 h 119"/>
                <a:gd name="T56" fmla="*/ 333 w 365"/>
                <a:gd name="T57" fmla="*/ 8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5" h="119">
                  <a:moveTo>
                    <a:pt x="365" y="7"/>
                  </a:moveTo>
                  <a:cubicBezTo>
                    <a:pt x="365" y="5"/>
                    <a:pt x="365" y="2"/>
                    <a:pt x="365" y="0"/>
                  </a:cubicBezTo>
                  <a:cubicBezTo>
                    <a:pt x="355" y="32"/>
                    <a:pt x="277" y="57"/>
                    <a:pt x="183" y="57"/>
                  </a:cubicBezTo>
                  <a:cubicBezTo>
                    <a:pt x="88" y="57"/>
                    <a:pt x="10" y="32"/>
                    <a:pt x="1" y="0"/>
                  </a:cubicBezTo>
                  <a:cubicBezTo>
                    <a:pt x="0" y="2"/>
                    <a:pt x="0" y="5"/>
                    <a:pt x="0" y="7"/>
                  </a:cubicBezTo>
                  <a:cubicBezTo>
                    <a:pt x="0" y="55"/>
                    <a:pt x="0" y="55"/>
                    <a:pt x="0" y="55"/>
                  </a:cubicBezTo>
                  <a:cubicBezTo>
                    <a:pt x="0" y="90"/>
                    <a:pt x="82" y="119"/>
                    <a:pt x="183" y="119"/>
                  </a:cubicBezTo>
                  <a:cubicBezTo>
                    <a:pt x="284" y="119"/>
                    <a:pt x="365" y="90"/>
                    <a:pt x="365" y="55"/>
                  </a:cubicBezTo>
                  <a:lnTo>
                    <a:pt x="365" y="7"/>
                  </a:lnTo>
                  <a:close/>
                  <a:moveTo>
                    <a:pt x="41" y="89"/>
                  </a:moveTo>
                  <a:cubicBezTo>
                    <a:pt x="32" y="85"/>
                    <a:pt x="24" y="80"/>
                    <a:pt x="17" y="75"/>
                  </a:cubicBezTo>
                  <a:cubicBezTo>
                    <a:pt x="17" y="27"/>
                    <a:pt x="17" y="27"/>
                    <a:pt x="17" y="27"/>
                  </a:cubicBezTo>
                  <a:cubicBezTo>
                    <a:pt x="24" y="33"/>
                    <a:pt x="32" y="37"/>
                    <a:pt x="41" y="41"/>
                  </a:cubicBezTo>
                  <a:lnTo>
                    <a:pt x="41" y="89"/>
                  </a:lnTo>
                  <a:close/>
                  <a:moveTo>
                    <a:pt x="77" y="101"/>
                  </a:moveTo>
                  <a:cubicBezTo>
                    <a:pt x="69" y="99"/>
                    <a:pt x="60" y="96"/>
                    <a:pt x="53" y="93"/>
                  </a:cubicBezTo>
                  <a:cubicBezTo>
                    <a:pt x="53" y="46"/>
                    <a:pt x="53" y="46"/>
                    <a:pt x="53" y="46"/>
                  </a:cubicBezTo>
                  <a:cubicBezTo>
                    <a:pt x="60" y="49"/>
                    <a:pt x="69" y="51"/>
                    <a:pt x="77" y="54"/>
                  </a:cubicBezTo>
                  <a:lnTo>
                    <a:pt x="77" y="101"/>
                  </a:lnTo>
                  <a:close/>
                  <a:moveTo>
                    <a:pt x="113" y="108"/>
                  </a:moveTo>
                  <a:cubicBezTo>
                    <a:pt x="105" y="107"/>
                    <a:pt x="97" y="105"/>
                    <a:pt x="89" y="104"/>
                  </a:cubicBezTo>
                  <a:cubicBezTo>
                    <a:pt x="89" y="56"/>
                    <a:pt x="89" y="56"/>
                    <a:pt x="89" y="56"/>
                  </a:cubicBezTo>
                  <a:cubicBezTo>
                    <a:pt x="97" y="58"/>
                    <a:pt x="105" y="59"/>
                    <a:pt x="113" y="61"/>
                  </a:cubicBezTo>
                  <a:lnTo>
                    <a:pt x="113" y="108"/>
                  </a:lnTo>
                  <a:close/>
                  <a:moveTo>
                    <a:pt x="333" y="84"/>
                  </a:moveTo>
                  <a:cubicBezTo>
                    <a:pt x="326" y="88"/>
                    <a:pt x="318" y="92"/>
                    <a:pt x="309" y="95"/>
                  </a:cubicBezTo>
                  <a:cubicBezTo>
                    <a:pt x="309" y="47"/>
                    <a:pt x="309" y="47"/>
                    <a:pt x="309" y="47"/>
                  </a:cubicBezTo>
                  <a:cubicBezTo>
                    <a:pt x="318" y="44"/>
                    <a:pt x="326" y="41"/>
                    <a:pt x="333" y="37"/>
                  </a:cubicBezTo>
                  <a:lnTo>
                    <a:pt x="333" y="84"/>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Freeform 13"/>
            <p:cNvSpPr>
              <a:spLocks noEditPoints="1"/>
            </p:cNvSpPr>
            <p:nvPr/>
          </p:nvSpPr>
          <p:spPr bwMode="auto">
            <a:xfrm>
              <a:off x="8541624" y="2699379"/>
              <a:ext cx="1368425" cy="446088"/>
            </a:xfrm>
            <a:custGeom>
              <a:avLst/>
              <a:gdLst>
                <a:gd name="T0" fmla="*/ 183 w 365"/>
                <a:gd name="T1" fmla="*/ 57 h 119"/>
                <a:gd name="T2" fmla="*/ 1 w 365"/>
                <a:gd name="T3" fmla="*/ 0 h 119"/>
                <a:gd name="T4" fmla="*/ 0 w 365"/>
                <a:gd name="T5" fmla="*/ 7 h 119"/>
                <a:gd name="T6" fmla="*/ 0 w 365"/>
                <a:gd name="T7" fmla="*/ 55 h 119"/>
                <a:gd name="T8" fmla="*/ 183 w 365"/>
                <a:gd name="T9" fmla="*/ 119 h 119"/>
                <a:gd name="T10" fmla="*/ 365 w 365"/>
                <a:gd name="T11" fmla="*/ 55 h 119"/>
                <a:gd name="T12" fmla="*/ 365 w 365"/>
                <a:gd name="T13" fmla="*/ 7 h 119"/>
                <a:gd name="T14" fmla="*/ 365 w 365"/>
                <a:gd name="T15" fmla="*/ 0 h 119"/>
                <a:gd name="T16" fmla="*/ 183 w 365"/>
                <a:gd name="T17" fmla="*/ 57 h 119"/>
                <a:gd name="T18" fmla="*/ 41 w 365"/>
                <a:gd name="T19" fmla="*/ 89 h 119"/>
                <a:gd name="T20" fmla="*/ 17 w 365"/>
                <a:gd name="T21" fmla="*/ 75 h 119"/>
                <a:gd name="T22" fmla="*/ 17 w 365"/>
                <a:gd name="T23" fmla="*/ 27 h 119"/>
                <a:gd name="T24" fmla="*/ 41 w 365"/>
                <a:gd name="T25" fmla="*/ 41 h 119"/>
                <a:gd name="T26" fmla="*/ 41 w 365"/>
                <a:gd name="T27" fmla="*/ 89 h 119"/>
                <a:gd name="T28" fmla="*/ 77 w 365"/>
                <a:gd name="T29" fmla="*/ 101 h 119"/>
                <a:gd name="T30" fmla="*/ 53 w 365"/>
                <a:gd name="T31" fmla="*/ 93 h 119"/>
                <a:gd name="T32" fmla="*/ 53 w 365"/>
                <a:gd name="T33" fmla="*/ 46 h 119"/>
                <a:gd name="T34" fmla="*/ 77 w 365"/>
                <a:gd name="T35" fmla="*/ 53 h 119"/>
                <a:gd name="T36" fmla="*/ 77 w 365"/>
                <a:gd name="T37" fmla="*/ 101 h 119"/>
                <a:gd name="T38" fmla="*/ 113 w 365"/>
                <a:gd name="T39" fmla="*/ 108 h 119"/>
                <a:gd name="T40" fmla="*/ 89 w 365"/>
                <a:gd name="T41" fmla="*/ 104 h 119"/>
                <a:gd name="T42" fmla="*/ 89 w 365"/>
                <a:gd name="T43" fmla="*/ 56 h 119"/>
                <a:gd name="T44" fmla="*/ 113 w 365"/>
                <a:gd name="T45" fmla="*/ 61 h 119"/>
                <a:gd name="T46" fmla="*/ 113 w 365"/>
                <a:gd name="T47" fmla="*/ 108 h 119"/>
                <a:gd name="T48" fmla="*/ 333 w 365"/>
                <a:gd name="T49" fmla="*/ 84 h 119"/>
                <a:gd name="T50" fmla="*/ 309 w 365"/>
                <a:gd name="T51" fmla="*/ 95 h 119"/>
                <a:gd name="T52" fmla="*/ 309 w 365"/>
                <a:gd name="T53" fmla="*/ 47 h 119"/>
                <a:gd name="T54" fmla="*/ 333 w 365"/>
                <a:gd name="T55" fmla="*/ 37 h 119"/>
                <a:gd name="T56" fmla="*/ 333 w 365"/>
                <a:gd name="T57" fmla="*/ 8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5" h="119">
                  <a:moveTo>
                    <a:pt x="183" y="57"/>
                  </a:moveTo>
                  <a:cubicBezTo>
                    <a:pt x="88" y="57"/>
                    <a:pt x="10" y="32"/>
                    <a:pt x="1" y="0"/>
                  </a:cubicBezTo>
                  <a:cubicBezTo>
                    <a:pt x="0" y="2"/>
                    <a:pt x="0" y="5"/>
                    <a:pt x="0" y="7"/>
                  </a:cubicBezTo>
                  <a:cubicBezTo>
                    <a:pt x="0" y="55"/>
                    <a:pt x="0" y="55"/>
                    <a:pt x="0" y="55"/>
                  </a:cubicBezTo>
                  <a:cubicBezTo>
                    <a:pt x="0" y="90"/>
                    <a:pt x="82" y="119"/>
                    <a:pt x="183" y="119"/>
                  </a:cubicBezTo>
                  <a:cubicBezTo>
                    <a:pt x="284" y="119"/>
                    <a:pt x="365" y="90"/>
                    <a:pt x="365" y="55"/>
                  </a:cubicBezTo>
                  <a:cubicBezTo>
                    <a:pt x="365" y="7"/>
                    <a:pt x="365" y="7"/>
                    <a:pt x="365" y="7"/>
                  </a:cubicBezTo>
                  <a:cubicBezTo>
                    <a:pt x="365" y="5"/>
                    <a:pt x="365" y="2"/>
                    <a:pt x="365" y="0"/>
                  </a:cubicBezTo>
                  <a:cubicBezTo>
                    <a:pt x="355" y="32"/>
                    <a:pt x="277" y="57"/>
                    <a:pt x="183" y="57"/>
                  </a:cubicBezTo>
                  <a:close/>
                  <a:moveTo>
                    <a:pt x="41" y="89"/>
                  </a:moveTo>
                  <a:cubicBezTo>
                    <a:pt x="32" y="84"/>
                    <a:pt x="24" y="80"/>
                    <a:pt x="17" y="75"/>
                  </a:cubicBezTo>
                  <a:cubicBezTo>
                    <a:pt x="17" y="27"/>
                    <a:pt x="17" y="27"/>
                    <a:pt x="17" y="27"/>
                  </a:cubicBezTo>
                  <a:cubicBezTo>
                    <a:pt x="24" y="32"/>
                    <a:pt x="32" y="37"/>
                    <a:pt x="41" y="41"/>
                  </a:cubicBezTo>
                  <a:lnTo>
                    <a:pt x="41" y="89"/>
                  </a:lnTo>
                  <a:close/>
                  <a:moveTo>
                    <a:pt x="77" y="101"/>
                  </a:moveTo>
                  <a:cubicBezTo>
                    <a:pt x="69" y="99"/>
                    <a:pt x="60" y="96"/>
                    <a:pt x="53" y="93"/>
                  </a:cubicBezTo>
                  <a:cubicBezTo>
                    <a:pt x="53" y="46"/>
                    <a:pt x="53" y="46"/>
                    <a:pt x="53" y="46"/>
                  </a:cubicBezTo>
                  <a:cubicBezTo>
                    <a:pt x="60" y="49"/>
                    <a:pt x="69" y="51"/>
                    <a:pt x="77" y="53"/>
                  </a:cubicBezTo>
                  <a:lnTo>
                    <a:pt x="77" y="101"/>
                  </a:lnTo>
                  <a:close/>
                  <a:moveTo>
                    <a:pt x="113" y="108"/>
                  </a:moveTo>
                  <a:cubicBezTo>
                    <a:pt x="105" y="107"/>
                    <a:pt x="97" y="105"/>
                    <a:pt x="89" y="104"/>
                  </a:cubicBezTo>
                  <a:cubicBezTo>
                    <a:pt x="89" y="56"/>
                    <a:pt x="89" y="56"/>
                    <a:pt x="89" y="56"/>
                  </a:cubicBezTo>
                  <a:cubicBezTo>
                    <a:pt x="97" y="58"/>
                    <a:pt x="105" y="59"/>
                    <a:pt x="113" y="61"/>
                  </a:cubicBezTo>
                  <a:lnTo>
                    <a:pt x="113" y="108"/>
                  </a:lnTo>
                  <a:close/>
                  <a:moveTo>
                    <a:pt x="333" y="84"/>
                  </a:moveTo>
                  <a:cubicBezTo>
                    <a:pt x="326" y="88"/>
                    <a:pt x="318" y="91"/>
                    <a:pt x="309" y="95"/>
                  </a:cubicBezTo>
                  <a:cubicBezTo>
                    <a:pt x="309" y="47"/>
                    <a:pt x="309" y="47"/>
                    <a:pt x="309" y="47"/>
                  </a:cubicBezTo>
                  <a:cubicBezTo>
                    <a:pt x="318" y="44"/>
                    <a:pt x="326" y="41"/>
                    <a:pt x="333" y="37"/>
                  </a:cubicBezTo>
                  <a:lnTo>
                    <a:pt x="333" y="84"/>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5" name="Freeform 7"/>
            <p:cNvSpPr>
              <a:spLocks/>
            </p:cNvSpPr>
            <p:nvPr/>
          </p:nvSpPr>
          <p:spPr bwMode="auto">
            <a:xfrm>
              <a:off x="8987712" y="1397629"/>
              <a:ext cx="476250" cy="303213"/>
            </a:xfrm>
            <a:custGeom>
              <a:avLst/>
              <a:gdLst>
                <a:gd name="T0" fmla="*/ 110 w 127"/>
                <a:gd name="T1" fmla="*/ 38 h 81"/>
                <a:gd name="T2" fmla="*/ 84 w 127"/>
                <a:gd name="T3" fmla="*/ 32 h 81"/>
                <a:gd name="T4" fmla="*/ 57 w 127"/>
                <a:gd name="T5" fmla="*/ 26 h 81"/>
                <a:gd name="T6" fmla="*/ 52 w 127"/>
                <a:gd name="T7" fmla="*/ 20 h 81"/>
                <a:gd name="T8" fmla="*/ 54 w 127"/>
                <a:gd name="T9" fmla="*/ 16 h 81"/>
                <a:gd name="T10" fmla="*/ 61 w 127"/>
                <a:gd name="T11" fmla="*/ 15 h 81"/>
                <a:gd name="T12" fmla="*/ 69 w 127"/>
                <a:gd name="T13" fmla="*/ 17 h 81"/>
                <a:gd name="T14" fmla="*/ 71 w 127"/>
                <a:gd name="T15" fmla="*/ 23 h 81"/>
                <a:gd name="T16" fmla="*/ 71 w 127"/>
                <a:gd name="T17" fmla="*/ 25 h 81"/>
                <a:gd name="T18" fmla="*/ 121 w 127"/>
                <a:gd name="T19" fmla="*/ 25 h 81"/>
                <a:gd name="T20" fmla="*/ 122 w 127"/>
                <a:gd name="T21" fmla="*/ 22 h 81"/>
                <a:gd name="T22" fmla="*/ 110 w 127"/>
                <a:gd name="T23" fmla="*/ 10 h 81"/>
                <a:gd name="T24" fmla="*/ 75 w 127"/>
                <a:gd name="T25" fmla="*/ 5 h 81"/>
                <a:gd name="T26" fmla="*/ 75 w 127"/>
                <a:gd name="T27" fmla="*/ 0 h 81"/>
                <a:gd name="T28" fmla="*/ 52 w 127"/>
                <a:gd name="T29" fmla="*/ 0 h 81"/>
                <a:gd name="T30" fmla="*/ 52 w 127"/>
                <a:gd name="T31" fmla="*/ 5 h 81"/>
                <a:gd name="T32" fmla="*/ 13 w 127"/>
                <a:gd name="T33" fmla="*/ 10 h 81"/>
                <a:gd name="T34" fmla="*/ 0 w 127"/>
                <a:gd name="T35" fmla="*/ 22 h 81"/>
                <a:gd name="T36" fmla="*/ 6 w 127"/>
                <a:gd name="T37" fmla="*/ 32 h 81"/>
                <a:gd name="T38" fmla="*/ 21 w 127"/>
                <a:gd name="T39" fmla="*/ 38 h 81"/>
                <a:gd name="T40" fmla="*/ 52 w 127"/>
                <a:gd name="T41" fmla="*/ 46 h 81"/>
                <a:gd name="T42" fmla="*/ 69 w 127"/>
                <a:gd name="T43" fmla="*/ 51 h 81"/>
                <a:gd name="T44" fmla="*/ 71 w 127"/>
                <a:gd name="T45" fmla="*/ 59 h 81"/>
                <a:gd name="T46" fmla="*/ 68 w 127"/>
                <a:gd name="T47" fmla="*/ 63 h 81"/>
                <a:gd name="T48" fmla="*/ 61 w 127"/>
                <a:gd name="T49" fmla="*/ 64 h 81"/>
                <a:gd name="T50" fmla="*/ 53 w 127"/>
                <a:gd name="T51" fmla="*/ 62 h 81"/>
                <a:gd name="T52" fmla="*/ 52 w 127"/>
                <a:gd name="T53" fmla="*/ 54 h 81"/>
                <a:gd name="T54" fmla="*/ 52 w 127"/>
                <a:gd name="T55" fmla="*/ 49 h 81"/>
                <a:gd name="T56" fmla="*/ 1 w 127"/>
                <a:gd name="T57" fmla="*/ 49 h 81"/>
                <a:gd name="T58" fmla="*/ 1 w 127"/>
                <a:gd name="T59" fmla="*/ 53 h 81"/>
                <a:gd name="T60" fmla="*/ 16 w 127"/>
                <a:gd name="T61" fmla="*/ 69 h 81"/>
                <a:gd name="T62" fmla="*/ 52 w 127"/>
                <a:gd name="T63" fmla="*/ 74 h 81"/>
                <a:gd name="T64" fmla="*/ 52 w 127"/>
                <a:gd name="T65" fmla="*/ 81 h 81"/>
                <a:gd name="T66" fmla="*/ 75 w 127"/>
                <a:gd name="T67" fmla="*/ 81 h 81"/>
                <a:gd name="T68" fmla="*/ 75 w 127"/>
                <a:gd name="T69" fmla="*/ 74 h 81"/>
                <a:gd name="T70" fmla="*/ 114 w 127"/>
                <a:gd name="T71" fmla="*/ 68 h 81"/>
                <a:gd name="T72" fmla="*/ 127 w 127"/>
                <a:gd name="T73" fmla="*/ 54 h 81"/>
                <a:gd name="T74" fmla="*/ 122 w 127"/>
                <a:gd name="T75" fmla="*/ 44 h 81"/>
                <a:gd name="T76" fmla="*/ 110 w 127"/>
                <a:gd name="T77" fmla="*/ 38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7" h="81">
                  <a:moveTo>
                    <a:pt x="110" y="38"/>
                  </a:moveTo>
                  <a:cubicBezTo>
                    <a:pt x="106" y="37"/>
                    <a:pt x="97" y="35"/>
                    <a:pt x="84" y="32"/>
                  </a:cubicBezTo>
                  <a:cubicBezTo>
                    <a:pt x="69" y="29"/>
                    <a:pt x="60" y="27"/>
                    <a:pt x="57" y="26"/>
                  </a:cubicBezTo>
                  <a:cubicBezTo>
                    <a:pt x="54" y="25"/>
                    <a:pt x="52" y="23"/>
                    <a:pt x="52" y="20"/>
                  </a:cubicBezTo>
                  <a:cubicBezTo>
                    <a:pt x="52" y="18"/>
                    <a:pt x="53" y="17"/>
                    <a:pt x="54" y="16"/>
                  </a:cubicBezTo>
                  <a:cubicBezTo>
                    <a:pt x="56" y="16"/>
                    <a:pt x="58" y="15"/>
                    <a:pt x="61" y="15"/>
                  </a:cubicBezTo>
                  <a:cubicBezTo>
                    <a:pt x="65" y="15"/>
                    <a:pt x="68" y="16"/>
                    <a:pt x="69" y="17"/>
                  </a:cubicBezTo>
                  <a:cubicBezTo>
                    <a:pt x="70" y="18"/>
                    <a:pt x="71" y="20"/>
                    <a:pt x="71" y="23"/>
                  </a:cubicBezTo>
                  <a:cubicBezTo>
                    <a:pt x="71" y="25"/>
                    <a:pt x="71" y="25"/>
                    <a:pt x="71" y="25"/>
                  </a:cubicBezTo>
                  <a:cubicBezTo>
                    <a:pt x="121" y="25"/>
                    <a:pt x="121" y="25"/>
                    <a:pt x="121" y="25"/>
                  </a:cubicBezTo>
                  <a:cubicBezTo>
                    <a:pt x="122" y="24"/>
                    <a:pt x="122" y="23"/>
                    <a:pt x="122" y="22"/>
                  </a:cubicBezTo>
                  <a:cubicBezTo>
                    <a:pt x="122" y="17"/>
                    <a:pt x="118" y="13"/>
                    <a:pt x="110" y="10"/>
                  </a:cubicBezTo>
                  <a:cubicBezTo>
                    <a:pt x="102" y="7"/>
                    <a:pt x="91" y="6"/>
                    <a:pt x="75" y="5"/>
                  </a:cubicBezTo>
                  <a:cubicBezTo>
                    <a:pt x="75" y="0"/>
                    <a:pt x="75" y="0"/>
                    <a:pt x="75" y="0"/>
                  </a:cubicBezTo>
                  <a:cubicBezTo>
                    <a:pt x="52" y="0"/>
                    <a:pt x="52" y="0"/>
                    <a:pt x="52" y="0"/>
                  </a:cubicBezTo>
                  <a:cubicBezTo>
                    <a:pt x="52" y="5"/>
                    <a:pt x="52" y="5"/>
                    <a:pt x="52" y="5"/>
                  </a:cubicBezTo>
                  <a:cubicBezTo>
                    <a:pt x="35" y="6"/>
                    <a:pt x="22" y="7"/>
                    <a:pt x="13" y="10"/>
                  </a:cubicBezTo>
                  <a:cubicBezTo>
                    <a:pt x="5" y="13"/>
                    <a:pt x="0" y="17"/>
                    <a:pt x="0" y="22"/>
                  </a:cubicBezTo>
                  <a:cubicBezTo>
                    <a:pt x="0" y="26"/>
                    <a:pt x="2" y="29"/>
                    <a:pt x="6" y="32"/>
                  </a:cubicBezTo>
                  <a:cubicBezTo>
                    <a:pt x="10" y="35"/>
                    <a:pt x="15" y="37"/>
                    <a:pt x="21" y="38"/>
                  </a:cubicBezTo>
                  <a:cubicBezTo>
                    <a:pt x="26" y="40"/>
                    <a:pt x="37" y="42"/>
                    <a:pt x="52" y="46"/>
                  </a:cubicBezTo>
                  <a:cubicBezTo>
                    <a:pt x="62" y="48"/>
                    <a:pt x="67" y="49"/>
                    <a:pt x="69" y="51"/>
                  </a:cubicBezTo>
                  <a:cubicBezTo>
                    <a:pt x="70" y="53"/>
                    <a:pt x="71" y="55"/>
                    <a:pt x="71" y="59"/>
                  </a:cubicBezTo>
                  <a:cubicBezTo>
                    <a:pt x="71" y="61"/>
                    <a:pt x="70" y="62"/>
                    <a:pt x="68" y="63"/>
                  </a:cubicBezTo>
                  <a:cubicBezTo>
                    <a:pt x="67" y="64"/>
                    <a:pt x="64" y="64"/>
                    <a:pt x="61" y="64"/>
                  </a:cubicBezTo>
                  <a:cubicBezTo>
                    <a:pt x="57" y="64"/>
                    <a:pt x="54" y="63"/>
                    <a:pt x="53" y="62"/>
                  </a:cubicBezTo>
                  <a:cubicBezTo>
                    <a:pt x="52" y="61"/>
                    <a:pt x="52" y="58"/>
                    <a:pt x="52" y="54"/>
                  </a:cubicBezTo>
                  <a:cubicBezTo>
                    <a:pt x="52" y="49"/>
                    <a:pt x="52" y="49"/>
                    <a:pt x="52" y="49"/>
                  </a:cubicBezTo>
                  <a:cubicBezTo>
                    <a:pt x="1" y="49"/>
                    <a:pt x="1" y="49"/>
                    <a:pt x="1" y="49"/>
                  </a:cubicBezTo>
                  <a:cubicBezTo>
                    <a:pt x="1" y="53"/>
                    <a:pt x="1" y="53"/>
                    <a:pt x="1" y="53"/>
                  </a:cubicBezTo>
                  <a:cubicBezTo>
                    <a:pt x="1" y="60"/>
                    <a:pt x="6" y="66"/>
                    <a:pt x="16" y="69"/>
                  </a:cubicBezTo>
                  <a:cubicBezTo>
                    <a:pt x="26" y="72"/>
                    <a:pt x="38" y="74"/>
                    <a:pt x="52" y="74"/>
                  </a:cubicBezTo>
                  <a:cubicBezTo>
                    <a:pt x="52" y="81"/>
                    <a:pt x="52" y="81"/>
                    <a:pt x="52" y="81"/>
                  </a:cubicBezTo>
                  <a:cubicBezTo>
                    <a:pt x="75" y="81"/>
                    <a:pt x="75" y="81"/>
                    <a:pt x="75" y="81"/>
                  </a:cubicBezTo>
                  <a:cubicBezTo>
                    <a:pt x="75" y="74"/>
                    <a:pt x="75" y="74"/>
                    <a:pt x="75" y="74"/>
                  </a:cubicBezTo>
                  <a:cubicBezTo>
                    <a:pt x="92" y="74"/>
                    <a:pt x="105" y="71"/>
                    <a:pt x="114" y="68"/>
                  </a:cubicBezTo>
                  <a:cubicBezTo>
                    <a:pt x="123" y="64"/>
                    <a:pt x="127" y="60"/>
                    <a:pt x="127" y="54"/>
                  </a:cubicBezTo>
                  <a:cubicBezTo>
                    <a:pt x="127" y="50"/>
                    <a:pt x="126" y="47"/>
                    <a:pt x="122" y="44"/>
                  </a:cubicBezTo>
                  <a:cubicBezTo>
                    <a:pt x="119" y="41"/>
                    <a:pt x="115" y="39"/>
                    <a:pt x="110" y="38"/>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13452832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750"/>
                                        <p:tgtEl>
                                          <p:spTgt spid="22"/>
                                        </p:tgtEl>
                                      </p:cBhvr>
                                    </p:animEffect>
                                  </p:childTnLst>
                                </p:cTn>
                              </p:par>
                              <p:par>
                                <p:cTn id="8" presetID="2" presetClass="entr" presetSubtype="8"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 calcmode="lin" valueType="num">
                                      <p:cBhvr additive="base">
                                        <p:cTn id="10" dur="500" fill="hold"/>
                                        <p:tgtEl>
                                          <p:spTgt spid="30"/>
                                        </p:tgtEl>
                                        <p:attrNameLst>
                                          <p:attrName>ppt_x</p:attrName>
                                        </p:attrNameLst>
                                      </p:cBhvr>
                                      <p:tavLst>
                                        <p:tav tm="0">
                                          <p:val>
                                            <p:strVal val="0-#ppt_w/2"/>
                                          </p:val>
                                        </p:tav>
                                        <p:tav tm="100000">
                                          <p:val>
                                            <p:strVal val="#ppt_x"/>
                                          </p:val>
                                        </p:tav>
                                      </p:tavLst>
                                    </p:anim>
                                    <p:anim calcmode="lin" valueType="num">
                                      <p:cBhvr additive="base">
                                        <p:cTn id="11" dur="500" fill="hold"/>
                                        <p:tgtEl>
                                          <p:spTgt spid="30"/>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0"/>
                                  </p:stCondLst>
                                  <p:childTnLst>
                                    <p:set>
                                      <p:cBhvr>
                                        <p:cTn id="13" dur="1" fill="hold">
                                          <p:stCondLst>
                                            <p:cond delay="0"/>
                                          </p:stCondLst>
                                        </p:cTn>
                                        <p:tgtEl>
                                          <p:spTgt spid="31"/>
                                        </p:tgtEl>
                                        <p:attrNameLst>
                                          <p:attrName>style.visibility</p:attrName>
                                        </p:attrNameLst>
                                      </p:cBhvr>
                                      <p:to>
                                        <p:strVal val="visible"/>
                                      </p:to>
                                    </p:set>
                                    <p:anim calcmode="lin" valueType="num">
                                      <p:cBhvr additive="base">
                                        <p:cTn id="14" dur="500" fill="hold"/>
                                        <p:tgtEl>
                                          <p:spTgt spid="31"/>
                                        </p:tgtEl>
                                        <p:attrNameLst>
                                          <p:attrName>ppt_x</p:attrName>
                                        </p:attrNameLst>
                                      </p:cBhvr>
                                      <p:tavLst>
                                        <p:tav tm="0">
                                          <p:val>
                                            <p:strVal val="1+#ppt_w/2"/>
                                          </p:val>
                                        </p:tav>
                                        <p:tav tm="100000">
                                          <p:val>
                                            <p:strVal val="#ppt_x"/>
                                          </p:val>
                                        </p:tav>
                                      </p:tavLst>
                                    </p:anim>
                                    <p:anim calcmode="lin" valueType="num">
                                      <p:cBhvr additive="base">
                                        <p:cTn id="15" dur="500" fill="hold"/>
                                        <p:tgtEl>
                                          <p:spTgt spid="31"/>
                                        </p:tgtEl>
                                        <p:attrNameLst>
                                          <p:attrName>ppt_y</p:attrName>
                                        </p:attrNameLst>
                                      </p:cBhvr>
                                      <p:tavLst>
                                        <p:tav tm="0">
                                          <p:val>
                                            <p:strVal val="#ppt_y"/>
                                          </p:val>
                                        </p:tav>
                                        <p:tav tm="100000">
                                          <p:val>
                                            <p:strVal val="#ppt_y"/>
                                          </p:val>
                                        </p:tav>
                                      </p:tavLst>
                                    </p:anim>
                                  </p:childTnLst>
                                </p:cTn>
                              </p:par>
                            </p:childTnLst>
                          </p:cTn>
                        </p:par>
                        <p:par>
                          <p:cTn id="16" fill="hold">
                            <p:stCondLst>
                              <p:cond delay="750"/>
                            </p:stCondLst>
                            <p:childTnLst>
                              <p:par>
                                <p:cTn id="17" presetID="10" presetClass="entr" presetSubtype="0"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fade">
                                      <p:cBhvr>
                                        <p:cTn id="22" dur="500"/>
                                        <p:tgtEl>
                                          <p:spTgt spid="4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fade">
                                      <p:cBhvr>
                                        <p:cTn id="25" dur="500"/>
                                        <p:tgtEl>
                                          <p:spTgt spid="4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500"/>
                                        <p:tgtEl>
                                          <p:spTgt spid="3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fade">
                                      <p:cBhvr>
                                        <p:cTn id="31" dur="500"/>
                                        <p:tgtEl>
                                          <p:spTgt spid="42"/>
                                        </p:tgtEl>
                                      </p:cBhvr>
                                    </p:animEffect>
                                  </p:childTnLst>
                                </p:cTn>
                              </p:par>
                              <p:par>
                                <p:cTn id="32" presetID="10" presetClass="entr" presetSubtype="0" fill="hold" nodeType="with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500"/>
                                        <p:tgtEl>
                                          <p:spTgt spid="3"/>
                                        </p:tgtEl>
                                      </p:cBhvr>
                                    </p:animEffect>
                                  </p:childTnLst>
                                </p:cTn>
                              </p:par>
                            </p:childTnLst>
                          </p:cTn>
                        </p:par>
                        <p:par>
                          <p:cTn id="35" fill="hold">
                            <p:stCondLst>
                              <p:cond delay="1250"/>
                            </p:stCondLst>
                            <p:childTnLst>
                              <p:par>
                                <p:cTn id="36" presetID="22" presetClass="entr" presetSubtype="2" fill="hold"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wipe(right)">
                                      <p:cBhvr>
                                        <p:cTn id="38" dur="500"/>
                                        <p:tgtEl>
                                          <p:spTgt spid="23"/>
                                        </p:tgtEl>
                                      </p:cBhvr>
                                    </p:animEffect>
                                  </p:childTnLst>
                                </p:cTn>
                              </p:par>
                            </p:childTnLst>
                          </p:cTn>
                        </p:par>
                        <p:par>
                          <p:cTn id="39" fill="hold">
                            <p:stCondLst>
                              <p:cond delay="1750"/>
                            </p:stCondLst>
                            <p:childTnLst>
                              <p:par>
                                <p:cTn id="40" presetID="10" presetClass="entr" presetSubtype="0" fill="hold" grpId="0" nodeType="afterEffect">
                                  <p:stCondLst>
                                    <p:cond delay="0"/>
                                  </p:stCondLst>
                                  <p:childTnLst>
                                    <p:set>
                                      <p:cBhvr>
                                        <p:cTn id="41" dur="1" fill="hold">
                                          <p:stCondLst>
                                            <p:cond delay="0"/>
                                          </p:stCondLst>
                                        </p:cTn>
                                        <p:tgtEl>
                                          <p:spTgt spid="64"/>
                                        </p:tgtEl>
                                        <p:attrNameLst>
                                          <p:attrName>style.visibility</p:attrName>
                                        </p:attrNameLst>
                                      </p:cBhvr>
                                      <p:to>
                                        <p:strVal val="visible"/>
                                      </p:to>
                                    </p:set>
                                    <p:animEffect transition="in" filter="fade">
                                      <p:cBhvr>
                                        <p:cTn id="42" dur="500"/>
                                        <p:tgtEl>
                                          <p:spTgt spid="64"/>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72"/>
                                        </p:tgtEl>
                                        <p:attrNameLst>
                                          <p:attrName>style.visibility</p:attrName>
                                        </p:attrNameLst>
                                      </p:cBhvr>
                                      <p:to>
                                        <p:strVal val="visible"/>
                                      </p:to>
                                    </p:set>
                                    <p:animEffect transition="in" filter="fade">
                                      <p:cBhvr>
                                        <p:cTn id="45"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41" grpId="0"/>
      <p:bldP spid="64" grpId="0"/>
      <p:bldP spid="43" grpId="0" animBg="1"/>
      <p:bldP spid="34" grpId="0" animBg="1"/>
      <p:bldP spid="42" grpId="0" animBg="1"/>
      <p:bldP spid="72" grpId="0"/>
      <p:bldP spid="30" grpId="0" animBg="1"/>
      <p:bldP spid="3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 name="Rectangle 28"/>
          <p:cNvSpPr/>
          <p:nvPr/>
        </p:nvSpPr>
        <p:spPr bwMode="auto">
          <a:xfrm>
            <a:off x="0" y="4762881"/>
            <a:ext cx="12436475" cy="2231644"/>
          </a:xfrm>
          <a:prstGeom prst="rect">
            <a:avLst/>
          </a:prstGeom>
          <a:gradFill flip="none" rotWithShape="1">
            <a:gsLst>
              <a:gs pos="0">
                <a:schemeClr val="bg2"/>
              </a:gs>
              <a:gs pos="100000">
                <a:schemeClr val="bg1"/>
              </a:gs>
            </a:gsLst>
            <a:lin ang="5400000" scaled="1"/>
            <a:tileRect/>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5" name="Rectangle 24"/>
          <p:cNvSpPr/>
          <p:nvPr/>
        </p:nvSpPr>
        <p:spPr bwMode="auto">
          <a:xfrm flipH="1">
            <a:off x="-4" y="1"/>
            <a:ext cx="8254299" cy="2287348"/>
          </a:xfrm>
          <a:prstGeom prst="rect">
            <a:avLst/>
          </a:prstGeom>
          <a:solidFill>
            <a:schemeClr val="bg2">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1" name="TextBox 30"/>
          <p:cNvSpPr txBox="1"/>
          <p:nvPr/>
        </p:nvSpPr>
        <p:spPr>
          <a:xfrm>
            <a:off x="240254" y="1377421"/>
            <a:ext cx="6181077" cy="747897"/>
          </a:xfrm>
          <a:prstGeom prst="rect">
            <a:avLst/>
          </a:prstGeom>
          <a:noFill/>
        </p:spPr>
        <p:txBody>
          <a:bodyPr wrap="square" lIns="0" tIns="0" rIns="0" bIns="0" rtlCol="0" anchor="ctr">
            <a:spAutoFit/>
          </a:bodyPr>
          <a:lstStyle/>
          <a:p>
            <a:pPr>
              <a:lnSpc>
                <a:spcPct val="90000"/>
              </a:lnSpc>
              <a:spcBef>
                <a:spcPct val="0"/>
              </a:spcBef>
            </a:pPr>
            <a:r>
              <a:rPr lang="en-US" sz="5400" spc="-102" dirty="0">
                <a:ln w="3175">
                  <a:noFill/>
                </a:ln>
                <a:solidFill>
                  <a:schemeClr val="bg1">
                    <a:alpha val="99000"/>
                  </a:schemeClr>
                </a:solidFill>
                <a:latin typeface="+mj-lt"/>
                <a:cs typeface="Segoe UI" pitchFamily="34" charset="0"/>
              </a:rPr>
              <a:t>Cloud Computing</a:t>
            </a:r>
          </a:p>
        </p:txBody>
      </p:sp>
      <p:sp>
        <p:nvSpPr>
          <p:cNvPr id="32" name="Rectangle 31"/>
          <p:cNvSpPr/>
          <p:nvPr/>
        </p:nvSpPr>
        <p:spPr>
          <a:xfrm>
            <a:off x="3095909" y="4928502"/>
            <a:ext cx="6244656" cy="758968"/>
          </a:xfrm>
          <a:prstGeom prst="rect">
            <a:avLst/>
          </a:prstGeom>
        </p:spPr>
        <p:txBody>
          <a:bodyPr wrap="square" lIns="0" tIns="93260" rIns="0" bIns="0" anchor="ctr">
            <a:spAutoFit/>
          </a:bodyPr>
          <a:lstStyle/>
          <a:p>
            <a:pPr indent="-178081" algn="ctr" fontAlgn="base">
              <a:lnSpc>
                <a:spcPct val="90000"/>
              </a:lnSpc>
              <a:spcBef>
                <a:spcPct val="0"/>
              </a:spcBef>
              <a:spcAft>
                <a:spcPct val="0"/>
              </a:spcAft>
            </a:pPr>
            <a:r>
              <a:rPr lang="en-US" sz="4800" spc="-102" dirty="0">
                <a:ln w="3175">
                  <a:noFill/>
                </a:ln>
                <a:solidFill>
                  <a:schemeClr val="tx1">
                    <a:alpha val="99000"/>
                  </a:schemeClr>
                </a:solidFill>
                <a:latin typeface="+mj-lt"/>
                <a:cs typeface="Segoe UI" pitchFamily="34" charset="0"/>
              </a:rPr>
              <a:t>IT as a Service</a:t>
            </a:r>
          </a:p>
        </p:txBody>
      </p:sp>
      <p:grpSp>
        <p:nvGrpSpPr>
          <p:cNvPr id="2" name="Group 1"/>
          <p:cNvGrpSpPr/>
          <p:nvPr/>
        </p:nvGrpSpPr>
        <p:grpSpPr>
          <a:xfrm>
            <a:off x="0" y="2398199"/>
            <a:ext cx="4071723" cy="2313032"/>
            <a:chOff x="0" y="2398199"/>
            <a:chExt cx="4071723" cy="2313032"/>
          </a:xfrm>
        </p:grpSpPr>
        <p:sp>
          <p:nvSpPr>
            <p:cNvPr id="16" name="Rectangle 15"/>
            <p:cNvSpPr/>
            <p:nvPr/>
          </p:nvSpPr>
          <p:spPr>
            <a:xfrm>
              <a:off x="0" y="2398199"/>
              <a:ext cx="4071723" cy="225760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tlCol="0" anchor="t"/>
            <a:lstStyle/>
            <a:p>
              <a:pPr lvl="0" indent="-178081" defTabSz="932493" eaLnBrk="0" fontAlgn="base" hangingPunct="0">
                <a:lnSpc>
                  <a:spcPct val="90000"/>
                </a:lnSpc>
                <a:spcAft>
                  <a:spcPct val="0"/>
                </a:spcAft>
              </a:pPr>
              <a:r>
                <a:rPr lang="en-US" sz="2800" spc="-102" dirty="0" smtClean="0">
                  <a:ln w="3175">
                    <a:noFill/>
                  </a:ln>
                  <a:gradFill>
                    <a:gsLst>
                      <a:gs pos="0">
                        <a:srgbClr val="FFFFFF"/>
                      </a:gs>
                      <a:gs pos="100000">
                        <a:srgbClr val="FFFFFF"/>
                      </a:gs>
                    </a:gsLst>
                    <a:lin ang="5400000" scaled="0"/>
                  </a:gradFill>
                  <a:latin typeface="Segoe Light" pitchFamily="34" charset="0"/>
                  <a:cs typeface="Arial" charset="0"/>
                </a:rPr>
                <a:t>Infrastructure</a:t>
              </a:r>
            </a:p>
            <a:p>
              <a:pPr lvl="0" indent="-178081" defTabSz="932493" eaLnBrk="0" fontAlgn="base" hangingPunct="0">
                <a:lnSpc>
                  <a:spcPct val="90000"/>
                </a:lnSpc>
                <a:spcAft>
                  <a:spcPct val="0"/>
                </a:spcAft>
              </a:pPr>
              <a:r>
                <a:rPr lang="en-US" sz="2000" dirty="0">
                  <a:ln w="3175">
                    <a:noFill/>
                  </a:ln>
                  <a:gradFill>
                    <a:gsLst>
                      <a:gs pos="0">
                        <a:srgbClr val="FFFFFF"/>
                      </a:gs>
                      <a:gs pos="100000">
                        <a:srgbClr val="FFFFFF"/>
                      </a:gs>
                    </a:gsLst>
                    <a:lin ang="5400000" scaled="0"/>
                  </a:gradFill>
                  <a:cs typeface="Segoe UI" panose="020B0502040204020203" pitchFamily="34" charset="0"/>
                </a:rPr>
                <a:t>as a </a:t>
              </a:r>
              <a:r>
                <a:rPr lang="en-US" sz="2000" dirty="0" smtClean="0">
                  <a:ln w="3175">
                    <a:noFill/>
                  </a:ln>
                  <a:gradFill>
                    <a:gsLst>
                      <a:gs pos="0">
                        <a:srgbClr val="FFFFFF"/>
                      </a:gs>
                      <a:gs pos="100000">
                        <a:srgbClr val="FFFFFF"/>
                      </a:gs>
                    </a:gsLst>
                    <a:lin ang="5400000" scaled="0"/>
                  </a:gradFill>
                  <a:cs typeface="Segoe UI" panose="020B0502040204020203" pitchFamily="34" charset="0"/>
                </a:rPr>
                <a:t>Service</a:t>
              </a:r>
              <a:endParaRPr lang="en-US" sz="2000" dirty="0">
                <a:ln w="3175">
                  <a:noFill/>
                </a:ln>
                <a:gradFill>
                  <a:gsLst>
                    <a:gs pos="0">
                      <a:srgbClr val="FFFFFF"/>
                    </a:gs>
                    <a:gs pos="100000">
                      <a:srgbClr val="FFFFFF"/>
                    </a:gs>
                  </a:gsLst>
                  <a:lin ang="5400000" scaled="0"/>
                </a:gradFill>
                <a:cs typeface="Segoe UI" panose="020B0502040204020203" pitchFamily="34" charset="0"/>
              </a:endParaRPr>
            </a:p>
          </p:txBody>
        </p:sp>
        <p:pic>
          <p:nvPicPr>
            <p:cNvPr id="17" name="Picture 3" descr="\\MAGNUM\Projects\Microsoft\Cloud Power FY12\Design\ICONS_PNG\Iaas.png"/>
            <p:cNvPicPr>
              <a:picLocks noChangeAspect="1" noChangeArrowheads="1"/>
            </p:cNvPicPr>
            <p:nvPr/>
          </p:nvPicPr>
          <p:blipFill>
            <a:blip r:embed="rId2" cstate="print">
              <a:biLevel thresh="25000"/>
            </a:blip>
            <a:stretch>
              <a:fillRect/>
            </a:stretch>
          </p:blipFill>
          <p:spPr bwMode="auto">
            <a:xfrm>
              <a:off x="2242923" y="2882431"/>
              <a:ext cx="1828800" cy="1828800"/>
            </a:xfrm>
            <a:prstGeom prst="rect">
              <a:avLst/>
            </a:prstGeom>
            <a:noFill/>
          </p:spPr>
        </p:pic>
      </p:grpSp>
      <p:grpSp>
        <p:nvGrpSpPr>
          <p:cNvPr id="3" name="Group 2"/>
          <p:cNvGrpSpPr/>
          <p:nvPr/>
        </p:nvGrpSpPr>
        <p:grpSpPr>
          <a:xfrm>
            <a:off x="4182376" y="2398198"/>
            <a:ext cx="4071921" cy="2313033"/>
            <a:chOff x="4182376" y="2398198"/>
            <a:chExt cx="4071921" cy="2313033"/>
          </a:xfrm>
        </p:grpSpPr>
        <p:sp>
          <p:nvSpPr>
            <p:cNvPr id="21" name="Rectangle 20"/>
            <p:cNvSpPr/>
            <p:nvPr/>
          </p:nvSpPr>
          <p:spPr>
            <a:xfrm>
              <a:off x="4182376" y="2398198"/>
              <a:ext cx="4071723" cy="225760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tlCol="0" anchor="t"/>
            <a:lstStyle/>
            <a:p>
              <a:pPr indent="-178081" defTabSz="932493" eaLnBrk="0" fontAlgn="base" hangingPunct="0">
                <a:lnSpc>
                  <a:spcPct val="90000"/>
                </a:lnSpc>
                <a:spcAft>
                  <a:spcPct val="0"/>
                </a:spcAft>
              </a:pPr>
              <a:r>
                <a:rPr lang="en-US" sz="2800" spc="-102" dirty="0">
                  <a:ln w="3175">
                    <a:noFill/>
                  </a:ln>
                  <a:gradFill>
                    <a:gsLst>
                      <a:gs pos="0">
                        <a:srgbClr val="FFFFFF"/>
                      </a:gs>
                      <a:gs pos="100000">
                        <a:srgbClr val="FFFFFF"/>
                      </a:gs>
                    </a:gsLst>
                    <a:lin ang="5400000" scaled="0"/>
                  </a:gradFill>
                  <a:latin typeface="Segoe Light" pitchFamily="34" charset="0"/>
                  <a:cs typeface="Arial" charset="0"/>
                </a:rPr>
                <a:t>Platform</a:t>
              </a:r>
            </a:p>
            <a:p>
              <a:pPr indent="-178081" defTabSz="932493" eaLnBrk="0" fontAlgn="base" hangingPunct="0">
                <a:lnSpc>
                  <a:spcPct val="90000"/>
                </a:lnSpc>
                <a:spcAft>
                  <a:spcPct val="0"/>
                </a:spcAft>
              </a:pPr>
              <a:r>
                <a:rPr lang="en-US" sz="2000" dirty="0">
                  <a:ln w="3175">
                    <a:noFill/>
                  </a:ln>
                  <a:gradFill>
                    <a:gsLst>
                      <a:gs pos="0">
                        <a:srgbClr val="FFFFFF"/>
                      </a:gs>
                      <a:gs pos="100000">
                        <a:srgbClr val="FFFFFF"/>
                      </a:gs>
                    </a:gsLst>
                    <a:lin ang="5400000" scaled="0"/>
                  </a:gradFill>
                  <a:cs typeface="Segoe UI" panose="020B0502040204020203" pitchFamily="34" charset="0"/>
                </a:rPr>
                <a:t>as a Service</a:t>
              </a:r>
            </a:p>
          </p:txBody>
        </p:sp>
        <p:pic>
          <p:nvPicPr>
            <p:cNvPr id="18" name="Picture 5" descr="\\MAGNUM\Projects\Microsoft\Cloud Power FY12\Design\ICONS_PNG\PaaS.png"/>
            <p:cNvPicPr>
              <a:picLocks noChangeAspect="1" noChangeArrowheads="1"/>
            </p:cNvPicPr>
            <p:nvPr/>
          </p:nvPicPr>
          <p:blipFill>
            <a:blip r:embed="rId3" cstate="print">
              <a:biLevel thresh="25000"/>
            </a:blip>
            <a:stretch>
              <a:fillRect/>
            </a:stretch>
          </p:blipFill>
          <p:spPr bwMode="auto">
            <a:xfrm>
              <a:off x="6425497" y="2882431"/>
              <a:ext cx="1828800" cy="1828800"/>
            </a:xfrm>
            <a:prstGeom prst="rect">
              <a:avLst/>
            </a:prstGeom>
            <a:noFill/>
          </p:spPr>
        </p:pic>
      </p:grpSp>
      <p:grpSp>
        <p:nvGrpSpPr>
          <p:cNvPr id="4" name="Group 3"/>
          <p:cNvGrpSpPr/>
          <p:nvPr/>
        </p:nvGrpSpPr>
        <p:grpSpPr>
          <a:xfrm>
            <a:off x="8377588" y="2398197"/>
            <a:ext cx="4058887" cy="2313034"/>
            <a:chOff x="8377588" y="2398197"/>
            <a:chExt cx="4058887" cy="2313034"/>
          </a:xfrm>
        </p:grpSpPr>
        <p:sp>
          <p:nvSpPr>
            <p:cNvPr id="20" name="Rectangle 19"/>
            <p:cNvSpPr/>
            <p:nvPr/>
          </p:nvSpPr>
          <p:spPr>
            <a:xfrm>
              <a:off x="8377588" y="2398197"/>
              <a:ext cx="4058887" cy="225760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tlCol="0" anchor="t"/>
            <a:lstStyle/>
            <a:p>
              <a:pPr indent="-178081" defTabSz="932493" eaLnBrk="0" fontAlgn="base" hangingPunct="0">
                <a:lnSpc>
                  <a:spcPct val="90000"/>
                </a:lnSpc>
                <a:spcAft>
                  <a:spcPct val="0"/>
                </a:spcAft>
              </a:pPr>
              <a:r>
                <a:rPr lang="en-US" sz="2800" spc="-102" dirty="0" smtClean="0">
                  <a:ln w="3175">
                    <a:noFill/>
                  </a:ln>
                  <a:gradFill>
                    <a:gsLst>
                      <a:gs pos="0">
                        <a:srgbClr val="FFFFFF"/>
                      </a:gs>
                      <a:gs pos="100000">
                        <a:srgbClr val="FFFFFF"/>
                      </a:gs>
                    </a:gsLst>
                    <a:lin ang="5400000" scaled="0"/>
                  </a:gradFill>
                  <a:latin typeface="Segoe Light" pitchFamily="34" charset="0"/>
                  <a:cs typeface="Arial" charset="0"/>
                </a:rPr>
                <a:t>Software</a:t>
              </a:r>
              <a:endParaRPr lang="en-US" sz="2400" spc="-102" dirty="0" smtClean="0">
                <a:ln w="3175">
                  <a:noFill/>
                </a:ln>
                <a:gradFill>
                  <a:gsLst>
                    <a:gs pos="0">
                      <a:srgbClr val="FFFFFF"/>
                    </a:gs>
                    <a:gs pos="100000">
                      <a:srgbClr val="FFFFFF"/>
                    </a:gs>
                  </a:gsLst>
                  <a:lin ang="5400000" scaled="0"/>
                </a:gradFill>
                <a:latin typeface="Segoe Light" pitchFamily="34" charset="0"/>
                <a:cs typeface="Arial" charset="0"/>
              </a:endParaRPr>
            </a:p>
            <a:p>
              <a:pPr indent="-178081" defTabSz="932493" eaLnBrk="0" fontAlgn="base" hangingPunct="0">
                <a:lnSpc>
                  <a:spcPct val="90000"/>
                </a:lnSpc>
                <a:spcAft>
                  <a:spcPct val="0"/>
                </a:spcAft>
              </a:pPr>
              <a:r>
                <a:rPr lang="en-US" sz="2000" dirty="0">
                  <a:ln w="3175">
                    <a:noFill/>
                  </a:ln>
                  <a:gradFill>
                    <a:gsLst>
                      <a:gs pos="0">
                        <a:srgbClr val="FFFFFF"/>
                      </a:gs>
                      <a:gs pos="100000">
                        <a:srgbClr val="FFFFFF"/>
                      </a:gs>
                    </a:gsLst>
                    <a:lin ang="5400000" scaled="0"/>
                  </a:gradFill>
                  <a:cs typeface="Segoe UI" panose="020B0502040204020203" pitchFamily="34" charset="0"/>
                </a:rPr>
                <a:t>as a Service</a:t>
              </a:r>
            </a:p>
          </p:txBody>
        </p:sp>
        <p:pic>
          <p:nvPicPr>
            <p:cNvPr id="19" name="Picture 3" descr="\\MAGNUM\Projects\Microsoft\Cloud Power FY12\Design\ICONS_PNG\Saas.png"/>
            <p:cNvPicPr>
              <a:picLocks noChangeAspect="1" noChangeArrowheads="1"/>
            </p:cNvPicPr>
            <p:nvPr/>
          </p:nvPicPr>
          <p:blipFill>
            <a:blip r:embed="rId4" cstate="print">
              <a:biLevel thresh="50000"/>
            </a:blip>
            <a:stretch>
              <a:fillRect/>
            </a:stretch>
          </p:blipFill>
          <p:spPr bwMode="auto">
            <a:xfrm>
              <a:off x="10607675" y="2882431"/>
              <a:ext cx="1828800" cy="1828800"/>
            </a:xfrm>
            <a:prstGeom prst="rect">
              <a:avLst/>
            </a:prstGeom>
            <a:noFill/>
          </p:spPr>
        </p:pic>
      </p:grpSp>
    </p:spTree>
    <p:extLst>
      <p:ext uri="{BB962C8B-B14F-4D97-AF65-F5344CB8AC3E}">
        <p14:creationId xmlns:p14="http://schemas.microsoft.com/office/powerpoint/2010/main" val="21485858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par>
                                <p:cTn id="8" presetID="2" presetClass="entr" presetSubtype="8"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 calcmode="lin" valueType="num">
                                      <p:cBhvr additive="base">
                                        <p:cTn id="10" dur="750" fill="hold"/>
                                        <p:tgtEl>
                                          <p:spTgt spid="31"/>
                                        </p:tgtEl>
                                        <p:attrNameLst>
                                          <p:attrName>ppt_x</p:attrName>
                                        </p:attrNameLst>
                                      </p:cBhvr>
                                      <p:tavLst>
                                        <p:tav tm="0">
                                          <p:val>
                                            <p:strVal val="0-#ppt_w/2"/>
                                          </p:val>
                                        </p:tav>
                                        <p:tav tm="100000">
                                          <p:val>
                                            <p:strVal val="#ppt_x"/>
                                          </p:val>
                                        </p:tav>
                                      </p:tavLst>
                                    </p:anim>
                                    <p:anim calcmode="lin" valueType="num">
                                      <p:cBhvr additive="base">
                                        <p:cTn id="11" dur="750" fill="hold"/>
                                        <p:tgtEl>
                                          <p:spTgt spid="31"/>
                                        </p:tgtEl>
                                        <p:attrNameLst>
                                          <p:attrName>ppt_y</p:attrName>
                                        </p:attrNameLst>
                                      </p:cBhvr>
                                      <p:tavLst>
                                        <p:tav tm="0">
                                          <p:val>
                                            <p:strVal val="#ppt_y"/>
                                          </p:val>
                                        </p:tav>
                                        <p:tav tm="100000">
                                          <p:val>
                                            <p:strVal val="#ppt_y"/>
                                          </p:val>
                                        </p:tav>
                                      </p:tavLst>
                                    </p:anim>
                                  </p:childTnLst>
                                </p:cTn>
                              </p:par>
                            </p:childTnLst>
                          </p:cTn>
                        </p:par>
                        <p:par>
                          <p:cTn id="12" fill="hold">
                            <p:stCondLst>
                              <p:cond delay="75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anim calcmode="lin" valueType="num">
                                      <p:cBhvr>
                                        <p:cTn id="16" dur="500" fill="hold"/>
                                        <p:tgtEl>
                                          <p:spTgt spid="2"/>
                                        </p:tgtEl>
                                        <p:attrNameLst>
                                          <p:attrName>ppt_x</p:attrName>
                                        </p:attrNameLst>
                                      </p:cBhvr>
                                      <p:tavLst>
                                        <p:tav tm="0">
                                          <p:val>
                                            <p:strVal val="#ppt_x"/>
                                          </p:val>
                                        </p:tav>
                                        <p:tav tm="100000">
                                          <p:val>
                                            <p:strVal val="#ppt_x"/>
                                          </p:val>
                                        </p:tav>
                                      </p:tavLst>
                                    </p:anim>
                                    <p:anim calcmode="lin" valueType="num">
                                      <p:cBhvr>
                                        <p:cTn id="17" dur="500" fill="hold"/>
                                        <p:tgtEl>
                                          <p:spTgt spid="2"/>
                                        </p:tgtEl>
                                        <p:attrNameLst>
                                          <p:attrName>ppt_y</p:attrName>
                                        </p:attrNameLst>
                                      </p:cBhvr>
                                      <p:tavLst>
                                        <p:tav tm="0">
                                          <p:val>
                                            <p:strVal val="#ppt_y+.1"/>
                                          </p:val>
                                        </p:tav>
                                        <p:tav tm="100000">
                                          <p:val>
                                            <p:strVal val="#ppt_y"/>
                                          </p:val>
                                        </p:tav>
                                      </p:tavLst>
                                    </p:anim>
                                  </p:childTnLst>
                                </p:cTn>
                              </p:par>
                            </p:childTnLst>
                          </p:cTn>
                        </p:par>
                        <p:par>
                          <p:cTn id="18" fill="hold">
                            <p:stCondLst>
                              <p:cond delay="1250"/>
                            </p:stCondLst>
                            <p:childTnLst>
                              <p:par>
                                <p:cTn id="19" presetID="42" presetClass="entr" presetSubtype="0"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anim calcmode="lin" valueType="num">
                                      <p:cBhvr>
                                        <p:cTn id="22" dur="500" fill="hold"/>
                                        <p:tgtEl>
                                          <p:spTgt spid="3"/>
                                        </p:tgtEl>
                                        <p:attrNameLst>
                                          <p:attrName>ppt_x</p:attrName>
                                        </p:attrNameLst>
                                      </p:cBhvr>
                                      <p:tavLst>
                                        <p:tav tm="0">
                                          <p:val>
                                            <p:strVal val="#ppt_x"/>
                                          </p:val>
                                        </p:tav>
                                        <p:tav tm="100000">
                                          <p:val>
                                            <p:strVal val="#ppt_x"/>
                                          </p:val>
                                        </p:tav>
                                      </p:tavLst>
                                    </p:anim>
                                    <p:anim calcmode="lin" valueType="num">
                                      <p:cBhvr>
                                        <p:cTn id="23" dur="500" fill="hold"/>
                                        <p:tgtEl>
                                          <p:spTgt spid="3"/>
                                        </p:tgtEl>
                                        <p:attrNameLst>
                                          <p:attrName>ppt_y</p:attrName>
                                        </p:attrNameLst>
                                      </p:cBhvr>
                                      <p:tavLst>
                                        <p:tav tm="0">
                                          <p:val>
                                            <p:strVal val="#ppt_y+.1"/>
                                          </p:val>
                                        </p:tav>
                                        <p:tav tm="100000">
                                          <p:val>
                                            <p:strVal val="#ppt_y"/>
                                          </p:val>
                                        </p:tav>
                                      </p:tavLst>
                                    </p:anim>
                                  </p:childTnLst>
                                </p:cTn>
                              </p:par>
                            </p:childTnLst>
                          </p:cTn>
                        </p:par>
                        <p:par>
                          <p:cTn id="24" fill="hold">
                            <p:stCondLst>
                              <p:cond delay="1750"/>
                            </p:stCondLst>
                            <p:childTnLst>
                              <p:par>
                                <p:cTn id="25" presetID="42"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anim calcmode="lin" valueType="num">
                                      <p:cBhvr>
                                        <p:cTn id="28" dur="500" fill="hold"/>
                                        <p:tgtEl>
                                          <p:spTgt spid="4"/>
                                        </p:tgtEl>
                                        <p:attrNameLst>
                                          <p:attrName>ppt_x</p:attrName>
                                        </p:attrNameLst>
                                      </p:cBhvr>
                                      <p:tavLst>
                                        <p:tav tm="0">
                                          <p:val>
                                            <p:strVal val="#ppt_x"/>
                                          </p:val>
                                        </p:tav>
                                        <p:tav tm="100000">
                                          <p:val>
                                            <p:strVal val="#ppt_x"/>
                                          </p:val>
                                        </p:tav>
                                      </p:tavLst>
                                    </p:anim>
                                    <p:anim calcmode="lin" valueType="num">
                                      <p:cBhvr>
                                        <p:cTn id="29" dur="500" fill="hold"/>
                                        <p:tgtEl>
                                          <p:spTgt spid="4"/>
                                        </p:tgtEl>
                                        <p:attrNameLst>
                                          <p:attrName>ppt_y</p:attrName>
                                        </p:attrNameLst>
                                      </p:cBhvr>
                                      <p:tavLst>
                                        <p:tav tm="0">
                                          <p:val>
                                            <p:strVal val="#ppt_y+.1"/>
                                          </p:val>
                                        </p:tav>
                                        <p:tav tm="100000">
                                          <p:val>
                                            <p:strVal val="#ppt_y"/>
                                          </p:val>
                                        </p:tav>
                                      </p:tavLst>
                                    </p:anim>
                                  </p:childTnLst>
                                </p:cTn>
                              </p:par>
                            </p:childTnLst>
                          </p:cTn>
                        </p:par>
                        <p:par>
                          <p:cTn id="30" fill="hold">
                            <p:stCondLst>
                              <p:cond delay="2250"/>
                            </p:stCondLst>
                            <p:childTnLst>
                              <p:par>
                                <p:cTn id="31" presetID="10" presetClass="entr" presetSubtype="0"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500"/>
                                        <p:tgtEl>
                                          <p:spTgt spid="3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5" grpId="0" animBg="1"/>
      <p:bldP spid="31" grpId="0"/>
      <p:bldP spid="3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7E6E6"/>
        </a:solidFill>
        <a:effectLst/>
      </p:bgPr>
    </p:bg>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583546" y="2512522"/>
            <a:ext cx="4818185" cy="1121629"/>
          </a:xfrm>
        </p:spPr>
        <p:txBody>
          <a:bodyPr/>
          <a:lstStyle/>
          <a:p>
            <a:r>
              <a:rPr lang="en-US" dirty="0" smtClean="0">
                <a:solidFill>
                  <a:schemeClr val="bg2">
                    <a:lumMod val="25000"/>
                  </a:schemeClr>
                </a:solidFill>
              </a:rPr>
              <a:t>IT challenges</a:t>
            </a:r>
            <a:endParaRPr lang="en-US" dirty="0">
              <a:solidFill>
                <a:schemeClr val="bg2">
                  <a:lumMod val="25000"/>
                </a:schemeClr>
              </a:solidFill>
            </a:endParaRPr>
          </a:p>
        </p:txBody>
      </p:sp>
      <p:sp>
        <p:nvSpPr>
          <p:cNvPr id="4" name="Rectangle 3"/>
          <p:cNvSpPr/>
          <p:nvPr/>
        </p:nvSpPr>
        <p:spPr>
          <a:xfrm>
            <a:off x="5417535" y="3240077"/>
            <a:ext cx="4850058" cy="923330"/>
          </a:xfrm>
          <a:prstGeom prst="rect">
            <a:avLst/>
          </a:prstGeom>
        </p:spPr>
        <p:txBody>
          <a:bodyPr wrap="square">
            <a:spAutoFit/>
          </a:bodyPr>
          <a:lstStyle/>
          <a:p>
            <a:r>
              <a:rPr lang="en-US" sz="5400" spc="-102" dirty="0">
                <a:ln w="3175">
                  <a:noFill/>
                </a:ln>
                <a:solidFill>
                  <a:schemeClr val="bg2">
                    <a:lumMod val="25000"/>
                  </a:schemeClr>
                </a:solidFill>
                <a:latin typeface="Segoe UI Light"/>
                <a:cs typeface="Segoe UI" pitchFamily="34" charset="0"/>
              </a:rPr>
              <a:t>opportunities</a:t>
            </a:r>
          </a:p>
        </p:txBody>
      </p:sp>
      <p:sp>
        <p:nvSpPr>
          <p:cNvPr id="6" name="Rectangle 5"/>
          <p:cNvSpPr/>
          <p:nvPr/>
        </p:nvSpPr>
        <p:spPr>
          <a:xfrm>
            <a:off x="6277367" y="1720154"/>
            <a:ext cx="1199111" cy="1862048"/>
          </a:xfrm>
          <a:prstGeom prst="rect">
            <a:avLst/>
          </a:prstGeom>
        </p:spPr>
        <p:txBody>
          <a:bodyPr wrap="none">
            <a:spAutoFit/>
          </a:bodyPr>
          <a:lstStyle/>
          <a:p>
            <a:r>
              <a:rPr lang="en-US" sz="11500" spc="-102" dirty="0" smtClean="0">
                <a:ln w="3175">
                  <a:noFill/>
                </a:ln>
                <a:solidFill>
                  <a:schemeClr val="tx2"/>
                </a:solidFill>
                <a:latin typeface="Segoe UI Light"/>
                <a:cs typeface="Segoe UI" pitchFamily="34" charset="0"/>
              </a:rPr>
              <a:t>&amp;</a:t>
            </a:r>
            <a:endParaRPr lang="en-US" sz="11500" dirty="0">
              <a:solidFill>
                <a:schemeClr val="tx2"/>
              </a:solidFill>
            </a:endParaRPr>
          </a:p>
        </p:txBody>
      </p:sp>
    </p:spTree>
    <p:extLst>
      <p:ext uri="{BB962C8B-B14F-4D97-AF65-F5344CB8AC3E}">
        <p14:creationId xmlns:p14="http://schemas.microsoft.com/office/powerpoint/2010/main" val="37594056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35" presetClass="path" presetSubtype="0" accel="50000" decel="50000" fill="hold" grpId="1" nodeType="withEffect">
                                  <p:stCondLst>
                                    <p:cond delay="0"/>
                                  </p:stCondLst>
                                  <p:childTnLst>
                                    <p:animMotion origin="layout" path="M -3.62476E-6 -1.36993E-6 L -0.23305 -1.36993E-6 " pathEditMode="relative" rAng="0" ptsTypes="AA">
                                      <p:cBhvr>
                                        <p:cTn id="9" dur="750" spd="-100000" fill="hold"/>
                                        <p:tgtEl>
                                          <p:spTgt spid="2"/>
                                        </p:tgtEl>
                                        <p:attrNameLst>
                                          <p:attrName>ppt_x</p:attrName>
                                          <p:attrName>ppt_y</p:attrName>
                                        </p:attrNameLst>
                                      </p:cBhvr>
                                      <p:rCtr x="-11653" y="0"/>
                                    </p:animMotion>
                                  </p:childTnLst>
                                </p:cTn>
                              </p:par>
                              <p:par>
                                <p:cTn id="10" presetID="10" presetClass="entr" presetSubtype="0" fill="hold" grpId="0" nodeType="withEffect">
                                  <p:stCondLst>
                                    <p:cond delay="25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750"/>
                                        <p:tgtEl>
                                          <p:spTgt spid="6"/>
                                        </p:tgtEl>
                                      </p:cBhvr>
                                    </p:animEffect>
                                  </p:childTnLst>
                                </p:cTn>
                              </p:par>
                              <p:par>
                                <p:cTn id="13" presetID="10" presetClass="entr" presetSubtype="0" fill="hold" grpId="0" nodeType="withEffect">
                                  <p:stCondLst>
                                    <p:cond delay="50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750"/>
                                        <p:tgtEl>
                                          <p:spTgt spid="4"/>
                                        </p:tgtEl>
                                      </p:cBhvr>
                                    </p:animEffect>
                                  </p:childTnLst>
                                </p:cTn>
                              </p:par>
                              <p:par>
                                <p:cTn id="16" presetID="42" presetClass="path" presetSubtype="0" accel="50000" decel="50000" fill="hold" grpId="1" nodeType="withEffect">
                                  <p:stCondLst>
                                    <p:cond delay="500"/>
                                  </p:stCondLst>
                                  <p:childTnLst>
                                    <p:animMotion origin="layout" path="M 3.48437E-6 -5.28465E-7 L 3.48437E-6 0.1946 " pathEditMode="relative" rAng="0" ptsTypes="AA">
                                      <p:cBhvr>
                                        <p:cTn id="17" dur="750" spd="-100000" fill="hold"/>
                                        <p:tgtEl>
                                          <p:spTgt spid="4"/>
                                        </p:tgtEl>
                                        <p:attrNameLst>
                                          <p:attrName>ppt_x</p:attrName>
                                          <p:attrName>ppt_y</p:attrName>
                                        </p:attrNameLst>
                                      </p:cBhvr>
                                      <p:rCtr x="0" y="973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p:bldP spid="4" grpId="1"/>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MT_TILE" val="YES"/>
</p:tagLst>
</file>

<file path=ppt/tags/tag2.xml><?xml version="1.0" encoding="utf-8"?>
<p:tagLst xmlns:a="http://schemas.openxmlformats.org/drawingml/2006/main" xmlns:r="http://schemas.openxmlformats.org/officeDocument/2006/relationships" xmlns:p="http://schemas.openxmlformats.org/presentationml/2006/main">
  <p:tag name="MT_TILE" val="YES"/>
</p:tagLst>
</file>

<file path=ppt/tags/tag3.xml><?xml version="1.0" encoding="utf-8"?>
<p:tagLst xmlns:a="http://schemas.openxmlformats.org/drawingml/2006/main" xmlns:r="http://schemas.openxmlformats.org/officeDocument/2006/relationships" xmlns:p="http://schemas.openxmlformats.org/presentationml/2006/main">
  <p:tag name="MT_TILE" val="YES"/>
</p:tagLst>
</file>

<file path=ppt/tags/tag4.xml><?xml version="1.0" encoding="utf-8"?>
<p:tagLst xmlns:a="http://schemas.openxmlformats.org/drawingml/2006/main" xmlns:r="http://schemas.openxmlformats.org/officeDocument/2006/relationships" xmlns:p="http://schemas.openxmlformats.org/presentationml/2006/main">
  <p:tag name="MT_TILE" val="YES"/>
</p:tagLst>
</file>

<file path=ppt/theme/theme1.xml><?xml version="1.0" encoding="utf-8"?>
<a:theme xmlns:a="http://schemas.openxmlformats.org/drawingml/2006/main" name="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ITPro_Template" id="{F1BF2D39-13A4-45B9-A7D0-772363FBC334}" vid="{8B01843C-F750-4256-AAE1-33E41EAD9EA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BD644CC-E892-4A56-90D9-1259E186BE01}"/>
</file>

<file path=customXml/itemProps2.xml><?xml version="1.0" encoding="utf-8"?>
<ds:datastoreItem xmlns:ds="http://schemas.openxmlformats.org/officeDocument/2006/customXml" ds:itemID="{758FDAC0-319D-4A54-8D8E-1D42CB1F8004}"/>
</file>

<file path=customXml/itemProps3.xml><?xml version="1.0" encoding="utf-8"?>
<ds:datastoreItem xmlns:ds="http://schemas.openxmlformats.org/officeDocument/2006/customXml" ds:itemID="{F990F116-B58F-4255-B05B-DA3808E0E5C6}"/>
</file>

<file path=docProps/app.xml><?xml version="1.0" encoding="utf-8"?>
<Properties xmlns="http://schemas.openxmlformats.org/officeDocument/2006/extended-properties" xmlns:vt="http://schemas.openxmlformats.org/officeDocument/2006/docPropsVTypes">
  <Template>SharePoint_Conference_2014_ITPro_Template</Template>
  <TotalTime>3121</TotalTime>
  <Words>2751</Words>
  <Application>Microsoft Office PowerPoint</Application>
  <PresentationFormat>Custom</PresentationFormat>
  <Paragraphs>427</Paragraphs>
  <Slides>44</Slides>
  <Notes>19</Notes>
  <HiddenSlides>1</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44</vt:i4>
      </vt:variant>
    </vt:vector>
  </HeadingPairs>
  <TitlesOfParts>
    <vt:vector size="56" baseType="lpstr">
      <vt:lpstr>Arial</vt:lpstr>
      <vt:lpstr>Calibri</vt:lpstr>
      <vt:lpstr>Consolas</vt:lpstr>
      <vt:lpstr>Georgia</vt:lpstr>
      <vt:lpstr>Segoe Light</vt:lpstr>
      <vt:lpstr>Segoe Pro</vt:lpstr>
      <vt:lpstr>Segoe UI</vt:lpstr>
      <vt:lpstr>Segoe UI Light</vt:lpstr>
      <vt:lpstr>Segoe UI Semibold</vt:lpstr>
      <vt:lpstr>Wingdings</vt:lpstr>
      <vt:lpstr>Zegoe UI SemiLight</vt:lpstr>
      <vt:lpstr>5-30499_SPC_2014_ITPro_Template_16x9</vt:lpstr>
      <vt:lpstr>PowerPoint Presentation</vt:lpstr>
      <vt:lpstr>to SPC14</vt:lpstr>
      <vt:lpstr>SharePoint on-premises,  in the cloud, and  everything in between…</vt:lpstr>
      <vt:lpstr>PowerPoint Presentation</vt:lpstr>
      <vt:lpstr>PowerPoint Presentation</vt:lpstr>
      <vt:lpstr>PowerPoint Presentation</vt:lpstr>
      <vt:lpstr>PowerPoint Presentation</vt:lpstr>
      <vt:lpstr>PowerPoint Presentation</vt:lpstr>
      <vt:lpstr>IT challenges</vt:lpstr>
      <vt:lpstr>PowerPoint Presentation</vt:lpstr>
      <vt:lpstr>PowerPoint Presentation</vt:lpstr>
      <vt:lpstr>PowerPoint Presentation</vt:lpstr>
      <vt:lpstr>SharePoint Server 2013 Review and Roadmap</vt:lpstr>
      <vt:lpstr>PowerPoint Presentation</vt:lpstr>
      <vt:lpstr>PowerPoint Presentation</vt:lpstr>
      <vt:lpstr>Service Pack 1</vt:lpstr>
      <vt:lpstr>PowerPoint Presentation</vt:lpstr>
      <vt:lpstr>PowerPoint Presentation</vt:lpstr>
      <vt:lpstr>PowerPoint Presentation</vt:lpstr>
      <vt:lpstr>DEMO</vt:lpstr>
      <vt:lpstr>PowerPoint Presentation</vt:lpstr>
      <vt:lpstr>PowerPoint Presentation</vt:lpstr>
      <vt:lpstr>What we’ve delivered</vt:lpstr>
      <vt:lpstr>Massive Scale</vt:lpstr>
      <vt:lpstr>Trust &amp; Control</vt:lpstr>
      <vt:lpstr>Trust &amp; Control</vt:lpstr>
      <vt:lpstr>Trust &amp; Control</vt:lpstr>
      <vt:lpstr>Trust &amp; Control</vt:lpstr>
      <vt:lpstr>PowerPoint Presentation</vt:lpstr>
      <vt:lpstr>PowerPoint Presentation</vt:lpstr>
      <vt:lpstr>Search</vt:lpstr>
      <vt:lpstr>Line of Business</vt:lpstr>
      <vt:lpstr>PowerPoint Presentation</vt:lpstr>
      <vt:lpstr>Social</vt:lpstr>
      <vt:lpstr>Moving Forward…</vt:lpstr>
      <vt:lpstr>SPC14 for IT Professionals</vt:lpstr>
      <vt:lpstr>SPC @ a Glance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&lt;Speech writer name goes here&gt;</Manager>
  <Company>Microsoft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 Pro audience keynote | SharePoint on-premises, in the cloud, and everything in between</dc:title>
  <dc:subject>SharePoint Conference 2014 Executive</dc:subject>
  <dc:creator>Bill Baer</dc:creator>
  <cp:keywords>SharePoint Conference 2014 Executive</cp:keywords>
  <dc:description>Template by: Mitchell Derrey, Silver Fox Productions, Inc.
Formatting by: 
Event Dates: March 2-6, 2014
Event Location: Las Vegas, NV
Audience Type: Internal/External</dc:description>
  <cp:lastModifiedBy>Administrator</cp:lastModifiedBy>
  <cp:revision>371</cp:revision>
  <dcterms:created xsi:type="dcterms:W3CDTF">2014-01-30T16:13:09Z</dcterms:created>
  <dcterms:modified xsi:type="dcterms:W3CDTF">2014-03-03T21:14:15Z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21;#IT professionals|f9d20670-fa9a-45b8-a017-ba71db81a534</vt:lpwstr>
  </property>
  <property fmtid="{D5CDD505-2E9C-101B-9397-08002B2CF9AE}" pid="13" name="Event_x0020_Name">
    <vt:lpwstr>91;#Microsoft SharePoint Conference|a629e079-6b4e-41d1-9641-98de5e4410b7</vt:lpwstr>
  </property>
  <property fmtid="{D5CDD505-2E9C-101B-9397-08002B2CF9AE}" pid="15" name="Event_x0020_Venue">
    <vt:lpwstr>92;#Venetian|bd55f5f3-c228-4542-b738-d5b5edd79abd</vt:lpwstr>
  </property>
  <property fmtid="{D5CDD505-2E9C-101B-9397-08002B2CF9AE}" pid="16" name="Event Name">
    <vt:lpwstr>91</vt:lpwstr>
  </property>
  <property fmtid="{D5CDD505-2E9C-101B-9397-08002B2CF9AE}" pid="17" name="Event Venue">
    <vt:lpwstr>92</vt:lpwstr>
  </property>
  <property fmtid="{D5CDD505-2E9C-101B-9397-08002B2CF9AE}" pid="18" name="TaxCatchAll">
    <vt:lpwstr>10;#SharePoint Conference 2014 Executive;#90;#SharePoint Conference 2014 Executive|c7618099-af1d-412d-92b3-b97338d93c70</vt:lpwstr>
  </property>
  <property fmtid="{D5CDD505-2E9C-101B-9397-08002B2CF9AE}" pid="19" name="TaxKeywordTaxHTField">
    <vt:lpwstr>SharePoint Conference 2014 Executive|c7618099-af1d-412d-92b3-b97338d93c70</vt:lpwstr>
  </property>
</Properties>
</file>