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84"/>
  </p:notesMasterIdLst>
  <p:handoutMasterIdLst>
    <p:handoutMasterId r:id="rId85"/>
  </p:handoutMasterIdLst>
  <p:sldIdLst>
    <p:sldId id="256" r:id="rId6"/>
    <p:sldId id="257" r:id="rId7"/>
    <p:sldId id="258"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8" r:id="rId82"/>
    <p:sldId id="337" r:id="rId8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19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76902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77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3/3/2014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45310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79688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65547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350591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37388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5FD78567-399E-4182-A43E-25EB2D01ADE0}"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023253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701494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3/3/2014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14646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fontAlgn="ctr"/>
            <a:endParaRPr lang="en-US" sz="900" kern="1200" dirty="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709236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9808549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636157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3545715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0521598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85202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532629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141538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459085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35309182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881464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933146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660862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456537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916677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261281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729950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554767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743807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19051190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16662516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0529051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54404028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5256811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363022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28415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32261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1799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720606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770917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Bio">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9987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Blank White">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6869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Title - Photo">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5257800"/>
            <a:ext cx="11889564" cy="917575"/>
          </a:xfrm>
        </p:spPr>
        <p:txBody>
          <a:bodyPr lIns="182880" tIns="146304" rIns="182880" bIns="146304"/>
          <a:lstStyle>
            <a:lvl1pPr>
              <a:defRPr sz="8000">
                <a:solidFill>
                  <a:srgbClr val="FFFFFF"/>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05624701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3772937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Only - Whit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Tree>
    <p:extLst>
      <p:ext uri="{BB962C8B-B14F-4D97-AF65-F5344CB8AC3E}">
        <p14:creationId xmlns:p14="http://schemas.microsoft.com/office/powerpoint/2010/main" val="101404023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theme" Target="../theme/theme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image" Target="../media/image1.png"/><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612401033"/>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 id="2147484250"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jp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61.xml"/><Relationship Id="rId6" Type="http://schemas.openxmlformats.org/officeDocument/2006/relationships/image" Target="../media/image31.png"/><Relationship Id="rId5" Type="http://schemas.openxmlformats.org/officeDocument/2006/relationships/image" Target="../media/image30.jpg"/><Relationship Id="rId4" Type="http://schemas.openxmlformats.org/officeDocument/2006/relationships/image" Target="../media/image29.jpg"/><Relationship Id="rId9" Type="http://schemas.openxmlformats.org/officeDocument/2006/relationships/image" Target="../media/image34.jpg"/></Relationships>
</file>

<file path=ppt/slides/_rels/slide15.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61.xml"/><Relationship Id="rId6" Type="http://schemas.microsoft.com/office/2007/relationships/hdphoto" Target="../media/hdphoto1.wdp"/><Relationship Id="rId5" Type="http://schemas.openxmlformats.org/officeDocument/2006/relationships/image" Target="../media/image37.jpe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61.xml"/><Relationship Id="rId6" Type="http://schemas.microsoft.com/office/2007/relationships/hdphoto" Target="../media/hdphoto1.wdp"/><Relationship Id="rId11" Type="http://schemas.openxmlformats.org/officeDocument/2006/relationships/image" Target="../media/image41.png"/><Relationship Id="rId5" Type="http://schemas.openxmlformats.org/officeDocument/2006/relationships/image" Target="../media/image37.jpeg"/><Relationship Id="rId10" Type="http://schemas.openxmlformats.org/officeDocument/2006/relationships/image" Target="../media/image25.png"/><Relationship Id="rId4" Type="http://schemas.openxmlformats.org/officeDocument/2006/relationships/image" Target="../media/image36.png"/><Relationship Id="rId9" Type="http://schemas.openxmlformats.org/officeDocument/2006/relationships/image" Target="../media/image4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8" Type="http://schemas.openxmlformats.org/officeDocument/2006/relationships/hyperlink" Target="http://www.amazon.com/gp/product/images/0735638853/ref=dp_image_0?ie=UTF8&amp;n=283155&amp;s=books" TargetMode="External"/><Relationship Id="rId13" Type="http://schemas.openxmlformats.org/officeDocument/2006/relationships/image" Target="../media/image16.png"/><Relationship Id="rId18" Type="http://schemas.openxmlformats.org/officeDocument/2006/relationships/image" Target="../media/image20.png"/><Relationship Id="rId3" Type="http://schemas.openxmlformats.org/officeDocument/2006/relationships/image" Target="../media/image7.png"/><Relationship Id="rId21" Type="http://schemas.openxmlformats.org/officeDocument/2006/relationships/image" Target="../media/image23.jpeg"/><Relationship Id="rId7" Type="http://schemas.openxmlformats.org/officeDocument/2006/relationships/image" Target="../media/image11.png"/><Relationship Id="rId12" Type="http://schemas.openxmlformats.org/officeDocument/2006/relationships/image" Target="../media/image15.jpeg"/><Relationship Id="rId17" Type="http://schemas.openxmlformats.org/officeDocument/2006/relationships/image" Target="NULL"/><Relationship Id="rId2" Type="http://schemas.openxmlformats.org/officeDocument/2006/relationships/notesSlide" Target="../notesSlides/notesSlide3.xml"/><Relationship Id="rId16" Type="http://schemas.openxmlformats.org/officeDocument/2006/relationships/image" Target="../media/image19.jpg"/><Relationship Id="rId20" Type="http://schemas.openxmlformats.org/officeDocument/2006/relationships/image" Target="../media/image22.jpg"/><Relationship Id="rId1" Type="http://schemas.openxmlformats.org/officeDocument/2006/relationships/slideLayout" Target="../slideLayouts/slideLayout57.xml"/><Relationship Id="rId6" Type="http://schemas.openxmlformats.org/officeDocument/2006/relationships/image" Target="../media/image10.gif"/><Relationship Id="rId11" Type="http://schemas.openxmlformats.org/officeDocument/2006/relationships/image" Target="../media/image14.jpg"/><Relationship Id="rId5" Type="http://schemas.openxmlformats.org/officeDocument/2006/relationships/image" Target="../media/image9.jpeg"/><Relationship Id="rId15" Type="http://schemas.openxmlformats.org/officeDocument/2006/relationships/image" Target="../media/image18.jpg"/><Relationship Id="rId10" Type="http://schemas.openxmlformats.org/officeDocument/2006/relationships/image" Target="../media/image13.png"/><Relationship Id="rId19" Type="http://schemas.openxmlformats.org/officeDocument/2006/relationships/image" Target="../media/image21.jpg"/><Relationship Id="rId4" Type="http://schemas.openxmlformats.org/officeDocument/2006/relationships/image" Target="../media/image8.png"/><Relationship Id="rId9" Type="http://schemas.openxmlformats.org/officeDocument/2006/relationships/image" Target="../media/image12.jpeg"/><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8.xml"/></Relationships>
</file>

<file path=ppt/slides/_rels/slide4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5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8.xml"/></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1.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54.png"/></Relationships>
</file>

<file path=ppt/slides/_rels/slide6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2.png"/><Relationship Id="rId1" Type="http://schemas.openxmlformats.org/officeDocument/2006/relationships/slideLayout" Target="../slideLayouts/slideLayout38.xml"/><Relationship Id="rId6" Type="http://schemas.openxmlformats.org/officeDocument/2006/relationships/image" Target="../media/image25.png"/><Relationship Id="rId5" Type="http://schemas.openxmlformats.org/officeDocument/2006/relationships/image" Target="../media/image53.png"/><Relationship Id="rId4" Type="http://schemas.microsoft.com/office/2007/relationships/hdphoto" Target="../media/hdphoto2.wdp"/></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1.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5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38.xml"/></Relationships>
</file>

<file path=ppt/slides/_rels/slide7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3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7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774660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Doesn’t Matter</a:t>
            </a:r>
          </a:p>
        </p:txBody>
      </p:sp>
      <p:sp>
        <p:nvSpPr>
          <p:cNvPr id="13" name="Rectangle 12"/>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Objectives</a:t>
            </a:r>
          </a:p>
        </p:txBody>
      </p:sp>
      <p:grpSp>
        <p:nvGrpSpPr>
          <p:cNvPr id="14" name="Group 13"/>
          <p:cNvGrpSpPr/>
          <p:nvPr/>
        </p:nvGrpSpPr>
        <p:grpSpPr>
          <a:xfrm>
            <a:off x="1189038" y="4335462"/>
            <a:ext cx="2286000" cy="1447801"/>
            <a:chOff x="6675437" y="4335462"/>
            <a:chExt cx="2286000" cy="1447801"/>
          </a:xfrm>
          <a:solidFill>
            <a:schemeClr val="accent3">
              <a:lumMod val="75000"/>
            </a:schemeClr>
          </a:solidFill>
        </p:grpSpPr>
        <p:sp>
          <p:nvSpPr>
            <p:cNvPr id="15" name="Rectangle 14"/>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16" name="Up Arrow 15"/>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7" name="Group 16"/>
          <p:cNvGrpSpPr/>
          <p:nvPr/>
        </p:nvGrpSpPr>
        <p:grpSpPr>
          <a:xfrm>
            <a:off x="3475038" y="4335462"/>
            <a:ext cx="2286000" cy="1447801"/>
            <a:chOff x="8961437" y="4335462"/>
            <a:chExt cx="2286000" cy="1447801"/>
          </a:xfrm>
          <a:solidFill>
            <a:schemeClr val="accent3">
              <a:lumMod val="75000"/>
            </a:schemeClr>
          </a:solidFill>
        </p:grpSpPr>
        <p:sp>
          <p:nvSpPr>
            <p:cNvPr id="18" name="Rectangle 17"/>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9" name="Up Arrow 18"/>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1493193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Matters</a:t>
            </a:r>
          </a:p>
        </p:txBody>
      </p:sp>
      <p:grpSp>
        <p:nvGrpSpPr>
          <p:cNvPr id="12" name="Group 11"/>
          <p:cNvGrpSpPr/>
          <p:nvPr/>
        </p:nvGrpSpPr>
        <p:grpSpPr>
          <a:xfrm>
            <a:off x="6675437" y="4335462"/>
            <a:ext cx="2286000" cy="1447801"/>
            <a:chOff x="6675437" y="4335462"/>
            <a:chExt cx="2286000" cy="1447801"/>
          </a:xfrm>
        </p:grpSpPr>
        <p:sp>
          <p:nvSpPr>
            <p:cNvPr id="2" name="Rectangle 1"/>
            <p:cNvSpPr/>
            <p:nvPr/>
          </p:nvSpPr>
          <p:spPr bwMode="auto">
            <a:xfrm>
              <a:off x="6675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3" name="Up Arrow 2"/>
            <p:cNvSpPr/>
            <p:nvPr/>
          </p:nvSpPr>
          <p:spPr bwMode="auto">
            <a:xfrm>
              <a:off x="6827837" y="45640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8961437" y="4335462"/>
            <a:ext cx="2286000" cy="1447801"/>
            <a:chOff x="8961437" y="4335462"/>
            <a:chExt cx="2286000" cy="1447801"/>
          </a:xfrm>
        </p:grpSpPr>
        <p:sp>
          <p:nvSpPr>
            <p:cNvPr id="6" name="Rectangle 5"/>
            <p:cNvSpPr/>
            <p:nvPr/>
          </p:nvSpPr>
          <p:spPr bwMode="auto">
            <a:xfrm>
              <a:off x="8961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9" name="Up Arrow 8"/>
            <p:cNvSpPr/>
            <p:nvPr/>
          </p:nvSpPr>
          <p:spPr bwMode="auto">
            <a:xfrm rot="10800000">
              <a:off x="9321428" y="46402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9" name="Rectangle 18"/>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Objectives</a:t>
            </a:r>
          </a:p>
        </p:txBody>
      </p:sp>
      <p:grpSp>
        <p:nvGrpSpPr>
          <p:cNvPr id="20" name="Group 19"/>
          <p:cNvGrpSpPr/>
          <p:nvPr/>
        </p:nvGrpSpPr>
        <p:grpSpPr>
          <a:xfrm>
            <a:off x="1189038" y="4335462"/>
            <a:ext cx="2286000" cy="1447801"/>
            <a:chOff x="6675437" y="4335462"/>
            <a:chExt cx="2286000" cy="1447801"/>
          </a:xfrm>
          <a:solidFill>
            <a:schemeClr val="accent3">
              <a:lumMod val="75000"/>
            </a:schemeClr>
          </a:solidFill>
        </p:grpSpPr>
        <p:sp>
          <p:nvSpPr>
            <p:cNvPr id="21" name="Rectangle 20"/>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22" name="Up Arrow 21"/>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 name="Group 22"/>
          <p:cNvGrpSpPr/>
          <p:nvPr/>
        </p:nvGrpSpPr>
        <p:grpSpPr>
          <a:xfrm>
            <a:off x="3475038" y="4335462"/>
            <a:ext cx="2286000" cy="1447801"/>
            <a:chOff x="8961437" y="4335462"/>
            <a:chExt cx="2286000" cy="1447801"/>
          </a:xfrm>
          <a:solidFill>
            <a:schemeClr val="accent3">
              <a:lumMod val="75000"/>
            </a:schemeClr>
          </a:solidFill>
        </p:grpSpPr>
        <p:sp>
          <p:nvSpPr>
            <p:cNvPr id="24" name="Rectangle 23"/>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25" name="Up Arrow 24"/>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489511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Why should I consider SharePoint 2013?</a:t>
            </a:r>
            <a:endParaRPr lang="en-US" dirty="0"/>
          </a:p>
        </p:txBody>
      </p:sp>
    </p:spTree>
    <p:extLst>
      <p:ext uri="{BB962C8B-B14F-4D97-AF65-F5344CB8AC3E}">
        <p14:creationId xmlns:p14="http://schemas.microsoft.com/office/powerpoint/2010/main" val="137294356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
            <a:ext cx="12436476" cy="6994525"/>
          </a:xfrm>
          <a:prstGeom prst="rect">
            <a:avLst/>
          </a:prstGeom>
        </p:spPr>
      </p:pic>
      <p:sp>
        <p:nvSpPr>
          <p:cNvPr id="4" name="Rectangle 3"/>
          <p:cNvSpPr/>
          <p:nvPr/>
        </p:nvSpPr>
        <p:spPr bwMode="auto">
          <a:xfrm>
            <a:off x="2506" y="3328497"/>
            <a:ext cx="12431473" cy="3666031"/>
          </a:xfrm>
          <a:prstGeom prst="rect">
            <a:avLst/>
          </a:prstGeom>
          <a:gradFill>
            <a:gsLst>
              <a:gs pos="0">
                <a:srgbClr val="3B64CF">
                  <a:alpha val="0"/>
                </a:srgbClr>
              </a:gs>
              <a:gs pos="66000">
                <a:srgbClr val="3B64CF">
                  <a:alpha val="80000"/>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212"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6" name="Title 5"/>
          <p:cNvSpPr>
            <a:spLocks noGrp="1"/>
          </p:cNvSpPr>
          <p:nvPr>
            <p:ph type="title"/>
          </p:nvPr>
        </p:nvSpPr>
        <p:spPr/>
        <p:txBody>
          <a:bodyPr/>
          <a:lstStyle/>
          <a:p>
            <a:pPr algn="r"/>
            <a:r>
              <a:rPr lang="en-US" dirty="0" smtClean="0"/>
              <a:t>Ancient History</a:t>
            </a:r>
            <a:endParaRPr lang="en-US" dirty="0"/>
          </a:p>
        </p:txBody>
      </p:sp>
    </p:spTree>
    <p:extLst>
      <p:ext uri="{BB962C8B-B14F-4D97-AF65-F5344CB8AC3E}">
        <p14:creationId xmlns:p14="http://schemas.microsoft.com/office/powerpoint/2010/main" val="4064766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smtClean="0"/>
              <a:t>2006</a:t>
            </a:r>
            <a:endParaRPr lang="en-US" dirty="0"/>
          </a:p>
        </p:txBody>
      </p:sp>
      <p:grpSp>
        <p:nvGrpSpPr>
          <p:cNvPr id="19" name="Group 18"/>
          <p:cNvGrpSpPr/>
          <p:nvPr/>
        </p:nvGrpSpPr>
        <p:grpSpPr>
          <a:xfrm>
            <a:off x="6239931" y="1211555"/>
            <a:ext cx="2742819" cy="4571400"/>
            <a:chOff x="8504212" y="1211263"/>
            <a:chExt cx="2743170" cy="4571984"/>
          </a:xfrm>
        </p:grpSpPr>
        <p:pic>
          <p:nvPicPr>
            <p:cNvPr id="20" name="Picture 19"/>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8504212" y="1211263"/>
              <a:ext cx="2743170" cy="3657600"/>
            </a:xfrm>
            <a:prstGeom prst="rect">
              <a:avLst/>
            </a:prstGeom>
            <a:ln>
              <a:solidFill>
                <a:srgbClr val="EB3C00"/>
              </a:solidFill>
            </a:ln>
          </p:spPr>
        </p:pic>
        <p:sp>
          <p:nvSpPr>
            <p:cNvPr id="21" name="Rectangle 20"/>
            <p:cNvSpPr/>
            <p:nvPr/>
          </p:nvSpPr>
          <p:spPr bwMode="auto">
            <a:xfrm>
              <a:off x="8504238" y="4868847"/>
              <a:ext cx="2743144" cy="9144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b" anchorCtr="0" forceAA="0" compatLnSpc="1">
              <a:prstTxWarp prst="textNoShape">
                <a:avLst/>
              </a:prstTxWarp>
              <a:noAutofit/>
            </a:bodyPr>
            <a:lstStyle/>
            <a:p>
              <a:pPr defTabSz="932248" fontAlgn="base">
                <a:lnSpc>
                  <a:spcPct val="90000"/>
                </a:lnSpc>
                <a:spcBef>
                  <a:spcPct val="0"/>
                </a:spcBef>
                <a:spcAft>
                  <a:spcPct val="0"/>
                </a:spcAft>
              </a:pPr>
              <a:r>
                <a:rPr lang="en-US" sz="2667" dirty="0">
                  <a:gradFill>
                    <a:gsLst>
                      <a:gs pos="0">
                        <a:srgbClr val="FFFFFF"/>
                      </a:gs>
                      <a:gs pos="100000">
                        <a:srgbClr val="FFFFFF"/>
                      </a:gs>
                    </a:gsLst>
                    <a:lin ang="5400000" scaled="0"/>
                  </a:gradFill>
                  <a:latin typeface="Segoe UI Light"/>
                  <a:ea typeface="Segoe UI" pitchFamily="34" charset="0"/>
                  <a:cs typeface="Segoe UI" pitchFamily="34" charset="0"/>
                </a:rPr>
                <a:t>iPhone</a:t>
              </a:r>
            </a:p>
          </p:txBody>
        </p:sp>
      </p:grpSp>
      <p:grpSp>
        <p:nvGrpSpPr>
          <p:cNvPr id="36" name="Group 35"/>
          <p:cNvGrpSpPr/>
          <p:nvPr/>
        </p:nvGrpSpPr>
        <p:grpSpPr>
          <a:xfrm>
            <a:off x="488332" y="1211555"/>
            <a:ext cx="2742793" cy="4571768"/>
            <a:chOff x="365667" y="1782909"/>
            <a:chExt cx="2057183" cy="3428972"/>
          </a:xfrm>
        </p:grpSpPr>
        <p:grpSp>
          <p:nvGrpSpPr>
            <p:cNvPr id="11" name="Group 10"/>
            <p:cNvGrpSpPr/>
            <p:nvPr/>
          </p:nvGrpSpPr>
          <p:grpSpPr>
            <a:xfrm>
              <a:off x="366701" y="1782909"/>
              <a:ext cx="2056145" cy="2742954"/>
              <a:chOff x="6675435" y="1211263"/>
              <a:chExt cx="2616731" cy="3657600"/>
            </a:xfrm>
          </p:grpSpPr>
          <p:sp>
            <p:nvSpPr>
              <p:cNvPr id="9" name="Rectangle 8"/>
              <p:cNvSpPr/>
              <p:nvPr/>
            </p:nvSpPr>
            <p:spPr bwMode="auto">
              <a:xfrm>
                <a:off x="6675435" y="1211263"/>
                <a:ext cx="2616731" cy="3657600"/>
              </a:xfrm>
              <a:prstGeom prst="rect">
                <a:avLst/>
              </a:prstGeom>
              <a:solidFill>
                <a:srgbClr val="FFFFFF"/>
              </a:solidFill>
              <a:ln>
                <a:solidFill>
                  <a:srgbClr val="EB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48"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0464" y="1431763"/>
                <a:ext cx="2375806" cy="59859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2980" y="2584417"/>
                <a:ext cx="2162569" cy="2132110"/>
              </a:xfrm>
              <a:prstGeom prst="rect">
                <a:avLst/>
              </a:prstGeom>
            </p:spPr>
          </p:pic>
        </p:grpSp>
        <p:sp>
          <p:nvSpPr>
            <p:cNvPr id="24" name="Rectangle 23"/>
            <p:cNvSpPr/>
            <p:nvPr/>
          </p:nvSpPr>
          <p:spPr bwMode="auto">
            <a:xfrm>
              <a:off x="365667" y="4526139"/>
              <a:ext cx="2057183" cy="685742"/>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b" anchorCtr="0" forceAA="0" compatLnSpc="1">
              <a:prstTxWarp prst="textNoShape">
                <a:avLst/>
              </a:prstTxWarp>
              <a:noAutofit/>
            </a:bodyPr>
            <a:lstStyle/>
            <a:p>
              <a:pPr defTabSz="932248" fontAlgn="base">
                <a:lnSpc>
                  <a:spcPct val="90000"/>
                </a:lnSpc>
                <a:spcBef>
                  <a:spcPct val="0"/>
                </a:spcBef>
                <a:spcAft>
                  <a:spcPct val="0"/>
                </a:spcAft>
              </a:pPr>
              <a:r>
                <a:rPr lang="en-US" sz="2667" dirty="0">
                  <a:gradFill>
                    <a:gsLst>
                      <a:gs pos="0">
                        <a:srgbClr val="FFFFFF"/>
                      </a:gs>
                      <a:gs pos="100000">
                        <a:srgbClr val="FFFFFF"/>
                      </a:gs>
                    </a:gsLst>
                    <a:lin ang="5400000" scaled="0"/>
                  </a:gradFill>
                  <a:latin typeface="Segoe UI Light"/>
                  <a:ea typeface="Segoe UI" pitchFamily="34" charset="0"/>
                  <a:cs typeface="Segoe UI" pitchFamily="34" charset="0"/>
                </a:rPr>
                <a:t>SharePoint 2007</a:t>
              </a:r>
            </a:p>
          </p:txBody>
        </p:sp>
      </p:grpSp>
      <p:grpSp>
        <p:nvGrpSpPr>
          <p:cNvPr id="37" name="Group 36"/>
          <p:cNvGrpSpPr/>
          <p:nvPr/>
        </p:nvGrpSpPr>
        <p:grpSpPr>
          <a:xfrm>
            <a:off x="9126280" y="1211555"/>
            <a:ext cx="2742793" cy="4571400"/>
            <a:chOff x="2536679" y="1782909"/>
            <a:chExt cx="2057183" cy="3428696"/>
          </a:xfrm>
        </p:grpSpPr>
        <p:sp>
          <p:nvSpPr>
            <p:cNvPr id="38" name="Rectangle 37"/>
            <p:cNvSpPr/>
            <p:nvPr/>
          </p:nvSpPr>
          <p:spPr bwMode="auto">
            <a:xfrm>
              <a:off x="2536679" y="4525863"/>
              <a:ext cx="2057183" cy="685742"/>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b" anchorCtr="0" forceAA="0" compatLnSpc="1">
              <a:prstTxWarp prst="textNoShape">
                <a:avLst/>
              </a:prstTxWarp>
              <a:noAutofit/>
            </a:bodyPr>
            <a:lstStyle/>
            <a:p>
              <a:pPr defTabSz="932248" fontAlgn="base">
                <a:lnSpc>
                  <a:spcPct val="90000"/>
                </a:lnSpc>
                <a:spcBef>
                  <a:spcPct val="0"/>
                </a:spcBef>
                <a:spcAft>
                  <a:spcPct val="0"/>
                </a:spcAft>
              </a:pPr>
              <a:r>
                <a:rPr lang="en-US" sz="2667" dirty="0">
                  <a:gradFill>
                    <a:gsLst>
                      <a:gs pos="0">
                        <a:srgbClr val="FFFFFF"/>
                      </a:gs>
                      <a:gs pos="100000">
                        <a:srgbClr val="FFFFFF"/>
                      </a:gs>
                    </a:gsLst>
                    <a:lin ang="5400000" scaled="0"/>
                  </a:gradFill>
                  <a:latin typeface="Segoe UI Light"/>
                  <a:ea typeface="Segoe UI" pitchFamily="34" charset="0"/>
                  <a:cs typeface="Segoe UI" pitchFamily="34" charset="0"/>
                </a:rPr>
                <a:t>SharePoint 2010</a:t>
              </a:r>
            </a:p>
          </p:txBody>
        </p:sp>
        <p:grpSp>
          <p:nvGrpSpPr>
            <p:cNvPr id="39" name="Group 38"/>
            <p:cNvGrpSpPr/>
            <p:nvPr/>
          </p:nvGrpSpPr>
          <p:grpSpPr>
            <a:xfrm>
              <a:off x="2537696" y="1782909"/>
              <a:ext cx="2056145" cy="2742954"/>
              <a:chOff x="2537696" y="1782909"/>
              <a:chExt cx="2056145" cy="2742954"/>
            </a:xfrm>
          </p:grpSpPr>
          <p:sp>
            <p:nvSpPr>
              <p:cNvPr id="40" name="Rectangle 39"/>
              <p:cNvSpPr/>
              <p:nvPr/>
            </p:nvSpPr>
            <p:spPr bwMode="auto">
              <a:xfrm>
                <a:off x="2537696" y="1782909"/>
                <a:ext cx="2056145" cy="2742954"/>
              </a:xfrm>
              <a:prstGeom prst="rect">
                <a:avLst/>
              </a:prstGeom>
              <a:blipFill dpi="0" rotWithShape="1">
                <a:blip r:embed="rId6">
                  <a:alphaModFix amt="75000"/>
                </a:blip>
                <a:srcRect/>
                <a:tile tx="0" ty="0" sx="100000" sy="100000" flip="none" algn="tl"/>
              </a:blipFill>
              <a:ln>
                <a:solidFill>
                  <a:srgbClr val="EB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48"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1" name="Picture 4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02083" y="1875364"/>
                <a:ext cx="1526374" cy="890386"/>
              </a:xfrm>
              <a:prstGeom prst="rect">
                <a:avLst/>
              </a:prstGeom>
            </p:spPr>
          </p:pic>
          <p:pic>
            <p:nvPicPr>
              <p:cNvPr id="42" name="Picture 41"/>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23403" y="2798436"/>
                <a:ext cx="1883734" cy="1670048"/>
              </a:xfrm>
              <a:prstGeom prst="rect">
                <a:avLst/>
              </a:prstGeom>
            </p:spPr>
          </p:pic>
        </p:grpSp>
      </p:grpSp>
      <p:grpSp>
        <p:nvGrpSpPr>
          <p:cNvPr id="43" name="Group 42"/>
          <p:cNvGrpSpPr/>
          <p:nvPr/>
        </p:nvGrpSpPr>
        <p:grpSpPr>
          <a:xfrm>
            <a:off x="3382837" y="1211555"/>
            <a:ext cx="2697138" cy="4571400"/>
            <a:chOff x="5761041" y="1211263"/>
            <a:chExt cx="2697481" cy="4571984"/>
          </a:xfrm>
        </p:grpSpPr>
        <p:grpSp>
          <p:nvGrpSpPr>
            <p:cNvPr id="44" name="Group 43"/>
            <p:cNvGrpSpPr/>
            <p:nvPr/>
          </p:nvGrpSpPr>
          <p:grpSpPr>
            <a:xfrm>
              <a:off x="5761042" y="1211263"/>
              <a:ext cx="2697480" cy="3657600"/>
              <a:chOff x="3921149" y="1211263"/>
              <a:chExt cx="2754288" cy="3657600"/>
            </a:xfrm>
          </p:grpSpPr>
          <p:grpSp>
            <p:nvGrpSpPr>
              <p:cNvPr id="46" name="Group 45"/>
              <p:cNvGrpSpPr/>
              <p:nvPr/>
            </p:nvGrpSpPr>
            <p:grpSpPr>
              <a:xfrm>
                <a:off x="3932262" y="1211263"/>
                <a:ext cx="2743175" cy="3657600"/>
                <a:chOff x="3932262" y="1211263"/>
                <a:chExt cx="2743175" cy="3657600"/>
              </a:xfrm>
            </p:grpSpPr>
            <p:sp>
              <p:nvSpPr>
                <p:cNvPr id="48" name="Rectangle 47"/>
                <p:cNvSpPr/>
                <p:nvPr/>
              </p:nvSpPr>
              <p:spPr bwMode="auto">
                <a:xfrm>
                  <a:off x="3932262" y="1211263"/>
                  <a:ext cx="2732063" cy="36576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48" fontAlgn="base">
                    <a:lnSpc>
                      <a:spcPct val="90000"/>
                    </a:lnSpc>
                    <a:spcBef>
                      <a:spcPct val="0"/>
                    </a:spcBef>
                    <a:spcAft>
                      <a:spcPct val="0"/>
                    </a:spcAft>
                  </a:pPr>
                  <a:endParaRPr lang="en-US" sz="2667"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6401114" y="1211263"/>
                  <a:ext cx="274323" cy="3657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48" fontAlgn="base">
                    <a:lnSpc>
                      <a:spcPct val="90000"/>
                    </a:lnSpc>
                    <a:spcBef>
                      <a:spcPct val="0"/>
                    </a:spcBef>
                    <a:spcAft>
                      <a:spcPct val="0"/>
                    </a:spcAft>
                  </a:pPr>
                  <a:endParaRPr lang="en-US" sz="2667"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47" name="Picture 46"/>
              <p:cNvPicPr>
                <a:picLocks noChangeAspect="1"/>
              </p:cNvPicPr>
              <p:nvPr/>
            </p:nvPicPr>
            <p:blipFill rotWithShape="1">
              <a:blip r:embed="rId9">
                <a:clrChange>
                  <a:clrFrom>
                    <a:srgbClr val="FAFBF6"/>
                  </a:clrFrom>
                  <a:clrTo>
                    <a:srgbClr val="FAFBF6">
                      <a:alpha val="0"/>
                    </a:srgbClr>
                  </a:clrTo>
                </a:clrChange>
                <a:extLst>
                  <a:ext uri="{28A0092B-C50C-407E-A947-70E740481C1C}">
                    <a14:useLocalDpi xmlns:a14="http://schemas.microsoft.com/office/drawing/2010/main" val="0"/>
                  </a:ext>
                </a:extLst>
              </a:blip>
              <a:srcRect l="25000"/>
              <a:stretch/>
            </p:blipFill>
            <p:spPr>
              <a:xfrm>
                <a:off x="3921149" y="1211263"/>
                <a:ext cx="2743176" cy="3657600"/>
              </a:xfrm>
              <a:prstGeom prst="rect">
                <a:avLst/>
              </a:prstGeom>
              <a:noFill/>
              <a:ln>
                <a:solidFill>
                  <a:srgbClr val="EB3C00"/>
                </a:solidFill>
              </a:ln>
            </p:spPr>
          </p:pic>
        </p:grpSp>
        <p:sp>
          <p:nvSpPr>
            <p:cNvPr id="45" name="Rectangle 44"/>
            <p:cNvSpPr/>
            <p:nvPr/>
          </p:nvSpPr>
          <p:spPr bwMode="auto">
            <a:xfrm>
              <a:off x="5761041" y="4868847"/>
              <a:ext cx="2697480" cy="9144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b" anchorCtr="0" forceAA="0" compatLnSpc="1">
              <a:prstTxWarp prst="textNoShape">
                <a:avLst/>
              </a:prstTxWarp>
              <a:noAutofit/>
            </a:bodyPr>
            <a:lstStyle/>
            <a:p>
              <a:pPr defTabSz="932248" fontAlgn="base">
                <a:lnSpc>
                  <a:spcPct val="90000"/>
                </a:lnSpc>
                <a:spcBef>
                  <a:spcPct val="0"/>
                </a:spcBef>
                <a:spcAft>
                  <a:spcPct val="0"/>
                </a:spcAft>
              </a:pPr>
              <a:r>
                <a:rPr lang="en-US" sz="2667" dirty="0">
                  <a:gradFill>
                    <a:gsLst>
                      <a:gs pos="0">
                        <a:srgbClr val="FFFFFF"/>
                      </a:gs>
                      <a:gs pos="100000">
                        <a:srgbClr val="FFFFFF"/>
                      </a:gs>
                    </a:gsLst>
                    <a:lin ang="5400000" scaled="0"/>
                  </a:gradFill>
                  <a:latin typeface="Segoe UI Light"/>
                  <a:ea typeface="Segoe UI" pitchFamily="34" charset="0"/>
                  <a:cs typeface="Segoe UI" pitchFamily="34" charset="0"/>
                </a:rPr>
                <a:t>Facebook</a:t>
              </a:r>
            </a:p>
          </p:txBody>
        </p:sp>
      </p:grpSp>
    </p:spTree>
    <p:extLst>
      <p:ext uri="{BB962C8B-B14F-4D97-AF65-F5344CB8AC3E}">
        <p14:creationId xmlns:p14="http://schemas.microsoft.com/office/powerpoint/2010/main" val="326624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705172" y="1854091"/>
            <a:ext cx="2286781" cy="3619579"/>
            <a:chOff x="484467" y="1232842"/>
            <a:chExt cx="2243016" cy="3550307"/>
          </a:xfrm>
        </p:grpSpPr>
        <p:sp>
          <p:nvSpPr>
            <p:cNvPr id="37" name="Rectangle 36"/>
            <p:cNvSpPr/>
            <p:nvPr/>
          </p:nvSpPr>
          <p:spPr bwMode="auto">
            <a:xfrm>
              <a:off x="484467" y="3976042"/>
              <a:ext cx="2241964" cy="807107"/>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58" tIns="46611" rIns="93220" bIns="93224" numCol="1" rtlCol="0" anchor="b" anchorCtr="0" compatLnSpc="1">
              <a:prstTxWarp prst="textNoShape">
                <a:avLst/>
              </a:prstTxWarp>
            </a:bodyPr>
            <a:lstStyle/>
            <a:p>
              <a:pPr defTabSz="931784"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Devices</a:t>
              </a:r>
            </a:p>
          </p:txBody>
        </p:sp>
        <p:pic>
          <p:nvPicPr>
            <p:cNvPr id="38" name="Picture 37"/>
            <p:cNvPicPr>
              <a:picLocks noChangeArrowheads="1"/>
            </p:cNvPicPr>
            <p:nvPr/>
          </p:nvPicPr>
          <p:blipFill rotWithShape="1">
            <a:blip r:embed="rId3" cstate="print">
              <a:extLst>
                <a:ext uri="{28A0092B-C50C-407E-A947-70E740481C1C}">
                  <a14:useLocalDpi xmlns:a14="http://schemas.microsoft.com/office/drawing/2010/main" val="0"/>
                </a:ext>
              </a:extLst>
            </a:blip>
            <a:srcRect l="10742" r="7351" b="-408"/>
            <a:stretch/>
          </p:blipFill>
          <p:spPr bwMode="auto">
            <a:xfrm>
              <a:off x="485519" y="1232842"/>
              <a:ext cx="2241964" cy="2743200"/>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5084197" y="1846226"/>
            <a:ext cx="2285708" cy="3623192"/>
            <a:chOff x="6219569" y="1705134"/>
            <a:chExt cx="2241964" cy="3553850"/>
          </a:xfrm>
        </p:grpSpPr>
        <p:sp>
          <p:nvSpPr>
            <p:cNvPr id="59" name="Rectangle 58"/>
            <p:cNvSpPr/>
            <p:nvPr/>
          </p:nvSpPr>
          <p:spPr bwMode="auto">
            <a:xfrm>
              <a:off x="6219569" y="4451877"/>
              <a:ext cx="2241964" cy="807107"/>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58" tIns="46611" rIns="93220" bIns="93224" numCol="1" rtlCol="0" anchor="b" anchorCtr="0" compatLnSpc="1">
              <a:prstTxWarp prst="textNoShape">
                <a:avLst/>
              </a:prstTxWarp>
            </a:bodyPr>
            <a:lstStyle/>
            <a:p>
              <a:pPr defTabSz="931784"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Social</a:t>
              </a:r>
            </a:p>
          </p:txBody>
        </p:sp>
        <p:pic>
          <p:nvPicPr>
            <p:cNvPr id="5122" name="Picture 2" descr="C:\Users\v-junyo\Documents\Jun_Mesh\Microsoft Files\DesignTools\Brand Photos\Office Brand - No_exp\NEW\OFF12_Joi_01.png"/>
            <p:cNvPicPr>
              <a:picLocks noChangeAspect="1" noChangeArrowheads="1"/>
            </p:cNvPicPr>
            <p:nvPr/>
          </p:nvPicPr>
          <p:blipFill rotWithShape="1">
            <a:blip r:embed="rId4">
              <a:extLst>
                <a:ext uri="{28A0092B-C50C-407E-A947-70E740481C1C}">
                  <a14:useLocalDpi xmlns:a14="http://schemas.microsoft.com/office/drawing/2010/main" val="0"/>
                </a:ext>
              </a:extLst>
            </a:blip>
            <a:srcRect l="14478" r="3876"/>
            <a:stretch/>
          </p:blipFill>
          <p:spPr bwMode="auto">
            <a:xfrm>
              <a:off x="6219570" y="1705134"/>
              <a:ext cx="2241963" cy="27467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463633" y="1846231"/>
            <a:ext cx="2285708" cy="3623188"/>
            <a:chOff x="3357033" y="1232597"/>
            <a:chExt cx="2241964" cy="3553846"/>
          </a:xfrm>
        </p:grpSpPr>
        <p:pic>
          <p:nvPicPr>
            <p:cNvPr id="39" name="Picture 4" descr="http://farm7.staticflickr.com/6198/6149648253_a3f453cb9e_z.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7733" t="7533" r="25587" b="37961"/>
            <a:stretch/>
          </p:blipFill>
          <p:spPr bwMode="auto">
            <a:xfrm>
              <a:off x="3357033" y="1232597"/>
              <a:ext cx="2241964" cy="2746738"/>
            </a:xfrm>
            <a:prstGeom prst="rect">
              <a:avLst/>
            </a:prstGeom>
            <a:noFill/>
            <a:extLst>
              <a:ext uri="{909E8E84-426E-40DD-AFC4-6F175D3DCCD1}">
                <a14:hiddenFill xmlns:a14="http://schemas.microsoft.com/office/drawing/2010/main">
                  <a:solidFill>
                    <a:srgbClr val="FFFFFF"/>
                  </a:solidFill>
                </a14:hiddenFill>
              </a:ext>
            </a:extLst>
          </p:spPr>
        </p:pic>
        <p:sp>
          <p:nvSpPr>
            <p:cNvPr id="53" name="Rectangle 52"/>
            <p:cNvSpPr/>
            <p:nvPr/>
          </p:nvSpPr>
          <p:spPr bwMode="auto">
            <a:xfrm>
              <a:off x="3357033" y="3979336"/>
              <a:ext cx="2241964" cy="807107"/>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58" tIns="46611" rIns="93220" bIns="93224" numCol="1" rtlCol="0" anchor="b" anchorCtr="0" compatLnSpc="1">
              <a:prstTxWarp prst="textNoShape">
                <a:avLst/>
              </a:prstTxWarp>
            </a:bodyPr>
            <a:lstStyle/>
            <a:p>
              <a:pPr defTabSz="931784"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Cloud</a:t>
              </a:r>
            </a:p>
          </p:txBody>
        </p:sp>
      </p:grpSp>
      <p:grpSp>
        <p:nvGrpSpPr>
          <p:cNvPr id="6" name="Group 5"/>
          <p:cNvGrpSpPr/>
          <p:nvPr/>
        </p:nvGrpSpPr>
        <p:grpSpPr>
          <a:xfrm>
            <a:off x="9840767" y="1846229"/>
            <a:ext cx="2285708" cy="3623186"/>
            <a:chOff x="9087096" y="1705134"/>
            <a:chExt cx="2241964" cy="3553845"/>
          </a:xfrm>
        </p:grpSpPr>
        <p:sp>
          <p:nvSpPr>
            <p:cNvPr id="65" name="Rectangle 64"/>
            <p:cNvSpPr/>
            <p:nvPr/>
          </p:nvSpPr>
          <p:spPr bwMode="auto">
            <a:xfrm>
              <a:off x="9087096" y="4451872"/>
              <a:ext cx="2241964" cy="807107"/>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58" tIns="46611" rIns="93220" bIns="93224" numCol="1" rtlCol="0" anchor="b" anchorCtr="0" compatLnSpc="1">
              <a:prstTxWarp prst="textNoShape">
                <a:avLst/>
              </a:prstTxWarp>
            </a:bodyPr>
            <a:lstStyle/>
            <a:p>
              <a:pPr defTabSz="931784"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Control</a:t>
              </a:r>
            </a:p>
          </p:txBody>
        </p:sp>
        <p:pic>
          <p:nvPicPr>
            <p:cNvPr id="5123" name="Picture 3" descr="C:\Users\v-junyo\Documents\Jun_Mesh\Microsoft Files\DesignTools\Brand Photos\Windows 7\Commercial\COMMERCIAL\WIN12_Kiki_01.png"/>
            <p:cNvPicPr>
              <a:picLocks noChangeAspect="1" noChangeArrowheads="1"/>
            </p:cNvPicPr>
            <p:nvPr/>
          </p:nvPicPr>
          <p:blipFill rotWithShape="1">
            <a:blip r:embed="rId7">
              <a:extLst>
                <a:ext uri="{28A0092B-C50C-407E-A947-70E740481C1C}">
                  <a14:useLocalDpi xmlns:a14="http://schemas.microsoft.com/office/drawing/2010/main" val="0"/>
                </a:ext>
              </a:extLst>
            </a:blip>
            <a:srcRect l="8363" t="218" r="10105" b="-218"/>
            <a:stretch/>
          </p:blipFill>
          <p:spPr bwMode="auto">
            <a:xfrm>
              <a:off x="9087097" y="1705134"/>
              <a:ext cx="2238825" cy="2746739"/>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itle 11"/>
          <p:cNvSpPr>
            <a:spLocks noGrp="1"/>
          </p:cNvSpPr>
          <p:nvPr>
            <p:ph type="title"/>
          </p:nvPr>
        </p:nvSpPr>
        <p:spPr/>
        <p:txBody>
          <a:bodyPr/>
          <a:lstStyle/>
          <a:p>
            <a:r>
              <a:rPr lang="en-US" smtClean="0"/>
              <a:t>2007 – 2012: Revolutionary Trends</a:t>
            </a:r>
            <a:endParaRPr lang="en-US" dirty="0"/>
          </a:p>
        </p:txBody>
      </p:sp>
      <p:grpSp>
        <p:nvGrpSpPr>
          <p:cNvPr id="13" name="Group 12"/>
          <p:cNvGrpSpPr/>
          <p:nvPr/>
        </p:nvGrpSpPr>
        <p:grpSpPr>
          <a:xfrm>
            <a:off x="327626" y="1853110"/>
            <a:ext cx="2285708" cy="3618565"/>
            <a:chOff x="269723" y="1757645"/>
            <a:chExt cx="2286000" cy="3619027"/>
          </a:xfrm>
        </p:grpSpPr>
        <p:sp>
          <p:nvSpPr>
            <p:cNvPr id="32" name="Rectangle 31"/>
            <p:cNvSpPr/>
            <p:nvPr/>
          </p:nvSpPr>
          <p:spPr bwMode="auto">
            <a:xfrm>
              <a:off x="269723" y="4553712"/>
              <a:ext cx="2286000" cy="822960"/>
            </a:xfrm>
            <a:prstGeom prst="rect">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58" tIns="46611" rIns="93220" bIns="93224" numCol="1" rtlCol="0" anchor="b" anchorCtr="0" compatLnSpc="1">
              <a:prstTxWarp prst="textNoShape">
                <a:avLst/>
              </a:prstTxWarp>
            </a:bodyPr>
            <a:lstStyle/>
            <a:p>
              <a:pPr defTabSz="931784"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People</a:t>
              </a:r>
            </a:p>
          </p:txBody>
        </p:sp>
        <p:pic>
          <p:nvPicPr>
            <p:cNvPr id="40" name="Picture 39"/>
            <p:cNvPicPr>
              <a:picLocks noChangeAspect="1"/>
            </p:cNvPicPr>
            <p:nvPr/>
          </p:nvPicPr>
          <p:blipFill rotWithShape="1">
            <a:blip r:embed="rId8">
              <a:extLst>
                <a:ext uri="{28A0092B-C50C-407E-A947-70E740481C1C}">
                  <a14:useLocalDpi xmlns:a14="http://schemas.microsoft.com/office/drawing/2010/main" val="0"/>
                </a:ext>
              </a:extLst>
            </a:blip>
            <a:srcRect l="2823" t="3962" r="8982" b="22747"/>
            <a:stretch/>
          </p:blipFill>
          <p:spPr>
            <a:xfrm>
              <a:off x="270797" y="1757645"/>
              <a:ext cx="2282918" cy="2798064"/>
            </a:xfrm>
            <a:prstGeom prst="rect">
              <a:avLst/>
            </a:prstGeom>
          </p:spPr>
        </p:pic>
      </p:grpSp>
    </p:spTree>
    <p:extLst>
      <p:ext uri="{BB962C8B-B14F-4D97-AF65-F5344CB8AC3E}">
        <p14:creationId xmlns:p14="http://schemas.microsoft.com/office/powerpoint/2010/main" val="173873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750" fill="hold"/>
                                        <p:tgtEl>
                                          <p:spTgt spid="4"/>
                                        </p:tgtEl>
                                        <p:attrNameLst>
                                          <p:attrName>ppt_x</p:attrName>
                                        </p:attrNameLst>
                                      </p:cBhvr>
                                      <p:tavLst>
                                        <p:tav tm="0">
                                          <p:val>
                                            <p:strVal val="#ppt_x"/>
                                          </p:val>
                                        </p:tav>
                                        <p:tav tm="100000">
                                          <p:val>
                                            <p:strVal val="#ppt_x"/>
                                          </p:val>
                                        </p:tav>
                                      </p:tavLst>
                                    </p:anim>
                                    <p:anim calcmode="lin" valueType="num">
                                      <p:cBhvr additive="base">
                                        <p:cTn id="14" dur="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750" fill="hold"/>
                                        <p:tgtEl>
                                          <p:spTgt spid="5"/>
                                        </p:tgtEl>
                                        <p:attrNameLst>
                                          <p:attrName>ppt_x</p:attrName>
                                        </p:attrNameLst>
                                      </p:cBhvr>
                                      <p:tavLst>
                                        <p:tav tm="0">
                                          <p:val>
                                            <p:strVal val="#ppt_x"/>
                                          </p:val>
                                        </p:tav>
                                        <p:tav tm="100000">
                                          <p:val>
                                            <p:strVal val="#ppt_x"/>
                                          </p:val>
                                        </p:tav>
                                      </p:tavLst>
                                    </p:anim>
                                    <p:anim calcmode="lin" valueType="num">
                                      <p:cBhvr additive="base">
                                        <p:cTn id="26" dur="75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750" fill="hold"/>
                                        <p:tgtEl>
                                          <p:spTgt spid="6"/>
                                        </p:tgtEl>
                                        <p:attrNameLst>
                                          <p:attrName>ppt_x</p:attrName>
                                        </p:attrNameLst>
                                      </p:cBhvr>
                                      <p:tavLst>
                                        <p:tav tm="0">
                                          <p:val>
                                            <p:strVal val="#ppt_x"/>
                                          </p:val>
                                        </p:tav>
                                        <p:tav tm="100000">
                                          <p:val>
                                            <p:strVal val="#ppt_x"/>
                                          </p:val>
                                        </p:tav>
                                      </p:tavLst>
                                    </p:anim>
                                    <p:anim calcmode="lin" valueType="num">
                                      <p:cBhvr additive="base">
                                        <p:cTn id="32"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704719" y="1853879"/>
            <a:ext cx="2287073" cy="3620041"/>
            <a:chOff x="484467" y="1232842"/>
            <a:chExt cx="2243016" cy="3550307"/>
          </a:xfrm>
        </p:grpSpPr>
        <p:sp>
          <p:nvSpPr>
            <p:cNvPr id="37" name="Rectangle 36"/>
            <p:cNvSpPr/>
            <p:nvPr/>
          </p:nvSpPr>
          <p:spPr bwMode="auto">
            <a:xfrm>
              <a:off x="484467" y="3976042"/>
              <a:ext cx="2241964" cy="807107"/>
            </a:xfrm>
            <a:prstGeom prst="rect">
              <a:avLst/>
            </a:prstGeom>
            <a:solidFill>
              <a:srgbClr val="3B64C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6" tIns="46616" rIns="93232" bIns="93236" numCol="1" rtlCol="0" anchor="b" anchorCtr="0" compatLnSpc="1">
              <a:prstTxWarp prst="textNoShape">
                <a:avLst/>
              </a:prstTxWarp>
            </a:bodyPr>
            <a:lstStyle/>
            <a:p>
              <a:pPr defTabSz="931932"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Devices</a:t>
              </a:r>
            </a:p>
          </p:txBody>
        </p:sp>
        <p:pic>
          <p:nvPicPr>
            <p:cNvPr id="38" name="Picture 37"/>
            <p:cNvPicPr>
              <a:picLocks noChangeArrowheads="1"/>
            </p:cNvPicPr>
            <p:nvPr/>
          </p:nvPicPr>
          <p:blipFill rotWithShape="1">
            <a:blip r:embed="rId3" cstate="print">
              <a:extLst>
                <a:ext uri="{28A0092B-C50C-407E-A947-70E740481C1C}">
                  <a14:useLocalDpi xmlns:a14="http://schemas.microsoft.com/office/drawing/2010/main" val="0"/>
                </a:ext>
              </a:extLst>
            </a:blip>
            <a:srcRect l="10742" r="7351" b="-408"/>
            <a:stretch/>
          </p:blipFill>
          <p:spPr bwMode="auto">
            <a:xfrm>
              <a:off x="485519" y="1232842"/>
              <a:ext cx="2241964" cy="2743200"/>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5084052" y="1846017"/>
            <a:ext cx="2286000" cy="3623655"/>
            <a:chOff x="6219569" y="1705134"/>
            <a:chExt cx="2241964" cy="3553850"/>
          </a:xfrm>
        </p:grpSpPr>
        <p:sp>
          <p:nvSpPr>
            <p:cNvPr id="59" name="Rectangle 58"/>
            <p:cNvSpPr/>
            <p:nvPr/>
          </p:nvSpPr>
          <p:spPr bwMode="auto">
            <a:xfrm>
              <a:off x="6219569" y="4451877"/>
              <a:ext cx="2241964" cy="807107"/>
            </a:xfrm>
            <a:prstGeom prst="rect">
              <a:avLst/>
            </a:prstGeom>
            <a:solidFill>
              <a:srgbClr val="3B64C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6" tIns="46616" rIns="93232" bIns="93236" numCol="1" rtlCol="0" anchor="b" anchorCtr="0" compatLnSpc="1">
              <a:prstTxWarp prst="textNoShape">
                <a:avLst/>
              </a:prstTxWarp>
            </a:bodyPr>
            <a:lstStyle/>
            <a:p>
              <a:pPr defTabSz="931932"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Social</a:t>
              </a:r>
            </a:p>
          </p:txBody>
        </p:sp>
        <p:pic>
          <p:nvPicPr>
            <p:cNvPr id="5122" name="Picture 2" descr="C:\Users\v-junyo\Documents\Jun_Mesh\Microsoft Files\DesignTools\Brand Photos\Office Brand - No_exp\NEW\OFF12_Joi_01.png"/>
            <p:cNvPicPr>
              <a:picLocks noChangeAspect="1" noChangeArrowheads="1"/>
            </p:cNvPicPr>
            <p:nvPr/>
          </p:nvPicPr>
          <p:blipFill rotWithShape="1">
            <a:blip r:embed="rId4">
              <a:extLst>
                <a:ext uri="{28A0092B-C50C-407E-A947-70E740481C1C}">
                  <a14:useLocalDpi xmlns:a14="http://schemas.microsoft.com/office/drawing/2010/main" val="0"/>
                </a:ext>
              </a:extLst>
            </a:blip>
            <a:srcRect l="14478" r="3876"/>
            <a:stretch/>
          </p:blipFill>
          <p:spPr bwMode="auto">
            <a:xfrm>
              <a:off x="6219570" y="1705134"/>
              <a:ext cx="2241963" cy="27467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7463791" y="1846019"/>
            <a:ext cx="2286000" cy="3623651"/>
            <a:chOff x="3357033" y="1232597"/>
            <a:chExt cx="2241964" cy="3553846"/>
          </a:xfrm>
        </p:grpSpPr>
        <p:pic>
          <p:nvPicPr>
            <p:cNvPr id="39" name="Picture 4" descr="http://farm7.staticflickr.com/6198/6149648253_a3f453cb9e_z.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7733" t="7533" r="25587" b="37961"/>
            <a:stretch/>
          </p:blipFill>
          <p:spPr bwMode="auto">
            <a:xfrm>
              <a:off x="3357033" y="1232597"/>
              <a:ext cx="2241964" cy="2746738"/>
            </a:xfrm>
            <a:prstGeom prst="rect">
              <a:avLst/>
            </a:prstGeom>
            <a:noFill/>
            <a:extLst>
              <a:ext uri="{909E8E84-426E-40DD-AFC4-6F175D3DCCD1}">
                <a14:hiddenFill xmlns:a14="http://schemas.microsoft.com/office/drawing/2010/main">
                  <a:solidFill>
                    <a:srgbClr val="FFFFFF"/>
                  </a:solidFill>
                </a14:hiddenFill>
              </a:ext>
            </a:extLst>
          </p:spPr>
        </p:pic>
        <p:sp>
          <p:nvSpPr>
            <p:cNvPr id="53" name="Rectangle 52"/>
            <p:cNvSpPr/>
            <p:nvPr/>
          </p:nvSpPr>
          <p:spPr bwMode="auto">
            <a:xfrm>
              <a:off x="3357033" y="3979336"/>
              <a:ext cx="2241964" cy="807107"/>
            </a:xfrm>
            <a:prstGeom prst="rect">
              <a:avLst/>
            </a:prstGeom>
            <a:solidFill>
              <a:srgbClr val="3B64C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6" tIns="46616" rIns="93232" bIns="93236" numCol="1" rtlCol="0" anchor="b" anchorCtr="0" compatLnSpc="1">
              <a:prstTxWarp prst="textNoShape">
                <a:avLst/>
              </a:prstTxWarp>
            </a:bodyPr>
            <a:lstStyle/>
            <a:p>
              <a:pPr defTabSz="931932"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Cloud</a:t>
              </a:r>
            </a:p>
          </p:txBody>
        </p:sp>
      </p:grpSp>
      <p:grpSp>
        <p:nvGrpSpPr>
          <p:cNvPr id="6" name="Group 5"/>
          <p:cNvGrpSpPr/>
          <p:nvPr/>
        </p:nvGrpSpPr>
        <p:grpSpPr>
          <a:xfrm>
            <a:off x="9841229" y="1846016"/>
            <a:ext cx="2286000" cy="3623648"/>
            <a:chOff x="9087096" y="1705134"/>
            <a:chExt cx="2241964" cy="3553845"/>
          </a:xfrm>
        </p:grpSpPr>
        <p:sp>
          <p:nvSpPr>
            <p:cNvPr id="65" name="Rectangle 64"/>
            <p:cNvSpPr/>
            <p:nvPr/>
          </p:nvSpPr>
          <p:spPr bwMode="auto">
            <a:xfrm>
              <a:off x="9087096" y="4451872"/>
              <a:ext cx="2241964" cy="807107"/>
            </a:xfrm>
            <a:prstGeom prst="rect">
              <a:avLst/>
            </a:prstGeom>
            <a:solidFill>
              <a:srgbClr val="3B64C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6" tIns="46616" rIns="93232" bIns="93236" numCol="1" rtlCol="0" anchor="b" anchorCtr="0" compatLnSpc="1">
              <a:prstTxWarp prst="textNoShape">
                <a:avLst/>
              </a:prstTxWarp>
            </a:bodyPr>
            <a:lstStyle/>
            <a:p>
              <a:pPr defTabSz="931932"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Control</a:t>
              </a:r>
            </a:p>
          </p:txBody>
        </p:sp>
        <p:pic>
          <p:nvPicPr>
            <p:cNvPr id="5123" name="Picture 3" descr="C:\Users\v-junyo\Documents\Jun_Mesh\Microsoft Files\DesignTools\Brand Photos\Windows 7\Commercial\COMMERCIAL\WIN12_Kiki_01.png"/>
            <p:cNvPicPr>
              <a:picLocks noChangeAspect="1" noChangeArrowheads="1"/>
            </p:cNvPicPr>
            <p:nvPr/>
          </p:nvPicPr>
          <p:blipFill rotWithShape="1">
            <a:blip r:embed="rId7">
              <a:extLst>
                <a:ext uri="{28A0092B-C50C-407E-A947-70E740481C1C}">
                  <a14:useLocalDpi xmlns:a14="http://schemas.microsoft.com/office/drawing/2010/main" val="0"/>
                </a:ext>
              </a:extLst>
            </a:blip>
            <a:srcRect l="8363" t="218" r="10105" b="-218"/>
            <a:stretch/>
          </p:blipFill>
          <p:spPr bwMode="auto">
            <a:xfrm>
              <a:off x="9087097" y="1705134"/>
              <a:ext cx="2238825" cy="274673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p:cNvGrpSpPr/>
          <p:nvPr/>
        </p:nvGrpSpPr>
        <p:grpSpPr>
          <a:xfrm>
            <a:off x="326873" y="1852896"/>
            <a:ext cx="2286000" cy="3619027"/>
            <a:chOff x="269723" y="1757645"/>
            <a:chExt cx="2286000" cy="3619027"/>
          </a:xfrm>
        </p:grpSpPr>
        <p:sp>
          <p:nvSpPr>
            <p:cNvPr id="32" name="Rectangle 31"/>
            <p:cNvSpPr/>
            <p:nvPr/>
          </p:nvSpPr>
          <p:spPr bwMode="auto">
            <a:xfrm>
              <a:off x="269723" y="4553712"/>
              <a:ext cx="2286000" cy="822960"/>
            </a:xfrm>
            <a:prstGeom prst="rect">
              <a:avLst/>
            </a:prstGeom>
            <a:solidFill>
              <a:srgbClr val="3B64C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66" tIns="46616" rIns="93232" bIns="93236" numCol="1" rtlCol="0" anchor="b" anchorCtr="0" compatLnSpc="1">
              <a:prstTxWarp prst="textNoShape">
                <a:avLst/>
              </a:prstTxWarp>
            </a:bodyPr>
            <a:lstStyle/>
            <a:p>
              <a:pPr defTabSz="931932" fontAlgn="base">
                <a:lnSpc>
                  <a:spcPct val="90000"/>
                </a:lnSpc>
                <a:spcBef>
                  <a:spcPct val="0"/>
                </a:spcBef>
                <a:spcAft>
                  <a:spcPct val="0"/>
                </a:spcAft>
              </a:pPr>
              <a:r>
                <a:rPr lang="en-US" sz="2855" dirty="0">
                  <a:gradFill>
                    <a:gsLst>
                      <a:gs pos="0">
                        <a:srgbClr val="FFFFFF"/>
                      </a:gs>
                      <a:gs pos="100000">
                        <a:srgbClr val="FFFFFF"/>
                      </a:gs>
                    </a:gsLst>
                    <a:lin ang="5400000" scaled="0"/>
                  </a:gradFill>
                  <a:latin typeface="Segoe UI Light"/>
                  <a:ea typeface="Segoe UI" pitchFamily="34" charset="0"/>
                  <a:cs typeface="Segoe UI" pitchFamily="34" charset="0"/>
                </a:rPr>
                <a:t>People</a:t>
              </a:r>
            </a:p>
          </p:txBody>
        </p:sp>
        <p:pic>
          <p:nvPicPr>
            <p:cNvPr id="40" name="Picture 39"/>
            <p:cNvPicPr>
              <a:picLocks noChangeAspect="1"/>
            </p:cNvPicPr>
            <p:nvPr/>
          </p:nvPicPr>
          <p:blipFill rotWithShape="1">
            <a:blip r:embed="rId8">
              <a:extLst>
                <a:ext uri="{28A0092B-C50C-407E-A947-70E740481C1C}">
                  <a14:useLocalDpi xmlns:a14="http://schemas.microsoft.com/office/drawing/2010/main" val="0"/>
                </a:ext>
              </a:extLst>
            </a:blip>
            <a:srcRect l="2823" t="3962" r="8982" b="22747"/>
            <a:stretch/>
          </p:blipFill>
          <p:spPr>
            <a:xfrm>
              <a:off x="270797" y="1757645"/>
              <a:ext cx="2282918" cy="2798064"/>
            </a:xfrm>
            <a:prstGeom prst="rect">
              <a:avLst/>
            </a:prstGeom>
          </p:spPr>
        </p:pic>
      </p:grpSp>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21788" y="5600360"/>
            <a:ext cx="4010535" cy="1550740"/>
          </a:xfrm>
          <a:prstGeom prst="rect">
            <a:avLst/>
          </a:prstGeom>
        </p:spPr>
      </p:pic>
      <p:sp>
        <p:nvSpPr>
          <p:cNvPr id="7" name="Title 6"/>
          <p:cNvSpPr>
            <a:spLocks noGrp="1"/>
          </p:cNvSpPr>
          <p:nvPr>
            <p:ph type="title"/>
          </p:nvPr>
        </p:nvSpPr>
        <p:spPr/>
        <p:txBody>
          <a:bodyPr/>
          <a:lstStyle/>
          <a:p>
            <a:r>
              <a:rPr lang="en-US" smtClean="0"/>
              <a:t>SharePoint 2013</a:t>
            </a:r>
            <a:endParaRPr lang="en-US" dirty="0"/>
          </a:p>
        </p:txBody>
      </p:sp>
      <p:pic>
        <p:nvPicPr>
          <p:cNvPr id="21" name="Picture 20"/>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97076" y="5819194"/>
            <a:ext cx="2668019" cy="969873"/>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41556" y="5889275"/>
            <a:ext cx="2089897" cy="964565"/>
          </a:xfrm>
          <a:prstGeom prst="rect">
            <a:avLst/>
          </a:prstGeom>
        </p:spPr>
      </p:pic>
    </p:spTree>
    <p:extLst>
      <p:ext uri="{BB962C8B-B14F-4D97-AF65-F5344CB8AC3E}">
        <p14:creationId xmlns:p14="http://schemas.microsoft.com/office/powerpoint/2010/main" val="2839778305"/>
      </p:ext>
    </p:extLst>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2010</a:t>
            </a:r>
          </a:p>
        </p:txBody>
      </p:sp>
      <p:sp>
        <p:nvSpPr>
          <p:cNvPr id="5" name="Rectangle 4"/>
          <p:cNvSpPr/>
          <p:nvPr/>
        </p:nvSpPr>
        <p:spPr bwMode="auto">
          <a:xfrm>
            <a:off x="6675438" y="1211263"/>
            <a:ext cx="4572000" cy="4572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2013</a:t>
            </a:r>
          </a:p>
        </p:txBody>
      </p:sp>
    </p:spTree>
    <p:extLst>
      <p:ext uri="{BB962C8B-B14F-4D97-AF65-F5344CB8AC3E}">
        <p14:creationId xmlns:p14="http://schemas.microsoft.com/office/powerpoint/2010/main" val="211810509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2010</a:t>
            </a:r>
            <a:br>
              <a:rPr lang="en-US" sz="6600" dirty="0" smtClean="0">
                <a:gradFill>
                  <a:gsLst>
                    <a:gs pos="0">
                      <a:srgbClr val="FFFFFF"/>
                    </a:gs>
                    <a:gs pos="100000">
                      <a:srgbClr val="FFFFFF"/>
                    </a:gs>
                  </a:gsLst>
                  <a:lin ang="5400000" scaled="0"/>
                </a:gradFill>
                <a:ea typeface="Segoe UI" pitchFamily="34" charset="0"/>
                <a:cs typeface="Segoe UI" pitchFamily="34" charset="0"/>
              </a:rPr>
            </a:br>
            <a:r>
              <a:rPr lang="en-US" sz="6600" dirty="0" smtClean="0">
                <a:gradFill>
                  <a:gsLst>
                    <a:gs pos="0">
                      <a:srgbClr val="FFFFFF"/>
                    </a:gs>
                    <a:gs pos="100000">
                      <a:srgbClr val="FFFFFF"/>
                    </a:gs>
                  </a:gsLst>
                  <a:lin ang="5400000" scaled="0"/>
                </a:gradFill>
                <a:ea typeface="Segoe UI" pitchFamily="34" charset="0"/>
                <a:cs typeface="Segoe UI" pitchFamily="34" charset="0"/>
              </a:rPr>
              <a:t>is so 2006!</a:t>
            </a:r>
          </a:p>
        </p:txBody>
      </p:sp>
      <p:sp>
        <p:nvSpPr>
          <p:cNvPr id="5" name="Rectangle 4"/>
          <p:cNvSpPr/>
          <p:nvPr/>
        </p:nvSpPr>
        <p:spPr bwMode="auto">
          <a:xfrm>
            <a:off x="6675438" y="1211263"/>
            <a:ext cx="4572000" cy="4572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2013</a:t>
            </a:r>
          </a:p>
        </p:txBody>
      </p:sp>
    </p:spTree>
    <p:extLst>
      <p:ext uri="{BB962C8B-B14F-4D97-AF65-F5344CB8AC3E}">
        <p14:creationId xmlns:p14="http://schemas.microsoft.com/office/powerpoint/2010/main" val="274893642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Should I upgrade?</a:t>
            </a:r>
            <a:endParaRPr lang="en-US" dirty="0"/>
          </a:p>
        </p:txBody>
      </p:sp>
    </p:spTree>
    <p:extLst>
      <p:ext uri="{BB962C8B-B14F-4D97-AF65-F5344CB8AC3E}">
        <p14:creationId xmlns:p14="http://schemas.microsoft.com/office/powerpoint/2010/main" val="11049806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659062"/>
            <a:ext cx="8214225" cy="1371600"/>
          </a:xfrm>
        </p:spPr>
        <p:txBody>
          <a:bodyPr/>
          <a:lstStyle/>
          <a:p>
            <a:r>
              <a:rPr lang="en-US" b="1" dirty="0"/>
              <a:t>SharePoint 2013 and Office 365 Upgrade and Migration</a:t>
            </a:r>
            <a:r>
              <a:rPr lang="en-US" dirty="0"/>
              <a:t/>
            </a:r>
            <a:br>
              <a:rPr lang="en-US" dirty="0"/>
            </a:br>
            <a:r>
              <a:rPr lang="en-US" sz="3600" dirty="0"/>
              <a:t>Strategy and Tactics</a:t>
            </a:r>
            <a:endParaRPr lang="en-US" sz="4000" dirty="0"/>
          </a:p>
        </p:txBody>
      </p:sp>
      <p:sp>
        <p:nvSpPr>
          <p:cNvPr id="5" name="Text Placeholder 4"/>
          <p:cNvSpPr>
            <a:spLocks noGrp="1"/>
          </p:cNvSpPr>
          <p:nvPr>
            <p:ph type="body" sz="quarter" idx="14"/>
          </p:nvPr>
        </p:nvSpPr>
        <p:spPr/>
        <p:txBody>
          <a:bodyPr/>
          <a:lstStyle/>
          <a:p>
            <a:r>
              <a:rPr lang="en-US" dirty="0" smtClean="0"/>
              <a:t>Dan Holme</a:t>
            </a:r>
          </a:p>
          <a:p>
            <a:r>
              <a:rPr lang="en-US" dirty="0" smtClean="0"/>
              <a:t>Analyst &amp; Evangelist</a:t>
            </a:r>
          </a:p>
          <a:p>
            <a:r>
              <a:rPr lang="en-US" dirty="0" smtClean="0"/>
              <a:t>IT UNITY</a:t>
            </a:r>
            <a:endParaRPr lang="en-US" dirty="0"/>
          </a:p>
        </p:txBody>
      </p:sp>
      <p:sp>
        <p:nvSpPr>
          <p:cNvPr id="2" name="TextBox 1"/>
          <p:cNvSpPr txBox="1"/>
          <p:nvPr/>
        </p:nvSpPr>
        <p:spPr>
          <a:xfrm>
            <a:off x="8656637" y="1428497"/>
            <a:ext cx="1905000"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gradFill>
                  <a:gsLst>
                    <a:gs pos="2917">
                      <a:schemeClr val="tx1"/>
                    </a:gs>
                    <a:gs pos="30000">
                      <a:schemeClr val="tx1"/>
                    </a:gs>
                  </a:gsLst>
                  <a:lin ang="5400000" scaled="0"/>
                </a:gradFill>
              </a:rPr>
              <a:t>SPC243</a:t>
            </a:r>
          </a:p>
        </p:txBody>
      </p:sp>
    </p:spTree>
    <p:extLst>
      <p:ext uri="{BB962C8B-B14F-4D97-AF65-F5344CB8AC3E}">
        <p14:creationId xmlns:p14="http://schemas.microsoft.com/office/powerpoint/2010/main" val="226790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Move Forward</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Don’t Upgrade</a:t>
            </a:r>
          </a:p>
        </p:txBody>
      </p:sp>
    </p:spTree>
    <p:extLst>
      <p:ext uri="{BB962C8B-B14F-4D97-AF65-F5344CB8AC3E}">
        <p14:creationId xmlns:p14="http://schemas.microsoft.com/office/powerpoint/2010/main" val="3000462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19" name="Rectangle 18"/>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Objective</a:t>
            </a:r>
          </a:p>
        </p:txBody>
      </p:sp>
      <p:grpSp>
        <p:nvGrpSpPr>
          <p:cNvPr id="20" name="Group 19"/>
          <p:cNvGrpSpPr/>
          <p:nvPr/>
        </p:nvGrpSpPr>
        <p:grpSpPr>
          <a:xfrm>
            <a:off x="1189038" y="4335462"/>
            <a:ext cx="2286000" cy="1447801"/>
            <a:chOff x="6675437" y="4335462"/>
            <a:chExt cx="2286000" cy="1447801"/>
          </a:xfrm>
          <a:solidFill>
            <a:schemeClr val="accent3">
              <a:lumMod val="75000"/>
            </a:schemeClr>
          </a:solidFill>
        </p:grpSpPr>
        <p:sp>
          <p:nvSpPr>
            <p:cNvPr id="21" name="Rectangle 20"/>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22" name="Up Arrow 21"/>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 name="Group 22"/>
          <p:cNvGrpSpPr/>
          <p:nvPr/>
        </p:nvGrpSpPr>
        <p:grpSpPr>
          <a:xfrm>
            <a:off x="3475038" y="4335462"/>
            <a:ext cx="2286000" cy="1447801"/>
            <a:chOff x="8961437" y="4335462"/>
            <a:chExt cx="2286000" cy="1447801"/>
          </a:xfrm>
          <a:solidFill>
            <a:schemeClr val="accent3">
              <a:lumMod val="75000"/>
            </a:schemeClr>
          </a:solidFill>
        </p:grpSpPr>
        <p:sp>
          <p:nvSpPr>
            <p:cNvPr id="24" name="Rectangle 23"/>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25" name="Up Arrow 24"/>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650122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a:t>
            </a:r>
          </a:p>
        </p:txBody>
      </p:sp>
      <p:grpSp>
        <p:nvGrpSpPr>
          <p:cNvPr id="12" name="Group 11"/>
          <p:cNvGrpSpPr/>
          <p:nvPr/>
        </p:nvGrpSpPr>
        <p:grpSpPr>
          <a:xfrm>
            <a:off x="6675437" y="4335462"/>
            <a:ext cx="2286000" cy="1447801"/>
            <a:chOff x="6675437" y="4335462"/>
            <a:chExt cx="2286000" cy="1447801"/>
          </a:xfrm>
        </p:grpSpPr>
        <p:sp>
          <p:nvSpPr>
            <p:cNvPr id="2" name="Rectangle 1"/>
            <p:cNvSpPr/>
            <p:nvPr/>
          </p:nvSpPr>
          <p:spPr bwMode="auto">
            <a:xfrm>
              <a:off x="6675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3" name="Up Arrow 2"/>
            <p:cNvSpPr/>
            <p:nvPr/>
          </p:nvSpPr>
          <p:spPr bwMode="auto">
            <a:xfrm>
              <a:off x="6827837" y="45640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8961437" y="4335462"/>
            <a:ext cx="2286000" cy="1447801"/>
            <a:chOff x="8961437" y="4335462"/>
            <a:chExt cx="2286000" cy="1447801"/>
          </a:xfrm>
        </p:grpSpPr>
        <p:sp>
          <p:nvSpPr>
            <p:cNvPr id="6" name="Rectangle 5"/>
            <p:cNvSpPr/>
            <p:nvPr/>
          </p:nvSpPr>
          <p:spPr bwMode="auto">
            <a:xfrm>
              <a:off x="8961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9" name="Up Arrow 8"/>
            <p:cNvSpPr/>
            <p:nvPr/>
          </p:nvSpPr>
          <p:spPr bwMode="auto">
            <a:xfrm rot="10800000">
              <a:off x="9321428" y="46402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9" name="Rectangle 18"/>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Objective</a:t>
            </a:r>
          </a:p>
        </p:txBody>
      </p:sp>
      <p:grpSp>
        <p:nvGrpSpPr>
          <p:cNvPr id="20" name="Group 19"/>
          <p:cNvGrpSpPr/>
          <p:nvPr/>
        </p:nvGrpSpPr>
        <p:grpSpPr>
          <a:xfrm>
            <a:off x="1189038" y="4335462"/>
            <a:ext cx="2286000" cy="1447801"/>
            <a:chOff x="6675437" y="4335462"/>
            <a:chExt cx="2286000" cy="1447801"/>
          </a:xfrm>
          <a:solidFill>
            <a:schemeClr val="accent3">
              <a:lumMod val="75000"/>
            </a:schemeClr>
          </a:solidFill>
        </p:grpSpPr>
        <p:sp>
          <p:nvSpPr>
            <p:cNvPr id="21" name="Rectangle 20"/>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22" name="Up Arrow 21"/>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 name="Group 22"/>
          <p:cNvGrpSpPr/>
          <p:nvPr/>
        </p:nvGrpSpPr>
        <p:grpSpPr>
          <a:xfrm>
            <a:off x="3475038" y="4335462"/>
            <a:ext cx="2286000" cy="1447801"/>
            <a:chOff x="8961437" y="4335462"/>
            <a:chExt cx="2286000" cy="1447801"/>
          </a:xfrm>
          <a:solidFill>
            <a:schemeClr val="accent3">
              <a:lumMod val="75000"/>
            </a:schemeClr>
          </a:solidFill>
        </p:grpSpPr>
        <p:sp>
          <p:nvSpPr>
            <p:cNvPr id="24" name="Rectangle 23"/>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25" name="Up Arrow 24"/>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4" name="Right Arrow 3"/>
          <p:cNvSpPr/>
          <p:nvPr/>
        </p:nvSpPr>
        <p:spPr bwMode="auto">
          <a:xfrm>
            <a:off x="3682948" y="830262"/>
            <a:ext cx="5888090" cy="2133600"/>
          </a:xfrm>
          <a:prstGeom prst="rightArrow">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6600" dirty="0">
                <a:gradFill>
                  <a:gsLst>
                    <a:gs pos="0">
                      <a:srgbClr val="FFFFFF"/>
                    </a:gs>
                    <a:gs pos="100000">
                      <a:srgbClr val="FFFFFF"/>
                    </a:gs>
                  </a:gsLst>
                  <a:lin ang="5400000" scaled="0"/>
                </a:gradFill>
                <a:ea typeface="Segoe UI" pitchFamily="34" charset="0"/>
                <a:cs typeface="Segoe UI" pitchFamily="34" charset="0"/>
              </a:rPr>
              <a:t>WORKLOAD</a:t>
            </a:r>
          </a:p>
        </p:txBody>
      </p:sp>
    </p:spTree>
    <p:extLst>
      <p:ext uri="{BB962C8B-B14F-4D97-AF65-F5344CB8AC3E}">
        <p14:creationId xmlns:p14="http://schemas.microsoft.com/office/powerpoint/2010/main" val="28369909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Workload</a:t>
            </a:r>
          </a:p>
        </p:txBody>
      </p:sp>
      <p:grpSp>
        <p:nvGrpSpPr>
          <p:cNvPr id="6" name="Group 5"/>
          <p:cNvGrpSpPr/>
          <p:nvPr/>
        </p:nvGrpSpPr>
        <p:grpSpPr>
          <a:xfrm>
            <a:off x="1189038" y="4335462"/>
            <a:ext cx="2286000" cy="1447801"/>
            <a:chOff x="6675437" y="4335462"/>
            <a:chExt cx="2286000" cy="1447801"/>
          </a:xfrm>
          <a:solidFill>
            <a:schemeClr val="accent3">
              <a:lumMod val="75000"/>
            </a:schemeClr>
          </a:solidFill>
        </p:grpSpPr>
        <p:sp>
          <p:nvSpPr>
            <p:cNvPr id="7" name="Rectangle 6"/>
            <p:cNvSpPr/>
            <p:nvPr/>
          </p:nvSpPr>
          <p:spPr bwMode="auto">
            <a:xfrm>
              <a:off x="6675437" y="4335462"/>
              <a:ext cx="2286000" cy="1447801"/>
            </a:xfrm>
            <a:prstGeom prst="rect">
              <a:avLst/>
            </a:prstGeom>
            <a:solidFill>
              <a:srgbClr val="D9510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8" name="Up Arrow 7"/>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3475038" y="4335462"/>
            <a:ext cx="2286000" cy="1447801"/>
            <a:chOff x="8961437" y="4335462"/>
            <a:chExt cx="2286000" cy="1447801"/>
          </a:xfrm>
          <a:solidFill>
            <a:schemeClr val="accent3">
              <a:lumMod val="75000"/>
            </a:schemeClr>
          </a:solidFill>
        </p:grpSpPr>
        <p:sp>
          <p:nvSpPr>
            <p:cNvPr id="10" name="Rectangle 9"/>
            <p:cNvSpPr/>
            <p:nvPr/>
          </p:nvSpPr>
          <p:spPr bwMode="auto">
            <a:xfrm>
              <a:off x="8961437" y="4335462"/>
              <a:ext cx="2286000" cy="1447801"/>
            </a:xfrm>
            <a:prstGeom prst="rect">
              <a:avLst/>
            </a:prstGeom>
            <a:solidFill>
              <a:srgbClr val="D9510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1" name="Up Arrow 10"/>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r>
              <a:rPr lang="en-US" smtClean="0"/>
              <a:t>Workload</a:t>
            </a:r>
            <a:endParaRPr lang="en-US" dirty="0"/>
          </a:p>
        </p:txBody>
      </p:sp>
      <p:sp>
        <p:nvSpPr>
          <p:cNvPr id="3" name="Text Placeholder 2"/>
          <p:cNvSpPr>
            <a:spLocks noGrp="1"/>
          </p:cNvSpPr>
          <p:nvPr>
            <p:ph type="body" sz="quarter" idx="11"/>
          </p:nvPr>
        </p:nvSpPr>
        <p:spPr>
          <a:xfrm>
            <a:off x="6065837" y="1285837"/>
            <a:ext cx="6098366" cy="2059025"/>
          </a:xfrm>
        </p:spPr>
        <p:txBody>
          <a:bodyPr/>
          <a:lstStyle/>
          <a:p>
            <a:r>
              <a:rPr lang="en-US" dirty="0" smtClean="0"/>
              <a:t>The technical implementation of a business objective</a:t>
            </a:r>
          </a:p>
          <a:p>
            <a:pPr lvl="1"/>
            <a:r>
              <a:rPr lang="en-US" dirty="0" smtClean="0"/>
              <a:t>Workload</a:t>
            </a:r>
          </a:p>
          <a:p>
            <a:pPr lvl="1"/>
            <a:r>
              <a:rPr lang="en-US" dirty="0" smtClean="0"/>
              <a:t>Solution</a:t>
            </a:r>
          </a:p>
          <a:p>
            <a:pPr lvl="1"/>
            <a:r>
              <a:rPr lang="en-US" dirty="0" smtClean="0"/>
              <a:t>Service</a:t>
            </a:r>
          </a:p>
          <a:p>
            <a:pPr lvl="1"/>
            <a:r>
              <a:rPr lang="en-US" dirty="0" smtClean="0"/>
              <a:t>Application</a:t>
            </a:r>
          </a:p>
          <a:p>
            <a:pPr lvl="1"/>
            <a:r>
              <a:rPr lang="en-US" dirty="0" smtClean="0"/>
              <a:t>Business outcome</a:t>
            </a:r>
          </a:p>
          <a:p>
            <a:pPr lvl="1"/>
            <a:r>
              <a:rPr lang="en-US" dirty="0" smtClean="0"/>
              <a:t>Business need</a:t>
            </a:r>
          </a:p>
          <a:p>
            <a:pPr lvl="1"/>
            <a:r>
              <a:rPr lang="en-US" dirty="0" smtClean="0"/>
              <a:t>What you are doing</a:t>
            </a:r>
          </a:p>
        </p:txBody>
      </p:sp>
    </p:spTree>
    <p:extLst>
      <p:ext uri="{BB962C8B-B14F-4D97-AF65-F5344CB8AC3E}">
        <p14:creationId xmlns:p14="http://schemas.microsoft.com/office/powerpoint/2010/main" val="503392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dirty="0" smtClean="0">
                <a:gradFill>
                  <a:gsLst>
                    <a:gs pos="0">
                      <a:srgbClr val="FFFFFF"/>
                    </a:gs>
                    <a:gs pos="100000">
                      <a:srgbClr val="FFFFFF"/>
                    </a:gs>
                  </a:gsLst>
                  <a:lin ang="5400000" scaled="0"/>
                </a:gradFill>
                <a:ea typeface="Segoe UI" pitchFamily="34" charset="0"/>
                <a:cs typeface="Segoe UI" pitchFamily="34" charset="0"/>
              </a:rPr>
              <a:t>Workload Based Evolution</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dirty="0" smtClean="0">
                <a:gradFill>
                  <a:gsLst>
                    <a:gs pos="0">
                      <a:srgbClr val="FFFFFF"/>
                    </a:gs>
                    <a:gs pos="100000">
                      <a:srgbClr val="FFFFFF"/>
                    </a:gs>
                  </a:gsLst>
                  <a:lin ang="5400000" scaled="0"/>
                </a:gradFill>
                <a:ea typeface="Segoe UI" pitchFamily="34" charset="0"/>
                <a:cs typeface="Segoe UI" pitchFamily="34" charset="0"/>
              </a:rPr>
              <a:t>No</a:t>
            </a:r>
            <a:br>
              <a:rPr lang="en-US" sz="4800" dirty="0" smtClean="0">
                <a:gradFill>
                  <a:gsLst>
                    <a:gs pos="0">
                      <a:srgbClr val="FFFFFF"/>
                    </a:gs>
                    <a:gs pos="100000">
                      <a:srgbClr val="FFFFFF"/>
                    </a:gs>
                  </a:gsLst>
                  <a:lin ang="5400000" scaled="0"/>
                </a:gradFill>
                <a:ea typeface="Segoe UI" pitchFamily="34" charset="0"/>
                <a:cs typeface="Segoe UI" pitchFamily="34" charset="0"/>
              </a:rPr>
            </a:br>
            <a:r>
              <a:rPr lang="en-US" sz="4800" dirty="0" smtClean="0">
                <a:gradFill>
                  <a:gsLst>
                    <a:gs pos="0">
                      <a:srgbClr val="FFFFFF"/>
                    </a:gs>
                    <a:gs pos="100000">
                      <a:srgbClr val="FFFFFF"/>
                    </a:gs>
                  </a:gsLst>
                  <a:lin ang="5400000" scaled="0"/>
                </a:gradFill>
                <a:ea typeface="Segoe UI" pitchFamily="34" charset="0"/>
                <a:cs typeface="Segoe UI" pitchFamily="34" charset="0"/>
              </a:rPr>
              <a:t>“Big Upgrade”</a:t>
            </a:r>
            <a:br>
              <a:rPr lang="en-US" sz="4800" dirty="0" smtClean="0">
                <a:gradFill>
                  <a:gsLst>
                    <a:gs pos="0">
                      <a:srgbClr val="FFFFFF"/>
                    </a:gs>
                    <a:gs pos="100000">
                      <a:srgbClr val="FFFFFF"/>
                    </a:gs>
                  </a:gsLst>
                  <a:lin ang="5400000" scaled="0"/>
                </a:gradFill>
                <a:ea typeface="Segoe UI" pitchFamily="34" charset="0"/>
                <a:cs typeface="Segoe UI" pitchFamily="34" charset="0"/>
              </a:rPr>
            </a:br>
            <a:r>
              <a:rPr lang="en-US" sz="4800" dirty="0" smtClean="0">
                <a:gradFill>
                  <a:gsLst>
                    <a:gs pos="0">
                      <a:srgbClr val="FFFFFF"/>
                    </a:gs>
                    <a:gs pos="100000">
                      <a:srgbClr val="FFFFFF"/>
                    </a:gs>
                  </a:gsLst>
                  <a:lin ang="5400000" scaled="0"/>
                </a:gradFill>
                <a:ea typeface="Segoe UI" pitchFamily="34" charset="0"/>
                <a:cs typeface="Segoe UI" pitchFamily="34" charset="0"/>
              </a:rPr>
              <a:t>Projects</a:t>
            </a:r>
          </a:p>
        </p:txBody>
      </p:sp>
      <p:grpSp>
        <p:nvGrpSpPr>
          <p:cNvPr id="6" name="Group 5"/>
          <p:cNvGrpSpPr/>
          <p:nvPr/>
        </p:nvGrpSpPr>
        <p:grpSpPr>
          <a:xfrm>
            <a:off x="1189038" y="4335462"/>
            <a:ext cx="2286000" cy="1447801"/>
            <a:chOff x="6675437" y="4335462"/>
            <a:chExt cx="2286000" cy="1447801"/>
          </a:xfrm>
          <a:solidFill>
            <a:schemeClr val="accent3">
              <a:lumMod val="75000"/>
            </a:schemeClr>
          </a:solidFill>
        </p:grpSpPr>
        <p:sp>
          <p:nvSpPr>
            <p:cNvPr id="7" name="Rectangle 6"/>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8" name="Up Arrow 7"/>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3475038" y="4335462"/>
            <a:ext cx="2286000" cy="1447801"/>
            <a:chOff x="8961437" y="4335462"/>
            <a:chExt cx="2286000" cy="1447801"/>
          </a:xfrm>
          <a:solidFill>
            <a:schemeClr val="accent3">
              <a:lumMod val="75000"/>
            </a:schemeClr>
          </a:solidFill>
        </p:grpSpPr>
        <p:sp>
          <p:nvSpPr>
            <p:cNvPr id="10" name="Rectangle 9"/>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1" name="Up Arrow 10"/>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6675437" y="4335462"/>
            <a:ext cx="2286000" cy="1447801"/>
            <a:chOff x="6675437" y="4335462"/>
            <a:chExt cx="2286000" cy="1447801"/>
          </a:xfrm>
        </p:grpSpPr>
        <p:sp>
          <p:nvSpPr>
            <p:cNvPr id="13" name="Rectangle 12"/>
            <p:cNvSpPr/>
            <p:nvPr/>
          </p:nvSpPr>
          <p:spPr bwMode="auto">
            <a:xfrm>
              <a:off x="6675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14" name="Up Arrow 13"/>
            <p:cNvSpPr/>
            <p:nvPr/>
          </p:nvSpPr>
          <p:spPr bwMode="auto">
            <a:xfrm rot="10800000">
              <a:off x="6827837" y="45640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8961437" y="4335462"/>
            <a:ext cx="2286000" cy="1447801"/>
            <a:chOff x="8961437" y="4335462"/>
            <a:chExt cx="2286000" cy="1447801"/>
          </a:xfrm>
        </p:grpSpPr>
        <p:sp>
          <p:nvSpPr>
            <p:cNvPr id="16" name="Rectangle 15"/>
            <p:cNvSpPr/>
            <p:nvPr/>
          </p:nvSpPr>
          <p:spPr bwMode="auto">
            <a:xfrm>
              <a:off x="8961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7" name="Up Arrow 16"/>
            <p:cNvSpPr/>
            <p:nvPr/>
          </p:nvSpPr>
          <p:spPr bwMode="auto">
            <a:xfrm>
              <a:off x="9321428" y="46402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839344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smtClean="0">
                <a:gradFill>
                  <a:gsLst>
                    <a:gs pos="0">
                      <a:srgbClr val="FFFFFF"/>
                    </a:gs>
                    <a:gs pos="100000">
                      <a:srgbClr val="FFFFFF"/>
                    </a:gs>
                  </a:gsLst>
                  <a:lin ang="5400000" scaled="0"/>
                </a:gradFill>
                <a:ea typeface="Segoe UI" pitchFamily="34" charset="0"/>
              </a:rPr>
              <a:t>Upgrade </a:t>
            </a:r>
            <a:r>
              <a:rPr lang="en-US" dirty="0">
                <a:gradFill>
                  <a:gsLst>
                    <a:gs pos="0">
                      <a:srgbClr val="FFFFFF"/>
                    </a:gs>
                    <a:gs pos="100000">
                      <a:srgbClr val="FFFFFF"/>
                    </a:gs>
                  </a:gsLst>
                  <a:lin ang="5400000" scaled="0"/>
                </a:gradFill>
                <a:ea typeface="Segoe UI" pitchFamily="34" charset="0"/>
              </a:rPr>
              <a:t>projects have delivered little or no </a:t>
            </a:r>
            <a:r>
              <a:rPr lang="en-US" dirty="0" smtClean="0">
                <a:gradFill>
                  <a:gsLst>
                    <a:gs pos="0">
                      <a:srgbClr val="FFFFFF"/>
                    </a:gs>
                    <a:gs pos="100000">
                      <a:srgbClr val="FFFFFF"/>
                    </a:gs>
                  </a:gsLst>
                  <a:lin ang="5400000" scaled="0"/>
                </a:gradFill>
                <a:ea typeface="Segoe UI" pitchFamily="34" charset="0"/>
              </a:rPr>
              <a:t>value ”</a:t>
            </a:r>
            <a:endParaRPr lang="en-US" dirty="0"/>
          </a:p>
        </p:txBody>
      </p:sp>
      <p:sp>
        <p:nvSpPr>
          <p:cNvPr id="3" name="Text Placeholder 2"/>
          <p:cNvSpPr>
            <a:spLocks noGrp="1"/>
          </p:cNvSpPr>
          <p:nvPr>
            <p:ph type="body" sz="quarter" idx="10"/>
          </p:nvPr>
        </p:nvSpPr>
        <p:spPr>
          <a:xfrm>
            <a:off x="5761038" y="4868847"/>
            <a:ext cx="5486400" cy="1514261"/>
          </a:xfrm>
        </p:spPr>
        <p:txBody>
          <a:bodyPr/>
          <a:lstStyle/>
          <a:p>
            <a:r>
              <a:rPr lang="en-US" dirty="0" smtClean="0"/>
              <a:t>CIO</a:t>
            </a:r>
            <a:br>
              <a:rPr lang="en-US" dirty="0" smtClean="0"/>
            </a:br>
            <a:r>
              <a:rPr lang="en-US" dirty="0" smtClean="0"/>
              <a:t>Fortune 50 financial services</a:t>
            </a:r>
            <a:br>
              <a:rPr lang="en-US" dirty="0" smtClean="0"/>
            </a:br>
            <a:r>
              <a:rPr lang="en-US" dirty="0" smtClean="0"/>
              <a:t>USA</a:t>
            </a:r>
            <a:endParaRPr lang="en-US" dirty="0"/>
          </a:p>
        </p:txBody>
      </p:sp>
    </p:spTree>
    <p:extLst>
      <p:ext uri="{BB962C8B-B14F-4D97-AF65-F5344CB8AC3E}">
        <p14:creationId xmlns:p14="http://schemas.microsoft.com/office/powerpoint/2010/main" val="58561720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dirty="0" smtClean="0">
                <a:gradFill>
                  <a:gsLst>
                    <a:gs pos="0">
                      <a:srgbClr val="FFFFFF"/>
                    </a:gs>
                    <a:gs pos="100000">
                      <a:srgbClr val="FFFFFF"/>
                    </a:gs>
                  </a:gsLst>
                  <a:lin ang="5400000" scaled="0"/>
                </a:gradFill>
                <a:ea typeface="Segoe UI" pitchFamily="34" charset="0"/>
                <a:cs typeface="Segoe UI" pitchFamily="34" charset="0"/>
              </a:rPr>
              <a:t>Workload Based Evolution</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dirty="0" smtClean="0">
                <a:gradFill>
                  <a:gsLst>
                    <a:gs pos="0">
                      <a:srgbClr val="FFFFFF"/>
                    </a:gs>
                    <a:gs pos="100000">
                      <a:srgbClr val="FFFFFF"/>
                    </a:gs>
                  </a:gsLst>
                  <a:lin ang="5400000" scaled="0"/>
                </a:gradFill>
                <a:ea typeface="Segoe UI" pitchFamily="34" charset="0"/>
                <a:cs typeface="Segoe UI" pitchFamily="34" charset="0"/>
              </a:rPr>
              <a:t>No</a:t>
            </a:r>
            <a:br>
              <a:rPr lang="en-US" sz="4800" dirty="0" smtClean="0">
                <a:gradFill>
                  <a:gsLst>
                    <a:gs pos="0">
                      <a:srgbClr val="FFFFFF"/>
                    </a:gs>
                    <a:gs pos="100000">
                      <a:srgbClr val="FFFFFF"/>
                    </a:gs>
                  </a:gsLst>
                  <a:lin ang="5400000" scaled="0"/>
                </a:gradFill>
                <a:ea typeface="Segoe UI" pitchFamily="34" charset="0"/>
                <a:cs typeface="Segoe UI" pitchFamily="34" charset="0"/>
              </a:rPr>
            </a:br>
            <a:r>
              <a:rPr lang="en-US" sz="4800" dirty="0" smtClean="0">
                <a:gradFill>
                  <a:gsLst>
                    <a:gs pos="0">
                      <a:srgbClr val="FFFFFF"/>
                    </a:gs>
                    <a:gs pos="100000">
                      <a:srgbClr val="FFFFFF"/>
                    </a:gs>
                  </a:gsLst>
                  <a:lin ang="5400000" scaled="0"/>
                </a:gradFill>
                <a:ea typeface="Segoe UI" pitchFamily="34" charset="0"/>
                <a:cs typeface="Segoe UI" pitchFamily="34" charset="0"/>
              </a:rPr>
              <a:t>“Big Upgrade”</a:t>
            </a:r>
            <a:br>
              <a:rPr lang="en-US" sz="4800" dirty="0" smtClean="0">
                <a:gradFill>
                  <a:gsLst>
                    <a:gs pos="0">
                      <a:srgbClr val="FFFFFF"/>
                    </a:gs>
                    <a:gs pos="100000">
                      <a:srgbClr val="FFFFFF"/>
                    </a:gs>
                  </a:gsLst>
                  <a:lin ang="5400000" scaled="0"/>
                </a:gradFill>
                <a:ea typeface="Segoe UI" pitchFamily="34" charset="0"/>
                <a:cs typeface="Segoe UI" pitchFamily="34" charset="0"/>
              </a:rPr>
            </a:br>
            <a:r>
              <a:rPr lang="en-US" sz="4800" dirty="0" smtClean="0">
                <a:gradFill>
                  <a:gsLst>
                    <a:gs pos="0">
                      <a:srgbClr val="FFFFFF"/>
                    </a:gs>
                    <a:gs pos="100000">
                      <a:srgbClr val="FFFFFF"/>
                    </a:gs>
                  </a:gsLst>
                  <a:lin ang="5400000" scaled="0"/>
                </a:gradFill>
                <a:ea typeface="Segoe UI" pitchFamily="34" charset="0"/>
                <a:cs typeface="Segoe UI" pitchFamily="34" charset="0"/>
              </a:rPr>
              <a:t>Projects</a:t>
            </a:r>
          </a:p>
        </p:txBody>
      </p:sp>
      <p:grpSp>
        <p:nvGrpSpPr>
          <p:cNvPr id="6" name="Group 5"/>
          <p:cNvGrpSpPr/>
          <p:nvPr/>
        </p:nvGrpSpPr>
        <p:grpSpPr>
          <a:xfrm>
            <a:off x="1189038" y="4335462"/>
            <a:ext cx="2286000" cy="1447801"/>
            <a:chOff x="6675437" y="4335462"/>
            <a:chExt cx="2286000" cy="1447801"/>
          </a:xfrm>
          <a:solidFill>
            <a:schemeClr val="accent3">
              <a:lumMod val="75000"/>
            </a:schemeClr>
          </a:solidFill>
        </p:grpSpPr>
        <p:sp>
          <p:nvSpPr>
            <p:cNvPr id="7" name="Rectangle 6"/>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8" name="Up Arrow 7"/>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3475038" y="4335462"/>
            <a:ext cx="2286000" cy="1447801"/>
            <a:chOff x="8961437" y="4335462"/>
            <a:chExt cx="2286000" cy="1447801"/>
          </a:xfrm>
          <a:solidFill>
            <a:schemeClr val="accent3">
              <a:lumMod val="75000"/>
            </a:schemeClr>
          </a:solidFill>
        </p:grpSpPr>
        <p:sp>
          <p:nvSpPr>
            <p:cNvPr id="10" name="Rectangle 9"/>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1" name="Up Arrow 10"/>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6675437" y="4335462"/>
            <a:ext cx="2286000" cy="1447801"/>
            <a:chOff x="6675437" y="4335462"/>
            <a:chExt cx="2286000" cy="1447801"/>
          </a:xfrm>
        </p:grpSpPr>
        <p:sp>
          <p:nvSpPr>
            <p:cNvPr id="13" name="Rectangle 12"/>
            <p:cNvSpPr/>
            <p:nvPr/>
          </p:nvSpPr>
          <p:spPr bwMode="auto">
            <a:xfrm>
              <a:off x="6675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14" name="Up Arrow 13"/>
            <p:cNvSpPr/>
            <p:nvPr/>
          </p:nvSpPr>
          <p:spPr bwMode="auto">
            <a:xfrm rot="10800000">
              <a:off x="6827837" y="45640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8961437" y="4335462"/>
            <a:ext cx="2286000" cy="1447801"/>
            <a:chOff x="8961437" y="4335462"/>
            <a:chExt cx="2286000" cy="1447801"/>
          </a:xfrm>
        </p:grpSpPr>
        <p:sp>
          <p:nvSpPr>
            <p:cNvPr id="16" name="Rectangle 15"/>
            <p:cNvSpPr/>
            <p:nvPr/>
          </p:nvSpPr>
          <p:spPr bwMode="auto">
            <a:xfrm>
              <a:off x="8961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7" name="Up Arrow 16"/>
            <p:cNvSpPr/>
            <p:nvPr/>
          </p:nvSpPr>
          <p:spPr bwMode="auto">
            <a:xfrm>
              <a:off x="9321428" y="46402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57886077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Move Forward</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Migrate</a:t>
            </a:r>
          </a:p>
        </p:txBody>
      </p:sp>
      <p:grpSp>
        <p:nvGrpSpPr>
          <p:cNvPr id="6" name="Group 5"/>
          <p:cNvGrpSpPr/>
          <p:nvPr/>
        </p:nvGrpSpPr>
        <p:grpSpPr>
          <a:xfrm>
            <a:off x="1189038" y="4335462"/>
            <a:ext cx="2286000" cy="1447801"/>
            <a:chOff x="6675437" y="4335462"/>
            <a:chExt cx="2286000" cy="1447801"/>
          </a:xfrm>
          <a:solidFill>
            <a:schemeClr val="accent3">
              <a:lumMod val="75000"/>
            </a:schemeClr>
          </a:solidFill>
        </p:grpSpPr>
        <p:sp>
          <p:nvSpPr>
            <p:cNvPr id="7" name="Rectangle 6"/>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8" name="Up Arrow 7"/>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3475038" y="4335462"/>
            <a:ext cx="2286000" cy="1447801"/>
            <a:chOff x="8961437" y="4335462"/>
            <a:chExt cx="2286000" cy="1447801"/>
          </a:xfrm>
          <a:solidFill>
            <a:schemeClr val="accent3">
              <a:lumMod val="75000"/>
            </a:schemeClr>
          </a:solidFill>
        </p:grpSpPr>
        <p:sp>
          <p:nvSpPr>
            <p:cNvPr id="10" name="Rectangle 9"/>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1" name="Up Arrow 10"/>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6675437" y="4335462"/>
            <a:ext cx="2286000" cy="1447801"/>
            <a:chOff x="6675437" y="4335462"/>
            <a:chExt cx="2286000" cy="1447801"/>
          </a:xfrm>
        </p:grpSpPr>
        <p:sp>
          <p:nvSpPr>
            <p:cNvPr id="13" name="Rectangle 12"/>
            <p:cNvSpPr/>
            <p:nvPr/>
          </p:nvSpPr>
          <p:spPr bwMode="auto">
            <a:xfrm>
              <a:off x="6675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14" name="Up Arrow 13"/>
            <p:cNvSpPr/>
            <p:nvPr/>
          </p:nvSpPr>
          <p:spPr bwMode="auto">
            <a:xfrm>
              <a:off x="6827837" y="45640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8961437" y="4335462"/>
            <a:ext cx="2286000" cy="1447801"/>
            <a:chOff x="8961437" y="4335462"/>
            <a:chExt cx="2286000" cy="1447801"/>
          </a:xfrm>
        </p:grpSpPr>
        <p:sp>
          <p:nvSpPr>
            <p:cNvPr id="16" name="Rectangle 15"/>
            <p:cNvSpPr/>
            <p:nvPr/>
          </p:nvSpPr>
          <p:spPr bwMode="auto">
            <a:xfrm>
              <a:off x="8961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7" name="Up Arrow 16"/>
            <p:cNvSpPr/>
            <p:nvPr/>
          </p:nvSpPr>
          <p:spPr bwMode="auto">
            <a:xfrm rot="10800000">
              <a:off x="9321428" y="46402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3895773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Move Forward</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Don’t Upgrade</a:t>
            </a:r>
          </a:p>
        </p:txBody>
      </p:sp>
    </p:spTree>
    <p:extLst>
      <p:ext uri="{BB962C8B-B14F-4D97-AF65-F5344CB8AC3E}">
        <p14:creationId xmlns:p14="http://schemas.microsoft.com/office/powerpoint/2010/main" val="37122803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Move Forward</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Migrate</a:t>
            </a:r>
          </a:p>
        </p:txBody>
      </p:sp>
    </p:spTree>
    <p:extLst>
      <p:ext uri="{BB962C8B-B14F-4D97-AF65-F5344CB8AC3E}">
        <p14:creationId xmlns:p14="http://schemas.microsoft.com/office/powerpoint/2010/main" val="419225490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SURFACE"/>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1234" y="67012"/>
            <a:ext cx="10922876" cy="6937144"/>
          </a:xfrm>
          <a:prstGeom prst="rect">
            <a:avLst/>
          </a:prstGeom>
          <a:effectLst>
            <a:outerShdw blurRad="127000" sx="101000" sy="101000" algn="ctr" rotWithShape="0">
              <a:prstClr val="black">
                <a:alpha val="20000"/>
              </a:prstClr>
            </a:outerShdw>
          </a:effectLst>
        </p:spPr>
      </p:pic>
      <p:sp>
        <p:nvSpPr>
          <p:cNvPr id="14" name="SCREEN"/>
          <p:cNvSpPr/>
          <p:nvPr/>
        </p:nvSpPr>
        <p:spPr bwMode="auto">
          <a:xfrm>
            <a:off x="1600200" y="914400"/>
            <a:ext cx="9326880" cy="52578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3" name="CONTACT INFO"/>
          <p:cNvGrpSpPr/>
          <p:nvPr/>
        </p:nvGrpSpPr>
        <p:grpSpPr>
          <a:xfrm>
            <a:off x="1827237" y="5752531"/>
            <a:ext cx="8857566" cy="360142"/>
            <a:chOff x="720033" y="5698714"/>
            <a:chExt cx="10678774" cy="353113"/>
          </a:xfrm>
        </p:grpSpPr>
        <p:sp>
          <p:nvSpPr>
            <p:cNvPr id="44" name="Title 12"/>
            <p:cNvSpPr txBox="1">
              <a:spLocks/>
            </p:cNvSpPr>
            <p:nvPr/>
          </p:nvSpPr>
          <p:spPr>
            <a:xfrm>
              <a:off x="720033" y="5725916"/>
              <a:ext cx="10678774" cy="3259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514600" algn="l"/>
                  <a:tab pos="9309100" algn="r"/>
                  <a:tab pos="11310938" algn="r"/>
                </a:tabLst>
              </a:pPr>
              <a:r>
                <a:rPr sz="2400" err="1">
                  <a:solidFill>
                    <a:srgbClr val="5A5757"/>
                  </a:solidFill>
                  <a:ea typeface="Segoe UI" pitchFamily="34" charset="0"/>
                  <a:cs typeface="Segoe UI" pitchFamily="34" charset="0"/>
                </a:rPr>
                <a:t>danholme</a:t>
              </a:r>
              <a:r>
                <a:rPr sz="2400">
                  <a:solidFill>
                    <a:srgbClr val="5A5757"/>
                  </a:solidFill>
                  <a:ea typeface="Segoe UI" pitchFamily="34" charset="0"/>
                  <a:cs typeface="Segoe UI" pitchFamily="34" charset="0"/>
                </a:rPr>
                <a:t>	http://tiny.cc/danholmespc14	dan.holme@itunity.com</a:t>
              </a:r>
            </a:p>
          </p:txBody>
        </p:sp>
        <p:pic>
          <p:nvPicPr>
            <p:cNvPr id="46" name="Picture 45" descr="t_logo-a.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806072" y="5698723"/>
              <a:ext cx="451771" cy="32897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Dan\Pictures\facebook_logo (36x36).jpg"/>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254864" y="5698714"/>
              <a:ext cx="451774" cy="328969"/>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UNITY TILE"/>
          <p:cNvSpPr/>
          <p:nvPr/>
        </p:nvSpPr>
        <p:spPr bwMode="auto">
          <a:xfrm>
            <a:off x="4198620" y="1219310"/>
            <a:ext cx="4114800" cy="205852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solidFill>
              <a:srgbClr val="5A575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 name="AUTHOR TILE"/>
          <p:cNvGrpSpPr/>
          <p:nvPr/>
        </p:nvGrpSpPr>
        <p:grpSpPr>
          <a:xfrm>
            <a:off x="8627403" y="3582742"/>
            <a:ext cx="2057400" cy="2057400"/>
            <a:chOff x="4182687" y="3318318"/>
            <a:chExt cx="2057400" cy="2057400"/>
          </a:xfrm>
        </p:grpSpPr>
        <p:sp>
          <p:nvSpPr>
            <p:cNvPr id="68" name="Rectangle 67"/>
            <p:cNvSpPr/>
            <p:nvPr/>
          </p:nvSpPr>
          <p:spPr bwMode="auto">
            <a:xfrm>
              <a:off x="4182687" y="3318318"/>
              <a:ext cx="2057400" cy="2057400"/>
            </a:xfrm>
            <a:prstGeom prst="rect">
              <a:avLst/>
            </a:prstGeom>
            <a:solidFill>
              <a:srgbClr val="16A5D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9" name="Picture 2"/>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37561" y="3408637"/>
              <a:ext cx="1536522" cy="1876762"/>
            </a:xfrm>
            <a:prstGeom prst="rect">
              <a:avLst/>
            </a:prstGeom>
            <a:solidFill>
              <a:srgbClr val="F26522"/>
            </a:solidFill>
            <a:extLst/>
          </p:spPr>
        </p:pic>
      </p:grpSp>
      <p:grpSp>
        <p:nvGrpSpPr>
          <p:cNvPr id="70" name="SPC TILE"/>
          <p:cNvGrpSpPr/>
          <p:nvPr/>
        </p:nvGrpSpPr>
        <p:grpSpPr>
          <a:xfrm>
            <a:off x="1829006" y="3582742"/>
            <a:ext cx="2057401" cy="2057400"/>
            <a:chOff x="5467126" y="4430310"/>
            <a:chExt cx="2011217" cy="1982870"/>
          </a:xfrm>
          <a:solidFill>
            <a:srgbClr val="00B0F0"/>
          </a:solidFill>
        </p:grpSpPr>
        <p:sp>
          <p:nvSpPr>
            <p:cNvPr id="71" name="Rectangle 70"/>
            <p:cNvSpPr/>
            <p:nvPr/>
          </p:nvSpPr>
          <p:spPr bwMode="auto">
            <a:xfrm>
              <a:off x="5467126" y="4430310"/>
              <a:ext cx="2011217" cy="1982870"/>
            </a:xfrm>
            <a:prstGeom prst="rect">
              <a:avLst/>
            </a:prstGeom>
            <a:solidFill>
              <a:srgbClr val="34343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72" name="Picture 4">
              <a:hlinkClick r:id="rId8"/>
            </p:cNvPr>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5790958" y="4503687"/>
              <a:ext cx="1353720" cy="1847841"/>
            </a:xfrm>
            <a:prstGeom prst="rect">
              <a:avLst/>
            </a:prstGeom>
            <a:grpFill/>
            <a:ln>
              <a:noFill/>
            </a:ln>
            <a:extLst/>
          </p:spPr>
        </p:pic>
      </p:grpSp>
      <p:grpSp>
        <p:nvGrpSpPr>
          <p:cNvPr id="65" name="CONSULTANT TILE"/>
          <p:cNvGrpSpPr/>
          <p:nvPr/>
        </p:nvGrpSpPr>
        <p:grpSpPr>
          <a:xfrm>
            <a:off x="8621838" y="1220432"/>
            <a:ext cx="2057400" cy="2057400"/>
            <a:chOff x="9218612" y="1390519"/>
            <a:chExt cx="2017242" cy="2017242"/>
          </a:xfrm>
          <a:solidFill>
            <a:schemeClr val="accent1"/>
          </a:solidFill>
        </p:grpSpPr>
        <p:sp>
          <p:nvSpPr>
            <p:cNvPr id="66" name="Rectangle 65"/>
            <p:cNvSpPr/>
            <p:nvPr/>
          </p:nvSpPr>
          <p:spPr bwMode="auto">
            <a:xfrm>
              <a:off x="9218612" y="1390519"/>
              <a:ext cx="2017242" cy="2017242"/>
            </a:xfrm>
            <a:prstGeom prst="rect">
              <a:avLst/>
            </a:prstGeom>
            <a:solidFill>
              <a:srgbClr val="ED1C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67" name="Picture 2"/>
            <p:cNvPicPr>
              <a:picLocks noChangeAspect="1" noChangeArrowheads="1"/>
            </p:cNvPicPr>
            <p:nvPr/>
          </p:nvPicPr>
          <p:blipFill>
            <a:blip r:embed="rId10">
              <a:extLst>
                <a:ext uri="{28A0092B-C50C-407E-A947-70E740481C1C}">
                  <a14:useLocalDpi xmlns:a14="http://schemas.microsoft.com/office/drawing/2010/main"/>
                </a:ext>
              </a:extLst>
            </a:blip>
            <a:stretch>
              <a:fillRect/>
            </a:stretch>
          </p:blipFill>
          <p:spPr bwMode="auto">
            <a:xfrm>
              <a:off x="9433069" y="1523665"/>
              <a:ext cx="1588329" cy="1749849"/>
            </a:xfrm>
            <a:prstGeom prst="rect">
              <a:avLst/>
            </a:prstGeom>
            <a:solidFill>
              <a:srgbClr val="F26522"/>
            </a:solidFill>
            <a:extLst/>
          </p:spPr>
        </p:pic>
      </p:grpSp>
      <p:sp>
        <p:nvSpPr>
          <p:cNvPr id="7" name="MAUI TILE"/>
          <p:cNvSpPr/>
          <p:nvPr/>
        </p:nvSpPr>
        <p:spPr bwMode="auto">
          <a:xfrm>
            <a:off x="4183034" y="3583553"/>
            <a:ext cx="4114800" cy="2056589"/>
          </a:xfrm>
          <a:prstGeom prst="rect">
            <a:avLst/>
          </a:prstGeom>
          <a:blipFill>
            <a:blip r:embed="rId11"/>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2" name="HEADSHOT TILE"/>
          <p:cNvGrpSpPr/>
          <p:nvPr/>
        </p:nvGrpSpPr>
        <p:grpSpPr>
          <a:xfrm>
            <a:off x="1828800" y="1220432"/>
            <a:ext cx="2057400" cy="2057400"/>
            <a:chOff x="1179117" y="1361484"/>
            <a:chExt cx="2011216" cy="2011216"/>
          </a:xfrm>
        </p:grpSpPr>
        <p:pic>
          <p:nvPicPr>
            <p:cNvPr id="63" name="Picture 2" descr="C:\Users\Dan\Pictures\Dan Headshots\Dan_Lync_100KB.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179117" y="1361484"/>
              <a:ext cx="2011216" cy="2011216"/>
            </a:xfrm>
            <a:prstGeom prst="rect">
              <a:avLst/>
            </a:prstGeom>
            <a:noFill/>
            <a:ln>
              <a:solidFill>
                <a:srgbClr val="373737"/>
              </a:solidFill>
            </a:ln>
            <a:extLst>
              <a:ext uri="{909E8E84-426E-40DD-AFC4-6F175D3DCCD1}">
                <a14:hiddenFill xmlns:a14="http://schemas.microsoft.com/office/drawing/2010/main">
                  <a:solidFill>
                    <a:srgbClr val="FFFFFF"/>
                  </a:solidFill>
                </a14:hiddenFill>
              </a:ext>
            </a:extLst>
          </p:spPr>
        </p:pic>
        <p:pic>
          <p:nvPicPr>
            <p:cNvPr id="64" name="Picture 2" descr="http://www.ashwinkini.com/blog/wp-content/uploads/2008/01/mvp_horizontal_fullcolor.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109139" y="2931911"/>
              <a:ext cx="1078309" cy="435471"/>
            </a:xfrm>
            <a:prstGeom prst="rect">
              <a:avLst/>
            </a:prstGeom>
            <a:noFill/>
            <a:ln>
              <a:solidFill>
                <a:srgbClr val="373737"/>
              </a:solidFill>
            </a:ln>
            <a:extLst>
              <a:ext uri="{909E8E84-426E-40DD-AFC4-6F175D3DCCD1}">
                <a14:hiddenFill xmlns:a14="http://schemas.microsoft.com/office/drawing/2010/main">
                  <a:solidFill>
                    <a:srgbClr val="FFFFFF"/>
                  </a:solidFill>
                </a14:hiddenFill>
              </a:ext>
            </a:extLst>
          </p:spPr>
        </p:pic>
      </p:grpSp>
      <p:grpSp>
        <p:nvGrpSpPr>
          <p:cNvPr id="49" name="AUTHOR"/>
          <p:cNvGrpSpPr/>
          <p:nvPr/>
        </p:nvGrpSpPr>
        <p:grpSpPr>
          <a:xfrm>
            <a:off x="1600199" y="914398"/>
            <a:ext cx="9326880" cy="5257800"/>
            <a:chOff x="2666882" y="1301232"/>
            <a:chExt cx="7234198" cy="4079099"/>
          </a:xfrm>
        </p:grpSpPr>
        <p:sp>
          <p:nvSpPr>
            <p:cNvPr id="55" name="Rectangle 54"/>
            <p:cNvSpPr/>
            <p:nvPr/>
          </p:nvSpPr>
          <p:spPr bwMode="auto">
            <a:xfrm>
              <a:off x="2666882" y="1301232"/>
              <a:ext cx="7234198" cy="407909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505050"/>
                  </a:solidFill>
                  <a:ea typeface="Segoe UI" pitchFamily="34" charset="0"/>
                  <a:cs typeface="Segoe UI" pitchFamily="34" charset="0"/>
                </a:rPr>
                <a:t>AUTHOR</a:t>
              </a:r>
              <a:endParaRPr lang="en-US" sz="2800" spc="-51" dirty="0">
                <a:solidFill>
                  <a:srgbClr val="505050"/>
                </a:solidFill>
                <a:ea typeface="Segoe UI" pitchFamily="34" charset="0"/>
                <a:cs typeface="Segoe UI" pitchFamily="34" charset="0"/>
              </a:endParaRPr>
            </a:p>
          </p:txBody>
        </p:sp>
        <p:pic>
          <p:nvPicPr>
            <p:cNvPr id="56" name="Picture 55"/>
            <p:cNvPicPr>
              <a:picLocks noChangeAspect="1"/>
            </p:cNvPicPr>
            <p:nvPr/>
          </p:nvPicPr>
          <p:blipFill>
            <a:blip r:embed="rId14"/>
            <a:stretch>
              <a:fillRect/>
            </a:stretch>
          </p:blipFill>
          <p:spPr>
            <a:xfrm>
              <a:off x="4795846" y="1519140"/>
              <a:ext cx="2987432" cy="3648963"/>
            </a:xfrm>
            <a:prstGeom prst="rect">
              <a:avLst/>
            </a:prstGeom>
          </p:spPr>
        </p:pic>
      </p:grpSp>
      <p:grpSp>
        <p:nvGrpSpPr>
          <p:cNvPr id="41" name="SPC"/>
          <p:cNvGrpSpPr/>
          <p:nvPr/>
        </p:nvGrpSpPr>
        <p:grpSpPr>
          <a:xfrm>
            <a:off x="1600200" y="916117"/>
            <a:ext cx="9326880" cy="5257800"/>
            <a:chOff x="1619230" y="832616"/>
            <a:chExt cx="9327834" cy="5263384"/>
          </a:xfrm>
        </p:grpSpPr>
        <p:sp>
          <p:nvSpPr>
            <p:cNvPr id="42" name="Rectangle 41"/>
            <p:cNvSpPr/>
            <p:nvPr/>
          </p:nvSpPr>
          <p:spPr bwMode="auto">
            <a:xfrm>
              <a:off x="1619230" y="832616"/>
              <a:ext cx="9327834" cy="5263384"/>
            </a:xfrm>
            <a:prstGeom prst="rect">
              <a:avLst/>
            </a:prstGeom>
            <a:solidFill>
              <a:srgbClr val="37373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FFFFFF"/>
                  </a:solidFill>
                  <a:ea typeface="Segoe UI" pitchFamily="34" charset="0"/>
                  <a:cs typeface="Segoe UI" pitchFamily="34" charset="0"/>
                </a:rPr>
                <a:t>EXECUTIVE TRACK</a:t>
              </a:r>
              <a:endParaRPr lang="en-US" sz="2800" spc="-51" dirty="0">
                <a:solidFill>
                  <a:srgbClr val="FFFFFF"/>
                </a:solidFill>
                <a:ea typeface="Segoe UI" pitchFamily="34" charset="0"/>
                <a:cs typeface="Segoe UI" pitchFamily="34" charset="0"/>
              </a:endParaRPr>
            </a:p>
          </p:txBody>
        </p:sp>
        <p:pic>
          <p:nvPicPr>
            <p:cNvPr id="45" name="Picture 44"/>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4558172" y="937172"/>
              <a:ext cx="3412844" cy="4658570"/>
            </a:xfrm>
            <a:prstGeom prst="rect">
              <a:avLst/>
            </a:prstGeom>
          </p:spPr>
        </p:pic>
      </p:grpSp>
      <p:grpSp>
        <p:nvGrpSpPr>
          <p:cNvPr id="57" name="CONSULTANT NBC" hidden="1"/>
          <p:cNvGrpSpPr/>
          <p:nvPr/>
        </p:nvGrpSpPr>
        <p:grpSpPr>
          <a:xfrm>
            <a:off x="1600200" y="916117"/>
            <a:ext cx="9326880" cy="5257800"/>
            <a:chOff x="1619229" y="838200"/>
            <a:chExt cx="9312276" cy="5263384"/>
          </a:xfrm>
        </p:grpSpPr>
        <p:sp>
          <p:nvSpPr>
            <p:cNvPr id="58" name="Rectangle 57"/>
            <p:cNvSpPr/>
            <p:nvPr/>
          </p:nvSpPr>
          <p:spPr bwMode="auto">
            <a:xfrm>
              <a:off x="1619229" y="838200"/>
              <a:ext cx="9312276" cy="52633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505050"/>
                  </a:solidFill>
                  <a:ea typeface="Segoe UI" pitchFamily="34" charset="0"/>
                  <a:cs typeface="Segoe UI" pitchFamily="34" charset="0"/>
                </a:rPr>
                <a:t>CONSULTANT</a:t>
              </a:r>
              <a:endParaRPr lang="en-US" sz="2800" spc="-51" dirty="0">
                <a:solidFill>
                  <a:srgbClr val="505050"/>
                </a:solidFill>
                <a:ea typeface="Segoe UI" pitchFamily="34" charset="0"/>
                <a:cs typeface="Segoe UI" pitchFamily="34" charset="0"/>
              </a:endParaRPr>
            </a:p>
          </p:txBody>
        </p:sp>
        <p:pic>
          <p:nvPicPr>
            <p:cNvPr id="59" name="Picture 58"/>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3322636" y="1248559"/>
              <a:ext cx="5791202" cy="4343402"/>
            </a:xfrm>
            <a:prstGeom prst="rect">
              <a:avLst/>
            </a:prstGeom>
          </p:spPr>
        </p:pic>
      </p:grpSp>
      <p:pic>
        <p:nvPicPr>
          <p:cNvPr id="51" name="UNITY GRAPHIC" descr="IT Unity Logo w:Tagline.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17"/>
              <a:stretch>
                <a:fillRect/>
              </a:stretch>
            </p:blipFill>
          </mc:Choice>
          <mc:Fallback>
            <p:blipFill>
              <a:blip r:embed="rId18"/>
              <a:stretch>
                <a:fillRect/>
              </a:stretch>
            </p:blipFill>
          </mc:Fallback>
        </mc:AlternateContent>
        <p:spPr>
          <a:xfrm>
            <a:off x="1600200" y="903024"/>
            <a:ext cx="9325239" cy="5261238"/>
          </a:xfrm>
          <a:prstGeom prst="rect">
            <a:avLst/>
          </a:prstGeom>
          <a:solidFill>
            <a:srgbClr val="FFFFFF"/>
          </a:solidFill>
        </p:spPr>
      </p:pic>
      <p:sp>
        <p:nvSpPr>
          <p:cNvPr id="34" name="CONSULTANT PHOTO"/>
          <p:cNvSpPr/>
          <p:nvPr/>
        </p:nvSpPr>
        <p:spPr bwMode="auto">
          <a:xfrm>
            <a:off x="1598559" y="914400"/>
            <a:ext cx="9326880" cy="5257800"/>
          </a:xfrm>
          <a:prstGeom prst="rect">
            <a:avLst/>
          </a:prstGeom>
          <a:blipFill dpi="0" rotWithShape="1">
            <a:blip r:embed="rId19">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FFFFFF"/>
                </a:solidFill>
                <a:ea typeface="Segoe UI" pitchFamily="34" charset="0"/>
                <a:cs typeface="Segoe UI" pitchFamily="34" charset="0"/>
              </a:rPr>
              <a:t>CONSULTANT</a:t>
            </a:r>
            <a:endParaRPr lang="en-US" sz="2800" spc="-51" dirty="0">
              <a:solidFill>
                <a:srgbClr val="FFFFFF"/>
              </a:solidFill>
              <a:ea typeface="Segoe UI" pitchFamily="34" charset="0"/>
              <a:cs typeface="Segoe UI" pitchFamily="34" charset="0"/>
            </a:endParaRPr>
          </a:p>
        </p:txBody>
      </p:sp>
      <p:sp>
        <p:nvSpPr>
          <p:cNvPr id="36" name="MAUI PHOTO"/>
          <p:cNvSpPr/>
          <p:nvPr/>
        </p:nvSpPr>
        <p:spPr bwMode="auto">
          <a:xfrm>
            <a:off x="1600200" y="914400"/>
            <a:ext cx="9326880" cy="5257800"/>
          </a:xfrm>
          <a:prstGeom prst="rect">
            <a:avLst/>
          </a:prstGeom>
          <a:blipFill dpi="0" rotWithShape="1">
            <a:blip r:embed="rId20">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46630" rIns="228600" bIns="93260"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00" spc="-51" dirty="0" smtClean="0">
                <a:solidFill>
                  <a:srgbClr val="FFFFFF"/>
                </a:solidFill>
                <a:ea typeface="Segoe UI" pitchFamily="34" charset="0"/>
                <a:cs typeface="Segoe UI" pitchFamily="34" charset="0"/>
              </a:rPr>
              <a:t>MAUI</a:t>
            </a:r>
            <a:endParaRPr lang="en-US" sz="2800" spc="-51" dirty="0">
              <a:solidFill>
                <a:srgbClr val="FFFFFF"/>
              </a:solidFill>
              <a:ea typeface="Segoe UI" pitchFamily="34" charset="0"/>
              <a:cs typeface="Segoe UI" pitchFamily="34" charset="0"/>
            </a:endParaRPr>
          </a:p>
        </p:txBody>
      </p:sp>
      <p:sp>
        <p:nvSpPr>
          <p:cNvPr id="48" name="DAN HOLME PHOTO"/>
          <p:cNvSpPr/>
          <p:nvPr/>
        </p:nvSpPr>
        <p:spPr bwMode="auto">
          <a:xfrm>
            <a:off x="1600200" y="914400"/>
            <a:ext cx="9326880" cy="5257800"/>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46630" rIns="228600" bIns="93260"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00" spc="-51" dirty="0" smtClean="0">
                <a:solidFill>
                  <a:srgbClr val="FFFFFF"/>
                </a:solidFill>
                <a:ea typeface="Segoe UI" pitchFamily="34" charset="0"/>
                <a:cs typeface="Segoe UI" pitchFamily="34" charset="0"/>
              </a:rPr>
              <a:t>DAN HOLME</a:t>
            </a:r>
            <a:endParaRPr lang="en-US" sz="2800" spc="-5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44971667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nodeType="clickEffect">
                                  <p:stCondLst>
                                    <p:cond delay="0"/>
                                  </p:stCondLst>
                                  <p:childTnLst>
                                    <p:animScale>
                                      <p:cBhvr>
                                        <p:cTn id="6" dur="250" fill="hold"/>
                                        <p:tgtEl>
                                          <p:spTgt spid="62"/>
                                        </p:tgtEl>
                                      </p:cBhvr>
                                      <p:by x="120000" y="120000"/>
                                    </p:animScale>
                                  </p:childTnLst>
                                </p:cTn>
                              </p:par>
                            </p:childTnLst>
                          </p:cTn>
                        </p:par>
                        <p:par>
                          <p:cTn id="7" fill="hold">
                            <p:stCondLst>
                              <p:cond delay="500"/>
                            </p:stCondLst>
                            <p:childTnLst>
                              <p:par>
                                <p:cTn id="8" presetID="53" presetClass="entr" presetSubtype="16" fill="hold" grpId="0" nodeType="after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fltVal val="0"/>
                                          </p:val>
                                        </p:tav>
                                        <p:tav tm="100000">
                                          <p:val>
                                            <p:strVal val="#ppt_w"/>
                                          </p:val>
                                        </p:tav>
                                      </p:tavLst>
                                    </p:anim>
                                    <p:anim calcmode="lin" valueType="num">
                                      <p:cBhvr>
                                        <p:cTn id="11" dur="500" fill="hold"/>
                                        <p:tgtEl>
                                          <p:spTgt spid="48"/>
                                        </p:tgtEl>
                                        <p:attrNameLst>
                                          <p:attrName>ppt_h</p:attrName>
                                        </p:attrNameLst>
                                      </p:cBhvr>
                                      <p:tavLst>
                                        <p:tav tm="0">
                                          <p:val>
                                            <p:fltVal val="0"/>
                                          </p:val>
                                        </p:tav>
                                        <p:tav tm="100000">
                                          <p:val>
                                            <p:strVal val="#ppt_h"/>
                                          </p:val>
                                        </p:tav>
                                      </p:tavLst>
                                    </p:anim>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xit" presetSubtype="32" fill="hold" grpId="1" nodeType="clickEffect">
                                  <p:stCondLst>
                                    <p:cond delay="0"/>
                                  </p:stCondLst>
                                  <p:childTnLst>
                                    <p:anim calcmode="lin" valueType="num">
                                      <p:cBhvr>
                                        <p:cTn id="16" dur="500"/>
                                        <p:tgtEl>
                                          <p:spTgt spid="48"/>
                                        </p:tgtEl>
                                        <p:attrNameLst>
                                          <p:attrName>ppt_w</p:attrName>
                                        </p:attrNameLst>
                                      </p:cBhvr>
                                      <p:tavLst>
                                        <p:tav tm="0">
                                          <p:val>
                                            <p:strVal val="ppt_w"/>
                                          </p:val>
                                        </p:tav>
                                        <p:tav tm="100000">
                                          <p:val>
                                            <p:fltVal val="0"/>
                                          </p:val>
                                        </p:tav>
                                      </p:tavLst>
                                    </p:anim>
                                    <p:anim calcmode="lin" valueType="num">
                                      <p:cBhvr>
                                        <p:cTn id="17" dur="500"/>
                                        <p:tgtEl>
                                          <p:spTgt spid="48"/>
                                        </p:tgtEl>
                                        <p:attrNameLst>
                                          <p:attrName>ppt_h</p:attrName>
                                        </p:attrNameLst>
                                      </p:cBhvr>
                                      <p:tavLst>
                                        <p:tav tm="0">
                                          <p:val>
                                            <p:strVal val="ppt_h"/>
                                          </p:val>
                                        </p:tav>
                                        <p:tav tm="100000">
                                          <p:val>
                                            <p:fltVal val="0"/>
                                          </p:val>
                                        </p:tav>
                                      </p:tavLst>
                                    </p:anim>
                                    <p:animEffect transition="out" filter="fade">
                                      <p:cBhvr>
                                        <p:cTn id="18" dur="500"/>
                                        <p:tgtEl>
                                          <p:spTgt spid="48"/>
                                        </p:tgtEl>
                                      </p:cBhvr>
                                    </p:animEffect>
                                    <p:set>
                                      <p:cBhvr>
                                        <p:cTn id="19" dur="1" fill="hold">
                                          <p:stCondLst>
                                            <p:cond delay="499"/>
                                          </p:stCondLst>
                                        </p:cTn>
                                        <p:tgtEl>
                                          <p:spTgt spid="48"/>
                                        </p:tgtEl>
                                        <p:attrNameLst>
                                          <p:attrName>style.visibility</p:attrName>
                                        </p:attrNameLst>
                                      </p:cBhvr>
                                      <p:to>
                                        <p:strVal val="hidden"/>
                                      </p:to>
                                    </p:set>
                                  </p:childTnLst>
                                </p:cTn>
                              </p:par>
                            </p:childTnLst>
                          </p:cTn>
                        </p:par>
                        <p:par>
                          <p:cTn id="20" fill="hold">
                            <p:stCondLst>
                              <p:cond delay="500"/>
                            </p:stCondLst>
                            <p:childTnLst>
                              <p:par>
                                <p:cTn id="21" presetID="6" presetClass="emph" presetSubtype="0" autoRev="1" fill="hold" grpId="0" nodeType="afterEffect">
                                  <p:stCondLst>
                                    <p:cond delay="500"/>
                                  </p:stCondLst>
                                  <p:childTnLst>
                                    <p:animScale>
                                      <p:cBhvr>
                                        <p:cTn id="22" dur="250" fill="hold"/>
                                        <p:tgtEl>
                                          <p:spTgt spid="7"/>
                                        </p:tgtEl>
                                      </p:cBhvr>
                                      <p:by x="120000" y="120000"/>
                                    </p:animScale>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grpId="1" nodeType="clickEffect">
                                  <p:stCondLst>
                                    <p:cond delay="0"/>
                                  </p:stCondLst>
                                  <p:childTnLst>
                                    <p:anim calcmode="lin" valueType="num">
                                      <p:cBhvr>
                                        <p:cTn id="32" dur="500"/>
                                        <p:tgtEl>
                                          <p:spTgt spid="36"/>
                                        </p:tgtEl>
                                        <p:attrNameLst>
                                          <p:attrName>ppt_w</p:attrName>
                                        </p:attrNameLst>
                                      </p:cBhvr>
                                      <p:tavLst>
                                        <p:tav tm="0">
                                          <p:val>
                                            <p:strVal val="ppt_w"/>
                                          </p:val>
                                        </p:tav>
                                        <p:tav tm="100000">
                                          <p:val>
                                            <p:fltVal val="0"/>
                                          </p:val>
                                        </p:tav>
                                      </p:tavLst>
                                    </p:anim>
                                    <p:anim calcmode="lin" valueType="num">
                                      <p:cBhvr>
                                        <p:cTn id="33" dur="500"/>
                                        <p:tgtEl>
                                          <p:spTgt spid="36"/>
                                        </p:tgtEl>
                                        <p:attrNameLst>
                                          <p:attrName>ppt_h</p:attrName>
                                        </p:attrNameLst>
                                      </p:cBhvr>
                                      <p:tavLst>
                                        <p:tav tm="0">
                                          <p:val>
                                            <p:strVal val="ppt_h"/>
                                          </p:val>
                                        </p:tav>
                                        <p:tav tm="100000">
                                          <p:val>
                                            <p:fltVal val="0"/>
                                          </p:val>
                                        </p:tav>
                                      </p:tavLst>
                                    </p:anim>
                                    <p:animEffect transition="out" filter="fade">
                                      <p:cBhvr>
                                        <p:cTn id="34" dur="500"/>
                                        <p:tgtEl>
                                          <p:spTgt spid="36"/>
                                        </p:tgtEl>
                                      </p:cBhvr>
                                    </p:animEffect>
                                    <p:set>
                                      <p:cBhvr>
                                        <p:cTn id="35" dur="1" fill="hold">
                                          <p:stCondLst>
                                            <p:cond delay="499"/>
                                          </p:stCondLst>
                                        </p:cTn>
                                        <p:tgtEl>
                                          <p:spTgt spid="36"/>
                                        </p:tgtEl>
                                        <p:attrNameLst>
                                          <p:attrName>style.visibility</p:attrName>
                                        </p:attrNameLst>
                                      </p:cBhvr>
                                      <p:to>
                                        <p:strVal val="hidden"/>
                                      </p:to>
                                    </p:set>
                                  </p:childTnLst>
                                </p:cTn>
                              </p:par>
                            </p:childTnLst>
                          </p:cTn>
                        </p:par>
                        <p:par>
                          <p:cTn id="36" fill="hold">
                            <p:stCondLst>
                              <p:cond delay="500"/>
                            </p:stCondLst>
                            <p:childTnLst>
                              <p:par>
                                <p:cTn id="37" presetID="6" presetClass="emph" presetSubtype="0" autoRev="1" fill="hold" nodeType="afterEffect">
                                  <p:stCondLst>
                                    <p:cond delay="500"/>
                                  </p:stCondLst>
                                  <p:childTnLst>
                                    <p:animScale>
                                      <p:cBhvr>
                                        <p:cTn id="38" dur="250" fill="hold"/>
                                        <p:tgtEl>
                                          <p:spTgt spid="65"/>
                                        </p:tgtEl>
                                      </p:cBhvr>
                                      <p:by x="120000" y="120000"/>
                                    </p:animScale>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grpId="1" nodeType="clickEffect">
                                  <p:stCondLst>
                                    <p:cond delay="0"/>
                                  </p:stCondLst>
                                  <p:childTnLst>
                                    <p:anim calcmode="lin" valueType="num">
                                      <p:cBhvr>
                                        <p:cTn id="48" dur="500"/>
                                        <p:tgtEl>
                                          <p:spTgt spid="34"/>
                                        </p:tgtEl>
                                        <p:attrNameLst>
                                          <p:attrName>ppt_w</p:attrName>
                                        </p:attrNameLst>
                                      </p:cBhvr>
                                      <p:tavLst>
                                        <p:tav tm="0">
                                          <p:val>
                                            <p:strVal val="ppt_w"/>
                                          </p:val>
                                        </p:tav>
                                        <p:tav tm="100000">
                                          <p:val>
                                            <p:fltVal val="0"/>
                                          </p:val>
                                        </p:tav>
                                      </p:tavLst>
                                    </p:anim>
                                    <p:anim calcmode="lin" valueType="num">
                                      <p:cBhvr>
                                        <p:cTn id="49" dur="500"/>
                                        <p:tgtEl>
                                          <p:spTgt spid="34"/>
                                        </p:tgtEl>
                                        <p:attrNameLst>
                                          <p:attrName>ppt_h</p:attrName>
                                        </p:attrNameLst>
                                      </p:cBhvr>
                                      <p:tavLst>
                                        <p:tav tm="0">
                                          <p:val>
                                            <p:strVal val="ppt_h"/>
                                          </p:val>
                                        </p:tav>
                                        <p:tav tm="100000">
                                          <p:val>
                                            <p:fltVal val="0"/>
                                          </p:val>
                                        </p:tav>
                                      </p:tavLst>
                                    </p:anim>
                                    <p:animEffect transition="out" filter="fade">
                                      <p:cBhvr>
                                        <p:cTn id="50" dur="500"/>
                                        <p:tgtEl>
                                          <p:spTgt spid="34"/>
                                        </p:tgtEl>
                                      </p:cBhvr>
                                    </p:animEffect>
                                    <p:set>
                                      <p:cBhvr>
                                        <p:cTn id="51" dur="1" fill="hold">
                                          <p:stCondLst>
                                            <p:cond delay="499"/>
                                          </p:stCondLst>
                                        </p:cTn>
                                        <p:tgtEl>
                                          <p:spTgt spid="34"/>
                                        </p:tgtEl>
                                        <p:attrNameLst>
                                          <p:attrName>style.visibility</p:attrName>
                                        </p:attrNameLst>
                                      </p:cBhvr>
                                      <p:to>
                                        <p:strVal val="hidden"/>
                                      </p:to>
                                    </p:set>
                                  </p:childTnLst>
                                </p:cTn>
                              </p:par>
                            </p:childTnLst>
                          </p:cTn>
                        </p:par>
                        <p:par>
                          <p:cTn id="52" fill="hold">
                            <p:stCondLst>
                              <p:cond delay="500"/>
                            </p:stCondLst>
                            <p:childTnLst>
                              <p:par>
                                <p:cTn id="53" presetID="6" presetClass="emph" presetSubtype="0" autoRev="1" fill="hold" nodeType="afterEffect">
                                  <p:stCondLst>
                                    <p:cond delay="500"/>
                                  </p:stCondLst>
                                  <p:childTnLst>
                                    <p:animScale>
                                      <p:cBhvr>
                                        <p:cTn id="54" dur="250" fill="hold"/>
                                        <p:tgtEl>
                                          <p:spTgt spid="70"/>
                                        </p:tgtEl>
                                      </p:cBhvr>
                                      <p:by x="120000" y="120000"/>
                                    </p:animScale>
                                  </p:childTnLst>
                                </p:cTn>
                              </p:par>
                            </p:childTnLst>
                          </p:cTn>
                        </p:par>
                        <p:par>
                          <p:cTn id="55" fill="hold">
                            <p:stCondLst>
                              <p:cond delay="1500"/>
                            </p:stCondLst>
                            <p:childTnLst>
                              <p:par>
                                <p:cTn id="56" presetID="53" presetClass="entr" presetSubtype="16"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xit" presetSubtype="32" fill="hold" nodeType="clickEffect">
                                  <p:stCondLst>
                                    <p:cond delay="0"/>
                                  </p:stCondLst>
                                  <p:childTnLst>
                                    <p:anim calcmode="lin" valueType="num">
                                      <p:cBhvr>
                                        <p:cTn id="64" dur="500"/>
                                        <p:tgtEl>
                                          <p:spTgt spid="41"/>
                                        </p:tgtEl>
                                        <p:attrNameLst>
                                          <p:attrName>ppt_w</p:attrName>
                                        </p:attrNameLst>
                                      </p:cBhvr>
                                      <p:tavLst>
                                        <p:tav tm="0">
                                          <p:val>
                                            <p:strVal val="ppt_w"/>
                                          </p:val>
                                        </p:tav>
                                        <p:tav tm="100000">
                                          <p:val>
                                            <p:fltVal val="0"/>
                                          </p:val>
                                        </p:tav>
                                      </p:tavLst>
                                    </p:anim>
                                    <p:anim calcmode="lin" valueType="num">
                                      <p:cBhvr>
                                        <p:cTn id="65" dur="500"/>
                                        <p:tgtEl>
                                          <p:spTgt spid="41"/>
                                        </p:tgtEl>
                                        <p:attrNameLst>
                                          <p:attrName>ppt_h</p:attrName>
                                        </p:attrNameLst>
                                      </p:cBhvr>
                                      <p:tavLst>
                                        <p:tav tm="0">
                                          <p:val>
                                            <p:strVal val="ppt_h"/>
                                          </p:val>
                                        </p:tav>
                                        <p:tav tm="100000">
                                          <p:val>
                                            <p:fltVal val="0"/>
                                          </p:val>
                                        </p:tav>
                                      </p:tavLst>
                                    </p:anim>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childTnLst>
                          </p:cTn>
                        </p:par>
                        <p:par>
                          <p:cTn id="68" fill="hold">
                            <p:stCondLst>
                              <p:cond delay="500"/>
                            </p:stCondLst>
                            <p:childTnLst>
                              <p:par>
                                <p:cTn id="69" presetID="6" presetClass="emph" presetSubtype="0" autoRev="1" fill="hold" nodeType="afterEffect">
                                  <p:stCondLst>
                                    <p:cond delay="500"/>
                                  </p:stCondLst>
                                  <p:childTnLst>
                                    <p:animScale>
                                      <p:cBhvr>
                                        <p:cTn id="70" dur="250" fill="hold"/>
                                        <p:tgtEl>
                                          <p:spTgt spid="5"/>
                                        </p:tgtEl>
                                      </p:cBhvr>
                                      <p:by x="120000" y="120000"/>
                                    </p:animScale>
                                  </p:childTnLst>
                                </p:cTn>
                              </p:par>
                            </p:childTnLst>
                          </p:cTn>
                        </p:par>
                        <p:par>
                          <p:cTn id="71" fill="hold">
                            <p:stCondLst>
                              <p:cond delay="1500"/>
                            </p:stCondLst>
                            <p:childTnLst>
                              <p:par>
                                <p:cTn id="72" presetID="53" presetClass="entr" presetSubtype="16"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xit" presetSubtype="32" fill="hold" nodeType="click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nodeType="click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p:cTn id="88" dur="500" fill="hold"/>
                                        <p:tgtEl>
                                          <p:spTgt spid="57"/>
                                        </p:tgtEl>
                                        <p:attrNameLst>
                                          <p:attrName>ppt_w</p:attrName>
                                        </p:attrNameLst>
                                      </p:cBhvr>
                                      <p:tavLst>
                                        <p:tav tm="0">
                                          <p:val>
                                            <p:fltVal val="0"/>
                                          </p:val>
                                        </p:tav>
                                        <p:tav tm="100000">
                                          <p:val>
                                            <p:strVal val="#ppt_w"/>
                                          </p:val>
                                        </p:tav>
                                      </p:tavLst>
                                    </p:anim>
                                    <p:anim calcmode="lin" valueType="num">
                                      <p:cBhvr>
                                        <p:cTn id="89" dur="500" fill="hold"/>
                                        <p:tgtEl>
                                          <p:spTgt spid="57"/>
                                        </p:tgtEl>
                                        <p:attrNameLst>
                                          <p:attrName>ppt_h</p:attrName>
                                        </p:attrNameLst>
                                      </p:cBhvr>
                                      <p:tavLst>
                                        <p:tav tm="0">
                                          <p:val>
                                            <p:fltVal val="0"/>
                                          </p:val>
                                        </p:tav>
                                        <p:tav tm="100000">
                                          <p:val>
                                            <p:strVal val="#ppt_h"/>
                                          </p:val>
                                        </p:tav>
                                      </p:tavLst>
                                    </p:anim>
                                    <p:animEffect transition="in" filter="fade">
                                      <p:cBhvr>
                                        <p:cTn id="90" dur="500"/>
                                        <p:tgtEl>
                                          <p:spTgt spid="57"/>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xit" presetSubtype="32" fill="hold" nodeType="clickEffect">
                                  <p:stCondLst>
                                    <p:cond delay="0"/>
                                  </p:stCondLst>
                                  <p:childTnLst>
                                    <p:anim calcmode="lin" valueType="num">
                                      <p:cBhvr>
                                        <p:cTn id="94" dur="500"/>
                                        <p:tgtEl>
                                          <p:spTgt spid="57"/>
                                        </p:tgtEl>
                                        <p:attrNameLst>
                                          <p:attrName>ppt_w</p:attrName>
                                        </p:attrNameLst>
                                      </p:cBhvr>
                                      <p:tavLst>
                                        <p:tav tm="0">
                                          <p:val>
                                            <p:strVal val="ppt_w"/>
                                          </p:val>
                                        </p:tav>
                                        <p:tav tm="100000">
                                          <p:val>
                                            <p:fltVal val="0"/>
                                          </p:val>
                                        </p:tav>
                                      </p:tavLst>
                                    </p:anim>
                                    <p:anim calcmode="lin" valueType="num">
                                      <p:cBhvr>
                                        <p:cTn id="95" dur="500"/>
                                        <p:tgtEl>
                                          <p:spTgt spid="57"/>
                                        </p:tgtEl>
                                        <p:attrNameLst>
                                          <p:attrName>ppt_h</p:attrName>
                                        </p:attrNameLst>
                                      </p:cBhvr>
                                      <p:tavLst>
                                        <p:tav tm="0">
                                          <p:val>
                                            <p:strVal val="ppt_h"/>
                                          </p:val>
                                        </p:tav>
                                        <p:tav tm="100000">
                                          <p:val>
                                            <p:fltVal val="0"/>
                                          </p:val>
                                        </p:tav>
                                      </p:tavLst>
                                    </p:anim>
                                    <p:animEffect transition="out" filter="fade">
                                      <p:cBhvr>
                                        <p:cTn id="96" dur="500"/>
                                        <p:tgtEl>
                                          <p:spTgt spid="57"/>
                                        </p:tgtEl>
                                      </p:cBhvr>
                                    </p:animEffect>
                                    <p:set>
                                      <p:cBhvr>
                                        <p:cTn id="97" dur="1" fill="hold">
                                          <p:stCondLst>
                                            <p:cond delay="499"/>
                                          </p:stCondLst>
                                        </p:cTn>
                                        <p:tgtEl>
                                          <p:spTgt spid="57"/>
                                        </p:tgtEl>
                                        <p:attrNameLst>
                                          <p:attrName>style.visibility</p:attrName>
                                        </p:attrNameLst>
                                      </p:cBhvr>
                                      <p:to>
                                        <p:strVal val="hidden"/>
                                      </p:to>
                                    </p:set>
                                  </p:childTnLst>
                                </p:cTn>
                              </p:par>
                            </p:childTnLst>
                          </p:cTn>
                        </p:par>
                        <p:par>
                          <p:cTn id="98" fill="hold">
                            <p:stCondLst>
                              <p:cond delay="500"/>
                            </p:stCondLst>
                            <p:childTnLst>
                              <p:par>
                                <p:cTn id="99" presetID="6" presetClass="emph" presetSubtype="0" autoRev="1" fill="hold" grpId="0" nodeType="afterEffect">
                                  <p:stCondLst>
                                    <p:cond delay="500"/>
                                  </p:stCondLst>
                                  <p:childTnLst>
                                    <p:animScale>
                                      <p:cBhvr>
                                        <p:cTn id="100" dur="250" fill="hold"/>
                                        <p:tgtEl>
                                          <p:spTgt spid="76"/>
                                        </p:tgtEl>
                                      </p:cBhvr>
                                      <p:by x="120000" y="120000"/>
                                    </p:animScale>
                                  </p:childTnLst>
                                </p:cTn>
                              </p:par>
                            </p:childTnLst>
                          </p:cTn>
                        </p:par>
                        <p:par>
                          <p:cTn id="101" fill="hold">
                            <p:stCondLst>
                              <p:cond delay="1500"/>
                            </p:stCondLst>
                            <p:childTnLst>
                              <p:par>
                                <p:cTn id="102" presetID="53" presetClass="entr" presetSubtype="16" fill="hold"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500" fill="hold"/>
                                        <p:tgtEl>
                                          <p:spTgt spid="51"/>
                                        </p:tgtEl>
                                        <p:attrNameLst>
                                          <p:attrName>ppt_w</p:attrName>
                                        </p:attrNameLst>
                                      </p:cBhvr>
                                      <p:tavLst>
                                        <p:tav tm="0">
                                          <p:val>
                                            <p:fltVal val="0"/>
                                          </p:val>
                                        </p:tav>
                                        <p:tav tm="100000">
                                          <p:val>
                                            <p:strVal val="#ppt_w"/>
                                          </p:val>
                                        </p:tav>
                                      </p:tavLst>
                                    </p:anim>
                                    <p:anim calcmode="lin" valueType="num">
                                      <p:cBhvr>
                                        <p:cTn id="105" dur="500" fill="hold"/>
                                        <p:tgtEl>
                                          <p:spTgt spid="51"/>
                                        </p:tgtEl>
                                        <p:attrNameLst>
                                          <p:attrName>ppt_h</p:attrName>
                                        </p:attrNameLst>
                                      </p:cBhvr>
                                      <p:tavLst>
                                        <p:tav tm="0">
                                          <p:val>
                                            <p:fltVal val="0"/>
                                          </p:val>
                                        </p:tav>
                                        <p:tav tm="100000">
                                          <p:val>
                                            <p:strVal val="#ppt_h"/>
                                          </p:val>
                                        </p:tav>
                                      </p:tavLst>
                                    </p:anim>
                                    <p:animEffect transition="in" filter="fade">
                                      <p:cBhvr>
                                        <p:cTn id="106" dur="500"/>
                                        <p:tgtEl>
                                          <p:spTgt spid="51"/>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xit" presetSubtype="32" fill="hold" nodeType="clickEffect">
                                  <p:stCondLst>
                                    <p:cond delay="0"/>
                                  </p:stCondLst>
                                  <p:childTnLst>
                                    <p:anim calcmode="lin" valueType="num">
                                      <p:cBhvr>
                                        <p:cTn id="110" dur="500"/>
                                        <p:tgtEl>
                                          <p:spTgt spid="51"/>
                                        </p:tgtEl>
                                        <p:attrNameLst>
                                          <p:attrName>ppt_w</p:attrName>
                                        </p:attrNameLst>
                                      </p:cBhvr>
                                      <p:tavLst>
                                        <p:tav tm="0">
                                          <p:val>
                                            <p:strVal val="ppt_w"/>
                                          </p:val>
                                        </p:tav>
                                        <p:tav tm="100000">
                                          <p:val>
                                            <p:fltVal val="0"/>
                                          </p:val>
                                        </p:tav>
                                      </p:tavLst>
                                    </p:anim>
                                    <p:anim calcmode="lin" valueType="num">
                                      <p:cBhvr>
                                        <p:cTn id="111" dur="500"/>
                                        <p:tgtEl>
                                          <p:spTgt spid="51"/>
                                        </p:tgtEl>
                                        <p:attrNameLst>
                                          <p:attrName>ppt_h</p:attrName>
                                        </p:attrNameLst>
                                      </p:cBhvr>
                                      <p:tavLst>
                                        <p:tav tm="0">
                                          <p:val>
                                            <p:strVal val="ppt_h"/>
                                          </p:val>
                                        </p:tav>
                                        <p:tav tm="100000">
                                          <p:val>
                                            <p:fltVal val="0"/>
                                          </p:val>
                                        </p:tav>
                                      </p:tavLst>
                                    </p:anim>
                                    <p:animEffect transition="out" filter="fade">
                                      <p:cBhvr>
                                        <p:cTn id="112" dur="500"/>
                                        <p:tgtEl>
                                          <p:spTgt spid="51"/>
                                        </p:tgtEl>
                                      </p:cBhvr>
                                    </p:animEffect>
                                    <p:set>
                                      <p:cBhvr>
                                        <p:cTn id="113" dur="1" fill="hold">
                                          <p:stCondLst>
                                            <p:cond delay="49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 grpId="0" animBg="1"/>
      <p:bldP spid="34" grpId="0" animBg="1"/>
      <p:bldP spid="34" grpId="1" animBg="1"/>
      <p:bldP spid="36" grpId="0" animBg="1"/>
      <p:bldP spid="36" grpId="1" animBg="1"/>
      <p:bldP spid="48" grpId="0" animBg="1"/>
      <p:bldP spid="4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When should I begin moving to 2013?</a:t>
            </a:r>
            <a:endParaRPr lang="en-US" dirty="0"/>
          </a:p>
        </p:txBody>
      </p:sp>
    </p:spTree>
    <p:extLst>
      <p:ext uri="{BB962C8B-B14F-4D97-AF65-F5344CB8AC3E}">
        <p14:creationId xmlns:p14="http://schemas.microsoft.com/office/powerpoint/2010/main" val="186624511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Service Pack</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Don’t Wait</a:t>
            </a:r>
          </a:p>
        </p:txBody>
      </p:sp>
      <p:sp>
        <p:nvSpPr>
          <p:cNvPr id="2" name="TextBox 1"/>
          <p:cNvSpPr txBox="1"/>
          <p:nvPr/>
        </p:nvSpPr>
        <p:spPr>
          <a:xfrm>
            <a:off x="2560638" y="4335462"/>
            <a:ext cx="1828800" cy="738664"/>
          </a:xfrm>
          <a:prstGeom prst="rect">
            <a:avLst/>
          </a:prstGeom>
          <a:noFill/>
        </p:spPr>
        <p:txBody>
          <a:bodyPr wrap="square" lIns="182880" tIns="146304" rIns="182880" bIns="146304" rtlCol="0">
            <a:spAutoFit/>
          </a:bodyPr>
          <a:lstStyle/>
          <a:p>
            <a:pPr algn="ctr" defTabSz="932472" fontAlgn="base">
              <a:lnSpc>
                <a:spcPct val="90000"/>
              </a:lnSpc>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Why</a:t>
            </a:r>
            <a:r>
              <a:rPr lang="en-US" sz="3200" dirty="0" smtClean="0">
                <a:gradFill>
                  <a:gsLst>
                    <a:gs pos="0">
                      <a:srgbClr val="FFFFFF"/>
                    </a:gs>
                    <a:gs pos="100000">
                      <a:srgbClr val="FFFFFF"/>
                    </a:gs>
                  </a:gsLst>
                  <a:lin ang="5400000" scaled="0"/>
                </a:gradFill>
                <a:ea typeface="Segoe UI" pitchFamily="34" charset="0"/>
                <a:cs typeface="Segoe UI" pitchFamily="34" charset="0"/>
              </a:rPr>
              <a: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1189038" y="5029836"/>
            <a:ext cx="1828800" cy="738664"/>
          </a:xfrm>
          <a:prstGeom prst="rect">
            <a:avLst/>
          </a:prstGeom>
          <a:noFill/>
        </p:spPr>
        <p:txBody>
          <a:bodyPr wrap="square" lIns="182880" tIns="146304" rIns="182880" bIns="146304" rtlCol="0">
            <a:spAutoFit/>
          </a:bodyPr>
          <a:lstStyle/>
          <a:p>
            <a:pPr algn="ct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What?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p:cNvSpPr txBox="1"/>
          <p:nvPr/>
        </p:nvSpPr>
        <p:spPr>
          <a:xfrm>
            <a:off x="3932238" y="5029836"/>
            <a:ext cx="1828800" cy="738664"/>
          </a:xfrm>
          <a:prstGeom prst="rect">
            <a:avLst/>
          </a:prstGeom>
          <a:noFill/>
        </p:spPr>
        <p:txBody>
          <a:bodyPr wrap="square" lIns="182880" tIns="146304" rIns="182880" bIns="146304" rtlCol="0">
            <a:spAutoFit/>
          </a:bodyPr>
          <a:lstStyle/>
          <a:p>
            <a:pPr algn="ct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When?</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606523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Business Won’t Wait</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a:gradFill>
                  <a:gsLst>
                    <a:gs pos="0">
                      <a:srgbClr val="FFFFFF"/>
                    </a:gs>
                    <a:gs pos="100000">
                      <a:srgbClr val="FFFFFF"/>
                    </a:gs>
                  </a:gsLst>
                  <a:lin ang="5400000" scaled="0"/>
                </a:gradFill>
                <a:ea typeface="Segoe UI" pitchFamily="34" charset="0"/>
                <a:cs typeface="Segoe UI" pitchFamily="34" charset="0"/>
              </a:rPr>
              <a:t>Don’t Wait</a:t>
            </a:r>
          </a:p>
        </p:txBody>
      </p:sp>
    </p:spTree>
    <p:extLst>
      <p:ext uri="{BB962C8B-B14F-4D97-AF65-F5344CB8AC3E}">
        <p14:creationId xmlns:p14="http://schemas.microsoft.com/office/powerpoint/2010/main" val="189005100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472" fontAlgn="base">
              <a:spcAft>
                <a:spcPct val="0"/>
              </a:spcAft>
            </a:pPr>
            <a:r>
              <a:rPr lang="en-US" dirty="0" smtClean="0"/>
              <a:t>“ </a:t>
            </a:r>
            <a:r>
              <a:rPr lang="en-US" dirty="0" smtClean="0">
                <a:gradFill>
                  <a:gsLst>
                    <a:gs pos="0">
                      <a:srgbClr val="FFFFFF"/>
                    </a:gs>
                    <a:gs pos="100000">
                      <a:srgbClr val="FFFFFF"/>
                    </a:gs>
                  </a:gsLst>
                  <a:lin ang="5400000" scaled="0"/>
                </a:gradFill>
                <a:ea typeface="Segoe UI" pitchFamily="34" charset="0"/>
              </a:rPr>
              <a:t>We </a:t>
            </a:r>
            <a:r>
              <a:rPr lang="en-US" dirty="0">
                <a:gradFill>
                  <a:gsLst>
                    <a:gs pos="0">
                      <a:srgbClr val="FFFFFF"/>
                    </a:gs>
                    <a:gs pos="100000">
                      <a:srgbClr val="FFFFFF"/>
                    </a:gs>
                  </a:gsLst>
                  <a:lin ang="5400000" scaled="0"/>
                </a:gradFill>
                <a:ea typeface="Segoe UI" pitchFamily="34" charset="0"/>
              </a:rPr>
              <a:t>are the ones with the </a:t>
            </a:r>
            <a:r>
              <a:rPr lang="en-US" dirty="0" smtClean="0">
                <a:gradFill>
                  <a:gsLst>
                    <a:gs pos="0">
                      <a:srgbClr val="FFFFFF"/>
                    </a:gs>
                    <a:gs pos="100000">
                      <a:srgbClr val="FFFFFF"/>
                    </a:gs>
                  </a:gsLst>
                  <a:lin ang="5400000" scaled="0"/>
                </a:gradFill>
                <a:ea typeface="Segoe UI" pitchFamily="34" charset="0"/>
              </a:rPr>
              <a:t>budget. If </a:t>
            </a:r>
            <a:r>
              <a:rPr lang="en-US" dirty="0">
                <a:gradFill>
                  <a:gsLst>
                    <a:gs pos="0">
                      <a:srgbClr val="FFFFFF"/>
                    </a:gs>
                    <a:gs pos="100000">
                      <a:srgbClr val="FFFFFF"/>
                    </a:gs>
                  </a:gsLst>
                  <a:lin ang="5400000" scaled="0"/>
                </a:gradFill>
                <a:ea typeface="Segoe UI" pitchFamily="34" charset="0"/>
              </a:rPr>
              <a:t>IT can’t deliver,</a:t>
            </a:r>
            <a:br>
              <a:rPr lang="en-US" dirty="0">
                <a:gradFill>
                  <a:gsLst>
                    <a:gs pos="0">
                      <a:srgbClr val="FFFFFF"/>
                    </a:gs>
                    <a:gs pos="100000">
                      <a:srgbClr val="FFFFFF"/>
                    </a:gs>
                  </a:gsLst>
                  <a:lin ang="5400000" scaled="0"/>
                </a:gradFill>
                <a:ea typeface="Segoe UI" pitchFamily="34" charset="0"/>
              </a:rPr>
            </a:br>
            <a:r>
              <a:rPr lang="en-US" dirty="0">
                <a:gradFill>
                  <a:gsLst>
                    <a:gs pos="0">
                      <a:srgbClr val="FFFFFF"/>
                    </a:gs>
                    <a:gs pos="100000">
                      <a:srgbClr val="FFFFFF"/>
                    </a:gs>
                  </a:gsLst>
                  <a:lin ang="5400000" scaled="0"/>
                </a:gradFill>
                <a:ea typeface="Segoe UI" pitchFamily="34" charset="0"/>
              </a:rPr>
              <a:t>we will go around them</a:t>
            </a:r>
            <a:r>
              <a:rPr lang="en-US" dirty="0" smtClean="0">
                <a:gradFill>
                  <a:gsLst>
                    <a:gs pos="0">
                      <a:srgbClr val="FFFFFF"/>
                    </a:gs>
                    <a:gs pos="100000">
                      <a:srgbClr val="FFFFFF"/>
                    </a:gs>
                  </a:gsLst>
                  <a:lin ang="5400000" scaled="0"/>
                </a:gradFill>
                <a:ea typeface="Segoe UI" pitchFamily="34" charset="0"/>
              </a:rPr>
              <a:t>. “</a:t>
            </a:r>
            <a:endParaRPr lang="en-US" dirty="0"/>
          </a:p>
        </p:txBody>
      </p:sp>
      <p:sp>
        <p:nvSpPr>
          <p:cNvPr id="3" name="Text Placeholder 2"/>
          <p:cNvSpPr>
            <a:spLocks noGrp="1"/>
          </p:cNvSpPr>
          <p:nvPr>
            <p:ph type="body" sz="quarter" idx="10"/>
          </p:nvPr>
        </p:nvSpPr>
        <p:spPr>
          <a:xfrm>
            <a:off x="5761038" y="4868847"/>
            <a:ext cx="5486400" cy="1514261"/>
          </a:xfrm>
        </p:spPr>
        <p:txBody>
          <a:bodyPr/>
          <a:lstStyle/>
          <a:p>
            <a:r>
              <a:rPr lang="en-US" dirty="0" smtClean="0"/>
              <a:t>Business Lead</a:t>
            </a:r>
          </a:p>
          <a:p>
            <a:r>
              <a:rPr lang="en-US" dirty="0" smtClean="0"/>
              <a:t>Major retailer</a:t>
            </a:r>
          </a:p>
          <a:p>
            <a:r>
              <a:rPr lang="en-US" dirty="0" smtClean="0"/>
              <a:t>Australia</a:t>
            </a:r>
            <a:endParaRPr lang="en-US" dirty="0"/>
          </a:p>
        </p:txBody>
      </p:sp>
    </p:spTree>
    <p:extLst>
      <p:ext uri="{BB962C8B-B14F-4D97-AF65-F5344CB8AC3E}">
        <p14:creationId xmlns:p14="http://schemas.microsoft.com/office/powerpoint/2010/main" val="247216223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should I move forward?</a:t>
            </a:r>
            <a:endParaRPr lang="en-US" dirty="0"/>
          </a:p>
        </p:txBody>
      </p:sp>
    </p:spTree>
    <p:extLst>
      <p:ext uri="{BB962C8B-B14F-4D97-AF65-F5344CB8AC3E}">
        <p14:creationId xmlns:p14="http://schemas.microsoft.com/office/powerpoint/2010/main" val="78078556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11665062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1" name="Freeform 10"/>
          <p:cNvSpPr/>
          <p:nvPr/>
        </p:nvSpPr>
        <p:spPr>
          <a:xfrm>
            <a:off x="4762372" y="2762190"/>
            <a:ext cx="1987435"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13720124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1" name="Freeform 10"/>
          <p:cNvSpPr/>
          <p:nvPr/>
        </p:nvSpPr>
        <p:spPr>
          <a:xfrm>
            <a:off x="4762372" y="2762190"/>
            <a:ext cx="1987435"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12" name="Freeform 11"/>
          <p:cNvSpPr/>
          <p:nvPr/>
        </p:nvSpPr>
        <p:spPr>
          <a:xfrm>
            <a:off x="5781256"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0B050"/>
          </a:solidFill>
          <a:ln>
            <a:solidFill>
              <a:srgbClr val="000000"/>
            </a:solid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Services</a:t>
            </a: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160014009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1" name="Freeform 10"/>
          <p:cNvSpPr/>
          <p:nvPr/>
        </p:nvSpPr>
        <p:spPr>
          <a:xfrm>
            <a:off x="4762372" y="2762190"/>
            <a:ext cx="1987435"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12" name="Freeform 11"/>
          <p:cNvSpPr/>
          <p:nvPr/>
        </p:nvSpPr>
        <p:spPr>
          <a:xfrm>
            <a:off x="5781256"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Services</a:t>
            </a: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7" name="Freeform 26"/>
          <p:cNvSpPr/>
          <p:nvPr/>
        </p:nvSpPr>
        <p:spPr>
          <a:xfrm>
            <a:off x="4762372"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0B050"/>
          </a:solidFill>
          <a:ln>
            <a:solidFill>
              <a:srgbClr val="000000"/>
            </a:solid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Search</a:t>
            </a:r>
            <a:br>
              <a:rPr lang="en-US" sz="1600" dirty="0">
                <a:solidFill>
                  <a:srgbClr val="FFFFFF"/>
                </a:solidFill>
              </a:rPr>
            </a:br>
            <a:r>
              <a:rPr lang="en-US" sz="1600" dirty="0">
                <a:solidFill>
                  <a:srgbClr val="FFFFFF"/>
                </a:solidFill>
              </a:rPr>
              <a:t>Center, My Sites</a:t>
            </a: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255773491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1" name="Freeform 10"/>
          <p:cNvSpPr/>
          <p:nvPr/>
        </p:nvSpPr>
        <p:spPr>
          <a:xfrm>
            <a:off x="3538356" y="2762190"/>
            <a:ext cx="3211451"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12" name="Freeform 11"/>
          <p:cNvSpPr/>
          <p:nvPr/>
        </p:nvSpPr>
        <p:spPr>
          <a:xfrm>
            <a:off x="5781256"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Services</a:t>
            </a:r>
          </a:p>
        </p:txBody>
      </p:sp>
      <p:sp>
        <p:nvSpPr>
          <p:cNvPr id="13" name="Freeform 12"/>
          <p:cNvSpPr/>
          <p:nvPr/>
        </p:nvSpPr>
        <p:spPr>
          <a:xfrm>
            <a:off x="3538356" y="1872098"/>
            <a:ext cx="1173683"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0B050"/>
          </a:solidFill>
          <a:ln>
            <a:solidFill>
              <a:srgbClr val="000000"/>
            </a:solid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New Workload</a:t>
            </a: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7" name="Freeform 26"/>
          <p:cNvSpPr/>
          <p:nvPr/>
        </p:nvSpPr>
        <p:spPr>
          <a:xfrm>
            <a:off x="4762372"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smtClean="0">
                <a:solidFill>
                  <a:srgbClr val="FFFFFF"/>
                </a:solidFill>
              </a:rPr>
              <a:t>Search</a:t>
            </a:r>
            <a:br>
              <a:rPr lang="en-US" sz="1600" dirty="0" smtClean="0">
                <a:solidFill>
                  <a:srgbClr val="FFFFFF"/>
                </a:solidFill>
              </a:rPr>
            </a:br>
            <a:r>
              <a:rPr lang="en-US" sz="1600" dirty="0" smtClean="0">
                <a:solidFill>
                  <a:srgbClr val="FFFFFF"/>
                </a:solidFill>
              </a:rPr>
              <a:t>Center, My Sites</a:t>
            </a:r>
            <a:endParaRPr lang="en-US" sz="1600" dirty="0">
              <a:solidFill>
                <a:srgbClr val="FFFFFF"/>
              </a:solidFill>
            </a:endParaRP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237463518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659062"/>
            <a:ext cx="8214225" cy="1371600"/>
          </a:xfrm>
        </p:spPr>
        <p:txBody>
          <a:bodyPr/>
          <a:lstStyle/>
          <a:p>
            <a:r>
              <a:rPr lang="en-US" b="1" dirty="0"/>
              <a:t>SharePoint 2013 and Office 365 Upgrade and Migration</a:t>
            </a:r>
            <a:r>
              <a:rPr lang="en-US" dirty="0"/>
              <a:t/>
            </a:r>
            <a:br>
              <a:rPr lang="en-US" dirty="0"/>
            </a:br>
            <a:r>
              <a:rPr lang="en-US" sz="3600" dirty="0"/>
              <a:t>Strategy and Tactics</a:t>
            </a:r>
            <a:endParaRPr lang="en-US" sz="4000" dirty="0"/>
          </a:p>
        </p:txBody>
      </p:sp>
      <p:sp>
        <p:nvSpPr>
          <p:cNvPr id="5" name="Text Placeholder 4"/>
          <p:cNvSpPr>
            <a:spLocks noGrp="1"/>
          </p:cNvSpPr>
          <p:nvPr>
            <p:ph type="body" sz="quarter" idx="14"/>
          </p:nvPr>
        </p:nvSpPr>
        <p:spPr/>
        <p:txBody>
          <a:bodyPr/>
          <a:lstStyle/>
          <a:p>
            <a:r>
              <a:rPr lang="en-US" dirty="0" smtClean="0"/>
              <a:t>Dan Holme</a:t>
            </a:r>
          </a:p>
          <a:p>
            <a:r>
              <a:rPr lang="en-US" dirty="0" smtClean="0"/>
              <a:t>Analyst &amp; Evangelist</a:t>
            </a:r>
          </a:p>
          <a:p>
            <a:r>
              <a:rPr lang="en-US" dirty="0" smtClean="0"/>
              <a:t>IT UNITY</a:t>
            </a:r>
            <a:endParaRPr lang="en-US" dirty="0"/>
          </a:p>
        </p:txBody>
      </p:sp>
    </p:spTree>
    <p:extLst>
      <p:ext uri="{BB962C8B-B14F-4D97-AF65-F5344CB8AC3E}">
        <p14:creationId xmlns:p14="http://schemas.microsoft.com/office/powerpoint/2010/main" val="1111952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9" y="494932"/>
            <a:ext cx="12429886" cy="6004662"/>
          </a:xfrm>
          <a:prstGeom prst="rect">
            <a:avLst/>
          </a:prstGeom>
        </p:spPr>
      </p:pic>
    </p:spTree>
    <p:extLst>
      <p:ext uri="{BB962C8B-B14F-4D97-AF65-F5344CB8AC3E}">
        <p14:creationId xmlns:p14="http://schemas.microsoft.com/office/powerpoint/2010/main" val="399722540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78578" y="430600"/>
            <a:ext cx="10116728" cy="4699604"/>
            <a:chOff x="688557" y="299334"/>
            <a:chExt cx="12096900" cy="5619469"/>
          </a:xfrm>
        </p:grpSpPr>
        <p:grpSp>
          <p:nvGrpSpPr>
            <p:cNvPr id="22" name="Group 21"/>
            <p:cNvGrpSpPr/>
            <p:nvPr/>
          </p:nvGrpSpPr>
          <p:grpSpPr>
            <a:xfrm>
              <a:off x="2111774" y="299334"/>
              <a:ext cx="7536977" cy="4949879"/>
              <a:chOff x="1224823" y="2690293"/>
              <a:chExt cx="2544744" cy="1671250"/>
            </a:xfrm>
          </p:grpSpPr>
          <p:pic>
            <p:nvPicPr>
              <p:cNvPr id="2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259"/>
              <a:stretch/>
            </p:blipFill>
            <p:spPr bwMode="auto">
              <a:xfrm>
                <a:off x="1548569" y="2762672"/>
                <a:ext cx="1794930" cy="11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9"/>
              <p:cNvPicPr>
                <a:picLocks noChangeAspect="1"/>
              </p:cNvPicPr>
              <p:nvPr/>
            </p:nvPicPr>
            <p:blipFill rotWithShape="1">
              <a:blip r:embed="rId4" cstate="print">
                <a:extLst>
                  <a:ext uri="{28A0092B-C50C-407E-A947-70E740481C1C}">
                    <a14:useLocalDpi xmlns:a14="http://schemas.microsoft.com/office/drawing/2010/main" val="0"/>
                  </a:ext>
                </a:extLst>
              </a:blip>
              <a:srcRect l="-850" t="-1" r="-4680" b="-2439"/>
              <a:stretch/>
            </p:blipFill>
            <p:spPr>
              <a:xfrm>
                <a:off x="1224823" y="2690293"/>
                <a:ext cx="2544744" cy="1671250"/>
              </a:xfrm>
              <a:prstGeom prst="rect">
                <a:avLst/>
              </a:prstGeom>
            </p:spPr>
          </p:pic>
        </p:grpSp>
        <p:grpSp>
          <p:nvGrpSpPr>
            <p:cNvPr id="23" name="Group 22"/>
            <p:cNvGrpSpPr/>
            <p:nvPr/>
          </p:nvGrpSpPr>
          <p:grpSpPr>
            <a:xfrm>
              <a:off x="6608790" y="936970"/>
              <a:ext cx="6176667" cy="4063617"/>
              <a:chOff x="3275278" y="3328270"/>
              <a:chExt cx="1824346" cy="1145284"/>
            </a:xfrm>
            <a:scene3d>
              <a:camera prst="perspectiveContrastingLeftFacing"/>
              <a:lightRig rig="threePt" dir="t"/>
            </a:scene3d>
          </p:grpSpPr>
          <p:pic>
            <p:nvPicPr>
              <p:cNvPr id="27" name="NYT Sport page with articl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5278" y="3328270"/>
                <a:ext cx="1824346" cy="1145284"/>
              </a:xfrm>
              <a:prstGeom prst="rect">
                <a:avLst/>
              </a:prstGeom>
            </p:spPr>
          </p:pic>
          <p:pic>
            <p:nvPicPr>
              <p:cNvPr id="2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38736" y="3388984"/>
                <a:ext cx="1687028" cy="95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4" name="Group 23"/>
            <p:cNvGrpSpPr/>
            <p:nvPr/>
          </p:nvGrpSpPr>
          <p:grpSpPr>
            <a:xfrm>
              <a:off x="688557" y="2296670"/>
              <a:ext cx="1833038" cy="3622133"/>
              <a:chOff x="870285" y="3290463"/>
              <a:chExt cx="563397" cy="1113288"/>
            </a:xfrm>
            <a:scene3d>
              <a:camera prst="perspectiveRelaxedModerately"/>
              <a:lightRig rig="threePt" dir="t"/>
            </a:scene3d>
          </p:grpSpPr>
          <p:pic>
            <p:nvPicPr>
              <p:cNvPr id="25" name="Pictur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0285" y="3290463"/>
                <a:ext cx="563397" cy="1113288"/>
              </a:xfrm>
              <a:prstGeom prst="roundRect">
                <a:avLst>
                  <a:gd name="adj" fmla="val 834"/>
                </a:avLst>
              </a:prstGeom>
              <a:noFill/>
              <a:ln w="9525">
                <a:noFill/>
                <a:miter lim="800000"/>
                <a:headEnd/>
                <a:tailEnd/>
              </a:ln>
              <a:effectLst/>
            </p:spPr>
          </p:pic>
          <p:pic>
            <p:nvPicPr>
              <p:cNvPr id="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23925" y="3505200"/>
                <a:ext cx="447947" cy="72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11" name="Rectangle 10"/>
          <p:cNvSpPr/>
          <p:nvPr/>
        </p:nvSpPr>
        <p:spPr bwMode="auto">
          <a:xfrm>
            <a:off x="-9428" y="3331535"/>
            <a:ext cx="12460414" cy="3677925"/>
          </a:xfrm>
          <a:prstGeom prst="rect">
            <a:avLst/>
          </a:prstGeom>
          <a:gradFill>
            <a:gsLst>
              <a:gs pos="0">
                <a:srgbClr val="000000">
                  <a:alpha val="0"/>
                </a:srgbClr>
              </a:gs>
              <a:gs pos="100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20" tIns="46611" rIns="93220" bIns="4661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784" fontAlgn="base">
              <a:spcBef>
                <a:spcPct val="0"/>
              </a:spcBef>
              <a:spcAft>
                <a:spcPct val="0"/>
              </a:spcAft>
            </a:pPr>
            <a:endParaRPr lang="en-US" sz="2243"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pPr algn="r"/>
            <a:r>
              <a:rPr lang="en-US" sz="7998" dirty="0">
                <a:gradFill>
                  <a:gsLst>
                    <a:gs pos="0">
                      <a:srgbClr val="FFFFFF"/>
                    </a:gs>
                    <a:gs pos="100000">
                      <a:srgbClr val="FFFFFF"/>
                    </a:gs>
                  </a:gsLst>
                  <a:lin ang="5400000" scaled="0"/>
                </a:gradFill>
                <a:cs typeface="Segoe Light"/>
              </a:rPr>
              <a:t>Mobile</a:t>
            </a:r>
            <a:endParaRPr lang="en-US" dirty="0"/>
          </a:p>
        </p:txBody>
      </p:sp>
    </p:spTree>
    <p:extLst>
      <p:ext uri="{BB962C8B-B14F-4D97-AF65-F5344CB8AC3E}">
        <p14:creationId xmlns:p14="http://schemas.microsoft.com/office/powerpoint/2010/main" val="49075359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588" t="-113" r="-139" b="8935"/>
          <a:stretch/>
        </p:blipFill>
        <p:spPr>
          <a:xfrm>
            <a:off x="1180" y="-708393"/>
            <a:ext cx="12571396" cy="7679895"/>
          </a:xfrm>
          <a:prstGeom prst="rect">
            <a:avLst/>
          </a:prstGeom>
        </p:spPr>
      </p:pic>
      <p:sp>
        <p:nvSpPr>
          <p:cNvPr id="3" name="Rectangle 2"/>
          <p:cNvSpPr/>
          <p:nvPr/>
        </p:nvSpPr>
        <p:spPr bwMode="auto">
          <a:xfrm>
            <a:off x="-9428" y="3331535"/>
            <a:ext cx="12460414" cy="3677925"/>
          </a:xfrm>
          <a:prstGeom prst="rect">
            <a:avLst/>
          </a:prstGeom>
          <a:gradFill>
            <a:gsLst>
              <a:gs pos="0">
                <a:srgbClr val="000000">
                  <a:alpha val="0"/>
                </a:srgbClr>
              </a:gs>
              <a:gs pos="100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20" tIns="46611" rIns="93220" bIns="4661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784" fontAlgn="base">
              <a:spcBef>
                <a:spcPct val="0"/>
              </a:spcBef>
              <a:spcAft>
                <a:spcPct val="0"/>
              </a:spcAft>
            </a:pPr>
            <a:endParaRPr lang="en-US" sz="2243" dirty="0">
              <a:gradFill>
                <a:gsLst>
                  <a:gs pos="0">
                    <a:srgbClr val="FFFFFF"/>
                  </a:gs>
                  <a:gs pos="100000">
                    <a:srgbClr val="FFFFFF"/>
                  </a:gs>
                </a:gsLst>
                <a:lin ang="5400000" scaled="0"/>
              </a:gradFill>
            </a:endParaRPr>
          </a:p>
        </p:txBody>
      </p:sp>
      <p:sp>
        <p:nvSpPr>
          <p:cNvPr id="4" name="Title 3"/>
          <p:cNvSpPr txBox="1">
            <a:spLocks/>
          </p:cNvSpPr>
          <p:nvPr/>
        </p:nvSpPr>
        <p:spPr>
          <a:xfrm>
            <a:off x="275398" y="5264870"/>
            <a:ext cx="11888046" cy="1051570"/>
          </a:xfrm>
          <a:prstGeom prst="rect">
            <a:avLst/>
          </a:prstGeom>
        </p:spPr>
        <p:txBody>
          <a:bodyPr vert="horz" wrap="square" lIns="0" tIns="0" rIns="0" bIns="0" rtlCol="0">
            <a:sp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r" defTabSz="914142">
              <a:lnSpc>
                <a:spcPts val="8156"/>
              </a:lnSpc>
            </a:pPr>
            <a:r>
              <a:rPr sz="7998">
                <a:gradFill>
                  <a:gsLst>
                    <a:gs pos="0">
                      <a:srgbClr val="FFFFFF"/>
                    </a:gs>
                    <a:gs pos="100000">
                      <a:srgbClr val="FFFFFF"/>
                    </a:gs>
                  </a:gsLst>
                  <a:lin ang="5400000" scaled="0"/>
                </a:gradFill>
                <a:cs typeface="Segoe Light"/>
              </a:rPr>
              <a:t>Social Networking</a:t>
            </a:r>
          </a:p>
        </p:txBody>
      </p:sp>
    </p:spTree>
    <p:extLst>
      <p:ext uri="{BB962C8B-B14F-4D97-AF65-F5344CB8AC3E}">
        <p14:creationId xmlns:p14="http://schemas.microsoft.com/office/powerpoint/2010/main" val="374266339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6" y="-896702"/>
            <a:ext cx="12429887" cy="8787931"/>
          </a:xfrm>
          <a:prstGeom prst="rect">
            <a:avLst/>
          </a:prstGeom>
        </p:spPr>
      </p:pic>
      <p:sp>
        <p:nvSpPr>
          <p:cNvPr id="3" name="Rectangle 2"/>
          <p:cNvSpPr/>
          <p:nvPr/>
        </p:nvSpPr>
        <p:spPr bwMode="auto">
          <a:xfrm>
            <a:off x="3302" y="3328523"/>
            <a:ext cx="12429886" cy="3665563"/>
          </a:xfrm>
          <a:prstGeom prst="rect">
            <a:avLst/>
          </a:prstGeom>
          <a:gradFill>
            <a:gsLst>
              <a:gs pos="0">
                <a:srgbClr val="000000">
                  <a:alpha val="0"/>
                </a:srgbClr>
              </a:gs>
              <a:gs pos="100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44" tIns="46623" rIns="93244" bIns="46623"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64"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Title 6"/>
          <p:cNvSpPr>
            <a:spLocks noGrp="1"/>
          </p:cNvSpPr>
          <p:nvPr>
            <p:ph type="title"/>
          </p:nvPr>
        </p:nvSpPr>
        <p:spPr>
          <a:xfrm>
            <a:off x="275398" y="5264870"/>
            <a:ext cx="11888046" cy="1051570"/>
          </a:xfrm>
        </p:spPr>
        <p:txBody>
          <a:bodyPr vert="horz" wrap="square" lIns="0" tIns="0" rIns="0" bIns="0" rtlCol="0" anchor="t">
            <a:spAutoFit/>
          </a:bodyPr>
          <a:lstStyle/>
          <a:p>
            <a:pPr algn="r" defTabSz="914142">
              <a:lnSpc>
                <a:spcPts val="8156"/>
              </a:lnSpc>
            </a:pPr>
            <a:r>
              <a:rPr lang="en-US" sz="7998" dirty="0">
                <a:gradFill>
                  <a:gsLst>
                    <a:gs pos="0">
                      <a:srgbClr val="FFFFFF"/>
                    </a:gs>
                    <a:gs pos="100000">
                      <a:srgbClr val="FFFFFF"/>
                    </a:gs>
                  </a:gsLst>
                  <a:lin ang="5400000" scaled="0"/>
                </a:gradFill>
                <a:latin typeface="Segoe UI Light"/>
                <a:cs typeface="Segoe Light"/>
              </a:rPr>
              <a:t>Search</a:t>
            </a:r>
          </a:p>
        </p:txBody>
      </p:sp>
    </p:spTree>
    <p:extLst>
      <p:ext uri="{BB962C8B-B14F-4D97-AF65-F5344CB8AC3E}">
        <p14:creationId xmlns:p14="http://schemas.microsoft.com/office/powerpoint/2010/main" val="369076312"/>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96" b="15583"/>
          <a:stretch/>
        </p:blipFill>
        <p:spPr>
          <a:xfrm>
            <a:off x="796" y="-7487"/>
            <a:ext cx="12434888" cy="7009506"/>
          </a:xfrm>
          <a:prstGeom prst="rect">
            <a:avLst/>
          </a:prstGeom>
        </p:spPr>
      </p:pic>
      <p:sp>
        <p:nvSpPr>
          <p:cNvPr id="4" name="Rectangle 3"/>
          <p:cNvSpPr/>
          <p:nvPr/>
        </p:nvSpPr>
        <p:spPr bwMode="auto">
          <a:xfrm>
            <a:off x="3302" y="3328523"/>
            <a:ext cx="12429886" cy="3665563"/>
          </a:xfrm>
          <a:prstGeom prst="rect">
            <a:avLst/>
          </a:prstGeom>
          <a:gradFill>
            <a:gsLst>
              <a:gs pos="0">
                <a:srgbClr val="000000">
                  <a:alpha val="0"/>
                </a:srgbClr>
              </a:gs>
              <a:gs pos="100000">
                <a:srgbClr val="000000">
                  <a:alpha val="66667"/>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44" tIns="46623" rIns="93244" bIns="46623"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2064" fontAlgn="base">
              <a:spcBef>
                <a:spcPct val="0"/>
              </a:spcBef>
              <a:spcAft>
                <a:spcPct val="0"/>
              </a:spcAft>
            </a:pPr>
            <a:endParaRPr lang="en-US" sz="2244" dirty="0">
              <a:gradFill>
                <a:gsLst>
                  <a:gs pos="0">
                    <a:srgbClr val="FFFFFF"/>
                  </a:gs>
                  <a:gs pos="100000">
                    <a:srgbClr val="FFFFFF"/>
                  </a:gs>
                </a:gsLst>
                <a:lin ang="5400000" scaled="0"/>
              </a:gradFill>
            </a:endParaRPr>
          </a:p>
        </p:txBody>
      </p:sp>
      <p:sp>
        <p:nvSpPr>
          <p:cNvPr id="7" name="Title 6"/>
          <p:cNvSpPr>
            <a:spLocks noGrp="1"/>
          </p:cNvSpPr>
          <p:nvPr>
            <p:ph type="title"/>
          </p:nvPr>
        </p:nvSpPr>
        <p:spPr>
          <a:xfrm>
            <a:off x="275398" y="5336097"/>
            <a:ext cx="11888046" cy="1051570"/>
          </a:xfrm>
        </p:spPr>
        <p:txBody>
          <a:bodyPr vert="horz" wrap="square" lIns="0" tIns="0" rIns="0" bIns="0" rtlCol="0" anchor="t">
            <a:spAutoFit/>
          </a:bodyPr>
          <a:lstStyle/>
          <a:p>
            <a:pPr algn="r">
              <a:lnSpc>
                <a:spcPts val="8156"/>
              </a:lnSpc>
            </a:pPr>
            <a:r>
              <a:rPr lang="en-US" sz="6599" dirty="0">
                <a:gradFill>
                  <a:gsLst>
                    <a:gs pos="0">
                      <a:srgbClr val="FFFFFF"/>
                    </a:gs>
                    <a:gs pos="100000">
                      <a:srgbClr val="FFFFFF"/>
                    </a:gs>
                  </a:gsLst>
                  <a:lin ang="5400000" scaled="0"/>
                </a:gradFill>
                <a:cs typeface="Segoe Light"/>
              </a:rPr>
              <a:t>Web Content Management</a:t>
            </a:r>
            <a:endParaRPr lang="en-US" sz="6599" dirty="0">
              <a:gradFill>
                <a:gsLst>
                  <a:gs pos="0">
                    <a:srgbClr val="FFFFFF"/>
                  </a:gs>
                  <a:gs pos="100000">
                    <a:srgbClr val="FFFFFF"/>
                  </a:gs>
                </a:gsLst>
                <a:lin ang="5400000" scaled="0"/>
              </a:gradFill>
              <a:latin typeface="Segoe UI Light"/>
              <a:cs typeface="Segoe Light"/>
            </a:endParaRPr>
          </a:p>
        </p:txBody>
      </p:sp>
    </p:spTree>
    <p:extLst>
      <p:ext uri="{BB962C8B-B14F-4D97-AF65-F5344CB8AC3E}">
        <p14:creationId xmlns:p14="http://schemas.microsoft.com/office/powerpoint/2010/main" val="155047630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1" name="Freeform 10"/>
          <p:cNvSpPr/>
          <p:nvPr/>
        </p:nvSpPr>
        <p:spPr>
          <a:xfrm>
            <a:off x="2506570" y="2762190"/>
            <a:ext cx="4243237"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12" name="Freeform 11"/>
          <p:cNvSpPr/>
          <p:nvPr/>
        </p:nvSpPr>
        <p:spPr>
          <a:xfrm>
            <a:off x="5781256"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Services</a:t>
            </a:r>
          </a:p>
        </p:txBody>
      </p:sp>
      <p:sp>
        <p:nvSpPr>
          <p:cNvPr id="13" name="Freeform 12"/>
          <p:cNvSpPr/>
          <p:nvPr/>
        </p:nvSpPr>
        <p:spPr>
          <a:xfrm>
            <a:off x="3538356" y="1872098"/>
            <a:ext cx="1173683"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New Workload</a:t>
            </a:r>
          </a:p>
        </p:txBody>
      </p:sp>
      <p:sp>
        <p:nvSpPr>
          <p:cNvPr id="14" name="Freeform 13"/>
          <p:cNvSpPr/>
          <p:nvPr/>
        </p:nvSpPr>
        <p:spPr>
          <a:xfrm>
            <a:off x="2500399" y="1874580"/>
            <a:ext cx="986386"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0B050"/>
          </a:solidFill>
          <a:ln>
            <a:solidFill>
              <a:srgbClr val="000000"/>
            </a:solid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smtClean="0">
                <a:solidFill>
                  <a:srgbClr val="FFFFFF"/>
                </a:solidFill>
              </a:rPr>
              <a:t>Social</a:t>
            </a:r>
            <a:endParaRPr lang="en-US" sz="1600" dirty="0">
              <a:solidFill>
                <a:srgbClr val="FFFFFF"/>
              </a:solidFill>
            </a:endParaRP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7" name="Freeform 26"/>
          <p:cNvSpPr/>
          <p:nvPr/>
        </p:nvSpPr>
        <p:spPr>
          <a:xfrm>
            <a:off x="4762372"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smtClean="0">
                <a:solidFill>
                  <a:srgbClr val="FFFFFF"/>
                </a:solidFill>
              </a:rPr>
              <a:t>Search</a:t>
            </a:r>
            <a:br>
              <a:rPr lang="en-US" sz="1600" dirty="0" smtClean="0">
                <a:solidFill>
                  <a:srgbClr val="FFFFFF"/>
                </a:solidFill>
              </a:rPr>
            </a:br>
            <a:r>
              <a:rPr lang="en-US" sz="1600" dirty="0" smtClean="0">
                <a:solidFill>
                  <a:srgbClr val="FFFFFF"/>
                </a:solidFill>
              </a:rPr>
              <a:t>Center, My Sites</a:t>
            </a:r>
            <a:endParaRPr lang="en-US" sz="1600" dirty="0">
              <a:solidFill>
                <a:srgbClr val="FFFFFF"/>
              </a:solidFill>
            </a:endParaRP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294864999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to 2013</a:t>
            </a:r>
          </a:p>
        </p:txBody>
      </p:sp>
      <p:sp>
        <p:nvSpPr>
          <p:cNvPr id="11" name="Freeform 10"/>
          <p:cNvSpPr/>
          <p:nvPr/>
        </p:nvSpPr>
        <p:spPr>
          <a:xfrm>
            <a:off x="2506570" y="2762190"/>
            <a:ext cx="4243237"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12" name="Freeform 11"/>
          <p:cNvSpPr/>
          <p:nvPr/>
        </p:nvSpPr>
        <p:spPr>
          <a:xfrm>
            <a:off x="5781256"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Services</a:t>
            </a:r>
          </a:p>
        </p:txBody>
      </p:sp>
      <p:sp>
        <p:nvSpPr>
          <p:cNvPr id="13" name="Freeform 12"/>
          <p:cNvSpPr/>
          <p:nvPr/>
        </p:nvSpPr>
        <p:spPr>
          <a:xfrm>
            <a:off x="3538356" y="1872098"/>
            <a:ext cx="1173683"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New Workload</a:t>
            </a:r>
          </a:p>
        </p:txBody>
      </p:sp>
      <p:sp>
        <p:nvSpPr>
          <p:cNvPr id="14" name="Freeform 13"/>
          <p:cNvSpPr/>
          <p:nvPr/>
        </p:nvSpPr>
        <p:spPr>
          <a:xfrm>
            <a:off x="2500399" y="1874580"/>
            <a:ext cx="986386"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smtClean="0">
                <a:solidFill>
                  <a:srgbClr val="FFFFFF"/>
                </a:solidFill>
              </a:rPr>
              <a:t>Social</a:t>
            </a:r>
            <a:endParaRPr lang="en-US" sz="1600" dirty="0">
              <a:solidFill>
                <a:srgbClr val="FFFFFF"/>
              </a:solidFill>
            </a:endParaRPr>
          </a:p>
        </p:txBody>
      </p:sp>
      <p:sp>
        <p:nvSpPr>
          <p:cNvPr id="15" name="Freeform 14"/>
          <p:cNvSpPr/>
          <p:nvPr/>
        </p:nvSpPr>
        <p:spPr>
          <a:xfrm>
            <a:off x="6779098" y="2762190"/>
            <a:ext cx="2819060"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19" name="Freeform 18"/>
          <p:cNvSpPr/>
          <p:nvPr/>
        </p:nvSpPr>
        <p:spPr>
          <a:xfrm>
            <a:off x="6806524" y="1873740"/>
            <a:ext cx="914382"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err="1">
                <a:solidFill>
                  <a:srgbClr val="FFFFFF"/>
                </a:solidFill>
              </a:rPr>
              <a:t>Collab</a:t>
            </a:r>
            <a:endParaRPr lang="en-US" sz="1600" dirty="0">
              <a:solidFill>
                <a:srgbClr val="FFFFFF"/>
              </a:solidFill>
            </a:endParaRPr>
          </a:p>
        </p:txBody>
      </p:sp>
      <p:sp>
        <p:nvSpPr>
          <p:cNvPr id="20" name="Freeform 19"/>
          <p:cNvSpPr/>
          <p:nvPr/>
        </p:nvSpPr>
        <p:spPr>
          <a:xfrm>
            <a:off x="8809037" y="1885211"/>
            <a:ext cx="789117"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LOB</a:t>
            </a:r>
          </a:p>
        </p:txBody>
      </p:sp>
      <p:sp>
        <p:nvSpPr>
          <p:cNvPr id="21" name="Freeform 20"/>
          <p:cNvSpPr/>
          <p:nvPr/>
        </p:nvSpPr>
        <p:spPr>
          <a:xfrm>
            <a:off x="7766816" y="1873740"/>
            <a:ext cx="991888"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a:solidFill>
                  <a:srgbClr val="FFFFFF"/>
                </a:solidFill>
              </a:rPr>
              <a:t>Intranet</a:t>
            </a:r>
          </a:p>
        </p:txBody>
      </p:sp>
      <p:sp>
        <p:nvSpPr>
          <p:cNvPr id="3" name="Rounded Rectangle 2"/>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2506570" y="3650640"/>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207"/>
          <p:cNvSpPr>
            <a:spLocks noEditPoints="1"/>
          </p:cNvSpPr>
          <p:nvPr/>
        </p:nvSpPr>
        <p:spPr bwMode="black">
          <a:xfrm>
            <a:off x="7694259" y="4303860"/>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sp>
        <p:nvSpPr>
          <p:cNvPr id="27" name="Freeform 26"/>
          <p:cNvSpPr/>
          <p:nvPr/>
        </p:nvSpPr>
        <p:spPr>
          <a:xfrm>
            <a:off x="4762372" y="1873740"/>
            <a:ext cx="968551"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1600" dirty="0" smtClean="0">
                <a:solidFill>
                  <a:srgbClr val="FFFFFF"/>
                </a:solidFill>
              </a:rPr>
              <a:t>Search</a:t>
            </a:r>
            <a:br>
              <a:rPr lang="en-US" sz="1600" dirty="0" smtClean="0">
                <a:solidFill>
                  <a:srgbClr val="FFFFFF"/>
                </a:solidFill>
              </a:rPr>
            </a:br>
            <a:r>
              <a:rPr lang="en-US" sz="1600" dirty="0" smtClean="0">
                <a:solidFill>
                  <a:srgbClr val="FFFFFF"/>
                </a:solidFill>
              </a:rPr>
              <a:t>Center, My Sites</a:t>
            </a:r>
            <a:endParaRPr lang="en-US" sz="1600" dirty="0">
              <a:solidFill>
                <a:srgbClr val="FFFFFF"/>
              </a:solidFill>
            </a:endParaRPr>
          </a:p>
        </p:txBody>
      </p:sp>
      <p:grpSp>
        <p:nvGrpSpPr>
          <p:cNvPr id="35" name="Group 34"/>
          <p:cNvGrpSpPr/>
          <p:nvPr/>
        </p:nvGrpSpPr>
        <p:grpSpPr>
          <a:xfrm>
            <a:off x="2670733" y="4085873"/>
            <a:ext cx="4525386" cy="1697389"/>
            <a:chOff x="1006883" y="365157"/>
            <a:chExt cx="10057116" cy="3484959"/>
          </a:xfrm>
        </p:grpSpPr>
        <p:sp>
          <p:nvSpPr>
            <p:cNvPr id="36" name="Freeform 35"/>
            <p:cNvSpPr/>
            <p:nvPr/>
          </p:nvSpPr>
          <p:spPr>
            <a:xfrm>
              <a:off x="1006884" y="3030512"/>
              <a:ext cx="10057115" cy="819604"/>
            </a:xfrm>
            <a:custGeom>
              <a:avLst/>
              <a:gdLst>
                <a:gd name="connsiteX0" fmla="*/ 0 w 8289525"/>
                <a:gd name="connsiteY0" fmla="*/ 86095 h 860945"/>
                <a:gd name="connsiteX1" fmla="*/ 86095 w 8289525"/>
                <a:gd name="connsiteY1" fmla="*/ 0 h 860945"/>
                <a:gd name="connsiteX2" fmla="*/ 8203431 w 8289525"/>
                <a:gd name="connsiteY2" fmla="*/ 0 h 860945"/>
                <a:gd name="connsiteX3" fmla="*/ 8289526 w 8289525"/>
                <a:gd name="connsiteY3" fmla="*/ 86095 h 860945"/>
                <a:gd name="connsiteX4" fmla="*/ 8289525 w 8289525"/>
                <a:gd name="connsiteY4" fmla="*/ 774851 h 860945"/>
                <a:gd name="connsiteX5" fmla="*/ 8203430 w 8289525"/>
                <a:gd name="connsiteY5" fmla="*/ 860946 h 860945"/>
                <a:gd name="connsiteX6" fmla="*/ 86095 w 8289525"/>
                <a:gd name="connsiteY6" fmla="*/ 860945 h 860945"/>
                <a:gd name="connsiteX7" fmla="*/ 0 w 8289525"/>
                <a:gd name="connsiteY7" fmla="*/ 774850 h 860945"/>
                <a:gd name="connsiteX8" fmla="*/ 0 w 8289525"/>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9525" h="860945">
                  <a:moveTo>
                    <a:pt x="0" y="86095"/>
                  </a:moveTo>
                  <a:cubicBezTo>
                    <a:pt x="0" y="38546"/>
                    <a:pt x="38546" y="0"/>
                    <a:pt x="86095" y="0"/>
                  </a:cubicBezTo>
                  <a:lnTo>
                    <a:pt x="8203431" y="0"/>
                  </a:lnTo>
                  <a:cubicBezTo>
                    <a:pt x="8250980" y="0"/>
                    <a:pt x="8289526" y="38546"/>
                    <a:pt x="8289526" y="86095"/>
                  </a:cubicBezTo>
                  <a:cubicBezTo>
                    <a:pt x="8289526" y="315680"/>
                    <a:pt x="8289525" y="545266"/>
                    <a:pt x="8289525" y="774851"/>
                  </a:cubicBezTo>
                  <a:cubicBezTo>
                    <a:pt x="8289525" y="822400"/>
                    <a:pt x="8250979" y="860946"/>
                    <a:pt x="8203430"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545" tIns="158545" rIns="158545" bIns="158545" numCol="1" spcCol="1270" anchor="ctr" anchorCtr="0">
              <a:noAutofit/>
            </a:bodyPr>
            <a:lstStyle/>
            <a:p>
              <a:pPr algn="ctr" defTabSz="1555374">
                <a:lnSpc>
                  <a:spcPct val="90000"/>
                </a:lnSpc>
                <a:spcBef>
                  <a:spcPct val="0"/>
                </a:spcBef>
                <a:spcAft>
                  <a:spcPct val="35000"/>
                </a:spcAft>
              </a:pPr>
              <a:r>
                <a:rPr lang="en-US" sz="2400" dirty="0">
                  <a:solidFill>
                    <a:srgbClr val="FFFFFF"/>
                  </a:solidFill>
                </a:rPr>
                <a:t>Network</a:t>
              </a:r>
            </a:p>
          </p:txBody>
        </p:sp>
        <p:sp>
          <p:nvSpPr>
            <p:cNvPr id="37" name="Freeform 36"/>
            <p:cNvSpPr/>
            <p:nvPr/>
          </p:nvSpPr>
          <p:spPr>
            <a:xfrm>
              <a:off x="1006883" y="2142059"/>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Data</a:t>
              </a:r>
            </a:p>
          </p:txBody>
        </p:sp>
        <p:sp>
          <p:nvSpPr>
            <p:cNvPr id="39" name="Freeform 38"/>
            <p:cNvSpPr/>
            <p:nvPr/>
          </p:nvSpPr>
          <p:spPr>
            <a:xfrm>
              <a:off x="3972409" y="2142059"/>
              <a:ext cx="7091590" cy="819604"/>
            </a:xfrm>
            <a:custGeom>
              <a:avLst/>
              <a:gdLst>
                <a:gd name="connsiteX0" fmla="*/ 0 w 7043222"/>
                <a:gd name="connsiteY0" fmla="*/ 86095 h 860945"/>
                <a:gd name="connsiteX1" fmla="*/ 86095 w 7043222"/>
                <a:gd name="connsiteY1" fmla="*/ 0 h 860945"/>
                <a:gd name="connsiteX2" fmla="*/ 6957128 w 7043222"/>
                <a:gd name="connsiteY2" fmla="*/ 0 h 860945"/>
                <a:gd name="connsiteX3" fmla="*/ 7043223 w 7043222"/>
                <a:gd name="connsiteY3" fmla="*/ 86095 h 860945"/>
                <a:gd name="connsiteX4" fmla="*/ 7043222 w 7043222"/>
                <a:gd name="connsiteY4" fmla="*/ 774851 h 860945"/>
                <a:gd name="connsiteX5" fmla="*/ 6957127 w 7043222"/>
                <a:gd name="connsiteY5" fmla="*/ 860946 h 860945"/>
                <a:gd name="connsiteX6" fmla="*/ 86095 w 7043222"/>
                <a:gd name="connsiteY6" fmla="*/ 860945 h 860945"/>
                <a:gd name="connsiteX7" fmla="*/ 0 w 7043222"/>
                <a:gd name="connsiteY7" fmla="*/ 774850 h 860945"/>
                <a:gd name="connsiteX8" fmla="*/ 0 w 7043222"/>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43222" h="860945">
                  <a:moveTo>
                    <a:pt x="0" y="86095"/>
                  </a:moveTo>
                  <a:cubicBezTo>
                    <a:pt x="0" y="38546"/>
                    <a:pt x="38546" y="0"/>
                    <a:pt x="86095" y="0"/>
                  </a:cubicBezTo>
                  <a:lnTo>
                    <a:pt x="6957128" y="0"/>
                  </a:lnTo>
                  <a:cubicBezTo>
                    <a:pt x="7004677" y="0"/>
                    <a:pt x="7043223" y="38546"/>
                    <a:pt x="7043223" y="86095"/>
                  </a:cubicBezTo>
                  <a:cubicBezTo>
                    <a:pt x="7043223" y="315680"/>
                    <a:pt x="7043222" y="545266"/>
                    <a:pt x="7043222" y="774851"/>
                  </a:cubicBezTo>
                  <a:cubicBezTo>
                    <a:pt x="7043222" y="822400"/>
                    <a:pt x="7004676" y="860946"/>
                    <a:pt x="6957127"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Servers</a:t>
              </a:r>
            </a:p>
          </p:txBody>
        </p:sp>
        <p:sp>
          <p:nvSpPr>
            <p:cNvPr id="40" name="Freeform 39"/>
            <p:cNvSpPr/>
            <p:nvPr/>
          </p:nvSpPr>
          <p:spPr>
            <a:xfrm>
              <a:off x="1006883" y="365157"/>
              <a:ext cx="2742849" cy="819604"/>
            </a:xfrm>
            <a:custGeom>
              <a:avLst/>
              <a:gdLst>
                <a:gd name="connsiteX0" fmla="*/ 0 w 1149726"/>
                <a:gd name="connsiteY0" fmla="*/ 86095 h 860945"/>
                <a:gd name="connsiteX1" fmla="*/ 86095 w 1149726"/>
                <a:gd name="connsiteY1" fmla="*/ 0 h 860945"/>
                <a:gd name="connsiteX2" fmla="*/ 1063632 w 1149726"/>
                <a:gd name="connsiteY2" fmla="*/ 0 h 860945"/>
                <a:gd name="connsiteX3" fmla="*/ 1149727 w 1149726"/>
                <a:gd name="connsiteY3" fmla="*/ 86095 h 860945"/>
                <a:gd name="connsiteX4" fmla="*/ 1149726 w 1149726"/>
                <a:gd name="connsiteY4" fmla="*/ 774851 h 860945"/>
                <a:gd name="connsiteX5" fmla="*/ 1063631 w 1149726"/>
                <a:gd name="connsiteY5" fmla="*/ 860946 h 860945"/>
                <a:gd name="connsiteX6" fmla="*/ 86095 w 1149726"/>
                <a:gd name="connsiteY6" fmla="*/ 860945 h 860945"/>
                <a:gd name="connsiteX7" fmla="*/ 0 w 1149726"/>
                <a:gd name="connsiteY7" fmla="*/ 774850 h 860945"/>
                <a:gd name="connsiteX8" fmla="*/ 0 w 114972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26" h="860945">
                  <a:moveTo>
                    <a:pt x="0" y="86095"/>
                  </a:moveTo>
                  <a:cubicBezTo>
                    <a:pt x="0" y="38546"/>
                    <a:pt x="38546" y="0"/>
                    <a:pt x="86095" y="0"/>
                  </a:cubicBezTo>
                  <a:lnTo>
                    <a:pt x="1063632" y="0"/>
                  </a:lnTo>
                  <a:cubicBezTo>
                    <a:pt x="1111181" y="0"/>
                    <a:pt x="1149727" y="38546"/>
                    <a:pt x="1149727" y="86095"/>
                  </a:cubicBezTo>
                  <a:cubicBezTo>
                    <a:pt x="1149727" y="315680"/>
                    <a:pt x="1149726" y="545266"/>
                    <a:pt x="1149726" y="774851"/>
                  </a:cubicBezTo>
                  <a:cubicBezTo>
                    <a:pt x="1149726" y="822400"/>
                    <a:pt x="1111180" y="860946"/>
                    <a:pt x="1063631"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SQL</a:t>
              </a:r>
            </a:p>
          </p:txBody>
        </p:sp>
        <p:sp>
          <p:nvSpPr>
            <p:cNvPr id="41" name="Freeform 40"/>
            <p:cNvSpPr/>
            <p:nvPr/>
          </p:nvSpPr>
          <p:spPr>
            <a:xfrm>
              <a:off x="1006884" y="1253609"/>
              <a:ext cx="10057115"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7118" tIns="147118" rIns="147118" bIns="147118" numCol="1" spcCol="1270" anchor="ctr" anchorCtr="0">
              <a:noAutofit/>
            </a:bodyPr>
            <a:lstStyle/>
            <a:p>
              <a:pPr algn="ctr" defTabSz="1422056">
                <a:lnSpc>
                  <a:spcPct val="90000"/>
                </a:lnSpc>
                <a:spcBef>
                  <a:spcPct val="0"/>
                </a:spcBef>
                <a:spcAft>
                  <a:spcPct val="35000"/>
                </a:spcAft>
              </a:pPr>
              <a:r>
                <a:rPr lang="en-US" sz="2400" dirty="0">
                  <a:solidFill>
                    <a:srgbClr val="FFFFFF"/>
                  </a:solidFill>
                </a:rPr>
                <a:t>Virtual Servers</a:t>
              </a:r>
            </a:p>
          </p:txBody>
        </p:sp>
        <p:sp>
          <p:nvSpPr>
            <p:cNvPr id="42" name="Freeform 41"/>
            <p:cNvSpPr/>
            <p:nvPr/>
          </p:nvSpPr>
          <p:spPr>
            <a:xfrm>
              <a:off x="3972409" y="365157"/>
              <a:ext cx="7091590" cy="819604"/>
            </a:xfrm>
            <a:custGeom>
              <a:avLst/>
              <a:gdLst>
                <a:gd name="connsiteX0" fmla="*/ 0 w 5845207"/>
                <a:gd name="connsiteY0" fmla="*/ 86095 h 860945"/>
                <a:gd name="connsiteX1" fmla="*/ 86095 w 5845207"/>
                <a:gd name="connsiteY1" fmla="*/ 0 h 860945"/>
                <a:gd name="connsiteX2" fmla="*/ 5759113 w 5845207"/>
                <a:gd name="connsiteY2" fmla="*/ 0 h 860945"/>
                <a:gd name="connsiteX3" fmla="*/ 5845208 w 5845207"/>
                <a:gd name="connsiteY3" fmla="*/ 86095 h 860945"/>
                <a:gd name="connsiteX4" fmla="*/ 5845207 w 5845207"/>
                <a:gd name="connsiteY4" fmla="*/ 774851 h 860945"/>
                <a:gd name="connsiteX5" fmla="*/ 5759112 w 5845207"/>
                <a:gd name="connsiteY5" fmla="*/ 860946 h 860945"/>
                <a:gd name="connsiteX6" fmla="*/ 86095 w 5845207"/>
                <a:gd name="connsiteY6" fmla="*/ 860945 h 860945"/>
                <a:gd name="connsiteX7" fmla="*/ 0 w 5845207"/>
                <a:gd name="connsiteY7" fmla="*/ 774850 h 860945"/>
                <a:gd name="connsiteX8" fmla="*/ 0 w 5845207"/>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5207" h="860945">
                  <a:moveTo>
                    <a:pt x="0" y="86095"/>
                  </a:moveTo>
                  <a:cubicBezTo>
                    <a:pt x="0" y="38546"/>
                    <a:pt x="38546" y="0"/>
                    <a:pt x="86095" y="0"/>
                  </a:cubicBezTo>
                  <a:lnTo>
                    <a:pt x="5759113" y="0"/>
                  </a:lnTo>
                  <a:cubicBezTo>
                    <a:pt x="5806662" y="0"/>
                    <a:pt x="5845208" y="38546"/>
                    <a:pt x="5845208" y="86095"/>
                  </a:cubicBezTo>
                  <a:cubicBezTo>
                    <a:pt x="5845208" y="315680"/>
                    <a:pt x="5845207" y="545266"/>
                    <a:pt x="5845207" y="774851"/>
                  </a:cubicBezTo>
                  <a:cubicBezTo>
                    <a:pt x="5845207" y="822400"/>
                    <a:pt x="5806661" y="860946"/>
                    <a:pt x="5759112" y="860946"/>
                  </a:cubicBezTo>
                  <a:lnTo>
                    <a:pt x="86095" y="860945"/>
                  </a:lnTo>
                  <a:cubicBezTo>
                    <a:pt x="38546" y="860945"/>
                    <a:pt x="0" y="822399"/>
                    <a:pt x="0" y="774850"/>
                  </a:cubicBezTo>
                  <a:lnTo>
                    <a:pt x="0" y="86095"/>
                  </a:lnTo>
                  <a:close/>
                </a:path>
              </a:pathLst>
            </a:custGeom>
            <a:solidFill>
              <a:srgbClr val="01265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2400" dirty="0">
                  <a:solidFill>
                    <a:srgbClr val="FFFFFF"/>
                  </a:solidFill>
                </a:rPr>
                <a:t>SharePoint</a:t>
              </a:r>
            </a:p>
          </p:txBody>
        </p:sp>
      </p:grpSp>
    </p:spTree>
    <p:extLst>
      <p:ext uri="{BB962C8B-B14F-4D97-AF65-F5344CB8AC3E}">
        <p14:creationId xmlns:p14="http://schemas.microsoft.com/office/powerpoint/2010/main" val="85610124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Roadmap to 2013</a:t>
            </a:r>
          </a:p>
        </p:txBody>
      </p:sp>
      <p:sp>
        <p:nvSpPr>
          <p:cNvPr id="4" name="Text Placeholder 3"/>
          <p:cNvSpPr>
            <a:spLocks noGrp="1"/>
          </p:cNvSpPr>
          <p:nvPr>
            <p:ph type="body" sz="quarter" idx="11"/>
          </p:nvPr>
        </p:nvSpPr>
        <p:spPr/>
        <p:txBody>
          <a:bodyPr/>
          <a:lstStyle/>
          <a:p>
            <a:r>
              <a:rPr lang="en-US" dirty="0" smtClean="0"/>
              <a:t>Deploy 2013 into your service portfolio </a:t>
            </a:r>
            <a:r>
              <a:rPr lang="en-US" i="1" dirty="0" smtClean="0"/>
              <a:t>now</a:t>
            </a:r>
            <a:endParaRPr lang="en-US" dirty="0"/>
          </a:p>
          <a:p>
            <a:pPr lvl="1"/>
            <a:r>
              <a:rPr lang="en-US" sz="2000" dirty="0"/>
              <a:t>The “real” hybrid: 2010 / 2013, Foundation / Server, on-premise / cloud</a:t>
            </a:r>
          </a:p>
          <a:p>
            <a:pPr lvl="1"/>
            <a:r>
              <a:rPr lang="en-US" sz="2000" dirty="0"/>
              <a:t>Don’t wait for SP1 but ensure your vendors are ready</a:t>
            </a:r>
          </a:p>
          <a:p>
            <a:pPr lvl="1"/>
            <a:r>
              <a:rPr lang="en-US" sz="2000" dirty="0">
                <a:solidFill>
                  <a:srgbClr val="FF0000"/>
                </a:solidFill>
              </a:rPr>
              <a:t>SharePoint 2013 service farm</a:t>
            </a:r>
          </a:p>
          <a:p>
            <a:pPr lvl="1"/>
            <a:r>
              <a:rPr lang="en-US" sz="2000" dirty="0">
                <a:solidFill>
                  <a:srgbClr val="FF0000"/>
                </a:solidFill>
              </a:rPr>
              <a:t>Search Center, My Sites</a:t>
            </a:r>
          </a:p>
          <a:p>
            <a:r>
              <a:rPr lang="en-US" dirty="0"/>
              <a:t>Get Office 365 into your service portfolio </a:t>
            </a:r>
            <a:r>
              <a:rPr lang="en-US" i="1" dirty="0"/>
              <a:t>now</a:t>
            </a:r>
            <a:endParaRPr lang="en-US" dirty="0"/>
          </a:p>
          <a:p>
            <a:r>
              <a:rPr lang="en-US" dirty="0" smtClean="0"/>
              <a:t>Deliver </a:t>
            </a:r>
            <a:r>
              <a:rPr lang="en-US" dirty="0"/>
              <a:t>innovative solutions to drive business value</a:t>
            </a:r>
          </a:p>
          <a:p>
            <a:pPr lvl="1"/>
            <a:r>
              <a:rPr lang="en-US" sz="2000" dirty="0"/>
              <a:t>Business users won’t wait for the next “big jump” upgrade project</a:t>
            </a:r>
          </a:p>
          <a:p>
            <a:pPr lvl="1"/>
            <a:r>
              <a:rPr lang="en-US" sz="2000" dirty="0">
                <a:solidFill>
                  <a:srgbClr val="FF0000"/>
                </a:solidFill>
              </a:rPr>
              <a:t>Deploy new workloads to 2010 or 2013, Foundation or Server, on-</a:t>
            </a:r>
            <a:r>
              <a:rPr lang="en-US" sz="2000" dirty="0" err="1">
                <a:solidFill>
                  <a:srgbClr val="FF0000"/>
                </a:solidFill>
              </a:rPr>
              <a:t>prem</a:t>
            </a:r>
            <a:r>
              <a:rPr lang="en-US" sz="2000" dirty="0">
                <a:solidFill>
                  <a:srgbClr val="FF0000"/>
                </a:solidFill>
              </a:rPr>
              <a:t> or cloud farm as appropriate </a:t>
            </a:r>
          </a:p>
          <a:p>
            <a:r>
              <a:rPr lang="en-US" dirty="0" smtClean="0"/>
              <a:t>Don’t deploy “big bet” workloads on 2010</a:t>
            </a:r>
          </a:p>
          <a:p>
            <a:pPr lvl="1"/>
            <a:r>
              <a:rPr lang="en-US" sz="2000" dirty="0"/>
              <a:t>If a workload involves SharePoint 2013’s “big bets”, you guarantee risk, pain, cost, or failure</a:t>
            </a:r>
          </a:p>
          <a:p>
            <a:pPr lvl="1"/>
            <a:r>
              <a:rPr lang="en-US" sz="2000" dirty="0">
                <a:solidFill>
                  <a:srgbClr val="FF0000"/>
                </a:solidFill>
              </a:rPr>
              <a:t>Social, search, mobile devices, WCM (public facing web site, published content intranet or extranet)</a:t>
            </a:r>
          </a:p>
        </p:txBody>
      </p:sp>
    </p:spTree>
    <p:extLst>
      <p:ext uri="{BB962C8B-B14F-4D97-AF65-F5344CB8AC3E}">
        <p14:creationId xmlns:p14="http://schemas.microsoft.com/office/powerpoint/2010/main" val="283272226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 have SharePoint 2007… Should I skip 2010?</a:t>
            </a:r>
            <a:endParaRPr lang="en-US" dirty="0"/>
          </a:p>
        </p:txBody>
      </p:sp>
    </p:spTree>
    <p:extLst>
      <p:ext uri="{BB962C8B-B14F-4D97-AF65-F5344CB8AC3E}">
        <p14:creationId xmlns:p14="http://schemas.microsoft.com/office/powerpoint/2010/main" val="393126826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2010/2013 Workload Decision Tree</a:t>
            </a:r>
            <a:endParaRPr lang="en-US" dirty="0"/>
          </a:p>
        </p:txBody>
      </p:sp>
      <p:sp>
        <p:nvSpPr>
          <p:cNvPr id="5" name="Flowchart: Process 4"/>
          <p:cNvSpPr/>
          <p:nvPr/>
        </p:nvSpPr>
        <p:spPr bwMode="auto">
          <a:xfrm>
            <a:off x="457560" y="1851361"/>
            <a:ext cx="2560278" cy="1508765"/>
          </a:xfrm>
          <a:prstGeom prst="flowChartProcess">
            <a:avLst/>
          </a:prstGeom>
          <a:solidFill>
            <a:srgbClr val="DCE1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solidFill>
                  <a:srgbClr val="000000"/>
                </a:solidFill>
                <a:ea typeface="Segoe UI" pitchFamily="34" charset="0"/>
                <a:cs typeface="Segoe UI" pitchFamily="34" charset="0"/>
              </a:rPr>
              <a:t>Define Business Need</a:t>
            </a:r>
          </a:p>
        </p:txBody>
      </p:sp>
      <p:grpSp>
        <p:nvGrpSpPr>
          <p:cNvPr id="2" name="Group 1"/>
          <p:cNvGrpSpPr/>
          <p:nvPr/>
        </p:nvGrpSpPr>
        <p:grpSpPr>
          <a:xfrm>
            <a:off x="3017838" y="1441723"/>
            <a:ext cx="4938924" cy="2328037"/>
            <a:chOff x="3017838" y="1441723"/>
            <a:chExt cx="4938924" cy="2328037"/>
          </a:xfrm>
        </p:grpSpPr>
        <p:sp>
          <p:nvSpPr>
            <p:cNvPr id="6" name="Flowchart: Decision 5"/>
            <p:cNvSpPr/>
            <p:nvPr/>
          </p:nvSpPr>
          <p:spPr bwMode="auto">
            <a:xfrm>
              <a:off x="4482080" y="1441723"/>
              <a:ext cx="3474682" cy="2328037"/>
            </a:xfrm>
            <a:prstGeom prst="flowChartDecision">
              <a:avLst/>
            </a:prstGeom>
            <a:solidFill>
              <a:srgbClr val="DCE1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solidFill>
                    <a:srgbClr val="000000"/>
                  </a:solidFill>
                  <a:ea typeface="Segoe UI" pitchFamily="34" charset="0"/>
                  <a:cs typeface="Segoe UI" pitchFamily="34" charset="0"/>
                </a:rPr>
                <a:t>Can it be done in 2010?</a:t>
              </a:r>
              <a:endParaRPr lang="en-US" sz="2800" dirty="0">
                <a:solidFill>
                  <a:srgbClr val="000000"/>
                </a:solidFill>
                <a:ea typeface="Segoe UI" pitchFamily="34" charset="0"/>
                <a:cs typeface="Segoe UI" pitchFamily="34" charset="0"/>
              </a:endParaRPr>
            </a:p>
          </p:txBody>
        </p:sp>
        <p:cxnSp>
          <p:nvCxnSpPr>
            <p:cNvPr id="11" name="Straight Arrow Connector 10"/>
            <p:cNvCxnSpPr>
              <a:stCxn id="5" idx="3"/>
            </p:cNvCxnSpPr>
            <p:nvPr/>
          </p:nvCxnSpPr>
          <p:spPr>
            <a:xfrm flipV="1">
              <a:off x="3017838" y="2582872"/>
              <a:ext cx="1554497" cy="22872"/>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8885237" y="3360125"/>
            <a:ext cx="2895602" cy="2846536"/>
            <a:chOff x="8885237" y="3360125"/>
            <a:chExt cx="2895602" cy="2846536"/>
          </a:xfrm>
        </p:grpSpPr>
        <p:sp>
          <p:nvSpPr>
            <p:cNvPr id="7" name="Flowchart: Terminator 6"/>
            <p:cNvSpPr/>
            <p:nvPr/>
          </p:nvSpPr>
          <p:spPr bwMode="auto">
            <a:xfrm>
              <a:off x="8885237" y="4868863"/>
              <a:ext cx="2895602" cy="1337798"/>
            </a:xfrm>
            <a:prstGeom prst="flowChartTerminator">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solidFill>
                    <a:srgbClr val="F7F7F9"/>
                  </a:solidFill>
                  <a:ea typeface="Segoe UI" pitchFamily="34" charset="0"/>
                  <a:cs typeface="Segoe UI" pitchFamily="34" charset="0"/>
                </a:rPr>
                <a:t>SharePoint 2013</a:t>
              </a:r>
              <a:endParaRPr lang="en-US" sz="2800" dirty="0">
                <a:solidFill>
                  <a:srgbClr val="F7F7F9"/>
                </a:solidFill>
                <a:ea typeface="Segoe UI" pitchFamily="34" charset="0"/>
                <a:cs typeface="Segoe UI" pitchFamily="34" charset="0"/>
              </a:endParaRPr>
            </a:p>
          </p:txBody>
        </p:sp>
        <p:cxnSp>
          <p:nvCxnSpPr>
            <p:cNvPr id="22" name="Straight Arrow Connector 21"/>
            <p:cNvCxnSpPr>
              <a:stCxn id="8" idx="2"/>
              <a:endCxn id="7" idx="0"/>
            </p:cNvCxnSpPr>
            <p:nvPr/>
          </p:nvCxnSpPr>
          <p:spPr>
            <a:xfrm>
              <a:off x="10333038" y="3360125"/>
              <a:ext cx="0" cy="1508738"/>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7956762" y="1851360"/>
            <a:ext cx="3656415" cy="1508765"/>
            <a:chOff x="7956762" y="1851360"/>
            <a:chExt cx="3656415" cy="1508765"/>
          </a:xfrm>
        </p:grpSpPr>
        <p:sp>
          <p:nvSpPr>
            <p:cNvPr id="8" name="Flowchart: Process 7"/>
            <p:cNvSpPr/>
            <p:nvPr/>
          </p:nvSpPr>
          <p:spPr bwMode="auto">
            <a:xfrm>
              <a:off x="9052899" y="1851360"/>
              <a:ext cx="2560278" cy="1508765"/>
            </a:xfrm>
            <a:prstGeom prst="flowChartProcess">
              <a:avLst/>
            </a:prstGeom>
            <a:solidFill>
              <a:srgbClr val="DCE1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a:solidFill>
                    <a:srgbClr val="000000"/>
                  </a:solidFill>
                  <a:ea typeface="Segoe UI" pitchFamily="34" charset="0"/>
                  <a:cs typeface="Segoe UI" pitchFamily="34" charset="0"/>
                </a:rPr>
                <a:t>It can be done better in 2013</a:t>
              </a:r>
            </a:p>
          </p:txBody>
        </p:sp>
        <p:cxnSp>
          <p:nvCxnSpPr>
            <p:cNvPr id="12" name="Straight Arrow Connector 11"/>
            <p:cNvCxnSpPr>
              <a:stCxn id="6" idx="3"/>
              <a:endCxn id="8" idx="1"/>
            </p:cNvCxnSpPr>
            <p:nvPr/>
          </p:nvCxnSpPr>
          <p:spPr>
            <a:xfrm>
              <a:off x="7956762" y="2605742"/>
              <a:ext cx="1096137" cy="1"/>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987242" y="2354272"/>
              <a:ext cx="696344"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YES</a:t>
              </a:r>
            </a:p>
          </p:txBody>
        </p:sp>
      </p:grpSp>
      <p:grpSp>
        <p:nvGrpSpPr>
          <p:cNvPr id="40" name="Group 39"/>
          <p:cNvGrpSpPr/>
          <p:nvPr/>
        </p:nvGrpSpPr>
        <p:grpSpPr>
          <a:xfrm>
            <a:off x="4482080" y="3769760"/>
            <a:ext cx="3474682" cy="2932020"/>
            <a:chOff x="4482080" y="3769760"/>
            <a:chExt cx="3474682" cy="2932020"/>
          </a:xfrm>
        </p:grpSpPr>
        <p:sp>
          <p:nvSpPr>
            <p:cNvPr id="9" name="Flowchart: Decision 8"/>
            <p:cNvSpPr/>
            <p:nvPr/>
          </p:nvSpPr>
          <p:spPr bwMode="auto">
            <a:xfrm>
              <a:off x="4482080" y="4373743"/>
              <a:ext cx="3474682" cy="2328037"/>
            </a:xfrm>
            <a:prstGeom prst="flowChartDecision">
              <a:avLst/>
            </a:prstGeom>
            <a:solidFill>
              <a:srgbClr val="DCE1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solidFill>
                    <a:srgbClr val="000000"/>
                  </a:solidFill>
                  <a:ea typeface="Segoe UI" pitchFamily="34" charset="0"/>
                  <a:cs typeface="Segoe UI" pitchFamily="34" charset="0"/>
                </a:rPr>
                <a:t>Can it be done in 2013?</a:t>
              </a:r>
              <a:endParaRPr lang="en-US" sz="2800" dirty="0">
                <a:solidFill>
                  <a:srgbClr val="000000"/>
                </a:solidFill>
                <a:ea typeface="Segoe UI" pitchFamily="34" charset="0"/>
                <a:cs typeface="Segoe UI" pitchFamily="34" charset="0"/>
              </a:endParaRPr>
            </a:p>
          </p:txBody>
        </p:sp>
        <p:cxnSp>
          <p:nvCxnSpPr>
            <p:cNvPr id="15" name="Straight Arrow Connector 14"/>
            <p:cNvCxnSpPr>
              <a:stCxn id="6" idx="2"/>
            </p:cNvCxnSpPr>
            <p:nvPr/>
          </p:nvCxnSpPr>
          <p:spPr>
            <a:xfrm>
              <a:off x="6219421" y="3769760"/>
              <a:ext cx="0" cy="754382"/>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880065" y="3788219"/>
              <a:ext cx="678712"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NO</a:t>
              </a:r>
            </a:p>
          </p:txBody>
        </p:sp>
      </p:grpSp>
      <p:grpSp>
        <p:nvGrpSpPr>
          <p:cNvPr id="43" name="Group 42"/>
          <p:cNvGrpSpPr/>
          <p:nvPr/>
        </p:nvGrpSpPr>
        <p:grpSpPr>
          <a:xfrm>
            <a:off x="7956762" y="5294468"/>
            <a:ext cx="928475" cy="517065"/>
            <a:chOff x="7956762" y="5294468"/>
            <a:chExt cx="928475" cy="517065"/>
          </a:xfrm>
        </p:grpSpPr>
        <p:cxnSp>
          <p:nvCxnSpPr>
            <p:cNvPr id="18" name="Straight Arrow Connector 17"/>
            <p:cNvCxnSpPr>
              <a:stCxn id="9" idx="3"/>
              <a:endCxn id="7" idx="1"/>
            </p:cNvCxnSpPr>
            <p:nvPr/>
          </p:nvCxnSpPr>
          <p:spPr>
            <a:xfrm>
              <a:off x="7956762" y="5537762"/>
              <a:ext cx="928475" cy="0"/>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988724" y="5294468"/>
              <a:ext cx="696344"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YES</a:t>
              </a:r>
            </a:p>
          </p:txBody>
        </p:sp>
      </p:grpSp>
      <p:sp>
        <p:nvSpPr>
          <p:cNvPr id="23" name="Flowchart: Terminator 22"/>
          <p:cNvSpPr/>
          <p:nvPr/>
        </p:nvSpPr>
        <p:spPr bwMode="auto">
          <a:xfrm>
            <a:off x="1307848" y="5074046"/>
            <a:ext cx="2026868" cy="927431"/>
          </a:xfrm>
          <a:prstGeom prst="flowChartTerminator">
            <a:avLst/>
          </a:prstGeom>
          <a:solidFill>
            <a:srgbClr val="FF5B5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solidFill>
                  <a:srgbClr val="F7F7F9"/>
                </a:solidFill>
                <a:ea typeface="Segoe UI" pitchFamily="34" charset="0"/>
                <a:cs typeface="Segoe UI" pitchFamily="34" charset="0"/>
              </a:rPr>
              <a:t>Another Product</a:t>
            </a:r>
            <a:endParaRPr lang="en-US" sz="2800" dirty="0">
              <a:solidFill>
                <a:srgbClr val="F7F7F9"/>
              </a:solidFill>
              <a:ea typeface="Segoe UI" pitchFamily="34" charset="0"/>
              <a:cs typeface="Segoe UI" pitchFamily="34" charset="0"/>
            </a:endParaRPr>
          </a:p>
        </p:txBody>
      </p:sp>
      <p:grpSp>
        <p:nvGrpSpPr>
          <p:cNvPr id="33" name="Group 32"/>
          <p:cNvGrpSpPr/>
          <p:nvPr/>
        </p:nvGrpSpPr>
        <p:grpSpPr>
          <a:xfrm>
            <a:off x="3334716" y="5294468"/>
            <a:ext cx="1147364" cy="517065"/>
            <a:chOff x="3334716" y="5294468"/>
            <a:chExt cx="1147364" cy="517065"/>
          </a:xfrm>
        </p:grpSpPr>
        <p:cxnSp>
          <p:nvCxnSpPr>
            <p:cNvPr id="25" name="Straight Arrow Connector 24"/>
            <p:cNvCxnSpPr>
              <a:stCxn id="9" idx="1"/>
              <a:endCxn id="23" idx="3"/>
            </p:cNvCxnSpPr>
            <p:nvPr/>
          </p:nvCxnSpPr>
          <p:spPr>
            <a:xfrm flipH="1">
              <a:off x="3334716" y="5537762"/>
              <a:ext cx="1147364" cy="0"/>
            </a:xfrm>
            <a:prstGeom prst="straightConnector1">
              <a:avLst/>
            </a:prstGeom>
            <a:ln w="762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703284" y="5294468"/>
              <a:ext cx="678712"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NO</a:t>
              </a:r>
            </a:p>
          </p:txBody>
        </p:sp>
      </p:grpSp>
    </p:spTree>
    <p:extLst>
      <p:ext uri="{BB962C8B-B14F-4D97-AF65-F5344CB8AC3E}">
        <p14:creationId xmlns:p14="http://schemas.microsoft.com/office/powerpoint/2010/main" val="33015060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right)">
                                      <p:cBhvr>
                                        <p:cTn id="37" dur="500"/>
                                        <p:tgtEl>
                                          <p:spTgt spid="33"/>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167" y="0"/>
            <a:ext cx="10944140" cy="3477886"/>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321866" y="2725812"/>
            <a:ext cx="9792742" cy="3559845"/>
          </a:xfrm>
          <a:prstGeom prst="rect">
            <a:avLst/>
          </a:prstGeom>
        </p:spPr>
      </p:pic>
    </p:spTree>
    <p:extLst>
      <p:ext uri="{BB962C8B-B14F-4D97-AF65-F5344CB8AC3E}">
        <p14:creationId xmlns:p14="http://schemas.microsoft.com/office/powerpoint/2010/main" val="296557700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OK, </a:t>
            </a:r>
            <a:r>
              <a:rPr lang="en-US" i="1" dirty="0" smtClean="0"/>
              <a:t>now</a:t>
            </a:r>
            <a:r>
              <a:rPr lang="en-US" dirty="0" smtClean="0"/>
              <a:t> can we upgrade?</a:t>
            </a:r>
            <a:endParaRPr lang="en-US" dirty="0"/>
          </a:p>
        </p:txBody>
      </p:sp>
    </p:spTree>
    <p:extLst>
      <p:ext uri="{BB962C8B-B14F-4D97-AF65-F5344CB8AC3E}">
        <p14:creationId xmlns:p14="http://schemas.microsoft.com/office/powerpoint/2010/main" val="3708517555"/>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Migrate</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a:gradFill>
                  <a:gsLst>
                    <a:gs pos="0">
                      <a:srgbClr val="FFFFFF"/>
                    </a:gs>
                    <a:gs pos="100000">
                      <a:srgbClr val="FFFFFF"/>
                    </a:gs>
                  </a:gsLst>
                  <a:lin ang="5400000" scaled="0"/>
                </a:gradFill>
                <a:ea typeface="Segoe UI" pitchFamily="34" charset="0"/>
                <a:cs typeface="Segoe UI" pitchFamily="34" charset="0"/>
              </a:rPr>
              <a:t>Don’t </a:t>
            </a:r>
            <a:r>
              <a:rPr lang="en-US" sz="6600" dirty="0" smtClean="0">
                <a:gradFill>
                  <a:gsLst>
                    <a:gs pos="0">
                      <a:srgbClr val="FFFFFF"/>
                    </a:gs>
                    <a:gs pos="100000">
                      <a:srgbClr val="FFFFFF"/>
                    </a:gs>
                  </a:gsLst>
                  <a:lin ang="5400000" scaled="0"/>
                </a:gradFill>
                <a:ea typeface="Segoe UI" pitchFamily="34" charset="0"/>
                <a:cs typeface="Segoe UI" pitchFamily="34" charset="0"/>
              </a:rPr>
              <a:t>Upgrade</a:t>
            </a:r>
            <a:endParaRPr lang="en-US" sz="6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408767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Migrate</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Upgrade is Dead</a:t>
            </a:r>
            <a:endParaRPr lang="en-US" sz="66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0217678"/>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Upgrade: A High Level View</a:t>
            </a:r>
            <a:endParaRPr lang="en-US" dirty="0"/>
          </a:p>
        </p:txBody>
      </p:sp>
      <p:grpSp>
        <p:nvGrpSpPr>
          <p:cNvPr id="4" name="Group 3"/>
          <p:cNvGrpSpPr/>
          <p:nvPr/>
        </p:nvGrpSpPr>
        <p:grpSpPr>
          <a:xfrm>
            <a:off x="2779170" y="1886963"/>
            <a:ext cx="2067468" cy="4810700"/>
            <a:chOff x="2779170" y="1886963"/>
            <a:chExt cx="2067468" cy="4810700"/>
          </a:xfrm>
        </p:grpSpPr>
        <p:sp>
          <p:nvSpPr>
            <p:cNvPr id="165" name="Rectangle 164"/>
            <p:cNvSpPr/>
            <p:nvPr/>
          </p:nvSpPr>
          <p:spPr>
            <a:xfrm>
              <a:off x="2779170" y="1886963"/>
              <a:ext cx="2067468" cy="4810700"/>
            </a:xfrm>
            <a:prstGeom prst="rect">
              <a:avLst/>
            </a:prstGeom>
            <a:solidFill>
              <a:sysClr val="windowText" lastClr="000000">
                <a:lumMod val="85000"/>
                <a:lumOff val="15000"/>
              </a:sysClr>
            </a:solidFill>
            <a:ln w="25400" cap="flat" cmpd="sng" algn="ctr">
              <a:noFill/>
              <a:prstDash val="solid"/>
            </a:ln>
            <a:effectLst/>
          </p:spPr>
          <p:txBody>
            <a:bodyPr rtlCol="0" anchor="b"/>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Copy databases to new farm</a:t>
              </a:r>
              <a:endParaRPr lang="en-US" sz="1600" kern="0" dirty="0" smtClean="0">
                <a:solidFill>
                  <a:prstClr val="white"/>
                </a:solidFill>
                <a:latin typeface="Calibri"/>
              </a:endParaRPr>
            </a:p>
          </p:txBody>
        </p:sp>
        <p:sp>
          <p:nvSpPr>
            <p:cNvPr id="166" name="TextBox 165"/>
            <p:cNvSpPr txBox="1"/>
            <p:nvPr/>
          </p:nvSpPr>
          <p:spPr>
            <a:xfrm>
              <a:off x="2779170"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2</a:t>
              </a:r>
            </a:p>
          </p:txBody>
        </p:sp>
        <p:grpSp>
          <p:nvGrpSpPr>
            <p:cNvPr id="150" name="Group 4"/>
            <p:cNvGrpSpPr>
              <a:grpSpLocks noChangeAspect="1"/>
            </p:cNvGrpSpPr>
            <p:nvPr/>
          </p:nvGrpSpPr>
          <p:grpSpPr bwMode="auto">
            <a:xfrm>
              <a:off x="3190119" y="3613323"/>
              <a:ext cx="1245571" cy="1247499"/>
              <a:chOff x="1841" y="1030"/>
              <a:chExt cx="646" cy="647"/>
            </a:xfrm>
          </p:grpSpPr>
          <p:sp>
            <p:nvSpPr>
              <p:cNvPr id="151" name="AutoShape 3"/>
              <p:cNvSpPr>
                <a:spLocks noChangeAspect="1" noChangeArrowheads="1" noTextEdit="1"/>
              </p:cNvSpPr>
              <p:nvPr/>
            </p:nvSpPr>
            <p:spPr bwMode="auto">
              <a:xfrm>
                <a:off x="1841" y="1031"/>
                <a:ext cx="646"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2" name="Freeform 5"/>
              <p:cNvSpPr>
                <a:spLocks/>
              </p:cNvSpPr>
              <p:nvPr/>
            </p:nvSpPr>
            <p:spPr bwMode="auto">
              <a:xfrm>
                <a:off x="2122" y="1318"/>
                <a:ext cx="224" cy="106"/>
              </a:xfrm>
              <a:custGeom>
                <a:avLst/>
                <a:gdLst>
                  <a:gd name="T0" fmla="*/ 0 w 224"/>
                  <a:gd name="T1" fmla="*/ 74 h 106"/>
                  <a:gd name="T2" fmla="*/ 78 w 224"/>
                  <a:gd name="T3" fmla="*/ 106 h 106"/>
                  <a:gd name="T4" fmla="*/ 224 w 224"/>
                  <a:gd name="T5" fmla="*/ 28 h 106"/>
                  <a:gd name="T6" fmla="*/ 152 w 224"/>
                  <a:gd name="T7" fmla="*/ 0 h 106"/>
                  <a:gd name="T8" fmla="*/ 0 w 224"/>
                  <a:gd name="T9" fmla="*/ 74 h 106"/>
                </a:gdLst>
                <a:ahLst/>
                <a:cxnLst>
                  <a:cxn ang="0">
                    <a:pos x="T0" y="T1"/>
                  </a:cxn>
                  <a:cxn ang="0">
                    <a:pos x="T2" y="T3"/>
                  </a:cxn>
                  <a:cxn ang="0">
                    <a:pos x="T4" y="T5"/>
                  </a:cxn>
                  <a:cxn ang="0">
                    <a:pos x="T6" y="T7"/>
                  </a:cxn>
                  <a:cxn ang="0">
                    <a:pos x="T8" y="T9"/>
                  </a:cxn>
                </a:cxnLst>
                <a:rect l="0" t="0" r="r" b="b"/>
                <a:pathLst>
                  <a:path w="224" h="106">
                    <a:moveTo>
                      <a:pt x="0" y="74"/>
                    </a:moveTo>
                    <a:lnTo>
                      <a:pt x="78" y="106"/>
                    </a:lnTo>
                    <a:lnTo>
                      <a:pt x="224" y="28"/>
                    </a:lnTo>
                    <a:lnTo>
                      <a:pt x="152" y="0"/>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3" name="Freeform 6"/>
              <p:cNvSpPr>
                <a:spLocks/>
              </p:cNvSpPr>
              <p:nvPr/>
            </p:nvSpPr>
            <p:spPr bwMode="auto">
              <a:xfrm>
                <a:off x="2203" y="1352"/>
                <a:ext cx="149" cy="290"/>
              </a:xfrm>
              <a:custGeom>
                <a:avLst/>
                <a:gdLst>
                  <a:gd name="T0" fmla="*/ 38 w 52"/>
                  <a:gd name="T1" fmla="*/ 89 h 101"/>
                  <a:gd name="T2" fmla="*/ 49 w 52"/>
                  <a:gd name="T3" fmla="*/ 81 h 101"/>
                  <a:gd name="T4" fmla="*/ 52 w 52"/>
                  <a:gd name="T5" fmla="*/ 78 h 101"/>
                  <a:gd name="T6" fmla="*/ 52 w 52"/>
                  <a:gd name="T7" fmla="*/ 0 h 101"/>
                  <a:gd name="T8" fmla="*/ 0 w 52"/>
                  <a:gd name="T9" fmla="*/ 28 h 101"/>
                  <a:gd name="T10" fmla="*/ 0 w 52"/>
                  <a:gd name="T11" fmla="*/ 101 h 101"/>
                  <a:gd name="T12" fmla="*/ 38 w 52"/>
                  <a:gd name="T13" fmla="*/ 89 h 101"/>
                </a:gdLst>
                <a:ahLst/>
                <a:cxnLst>
                  <a:cxn ang="0">
                    <a:pos x="T0" y="T1"/>
                  </a:cxn>
                  <a:cxn ang="0">
                    <a:pos x="T2" y="T3"/>
                  </a:cxn>
                  <a:cxn ang="0">
                    <a:pos x="T4" y="T5"/>
                  </a:cxn>
                  <a:cxn ang="0">
                    <a:pos x="T6" y="T7"/>
                  </a:cxn>
                  <a:cxn ang="0">
                    <a:pos x="T8" y="T9"/>
                  </a:cxn>
                  <a:cxn ang="0">
                    <a:pos x="T10" y="T11"/>
                  </a:cxn>
                  <a:cxn ang="0">
                    <a:pos x="T12" y="T13"/>
                  </a:cxn>
                </a:cxnLst>
                <a:rect l="0" t="0" r="r" b="b"/>
                <a:pathLst>
                  <a:path w="52" h="101">
                    <a:moveTo>
                      <a:pt x="38" y="89"/>
                    </a:moveTo>
                    <a:cubicBezTo>
                      <a:pt x="49" y="81"/>
                      <a:pt x="49" y="81"/>
                      <a:pt x="49" y="81"/>
                    </a:cubicBezTo>
                    <a:cubicBezTo>
                      <a:pt x="50" y="80"/>
                      <a:pt x="51" y="79"/>
                      <a:pt x="52" y="78"/>
                    </a:cubicBezTo>
                    <a:cubicBezTo>
                      <a:pt x="52" y="0"/>
                      <a:pt x="52" y="0"/>
                      <a:pt x="52" y="0"/>
                    </a:cubicBezTo>
                    <a:cubicBezTo>
                      <a:pt x="0" y="28"/>
                      <a:pt x="0" y="28"/>
                      <a:pt x="0" y="28"/>
                    </a:cubicBezTo>
                    <a:cubicBezTo>
                      <a:pt x="0" y="101"/>
                      <a:pt x="0" y="101"/>
                      <a:pt x="0" y="101"/>
                    </a:cubicBezTo>
                    <a:cubicBezTo>
                      <a:pt x="16" y="99"/>
                      <a:pt x="29" y="94"/>
                      <a:pt x="38"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4" name="Freeform 7"/>
              <p:cNvSpPr>
                <a:spLocks noEditPoints="1"/>
              </p:cNvSpPr>
              <p:nvPr/>
            </p:nvSpPr>
            <p:spPr bwMode="auto">
              <a:xfrm>
                <a:off x="2119" y="1398"/>
                <a:ext cx="75" cy="247"/>
              </a:xfrm>
              <a:custGeom>
                <a:avLst/>
                <a:gdLst>
                  <a:gd name="T0" fmla="*/ 26 w 26"/>
                  <a:gd name="T1" fmla="*/ 86 h 86"/>
                  <a:gd name="T2" fmla="*/ 26 w 26"/>
                  <a:gd name="T3" fmla="*/ 12 h 86"/>
                  <a:gd name="T4" fmla="*/ 0 w 26"/>
                  <a:gd name="T5" fmla="*/ 0 h 86"/>
                  <a:gd name="T6" fmla="*/ 0 w 26"/>
                  <a:gd name="T7" fmla="*/ 85 h 86"/>
                  <a:gd name="T8" fmla="*/ 26 w 26"/>
                  <a:gd name="T9" fmla="*/ 86 h 86"/>
                  <a:gd name="T10" fmla="*/ 6 w 26"/>
                  <a:gd name="T11" fmla="*/ 29 h 86"/>
                  <a:gd name="T12" fmla="*/ 20 w 26"/>
                  <a:gd name="T13" fmla="*/ 33 h 86"/>
                  <a:gd name="T14" fmla="*/ 20 w 26"/>
                  <a:gd name="T15" fmla="*/ 38 h 86"/>
                  <a:gd name="T16" fmla="*/ 6 w 26"/>
                  <a:gd name="T17" fmla="*/ 34 h 86"/>
                  <a:gd name="T18" fmla="*/ 6 w 26"/>
                  <a:gd name="T19" fmla="*/ 29 h 86"/>
                  <a:gd name="T20" fmla="*/ 6 w 26"/>
                  <a:gd name="T21" fmla="*/ 40 h 86"/>
                  <a:gd name="T22" fmla="*/ 20 w 26"/>
                  <a:gd name="T23" fmla="*/ 44 h 86"/>
                  <a:gd name="T24" fmla="*/ 20 w 26"/>
                  <a:gd name="T25" fmla="*/ 49 h 86"/>
                  <a:gd name="T26" fmla="*/ 6 w 26"/>
                  <a:gd name="T27" fmla="*/ 45 h 86"/>
                  <a:gd name="T28" fmla="*/ 6 w 26"/>
                  <a:gd name="T2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86">
                    <a:moveTo>
                      <a:pt x="26" y="86"/>
                    </a:moveTo>
                    <a:cubicBezTo>
                      <a:pt x="26" y="12"/>
                      <a:pt x="26" y="12"/>
                      <a:pt x="26" y="12"/>
                    </a:cubicBezTo>
                    <a:cubicBezTo>
                      <a:pt x="0" y="0"/>
                      <a:pt x="0" y="0"/>
                      <a:pt x="0" y="0"/>
                    </a:cubicBezTo>
                    <a:cubicBezTo>
                      <a:pt x="0" y="85"/>
                      <a:pt x="0" y="85"/>
                      <a:pt x="0" y="85"/>
                    </a:cubicBezTo>
                    <a:cubicBezTo>
                      <a:pt x="9" y="86"/>
                      <a:pt x="18" y="86"/>
                      <a:pt x="26" y="86"/>
                    </a:cubicBezTo>
                    <a:close/>
                    <a:moveTo>
                      <a:pt x="6" y="29"/>
                    </a:moveTo>
                    <a:cubicBezTo>
                      <a:pt x="20" y="33"/>
                      <a:pt x="20" y="33"/>
                      <a:pt x="20" y="33"/>
                    </a:cubicBezTo>
                    <a:cubicBezTo>
                      <a:pt x="20" y="38"/>
                      <a:pt x="20" y="38"/>
                      <a:pt x="20" y="38"/>
                    </a:cubicBezTo>
                    <a:cubicBezTo>
                      <a:pt x="6" y="34"/>
                      <a:pt x="6" y="34"/>
                      <a:pt x="6" y="34"/>
                    </a:cubicBezTo>
                    <a:lnTo>
                      <a:pt x="6" y="29"/>
                    </a:lnTo>
                    <a:close/>
                    <a:moveTo>
                      <a:pt x="6" y="40"/>
                    </a:moveTo>
                    <a:cubicBezTo>
                      <a:pt x="20" y="44"/>
                      <a:pt x="20" y="44"/>
                      <a:pt x="20" y="44"/>
                    </a:cubicBezTo>
                    <a:cubicBezTo>
                      <a:pt x="20" y="49"/>
                      <a:pt x="20" y="49"/>
                      <a:pt x="20" y="49"/>
                    </a:cubicBezTo>
                    <a:cubicBezTo>
                      <a:pt x="6" y="45"/>
                      <a:pt x="6" y="45"/>
                      <a:pt x="6" y="45"/>
                    </a:cubicBezTo>
                    <a:lnTo>
                      <a:pt x="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5" name="Freeform 8"/>
              <p:cNvSpPr>
                <a:spLocks/>
              </p:cNvSpPr>
              <p:nvPr/>
            </p:nvSpPr>
            <p:spPr bwMode="auto">
              <a:xfrm>
                <a:off x="1976" y="1269"/>
                <a:ext cx="227" cy="103"/>
              </a:xfrm>
              <a:custGeom>
                <a:avLst/>
                <a:gdLst>
                  <a:gd name="T0" fmla="*/ 0 w 227"/>
                  <a:gd name="T1" fmla="*/ 72 h 103"/>
                  <a:gd name="T2" fmla="*/ 77 w 227"/>
                  <a:gd name="T3" fmla="*/ 103 h 103"/>
                  <a:gd name="T4" fmla="*/ 227 w 227"/>
                  <a:gd name="T5" fmla="*/ 26 h 103"/>
                  <a:gd name="T6" fmla="*/ 152 w 227"/>
                  <a:gd name="T7" fmla="*/ 0 h 103"/>
                  <a:gd name="T8" fmla="*/ 0 w 227"/>
                  <a:gd name="T9" fmla="*/ 72 h 103"/>
                </a:gdLst>
                <a:ahLst/>
                <a:cxnLst>
                  <a:cxn ang="0">
                    <a:pos x="T0" y="T1"/>
                  </a:cxn>
                  <a:cxn ang="0">
                    <a:pos x="T2" y="T3"/>
                  </a:cxn>
                  <a:cxn ang="0">
                    <a:pos x="T4" y="T5"/>
                  </a:cxn>
                  <a:cxn ang="0">
                    <a:pos x="T6" y="T7"/>
                  </a:cxn>
                  <a:cxn ang="0">
                    <a:pos x="T8" y="T9"/>
                  </a:cxn>
                </a:cxnLst>
                <a:rect l="0" t="0" r="r" b="b"/>
                <a:pathLst>
                  <a:path w="227" h="103">
                    <a:moveTo>
                      <a:pt x="0" y="72"/>
                    </a:moveTo>
                    <a:lnTo>
                      <a:pt x="77" y="103"/>
                    </a:lnTo>
                    <a:lnTo>
                      <a:pt x="227" y="26"/>
                    </a:lnTo>
                    <a:lnTo>
                      <a:pt x="152" y="0"/>
                    </a:lnTo>
                    <a:lnTo>
                      <a:pt x="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6" name="Freeform 9"/>
              <p:cNvSpPr>
                <a:spLocks noEditPoints="1"/>
              </p:cNvSpPr>
              <p:nvPr/>
            </p:nvSpPr>
            <p:spPr bwMode="auto">
              <a:xfrm>
                <a:off x="1973" y="1349"/>
                <a:ext cx="75" cy="281"/>
              </a:xfrm>
              <a:custGeom>
                <a:avLst/>
                <a:gdLst>
                  <a:gd name="T0" fmla="*/ 75 w 75"/>
                  <a:gd name="T1" fmla="*/ 32 h 281"/>
                  <a:gd name="T2" fmla="*/ 0 w 75"/>
                  <a:gd name="T3" fmla="*/ 0 h 281"/>
                  <a:gd name="T4" fmla="*/ 0 w 75"/>
                  <a:gd name="T5" fmla="*/ 250 h 281"/>
                  <a:gd name="T6" fmla="*/ 75 w 75"/>
                  <a:gd name="T7" fmla="*/ 281 h 281"/>
                  <a:gd name="T8" fmla="*/ 75 w 75"/>
                  <a:gd name="T9" fmla="*/ 32 h 281"/>
                  <a:gd name="T10" fmla="*/ 57 w 75"/>
                  <a:gd name="T11" fmla="*/ 141 h 281"/>
                  <a:gd name="T12" fmla="*/ 17 w 75"/>
                  <a:gd name="T13" fmla="*/ 129 h 281"/>
                  <a:gd name="T14" fmla="*/ 17 w 75"/>
                  <a:gd name="T15" fmla="*/ 112 h 281"/>
                  <a:gd name="T16" fmla="*/ 57 w 75"/>
                  <a:gd name="T17" fmla="*/ 124 h 281"/>
                  <a:gd name="T18" fmla="*/ 57 w 75"/>
                  <a:gd name="T19" fmla="*/ 141 h 281"/>
                  <a:gd name="T20" fmla="*/ 57 w 75"/>
                  <a:gd name="T21" fmla="*/ 109 h 281"/>
                  <a:gd name="T22" fmla="*/ 17 w 75"/>
                  <a:gd name="T23" fmla="*/ 98 h 281"/>
                  <a:gd name="T24" fmla="*/ 17 w 75"/>
                  <a:gd name="T25" fmla="*/ 81 h 281"/>
                  <a:gd name="T26" fmla="*/ 57 w 75"/>
                  <a:gd name="T27" fmla="*/ 92 h 281"/>
                  <a:gd name="T28" fmla="*/ 57 w 75"/>
                  <a:gd name="T29" fmla="*/ 10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281">
                    <a:moveTo>
                      <a:pt x="75" y="32"/>
                    </a:moveTo>
                    <a:lnTo>
                      <a:pt x="0" y="0"/>
                    </a:lnTo>
                    <a:lnTo>
                      <a:pt x="0" y="250"/>
                    </a:lnTo>
                    <a:lnTo>
                      <a:pt x="75" y="281"/>
                    </a:lnTo>
                    <a:lnTo>
                      <a:pt x="75" y="32"/>
                    </a:lnTo>
                    <a:close/>
                    <a:moveTo>
                      <a:pt x="57" y="141"/>
                    </a:moveTo>
                    <a:lnTo>
                      <a:pt x="17" y="129"/>
                    </a:lnTo>
                    <a:lnTo>
                      <a:pt x="17" y="112"/>
                    </a:lnTo>
                    <a:lnTo>
                      <a:pt x="57" y="124"/>
                    </a:lnTo>
                    <a:lnTo>
                      <a:pt x="57" y="141"/>
                    </a:lnTo>
                    <a:close/>
                    <a:moveTo>
                      <a:pt x="57" y="109"/>
                    </a:moveTo>
                    <a:lnTo>
                      <a:pt x="17" y="98"/>
                    </a:lnTo>
                    <a:lnTo>
                      <a:pt x="17" y="81"/>
                    </a:lnTo>
                    <a:lnTo>
                      <a:pt x="57" y="92"/>
                    </a:lnTo>
                    <a:lnTo>
                      <a:pt x="57"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7" name="Freeform 10"/>
              <p:cNvSpPr>
                <a:spLocks/>
              </p:cNvSpPr>
              <p:nvPr/>
            </p:nvSpPr>
            <p:spPr bwMode="auto">
              <a:xfrm>
                <a:off x="2059" y="1303"/>
                <a:ext cx="147" cy="327"/>
              </a:xfrm>
              <a:custGeom>
                <a:avLst/>
                <a:gdLst>
                  <a:gd name="T0" fmla="*/ 49 w 147"/>
                  <a:gd name="T1" fmla="*/ 86 h 327"/>
                  <a:gd name="T2" fmla="*/ 147 w 147"/>
                  <a:gd name="T3" fmla="*/ 38 h 327"/>
                  <a:gd name="T4" fmla="*/ 147 w 147"/>
                  <a:gd name="T5" fmla="*/ 0 h 327"/>
                  <a:gd name="T6" fmla="*/ 0 w 147"/>
                  <a:gd name="T7" fmla="*/ 78 h 327"/>
                  <a:gd name="T8" fmla="*/ 0 w 147"/>
                  <a:gd name="T9" fmla="*/ 327 h 327"/>
                  <a:gd name="T10" fmla="*/ 49 w 147"/>
                  <a:gd name="T11" fmla="*/ 293 h 327"/>
                  <a:gd name="T12" fmla="*/ 49 w 147"/>
                  <a:gd name="T13" fmla="*/ 86 h 327"/>
                </a:gdLst>
                <a:ahLst/>
                <a:cxnLst>
                  <a:cxn ang="0">
                    <a:pos x="T0" y="T1"/>
                  </a:cxn>
                  <a:cxn ang="0">
                    <a:pos x="T2" y="T3"/>
                  </a:cxn>
                  <a:cxn ang="0">
                    <a:pos x="T4" y="T5"/>
                  </a:cxn>
                  <a:cxn ang="0">
                    <a:pos x="T6" y="T7"/>
                  </a:cxn>
                  <a:cxn ang="0">
                    <a:pos x="T8" y="T9"/>
                  </a:cxn>
                  <a:cxn ang="0">
                    <a:pos x="T10" y="T11"/>
                  </a:cxn>
                  <a:cxn ang="0">
                    <a:pos x="T12" y="T13"/>
                  </a:cxn>
                </a:cxnLst>
                <a:rect l="0" t="0" r="r" b="b"/>
                <a:pathLst>
                  <a:path w="147" h="327">
                    <a:moveTo>
                      <a:pt x="49" y="86"/>
                    </a:moveTo>
                    <a:lnTo>
                      <a:pt x="147" y="38"/>
                    </a:lnTo>
                    <a:lnTo>
                      <a:pt x="147" y="0"/>
                    </a:lnTo>
                    <a:lnTo>
                      <a:pt x="0" y="78"/>
                    </a:lnTo>
                    <a:lnTo>
                      <a:pt x="0" y="327"/>
                    </a:lnTo>
                    <a:lnTo>
                      <a:pt x="49" y="293"/>
                    </a:lnTo>
                    <a:lnTo>
                      <a:pt x="49"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8" name="Oval 11"/>
              <p:cNvSpPr>
                <a:spLocks noChangeArrowheads="1"/>
              </p:cNvSpPr>
              <p:nvPr/>
            </p:nvSpPr>
            <p:spPr bwMode="auto">
              <a:xfrm>
                <a:off x="1850" y="1030"/>
                <a:ext cx="625" cy="623"/>
              </a:xfrm>
              <a:prstGeom prst="ellipse">
                <a:avLst/>
              </a:prstGeom>
              <a:noFill/>
              <a:ln w="285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9" name="Oval 12"/>
              <p:cNvSpPr>
                <a:spLocks noChangeArrowheads="1"/>
              </p:cNvSpPr>
              <p:nvPr/>
            </p:nvSpPr>
            <p:spPr bwMode="auto">
              <a:xfrm>
                <a:off x="1861" y="1042"/>
                <a:ext cx="603" cy="603"/>
              </a:xfrm>
              <a:prstGeom prst="ellipse">
                <a:avLst/>
              </a:prstGeom>
              <a:noFill/>
              <a:ln w="19050" cap="flat">
                <a:solidFill>
                  <a:srgbClr val="40404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0" name="Oval 13"/>
              <p:cNvSpPr>
                <a:spLocks noChangeArrowheads="1"/>
              </p:cNvSpPr>
              <p:nvPr/>
            </p:nvSpPr>
            <p:spPr bwMode="auto">
              <a:xfrm>
                <a:off x="2068" y="1108"/>
                <a:ext cx="212" cy="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1" name="Freeform 14"/>
              <p:cNvSpPr>
                <a:spLocks/>
              </p:cNvSpPr>
              <p:nvPr/>
            </p:nvSpPr>
            <p:spPr bwMode="auto">
              <a:xfrm>
                <a:off x="2068" y="1163"/>
                <a:ext cx="212" cy="83"/>
              </a:xfrm>
              <a:custGeom>
                <a:avLst/>
                <a:gdLst>
                  <a:gd name="T0" fmla="*/ 0 w 74"/>
                  <a:gd name="T1" fmla="*/ 0 h 29"/>
                  <a:gd name="T2" fmla="*/ 0 w 74"/>
                  <a:gd name="T3" fmla="*/ 18 h 29"/>
                  <a:gd name="T4" fmla="*/ 38 w 74"/>
                  <a:gd name="T5" fmla="*/ 29 h 29"/>
                  <a:gd name="T6" fmla="*/ 74 w 74"/>
                  <a:gd name="T7" fmla="*/ 19 h 29"/>
                  <a:gd name="T8" fmla="*/ 74 w 74"/>
                  <a:gd name="T9" fmla="*/ 0 h 29"/>
                  <a:gd name="T10" fmla="*/ 37 w 74"/>
                  <a:gd name="T11" fmla="*/ 9 h 29"/>
                  <a:gd name="T12" fmla="*/ 0 w 7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74" h="29">
                    <a:moveTo>
                      <a:pt x="0" y="0"/>
                    </a:moveTo>
                    <a:cubicBezTo>
                      <a:pt x="0" y="18"/>
                      <a:pt x="0" y="18"/>
                      <a:pt x="0" y="18"/>
                    </a:cubicBezTo>
                    <a:cubicBezTo>
                      <a:pt x="0" y="18"/>
                      <a:pt x="11" y="29"/>
                      <a:pt x="38" y="29"/>
                    </a:cubicBezTo>
                    <a:cubicBezTo>
                      <a:pt x="66" y="29"/>
                      <a:pt x="74" y="19"/>
                      <a:pt x="74" y="19"/>
                    </a:cubicBezTo>
                    <a:cubicBezTo>
                      <a:pt x="74" y="0"/>
                      <a:pt x="74" y="0"/>
                      <a:pt x="74" y="0"/>
                    </a:cubicBezTo>
                    <a:cubicBezTo>
                      <a:pt x="70" y="5"/>
                      <a:pt x="55" y="9"/>
                      <a:pt x="37" y="9"/>
                    </a:cubicBezTo>
                    <a:cubicBezTo>
                      <a:pt x="20" y="9"/>
                      <a:pt x="5" y="5"/>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2" name="Freeform 15"/>
              <p:cNvSpPr>
                <a:spLocks/>
              </p:cNvSpPr>
              <p:nvPr/>
            </p:nvSpPr>
            <p:spPr bwMode="auto">
              <a:xfrm>
                <a:off x="2013" y="1191"/>
                <a:ext cx="6" cy="167"/>
              </a:xfrm>
              <a:custGeom>
                <a:avLst/>
                <a:gdLst>
                  <a:gd name="T0" fmla="*/ 0 w 6"/>
                  <a:gd name="T1" fmla="*/ 161 h 167"/>
                  <a:gd name="T2" fmla="*/ 6 w 6"/>
                  <a:gd name="T3" fmla="*/ 167 h 167"/>
                  <a:gd name="T4" fmla="*/ 6 w 6"/>
                  <a:gd name="T5" fmla="*/ 3 h 167"/>
                  <a:gd name="T6" fmla="*/ 0 w 6"/>
                  <a:gd name="T7" fmla="*/ 0 h 167"/>
                  <a:gd name="T8" fmla="*/ 0 w 6"/>
                  <a:gd name="T9" fmla="*/ 161 h 167"/>
                </a:gdLst>
                <a:ahLst/>
                <a:cxnLst>
                  <a:cxn ang="0">
                    <a:pos x="T0" y="T1"/>
                  </a:cxn>
                  <a:cxn ang="0">
                    <a:pos x="T2" y="T3"/>
                  </a:cxn>
                  <a:cxn ang="0">
                    <a:pos x="T4" y="T5"/>
                  </a:cxn>
                  <a:cxn ang="0">
                    <a:pos x="T6" y="T7"/>
                  </a:cxn>
                  <a:cxn ang="0">
                    <a:pos x="T8" y="T9"/>
                  </a:cxn>
                </a:cxnLst>
                <a:rect l="0" t="0" r="r" b="b"/>
                <a:pathLst>
                  <a:path w="6" h="167">
                    <a:moveTo>
                      <a:pt x="0" y="161"/>
                    </a:moveTo>
                    <a:lnTo>
                      <a:pt x="6" y="167"/>
                    </a:lnTo>
                    <a:lnTo>
                      <a:pt x="6" y="3"/>
                    </a:lnTo>
                    <a:lnTo>
                      <a:pt x="0" y="0"/>
                    </a:lnTo>
                    <a:lnTo>
                      <a:pt x="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3" name="Rectangle 16"/>
              <p:cNvSpPr>
                <a:spLocks noChangeArrowheads="1"/>
              </p:cNvSpPr>
              <p:nvPr/>
            </p:nvSpPr>
            <p:spPr bwMode="auto">
              <a:xfrm>
                <a:off x="2013" y="1191"/>
                <a:ext cx="313"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4" name="Rectangle 17"/>
              <p:cNvSpPr>
                <a:spLocks noChangeArrowheads="1"/>
              </p:cNvSpPr>
              <p:nvPr/>
            </p:nvSpPr>
            <p:spPr bwMode="auto">
              <a:xfrm>
                <a:off x="2323" y="1191"/>
                <a:ext cx="9" cy="1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grpSp>
        <p:nvGrpSpPr>
          <p:cNvPr id="5" name="Group 4"/>
          <p:cNvGrpSpPr/>
          <p:nvPr/>
        </p:nvGrpSpPr>
        <p:grpSpPr>
          <a:xfrm>
            <a:off x="5072229" y="1886963"/>
            <a:ext cx="2067468" cy="4810700"/>
            <a:chOff x="5072229" y="1886963"/>
            <a:chExt cx="2067468" cy="4810700"/>
          </a:xfrm>
        </p:grpSpPr>
        <p:sp>
          <p:nvSpPr>
            <p:cNvPr id="176" name="Rectangle 175"/>
            <p:cNvSpPr/>
            <p:nvPr/>
          </p:nvSpPr>
          <p:spPr>
            <a:xfrm>
              <a:off x="5072229" y="1886963"/>
              <a:ext cx="2067468" cy="4810700"/>
            </a:xfrm>
            <a:prstGeom prst="rect">
              <a:avLst/>
            </a:prstGeom>
            <a:solidFill>
              <a:sysClr val="windowText" lastClr="000000">
                <a:lumMod val="85000"/>
                <a:lumOff val="15000"/>
              </a:sysClr>
            </a:solidFill>
            <a:ln w="25400" cap="flat" cmpd="sng" algn="ctr">
              <a:noFill/>
              <a:prstDash val="solid"/>
            </a:ln>
            <a:effectLst/>
          </p:spPr>
          <p:txBody>
            <a:bodyPr rtlCol="0" anchor="b"/>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Upgrade D</a:t>
              </a:r>
              <a:r>
                <a:rPr lang="en-US" sz="1600" kern="0" dirty="0" smtClean="0">
                  <a:solidFill>
                    <a:prstClr val="white"/>
                  </a:solidFill>
                  <a:latin typeface="Calibri"/>
                </a:rPr>
                <a:t>atabases</a:t>
              </a:r>
            </a:p>
          </p:txBody>
        </p:sp>
        <p:sp>
          <p:nvSpPr>
            <p:cNvPr id="177" name="TextBox 176"/>
            <p:cNvSpPr txBox="1"/>
            <p:nvPr/>
          </p:nvSpPr>
          <p:spPr>
            <a:xfrm>
              <a:off x="5072229"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3</a:t>
              </a:r>
            </a:p>
          </p:txBody>
        </p:sp>
        <p:grpSp>
          <p:nvGrpSpPr>
            <p:cNvPr id="169" name="Group 168"/>
            <p:cNvGrpSpPr>
              <a:grpSpLocks noChangeAspect="1"/>
            </p:cNvGrpSpPr>
            <p:nvPr/>
          </p:nvGrpSpPr>
          <p:grpSpPr>
            <a:xfrm>
              <a:off x="5482214" y="3613323"/>
              <a:ext cx="1247498" cy="1247499"/>
              <a:chOff x="6805837" y="1879768"/>
              <a:chExt cx="1429742" cy="1418371"/>
            </a:xfrm>
          </p:grpSpPr>
          <p:sp>
            <p:nvSpPr>
              <p:cNvPr id="170" name="Oval 21"/>
              <p:cNvSpPr>
                <a:spLocks noChangeArrowheads="1"/>
              </p:cNvSpPr>
              <p:nvPr/>
            </p:nvSpPr>
            <p:spPr bwMode="auto">
              <a:xfrm>
                <a:off x="6805837" y="1879768"/>
                <a:ext cx="1429742" cy="1418371"/>
              </a:xfrm>
              <a:prstGeom prst="ellipse">
                <a:avLst/>
              </a:prstGeom>
              <a:noFill/>
              <a:ln w="19050" cap="flat">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nvGrpSpPr>
              <p:cNvPr id="171" name="Group 170"/>
              <p:cNvGrpSpPr/>
              <p:nvPr/>
            </p:nvGrpSpPr>
            <p:grpSpPr>
              <a:xfrm>
                <a:off x="7048065" y="2040595"/>
                <a:ext cx="945287" cy="1096717"/>
                <a:chOff x="2189164" y="1796988"/>
                <a:chExt cx="506411" cy="587535"/>
              </a:xfrm>
              <a:solidFill>
                <a:sysClr val="window" lastClr="FFFFFF"/>
              </a:solidFill>
            </p:grpSpPr>
            <p:sp>
              <p:nvSpPr>
                <p:cNvPr id="172" name="Oval 5"/>
                <p:cNvSpPr>
                  <a:spLocks noChangeArrowheads="1"/>
                </p:cNvSpPr>
                <p:nvPr/>
              </p:nvSpPr>
              <p:spPr bwMode="auto">
                <a:xfrm>
                  <a:off x="2189164" y="1796988"/>
                  <a:ext cx="506411" cy="1450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73" name="Freeform 6"/>
                <p:cNvSpPr>
                  <a:spLocks/>
                </p:cNvSpPr>
                <p:nvPr/>
              </p:nvSpPr>
              <p:spPr bwMode="auto">
                <a:xfrm>
                  <a:off x="2189164" y="1912528"/>
                  <a:ext cx="506411" cy="172081"/>
                </a:xfrm>
                <a:custGeom>
                  <a:avLst/>
                  <a:gdLst>
                    <a:gd name="T0" fmla="*/ 0 w 84"/>
                    <a:gd name="T1" fmla="*/ 0 h 29"/>
                    <a:gd name="T2" fmla="*/ 0 w 84"/>
                    <a:gd name="T3" fmla="*/ 18 h 29"/>
                    <a:gd name="T4" fmla="*/ 43 w 84"/>
                    <a:gd name="T5" fmla="*/ 29 h 29"/>
                    <a:gd name="T6" fmla="*/ 84 w 84"/>
                    <a:gd name="T7" fmla="*/ 18 h 29"/>
                    <a:gd name="T8" fmla="*/ 84 w 84"/>
                    <a:gd name="T9" fmla="*/ 0 h 29"/>
                    <a:gd name="T10" fmla="*/ 42 w 84"/>
                    <a:gd name="T11" fmla="*/ 9 h 29"/>
                    <a:gd name="T12" fmla="*/ 0 w 8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4" h="29">
                      <a:moveTo>
                        <a:pt x="0" y="0"/>
                      </a:moveTo>
                      <a:cubicBezTo>
                        <a:pt x="0" y="18"/>
                        <a:pt x="0" y="18"/>
                        <a:pt x="0" y="18"/>
                      </a:cubicBezTo>
                      <a:cubicBezTo>
                        <a:pt x="0" y="18"/>
                        <a:pt x="12" y="29"/>
                        <a:pt x="43" y="29"/>
                      </a:cubicBezTo>
                      <a:cubicBezTo>
                        <a:pt x="74" y="29"/>
                        <a:pt x="84" y="18"/>
                        <a:pt x="84" y="18"/>
                      </a:cubicBezTo>
                      <a:cubicBezTo>
                        <a:pt x="84" y="0"/>
                        <a:pt x="84" y="0"/>
                        <a:pt x="84" y="0"/>
                      </a:cubicBezTo>
                      <a:cubicBezTo>
                        <a:pt x="78" y="5"/>
                        <a:pt x="61" y="9"/>
                        <a:pt x="42" y="9"/>
                      </a:cubicBezTo>
                      <a:cubicBezTo>
                        <a:pt x="22" y="9"/>
                        <a:pt x="5"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74" name="Freeform 7"/>
                <p:cNvSpPr>
                  <a:spLocks/>
                </p:cNvSpPr>
                <p:nvPr/>
              </p:nvSpPr>
              <p:spPr bwMode="auto">
                <a:xfrm>
                  <a:off x="2189164" y="2062485"/>
                  <a:ext cx="506411" cy="172081"/>
                </a:xfrm>
                <a:custGeom>
                  <a:avLst/>
                  <a:gdLst>
                    <a:gd name="T0" fmla="*/ 0 w 84"/>
                    <a:gd name="T1" fmla="*/ 0 h 29"/>
                    <a:gd name="T2" fmla="*/ 0 w 84"/>
                    <a:gd name="T3" fmla="*/ 18 h 29"/>
                    <a:gd name="T4" fmla="*/ 43 w 84"/>
                    <a:gd name="T5" fmla="*/ 29 h 29"/>
                    <a:gd name="T6" fmla="*/ 84 w 84"/>
                    <a:gd name="T7" fmla="*/ 18 h 29"/>
                    <a:gd name="T8" fmla="*/ 84 w 84"/>
                    <a:gd name="T9" fmla="*/ 0 h 29"/>
                    <a:gd name="T10" fmla="*/ 42 w 84"/>
                    <a:gd name="T11" fmla="*/ 9 h 29"/>
                    <a:gd name="T12" fmla="*/ 0 w 8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4" h="29">
                      <a:moveTo>
                        <a:pt x="0" y="0"/>
                      </a:moveTo>
                      <a:cubicBezTo>
                        <a:pt x="0" y="18"/>
                        <a:pt x="0" y="18"/>
                        <a:pt x="0" y="18"/>
                      </a:cubicBezTo>
                      <a:cubicBezTo>
                        <a:pt x="0" y="18"/>
                        <a:pt x="12" y="29"/>
                        <a:pt x="43" y="29"/>
                      </a:cubicBezTo>
                      <a:cubicBezTo>
                        <a:pt x="74" y="29"/>
                        <a:pt x="84" y="18"/>
                        <a:pt x="84" y="18"/>
                      </a:cubicBezTo>
                      <a:cubicBezTo>
                        <a:pt x="84" y="0"/>
                        <a:pt x="84" y="0"/>
                        <a:pt x="84" y="0"/>
                      </a:cubicBezTo>
                      <a:cubicBezTo>
                        <a:pt x="78" y="5"/>
                        <a:pt x="61" y="9"/>
                        <a:pt x="42" y="9"/>
                      </a:cubicBezTo>
                      <a:cubicBezTo>
                        <a:pt x="22" y="9"/>
                        <a:pt x="5"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75" name="Freeform 8"/>
                <p:cNvSpPr>
                  <a:spLocks/>
                </p:cNvSpPr>
                <p:nvPr/>
              </p:nvSpPr>
              <p:spPr bwMode="auto">
                <a:xfrm>
                  <a:off x="2189164" y="2209983"/>
                  <a:ext cx="506411" cy="174540"/>
                </a:xfrm>
                <a:custGeom>
                  <a:avLst/>
                  <a:gdLst>
                    <a:gd name="T0" fmla="*/ 0 w 84"/>
                    <a:gd name="T1" fmla="*/ 0 h 29"/>
                    <a:gd name="T2" fmla="*/ 0 w 84"/>
                    <a:gd name="T3" fmla="*/ 18 h 29"/>
                    <a:gd name="T4" fmla="*/ 43 w 84"/>
                    <a:gd name="T5" fmla="*/ 29 h 29"/>
                    <a:gd name="T6" fmla="*/ 84 w 84"/>
                    <a:gd name="T7" fmla="*/ 19 h 29"/>
                    <a:gd name="T8" fmla="*/ 84 w 84"/>
                    <a:gd name="T9" fmla="*/ 0 h 29"/>
                    <a:gd name="T10" fmla="*/ 42 w 84"/>
                    <a:gd name="T11" fmla="*/ 9 h 29"/>
                    <a:gd name="T12" fmla="*/ 0 w 8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4" h="29">
                      <a:moveTo>
                        <a:pt x="0" y="0"/>
                      </a:moveTo>
                      <a:cubicBezTo>
                        <a:pt x="0" y="18"/>
                        <a:pt x="0" y="18"/>
                        <a:pt x="0" y="18"/>
                      </a:cubicBezTo>
                      <a:cubicBezTo>
                        <a:pt x="0" y="18"/>
                        <a:pt x="12" y="29"/>
                        <a:pt x="43" y="29"/>
                      </a:cubicBezTo>
                      <a:cubicBezTo>
                        <a:pt x="74" y="29"/>
                        <a:pt x="84" y="19"/>
                        <a:pt x="84" y="19"/>
                      </a:cubicBezTo>
                      <a:cubicBezTo>
                        <a:pt x="84" y="0"/>
                        <a:pt x="84" y="0"/>
                        <a:pt x="84" y="0"/>
                      </a:cubicBezTo>
                      <a:cubicBezTo>
                        <a:pt x="78" y="5"/>
                        <a:pt x="61" y="9"/>
                        <a:pt x="42" y="9"/>
                      </a:cubicBezTo>
                      <a:cubicBezTo>
                        <a:pt x="22" y="9"/>
                        <a:pt x="5"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grpSp>
      <p:sp>
        <p:nvSpPr>
          <p:cNvPr id="179" name="TextBox 178"/>
          <p:cNvSpPr txBox="1"/>
          <p:nvPr/>
        </p:nvSpPr>
        <p:spPr>
          <a:xfrm>
            <a:off x="9094718" y="1303737"/>
            <a:ext cx="316295" cy="384719"/>
          </a:xfrm>
          <a:prstGeom prst="rect">
            <a:avLst/>
          </a:prstGeom>
        </p:spPr>
        <p:txBody>
          <a:bodyPr wrap="square" lIns="91438" tIns="45719" rIns="91438" bIns="45719" rtlCol="0">
            <a:spAutoFit/>
          </a:bodyPr>
          <a:lstStyle/>
          <a:p>
            <a:pPr algn="r" defTabSz="914377"/>
            <a:r>
              <a:rPr lang="en-US" sz="1900" dirty="0" smtClean="0">
                <a:solidFill>
                  <a:prstClr val="white"/>
                </a:solidFill>
                <a:latin typeface="Calibri"/>
              </a:rPr>
              <a:t>4</a:t>
            </a:r>
          </a:p>
        </p:txBody>
      </p:sp>
      <p:grpSp>
        <p:nvGrpSpPr>
          <p:cNvPr id="3" name="Group 2"/>
          <p:cNvGrpSpPr/>
          <p:nvPr/>
        </p:nvGrpSpPr>
        <p:grpSpPr>
          <a:xfrm>
            <a:off x="490083" y="1886963"/>
            <a:ext cx="2067468" cy="4810700"/>
            <a:chOff x="490083" y="1886963"/>
            <a:chExt cx="2067468" cy="4810700"/>
          </a:xfrm>
        </p:grpSpPr>
        <p:sp>
          <p:nvSpPr>
            <p:cNvPr id="202" name="Rectangle 201"/>
            <p:cNvSpPr/>
            <p:nvPr/>
          </p:nvSpPr>
          <p:spPr>
            <a:xfrm>
              <a:off x="490083" y="1886963"/>
              <a:ext cx="2067468" cy="4810700"/>
            </a:xfrm>
            <a:prstGeom prst="rect">
              <a:avLst/>
            </a:prstGeom>
            <a:solidFill>
              <a:sysClr val="windowText" lastClr="000000">
                <a:lumMod val="85000"/>
                <a:lumOff val="15000"/>
              </a:sysClr>
            </a:solidFill>
            <a:ln w="25400" cap="flat" cmpd="sng" algn="ctr">
              <a:noFill/>
              <a:prstDash val="solid"/>
            </a:ln>
            <a:effectLst/>
          </p:spPr>
          <p:txBody>
            <a:bodyPr rtlCol="0" anchor="b"/>
            <a:lstStyle/>
            <a:p>
              <a:pPr algn="ctr" defTabSz="914377">
                <a:lnSpc>
                  <a:spcPts val="1400"/>
                </a:lnSpc>
                <a:defRPr/>
              </a:pPr>
              <a:r>
                <a:rPr lang="en-US" sz="1600" kern="0" dirty="0" smtClean="0">
                  <a:solidFill>
                    <a:prstClr val="white"/>
                  </a:solidFill>
                  <a:latin typeface="Calibri"/>
                </a:rPr>
                <a:t>Create SharePoint 2013 </a:t>
              </a:r>
            </a:p>
            <a:p>
              <a:pPr algn="ctr" defTabSz="914377">
                <a:lnSpc>
                  <a:spcPts val="1400"/>
                </a:lnSpc>
                <a:defRPr/>
              </a:pPr>
              <a:r>
                <a:rPr lang="en-US" sz="1600" kern="0" dirty="0" smtClean="0">
                  <a:solidFill>
                    <a:prstClr val="white"/>
                  </a:solidFill>
                  <a:latin typeface="Calibri"/>
                </a:rPr>
                <a:t>Production farm</a:t>
              </a:r>
              <a:r>
                <a:rPr lang="en-US" sz="1600" b="1" kern="0" dirty="0" smtClean="0">
                  <a:solidFill>
                    <a:prstClr val="white"/>
                  </a:solidFill>
                  <a:latin typeface="Calibri"/>
                </a:rPr>
                <a:t>  </a:t>
              </a:r>
            </a:p>
          </p:txBody>
        </p:sp>
        <p:sp>
          <p:nvSpPr>
            <p:cNvPr id="203" name="TextBox 202"/>
            <p:cNvSpPr txBox="1"/>
            <p:nvPr/>
          </p:nvSpPr>
          <p:spPr>
            <a:xfrm>
              <a:off x="490083"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1</a:t>
              </a:r>
            </a:p>
          </p:txBody>
        </p:sp>
        <p:grpSp>
          <p:nvGrpSpPr>
            <p:cNvPr id="183" name="Group 182"/>
            <p:cNvGrpSpPr>
              <a:grpSpLocks noChangeAspect="1"/>
            </p:cNvGrpSpPr>
            <p:nvPr/>
          </p:nvGrpSpPr>
          <p:grpSpPr>
            <a:xfrm>
              <a:off x="887018" y="3613323"/>
              <a:ext cx="1273598" cy="1247499"/>
              <a:chOff x="694976" y="1335611"/>
              <a:chExt cx="1050398" cy="1028871"/>
            </a:xfrm>
          </p:grpSpPr>
          <p:sp>
            <p:nvSpPr>
              <p:cNvPr id="184" name="AutoShape 3"/>
              <p:cNvSpPr>
                <a:spLocks noChangeAspect="1" noChangeArrowheads="1" noTextEdit="1"/>
              </p:cNvSpPr>
              <p:nvPr/>
            </p:nvSpPr>
            <p:spPr bwMode="auto">
              <a:xfrm>
                <a:off x="716674" y="1335611"/>
                <a:ext cx="1028700" cy="102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5" name="Oval 5"/>
              <p:cNvSpPr>
                <a:spLocks noChangeArrowheads="1"/>
              </p:cNvSpPr>
              <p:nvPr/>
            </p:nvSpPr>
            <p:spPr bwMode="auto">
              <a:xfrm>
                <a:off x="730034" y="1348971"/>
                <a:ext cx="996255" cy="990529"/>
              </a:xfrm>
              <a:prstGeom prst="ellipse">
                <a:avLst/>
              </a:prstGeom>
              <a:noFill/>
              <a:ln w="285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6" name="Freeform 6"/>
              <p:cNvSpPr>
                <a:spLocks/>
              </p:cNvSpPr>
              <p:nvPr/>
            </p:nvSpPr>
            <p:spPr bwMode="auto">
              <a:xfrm>
                <a:off x="1434283" y="1810836"/>
                <a:ext cx="251927" cy="118329"/>
              </a:xfrm>
              <a:custGeom>
                <a:avLst/>
                <a:gdLst>
                  <a:gd name="T0" fmla="*/ 0 w 132"/>
                  <a:gd name="T1" fmla="*/ 43 h 62"/>
                  <a:gd name="T2" fmla="*/ 43 w 132"/>
                  <a:gd name="T3" fmla="*/ 62 h 62"/>
                  <a:gd name="T4" fmla="*/ 132 w 132"/>
                  <a:gd name="T5" fmla="*/ 16 h 62"/>
                  <a:gd name="T6" fmla="*/ 89 w 132"/>
                  <a:gd name="T7" fmla="*/ 0 h 62"/>
                  <a:gd name="T8" fmla="*/ 0 w 132"/>
                  <a:gd name="T9" fmla="*/ 43 h 62"/>
                </a:gdLst>
                <a:ahLst/>
                <a:cxnLst>
                  <a:cxn ang="0">
                    <a:pos x="T0" y="T1"/>
                  </a:cxn>
                  <a:cxn ang="0">
                    <a:pos x="T2" y="T3"/>
                  </a:cxn>
                  <a:cxn ang="0">
                    <a:pos x="T4" y="T5"/>
                  </a:cxn>
                  <a:cxn ang="0">
                    <a:pos x="T6" y="T7"/>
                  </a:cxn>
                  <a:cxn ang="0">
                    <a:pos x="T8" y="T9"/>
                  </a:cxn>
                </a:cxnLst>
                <a:rect l="0" t="0" r="r" b="b"/>
                <a:pathLst>
                  <a:path w="132" h="62">
                    <a:moveTo>
                      <a:pt x="0" y="43"/>
                    </a:moveTo>
                    <a:lnTo>
                      <a:pt x="43" y="62"/>
                    </a:lnTo>
                    <a:lnTo>
                      <a:pt x="132" y="16"/>
                    </a:lnTo>
                    <a:lnTo>
                      <a:pt x="89"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7" name="Freeform 7"/>
              <p:cNvSpPr>
                <a:spLocks noEditPoints="1"/>
              </p:cNvSpPr>
              <p:nvPr/>
            </p:nvSpPr>
            <p:spPr bwMode="auto">
              <a:xfrm>
                <a:off x="1424740" y="1900537"/>
                <a:ext cx="87793" cy="320634"/>
              </a:xfrm>
              <a:custGeom>
                <a:avLst/>
                <a:gdLst>
                  <a:gd name="T0" fmla="*/ 46 w 46"/>
                  <a:gd name="T1" fmla="*/ 20 h 168"/>
                  <a:gd name="T2" fmla="*/ 0 w 46"/>
                  <a:gd name="T3" fmla="*/ 0 h 168"/>
                  <a:gd name="T4" fmla="*/ 0 w 46"/>
                  <a:gd name="T5" fmla="*/ 149 h 168"/>
                  <a:gd name="T6" fmla="*/ 46 w 46"/>
                  <a:gd name="T7" fmla="*/ 168 h 168"/>
                  <a:gd name="T8" fmla="*/ 46 w 46"/>
                  <a:gd name="T9" fmla="*/ 20 h 168"/>
                  <a:gd name="T10" fmla="*/ 36 w 46"/>
                  <a:gd name="T11" fmla="*/ 84 h 168"/>
                  <a:gd name="T12" fmla="*/ 12 w 46"/>
                  <a:gd name="T13" fmla="*/ 77 h 168"/>
                  <a:gd name="T14" fmla="*/ 12 w 46"/>
                  <a:gd name="T15" fmla="*/ 67 h 168"/>
                  <a:gd name="T16" fmla="*/ 36 w 46"/>
                  <a:gd name="T17" fmla="*/ 75 h 168"/>
                  <a:gd name="T18" fmla="*/ 36 w 46"/>
                  <a:gd name="T19" fmla="*/ 84 h 168"/>
                  <a:gd name="T20" fmla="*/ 36 w 46"/>
                  <a:gd name="T21" fmla="*/ 65 h 168"/>
                  <a:gd name="T22" fmla="*/ 12 w 46"/>
                  <a:gd name="T23" fmla="*/ 58 h 168"/>
                  <a:gd name="T24" fmla="*/ 12 w 46"/>
                  <a:gd name="T25" fmla="*/ 48 h 168"/>
                  <a:gd name="T26" fmla="*/ 36 w 46"/>
                  <a:gd name="T27" fmla="*/ 55 h 168"/>
                  <a:gd name="T28" fmla="*/ 36 w 46"/>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68">
                    <a:moveTo>
                      <a:pt x="46" y="20"/>
                    </a:moveTo>
                    <a:lnTo>
                      <a:pt x="0" y="0"/>
                    </a:lnTo>
                    <a:lnTo>
                      <a:pt x="0" y="149"/>
                    </a:lnTo>
                    <a:lnTo>
                      <a:pt x="46" y="168"/>
                    </a:lnTo>
                    <a:lnTo>
                      <a:pt x="46" y="20"/>
                    </a:lnTo>
                    <a:close/>
                    <a:moveTo>
                      <a:pt x="36" y="84"/>
                    </a:moveTo>
                    <a:lnTo>
                      <a:pt x="12" y="77"/>
                    </a:lnTo>
                    <a:lnTo>
                      <a:pt x="12" y="67"/>
                    </a:lnTo>
                    <a:lnTo>
                      <a:pt x="36" y="75"/>
                    </a:lnTo>
                    <a:lnTo>
                      <a:pt x="36" y="84"/>
                    </a:lnTo>
                    <a:close/>
                    <a:moveTo>
                      <a:pt x="36" y="65"/>
                    </a:moveTo>
                    <a:lnTo>
                      <a:pt x="12" y="58"/>
                    </a:lnTo>
                    <a:lnTo>
                      <a:pt x="12" y="48"/>
                    </a:lnTo>
                    <a:lnTo>
                      <a:pt x="36" y="55"/>
                    </a:lnTo>
                    <a:lnTo>
                      <a:pt x="36"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8" name="Freeform 8"/>
              <p:cNvSpPr>
                <a:spLocks/>
              </p:cNvSpPr>
              <p:nvPr/>
            </p:nvSpPr>
            <p:spPr bwMode="auto">
              <a:xfrm>
                <a:off x="1525893" y="1847098"/>
                <a:ext cx="164134" cy="374073"/>
              </a:xfrm>
              <a:custGeom>
                <a:avLst/>
                <a:gdLst>
                  <a:gd name="T0" fmla="*/ 36 w 36"/>
                  <a:gd name="T1" fmla="*/ 32 h 82"/>
                  <a:gd name="T2" fmla="*/ 36 w 36"/>
                  <a:gd name="T3" fmla="*/ 0 h 82"/>
                  <a:gd name="T4" fmla="*/ 0 w 36"/>
                  <a:gd name="T5" fmla="*/ 20 h 82"/>
                  <a:gd name="T6" fmla="*/ 0 w 36"/>
                  <a:gd name="T7" fmla="*/ 82 h 82"/>
                  <a:gd name="T8" fmla="*/ 14 w 36"/>
                  <a:gd name="T9" fmla="*/ 72 h 82"/>
                  <a:gd name="T10" fmla="*/ 36 w 36"/>
                  <a:gd name="T11" fmla="*/ 32 h 82"/>
                </a:gdLst>
                <a:ahLst/>
                <a:cxnLst>
                  <a:cxn ang="0">
                    <a:pos x="T0" y="T1"/>
                  </a:cxn>
                  <a:cxn ang="0">
                    <a:pos x="T2" y="T3"/>
                  </a:cxn>
                  <a:cxn ang="0">
                    <a:pos x="T4" y="T5"/>
                  </a:cxn>
                  <a:cxn ang="0">
                    <a:pos x="T6" y="T7"/>
                  </a:cxn>
                  <a:cxn ang="0">
                    <a:pos x="T8" y="T9"/>
                  </a:cxn>
                  <a:cxn ang="0">
                    <a:pos x="T10" y="T11"/>
                  </a:cxn>
                </a:cxnLst>
                <a:rect l="0" t="0" r="r" b="b"/>
                <a:pathLst>
                  <a:path w="36" h="82">
                    <a:moveTo>
                      <a:pt x="36" y="32"/>
                    </a:moveTo>
                    <a:cubicBezTo>
                      <a:pt x="36" y="0"/>
                      <a:pt x="36" y="0"/>
                      <a:pt x="36" y="0"/>
                    </a:cubicBezTo>
                    <a:cubicBezTo>
                      <a:pt x="0" y="20"/>
                      <a:pt x="0" y="20"/>
                      <a:pt x="0" y="20"/>
                    </a:cubicBezTo>
                    <a:cubicBezTo>
                      <a:pt x="0" y="82"/>
                      <a:pt x="0" y="82"/>
                      <a:pt x="0" y="82"/>
                    </a:cubicBezTo>
                    <a:cubicBezTo>
                      <a:pt x="14" y="72"/>
                      <a:pt x="14" y="72"/>
                      <a:pt x="14" y="72"/>
                    </a:cubicBezTo>
                    <a:cubicBezTo>
                      <a:pt x="26" y="59"/>
                      <a:pt x="33" y="41"/>
                      <a:pt x="36"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9" name="Freeform 9"/>
              <p:cNvSpPr>
                <a:spLocks/>
              </p:cNvSpPr>
              <p:nvPr/>
            </p:nvSpPr>
            <p:spPr bwMode="auto">
              <a:xfrm>
                <a:off x="1264423" y="1751671"/>
                <a:ext cx="251927" cy="118329"/>
              </a:xfrm>
              <a:custGeom>
                <a:avLst/>
                <a:gdLst>
                  <a:gd name="T0" fmla="*/ 0 w 132"/>
                  <a:gd name="T1" fmla="*/ 43 h 62"/>
                  <a:gd name="T2" fmla="*/ 43 w 132"/>
                  <a:gd name="T3" fmla="*/ 62 h 62"/>
                  <a:gd name="T4" fmla="*/ 132 w 132"/>
                  <a:gd name="T5" fmla="*/ 16 h 62"/>
                  <a:gd name="T6" fmla="*/ 89 w 132"/>
                  <a:gd name="T7" fmla="*/ 0 h 62"/>
                  <a:gd name="T8" fmla="*/ 0 w 132"/>
                  <a:gd name="T9" fmla="*/ 43 h 62"/>
                </a:gdLst>
                <a:ahLst/>
                <a:cxnLst>
                  <a:cxn ang="0">
                    <a:pos x="T0" y="T1"/>
                  </a:cxn>
                  <a:cxn ang="0">
                    <a:pos x="T2" y="T3"/>
                  </a:cxn>
                  <a:cxn ang="0">
                    <a:pos x="T4" y="T5"/>
                  </a:cxn>
                  <a:cxn ang="0">
                    <a:pos x="T6" y="T7"/>
                  </a:cxn>
                  <a:cxn ang="0">
                    <a:pos x="T8" y="T9"/>
                  </a:cxn>
                </a:cxnLst>
                <a:rect l="0" t="0" r="r" b="b"/>
                <a:pathLst>
                  <a:path w="132" h="62">
                    <a:moveTo>
                      <a:pt x="0" y="43"/>
                    </a:moveTo>
                    <a:lnTo>
                      <a:pt x="43" y="62"/>
                    </a:lnTo>
                    <a:lnTo>
                      <a:pt x="132" y="16"/>
                    </a:lnTo>
                    <a:lnTo>
                      <a:pt x="89"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0" name="Freeform 10"/>
              <p:cNvSpPr>
                <a:spLocks noEditPoints="1"/>
              </p:cNvSpPr>
              <p:nvPr/>
            </p:nvSpPr>
            <p:spPr bwMode="auto">
              <a:xfrm>
                <a:off x="1260606" y="1841372"/>
                <a:ext cx="82067" cy="320634"/>
              </a:xfrm>
              <a:custGeom>
                <a:avLst/>
                <a:gdLst>
                  <a:gd name="T0" fmla="*/ 43 w 43"/>
                  <a:gd name="T1" fmla="*/ 20 h 168"/>
                  <a:gd name="T2" fmla="*/ 0 w 43"/>
                  <a:gd name="T3" fmla="*/ 0 h 168"/>
                  <a:gd name="T4" fmla="*/ 0 w 43"/>
                  <a:gd name="T5" fmla="*/ 149 h 168"/>
                  <a:gd name="T6" fmla="*/ 43 w 43"/>
                  <a:gd name="T7" fmla="*/ 168 h 168"/>
                  <a:gd name="T8" fmla="*/ 43 w 43"/>
                  <a:gd name="T9" fmla="*/ 20 h 168"/>
                  <a:gd name="T10" fmla="*/ 34 w 43"/>
                  <a:gd name="T11" fmla="*/ 84 h 168"/>
                  <a:gd name="T12" fmla="*/ 10 w 43"/>
                  <a:gd name="T13" fmla="*/ 77 h 168"/>
                  <a:gd name="T14" fmla="*/ 10 w 43"/>
                  <a:gd name="T15" fmla="*/ 67 h 168"/>
                  <a:gd name="T16" fmla="*/ 34 w 43"/>
                  <a:gd name="T17" fmla="*/ 75 h 168"/>
                  <a:gd name="T18" fmla="*/ 34 w 43"/>
                  <a:gd name="T19" fmla="*/ 84 h 168"/>
                  <a:gd name="T20" fmla="*/ 34 w 43"/>
                  <a:gd name="T21" fmla="*/ 65 h 168"/>
                  <a:gd name="T22" fmla="*/ 10 w 43"/>
                  <a:gd name="T23" fmla="*/ 58 h 168"/>
                  <a:gd name="T24" fmla="*/ 10 w 43"/>
                  <a:gd name="T25" fmla="*/ 48 h 168"/>
                  <a:gd name="T26" fmla="*/ 34 w 43"/>
                  <a:gd name="T27" fmla="*/ 55 h 168"/>
                  <a:gd name="T28" fmla="*/ 34 w 43"/>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68">
                    <a:moveTo>
                      <a:pt x="43" y="20"/>
                    </a:moveTo>
                    <a:lnTo>
                      <a:pt x="0" y="0"/>
                    </a:lnTo>
                    <a:lnTo>
                      <a:pt x="0" y="149"/>
                    </a:lnTo>
                    <a:lnTo>
                      <a:pt x="43" y="168"/>
                    </a:lnTo>
                    <a:lnTo>
                      <a:pt x="43" y="20"/>
                    </a:lnTo>
                    <a:close/>
                    <a:moveTo>
                      <a:pt x="34" y="84"/>
                    </a:moveTo>
                    <a:lnTo>
                      <a:pt x="10" y="77"/>
                    </a:lnTo>
                    <a:lnTo>
                      <a:pt x="10" y="67"/>
                    </a:lnTo>
                    <a:lnTo>
                      <a:pt x="34" y="75"/>
                    </a:lnTo>
                    <a:lnTo>
                      <a:pt x="34" y="84"/>
                    </a:lnTo>
                    <a:close/>
                    <a:moveTo>
                      <a:pt x="34" y="65"/>
                    </a:moveTo>
                    <a:lnTo>
                      <a:pt x="10" y="58"/>
                    </a:lnTo>
                    <a:lnTo>
                      <a:pt x="10" y="48"/>
                    </a:lnTo>
                    <a:lnTo>
                      <a:pt x="34" y="55"/>
                    </a:lnTo>
                    <a:lnTo>
                      <a:pt x="3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1" name="Freeform 11"/>
              <p:cNvSpPr>
                <a:spLocks/>
              </p:cNvSpPr>
              <p:nvPr/>
            </p:nvSpPr>
            <p:spPr bwMode="auto">
              <a:xfrm>
                <a:off x="1356033" y="1787933"/>
                <a:ext cx="169860" cy="374073"/>
              </a:xfrm>
              <a:custGeom>
                <a:avLst/>
                <a:gdLst>
                  <a:gd name="T0" fmla="*/ 29 w 89"/>
                  <a:gd name="T1" fmla="*/ 52 h 196"/>
                  <a:gd name="T2" fmla="*/ 89 w 89"/>
                  <a:gd name="T3" fmla="*/ 24 h 196"/>
                  <a:gd name="T4" fmla="*/ 89 w 89"/>
                  <a:gd name="T5" fmla="*/ 0 h 196"/>
                  <a:gd name="T6" fmla="*/ 0 w 89"/>
                  <a:gd name="T7" fmla="*/ 48 h 196"/>
                  <a:gd name="T8" fmla="*/ 0 w 89"/>
                  <a:gd name="T9" fmla="*/ 196 h 196"/>
                  <a:gd name="T10" fmla="*/ 29 w 89"/>
                  <a:gd name="T11" fmla="*/ 174 h 196"/>
                  <a:gd name="T12" fmla="*/ 29 w 89"/>
                  <a:gd name="T13" fmla="*/ 52 h 196"/>
                </a:gdLst>
                <a:ahLst/>
                <a:cxnLst>
                  <a:cxn ang="0">
                    <a:pos x="T0" y="T1"/>
                  </a:cxn>
                  <a:cxn ang="0">
                    <a:pos x="T2" y="T3"/>
                  </a:cxn>
                  <a:cxn ang="0">
                    <a:pos x="T4" y="T5"/>
                  </a:cxn>
                  <a:cxn ang="0">
                    <a:pos x="T6" y="T7"/>
                  </a:cxn>
                  <a:cxn ang="0">
                    <a:pos x="T8" y="T9"/>
                  </a:cxn>
                  <a:cxn ang="0">
                    <a:pos x="T10" y="T11"/>
                  </a:cxn>
                  <a:cxn ang="0">
                    <a:pos x="T12" y="T13"/>
                  </a:cxn>
                </a:cxnLst>
                <a:rect l="0" t="0" r="r" b="b"/>
                <a:pathLst>
                  <a:path w="89" h="196">
                    <a:moveTo>
                      <a:pt x="29" y="52"/>
                    </a:moveTo>
                    <a:lnTo>
                      <a:pt x="89" y="24"/>
                    </a:lnTo>
                    <a:lnTo>
                      <a:pt x="89" y="0"/>
                    </a:lnTo>
                    <a:lnTo>
                      <a:pt x="0" y="48"/>
                    </a:lnTo>
                    <a:lnTo>
                      <a:pt x="0" y="196"/>
                    </a:lnTo>
                    <a:lnTo>
                      <a:pt x="29" y="174"/>
                    </a:lnTo>
                    <a:lnTo>
                      <a:pt x="2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2" name="Freeform 12"/>
              <p:cNvSpPr>
                <a:spLocks/>
              </p:cNvSpPr>
              <p:nvPr/>
            </p:nvSpPr>
            <p:spPr bwMode="auto">
              <a:xfrm>
                <a:off x="1096472" y="1690598"/>
                <a:ext cx="250018" cy="120238"/>
              </a:xfrm>
              <a:custGeom>
                <a:avLst/>
                <a:gdLst>
                  <a:gd name="T0" fmla="*/ 0 w 131"/>
                  <a:gd name="T1" fmla="*/ 44 h 63"/>
                  <a:gd name="T2" fmla="*/ 43 w 131"/>
                  <a:gd name="T3" fmla="*/ 63 h 63"/>
                  <a:gd name="T4" fmla="*/ 131 w 131"/>
                  <a:gd name="T5" fmla="*/ 17 h 63"/>
                  <a:gd name="T6" fmla="*/ 88 w 131"/>
                  <a:gd name="T7" fmla="*/ 0 h 63"/>
                  <a:gd name="T8" fmla="*/ 0 w 131"/>
                  <a:gd name="T9" fmla="*/ 44 h 63"/>
                </a:gdLst>
                <a:ahLst/>
                <a:cxnLst>
                  <a:cxn ang="0">
                    <a:pos x="T0" y="T1"/>
                  </a:cxn>
                  <a:cxn ang="0">
                    <a:pos x="T2" y="T3"/>
                  </a:cxn>
                  <a:cxn ang="0">
                    <a:pos x="T4" y="T5"/>
                  </a:cxn>
                  <a:cxn ang="0">
                    <a:pos x="T6" y="T7"/>
                  </a:cxn>
                  <a:cxn ang="0">
                    <a:pos x="T8" y="T9"/>
                  </a:cxn>
                </a:cxnLst>
                <a:rect l="0" t="0" r="r" b="b"/>
                <a:pathLst>
                  <a:path w="131" h="63">
                    <a:moveTo>
                      <a:pt x="0" y="44"/>
                    </a:moveTo>
                    <a:lnTo>
                      <a:pt x="43" y="63"/>
                    </a:lnTo>
                    <a:lnTo>
                      <a:pt x="131" y="17"/>
                    </a:lnTo>
                    <a:lnTo>
                      <a:pt x="88" y="0"/>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3" name="Freeform 13"/>
              <p:cNvSpPr>
                <a:spLocks noEditPoints="1"/>
              </p:cNvSpPr>
              <p:nvPr/>
            </p:nvSpPr>
            <p:spPr bwMode="auto">
              <a:xfrm>
                <a:off x="1090747" y="1782208"/>
                <a:ext cx="87793" cy="320634"/>
              </a:xfrm>
              <a:custGeom>
                <a:avLst/>
                <a:gdLst>
                  <a:gd name="T0" fmla="*/ 43 w 46"/>
                  <a:gd name="T1" fmla="*/ 19 h 168"/>
                  <a:gd name="T2" fmla="*/ 0 w 46"/>
                  <a:gd name="T3" fmla="*/ 0 h 168"/>
                  <a:gd name="T4" fmla="*/ 0 w 46"/>
                  <a:gd name="T5" fmla="*/ 149 h 168"/>
                  <a:gd name="T6" fmla="*/ 46 w 46"/>
                  <a:gd name="T7" fmla="*/ 168 h 168"/>
                  <a:gd name="T8" fmla="*/ 43 w 46"/>
                  <a:gd name="T9" fmla="*/ 19 h 168"/>
                  <a:gd name="T10" fmla="*/ 34 w 46"/>
                  <a:gd name="T11" fmla="*/ 82 h 168"/>
                  <a:gd name="T12" fmla="*/ 10 w 46"/>
                  <a:gd name="T13" fmla="*/ 77 h 168"/>
                  <a:gd name="T14" fmla="*/ 10 w 46"/>
                  <a:gd name="T15" fmla="*/ 67 h 168"/>
                  <a:gd name="T16" fmla="*/ 34 w 46"/>
                  <a:gd name="T17" fmla="*/ 72 h 168"/>
                  <a:gd name="T18" fmla="*/ 34 w 46"/>
                  <a:gd name="T19" fmla="*/ 82 h 168"/>
                  <a:gd name="T20" fmla="*/ 34 w 46"/>
                  <a:gd name="T21" fmla="*/ 65 h 168"/>
                  <a:gd name="T22" fmla="*/ 10 w 46"/>
                  <a:gd name="T23" fmla="*/ 58 h 168"/>
                  <a:gd name="T24" fmla="*/ 10 w 46"/>
                  <a:gd name="T25" fmla="*/ 48 h 168"/>
                  <a:gd name="T26" fmla="*/ 34 w 46"/>
                  <a:gd name="T27" fmla="*/ 55 h 168"/>
                  <a:gd name="T28" fmla="*/ 34 w 46"/>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68">
                    <a:moveTo>
                      <a:pt x="43" y="19"/>
                    </a:moveTo>
                    <a:lnTo>
                      <a:pt x="0" y="0"/>
                    </a:lnTo>
                    <a:lnTo>
                      <a:pt x="0" y="149"/>
                    </a:lnTo>
                    <a:lnTo>
                      <a:pt x="46" y="168"/>
                    </a:lnTo>
                    <a:lnTo>
                      <a:pt x="43" y="19"/>
                    </a:lnTo>
                    <a:close/>
                    <a:moveTo>
                      <a:pt x="34" y="82"/>
                    </a:moveTo>
                    <a:lnTo>
                      <a:pt x="10" y="77"/>
                    </a:lnTo>
                    <a:lnTo>
                      <a:pt x="10" y="67"/>
                    </a:lnTo>
                    <a:lnTo>
                      <a:pt x="34" y="72"/>
                    </a:lnTo>
                    <a:lnTo>
                      <a:pt x="34" y="82"/>
                    </a:lnTo>
                    <a:close/>
                    <a:moveTo>
                      <a:pt x="34" y="65"/>
                    </a:moveTo>
                    <a:lnTo>
                      <a:pt x="10" y="58"/>
                    </a:lnTo>
                    <a:lnTo>
                      <a:pt x="10" y="48"/>
                    </a:lnTo>
                    <a:lnTo>
                      <a:pt x="34" y="55"/>
                    </a:lnTo>
                    <a:lnTo>
                      <a:pt x="3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4" name="Freeform 14"/>
              <p:cNvSpPr>
                <a:spLocks/>
              </p:cNvSpPr>
              <p:nvPr/>
            </p:nvSpPr>
            <p:spPr bwMode="auto">
              <a:xfrm>
                <a:off x="1188082" y="1728769"/>
                <a:ext cx="167951" cy="374073"/>
              </a:xfrm>
              <a:custGeom>
                <a:avLst/>
                <a:gdLst>
                  <a:gd name="T0" fmla="*/ 28 w 88"/>
                  <a:gd name="T1" fmla="*/ 52 h 196"/>
                  <a:gd name="T2" fmla="*/ 88 w 88"/>
                  <a:gd name="T3" fmla="*/ 24 h 196"/>
                  <a:gd name="T4" fmla="*/ 88 w 88"/>
                  <a:gd name="T5" fmla="*/ 0 h 196"/>
                  <a:gd name="T6" fmla="*/ 0 w 88"/>
                  <a:gd name="T7" fmla="*/ 47 h 196"/>
                  <a:gd name="T8" fmla="*/ 0 w 88"/>
                  <a:gd name="T9" fmla="*/ 196 h 196"/>
                  <a:gd name="T10" fmla="*/ 28 w 88"/>
                  <a:gd name="T11" fmla="*/ 174 h 196"/>
                  <a:gd name="T12" fmla="*/ 28 w 88"/>
                  <a:gd name="T13" fmla="*/ 52 h 196"/>
                </a:gdLst>
                <a:ahLst/>
                <a:cxnLst>
                  <a:cxn ang="0">
                    <a:pos x="T0" y="T1"/>
                  </a:cxn>
                  <a:cxn ang="0">
                    <a:pos x="T2" y="T3"/>
                  </a:cxn>
                  <a:cxn ang="0">
                    <a:pos x="T4" y="T5"/>
                  </a:cxn>
                  <a:cxn ang="0">
                    <a:pos x="T6" y="T7"/>
                  </a:cxn>
                  <a:cxn ang="0">
                    <a:pos x="T8" y="T9"/>
                  </a:cxn>
                  <a:cxn ang="0">
                    <a:pos x="T10" y="T11"/>
                  </a:cxn>
                  <a:cxn ang="0">
                    <a:pos x="T12" y="T13"/>
                  </a:cxn>
                </a:cxnLst>
                <a:rect l="0" t="0" r="r" b="b"/>
                <a:pathLst>
                  <a:path w="88" h="196">
                    <a:moveTo>
                      <a:pt x="28" y="52"/>
                    </a:moveTo>
                    <a:lnTo>
                      <a:pt x="88" y="24"/>
                    </a:lnTo>
                    <a:lnTo>
                      <a:pt x="88" y="0"/>
                    </a:lnTo>
                    <a:lnTo>
                      <a:pt x="0" y="47"/>
                    </a:lnTo>
                    <a:lnTo>
                      <a:pt x="0" y="196"/>
                    </a:lnTo>
                    <a:lnTo>
                      <a:pt x="28" y="174"/>
                    </a:lnTo>
                    <a:lnTo>
                      <a:pt x="28"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5" name="Freeform 15"/>
              <p:cNvSpPr>
                <a:spLocks/>
              </p:cNvSpPr>
              <p:nvPr/>
            </p:nvSpPr>
            <p:spPr bwMode="auto">
              <a:xfrm>
                <a:off x="926613" y="1627617"/>
                <a:ext cx="255744" cy="118329"/>
              </a:xfrm>
              <a:custGeom>
                <a:avLst/>
                <a:gdLst>
                  <a:gd name="T0" fmla="*/ 0 w 134"/>
                  <a:gd name="T1" fmla="*/ 45 h 62"/>
                  <a:gd name="T2" fmla="*/ 46 w 134"/>
                  <a:gd name="T3" fmla="*/ 62 h 62"/>
                  <a:gd name="T4" fmla="*/ 134 w 134"/>
                  <a:gd name="T5" fmla="*/ 17 h 62"/>
                  <a:gd name="T6" fmla="*/ 91 w 134"/>
                  <a:gd name="T7" fmla="*/ 0 h 62"/>
                  <a:gd name="T8" fmla="*/ 0 w 134"/>
                  <a:gd name="T9" fmla="*/ 45 h 62"/>
                </a:gdLst>
                <a:ahLst/>
                <a:cxnLst>
                  <a:cxn ang="0">
                    <a:pos x="T0" y="T1"/>
                  </a:cxn>
                  <a:cxn ang="0">
                    <a:pos x="T2" y="T3"/>
                  </a:cxn>
                  <a:cxn ang="0">
                    <a:pos x="T4" y="T5"/>
                  </a:cxn>
                  <a:cxn ang="0">
                    <a:pos x="T6" y="T7"/>
                  </a:cxn>
                  <a:cxn ang="0">
                    <a:pos x="T8" y="T9"/>
                  </a:cxn>
                </a:cxnLst>
                <a:rect l="0" t="0" r="r" b="b"/>
                <a:pathLst>
                  <a:path w="134" h="62">
                    <a:moveTo>
                      <a:pt x="0" y="45"/>
                    </a:moveTo>
                    <a:lnTo>
                      <a:pt x="46" y="62"/>
                    </a:lnTo>
                    <a:lnTo>
                      <a:pt x="134" y="17"/>
                    </a:lnTo>
                    <a:lnTo>
                      <a:pt x="91" y="0"/>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6" name="Freeform 16"/>
              <p:cNvSpPr>
                <a:spLocks noEditPoints="1"/>
              </p:cNvSpPr>
              <p:nvPr/>
            </p:nvSpPr>
            <p:spPr bwMode="auto">
              <a:xfrm>
                <a:off x="922796" y="1719226"/>
                <a:ext cx="85884" cy="318725"/>
              </a:xfrm>
              <a:custGeom>
                <a:avLst/>
                <a:gdLst>
                  <a:gd name="T0" fmla="*/ 45 w 45"/>
                  <a:gd name="T1" fmla="*/ 19 h 167"/>
                  <a:gd name="T2" fmla="*/ 0 w 45"/>
                  <a:gd name="T3" fmla="*/ 0 h 167"/>
                  <a:gd name="T4" fmla="*/ 0 w 45"/>
                  <a:gd name="T5" fmla="*/ 150 h 167"/>
                  <a:gd name="T6" fmla="*/ 45 w 45"/>
                  <a:gd name="T7" fmla="*/ 167 h 167"/>
                  <a:gd name="T8" fmla="*/ 45 w 45"/>
                  <a:gd name="T9" fmla="*/ 19 h 167"/>
                  <a:gd name="T10" fmla="*/ 33 w 45"/>
                  <a:gd name="T11" fmla="*/ 84 h 167"/>
                  <a:gd name="T12" fmla="*/ 12 w 45"/>
                  <a:gd name="T13" fmla="*/ 76 h 167"/>
                  <a:gd name="T14" fmla="*/ 12 w 45"/>
                  <a:gd name="T15" fmla="*/ 67 h 167"/>
                  <a:gd name="T16" fmla="*/ 33 w 45"/>
                  <a:gd name="T17" fmla="*/ 74 h 167"/>
                  <a:gd name="T18" fmla="*/ 33 w 45"/>
                  <a:gd name="T19" fmla="*/ 84 h 167"/>
                  <a:gd name="T20" fmla="*/ 33 w 45"/>
                  <a:gd name="T21" fmla="*/ 64 h 167"/>
                  <a:gd name="T22" fmla="*/ 12 w 45"/>
                  <a:gd name="T23" fmla="*/ 60 h 167"/>
                  <a:gd name="T24" fmla="*/ 12 w 45"/>
                  <a:gd name="T25" fmla="*/ 50 h 167"/>
                  <a:gd name="T26" fmla="*/ 33 w 45"/>
                  <a:gd name="T27" fmla="*/ 55 h 167"/>
                  <a:gd name="T28" fmla="*/ 33 w 45"/>
                  <a:gd name="T29"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67">
                    <a:moveTo>
                      <a:pt x="45" y="19"/>
                    </a:moveTo>
                    <a:lnTo>
                      <a:pt x="0" y="0"/>
                    </a:lnTo>
                    <a:lnTo>
                      <a:pt x="0" y="150"/>
                    </a:lnTo>
                    <a:lnTo>
                      <a:pt x="45" y="167"/>
                    </a:lnTo>
                    <a:lnTo>
                      <a:pt x="45" y="19"/>
                    </a:lnTo>
                    <a:close/>
                    <a:moveTo>
                      <a:pt x="33" y="84"/>
                    </a:moveTo>
                    <a:lnTo>
                      <a:pt x="12" y="76"/>
                    </a:lnTo>
                    <a:lnTo>
                      <a:pt x="12" y="67"/>
                    </a:lnTo>
                    <a:lnTo>
                      <a:pt x="33" y="74"/>
                    </a:lnTo>
                    <a:lnTo>
                      <a:pt x="33" y="84"/>
                    </a:lnTo>
                    <a:close/>
                    <a:moveTo>
                      <a:pt x="33" y="64"/>
                    </a:moveTo>
                    <a:lnTo>
                      <a:pt x="12" y="60"/>
                    </a:lnTo>
                    <a:lnTo>
                      <a:pt x="12" y="50"/>
                    </a:lnTo>
                    <a:lnTo>
                      <a:pt x="33" y="55"/>
                    </a:lnTo>
                    <a:lnTo>
                      <a:pt x="33"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7" name="Freeform 17"/>
              <p:cNvSpPr>
                <a:spLocks/>
              </p:cNvSpPr>
              <p:nvPr/>
            </p:nvSpPr>
            <p:spPr bwMode="auto">
              <a:xfrm>
                <a:off x="1018222" y="1669604"/>
                <a:ext cx="169860" cy="368347"/>
              </a:xfrm>
              <a:custGeom>
                <a:avLst/>
                <a:gdLst>
                  <a:gd name="T0" fmla="*/ 31 w 89"/>
                  <a:gd name="T1" fmla="*/ 50 h 193"/>
                  <a:gd name="T2" fmla="*/ 89 w 89"/>
                  <a:gd name="T3" fmla="*/ 21 h 193"/>
                  <a:gd name="T4" fmla="*/ 89 w 89"/>
                  <a:gd name="T5" fmla="*/ 0 h 193"/>
                  <a:gd name="T6" fmla="*/ 0 w 89"/>
                  <a:gd name="T7" fmla="*/ 47 h 193"/>
                  <a:gd name="T8" fmla="*/ 0 w 89"/>
                  <a:gd name="T9" fmla="*/ 193 h 193"/>
                  <a:gd name="T10" fmla="*/ 31 w 89"/>
                  <a:gd name="T11" fmla="*/ 174 h 193"/>
                  <a:gd name="T12" fmla="*/ 31 w 89"/>
                  <a:gd name="T13" fmla="*/ 50 h 193"/>
                </a:gdLst>
                <a:ahLst/>
                <a:cxnLst>
                  <a:cxn ang="0">
                    <a:pos x="T0" y="T1"/>
                  </a:cxn>
                  <a:cxn ang="0">
                    <a:pos x="T2" y="T3"/>
                  </a:cxn>
                  <a:cxn ang="0">
                    <a:pos x="T4" y="T5"/>
                  </a:cxn>
                  <a:cxn ang="0">
                    <a:pos x="T6" y="T7"/>
                  </a:cxn>
                  <a:cxn ang="0">
                    <a:pos x="T8" y="T9"/>
                  </a:cxn>
                  <a:cxn ang="0">
                    <a:pos x="T10" y="T11"/>
                  </a:cxn>
                  <a:cxn ang="0">
                    <a:pos x="T12" y="T13"/>
                  </a:cxn>
                </a:cxnLst>
                <a:rect l="0" t="0" r="r" b="b"/>
                <a:pathLst>
                  <a:path w="89" h="193">
                    <a:moveTo>
                      <a:pt x="31" y="50"/>
                    </a:moveTo>
                    <a:lnTo>
                      <a:pt x="89" y="21"/>
                    </a:lnTo>
                    <a:lnTo>
                      <a:pt x="89" y="0"/>
                    </a:lnTo>
                    <a:lnTo>
                      <a:pt x="0" y="47"/>
                    </a:lnTo>
                    <a:lnTo>
                      <a:pt x="0" y="193"/>
                    </a:lnTo>
                    <a:lnTo>
                      <a:pt x="31" y="174"/>
                    </a:lnTo>
                    <a:lnTo>
                      <a:pt x="31"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8" name="Freeform 18"/>
              <p:cNvSpPr>
                <a:spLocks/>
              </p:cNvSpPr>
              <p:nvPr/>
            </p:nvSpPr>
            <p:spPr bwMode="auto">
              <a:xfrm>
                <a:off x="762479" y="1568452"/>
                <a:ext cx="255744" cy="118329"/>
              </a:xfrm>
              <a:custGeom>
                <a:avLst/>
                <a:gdLst>
                  <a:gd name="T0" fmla="*/ 0 w 134"/>
                  <a:gd name="T1" fmla="*/ 43 h 62"/>
                  <a:gd name="T2" fmla="*/ 45 w 134"/>
                  <a:gd name="T3" fmla="*/ 62 h 62"/>
                  <a:gd name="T4" fmla="*/ 134 w 134"/>
                  <a:gd name="T5" fmla="*/ 17 h 62"/>
                  <a:gd name="T6" fmla="*/ 91 w 134"/>
                  <a:gd name="T7" fmla="*/ 0 h 62"/>
                  <a:gd name="T8" fmla="*/ 0 w 134"/>
                  <a:gd name="T9" fmla="*/ 43 h 62"/>
                </a:gdLst>
                <a:ahLst/>
                <a:cxnLst>
                  <a:cxn ang="0">
                    <a:pos x="T0" y="T1"/>
                  </a:cxn>
                  <a:cxn ang="0">
                    <a:pos x="T2" y="T3"/>
                  </a:cxn>
                  <a:cxn ang="0">
                    <a:pos x="T4" y="T5"/>
                  </a:cxn>
                  <a:cxn ang="0">
                    <a:pos x="T6" y="T7"/>
                  </a:cxn>
                  <a:cxn ang="0">
                    <a:pos x="T8" y="T9"/>
                  </a:cxn>
                </a:cxnLst>
                <a:rect l="0" t="0" r="r" b="b"/>
                <a:pathLst>
                  <a:path w="134" h="62">
                    <a:moveTo>
                      <a:pt x="0" y="43"/>
                    </a:moveTo>
                    <a:lnTo>
                      <a:pt x="45" y="62"/>
                    </a:lnTo>
                    <a:lnTo>
                      <a:pt x="134" y="17"/>
                    </a:lnTo>
                    <a:lnTo>
                      <a:pt x="91"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9" name="Freeform 19"/>
              <p:cNvSpPr>
                <a:spLocks noEditPoints="1"/>
              </p:cNvSpPr>
              <p:nvPr/>
            </p:nvSpPr>
            <p:spPr bwMode="auto">
              <a:xfrm>
                <a:off x="758662" y="1660062"/>
                <a:ext cx="85884" cy="318725"/>
              </a:xfrm>
              <a:custGeom>
                <a:avLst/>
                <a:gdLst>
                  <a:gd name="T0" fmla="*/ 45 w 45"/>
                  <a:gd name="T1" fmla="*/ 19 h 167"/>
                  <a:gd name="T2" fmla="*/ 0 w 45"/>
                  <a:gd name="T3" fmla="*/ 0 h 167"/>
                  <a:gd name="T4" fmla="*/ 0 w 45"/>
                  <a:gd name="T5" fmla="*/ 148 h 167"/>
                  <a:gd name="T6" fmla="*/ 45 w 45"/>
                  <a:gd name="T7" fmla="*/ 167 h 167"/>
                  <a:gd name="T8" fmla="*/ 45 w 45"/>
                  <a:gd name="T9" fmla="*/ 19 h 167"/>
                  <a:gd name="T10" fmla="*/ 33 w 45"/>
                  <a:gd name="T11" fmla="*/ 83 h 167"/>
                  <a:gd name="T12" fmla="*/ 11 w 45"/>
                  <a:gd name="T13" fmla="*/ 76 h 167"/>
                  <a:gd name="T14" fmla="*/ 11 w 45"/>
                  <a:gd name="T15" fmla="*/ 67 h 167"/>
                  <a:gd name="T16" fmla="*/ 33 w 45"/>
                  <a:gd name="T17" fmla="*/ 74 h 167"/>
                  <a:gd name="T18" fmla="*/ 33 w 45"/>
                  <a:gd name="T19" fmla="*/ 83 h 167"/>
                  <a:gd name="T20" fmla="*/ 33 w 45"/>
                  <a:gd name="T21" fmla="*/ 64 h 167"/>
                  <a:gd name="T22" fmla="*/ 11 w 45"/>
                  <a:gd name="T23" fmla="*/ 57 h 167"/>
                  <a:gd name="T24" fmla="*/ 11 w 45"/>
                  <a:gd name="T25" fmla="*/ 48 h 167"/>
                  <a:gd name="T26" fmla="*/ 33 w 45"/>
                  <a:gd name="T27" fmla="*/ 55 h 167"/>
                  <a:gd name="T28" fmla="*/ 33 w 45"/>
                  <a:gd name="T29"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67">
                    <a:moveTo>
                      <a:pt x="45" y="19"/>
                    </a:moveTo>
                    <a:lnTo>
                      <a:pt x="0" y="0"/>
                    </a:lnTo>
                    <a:lnTo>
                      <a:pt x="0" y="148"/>
                    </a:lnTo>
                    <a:lnTo>
                      <a:pt x="45" y="167"/>
                    </a:lnTo>
                    <a:lnTo>
                      <a:pt x="45" y="19"/>
                    </a:lnTo>
                    <a:close/>
                    <a:moveTo>
                      <a:pt x="33" y="83"/>
                    </a:moveTo>
                    <a:lnTo>
                      <a:pt x="11" y="76"/>
                    </a:lnTo>
                    <a:lnTo>
                      <a:pt x="11" y="67"/>
                    </a:lnTo>
                    <a:lnTo>
                      <a:pt x="33" y="74"/>
                    </a:lnTo>
                    <a:lnTo>
                      <a:pt x="33" y="83"/>
                    </a:lnTo>
                    <a:close/>
                    <a:moveTo>
                      <a:pt x="33" y="64"/>
                    </a:moveTo>
                    <a:lnTo>
                      <a:pt x="11" y="57"/>
                    </a:lnTo>
                    <a:lnTo>
                      <a:pt x="11" y="48"/>
                    </a:lnTo>
                    <a:lnTo>
                      <a:pt x="33" y="55"/>
                    </a:lnTo>
                    <a:lnTo>
                      <a:pt x="33"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00" name="Freeform 20"/>
              <p:cNvSpPr>
                <a:spLocks/>
              </p:cNvSpPr>
              <p:nvPr/>
            </p:nvSpPr>
            <p:spPr bwMode="auto">
              <a:xfrm>
                <a:off x="854088" y="1608531"/>
                <a:ext cx="167951" cy="370255"/>
              </a:xfrm>
              <a:custGeom>
                <a:avLst/>
                <a:gdLst>
                  <a:gd name="T0" fmla="*/ 31 w 88"/>
                  <a:gd name="T1" fmla="*/ 51 h 194"/>
                  <a:gd name="T2" fmla="*/ 88 w 88"/>
                  <a:gd name="T3" fmla="*/ 22 h 194"/>
                  <a:gd name="T4" fmla="*/ 88 w 88"/>
                  <a:gd name="T5" fmla="*/ 0 h 194"/>
                  <a:gd name="T6" fmla="*/ 0 w 88"/>
                  <a:gd name="T7" fmla="*/ 46 h 194"/>
                  <a:gd name="T8" fmla="*/ 0 w 88"/>
                  <a:gd name="T9" fmla="*/ 194 h 194"/>
                  <a:gd name="T10" fmla="*/ 31 w 88"/>
                  <a:gd name="T11" fmla="*/ 173 h 194"/>
                  <a:gd name="T12" fmla="*/ 31 w 88"/>
                  <a:gd name="T13" fmla="*/ 51 h 194"/>
                </a:gdLst>
                <a:ahLst/>
                <a:cxnLst>
                  <a:cxn ang="0">
                    <a:pos x="T0" y="T1"/>
                  </a:cxn>
                  <a:cxn ang="0">
                    <a:pos x="T2" y="T3"/>
                  </a:cxn>
                  <a:cxn ang="0">
                    <a:pos x="T4" y="T5"/>
                  </a:cxn>
                  <a:cxn ang="0">
                    <a:pos x="T6" y="T7"/>
                  </a:cxn>
                  <a:cxn ang="0">
                    <a:pos x="T8" y="T9"/>
                  </a:cxn>
                  <a:cxn ang="0">
                    <a:pos x="T10" y="T11"/>
                  </a:cxn>
                  <a:cxn ang="0">
                    <a:pos x="T12" y="T13"/>
                  </a:cxn>
                </a:cxnLst>
                <a:rect l="0" t="0" r="r" b="b"/>
                <a:pathLst>
                  <a:path w="88" h="194">
                    <a:moveTo>
                      <a:pt x="31" y="51"/>
                    </a:moveTo>
                    <a:lnTo>
                      <a:pt x="88" y="22"/>
                    </a:lnTo>
                    <a:lnTo>
                      <a:pt x="88" y="0"/>
                    </a:lnTo>
                    <a:lnTo>
                      <a:pt x="0" y="46"/>
                    </a:lnTo>
                    <a:lnTo>
                      <a:pt x="0" y="194"/>
                    </a:lnTo>
                    <a:lnTo>
                      <a:pt x="31" y="173"/>
                    </a:lnTo>
                    <a:lnTo>
                      <a:pt x="31"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01" name="Oval 21"/>
              <p:cNvSpPr>
                <a:spLocks noChangeArrowheads="1"/>
              </p:cNvSpPr>
              <p:nvPr/>
            </p:nvSpPr>
            <p:spPr bwMode="auto">
              <a:xfrm>
                <a:off x="694976" y="1341200"/>
                <a:ext cx="1023282" cy="1023282"/>
              </a:xfrm>
              <a:prstGeom prst="ellipse">
                <a:avLst/>
              </a:prstGeom>
              <a:noFill/>
              <a:ln w="19050" cap="flat">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grpSp>
        <p:nvGrpSpPr>
          <p:cNvPr id="208" name="Group 20"/>
          <p:cNvGrpSpPr>
            <a:grpSpLocks noChangeAspect="1"/>
          </p:cNvGrpSpPr>
          <p:nvPr/>
        </p:nvGrpSpPr>
        <p:grpSpPr bwMode="auto">
          <a:xfrm>
            <a:off x="9924799" y="2022812"/>
            <a:ext cx="1337441" cy="953970"/>
            <a:chOff x="4160" y="1106"/>
            <a:chExt cx="994" cy="709"/>
          </a:xfrm>
        </p:grpSpPr>
        <p:sp>
          <p:nvSpPr>
            <p:cNvPr id="209"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0"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1" name="Freeform 22"/>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2"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3"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4"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5"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6"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7"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8"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9"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sp>
        <p:nvSpPr>
          <p:cNvPr id="206" name="TextBox 205"/>
          <p:cNvSpPr txBox="1"/>
          <p:nvPr/>
        </p:nvSpPr>
        <p:spPr>
          <a:xfrm>
            <a:off x="9558441" y="1886964"/>
            <a:ext cx="253832" cy="338554"/>
          </a:xfrm>
          <a:prstGeom prst="rect">
            <a:avLst/>
          </a:prstGeom>
        </p:spPr>
        <p:txBody>
          <a:bodyPr wrap="square" rtlCol="0">
            <a:spAutoFit/>
          </a:bodyPr>
          <a:lstStyle/>
          <a:p>
            <a:pPr algn="r" defTabSz="914377">
              <a:defRPr/>
            </a:pPr>
            <a:r>
              <a:rPr lang="en-US" sz="1600" kern="0" dirty="0" smtClean="0">
                <a:solidFill>
                  <a:prstClr val="white"/>
                </a:solidFill>
                <a:latin typeface="Calibri"/>
              </a:rPr>
              <a:t>5</a:t>
            </a:r>
          </a:p>
        </p:txBody>
      </p:sp>
      <p:grpSp>
        <p:nvGrpSpPr>
          <p:cNvPr id="6" name="Group 5"/>
          <p:cNvGrpSpPr/>
          <p:nvPr/>
        </p:nvGrpSpPr>
        <p:grpSpPr>
          <a:xfrm>
            <a:off x="7266298" y="1886964"/>
            <a:ext cx="2067468" cy="3361438"/>
            <a:chOff x="7266298" y="1886964"/>
            <a:chExt cx="2067468" cy="3361438"/>
          </a:xfrm>
        </p:grpSpPr>
        <p:sp>
          <p:nvSpPr>
            <p:cNvPr id="90" name="Rectangle 89"/>
            <p:cNvSpPr/>
            <p:nvPr/>
          </p:nvSpPr>
          <p:spPr>
            <a:xfrm>
              <a:off x="7266298" y="1886964"/>
              <a:ext cx="2067468" cy="3361438"/>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Site collections remain in 2010 mode</a:t>
              </a:r>
              <a:endParaRPr lang="en-US" sz="1600" kern="0" dirty="0" smtClean="0">
                <a:solidFill>
                  <a:prstClr val="white"/>
                </a:solidFill>
                <a:latin typeface="Calibri"/>
              </a:endParaRPr>
            </a:p>
          </p:txBody>
        </p:sp>
        <p:grpSp>
          <p:nvGrpSpPr>
            <p:cNvPr id="91" name="Group 20"/>
            <p:cNvGrpSpPr>
              <a:grpSpLocks noChangeAspect="1"/>
            </p:cNvGrpSpPr>
            <p:nvPr/>
          </p:nvGrpSpPr>
          <p:grpSpPr bwMode="auto">
            <a:xfrm>
              <a:off x="7632656" y="3760087"/>
              <a:ext cx="1337441" cy="953970"/>
              <a:chOff x="4160" y="1106"/>
              <a:chExt cx="994" cy="709"/>
            </a:xfrm>
          </p:grpSpPr>
          <p:sp>
            <p:nvSpPr>
              <p:cNvPr id="92"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3"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4" name="Freeform 22"/>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5"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6"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7"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8"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9"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0"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1"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2"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sp>
          <p:nvSpPr>
            <p:cNvPr id="89" name="TextBox 88"/>
            <p:cNvSpPr txBox="1"/>
            <p:nvPr/>
          </p:nvSpPr>
          <p:spPr>
            <a:xfrm>
              <a:off x="7266298"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4</a:t>
              </a:r>
            </a:p>
          </p:txBody>
        </p:sp>
      </p:grpSp>
      <p:grpSp>
        <p:nvGrpSpPr>
          <p:cNvPr id="104" name="Group 20"/>
          <p:cNvGrpSpPr>
            <a:grpSpLocks noChangeAspect="1"/>
          </p:cNvGrpSpPr>
          <p:nvPr/>
        </p:nvGrpSpPr>
        <p:grpSpPr bwMode="auto">
          <a:xfrm>
            <a:off x="9924799" y="3755979"/>
            <a:ext cx="1337441" cy="953970"/>
            <a:chOff x="4160" y="1106"/>
            <a:chExt cx="994" cy="709"/>
          </a:xfrm>
        </p:grpSpPr>
        <p:sp>
          <p:nvSpPr>
            <p:cNvPr id="105"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6"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7" name="Freeform 22"/>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8"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9"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0"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1"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2"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3"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4"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5"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spTree>
    <p:extLst>
      <p:ext uri="{BB962C8B-B14F-4D97-AF65-F5344CB8AC3E}">
        <p14:creationId xmlns:p14="http://schemas.microsoft.com/office/powerpoint/2010/main" val="105796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p:cNvSpPr/>
          <p:nvPr/>
        </p:nvSpPr>
        <p:spPr>
          <a:xfrm>
            <a:off x="2765762" y="3162435"/>
            <a:ext cx="6907318" cy="3729698"/>
          </a:xfrm>
          <a:prstGeom prst="rect">
            <a:avLst/>
          </a:prstGeom>
          <a:solidFill>
            <a:srgbClr val="00206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endParaRPr lang="en-US" sz="1600" kern="0" dirty="0" smtClean="0">
              <a:solidFill>
                <a:prstClr val="white"/>
              </a:solidFill>
              <a:latin typeface="Calibri"/>
            </a:endParaRPr>
          </a:p>
        </p:txBody>
      </p:sp>
      <p:sp>
        <p:nvSpPr>
          <p:cNvPr id="2" name="Title 1"/>
          <p:cNvSpPr>
            <a:spLocks noGrp="1"/>
          </p:cNvSpPr>
          <p:nvPr>
            <p:ph type="title"/>
          </p:nvPr>
        </p:nvSpPr>
        <p:spPr/>
        <p:txBody>
          <a:bodyPr/>
          <a:lstStyle/>
          <a:p>
            <a:r>
              <a:rPr lang="en-US" dirty="0" smtClean="0"/>
              <a:t>Split Personality SharePoint 2013</a:t>
            </a:r>
            <a:endParaRPr lang="en-US" dirty="0"/>
          </a:p>
        </p:txBody>
      </p:sp>
      <p:grpSp>
        <p:nvGrpSpPr>
          <p:cNvPr id="106" name="Group 105"/>
          <p:cNvGrpSpPr/>
          <p:nvPr/>
        </p:nvGrpSpPr>
        <p:grpSpPr>
          <a:xfrm>
            <a:off x="3040151" y="1288098"/>
            <a:ext cx="2577244" cy="1753861"/>
            <a:chOff x="3040151" y="1288098"/>
            <a:chExt cx="2577244" cy="1753861"/>
          </a:xfrm>
        </p:grpSpPr>
        <p:grpSp>
          <p:nvGrpSpPr>
            <p:cNvPr id="98" name="Group 97"/>
            <p:cNvGrpSpPr/>
            <p:nvPr/>
          </p:nvGrpSpPr>
          <p:grpSpPr>
            <a:xfrm>
              <a:off x="3747048" y="2125663"/>
              <a:ext cx="1163450" cy="916296"/>
              <a:chOff x="2734529" y="1876393"/>
              <a:chExt cx="2067468" cy="1628270"/>
            </a:xfrm>
          </p:grpSpPr>
          <p:sp>
            <p:nvSpPr>
              <p:cNvPr id="30" name="Rectangle 29"/>
              <p:cNvSpPr/>
              <p:nvPr/>
            </p:nvSpPr>
            <p:spPr>
              <a:xfrm>
                <a:off x="2734529" y="1876393"/>
                <a:ext cx="2067468" cy="1628270"/>
              </a:xfrm>
              <a:prstGeom prst="rect">
                <a:avLst/>
              </a:prstGeom>
              <a:solidFill>
                <a:srgbClr val="F26522"/>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endParaRPr lang="en-US" sz="1600" kern="0" dirty="0" smtClean="0">
                  <a:solidFill>
                    <a:prstClr val="white"/>
                  </a:solidFill>
                  <a:latin typeface="Calibri"/>
                </a:endParaRPr>
              </a:p>
            </p:txBody>
          </p:sp>
          <p:grpSp>
            <p:nvGrpSpPr>
              <p:cNvPr id="31" name="Group 20"/>
              <p:cNvGrpSpPr>
                <a:grpSpLocks noChangeAspect="1"/>
              </p:cNvGrpSpPr>
              <p:nvPr/>
            </p:nvGrpSpPr>
            <p:grpSpPr bwMode="auto">
              <a:xfrm>
                <a:off x="3101643" y="2213543"/>
                <a:ext cx="1337441" cy="953970"/>
                <a:chOff x="4160" y="1106"/>
                <a:chExt cx="994" cy="709"/>
              </a:xfrm>
            </p:grpSpPr>
            <p:sp>
              <p:nvSpPr>
                <p:cNvPr id="32"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3"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4"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5"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6"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7"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8"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39"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40"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41"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sp>
          <p:nvSpPr>
            <p:cNvPr id="50" name="TextBox 49"/>
            <p:cNvSpPr txBox="1"/>
            <p:nvPr/>
          </p:nvSpPr>
          <p:spPr>
            <a:xfrm>
              <a:off x="3040151" y="1288098"/>
              <a:ext cx="2577244" cy="960263"/>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SharePoint 2010</a:t>
              </a:r>
              <a:br>
                <a:rPr lang="en-US" sz="2400" dirty="0" smtClean="0">
                  <a:gradFill>
                    <a:gsLst>
                      <a:gs pos="2917">
                        <a:srgbClr val="505050"/>
                      </a:gs>
                      <a:gs pos="30000">
                        <a:srgbClr val="505050"/>
                      </a:gs>
                    </a:gsLst>
                    <a:lin ang="5400000" scaled="0"/>
                  </a:gradFill>
                </a:rPr>
              </a:br>
              <a:r>
                <a:rPr lang="en-US" sz="2400" dirty="0" smtClean="0">
                  <a:gradFill>
                    <a:gsLst>
                      <a:gs pos="2917">
                        <a:srgbClr val="505050"/>
                      </a:gs>
                      <a:gs pos="30000">
                        <a:srgbClr val="505050"/>
                      </a:gs>
                    </a:gsLst>
                    <a:lin ang="5400000" scaled="0"/>
                  </a:gradFill>
                </a:rPr>
                <a:t>mode</a:t>
              </a:r>
            </a:p>
          </p:txBody>
        </p:sp>
      </p:grpSp>
      <p:grpSp>
        <p:nvGrpSpPr>
          <p:cNvPr id="107" name="Group 106"/>
          <p:cNvGrpSpPr/>
          <p:nvPr/>
        </p:nvGrpSpPr>
        <p:grpSpPr>
          <a:xfrm>
            <a:off x="6830557" y="1288098"/>
            <a:ext cx="2577244" cy="1738479"/>
            <a:chOff x="6830557" y="1288098"/>
            <a:chExt cx="2577244" cy="1738479"/>
          </a:xfrm>
        </p:grpSpPr>
        <p:grpSp>
          <p:nvGrpSpPr>
            <p:cNvPr id="99" name="Group 98"/>
            <p:cNvGrpSpPr/>
            <p:nvPr/>
          </p:nvGrpSpPr>
          <p:grpSpPr>
            <a:xfrm>
              <a:off x="7556812" y="2110281"/>
              <a:ext cx="1163450" cy="916296"/>
              <a:chOff x="7587967" y="1868993"/>
              <a:chExt cx="2067468" cy="1628270"/>
            </a:xfrm>
          </p:grpSpPr>
          <p:sp>
            <p:nvSpPr>
              <p:cNvPr id="15" name="Rectangle 14"/>
              <p:cNvSpPr/>
              <p:nvPr/>
            </p:nvSpPr>
            <p:spPr>
              <a:xfrm>
                <a:off x="7587967" y="1868993"/>
                <a:ext cx="2067468" cy="1628270"/>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endParaRPr lang="en-US" sz="1600" kern="0" dirty="0" smtClean="0">
                  <a:solidFill>
                    <a:prstClr val="white"/>
                  </a:solidFill>
                  <a:latin typeface="Calibri"/>
                </a:endParaRPr>
              </a:p>
            </p:txBody>
          </p:sp>
          <p:grpSp>
            <p:nvGrpSpPr>
              <p:cNvPr id="16" name="Group 20"/>
              <p:cNvGrpSpPr>
                <a:grpSpLocks noChangeAspect="1"/>
              </p:cNvGrpSpPr>
              <p:nvPr/>
            </p:nvGrpSpPr>
            <p:grpSpPr bwMode="auto">
              <a:xfrm>
                <a:off x="7955081" y="2206143"/>
                <a:ext cx="1337441" cy="953970"/>
                <a:chOff x="4160" y="1106"/>
                <a:chExt cx="994" cy="709"/>
              </a:xfrm>
            </p:grpSpPr>
            <p:sp>
              <p:nvSpPr>
                <p:cNvPr id="17"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0"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2"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3"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4"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5"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6"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7"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sp>
          <p:nvSpPr>
            <p:cNvPr id="54" name="TextBox 53"/>
            <p:cNvSpPr txBox="1"/>
            <p:nvPr/>
          </p:nvSpPr>
          <p:spPr>
            <a:xfrm>
              <a:off x="6830557" y="1288098"/>
              <a:ext cx="2577244" cy="960263"/>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SharePoint 2013</a:t>
              </a:r>
              <a:br>
                <a:rPr lang="en-US" sz="2400" dirty="0" smtClean="0">
                  <a:gradFill>
                    <a:gsLst>
                      <a:gs pos="2917">
                        <a:srgbClr val="505050"/>
                      </a:gs>
                      <a:gs pos="30000">
                        <a:srgbClr val="505050"/>
                      </a:gs>
                    </a:gsLst>
                    <a:lin ang="5400000" scaled="0"/>
                  </a:gradFill>
                </a:rPr>
              </a:br>
              <a:r>
                <a:rPr lang="en-US" sz="2400" dirty="0" smtClean="0">
                  <a:gradFill>
                    <a:gsLst>
                      <a:gs pos="2917">
                        <a:srgbClr val="505050"/>
                      </a:gs>
                      <a:gs pos="30000">
                        <a:srgbClr val="505050"/>
                      </a:gs>
                    </a:gsLst>
                    <a:lin ang="5400000" scaled="0"/>
                  </a:gradFill>
                </a:rPr>
                <a:t>mode</a:t>
              </a:r>
            </a:p>
          </p:txBody>
        </p:sp>
      </p:grpSp>
      <p:sp>
        <p:nvSpPr>
          <p:cNvPr id="57" name="TextBox 56"/>
          <p:cNvSpPr txBox="1"/>
          <p:nvPr/>
        </p:nvSpPr>
        <p:spPr>
          <a:xfrm>
            <a:off x="490083"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1</a:t>
            </a:r>
          </a:p>
        </p:txBody>
      </p:sp>
      <p:grpSp>
        <p:nvGrpSpPr>
          <p:cNvPr id="78" name="Group 77"/>
          <p:cNvGrpSpPr>
            <a:grpSpLocks noChangeAspect="1"/>
          </p:cNvGrpSpPr>
          <p:nvPr/>
        </p:nvGrpSpPr>
        <p:grpSpPr>
          <a:xfrm>
            <a:off x="5591923" y="3201945"/>
            <a:ext cx="1273598" cy="1247499"/>
            <a:chOff x="694976" y="1335611"/>
            <a:chExt cx="1050398" cy="1028871"/>
          </a:xfrm>
        </p:grpSpPr>
        <p:sp>
          <p:nvSpPr>
            <p:cNvPr id="79" name="AutoShape 3"/>
            <p:cNvSpPr>
              <a:spLocks noChangeAspect="1" noChangeArrowheads="1" noTextEdit="1"/>
            </p:cNvSpPr>
            <p:nvPr/>
          </p:nvSpPr>
          <p:spPr bwMode="auto">
            <a:xfrm>
              <a:off x="716674" y="1335611"/>
              <a:ext cx="1028700" cy="102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0" name="Oval 5"/>
            <p:cNvSpPr>
              <a:spLocks noChangeArrowheads="1"/>
            </p:cNvSpPr>
            <p:nvPr/>
          </p:nvSpPr>
          <p:spPr bwMode="auto">
            <a:xfrm>
              <a:off x="730034" y="1348971"/>
              <a:ext cx="996255" cy="990529"/>
            </a:xfrm>
            <a:prstGeom prst="ellipse">
              <a:avLst/>
            </a:prstGeom>
            <a:noFill/>
            <a:ln w="285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1" name="Freeform 6"/>
            <p:cNvSpPr>
              <a:spLocks/>
            </p:cNvSpPr>
            <p:nvPr/>
          </p:nvSpPr>
          <p:spPr bwMode="auto">
            <a:xfrm>
              <a:off x="1434283" y="1810836"/>
              <a:ext cx="251927" cy="118329"/>
            </a:xfrm>
            <a:custGeom>
              <a:avLst/>
              <a:gdLst>
                <a:gd name="T0" fmla="*/ 0 w 132"/>
                <a:gd name="T1" fmla="*/ 43 h 62"/>
                <a:gd name="T2" fmla="*/ 43 w 132"/>
                <a:gd name="T3" fmla="*/ 62 h 62"/>
                <a:gd name="T4" fmla="*/ 132 w 132"/>
                <a:gd name="T5" fmla="*/ 16 h 62"/>
                <a:gd name="T6" fmla="*/ 89 w 132"/>
                <a:gd name="T7" fmla="*/ 0 h 62"/>
                <a:gd name="T8" fmla="*/ 0 w 132"/>
                <a:gd name="T9" fmla="*/ 43 h 62"/>
              </a:gdLst>
              <a:ahLst/>
              <a:cxnLst>
                <a:cxn ang="0">
                  <a:pos x="T0" y="T1"/>
                </a:cxn>
                <a:cxn ang="0">
                  <a:pos x="T2" y="T3"/>
                </a:cxn>
                <a:cxn ang="0">
                  <a:pos x="T4" y="T5"/>
                </a:cxn>
                <a:cxn ang="0">
                  <a:pos x="T6" y="T7"/>
                </a:cxn>
                <a:cxn ang="0">
                  <a:pos x="T8" y="T9"/>
                </a:cxn>
              </a:cxnLst>
              <a:rect l="0" t="0" r="r" b="b"/>
              <a:pathLst>
                <a:path w="132" h="62">
                  <a:moveTo>
                    <a:pt x="0" y="43"/>
                  </a:moveTo>
                  <a:lnTo>
                    <a:pt x="43" y="62"/>
                  </a:lnTo>
                  <a:lnTo>
                    <a:pt x="132" y="16"/>
                  </a:lnTo>
                  <a:lnTo>
                    <a:pt x="89"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2" name="Freeform 7"/>
            <p:cNvSpPr>
              <a:spLocks noEditPoints="1"/>
            </p:cNvSpPr>
            <p:nvPr/>
          </p:nvSpPr>
          <p:spPr bwMode="auto">
            <a:xfrm>
              <a:off x="1424740" y="1900537"/>
              <a:ext cx="87793" cy="320634"/>
            </a:xfrm>
            <a:custGeom>
              <a:avLst/>
              <a:gdLst>
                <a:gd name="T0" fmla="*/ 46 w 46"/>
                <a:gd name="T1" fmla="*/ 20 h 168"/>
                <a:gd name="T2" fmla="*/ 0 w 46"/>
                <a:gd name="T3" fmla="*/ 0 h 168"/>
                <a:gd name="T4" fmla="*/ 0 w 46"/>
                <a:gd name="T5" fmla="*/ 149 h 168"/>
                <a:gd name="T6" fmla="*/ 46 w 46"/>
                <a:gd name="T7" fmla="*/ 168 h 168"/>
                <a:gd name="T8" fmla="*/ 46 w 46"/>
                <a:gd name="T9" fmla="*/ 20 h 168"/>
                <a:gd name="T10" fmla="*/ 36 w 46"/>
                <a:gd name="T11" fmla="*/ 84 h 168"/>
                <a:gd name="T12" fmla="*/ 12 w 46"/>
                <a:gd name="T13" fmla="*/ 77 h 168"/>
                <a:gd name="T14" fmla="*/ 12 w 46"/>
                <a:gd name="T15" fmla="*/ 67 h 168"/>
                <a:gd name="T16" fmla="*/ 36 w 46"/>
                <a:gd name="T17" fmla="*/ 75 h 168"/>
                <a:gd name="T18" fmla="*/ 36 w 46"/>
                <a:gd name="T19" fmla="*/ 84 h 168"/>
                <a:gd name="T20" fmla="*/ 36 w 46"/>
                <a:gd name="T21" fmla="*/ 65 h 168"/>
                <a:gd name="T22" fmla="*/ 12 w 46"/>
                <a:gd name="T23" fmla="*/ 58 h 168"/>
                <a:gd name="T24" fmla="*/ 12 w 46"/>
                <a:gd name="T25" fmla="*/ 48 h 168"/>
                <a:gd name="T26" fmla="*/ 36 w 46"/>
                <a:gd name="T27" fmla="*/ 55 h 168"/>
                <a:gd name="T28" fmla="*/ 36 w 46"/>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68">
                  <a:moveTo>
                    <a:pt x="46" y="20"/>
                  </a:moveTo>
                  <a:lnTo>
                    <a:pt x="0" y="0"/>
                  </a:lnTo>
                  <a:lnTo>
                    <a:pt x="0" y="149"/>
                  </a:lnTo>
                  <a:lnTo>
                    <a:pt x="46" y="168"/>
                  </a:lnTo>
                  <a:lnTo>
                    <a:pt x="46" y="20"/>
                  </a:lnTo>
                  <a:close/>
                  <a:moveTo>
                    <a:pt x="36" y="84"/>
                  </a:moveTo>
                  <a:lnTo>
                    <a:pt x="12" y="77"/>
                  </a:lnTo>
                  <a:lnTo>
                    <a:pt x="12" y="67"/>
                  </a:lnTo>
                  <a:lnTo>
                    <a:pt x="36" y="75"/>
                  </a:lnTo>
                  <a:lnTo>
                    <a:pt x="36" y="84"/>
                  </a:lnTo>
                  <a:close/>
                  <a:moveTo>
                    <a:pt x="36" y="65"/>
                  </a:moveTo>
                  <a:lnTo>
                    <a:pt x="12" y="58"/>
                  </a:lnTo>
                  <a:lnTo>
                    <a:pt x="12" y="48"/>
                  </a:lnTo>
                  <a:lnTo>
                    <a:pt x="36" y="55"/>
                  </a:lnTo>
                  <a:lnTo>
                    <a:pt x="36"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3" name="Freeform 8"/>
            <p:cNvSpPr>
              <a:spLocks/>
            </p:cNvSpPr>
            <p:nvPr/>
          </p:nvSpPr>
          <p:spPr bwMode="auto">
            <a:xfrm>
              <a:off x="1525893" y="1847098"/>
              <a:ext cx="164134" cy="374073"/>
            </a:xfrm>
            <a:custGeom>
              <a:avLst/>
              <a:gdLst>
                <a:gd name="T0" fmla="*/ 36 w 36"/>
                <a:gd name="T1" fmla="*/ 32 h 82"/>
                <a:gd name="T2" fmla="*/ 36 w 36"/>
                <a:gd name="T3" fmla="*/ 0 h 82"/>
                <a:gd name="T4" fmla="*/ 0 w 36"/>
                <a:gd name="T5" fmla="*/ 20 h 82"/>
                <a:gd name="T6" fmla="*/ 0 w 36"/>
                <a:gd name="T7" fmla="*/ 82 h 82"/>
                <a:gd name="T8" fmla="*/ 14 w 36"/>
                <a:gd name="T9" fmla="*/ 72 h 82"/>
                <a:gd name="T10" fmla="*/ 36 w 36"/>
                <a:gd name="T11" fmla="*/ 32 h 82"/>
              </a:gdLst>
              <a:ahLst/>
              <a:cxnLst>
                <a:cxn ang="0">
                  <a:pos x="T0" y="T1"/>
                </a:cxn>
                <a:cxn ang="0">
                  <a:pos x="T2" y="T3"/>
                </a:cxn>
                <a:cxn ang="0">
                  <a:pos x="T4" y="T5"/>
                </a:cxn>
                <a:cxn ang="0">
                  <a:pos x="T6" y="T7"/>
                </a:cxn>
                <a:cxn ang="0">
                  <a:pos x="T8" y="T9"/>
                </a:cxn>
                <a:cxn ang="0">
                  <a:pos x="T10" y="T11"/>
                </a:cxn>
              </a:cxnLst>
              <a:rect l="0" t="0" r="r" b="b"/>
              <a:pathLst>
                <a:path w="36" h="82">
                  <a:moveTo>
                    <a:pt x="36" y="32"/>
                  </a:moveTo>
                  <a:cubicBezTo>
                    <a:pt x="36" y="0"/>
                    <a:pt x="36" y="0"/>
                    <a:pt x="36" y="0"/>
                  </a:cubicBezTo>
                  <a:cubicBezTo>
                    <a:pt x="0" y="20"/>
                    <a:pt x="0" y="20"/>
                    <a:pt x="0" y="20"/>
                  </a:cubicBezTo>
                  <a:cubicBezTo>
                    <a:pt x="0" y="82"/>
                    <a:pt x="0" y="82"/>
                    <a:pt x="0" y="82"/>
                  </a:cubicBezTo>
                  <a:cubicBezTo>
                    <a:pt x="14" y="72"/>
                    <a:pt x="14" y="72"/>
                    <a:pt x="14" y="72"/>
                  </a:cubicBezTo>
                  <a:cubicBezTo>
                    <a:pt x="26" y="59"/>
                    <a:pt x="33" y="41"/>
                    <a:pt x="36"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4" name="Freeform 9"/>
            <p:cNvSpPr>
              <a:spLocks/>
            </p:cNvSpPr>
            <p:nvPr/>
          </p:nvSpPr>
          <p:spPr bwMode="auto">
            <a:xfrm>
              <a:off x="1264423" y="1751671"/>
              <a:ext cx="251927" cy="118329"/>
            </a:xfrm>
            <a:custGeom>
              <a:avLst/>
              <a:gdLst>
                <a:gd name="T0" fmla="*/ 0 w 132"/>
                <a:gd name="T1" fmla="*/ 43 h 62"/>
                <a:gd name="T2" fmla="*/ 43 w 132"/>
                <a:gd name="T3" fmla="*/ 62 h 62"/>
                <a:gd name="T4" fmla="*/ 132 w 132"/>
                <a:gd name="T5" fmla="*/ 16 h 62"/>
                <a:gd name="T6" fmla="*/ 89 w 132"/>
                <a:gd name="T7" fmla="*/ 0 h 62"/>
                <a:gd name="T8" fmla="*/ 0 w 132"/>
                <a:gd name="T9" fmla="*/ 43 h 62"/>
              </a:gdLst>
              <a:ahLst/>
              <a:cxnLst>
                <a:cxn ang="0">
                  <a:pos x="T0" y="T1"/>
                </a:cxn>
                <a:cxn ang="0">
                  <a:pos x="T2" y="T3"/>
                </a:cxn>
                <a:cxn ang="0">
                  <a:pos x="T4" y="T5"/>
                </a:cxn>
                <a:cxn ang="0">
                  <a:pos x="T6" y="T7"/>
                </a:cxn>
                <a:cxn ang="0">
                  <a:pos x="T8" y="T9"/>
                </a:cxn>
              </a:cxnLst>
              <a:rect l="0" t="0" r="r" b="b"/>
              <a:pathLst>
                <a:path w="132" h="62">
                  <a:moveTo>
                    <a:pt x="0" y="43"/>
                  </a:moveTo>
                  <a:lnTo>
                    <a:pt x="43" y="62"/>
                  </a:lnTo>
                  <a:lnTo>
                    <a:pt x="132" y="16"/>
                  </a:lnTo>
                  <a:lnTo>
                    <a:pt x="89"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5" name="Freeform 10"/>
            <p:cNvSpPr>
              <a:spLocks noEditPoints="1"/>
            </p:cNvSpPr>
            <p:nvPr/>
          </p:nvSpPr>
          <p:spPr bwMode="auto">
            <a:xfrm>
              <a:off x="1260606" y="1841372"/>
              <a:ext cx="82067" cy="320634"/>
            </a:xfrm>
            <a:custGeom>
              <a:avLst/>
              <a:gdLst>
                <a:gd name="T0" fmla="*/ 43 w 43"/>
                <a:gd name="T1" fmla="*/ 20 h 168"/>
                <a:gd name="T2" fmla="*/ 0 w 43"/>
                <a:gd name="T3" fmla="*/ 0 h 168"/>
                <a:gd name="T4" fmla="*/ 0 w 43"/>
                <a:gd name="T5" fmla="*/ 149 h 168"/>
                <a:gd name="T6" fmla="*/ 43 w 43"/>
                <a:gd name="T7" fmla="*/ 168 h 168"/>
                <a:gd name="T8" fmla="*/ 43 w 43"/>
                <a:gd name="T9" fmla="*/ 20 h 168"/>
                <a:gd name="T10" fmla="*/ 34 w 43"/>
                <a:gd name="T11" fmla="*/ 84 h 168"/>
                <a:gd name="T12" fmla="*/ 10 w 43"/>
                <a:gd name="T13" fmla="*/ 77 h 168"/>
                <a:gd name="T14" fmla="*/ 10 w 43"/>
                <a:gd name="T15" fmla="*/ 67 h 168"/>
                <a:gd name="T16" fmla="*/ 34 w 43"/>
                <a:gd name="T17" fmla="*/ 75 h 168"/>
                <a:gd name="T18" fmla="*/ 34 w 43"/>
                <a:gd name="T19" fmla="*/ 84 h 168"/>
                <a:gd name="T20" fmla="*/ 34 w 43"/>
                <a:gd name="T21" fmla="*/ 65 h 168"/>
                <a:gd name="T22" fmla="*/ 10 w 43"/>
                <a:gd name="T23" fmla="*/ 58 h 168"/>
                <a:gd name="T24" fmla="*/ 10 w 43"/>
                <a:gd name="T25" fmla="*/ 48 h 168"/>
                <a:gd name="T26" fmla="*/ 34 w 43"/>
                <a:gd name="T27" fmla="*/ 55 h 168"/>
                <a:gd name="T28" fmla="*/ 34 w 43"/>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68">
                  <a:moveTo>
                    <a:pt x="43" y="20"/>
                  </a:moveTo>
                  <a:lnTo>
                    <a:pt x="0" y="0"/>
                  </a:lnTo>
                  <a:lnTo>
                    <a:pt x="0" y="149"/>
                  </a:lnTo>
                  <a:lnTo>
                    <a:pt x="43" y="168"/>
                  </a:lnTo>
                  <a:lnTo>
                    <a:pt x="43" y="20"/>
                  </a:lnTo>
                  <a:close/>
                  <a:moveTo>
                    <a:pt x="34" y="84"/>
                  </a:moveTo>
                  <a:lnTo>
                    <a:pt x="10" y="77"/>
                  </a:lnTo>
                  <a:lnTo>
                    <a:pt x="10" y="67"/>
                  </a:lnTo>
                  <a:lnTo>
                    <a:pt x="34" y="75"/>
                  </a:lnTo>
                  <a:lnTo>
                    <a:pt x="34" y="84"/>
                  </a:lnTo>
                  <a:close/>
                  <a:moveTo>
                    <a:pt x="34" y="65"/>
                  </a:moveTo>
                  <a:lnTo>
                    <a:pt x="10" y="58"/>
                  </a:lnTo>
                  <a:lnTo>
                    <a:pt x="10" y="48"/>
                  </a:lnTo>
                  <a:lnTo>
                    <a:pt x="34" y="55"/>
                  </a:lnTo>
                  <a:lnTo>
                    <a:pt x="3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6" name="Freeform 11"/>
            <p:cNvSpPr>
              <a:spLocks/>
            </p:cNvSpPr>
            <p:nvPr/>
          </p:nvSpPr>
          <p:spPr bwMode="auto">
            <a:xfrm>
              <a:off x="1356033" y="1787933"/>
              <a:ext cx="169860" cy="374073"/>
            </a:xfrm>
            <a:custGeom>
              <a:avLst/>
              <a:gdLst>
                <a:gd name="T0" fmla="*/ 29 w 89"/>
                <a:gd name="T1" fmla="*/ 52 h 196"/>
                <a:gd name="T2" fmla="*/ 89 w 89"/>
                <a:gd name="T3" fmla="*/ 24 h 196"/>
                <a:gd name="T4" fmla="*/ 89 w 89"/>
                <a:gd name="T5" fmla="*/ 0 h 196"/>
                <a:gd name="T6" fmla="*/ 0 w 89"/>
                <a:gd name="T7" fmla="*/ 48 h 196"/>
                <a:gd name="T8" fmla="*/ 0 w 89"/>
                <a:gd name="T9" fmla="*/ 196 h 196"/>
                <a:gd name="T10" fmla="*/ 29 w 89"/>
                <a:gd name="T11" fmla="*/ 174 h 196"/>
                <a:gd name="T12" fmla="*/ 29 w 89"/>
                <a:gd name="T13" fmla="*/ 52 h 196"/>
              </a:gdLst>
              <a:ahLst/>
              <a:cxnLst>
                <a:cxn ang="0">
                  <a:pos x="T0" y="T1"/>
                </a:cxn>
                <a:cxn ang="0">
                  <a:pos x="T2" y="T3"/>
                </a:cxn>
                <a:cxn ang="0">
                  <a:pos x="T4" y="T5"/>
                </a:cxn>
                <a:cxn ang="0">
                  <a:pos x="T6" y="T7"/>
                </a:cxn>
                <a:cxn ang="0">
                  <a:pos x="T8" y="T9"/>
                </a:cxn>
                <a:cxn ang="0">
                  <a:pos x="T10" y="T11"/>
                </a:cxn>
                <a:cxn ang="0">
                  <a:pos x="T12" y="T13"/>
                </a:cxn>
              </a:cxnLst>
              <a:rect l="0" t="0" r="r" b="b"/>
              <a:pathLst>
                <a:path w="89" h="196">
                  <a:moveTo>
                    <a:pt x="29" y="52"/>
                  </a:moveTo>
                  <a:lnTo>
                    <a:pt x="89" y="24"/>
                  </a:lnTo>
                  <a:lnTo>
                    <a:pt x="89" y="0"/>
                  </a:lnTo>
                  <a:lnTo>
                    <a:pt x="0" y="48"/>
                  </a:lnTo>
                  <a:lnTo>
                    <a:pt x="0" y="196"/>
                  </a:lnTo>
                  <a:lnTo>
                    <a:pt x="29" y="174"/>
                  </a:lnTo>
                  <a:lnTo>
                    <a:pt x="2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7" name="Freeform 12"/>
            <p:cNvSpPr>
              <a:spLocks/>
            </p:cNvSpPr>
            <p:nvPr/>
          </p:nvSpPr>
          <p:spPr bwMode="auto">
            <a:xfrm>
              <a:off x="1096472" y="1690598"/>
              <a:ext cx="250018" cy="120238"/>
            </a:xfrm>
            <a:custGeom>
              <a:avLst/>
              <a:gdLst>
                <a:gd name="T0" fmla="*/ 0 w 131"/>
                <a:gd name="T1" fmla="*/ 44 h 63"/>
                <a:gd name="T2" fmla="*/ 43 w 131"/>
                <a:gd name="T3" fmla="*/ 63 h 63"/>
                <a:gd name="T4" fmla="*/ 131 w 131"/>
                <a:gd name="T5" fmla="*/ 17 h 63"/>
                <a:gd name="T6" fmla="*/ 88 w 131"/>
                <a:gd name="T7" fmla="*/ 0 h 63"/>
                <a:gd name="T8" fmla="*/ 0 w 131"/>
                <a:gd name="T9" fmla="*/ 44 h 63"/>
              </a:gdLst>
              <a:ahLst/>
              <a:cxnLst>
                <a:cxn ang="0">
                  <a:pos x="T0" y="T1"/>
                </a:cxn>
                <a:cxn ang="0">
                  <a:pos x="T2" y="T3"/>
                </a:cxn>
                <a:cxn ang="0">
                  <a:pos x="T4" y="T5"/>
                </a:cxn>
                <a:cxn ang="0">
                  <a:pos x="T6" y="T7"/>
                </a:cxn>
                <a:cxn ang="0">
                  <a:pos x="T8" y="T9"/>
                </a:cxn>
              </a:cxnLst>
              <a:rect l="0" t="0" r="r" b="b"/>
              <a:pathLst>
                <a:path w="131" h="63">
                  <a:moveTo>
                    <a:pt x="0" y="44"/>
                  </a:moveTo>
                  <a:lnTo>
                    <a:pt x="43" y="63"/>
                  </a:lnTo>
                  <a:lnTo>
                    <a:pt x="131" y="17"/>
                  </a:lnTo>
                  <a:lnTo>
                    <a:pt x="88" y="0"/>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8" name="Freeform 13"/>
            <p:cNvSpPr>
              <a:spLocks noEditPoints="1"/>
            </p:cNvSpPr>
            <p:nvPr/>
          </p:nvSpPr>
          <p:spPr bwMode="auto">
            <a:xfrm>
              <a:off x="1090747" y="1782208"/>
              <a:ext cx="87793" cy="320634"/>
            </a:xfrm>
            <a:custGeom>
              <a:avLst/>
              <a:gdLst>
                <a:gd name="T0" fmla="*/ 43 w 46"/>
                <a:gd name="T1" fmla="*/ 19 h 168"/>
                <a:gd name="T2" fmla="*/ 0 w 46"/>
                <a:gd name="T3" fmla="*/ 0 h 168"/>
                <a:gd name="T4" fmla="*/ 0 w 46"/>
                <a:gd name="T5" fmla="*/ 149 h 168"/>
                <a:gd name="T6" fmla="*/ 46 w 46"/>
                <a:gd name="T7" fmla="*/ 168 h 168"/>
                <a:gd name="T8" fmla="*/ 43 w 46"/>
                <a:gd name="T9" fmla="*/ 19 h 168"/>
                <a:gd name="T10" fmla="*/ 34 w 46"/>
                <a:gd name="T11" fmla="*/ 82 h 168"/>
                <a:gd name="T12" fmla="*/ 10 w 46"/>
                <a:gd name="T13" fmla="*/ 77 h 168"/>
                <a:gd name="T14" fmla="*/ 10 w 46"/>
                <a:gd name="T15" fmla="*/ 67 h 168"/>
                <a:gd name="T16" fmla="*/ 34 w 46"/>
                <a:gd name="T17" fmla="*/ 72 h 168"/>
                <a:gd name="T18" fmla="*/ 34 w 46"/>
                <a:gd name="T19" fmla="*/ 82 h 168"/>
                <a:gd name="T20" fmla="*/ 34 w 46"/>
                <a:gd name="T21" fmla="*/ 65 h 168"/>
                <a:gd name="T22" fmla="*/ 10 w 46"/>
                <a:gd name="T23" fmla="*/ 58 h 168"/>
                <a:gd name="T24" fmla="*/ 10 w 46"/>
                <a:gd name="T25" fmla="*/ 48 h 168"/>
                <a:gd name="T26" fmla="*/ 34 w 46"/>
                <a:gd name="T27" fmla="*/ 55 h 168"/>
                <a:gd name="T28" fmla="*/ 34 w 46"/>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68">
                  <a:moveTo>
                    <a:pt x="43" y="19"/>
                  </a:moveTo>
                  <a:lnTo>
                    <a:pt x="0" y="0"/>
                  </a:lnTo>
                  <a:lnTo>
                    <a:pt x="0" y="149"/>
                  </a:lnTo>
                  <a:lnTo>
                    <a:pt x="46" y="168"/>
                  </a:lnTo>
                  <a:lnTo>
                    <a:pt x="43" y="19"/>
                  </a:lnTo>
                  <a:close/>
                  <a:moveTo>
                    <a:pt x="34" y="82"/>
                  </a:moveTo>
                  <a:lnTo>
                    <a:pt x="10" y="77"/>
                  </a:lnTo>
                  <a:lnTo>
                    <a:pt x="10" y="67"/>
                  </a:lnTo>
                  <a:lnTo>
                    <a:pt x="34" y="72"/>
                  </a:lnTo>
                  <a:lnTo>
                    <a:pt x="34" y="82"/>
                  </a:lnTo>
                  <a:close/>
                  <a:moveTo>
                    <a:pt x="34" y="65"/>
                  </a:moveTo>
                  <a:lnTo>
                    <a:pt x="10" y="58"/>
                  </a:lnTo>
                  <a:lnTo>
                    <a:pt x="10" y="48"/>
                  </a:lnTo>
                  <a:lnTo>
                    <a:pt x="34" y="55"/>
                  </a:lnTo>
                  <a:lnTo>
                    <a:pt x="3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89" name="Freeform 14"/>
            <p:cNvSpPr>
              <a:spLocks/>
            </p:cNvSpPr>
            <p:nvPr/>
          </p:nvSpPr>
          <p:spPr bwMode="auto">
            <a:xfrm>
              <a:off x="1188082" y="1728769"/>
              <a:ext cx="167951" cy="374073"/>
            </a:xfrm>
            <a:custGeom>
              <a:avLst/>
              <a:gdLst>
                <a:gd name="T0" fmla="*/ 28 w 88"/>
                <a:gd name="T1" fmla="*/ 52 h 196"/>
                <a:gd name="T2" fmla="*/ 88 w 88"/>
                <a:gd name="T3" fmla="*/ 24 h 196"/>
                <a:gd name="T4" fmla="*/ 88 w 88"/>
                <a:gd name="T5" fmla="*/ 0 h 196"/>
                <a:gd name="T6" fmla="*/ 0 w 88"/>
                <a:gd name="T7" fmla="*/ 47 h 196"/>
                <a:gd name="T8" fmla="*/ 0 w 88"/>
                <a:gd name="T9" fmla="*/ 196 h 196"/>
                <a:gd name="T10" fmla="*/ 28 w 88"/>
                <a:gd name="T11" fmla="*/ 174 h 196"/>
                <a:gd name="T12" fmla="*/ 28 w 88"/>
                <a:gd name="T13" fmla="*/ 52 h 196"/>
              </a:gdLst>
              <a:ahLst/>
              <a:cxnLst>
                <a:cxn ang="0">
                  <a:pos x="T0" y="T1"/>
                </a:cxn>
                <a:cxn ang="0">
                  <a:pos x="T2" y="T3"/>
                </a:cxn>
                <a:cxn ang="0">
                  <a:pos x="T4" y="T5"/>
                </a:cxn>
                <a:cxn ang="0">
                  <a:pos x="T6" y="T7"/>
                </a:cxn>
                <a:cxn ang="0">
                  <a:pos x="T8" y="T9"/>
                </a:cxn>
                <a:cxn ang="0">
                  <a:pos x="T10" y="T11"/>
                </a:cxn>
                <a:cxn ang="0">
                  <a:pos x="T12" y="T13"/>
                </a:cxn>
              </a:cxnLst>
              <a:rect l="0" t="0" r="r" b="b"/>
              <a:pathLst>
                <a:path w="88" h="196">
                  <a:moveTo>
                    <a:pt x="28" y="52"/>
                  </a:moveTo>
                  <a:lnTo>
                    <a:pt x="88" y="24"/>
                  </a:lnTo>
                  <a:lnTo>
                    <a:pt x="88" y="0"/>
                  </a:lnTo>
                  <a:lnTo>
                    <a:pt x="0" y="47"/>
                  </a:lnTo>
                  <a:lnTo>
                    <a:pt x="0" y="196"/>
                  </a:lnTo>
                  <a:lnTo>
                    <a:pt x="28" y="174"/>
                  </a:lnTo>
                  <a:lnTo>
                    <a:pt x="28"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0" name="Freeform 15"/>
            <p:cNvSpPr>
              <a:spLocks/>
            </p:cNvSpPr>
            <p:nvPr/>
          </p:nvSpPr>
          <p:spPr bwMode="auto">
            <a:xfrm>
              <a:off x="926613" y="1627617"/>
              <a:ext cx="255744" cy="118329"/>
            </a:xfrm>
            <a:custGeom>
              <a:avLst/>
              <a:gdLst>
                <a:gd name="T0" fmla="*/ 0 w 134"/>
                <a:gd name="T1" fmla="*/ 45 h 62"/>
                <a:gd name="T2" fmla="*/ 46 w 134"/>
                <a:gd name="T3" fmla="*/ 62 h 62"/>
                <a:gd name="T4" fmla="*/ 134 w 134"/>
                <a:gd name="T5" fmla="*/ 17 h 62"/>
                <a:gd name="T6" fmla="*/ 91 w 134"/>
                <a:gd name="T7" fmla="*/ 0 h 62"/>
                <a:gd name="T8" fmla="*/ 0 w 134"/>
                <a:gd name="T9" fmla="*/ 45 h 62"/>
              </a:gdLst>
              <a:ahLst/>
              <a:cxnLst>
                <a:cxn ang="0">
                  <a:pos x="T0" y="T1"/>
                </a:cxn>
                <a:cxn ang="0">
                  <a:pos x="T2" y="T3"/>
                </a:cxn>
                <a:cxn ang="0">
                  <a:pos x="T4" y="T5"/>
                </a:cxn>
                <a:cxn ang="0">
                  <a:pos x="T6" y="T7"/>
                </a:cxn>
                <a:cxn ang="0">
                  <a:pos x="T8" y="T9"/>
                </a:cxn>
              </a:cxnLst>
              <a:rect l="0" t="0" r="r" b="b"/>
              <a:pathLst>
                <a:path w="134" h="62">
                  <a:moveTo>
                    <a:pt x="0" y="45"/>
                  </a:moveTo>
                  <a:lnTo>
                    <a:pt x="46" y="62"/>
                  </a:lnTo>
                  <a:lnTo>
                    <a:pt x="134" y="17"/>
                  </a:lnTo>
                  <a:lnTo>
                    <a:pt x="91" y="0"/>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1" name="Freeform 16"/>
            <p:cNvSpPr>
              <a:spLocks noEditPoints="1"/>
            </p:cNvSpPr>
            <p:nvPr/>
          </p:nvSpPr>
          <p:spPr bwMode="auto">
            <a:xfrm>
              <a:off x="922796" y="1719226"/>
              <a:ext cx="85884" cy="318725"/>
            </a:xfrm>
            <a:custGeom>
              <a:avLst/>
              <a:gdLst>
                <a:gd name="T0" fmla="*/ 45 w 45"/>
                <a:gd name="T1" fmla="*/ 19 h 167"/>
                <a:gd name="T2" fmla="*/ 0 w 45"/>
                <a:gd name="T3" fmla="*/ 0 h 167"/>
                <a:gd name="T4" fmla="*/ 0 w 45"/>
                <a:gd name="T5" fmla="*/ 150 h 167"/>
                <a:gd name="T6" fmla="*/ 45 w 45"/>
                <a:gd name="T7" fmla="*/ 167 h 167"/>
                <a:gd name="T8" fmla="*/ 45 w 45"/>
                <a:gd name="T9" fmla="*/ 19 h 167"/>
                <a:gd name="T10" fmla="*/ 33 w 45"/>
                <a:gd name="T11" fmla="*/ 84 h 167"/>
                <a:gd name="T12" fmla="*/ 12 w 45"/>
                <a:gd name="T13" fmla="*/ 76 h 167"/>
                <a:gd name="T14" fmla="*/ 12 w 45"/>
                <a:gd name="T15" fmla="*/ 67 h 167"/>
                <a:gd name="T16" fmla="*/ 33 w 45"/>
                <a:gd name="T17" fmla="*/ 74 h 167"/>
                <a:gd name="T18" fmla="*/ 33 w 45"/>
                <a:gd name="T19" fmla="*/ 84 h 167"/>
                <a:gd name="T20" fmla="*/ 33 w 45"/>
                <a:gd name="T21" fmla="*/ 64 h 167"/>
                <a:gd name="T22" fmla="*/ 12 w 45"/>
                <a:gd name="T23" fmla="*/ 60 h 167"/>
                <a:gd name="T24" fmla="*/ 12 w 45"/>
                <a:gd name="T25" fmla="*/ 50 h 167"/>
                <a:gd name="T26" fmla="*/ 33 w 45"/>
                <a:gd name="T27" fmla="*/ 55 h 167"/>
                <a:gd name="T28" fmla="*/ 33 w 45"/>
                <a:gd name="T29"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67">
                  <a:moveTo>
                    <a:pt x="45" y="19"/>
                  </a:moveTo>
                  <a:lnTo>
                    <a:pt x="0" y="0"/>
                  </a:lnTo>
                  <a:lnTo>
                    <a:pt x="0" y="150"/>
                  </a:lnTo>
                  <a:lnTo>
                    <a:pt x="45" y="167"/>
                  </a:lnTo>
                  <a:lnTo>
                    <a:pt x="45" y="19"/>
                  </a:lnTo>
                  <a:close/>
                  <a:moveTo>
                    <a:pt x="33" y="84"/>
                  </a:moveTo>
                  <a:lnTo>
                    <a:pt x="12" y="76"/>
                  </a:lnTo>
                  <a:lnTo>
                    <a:pt x="12" y="67"/>
                  </a:lnTo>
                  <a:lnTo>
                    <a:pt x="33" y="74"/>
                  </a:lnTo>
                  <a:lnTo>
                    <a:pt x="33" y="84"/>
                  </a:lnTo>
                  <a:close/>
                  <a:moveTo>
                    <a:pt x="33" y="64"/>
                  </a:moveTo>
                  <a:lnTo>
                    <a:pt x="12" y="60"/>
                  </a:lnTo>
                  <a:lnTo>
                    <a:pt x="12" y="50"/>
                  </a:lnTo>
                  <a:lnTo>
                    <a:pt x="33" y="55"/>
                  </a:lnTo>
                  <a:lnTo>
                    <a:pt x="33"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2" name="Freeform 17"/>
            <p:cNvSpPr>
              <a:spLocks/>
            </p:cNvSpPr>
            <p:nvPr/>
          </p:nvSpPr>
          <p:spPr bwMode="auto">
            <a:xfrm>
              <a:off x="1018222" y="1669604"/>
              <a:ext cx="169860" cy="368347"/>
            </a:xfrm>
            <a:custGeom>
              <a:avLst/>
              <a:gdLst>
                <a:gd name="T0" fmla="*/ 31 w 89"/>
                <a:gd name="T1" fmla="*/ 50 h 193"/>
                <a:gd name="T2" fmla="*/ 89 w 89"/>
                <a:gd name="T3" fmla="*/ 21 h 193"/>
                <a:gd name="T4" fmla="*/ 89 w 89"/>
                <a:gd name="T5" fmla="*/ 0 h 193"/>
                <a:gd name="T6" fmla="*/ 0 w 89"/>
                <a:gd name="T7" fmla="*/ 47 h 193"/>
                <a:gd name="T8" fmla="*/ 0 w 89"/>
                <a:gd name="T9" fmla="*/ 193 h 193"/>
                <a:gd name="T10" fmla="*/ 31 w 89"/>
                <a:gd name="T11" fmla="*/ 174 h 193"/>
                <a:gd name="T12" fmla="*/ 31 w 89"/>
                <a:gd name="T13" fmla="*/ 50 h 193"/>
              </a:gdLst>
              <a:ahLst/>
              <a:cxnLst>
                <a:cxn ang="0">
                  <a:pos x="T0" y="T1"/>
                </a:cxn>
                <a:cxn ang="0">
                  <a:pos x="T2" y="T3"/>
                </a:cxn>
                <a:cxn ang="0">
                  <a:pos x="T4" y="T5"/>
                </a:cxn>
                <a:cxn ang="0">
                  <a:pos x="T6" y="T7"/>
                </a:cxn>
                <a:cxn ang="0">
                  <a:pos x="T8" y="T9"/>
                </a:cxn>
                <a:cxn ang="0">
                  <a:pos x="T10" y="T11"/>
                </a:cxn>
                <a:cxn ang="0">
                  <a:pos x="T12" y="T13"/>
                </a:cxn>
              </a:cxnLst>
              <a:rect l="0" t="0" r="r" b="b"/>
              <a:pathLst>
                <a:path w="89" h="193">
                  <a:moveTo>
                    <a:pt x="31" y="50"/>
                  </a:moveTo>
                  <a:lnTo>
                    <a:pt x="89" y="21"/>
                  </a:lnTo>
                  <a:lnTo>
                    <a:pt x="89" y="0"/>
                  </a:lnTo>
                  <a:lnTo>
                    <a:pt x="0" y="47"/>
                  </a:lnTo>
                  <a:lnTo>
                    <a:pt x="0" y="193"/>
                  </a:lnTo>
                  <a:lnTo>
                    <a:pt x="31" y="174"/>
                  </a:lnTo>
                  <a:lnTo>
                    <a:pt x="31"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3" name="Freeform 18"/>
            <p:cNvSpPr>
              <a:spLocks/>
            </p:cNvSpPr>
            <p:nvPr/>
          </p:nvSpPr>
          <p:spPr bwMode="auto">
            <a:xfrm>
              <a:off x="762479" y="1568452"/>
              <a:ext cx="255744" cy="118329"/>
            </a:xfrm>
            <a:custGeom>
              <a:avLst/>
              <a:gdLst>
                <a:gd name="T0" fmla="*/ 0 w 134"/>
                <a:gd name="T1" fmla="*/ 43 h 62"/>
                <a:gd name="T2" fmla="*/ 45 w 134"/>
                <a:gd name="T3" fmla="*/ 62 h 62"/>
                <a:gd name="T4" fmla="*/ 134 w 134"/>
                <a:gd name="T5" fmla="*/ 17 h 62"/>
                <a:gd name="T6" fmla="*/ 91 w 134"/>
                <a:gd name="T7" fmla="*/ 0 h 62"/>
                <a:gd name="T8" fmla="*/ 0 w 134"/>
                <a:gd name="T9" fmla="*/ 43 h 62"/>
              </a:gdLst>
              <a:ahLst/>
              <a:cxnLst>
                <a:cxn ang="0">
                  <a:pos x="T0" y="T1"/>
                </a:cxn>
                <a:cxn ang="0">
                  <a:pos x="T2" y="T3"/>
                </a:cxn>
                <a:cxn ang="0">
                  <a:pos x="T4" y="T5"/>
                </a:cxn>
                <a:cxn ang="0">
                  <a:pos x="T6" y="T7"/>
                </a:cxn>
                <a:cxn ang="0">
                  <a:pos x="T8" y="T9"/>
                </a:cxn>
              </a:cxnLst>
              <a:rect l="0" t="0" r="r" b="b"/>
              <a:pathLst>
                <a:path w="134" h="62">
                  <a:moveTo>
                    <a:pt x="0" y="43"/>
                  </a:moveTo>
                  <a:lnTo>
                    <a:pt x="45" y="62"/>
                  </a:lnTo>
                  <a:lnTo>
                    <a:pt x="134" y="17"/>
                  </a:lnTo>
                  <a:lnTo>
                    <a:pt x="91"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4" name="Freeform 19"/>
            <p:cNvSpPr>
              <a:spLocks noEditPoints="1"/>
            </p:cNvSpPr>
            <p:nvPr/>
          </p:nvSpPr>
          <p:spPr bwMode="auto">
            <a:xfrm>
              <a:off x="758662" y="1660062"/>
              <a:ext cx="85884" cy="318725"/>
            </a:xfrm>
            <a:custGeom>
              <a:avLst/>
              <a:gdLst>
                <a:gd name="T0" fmla="*/ 45 w 45"/>
                <a:gd name="T1" fmla="*/ 19 h 167"/>
                <a:gd name="T2" fmla="*/ 0 w 45"/>
                <a:gd name="T3" fmla="*/ 0 h 167"/>
                <a:gd name="T4" fmla="*/ 0 w 45"/>
                <a:gd name="T5" fmla="*/ 148 h 167"/>
                <a:gd name="T6" fmla="*/ 45 w 45"/>
                <a:gd name="T7" fmla="*/ 167 h 167"/>
                <a:gd name="T8" fmla="*/ 45 w 45"/>
                <a:gd name="T9" fmla="*/ 19 h 167"/>
                <a:gd name="T10" fmla="*/ 33 w 45"/>
                <a:gd name="T11" fmla="*/ 83 h 167"/>
                <a:gd name="T12" fmla="*/ 11 w 45"/>
                <a:gd name="T13" fmla="*/ 76 h 167"/>
                <a:gd name="T14" fmla="*/ 11 w 45"/>
                <a:gd name="T15" fmla="*/ 67 h 167"/>
                <a:gd name="T16" fmla="*/ 33 w 45"/>
                <a:gd name="T17" fmla="*/ 74 h 167"/>
                <a:gd name="T18" fmla="*/ 33 w 45"/>
                <a:gd name="T19" fmla="*/ 83 h 167"/>
                <a:gd name="T20" fmla="*/ 33 w 45"/>
                <a:gd name="T21" fmla="*/ 64 h 167"/>
                <a:gd name="T22" fmla="*/ 11 w 45"/>
                <a:gd name="T23" fmla="*/ 57 h 167"/>
                <a:gd name="T24" fmla="*/ 11 w 45"/>
                <a:gd name="T25" fmla="*/ 48 h 167"/>
                <a:gd name="T26" fmla="*/ 33 w 45"/>
                <a:gd name="T27" fmla="*/ 55 h 167"/>
                <a:gd name="T28" fmla="*/ 33 w 45"/>
                <a:gd name="T29"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67">
                  <a:moveTo>
                    <a:pt x="45" y="19"/>
                  </a:moveTo>
                  <a:lnTo>
                    <a:pt x="0" y="0"/>
                  </a:lnTo>
                  <a:lnTo>
                    <a:pt x="0" y="148"/>
                  </a:lnTo>
                  <a:lnTo>
                    <a:pt x="45" y="167"/>
                  </a:lnTo>
                  <a:lnTo>
                    <a:pt x="45" y="19"/>
                  </a:lnTo>
                  <a:close/>
                  <a:moveTo>
                    <a:pt x="33" y="83"/>
                  </a:moveTo>
                  <a:lnTo>
                    <a:pt x="11" y="76"/>
                  </a:lnTo>
                  <a:lnTo>
                    <a:pt x="11" y="67"/>
                  </a:lnTo>
                  <a:lnTo>
                    <a:pt x="33" y="74"/>
                  </a:lnTo>
                  <a:lnTo>
                    <a:pt x="33" y="83"/>
                  </a:lnTo>
                  <a:close/>
                  <a:moveTo>
                    <a:pt x="33" y="64"/>
                  </a:moveTo>
                  <a:lnTo>
                    <a:pt x="11" y="57"/>
                  </a:lnTo>
                  <a:lnTo>
                    <a:pt x="11" y="48"/>
                  </a:lnTo>
                  <a:lnTo>
                    <a:pt x="33" y="55"/>
                  </a:lnTo>
                  <a:lnTo>
                    <a:pt x="33"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5" name="Freeform 20"/>
            <p:cNvSpPr>
              <a:spLocks/>
            </p:cNvSpPr>
            <p:nvPr/>
          </p:nvSpPr>
          <p:spPr bwMode="auto">
            <a:xfrm>
              <a:off x="854088" y="1608531"/>
              <a:ext cx="167951" cy="370255"/>
            </a:xfrm>
            <a:custGeom>
              <a:avLst/>
              <a:gdLst>
                <a:gd name="T0" fmla="*/ 31 w 88"/>
                <a:gd name="T1" fmla="*/ 51 h 194"/>
                <a:gd name="T2" fmla="*/ 88 w 88"/>
                <a:gd name="T3" fmla="*/ 22 h 194"/>
                <a:gd name="T4" fmla="*/ 88 w 88"/>
                <a:gd name="T5" fmla="*/ 0 h 194"/>
                <a:gd name="T6" fmla="*/ 0 w 88"/>
                <a:gd name="T7" fmla="*/ 46 h 194"/>
                <a:gd name="T8" fmla="*/ 0 w 88"/>
                <a:gd name="T9" fmla="*/ 194 h 194"/>
                <a:gd name="T10" fmla="*/ 31 w 88"/>
                <a:gd name="T11" fmla="*/ 173 h 194"/>
                <a:gd name="T12" fmla="*/ 31 w 88"/>
                <a:gd name="T13" fmla="*/ 51 h 194"/>
              </a:gdLst>
              <a:ahLst/>
              <a:cxnLst>
                <a:cxn ang="0">
                  <a:pos x="T0" y="T1"/>
                </a:cxn>
                <a:cxn ang="0">
                  <a:pos x="T2" y="T3"/>
                </a:cxn>
                <a:cxn ang="0">
                  <a:pos x="T4" y="T5"/>
                </a:cxn>
                <a:cxn ang="0">
                  <a:pos x="T6" y="T7"/>
                </a:cxn>
                <a:cxn ang="0">
                  <a:pos x="T8" y="T9"/>
                </a:cxn>
                <a:cxn ang="0">
                  <a:pos x="T10" y="T11"/>
                </a:cxn>
                <a:cxn ang="0">
                  <a:pos x="T12" y="T13"/>
                </a:cxn>
              </a:cxnLst>
              <a:rect l="0" t="0" r="r" b="b"/>
              <a:pathLst>
                <a:path w="88" h="194">
                  <a:moveTo>
                    <a:pt x="31" y="51"/>
                  </a:moveTo>
                  <a:lnTo>
                    <a:pt x="88" y="22"/>
                  </a:lnTo>
                  <a:lnTo>
                    <a:pt x="88" y="0"/>
                  </a:lnTo>
                  <a:lnTo>
                    <a:pt x="0" y="46"/>
                  </a:lnTo>
                  <a:lnTo>
                    <a:pt x="0" y="194"/>
                  </a:lnTo>
                  <a:lnTo>
                    <a:pt x="31" y="173"/>
                  </a:lnTo>
                  <a:lnTo>
                    <a:pt x="31"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6" name="Oval 21"/>
            <p:cNvSpPr>
              <a:spLocks noChangeArrowheads="1"/>
            </p:cNvSpPr>
            <p:nvPr/>
          </p:nvSpPr>
          <p:spPr bwMode="auto">
            <a:xfrm>
              <a:off x="694976" y="1341200"/>
              <a:ext cx="1023282" cy="1023282"/>
            </a:xfrm>
            <a:prstGeom prst="ellipse">
              <a:avLst/>
            </a:prstGeom>
            <a:noFill/>
            <a:ln w="19050" cap="flat">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nvGrpSpPr>
          <p:cNvPr id="105" name="Group 104"/>
          <p:cNvGrpSpPr/>
          <p:nvPr/>
        </p:nvGrpSpPr>
        <p:grpSpPr>
          <a:xfrm>
            <a:off x="3040151" y="4652949"/>
            <a:ext cx="2577244" cy="2218025"/>
            <a:chOff x="3040151" y="4652949"/>
            <a:chExt cx="2577244" cy="2218025"/>
          </a:xfrm>
        </p:grpSpPr>
        <p:grpSp>
          <p:nvGrpSpPr>
            <p:cNvPr id="97" name="Group 96"/>
            <p:cNvGrpSpPr/>
            <p:nvPr/>
          </p:nvGrpSpPr>
          <p:grpSpPr>
            <a:xfrm>
              <a:off x="3732329" y="4652949"/>
              <a:ext cx="1163450" cy="916296"/>
              <a:chOff x="2734529" y="4411662"/>
              <a:chExt cx="2067468" cy="1628270"/>
            </a:xfrm>
          </p:grpSpPr>
          <p:sp>
            <p:nvSpPr>
              <p:cNvPr id="45" name="Rectangle 44"/>
              <p:cNvSpPr/>
              <p:nvPr/>
            </p:nvSpPr>
            <p:spPr>
              <a:xfrm>
                <a:off x="2734529" y="4411662"/>
                <a:ext cx="2067468" cy="1628270"/>
              </a:xfrm>
              <a:prstGeom prst="rect">
                <a:avLst/>
              </a:prstGeom>
              <a:solidFill>
                <a:srgbClr val="F26522"/>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endParaRPr lang="en-US" sz="1600" kern="0" dirty="0" smtClean="0">
                  <a:solidFill>
                    <a:prstClr val="white"/>
                  </a:solidFill>
                  <a:latin typeface="Calibri"/>
                </a:endParaRPr>
              </a:p>
            </p:txBody>
          </p:sp>
          <p:grpSp>
            <p:nvGrpSpPr>
              <p:cNvPr id="42" name="Group 41"/>
              <p:cNvGrpSpPr/>
              <p:nvPr/>
            </p:nvGrpSpPr>
            <p:grpSpPr>
              <a:xfrm>
                <a:off x="3245265" y="4808649"/>
                <a:ext cx="1346053" cy="944948"/>
                <a:chOff x="8538556" y="1983885"/>
                <a:chExt cx="1836354" cy="1075173"/>
              </a:xfrm>
              <a:solidFill>
                <a:srgbClr val="FFFFFF"/>
              </a:solidFill>
            </p:grpSpPr>
            <p:sp>
              <p:nvSpPr>
                <p:cNvPr id="43" name="Freeform 42"/>
                <p:cNvSpPr/>
                <p:nvPr/>
              </p:nvSpPr>
              <p:spPr bwMode="auto">
                <a:xfrm>
                  <a:off x="8538556" y="1983885"/>
                  <a:ext cx="1527332" cy="1075173"/>
                </a:xfrm>
                <a:custGeom>
                  <a:avLst/>
                  <a:gdLst>
                    <a:gd name="connsiteX0" fmla="*/ 10049 w 1547447"/>
                    <a:gd name="connsiteY0" fmla="*/ 1055077 h 1075173"/>
                    <a:gd name="connsiteX1" fmla="*/ 0 w 1547447"/>
                    <a:gd name="connsiteY1" fmla="*/ 0 h 1075173"/>
                    <a:gd name="connsiteX2" fmla="*/ 482321 w 1547447"/>
                    <a:gd name="connsiteY2" fmla="*/ 0 h 1075173"/>
                    <a:gd name="connsiteX3" fmla="*/ 482321 w 1547447"/>
                    <a:gd name="connsiteY3" fmla="*/ 140677 h 1075173"/>
                    <a:gd name="connsiteX4" fmla="*/ 1547447 w 1547447"/>
                    <a:gd name="connsiteY4" fmla="*/ 140677 h 1075173"/>
                    <a:gd name="connsiteX5" fmla="*/ 1547447 w 1547447"/>
                    <a:gd name="connsiteY5" fmla="*/ 1075173 h 1075173"/>
                    <a:gd name="connsiteX6" fmla="*/ 10049 w 1547447"/>
                    <a:gd name="connsiteY6" fmla="*/ 1055077 h 107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447" h="1075173">
                      <a:moveTo>
                        <a:pt x="10049" y="1055077"/>
                      </a:moveTo>
                      <a:cubicBezTo>
                        <a:pt x="6699" y="703385"/>
                        <a:pt x="3350" y="351692"/>
                        <a:pt x="0" y="0"/>
                      </a:cubicBezTo>
                      <a:lnTo>
                        <a:pt x="482321" y="0"/>
                      </a:lnTo>
                      <a:lnTo>
                        <a:pt x="482321" y="140677"/>
                      </a:lnTo>
                      <a:lnTo>
                        <a:pt x="1547447" y="140677"/>
                      </a:lnTo>
                      <a:lnTo>
                        <a:pt x="1547447" y="1075173"/>
                      </a:lnTo>
                      <a:lnTo>
                        <a:pt x="10049" y="105507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Parallelogram 43"/>
                <p:cNvSpPr/>
                <p:nvPr/>
              </p:nvSpPr>
              <p:spPr bwMode="auto">
                <a:xfrm>
                  <a:off x="8546111" y="2328014"/>
                  <a:ext cx="1828799" cy="731044"/>
                </a:xfrm>
                <a:prstGeom prst="parallelogram">
                  <a:avLst>
                    <a:gd name="adj" fmla="val 37370"/>
                  </a:avLst>
                </a:prstGeom>
                <a:grpFill/>
                <a:ln w="28575">
                  <a:solidFill>
                    <a:srgbClr val="F2652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01" name="TextBox 100"/>
            <p:cNvSpPr txBox="1"/>
            <p:nvPr/>
          </p:nvSpPr>
          <p:spPr>
            <a:xfrm>
              <a:off x="3040151" y="5578312"/>
              <a:ext cx="2577244" cy="1292662"/>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solidFill>
                    <a:srgbClr val="FFFFFF"/>
                  </a:solidFill>
                </a:rPr>
                <a:t>SharePoint 2010</a:t>
              </a:r>
              <a:br>
                <a:rPr lang="en-US" sz="2400" dirty="0" smtClean="0">
                  <a:solidFill>
                    <a:srgbClr val="FFFFFF"/>
                  </a:solidFill>
                </a:rPr>
              </a:br>
              <a:r>
                <a:rPr lang="en-US" sz="2400" dirty="0" smtClean="0">
                  <a:solidFill>
                    <a:srgbClr val="FFFFFF"/>
                  </a:solidFill>
                </a:rPr>
                <a:t>Root Folder</a:t>
              </a:r>
              <a:br>
                <a:rPr lang="en-US" sz="2400" dirty="0" smtClean="0">
                  <a:solidFill>
                    <a:srgbClr val="FFFFFF"/>
                  </a:solidFill>
                </a:rPr>
              </a:br>
              <a:r>
                <a:rPr lang="en-US" sz="2400" dirty="0" smtClean="0">
                  <a:solidFill>
                    <a:srgbClr val="FFFFFF"/>
                  </a:solidFill>
                </a:rPr>
                <a:t>(“14 Hive”)</a:t>
              </a:r>
            </a:p>
          </p:txBody>
        </p:sp>
      </p:grpSp>
      <p:grpSp>
        <p:nvGrpSpPr>
          <p:cNvPr id="108" name="Group 107"/>
          <p:cNvGrpSpPr/>
          <p:nvPr/>
        </p:nvGrpSpPr>
        <p:grpSpPr>
          <a:xfrm>
            <a:off x="6924920" y="4634371"/>
            <a:ext cx="2577245" cy="2236603"/>
            <a:chOff x="6924920" y="4634371"/>
            <a:chExt cx="2577245" cy="2236603"/>
          </a:xfrm>
        </p:grpSpPr>
        <p:grpSp>
          <p:nvGrpSpPr>
            <p:cNvPr id="100" name="Group 99"/>
            <p:cNvGrpSpPr/>
            <p:nvPr/>
          </p:nvGrpSpPr>
          <p:grpSpPr>
            <a:xfrm>
              <a:off x="7556812" y="4634371"/>
              <a:ext cx="1163450" cy="916296"/>
              <a:chOff x="7590155" y="4411662"/>
              <a:chExt cx="2067468" cy="1628270"/>
            </a:xfrm>
          </p:grpSpPr>
          <p:sp>
            <p:nvSpPr>
              <p:cNvPr id="46" name="Rectangle 45"/>
              <p:cNvSpPr/>
              <p:nvPr/>
            </p:nvSpPr>
            <p:spPr>
              <a:xfrm>
                <a:off x="7590155" y="4411662"/>
                <a:ext cx="2067468" cy="1628270"/>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endParaRPr lang="en-US" sz="1600" kern="0" dirty="0" smtClean="0">
                  <a:solidFill>
                    <a:prstClr val="white"/>
                  </a:solidFill>
                  <a:latin typeface="Calibri"/>
                </a:endParaRPr>
              </a:p>
            </p:txBody>
          </p:sp>
          <p:grpSp>
            <p:nvGrpSpPr>
              <p:cNvPr id="47" name="Group 46"/>
              <p:cNvGrpSpPr/>
              <p:nvPr/>
            </p:nvGrpSpPr>
            <p:grpSpPr>
              <a:xfrm>
                <a:off x="8100891" y="4808649"/>
                <a:ext cx="1346053" cy="944948"/>
                <a:chOff x="8538556" y="1983885"/>
                <a:chExt cx="1836354" cy="1075173"/>
              </a:xfrm>
              <a:solidFill>
                <a:srgbClr val="FFFFFF"/>
              </a:solidFill>
            </p:grpSpPr>
            <p:sp>
              <p:nvSpPr>
                <p:cNvPr id="48" name="Freeform 47"/>
                <p:cNvSpPr/>
                <p:nvPr/>
              </p:nvSpPr>
              <p:spPr bwMode="auto">
                <a:xfrm>
                  <a:off x="8538556" y="1983885"/>
                  <a:ext cx="1527332" cy="1075173"/>
                </a:xfrm>
                <a:custGeom>
                  <a:avLst/>
                  <a:gdLst>
                    <a:gd name="connsiteX0" fmla="*/ 10049 w 1547447"/>
                    <a:gd name="connsiteY0" fmla="*/ 1055077 h 1075173"/>
                    <a:gd name="connsiteX1" fmla="*/ 0 w 1547447"/>
                    <a:gd name="connsiteY1" fmla="*/ 0 h 1075173"/>
                    <a:gd name="connsiteX2" fmla="*/ 482321 w 1547447"/>
                    <a:gd name="connsiteY2" fmla="*/ 0 h 1075173"/>
                    <a:gd name="connsiteX3" fmla="*/ 482321 w 1547447"/>
                    <a:gd name="connsiteY3" fmla="*/ 140677 h 1075173"/>
                    <a:gd name="connsiteX4" fmla="*/ 1547447 w 1547447"/>
                    <a:gd name="connsiteY4" fmla="*/ 140677 h 1075173"/>
                    <a:gd name="connsiteX5" fmla="*/ 1547447 w 1547447"/>
                    <a:gd name="connsiteY5" fmla="*/ 1075173 h 1075173"/>
                    <a:gd name="connsiteX6" fmla="*/ 10049 w 1547447"/>
                    <a:gd name="connsiteY6" fmla="*/ 1055077 h 107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447" h="1075173">
                      <a:moveTo>
                        <a:pt x="10049" y="1055077"/>
                      </a:moveTo>
                      <a:cubicBezTo>
                        <a:pt x="6699" y="703385"/>
                        <a:pt x="3350" y="351692"/>
                        <a:pt x="0" y="0"/>
                      </a:cubicBezTo>
                      <a:lnTo>
                        <a:pt x="482321" y="0"/>
                      </a:lnTo>
                      <a:lnTo>
                        <a:pt x="482321" y="140677"/>
                      </a:lnTo>
                      <a:lnTo>
                        <a:pt x="1547447" y="140677"/>
                      </a:lnTo>
                      <a:lnTo>
                        <a:pt x="1547447" y="1075173"/>
                      </a:lnTo>
                      <a:lnTo>
                        <a:pt x="10049" y="105507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Parallelogram 48"/>
                <p:cNvSpPr/>
                <p:nvPr/>
              </p:nvSpPr>
              <p:spPr bwMode="auto">
                <a:xfrm>
                  <a:off x="8546111" y="2328014"/>
                  <a:ext cx="1828799" cy="731044"/>
                </a:xfrm>
                <a:prstGeom prst="parallelogram">
                  <a:avLst>
                    <a:gd name="adj" fmla="val 37370"/>
                  </a:avLst>
                </a:prstGeom>
                <a:grpFill/>
                <a:ln w="285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02" name="TextBox 101"/>
            <p:cNvSpPr txBox="1"/>
            <p:nvPr/>
          </p:nvSpPr>
          <p:spPr>
            <a:xfrm>
              <a:off x="6924920" y="5578312"/>
              <a:ext cx="2577245" cy="1292662"/>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solidFill>
                    <a:srgbClr val="FFFFFF"/>
                  </a:solidFill>
                </a:rPr>
                <a:t>SharePoint 2013</a:t>
              </a:r>
              <a:br>
                <a:rPr lang="en-US" sz="2400" dirty="0" smtClean="0">
                  <a:solidFill>
                    <a:srgbClr val="FFFFFF"/>
                  </a:solidFill>
                </a:rPr>
              </a:br>
              <a:r>
                <a:rPr lang="en-US" sz="2400" dirty="0" smtClean="0">
                  <a:solidFill>
                    <a:srgbClr val="FFFFFF"/>
                  </a:solidFill>
                </a:rPr>
                <a:t>Root Folder</a:t>
              </a:r>
              <a:br>
                <a:rPr lang="en-US" sz="2400" dirty="0" smtClean="0">
                  <a:solidFill>
                    <a:srgbClr val="FFFFFF"/>
                  </a:solidFill>
                </a:rPr>
              </a:br>
              <a:r>
                <a:rPr lang="en-US" sz="2400" dirty="0" smtClean="0">
                  <a:solidFill>
                    <a:srgbClr val="FFFFFF"/>
                  </a:solidFill>
                </a:rPr>
                <a:t>(“15 Hive”)</a:t>
              </a:r>
            </a:p>
          </p:txBody>
        </p:sp>
      </p:grpSp>
      <p:sp>
        <p:nvSpPr>
          <p:cNvPr id="103" name="Rectangle 102"/>
          <p:cNvSpPr/>
          <p:nvPr/>
        </p:nvSpPr>
        <p:spPr>
          <a:xfrm>
            <a:off x="5183191" y="4650189"/>
            <a:ext cx="2067469" cy="90890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2010 workflow engine</a:t>
            </a:r>
          </a:p>
          <a:p>
            <a:pPr algn="ctr" defTabSz="914377">
              <a:lnSpc>
                <a:spcPts val="1400"/>
              </a:lnSpc>
              <a:defRPr/>
            </a:pPr>
            <a:r>
              <a:rPr lang="en-US" sz="1600" kern="0" dirty="0" smtClean="0">
                <a:solidFill>
                  <a:prstClr val="white"/>
                </a:solidFill>
                <a:latin typeface="Calibri"/>
                <a:ea typeface="宋体" panose="02010600030101010101" pitchFamily="2" charset="-122"/>
              </a:rPr>
              <a:t>2010 customization models </a:t>
            </a:r>
            <a:br>
              <a:rPr lang="en-US" sz="1600" kern="0" dirty="0" smtClean="0">
                <a:solidFill>
                  <a:prstClr val="white"/>
                </a:solidFill>
                <a:latin typeface="Calibri"/>
                <a:ea typeface="宋体" panose="02010600030101010101" pitchFamily="2" charset="-122"/>
              </a:rPr>
            </a:br>
            <a:r>
              <a:rPr lang="en-US" sz="1600" kern="0" dirty="0" smtClean="0">
                <a:solidFill>
                  <a:prstClr val="white"/>
                </a:solidFill>
                <a:latin typeface="Calibri"/>
                <a:ea typeface="宋体" panose="02010600030101010101" pitchFamily="2" charset="-122"/>
              </a:rPr>
              <a:t>(Full Trust, Sandbox)</a:t>
            </a:r>
            <a:endParaRPr lang="en-US" sz="1600" kern="0" dirty="0" smtClean="0">
              <a:solidFill>
                <a:prstClr val="white"/>
              </a:solidFill>
              <a:latin typeface="Calibri"/>
            </a:endParaRPr>
          </a:p>
        </p:txBody>
      </p:sp>
    </p:spTree>
    <p:extLst>
      <p:ext uri="{BB962C8B-B14F-4D97-AF65-F5344CB8AC3E}">
        <p14:creationId xmlns:p14="http://schemas.microsoft.com/office/powerpoint/2010/main" val="36396124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Upgrade: A High Level View</a:t>
            </a:r>
            <a:endParaRPr lang="en-US" dirty="0"/>
          </a:p>
        </p:txBody>
      </p:sp>
      <p:grpSp>
        <p:nvGrpSpPr>
          <p:cNvPr id="4" name="Group 3"/>
          <p:cNvGrpSpPr/>
          <p:nvPr/>
        </p:nvGrpSpPr>
        <p:grpSpPr>
          <a:xfrm>
            <a:off x="2779170" y="1886963"/>
            <a:ext cx="2067468" cy="4810700"/>
            <a:chOff x="2779170" y="1886963"/>
            <a:chExt cx="2067468" cy="4810700"/>
          </a:xfrm>
        </p:grpSpPr>
        <p:sp>
          <p:nvSpPr>
            <p:cNvPr id="165" name="Rectangle 164"/>
            <p:cNvSpPr/>
            <p:nvPr/>
          </p:nvSpPr>
          <p:spPr>
            <a:xfrm>
              <a:off x="2779170" y="1886963"/>
              <a:ext cx="2067468" cy="4810700"/>
            </a:xfrm>
            <a:prstGeom prst="rect">
              <a:avLst/>
            </a:prstGeom>
            <a:solidFill>
              <a:sysClr val="windowText" lastClr="000000">
                <a:lumMod val="85000"/>
                <a:lumOff val="15000"/>
              </a:sysClr>
            </a:solidFill>
            <a:ln w="25400" cap="flat" cmpd="sng" algn="ctr">
              <a:noFill/>
              <a:prstDash val="solid"/>
            </a:ln>
            <a:effectLst/>
          </p:spPr>
          <p:txBody>
            <a:bodyPr rtlCol="0" anchor="b"/>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Copy databases to new farm</a:t>
              </a:r>
              <a:endParaRPr lang="en-US" sz="1600" kern="0" dirty="0" smtClean="0">
                <a:solidFill>
                  <a:prstClr val="white"/>
                </a:solidFill>
                <a:latin typeface="Calibri"/>
              </a:endParaRPr>
            </a:p>
          </p:txBody>
        </p:sp>
        <p:sp>
          <p:nvSpPr>
            <p:cNvPr id="166" name="TextBox 165"/>
            <p:cNvSpPr txBox="1"/>
            <p:nvPr/>
          </p:nvSpPr>
          <p:spPr>
            <a:xfrm>
              <a:off x="2779170"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2</a:t>
              </a:r>
            </a:p>
          </p:txBody>
        </p:sp>
        <p:grpSp>
          <p:nvGrpSpPr>
            <p:cNvPr id="150" name="Group 4"/>
            <p:cNvGrpSpPr>
              <a:grpSpLocks noChangeAspect="1"/>
            </p:cNvGrpSpPr>
            <p:nvPr/>
          </p:nvGrpSpPr>
          <p:grpSpPr bwMode="auto">
            <a:xfrm>
              <a:off x="3190119" y="3613323"/>
              <a:ext cx="1245571" cy="1247499"/>
              <a:chOff x="1841" y="1030"/>
              <a:chExt cx="646" cy="647"/>
            </a:xfrm>
          </p:grpSpPr>
          <p:sp>
            <p:nvSpPr>
              <p:cNvPr id="151" name="AutoShape 3"/>
              <p:cNvSpPr>
                <a:spLocks noChangeAspect="1" noChangeArrowheads="1" noTextEdit="1"/>
              </p:cNvSpPr>
              <p:nvPr/>
            </p:nvSpPr>
            <p:spPr bwMode="auto">
              <a:xfrm>
                <a:off x="1841" y="1031"/>
                <a:ext cx="646"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2" name="Freeform 5"/>
              <p:cNvSpPr>
                <a:spLocks/>
              </p:cNvSpPr>
              <p:nvPr/>
            </p:nvSpPr>
            <p:spPr bwMode="auto">
              <a:xfrm>
                <a:off x="2122" y="1318"/>
                <a:ext cx="224" cy="106"/>
              </a:xfrm>
              <a:custGeom>
                <a:avLst/>
                <a:gdLst>
                  <a:gd name="T0" fmla="*/ 0 w 224"/>
                  <a:gd name="T1" fmla="*/ 74 h 106"/>
                  <a:gd name="T2" fmla="*/ 78 w 224"/>
                  <a:gd name="T3" fmla="*/ 106 h 106"/>
                  <a:gd name="T4" fmla="*/ 224 w 224"/>
                  <a:gd name="T5" fmla="*/ 28 h 106"/>
                  <a:gd name="T6" fmla="*/ 152 w 224"/>
                  <a:gd name="T7" fmla="*/ 0 h 106"/>
                  <a:gd name="T8" fmla="*/ 0 w 224"/>
                  <a:gd name="T9" fmla="*/ 74 h 106"/>
                </a:gdLst>
                <a:ahLst/>
                <a:cxnLst>
                  <a:cxn ang="0">
                    <a:pos x="T0" y="T1"/>
                  </a:cxn>
                  <a:cxn ang="0">
                    <a:pos x="T2" y="T3"/>
                  </a:cxn>
                  <a:cxn ang="0">
                    <a:pos x="T4" y="T5"/>
                  </a:cxn>
                  <a:cxn ang="0">
                    <a:pos x="T6" y="T7"/>
                  </a:cxn>
                  <a:cxn ang="0">
                    <a:pos x="T8" y="T9"/>
                  </a:cxn>
                </a:cxnLst>
                <a:rect l="0" t="0" r="r" b="b"/>
                <a:pathLst>
                  <a:path w="224" h="106">
                    <a:moveTo>
                      <a:pt x="0" y="74"/>
                    </a:moveTo>
                    <a:lnTo>
                      <a:pt x="78" y="106"/>
                    </a:lnTo>
                    <a:lnTo>
                      <a:pt x="224" y="28"/>
                    </a:lnTo>
                    <a:lnTo>
                      <a:pt x="152" y="0"/>
                    </a:lnTo>
                    <a:lnTo>
                      <a:pt x="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3" name="Freeform 6"/>
              <p:cNvSpPr>
                <a:spLocks/>
              </p:cNvSpPr>
              <p:nvPr/>
            </p:nvSpPr>
            <p:spPr bwMode="auto">
              <a:xfrm>
                <a:off x="2203" y="1352"/>
                <a:ext cx="149" cy="290"/>
              </a:xfrm>
              <a:custGeom>
                <a:avLst/>
                <a:gdLst>
                  <a:gd name="T0" fmla="*/ 38 w 52"/>
                  <a:gd name="T1" fmla="*/ 89 h 101"/>
                  <a:gd name="T2" fmla="*/ 49 w 52"/>
                  <a:gd name="T3" fmla="*/ 81 h 101"/>
                  <a:gd name="T4" fmla="*/ 52 w 52"/>
                  <a:gd name="T5" fmla="*/ 78 h 101"/>
                  <a:gd name="T6" fmla="*/ 52 w 52"/>
                  <a:gd name="T7" fmla="*/ 0 h 101"/>
                  <a:gd name="T8" fmla="*/ 0 w 52"/>
                  <a:gd name="T9" fmla="*/ 28 h 101"/>
                  <a:gd name="T10" fmla="*/ 0 w 52"/>
                  <a:gd name="T11" fmla="*/ 101 h 101"/>
                  <a:gd name="T12" fmla="*/ 38 w 52"/>
                  <a:gd name="T13" fmla="*/ 89 h 101"/>
                </a:gdLst>
                <a:ahLst/>
                <a:cxnLst>
                  <a:cxn ang="0">
                    <a:pos x="T0" y="T1"/>
                  </a:cxn>
                  <a:cxn ang="0">
                    <a:pos x="T2" y="T3"/>
                  </a:cxn>
                  <a:cxn ang="0">
                    <a:pos x="T4" y="T5"/>
                  </a:cxn>
                  <a:cxn ang="0">
                    <a:pos x="T6" y="T7"/>
                  </a:cxn>
                  <a:cxn ang="0">
                    <a:pos x="T8" y="T9"/>
                  </a:cxn>
                  <a:cxn ang="0">
                    <a:pos x="T10" y="T11"/>
                  </a:cxn>
                  <a:cxn ang="0">
                    <a:pos x="T12" y="T13"/>
                  </a:cxn>
                </a:cxnLst>
                <a:rect l="0" t="0" r="r" b="b"/>
                <a:pathLst>
                  <a:path w="52" h="101">
                    <a:moveTo>
                      <a:pt x="38" y="89"/>
                    </a:moveTo>
                    <a:cubicBezTo>
                      <a:pt x="49" y="81"/>
                      <a:pt x="49" y="81"/>
                      <a:pt x="49" y="81"/>
                    </a:cubicBezTo>
                    <a:cubicBezTo>
                      <a:pt x="50" y="80"/>
                      <a:pt x="51" y="79"/>
                      <a:pt x="52" y="78"/>
                    </a:cubicBezTo>
                    <a:cubicBezTo>
                      <a:pt x="52" y="0"/>
                      <a:pt x="52" y="0"/>
                      <a:pt x="52" y="0"/>
                    </a:cubicBezTo>
                    <a:cubicBezTo>
                      <a:pt x="0" y="28"/>
                      <a:pt x="0" y="28"/>
                      <a:pt x="0" y="28"/>
                    </a:cubicBezTo>
                    <a:cubicBezTo>
                      <a:pt x="0" y="101"/>
                      <a:pt x="0" y="101"/>
                      <a:pt x="0" y="101"/>
                    </a:cubicBezTo>
                    <a:cubicBezTo>
                      <a:pt x="16" y="99"/>
                      <a:pt x="29" y="94"/>
                      <a:pt x="38"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4" name="Freeform 7"/>
              <p:cNvSpPr>
                <a:spLocks noEditPoints="1"/>
              </p:cNvSpPr>
              <p:nvPr/>
            </p:nvSpPr>
            <p:spPr bwMode="auto">
              <a:xfrm>
                <a:off x="2119" y="1398"/>
                <a:ext cx="75" cy="247"/>
              </a:xfrm>
              <a:custGeom>
                <a:avLst/>
                <a:gdLst>
                  <a:gd name="T0" fmla="*/ 26 w 26"/>
                  <a:gd name="T1" fmla="*/ 86 h 86"/>
                  <a:gd name="T2" fmla="*/ 26 w 26"/>
                  <a:gd name="T3" fmla="*/ 12 h 86"/>
                  <a:gd name="T4" fmla="*/ 0 w 26"/>
                  <a:gd name="T5" fmla="*/ 0 h 86"/>
                  <a:gd name="T6" fmla="*/ 0 w 26"/>
                  <a:gd name="T7" fmla="*/ 85 h 86"/>
                  <a:gd name="T8" fmla="*/ 26 w 26"/>
                  <a:gd name="T9" fmla="*/ 86 h 86"/>
                  <a:gd name="T10" fmla="*/ 6 w 26"/>
                  <a:gd name="T11" fmla="*/ 29 h 86"/>
                  <a:gd name="T12" fmla="*/ 20 w 26"/>
                  <a:gd name="T13" fmla="*/ 33 h 86"/>
                  <a:gd name="T14" fmla="*/ 20 w 26"/>
                  <a:gd name="T15" fmla="*/ 38 h 86"/>
                  <a:gd name="T16" fmla="*/ 6 w 26"/>
                  <a:gd name="T17" fmla="*/ 34 h 86"/>
                  <a:gd name="T18" fmla="*/ 6 w 26"/>
                  <a:gd name="T19" fmla="*/ 29 h 86"/>
                  <a:gd name="T20" fmla="*/ 6 w 26"/>
                  <a:gd name="T21" fmla="*/ 40 h 86"/>
                  <a:gd name="T22" fmla="*/ 20 w 26"/>
                  <a:gd name="T23" fmla="*/ 44 h 86"/>
                  <a:gd name="T24" fmla="*/ 20 w 26"/>
                  <a:gd name="T25" fmla="*/ 49 h 86"/>
                  <a:gd name="T26" fmla="*/ 6 w 26"/>
                  <a:gd name="T27" fmla="*/ 45 h 86"/>
                  <a:gd name="T28" fmla="*/ 6 w 26"/>
                  <a:gd name="T2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86">
                    <a:moveTo>
                      <a:pt x="26" y="86"/>
                    </a:moveTo>
                    <a:cubicBezTo>
                      <a:pt x="26" y="12"/>
                      <a:pt x="26" y="12"/>
                      <a:pt x="26" y="12"/>
                    </a:cubicBezTo>
                    <a:cubicBezTo>
                      <a:pt x="0" y="0"/>
                      <a:pt x="0" y="0"/>
                      <a:pt x="0" y="0"/>
                    </a:cubicBezTo>
                    <a:cubicBezTo>
                      <a:pt x="0" y="85"/>
                      <a:pt x="0" y="85"/>
                      <a:pt x="0" y="85"/>
                    </a:cubicBezTo>
                    <a:cubicBezTo>
                      <a:pt x="9" y="86"/>
                      <a:pt x="18" y="86"/>
                      <a:pt x="26" y="86"/>
                    </a:cubicBezTo>
                    <a:close/>
                    <a:moveTo>
                      <a:pt x="6" y="29"/>
                    </a:moveTo>
                    <a:cubicBezTo>
                      <a:pt x="20" y="33"/>
                      <a:pt x="20" y="33"/>
                      <a:pt x="20" y="33"/>
                    </a:cubicBezTo>
                    <a:cubicBezTo>
                      <a:pt x="20" y="38"/>
                      <a:pt x="20" y="38"/>
                      <a:pt x="20" y="38"/>
                    </a:cubicBezTo>
                    <a:cubicBezTo>
                      <a:pt x="6" y="34"/>
                      <a:pt x="6" y="34"/>
                      <a:pt x="6" y="34"/>
                    </a:cubicBezTo>
                    <a:lnTo>
                      <a:pt x="6" y="29"/>
                    </a:lnTo>
                    <a:close/>
                    <a:moveTo>
                      <a:pt x="6" y="40"/>
                    </a:moveTo>
                    <a:cubicBezTo>
                      <a:pt x="20" y="44"/>
                      <a:pt x="20" y="44"/>
                      <a:pt x="20" y="44"/>
                    </a:cubicBezTo>
                    <a:cubicBezTo>
                      <a:pt x="20" y="49"/>
                      <a:pt x="20" y="49"/>
                      <a:pt x="20" y="49"/>
                    </a:cubicBezTo>
                    <a:cubicBezTo>
                      <a:pt x="6" y="45"/>
                      <a:pt x="6" y="45"/>
                      <a:pt x="6" y="45"/>
                    </a:cubicBezTo>
                    <a:lnTo>
                      <a:pt x="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5" name="Freeform 8"/>
              <p:cNvSpPr>
                <a:spLocks/>
              </p:cNvSpPr>
              <p:nvPr/>
            </p:nvSpPr>
            <p:spPr bwMode="auto">
              <a:xfrm>
                <a:off x="1976" y="1269"/>
                <a:ext cx="227" cy="103"/>
              </a:xfrm>
              <a:custGeom>
                <a:avLst/>
                <a:gdLst>
                  <a:gd name="T0" fmla="*/ 0 w 227"/>
                  <a:gd name="T1" fmla="*/ 72 h 103"/>
                  <a:gd name="T2" fmla="*/ 77 w 227"/>
                  <a:gd name="T3" fmla="*/ 103 h 103"/>
                  <a:gd name="T4" fmla="*/ 227 w 227"/>
                  <a:gd name="T5" fmla="*/ 26 h 103"/>
                  <a:gd name="T6" fmla="*/ 152 w 227"/>
                  <a:gd name="T7" fmla="*/ 0 h 103"/>
                  <a:gd name="T8" fmla="*/ 0 w 227"/>
                  <a:gd name="T9" fmla="*/ 72 h 103"/>
                </a:gdLst>
                <a:ahLst/>
                <a:cxnLst>
                  <a:cxn ang="0">
                    <a:pos x="T0" y="T1"/>
                  </a:cxn>
                  <a:cxn ang="0">
                    <a:pos x="T2" y="T3"/>
                  </a:cxn>
                  <a:cxn ang="0">
                    <a:pos x="T4" y="T5"/>
                  </a:cxn>
                  <a:cxn ang="0">
                    <a:pos x="T6" y="T7"/>
                  </a:cxn>
                  <a:cxn ang="0">
                    <a:pos x="T8" y="T9"/>
                  </a:cxn>
                </a:cxnLst>
                <a:rect l="0" t="0" r="r" b="b"/>
                <a:pathLst>
                  <a:path w="227" h="103">
                    <a:moveTo>
                      <a:pt x="0" y="72"/>
                    </a:moveTo>
                    <a:lnTo>
                      <a:pt x="77" y="103"/>
                    </a:lnTo>
                    <a:lnTo>
                      <a:pt x="227" y="26"/>
                    </a:lnTo>
                    <a:lnTo>
                      <a:pt x="152" y="0"/>
                    </a:lnTo>
                    <a:lnTo>
                      <a:pt x="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6" name="Freeform 9"/>
              <p:cNvSpPr>
                <a:spLocks noEditPoints="1"/>
              </p:cNvSpPr>
              <p:nvPr/>
            </p:nvSpPr>
            <p:spPr bwMode="auto">
              <a:xfrm>
                <a:off x="1973" y="1349"/>
                <a:ext cx="75" cy="281"/>
              </a:xfrm>
              <a:custGeom>
                <a:avLst/>
                <a:gdLst>
                  <a:gd name="T0" fmla="*/ 75 w 75"/>
                  <a:gd name="T1" fmla="*/ 32 h 281"/>
                  <a:gd name="T2" fmla="*/ 0 w 75"/>
                  <a:gd name="T3" fmla="*/ 0 h 281"/>
                  <a:gd name="T4" fmla="*/ 0 w 75"/>
                  <a:gd name="T5" fmla="*/ 250 h 281"/>
                  <a:gd name="T6" fmla="*/ 75 w 75"/>
                  <a:gd name="T7" fmla="*/ 281 h 281"/>
                  <a:gd name="T8" fmla="*/ 75 w 75"/>
                  <a:gd name="T9" fmla="*/ 32 h 281"/>
                  <a:gd name="T10" fmla="*/ 57 w 75"/>
                  <a:gd name="T11" fmla="*/ 141 h 281"/>
                  <a:gd name="T12" fmla="*/ 17 w 75"/>
                  <a:gd name="T13" fmla="*/ 129 h 281"/>
                  <a:gd name="T14" fmla="*/ 17 w 75"/>
                  <a:gd name="T15" fmla="*/ 112 h 281"/>
                  <a:gd name="T16" fmla="*/ 57 w 75"/>
                  <a:gd name="T17" fmla="*/ 124 h 281"/>
                  <a:gd name="T18" fmla="*/ 57 w 75"/>
                  <a:gd name="T19" fmla="*/ 141 h 281"/>
                  <a:gd name="T20" fmla="*/ 57 w 75"/>
                  <a:gd name="T21" fmla="*/ 109 h 281"/>
                  <a:gd name="T22" fmla="*/ 17 w 75"/>
                  <a:gd name="T23" fmla="*/ 98 h 281"/>
                  <a:gd name="T24" fmla="*/ 17 w 75"/>
                  <a:gd name="T25" fmla="*/ 81 h 281"/>
                  <a:gd name="T26" fmla="*/ 57 w 75"/>
                  <a:gd name="T27" fmla="*/ 92 h 281"/>
                  <a:gd name="T28" fmla="*/ 57 w 75"/>
                  <a:gd name="T29" fmla="*/ 10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281">
                    <a:moveTo>
                      <a:pt x="75" y="32"/>
                    </a:moveTo>
                    <a:lnTo>
                      <a:pt x="0" y="0"/>
                    </a:lnTo>
                    <a:lnTo>
                      <a:pt x="0" y="250"/>
                    </a:lnTo>
                    <a:lnTo>
                      <a:pt x="75" y="281"/>
                    </a:lnTo>
                    <a:lnTo>
                      <a:pt x="75" y="32"/>
                    </a:lnTo>
                    <a:close/>
                    <a:moveTo>
                      <a:pt x="57" y="141"/>
                    </a:moveTo>
                    <a:lnTo>
                      <a:pt x="17" y="129"/>
                    </a:lnTo>
                    <a:lnTo>
                      <a:pt x="17" y="112"/>
                    </a:lnTo>
                    <a:lnTo>
                      <a:pt x="57" y="124"/>
                    </a:lnTo>
                    <a:lnTo>
                      <a:pt x="57" y="141"/>
                    </a:lnTo>
                    <a:close/>
                    <a:moveTo>
                      <a:pt x="57" y="109"/>
                    </a:moveTo>
                    <a:lnTo>
                      <a:pt x="17" y="98"/>
                    </a:lnTo>
                    <a:lnTo>
                      <a:pt x="17" y="81"/>
                    </a:lnTo>
                    <a:lnTo>
                      <a:pt x="57" y="92"/>
                    </a:lnTo>
                    <a:lnTo>
                      <a:pt x="57" y="1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7" name="Freeform 10"/>
              <p:cNvSpPr>
                <a:spLocks/>
              </p:cNvSpPr>
              <p:nvPr/>
            </p:nvSpPr>
            <p:spPr bwMode="auto">
              <a:xfrm>
                <a:off x="2059" y="1303"/>
                <a:ext cx="147" cy="327"/>
              </a:xfrm>
              <a:custGeom>
                <a:avLst/>
                <a:gdLst>
                  <a:gd name="T0" fmla="*/ 49 w 147"/>
                  <a:gd name="T1" fmla="*/ 86 h 327"/>
                  <a:gd name="T2" fmla="*/ 147 w 147"/>
                  <a:gd name="T3" fmla="*/ 38 h 327"/>
                  <a:gd name="T4" fmla="*/ 147 w 147"/>
                  <a:gd name="T5" fmla="*/ 0 h 327"/>
                  <a:gd name="T6" fmla="*/ 0 w 147"/>
                  <a:gd name="T7" fmla="*/ 78 h 327"/>
                  <a:gd name="T8" fmla="*/ 0 w 147"/>
                  <a:gd name="T9" fmla="*/ 327 h 327"/>
                  <a:gd name="T10" fmla="*/ 49 w 147"/>
                  <a:gd name="T11" fmla="*/ 293 h 327"/>
                  <a:gd name="T12" fmla="*/ 49 w 147"/>
                  <a:gd name="T13" fmla="*/ 86 h 327"/>
                </a:gdLst>
                <a:ahLst/>
                <a:cxnLst>
                  <a:cxn ang="0">
                    <a:pos x="T0" y="T1"/>
                  </a:cxn>
                  <a:cxn ang="0">
                    <a:pos x="T2" y="T3"/>
                  </a:cxn>
                  <a:cxn ang="0">
                    <a:pos x="T4" y="T5"/>
                  </a:cxn>
                  <a:cxn ang="0">
                    <a:pos x="T6" y="T7"/>
                  </a:cxn>
                  <a:cxn ang="0">
                    <a:pos x="T8" y="T9"/>
                  </a:cxn>
                  <a:cxn ang="0">
                    <a:pos x="T10" y="T11"/>
                  </a:cxn>
                  <a:cxn ang="0">
                    <a:pos x="T12" y="T13"/>
                  </a:cxn>
                </a:cxnLst>
                <a:rect l="0" t="0" r="r" b="b"/>
                <a:pathLst>
                  <a:path w="147" h="327">
                    <a:moveTo>
                      <a:pt x="49" y="86"/>
                    </a:moveTo>
                    <a:lnTo>
                      <a:pt x="147" y="38"/>
                    </a:lnTo>
                    <a:lnTo>
                      <a:pt x="147" y="0"/>
                    </a:lnTo>
                    <a:lnTo>
                      <a:pt x="0" y="78"/>
                    </a:lnTo>
                    <a:lnTo>
                      <a:pt x="0" y="327"/>
                    </a:lnTo>
                    <a:lnTo>
                      <a:pt x="49" y="293"/>
                    </a:lnTo>
                    <a:lnTo>
                      <a:pt x="49"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8" name="Oval 11"/>
              <p:cNvSpPr>
                <a:spLocks noChangeArrowheads="1"/>
              </p:cNvSpPr>
              <p:nvPr/>
            </p:nvSpPr>
            <p:spPr bwMode="auto">
              <a:xfrm>
                <a:off x="1850" y="1030"/>
                <a:ext cx="625" cy="623"/>
              </a:xfrm>
              <a:prstGeom prst="ellipse">
                <a:avLst/>
              </a:prstGeom>
              <a:noFill/>
              <a:ln w="2857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59" name="Oval 12"/>
              <p:cNvSpPr>
                <a:spLocks noChangeArrowheads="1"/>
              </p:cNvSpPr>
              <p:nvPr/>
            </p:nvSpPr>
            <p:spPr bwMode="auto">
              <a:xfrm>
                <a:off x="1861" y="1042"/>
                <a:ext cx="603" cy="603"/>
              </a:xfrm>
              <a:prstGeom prst="ellipse">
                <a:avLst/>
              </a:prstGeom>
              <a:noFill/>
              <a:ln w="19050" cap="flat">
                <a:solidFill>
                  <a:srgbClr val="40404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0" name="Oval 13"/>
              <p:cNvSpPr>
                <a:spLocks noChangeArrowheads="1"/>
              </p:cNvSpPr>
              <p:nvPr/>
            </p:nvSpPr>
            <p:spPr bwMode="auto">
              <a:xfrm>
                <a:off x="2068" y="1108"/>
                <a:ext cx="212" cy="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1" name="Freeform 14"/>
              <p:cNvSpPr>
                <a:spLocks/>
              </p:cNvSpPr>
              <p:nvPr/>
            </p:nvSpPr>
            <p:spPr bwMode="auto">
              <a:xfrm>
                <a:off x="2068" y="1163"/>
                <a:ext cx="212" cy="83"/>
              </a:xfrm>
              <a:custGeom>
                <a:avLst/>
                <a:gdLst>
                  <a:gd name="T0" fmla="*/ 0 w 74"/>
                  <a:gd name="T1" fmla="*/ 0 h 29"/>
                  <a:gd name="T2" fmla="*/ 0 w 74"/>
                  <a:gd name="T3" fmla="*/ 18 h 29"/>
                  <a:gd name="T4" fmla="*/ 38 w 74"/>
                  <a:gd name="T5" fmla="*/ 29 h 29"/>
                  <a:gd name="T6" fmla="*/ 74 w 74"/>
                  <a:gd name="T7" fmla="*/ 19 h 29"/>
                  <a:gd name="T8" fmla="*/ 74 w 74"/>
                  <a:gd name="T9" fmla="*/ 0 h 29"/>
                  <a:gd name="T10" fmla="*/ 37 w 74"/>
                  <a:gd name="T11" fmla="*/ 9 h 29"/>
                  <a:gd name="T12" fmla="*/ 0 w 7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74" h="29">
                    <a:moveTo>
                      <a:pt x="0" y="0"/>
                    </a:moveTo>
                    <a:cubicBezTo>
                      <a:pt x="0" y="18"/>
                      <a:pt x="0" y="18"/>
                      <a:pt x="0" y="18"/>
                    </a:cubicBezTo>
                    <a:cubicBezTo>
                      <a:pt x="0" y="18"/>
                      <a:pt x="11" y="29"/>
                      <a:pt x="38" y="29"/>
                    </a:cubicBezTo>
                    <a:cubicBezTo>
                      <a:pt x="66" y="29"/>
                      <a:pt x="74" y="19"/>
                      <a:pt x="74" y="19"/>
                    </a:cubicBezTo>
                    <a:cubicBezTo>
                      <a:pt x="74" y="0"/>
                      <a:pt x="74" y="0"/>
                      <a:pt x="74" y="0"/>
                    </a:cubicBezTo>
                    <a:cubicBezTo>
                      <a:pt x="70" y="5"/>
                      <a:pt x="55" y="9"/>
                      <a:pt x="37" y="9"/>
                    </a:cubicBezTo>
                    <a:cubicBezTo>
                      <a:pt x="20" y="9"/>
                      <a:pt x="5" y="5"/>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2" name="Freeform 15"/>
              <p:cNvSpPr>
                <a:spLocks/>
              </p:cNvSpPr>
              <p:nvPr/>
            </p:nvSpPr>
            <p:spPr bwMode="auto">
              <a:xfrm>
                <a:off x="2013" y="1191"/>
                <a:ext cx="6" cy="167"/>
              </a:xfrm>
              <a:custGeom>
                <a:avLst/>
                <a:gdLst>
                  <a:gd name="T0" fmla="*/ 0 w 6"/>
                  <a:gd name="T1" fmla="*/ 161 h 167"/>
                  <a:gd name="T2" fmla="*/ 6 w 6"/>
                  <a:gd name="T3" fmla="*/ 167 h 167"/>
                  <a:gd name="T4" fmla="*/ 6 w 6"/>
                  <a:gd name="T5" fmla="*/ 3 h 167"/>
                  <a:gd name="T6" fmla="*/ 0 w 6"/>
                  <a:gd name="T7" fmla="*/ 0 h 167"/>
                  <a:gd name="T8" fmla="*/ 0 w 6"/>
                  <a:gd name="T9" fmla="*/ 161 h 167"/>
                </a:gdLst>
                <a:ahLst/>
                <a:cxnLst>
                  <a:cxn ang="0">
                    <a:pos x="T0" y="T1"/>
                  </a:cxn>
                  <a:cxn ang="0">
                    <a:pos x="T2" y="T3"/>
                  </a:cxn>
                  <a:cxn ang="0">
                    <a:pos x="T4" y="T5"/>
                  </a:cxn>
                  <a:cxn ang="0">
                    <a:pos x="T6" y="T7"/>
                  </a:cxn>
                  <a:cxn ang="0">
                    <a:pos x="T8" y="T9"/>
                  </a:cxn>
                </a:cxnLst>
                <a:rect l="0" t="0" r="r" b="b"/>
                <a:pathLst>
                  <a:path w="6" h="167">
                    <a:moveTo>
                      <a:pt x="0" y="161"/>
                    </a:moveTo>
                    <a:lnTo>
                      <a:pt x="6" y="167"/>
                    </a:lnTo>
                    <a:lnTo>
                      <a:pt x="6" y="3"/>
                    </a:lnTo>
                    <a:lnTo>
                      <a:pt x="0" y="0"/>
                    </a:lnTo>
                    <a:lnTo>
                      <a:pt x="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3" name="Rectangle 16"/>
              <p:cNvSpPr>
                <a:spLocks noChangeArrowheads="1"/>
              </p:cNvSpPr>
              <p:nvPr/>
            </p:nvSpPr>
            <p:spPr bwMode="auto">
              <a:xfrm>
                <a:off x="2013" y="1191"/>
                <a:ext cx="313"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64" name="Rectangle 17"/>
              <p:cNvSpPr>
                <a:spLocks noChangeArrowheads="1"/>
              </p:cNvSpPr>
              <p:nvPr/>
            </p:nvSpPr>
            <p:spPr bwMode="auto">
              <a:xfrm>
                <a:off x="2323" y="1191"/>
                <a:ext cx="9" cy="1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grpSp>
        <p:nvGrpSpPr>
          <p:cNvPr id="5" name="Group 4"/>
          <p:cNvGrpSpPr/>
          <p:nvPr/>
        </p:nvGrpSpPr>
        <p:grpSpPr>
          <a:xfrm>
            <a:off x="5072229" y="1886963"/>
            <a:ext cx="2067468" cy="4810700"/>
            <a:chOff x="5072229" y="1886963"/>
            <a:chExt cx="2067468" cy="4810700"/>
          </a:xfrm>
        </p:grpSpPr>
        <p:sp>
          <p:nvSpPr>
            <p:cNvPr id="176" name="Rectangle 175"/>
            <p:cNvSpPr/>
            <p:nvPr/>
          </p:nvSpPr>
          <p:spPr>
            <a:xfrm>
              <a:off x="5072229" y="1886963"/>
              <a:ext cx="2067468" cy="4810700"/>
            </a:xfrm>
            <a:prstGeom prst="rect">
              <a:avLst/>
            </a:prstGeom>
            <a:solidFill>
              <a:sysClr val="windowText" lastClr="000000">
                <a:lumMod val="85000"/>
                <a:lumOff val="15000"/>
              </a:sysClr>
            </a:solidFill>
            <a:ln w="25400" cap="flat" cmpd="sng" algn="ctr">
              <a:noFill/>
              <a:prstDash val="solid"/>
            </a:ln>
            <a:effectLst/>
          </p:spPr>
          <p:txBody>
            <a:bodyPr rtlCol="0" anchor="b"/>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Upgrade D</a:t>
              </a:r>
              <a:r>
                <a:rPr lang="en-US" sz="1600" kern="0" dirty="0" smtClean="0">
                  <a:solidFill>
                    <a:prstClr val="white"/>
                  </a:solidFill>
                  <a:latin typeface="Calibri"/>
                </a:rPr>
                <a:t>atabases</a:t>
              </a:r>
            </a:p>
          </p:txBody>
        </p:sp>
        <p:sp>
          <p:nvSpPr>
            <p:cNvPr id="177" name="TextBox 176"/>
            <p:cNvSpPr txBox="1"/>
            <p:nvPr/>
          </p:nvSpPr>
          <p:spPr>
            <a:xfrm>
              <a:off x="5072229"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3</a:t>
              </a:r>
            </a:p>
          </p:txBody>
        </p:sp>
        <p:grpSp>
          <p:nvGrpSpPr>
            <p:cNvPr id="169" name="Group 168"/>
            <p:cNvGrpSpPr>
              <a:grpSpLocks noChangeAspect="1"/>
            </p:cNvGrpSpPr>
            <p:nvPr/>
          </p:nvGrpSpPr>
          <p:grpSpPr>
            <a:xfrm>
              <a:off x="5482214" y="3613323"/>
              <a:ext cx="1247498" cy="1247499"/>
              <a:chOff x="6805837" y="1879768"/>
              <a:chExt cx="1429742" cy="1418371"/>
            </a:xfrm>
          </p:grpSpPr>
          <p:sp>
            <p:nvSpPr>
              <p:cNvPr id="170" name="Oval 21"/>
              <p:cNvSpPr>
                <a:spLocks noChangeArrowheads="1"/>
              </p:cNvSpPr>
              <p:nvPr/>
            </p:nvSpPr>
            <p:spPr bwMode="auto">
              <a:xfrm>
                <a:off x="6805837" y="1879768"/>
                <a:ext cx="1429742" cy="1418371"/>
              </a:xfrm>
              <a:prstGeom prst="ellipse">
                <a:avLst/>
              </a:prstGeom>
              <a:noFill/>
              <a:ln w="19050" cap="flat">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nvGrpSpPr>
              <p:cNvPr id="171" name="Group 170"/>
              <p:cNvGrpSpPr/>
              <p:nvPr/>
            </p:nvGrpSpPr>
            <p:grpSpPr>
              <a:xfrm>
                <a:off x="7048065" y="2040595"/>
                <a:ext cx="945287" cy="1096717"/>
                <a:chOff x="2189164" y="1796988"/>
                <a:chExt cx="506411" cy="587535"/>
              </a:xfrm>
              <a:solidFill>
                <a:sysClr val="window" lastClr="FFFFFF"/>
              </a:solidFill>
            </p:grpSpPr>
            <p:sp>
              <p:nvSpPr>
                <p:cNvPr id="172" name="Oval 5"/>
                <p:cNvSpPr>
                  <a:spLocks noChangeArrowheads="1"/>
                </p:cNvSpPr>
                <p:nvPr/>
              </p:nvSpPr>
              <p:spPr bwMode="auto">
                <a:xfrm>
                  <a:off x="2189164" y="1796988"/>
                  <a:ext cx="506411" cy="1450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73" name="Freeform 6"/>
                <p:cNvSpPr>
                  <a:spLocks/>
                </p:cNvSpPr>
                <p:nvPr/>
              </p:nvSpPr>
              <p:spPr bwMode="auto">
                <a:xfrm>
                  <a:off x="2189164" y="1912528"/>
                  <a:ext cx="506411" cy="172081"/>
                </a:xfrm>
                <a:custGeom>
                  <a:avLst/>
                  <a:gdLst>
                    <a:gd name="T0" fmla="*/ 0 w 84"/>
                    <a:gd name="T1" fmla="*/ 0 h 29"/>
                    <a:gd name="T2" fmla="*/ 0 w 84"/>
                    <a:gd name="T3" fmla="*/ 18 h 29"/>
                    <a:gd name="T4" fmla="*/ 43 w 84"/>
                    <a:gd name="T5" fmla="*/ 29 h 29"/>
                    <a:gd name="T6" fmla="*/ 84 w 84"/>
                    <a:gd name="T7" fmla="*/ 18 h 29"/>
                    <a:gd name="T8" fmla="*/ 84 w 84"/>
                    <a:gd name="T9" fmla="*/ 0 h 29"/>
                    <a:gd name="T10" fmla="*/ 42 w 84"/>
                    <a:gd name="T11" fmla="*/ 9 h 29"/>
                    <a:gd name="T12" fmla="*/ 0 w 8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4" h="29">
                      <a:moveTo>
                        <a:pt x="0" y="0"/>
                      </a:moveTo>
                      <a:cubicBezTo>
                        <a:pt x="0" y="18"/>
                        <a:pt x="0" y="18"/>
                        <a:pt x="0" y="18"/>
                      </a:cubicBezTo>
                      <a:cubicBezTo>
                        <a:pt x="0" y="18"/>
                        <a:pt x="12" y="29"/>
                        <a:pt x="43" y="29"/>
                      </a:cubicBezTo>
                      <a:cubicBezTo>
                        <a:pt x="74" y="29"/>
                        <a:pt x="84" y="18"/>
                        <a:pt x="84" y="18"/>
                      </a:cubicBezTo>
                      <a:cubicBezTo>
                        <a:pt x="84" y="0"/>
                        <a:pt x="84" y="0"/>
                        <a:pt x="84" y="0"/>
                      </a:cubicBezTo>
                      <a:cubicBezTo>
                        <a:pt x="78" y="5"/>
                        <a:pt x="61" y="9"/>
                        <a:pt x="42" y="9"/>
                      </a:cubicBezTo>
                      <a:cubicBezTo>
                        <a:pt x="22" y="9"/>
                        <a:pt x="5"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74" name="Freeform 7"/>
                <p:cNvSpPr>
                  <a:spLocks/>
                </p:cNvSpPr>
                <p:nvPr/>
              </p:nvSpPr>
              <p:spPr bwMode="auto">
                <a:xfrm>
                  <a:off x="2189164" y="2062485"/>
                  <a:ext cx="506411" cy="172081"/>
                </a:xfrm>
                <a:custGeom>
                  <a:avLst/>
                  <a:gdLst>
                    <a:gd name="T0" fmla="*/ 0 w 84"/>
                    <a:gd name="T1" fmla="*/ 0 h 29"/>
                    <a:gd name="T2" fmla="*/ 0 w 84"/>
                    <a:gd name="T3" fmla="*/ 18 h 29"/>
                    <a:gd name="T4" fmla="*/ 43 w 84"/>
                    <a:gd name="T5" fmla="*/ 29 h 29"/>
                    <a:gd name="T6" fmla="*/ 84 w 84"/>
                    <a:gd name="T7" fmla="*/ 18 h 29"/>
                    <a:gd name="T8" fmla="*/ 84 w 84"/>
                    <a:gd name="T9" fmla="*/ 0 h 29"/>
                    <a:gd name="T10" fmla="*/ 42 w 84"/>
                    <a:gd name="T11" fmla="*/ 9 h 29"/>
                    <a:gd name="T12" fmla="*/ 0 w 8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4" h="29">
                      <a:moveTo>
                        <a:pt x="0" y="0"/>
                      </a:moveTo>
                      <a:cubicBezTo>
                        <a:pt x="0" y="18"/>
                        <a:pt x="0" y="18"/>
                        <a:pt x="0" y="18"/>
                      </a:cubicBezTo>
                      <a:cubicBezTo>
                        <a:pt x="0" y="18"/>
                        <a:pt x="12" y="29"/>
                        <a:pt x="43" y="29"/>
                      </a:cubicBezTo>
                      <a:cubicBezTo>
                        <a:pt x="74" y="29"/>
                        <a:pt x="84" y="18"/>
                        <a:pt x="84" y="18"/>
                      </a:cubicBezTo>
                      <a:cubicBezTo>
                        <a:pt x="84" y="0"/>
                        <a:pt x="84" y="0"/>
                        <a:pt x="84" y="0"/>
                      </a:cubicBezTo>
                      <a:cubicBezTo>
                        <a:pt x="78" y="5"/>
                        <a:pt x="61" y="9"/>
                        <a:pt x="42" y="9"/>
                      </a:cubicBezTo>
                      <a:cubicBezTo>
                        <a:pt x="22" y="9"/>
                        <a:pt x="5"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75" name="Freeform 8"/>
                <p:cNvSpPr>
                  <a:spLocks/>
                </p:cNvSpPr>
                <p:nvPr/>
              </p:nvSpPr>
              <p:spPr bwMode="auto">
                <a:xfrm>
                  <a:off x="2189164" y="2209983"/>
                  <a:ext cx="506411" cy="174540"/>
                </a:xfrm>
                <a:custGeom>
                  <a:avLst/>
                  <a:gdLst>
                    <a:gd name="T0" fmla="*/ 0 w 84"/>
                    <a:gd name="T1" fmla="*/ 0 h 29"/>
                    <a:gd name="T2" fmla="*/ 0 w 84"/>
                    <a:gd name="T3" fmla="*/ 18 h 29"/>
                    <a:gd name="T4" fmla="*/ 43 w 84"/>
                    <a:gd name="T5" fmla="*/ 29 h 29"/>
                    <a:gd name="T6" fmla="*/ 84 w 84"/>
                    <a:gd name="T7" fmla="*/ 19 h 29"/>
                    <a:gd name="T8" fmla="*/ 84 w 84"/>
                    <a:gd name="T9" fmla="*/ 0 h 29"/>
                    <a:gd name="T10" fmla="*/ 42 w 84"/>
                    <a:gd name="T11" fmla="*/ 9 h 29"/>
                    <a:gd name="T12" fmla="*/ 0 w 84"/>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4" h="29">
                      <a:moveTo>
                        <a:pt x="0" y="0"/>
                      </a:moveTo>
                      <a:cubicBezTo>
                        <a:pt x="0" y="18"/>
                        <a:pt x="0" y="18"/>
                        <a:pt x="0" y="18"/>
                      </a:cubicBezTo>
                      <a:cubicBezTo>
                        <a:pt x="0" y="18"/>
                        <a:pt x="12" y="29"/>
                        <a:pt x="43" y="29"/>
                      </a:cubicBezTo>
                      <a:cubicBezTo>
                        <a:pt x="74" y="29"/>
                        <a:pt x="84" y="19"/>
                        <a:pt x="84" y="19"/>
                      </a:cubicBezTo>
                      <a:cubicBezTo>
                        <a:pt x="84" y="0"/>
                        <a:pt x="84" y="0"/>
                        <a:pt x="84" y="0"/>
                      </a:cubicBezTo>
                      <a:cubicBezTo>
                        <a:pt x="78" y="5"/>
                        <a:pt x="61" y="9"/>
                        <a:pt x="42" y="9"/>
                      </a:cubicBezTo>
                      <a:cubicBezTo>
                        <a:pt x="22" y="9"/>
                        <a:pt x="5" y="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grpSp>
      <p:sp>
        <p:nvSpPr>
          <p:cNvPr id="178" name="Rectangle 177"/>
          <p:cNvSpPr/>
          <p:nvPr/>
        </p:nvSpPr>
        <p:spPr>
          <a:xfrm>
            <a:off x="521060" y="1212849"/>
            <a:ext cx="6618637" cy="566556"/>
          </a:xfrm>
          <a:prstGeom prst="rect">
            <a:avLst/>
          </a:prstGeom>
          <a:solidFill>
            <a:sysClr val="windowText" lastClr="000000">
              <a:lumMod val="85000"/>
              <a:lumOff val="15000"/>
            </a:sysClr>
          </a:solidFill>
          <a:ln w="25400" cap="flat" cmpd="sng" algn="ctr">
            <a:noFill/>
            <a:prstDash val="solid"/>
          </a:ln>
          <a:effectLst/>
        </p:spPr>
        <p:txBody>
          <a:bodyPr lIns="91438" tIns="45719" rIns="91438" bIns="45719" rtlCol="0" anchor="ctr"/>
          <a:lstStyle/>
          <a:p>
            <a:pPr algn="ctr" defTabSz="914377">
              <a:defRPr/>
            </a:pPr>
            <a:r>
              <a:rPr lang="en-US" sz="2000" b="1" kern="0" dirty="0" smtClean="0">
                <a:solidFill>
                  <a:prstClr val="white"/>
                </a:solidFill>
                <a:latin typeface="Calibri"/>
              </a:rPr>
              <a:t>Server Farm Administrators</a:t>
            </a:r>
          </a:p>
        </p:txBody>
      </p:sp>
      <p:sp>
        <p:nvSpPr>
          <p:cNvPr id="179" name="TextBox 178"/>
          <p:cNvSpPr txBox="1"/>
          <p:nvPr/>
        </p:nvSpPr>
        <p:spPr>
          <a:xfrm>
            <a:off x="9094718" y="1303737"/>
            <a:ext cx="316295" cy="384719"/>
          </a:xfrm>
          <a:prstGeom prst="rect">
            <a:avLst/>
          </a:prstGeom>
        </p:spPr>
        <p:txBody>
          <a:bodyPr wrap="square" lIns="91438" tIns="45719" rIns="91438" bIns="45719" rtlCol="0">
            <a:spAutoFit/>
          </a:bodyPr>
          <a:lstStyle/>
          <a:p>
            <a:pPr algn="r" defTabSz="914377"/>
            <a:r>
              <a:rPr lang="en-US" sz="1900" dirty="0" smtClean="0">
                <a:solidFill>
                  <a:prstClr val="white"/>
                </a:solidFill>
                <a:latin typeface="Calibri"/>
              </a:rPr>
              <a:t>4</a:t>
            </a:r>
          </a:p>
        </p:txBody>
      </p:sp>
      <p:sp>
        <p:nvSpPr>
          <p:cNvPr id="75" name="Rectangle 74"/>
          <p:cNvSpPr/>
          <p:nvPr/>
        </p:nvSpPr>
        <p:spPr>
          <a:xfrm>
            <a:off x="9558441" y="1212848"/>
            <a:ext cx="2112501" cy="569219"/>
          </a:xfrm>
          <a:prstGeom prst="rect">
            <a:avLst/>
          </a:prstGeom>
          <a:solidFill>
            <a:sysClr val="windowText" lastClr="000000">
              <a:lumMod val="85000"/>
              <a:lumOff val="15000"/>
            </a:sysClr>
          </a:solidFill>
          <a:ln w="25400" cap="flat" cmpd="sng" algn="ctr">
            <a:noFill/>
            <a:prstDash val="solid"/>
          </a:ln>
          <a:effectLst/>
        </p:spPr>
        <p:txBody>
          <a:bodyPr lIns="91438" tIns="45719" rIns="91438" bIns="45719" rtlCol="0" anchor="ctr"/>
          <a:lstStyle/>
          <a:p>
            <a:pPr defTabSz="914377">
              <a:defRPr/>
            </a:pPr>
            <a:endParaRPr lang="en-US" sz="2000" b="1" kern="0" dirty="0" smtClean="0">
              <a:solidFill>
                <a:prstClr val="white"/>
              </a:solidFill>
              <a:latin typeface="Calibri"/>
            </a:endParaRPr>
          </a:p>
        </p:txBody>
      </p:sp>
      <p:sp>
        <p:nvSpPr>
          <p:cNvPr id="180" name="Rectangle 179"/>
          <p:cNvSpPr/>
          <p:nvPr/>
        </p:nvSpPr>
        <p:spPr>
          <a:xfrm>
            <a:off x="9636187" y="1312630"/>
            <a:ext cx="1957008" cy="373616"/>
          </a:xfrm>
          <a:prstGeom prst="rect">
            <a:avLst/>
          </a:prstGeom>
          <a:solidFill>
            <a:srgbClr val="CC000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ctr" anchorCtr="0" forceAA="0" compatLnSpc="1">
            <a:prstTxWarp prst="textNoShape">
              <a:avLst/>
            </a:prstTxWarp>
            <a:noAutofit/>
          </a:bodyPr>
          <a:lstStyle/>
          <a:p>
            <a:pPr algn="ctr" defTabSz="685558" fontAlgn="base">
              <a:spcBef>
                <a:spcPct val="0"/>
              </a:spcBef>
              <a:spcAft>
                <a:spcPct val="0"/>
              </a:spcAft>
              <a:defRPr/>
            </a:pPr>
            <a:r>
              <a:rPr lang="en-US" sz="1400" b="1" kern="0" dirty="0" smtClean="0">
                <a:gradFill>
                  <a:gsLst>
                    <a:gs pos="0">
                      <a:srgbClr val="FFFFFF"/>
                    </a:gs>
                    <a:gs pos="100000">
                      <a:srgbClr val="FFFFFF"/>
                    </a:gs>
                  </a:gsLst>
                  <a:lin ang="5400000" scaled="0"/>
                </a:gradFill>
                <a:latin typeface="Calibri"/>
                <a:ea typeface="Segoe UI" pitchFamily="34" charset="0"/>
                <a:cs typeface="Segoe UI" pitchFamily="34" charset="0"/>
              </a:rPr>
              <a:t>Site Collection Admins</a:t>
            </a:r>
          </a:p>
        </p:txBody>
      </p:sp>
      <p:grpSp>
        <p:nvGrpSpPr>
          <p:cNvPr id="3" name="Group 2"/>
          <p:cNvGrpSpPr/>
          <p:nvPr/>
        </p:nvGrpSpPr>
        <p:grpSpPr>
          <a:xfrm>
            <a:off x="490083" y="1886963"/>
            <a:ext cx="2067468" cy="4810700"/>
            <a:chOff x="490083" y="1886963"/>
            <a:chExt cx="2067468" cy="4810700"/>
          </a:xfrm>
        </p:grpSpPr>
        <p:sp>
          <p:nvSpPr>
            <p:cNvPr id="202" name="Rectangle 201"/>
            <p:cNvSpPr/>
            <p:nvPr/>
          </p:nvSpPr>
          <p:spPr>
            <a:xfrm>
              <a:off x="490083" y="1886963"/>
              <a:ext cx="2067468" cy="4810700"/>
            </a:xfrm>
            <a:prstGeom prst="rect">
              <a:avLst/>
            </a:prstGeom>
            <a:solidFill>
              <a:sysClr val="windowText" lastClr="000000">
                <a:lumMod val="85000"/>
                <a:lumOff val="15000"/>
              </a:sysClr>
            </a:solidFill>
            <a:ln w="25400" cap="flat" cmpd="sng" algn="ctr">
              <a:noFill/>
              <a:prstDash val="solid"/>
            </a:ln>
            <a:effectLst/>
          </p:spPr>
          <p:txBody>
            <a:bodyPr rtlCol="0" anchor="b"/>
            <a:lstStyle/>
            <a:p>
              <a:pPr algn="ctr" defTabSz="914377">
                <a:lnSpc>
                  <a:spcPts val="1400"/>
                </a:lnSpc>
                <a:defRPr/>
              </a:pPr>
              <a:r>
                <a:rPr lang="en-US" sz="1600" kern="0" dirty="0" smtClean="0">
                  <a:solidFill>
                    <a:prstClr val="white"/>
                  </a:solidFill>
                  <a:latin typeface="Calibri"/>
                </a:rPr>
                <a:t>Create SharePoint 2013 </a:t>
              </a:r>
            </a:p>
            <a:p>
              <a:pPr algn="ctr" defTabSz="914377">
                <a:lnSpc>
                  <a:spcPts val="1400"/>
                </a:lnSpc>
                <a:defRPr/>
              </a:pPr>
              <a:r>
                <a:rPr lang="en-US" sz="1600" kern="0" dirty="0" smtClean="0">
                  <a:solidFill>
                    <a:prstClr val="white"/>
                  </a:solidFill>
                  <a:latin typeface="Calibri"/>
                </a:rPr>
                <a:t>Production farm</a:t>
              </a:r>
              <a:r>
                <a:rPr lang="en-US" sz="1600" b="1" kern="0" dirty="0" smtClean="0">
                  <a:solidFill>
                    <a:prstClr val="white"/>
                  </a:solidFill>
                  <a:latin typeface="Calibri"/>
                </a:rPr>
                <a:t>  </a:t>
              </a:r>
            </a:p>
          </p:txBody>
        </p:sp>
        <p:sp>
          <p:nvSpPr>
            <p:cNvPr id="203" name="TextBox 202"/>
            <p:cNvSpPr txBox="1"/>
            <p:nvPr/>
          </p:nvSpPr>
          <p:spPr>
            <a:xfrm>
              <a:off x="490083"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1</a:t>
              </a:r>
            </a:p>
          </p:txBody>
        </p:sp>
        <p:grpSp>
          <p:nvGrpSpPr>
            <p:cNvPr id="183" name="Group 182"/>
            <p:cNvGrpSpPr>
              <a:grpSpLocks noChangeAspect="1"/>
            </p:cNvGrpSpPr>
            <p:nvPr/>
          </p:nvGrpSpPr>
          <p:grpSpPr>
            <a:xfrm>
              <a:off x="887018" y="3613323"/>
              <a:ext cx="1273598" cy="1247499"/>
              <a:chOff x="694976" y="1335611"/>
              <a:chExt cx="1050398" cy="1028871"/>
            </a:xfrm>
          </p:grpSpPr>
          <p:sp>
            <p:nvSpPr>
              <p:cNvPr id="184" name="AutoShape 3"/>
              <p:cNvSpPr>
                <a:spLocks noChangeAspect="1" noChangeArrowheads="1" noTextEdit="1"/>
              </p:cNvSpPr>
              <p:nvPr/>
            </p:nvSpPr>
            <p:spPr bwMode="auto">
              <a:xfrm>
                <a:off x="716674" y="1335611"/>
                <a:ext cx="1028700" cy="102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5" name="Oval 5"/>
              <p:cNvSpPr>
                <a:spLocks noChangeArrowheads="1"/>
              </p:cNvSpPr>
              <p:nvPr/>
            </p:nvSpPr>
            <p:spPr bwMode="auto">
              <a:xfrm>
                <a:off x="730034" y="1348971"/>
                <a:ext cx="996255" cy="990529"/>
              </a:xfrm>
              <a:prstGeom prst="ellipse">
                <a:avLst/>
              </a:prstGeom>
              <a:noFill/>
              <a:ln w="285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6" name="Freeform 6"/>
              <p:cNvSpPr>
                <a:spLocks/>
              </p:cNvSpPr>
              <p:nvPr/>
            </p:nvSpPr>
            <p:spPr bwMode="auto">
              <a:xfrm>
                <a:off x="1434283" y="1810836"/>
                <a:ext cx="251927" cy="118329"/>
              </a:xfrm>
              <a:custGeom>
                <a:avLst/>
                <a:gdLst>
                  <a:gd name="T0" fmla="*/ 0 w 132"/>
                  <a:gd name="T1" fmla="*/ 43 h 62"/>
                  <a:gd name="T2" fmla="*/ 43 w 132"/>
                  <a:gd name="T3" fmla="*/ 62 h 62"/>
                  <a:gd name="T4" fmla="*/ 132 w 132"/>
                  <a:gd name="T5" fmla="*/ 16 h 62"/>
                  <a:gd name="T6" fmla="*/ 89 w 132"/>
                  <a:gd name="T7" fmla="*/ 0 h 62"/>
                  <a:gd name="T8" fmla="*/ 0 w 132"/>
                  <a:gd name="T9" fmla="*/ 43 h 62"/>
                </a:gdLst>
                <a:ahLst/>
                <a:cxnLst>
                  <a:cxn ang="0">
                    <a:pos x="T0" y="T1"/>
                  </a:cxn>
                  <a:cxn ang="0">
                    <a:pos x="T2" y="T3"/>
                  </a:cxn>
                  <a:cxn ang="0">
                    <a:pos x="T4" y="T5"/>
                  </a:cxn>
                  <a:cxn ang="0">
                    <a:pos x="T6" y="T7"/>
                  </a:cxn>
                  <a:cxn ang="0">
                    <a:pos x="T8" y="T9"/>
                  </a:cxn>
                </a:cxnLst>
                <a:rect l="0" t="0" r="r" b="b"/>
                <a:pathLst>
                  <a:path w="132" h="62">
                    <a:moveTo>
                      <a:pt x="0" y="43"/>
                    </a:moveTo>
                    <a:lnTo>
                      <a:pt x="43" y="62"/>
                    </a:lnTo>
                    <a:lnTo>
                      <a:pt x="132" y="16"/>
                    </a:lnTo>
                    <a:lnTo>
                      <a:pt x="89"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7" name="Freeform 7"/>
              <p:cNvSpPr>
                <a:spLocks noEditPoints="1"/>
              </p:cNvSpPr>
              <p:nvPr/>
            </p:nvSpPr>
            <p:spPr bwMode="auto">
              <a:xfrm>
                <a:off x="1424740" y="1900537"/>
                <a:ext cx="87793" cy="320634"/>
              </a:xfrm>
              <a:custGeom>
                <a:avLst/>
                <a:gdLst>
                  <a:gd name="T0" fmla="*/ 46 w 46"/>
                  <a:gd name="T1" fmla="*/ 20 h 168"/>
                  <a:gd name="T2" fmla="*/ 0 w 46"/>
                  <a:gd name="T3" fmla="*/ 0 h 168"/>
                  <a:gd name="T4" fmla="*/ 0 w 46"/>
                  <a:gd name="T5" fmla="*/ 149 h 168"/>
                  <a:gd name="T6" fmla="*/ 46 w 46"/>
                  <a:gd name="T7" fmla="*/ 168 h 168"/>
                  <a:gd name="T8" fmla="*/ 46 w 46"/>
                  <a:gd name="T9" fmla="*/ 20 h 168"/>
                  <a:gd name="T10" fmla="*/ 36 w 46"/>
                  <a:gd name="T11" fmla="*/ 84 h 168"/>
                  <a:gd name="T12" fmla="*/ 12 w 46"/>
                  <a:gd name="T13" fmla="*/ 77 h 168"/>
                  <a:gd name="T14" fmla="*/ 12 w 46"/>
                  <a:gd name="T15" fmla="*/ 67 h 168"/>
                  <a:gd name="T16" fmla="*/ 36 w 46"/>
                  <a:gd name="T17" fmla="*/ 75 h 168"/>
                  <a:gd name="T18" fmla="*/ 36 w 46"/>
                  <a:gd name="T19" fmla="*/ 84 h 168"/>
                  <a:gd name="T20" fmla="*/ 36 w 46"/>
                  <a:gd name="T21" fmla="*/ 65 h 168"/>
                  <a:gd name="T22" fmla="*/ 12 w 46"/>
                  <a:gd name="T23" fmla="*/ 58 h 168"/>
                  <a:gd name="T24" fmla="*/ 12 w 46"/>
                  <a:gd name="T25" fmla="*/ 48 h 168"/>
                  <a:gd name="T26" fmla="*/ 36 w 46"/>
                  <a:gd name="T27" fmla="*/ 55 h 168"/>
                  <a:gd name="T28" fmla="*/ 36 w 46"/>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68">
                    <a:moveTo>
                      <a:pt x="46" y="20"/>
                    </a:moveTo>
                    <a:lnTo>
                      <a:pt x="0" y="0"/>
                    </a:lnTo>
                    <a:lnTo>
                      <a:pt x="0" y="149"/>
                    </a:lnTo>
                    <a:lnTo>
                      <a:pt x="46" y="168"/>
                    </a:lnTo>
                    <a:lnTo>
                      <a:pt x="46" y="20"/>
                    </a:lnTo>
                    <a:close/>
                    <a:moveTo>
                      <a:pt x="36" y="84"/>
                    </a:moveTo>
                    <a:lnTo>
                      <a:pt x="12" y="77"/>
                    </a:lnTo>
                    <a:lnTo>
                      <a:pt x="12" y="67"/>
                    </a:lnTo>
                    <a:lnTo>
                      <a:pt x="36" y="75"/>
                    </a:lnTo>
                    <a:lnTo>
                      <a:pt x="36" y="84"/>
                    </a:lnTo>
                    <a:close/>
                    <a:moveTo>
                      <a:pt x="36" y="65"/>
                    </a:moveTo>
                    <a:lnTo>
                      <a:pt x="12" y="58"/>
                    </a:lnTo>
                    <a:lnTo>
                      <a:pt x="12" y="48"/>
                    </a:lnTo>
                    <a:lnTo>
                      <a:pt x="36" y="55"/>
                    </a:lnTo>
                    <a:lnTo>
                      <a:pt x="36"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8" name="Freeform 8"/>
              <p:cNvSpPr>
                <a:spLocks/>
              </p:cNvSpPr>
              <p:nvPr/>
            </p:nvSpPr>
            <p:spPr bwMode="auto">
              <a:xfrm>
                <a:off x="1525893" y="1847098"/>
                <a:ext cx="164134" cy="374073"/>
              </a:xfrm>
              <a:custGeom>
                <a:avLst/>
                <a:gdLst>
                  <a:gd name="T0" fmla="*/ 36 w 36"/>
                  <a:gd name="T1" fmla="*/ 32 h 82"/>
                  <a:gd name="T2" fmla="*/ 36 w 36"/>
                  <a:gd name="T3" fmla="*/ 0 h 82"/>
                  <a:gd name="T4" fmla="*/ 0 w 36"/>
                  <a:gd name="T5" fmla="*/ 20 h 82"/>
                  <a:gd name="T6" fmla="*/ 0 w 36"/>
                  <a:gd name="T7" fmla="*/ 82 h 82"/>
                  <a:gd name="T8" fmla="*/ 14 w 36"/>
                  <a:gd name="T9" fmla="*/ 72 h 82"/>
                  <a:gd name="T10" fmla="*/ 36 w 36"/>
                  <a:gd name="T11" fmla="*/ 32 h 82"/>
                </a:gdLst>
                <a:ahLst/>
                <a:cxnLst>
                  <a:cxn ang="0">
                    <a:pos x="T0" y="T1"/>
                  </a:cxn>
                  <a:cxn ang="0">
                    <a:pos x="T2" y="T3"/>
                  </a:cxn>
                  <a:cxn ang="0">
                    <a:pos x="T4" y="T5"/>
                  </a:cxn>
                  <a:cxn ang="0">
                    <a:pos x="T6" y="T7"/>
                  </a:cxn>
                  <a:cxn ang="0">
                    <a:pos x="T8" y="T9"/>
                  </a:cxn>
                  <a:cxn ang="0">
                    <a:pos x="T10" y="T11"/>
                  </a:cxn>
                </a:cxnLst>
                <a:rect l="0" t="0" r="r" b="b"/>
                <a:pathLst>
                  <a:path w="36" h="82">
                    <a:moveTo>
                      <a:pt x="36" y="32"/>
                    </a:moveTo>
                    <a:cubicBezTo>
                      <a:pt x="36" y="0"/>
                      <a:pt x="36" y="0"/>
                      <a:pt x="36" y="0"/>
                    </a:cubicBezTo>
                    <a:cubicBezTo>
                      <a:pt x="0" y="20"/>
                      <a:pt x="0" y="20"/>
                      <a:pt x="0" y="20"/>
                    </a:cubicBezTo>
                    <a:cubicBezTo>
                      <a:pt x="0" y="82"/>
                      <a:pt x="0" y="82"/>
                      <a:pt x="0" y="82"/>
                    </a:cubicBezTo>
                    <a:cubicBezTo>
                      <a:pt x="14" y="72"/>
                      <a:pt x="14" y="72"/>
                      <a:pt x="14" y="72"/>
                    </a:cubicBezTo>
                    <a:cubicBezTo>
                      <a:pt x="26" y="59"/>
                      <a:pt x="33" y="41"/>
                      <a:pt x="36"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89" name="Freeform 9"/>
              <p:cNvSpPr>
                <a:spLocks/>
              </p:cNvSpPr>
              <p:nvPr/>
            </p:nvSpPr>
            <p:spPr bwMode="auto">
              <a:xfrm>
                <a:off x="1264423" y="1751671"/>
                <a:ext cx="251927" cy="118329"/>
              </a:xfrm>
              <a:custGeom>
                <a:avLst/>
                <a:gdLst>
                  <a:gd name="T0" fmla="*/ 0 w 132"/>
                  <a:gd name="T1" fmla="*/ 43 h 62"/>
                  <a:gd name="T2" fmla="*/ 43 w 132"/>
                  <a:gd name="T3" fmla="*/ 62 h 62"/>
                  <a:gd name="T4" fmla="*/ 132 w 132"/>
                  <a:gd name="T5" fmla="*/ 16 h 62"/>
                  <a:gd name="T6" fmla="*/ 89 w 132"/>
                  <a:gd name="T7" fmla="*/ 0 h 62"/>
                  <a:gd name="T8" fmla="*/ 0 w 132"/>
                  <a:gd name="T9" fmla="*/ 43 h 62"/>
                </a:gdLst>
                <a:ahLst/>
                <a:cxnLst>
                  <a:cxn ang="0">
                    <a:pos x="T0" y="T1"/>
                  </a:cxn>
                  <a:cxn ang="0">
                    <a:pos x="T2" y="T3"/>
                  </a:cxn>
                  <a:cxn ang="0">
                    <a:pos x="T4" y="T5"/>
                  </a:cxn>
                  <a:cxn ang="0">
                    <a:pos x="T6" y="T7"/>
                  </a:cxn>
                  <a:cxn ang="0">
                    <a:pos x="T8" y="T9"/>
                  </a:cxn>
                </a:cxnLst>
                <a:rect l="0" t="0" r="r" b="b"/>
                <a:pathLst>
                  <a:path w="132" h="62">
                    <a:moveTo>
                      <a:pt x="0" y="43"/>
                    </a:moveTo>
                    <a:lnTo>
                      <a:pt x="43" y="62"/>
                    </a:lnTo>
                    <a:lnTo>
                      <a:pt x="132" y="16"/>
                    </a:lnTo>
                    <a:lnTo>
                      <a:pt x="89"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0" name="Freeform 10"/>
              <p:cNvSpPr>
                <a:spLocks noEditPoints="1"/>
              </p:cNvSpPr>
              <p:nvPr/>
            </p:nvSpPr>
            <p:spPr bwMode="auto">
              <a:xfrm>
                <a:off x="1260606" y="1841372"/>
                <a:ext cx="82067" cy="320634"/>
              </a:xfrm>
              <a:custGeom>
                <a:avLst/>
                <a:gdLst>
                  <a:gd name="T0" fmla="*/ 43 w 43"/>
                  <a:gd name="T1" fmla="*/ 20 h 168"/>
                  <a:gd name="T2" fmla="*/ 0 w 43"/>
                  <a:gd name="T3" fmla="*/ 0 h 168"/>
                  <a:gd name="T4" fmla="*/ 0 w 43"/>
                  <a:gd name="T5" fmla="*/ 149 h 168"/>
                  <a:gd name="T6" fmla="*/ 43 w 43"/>
                  <a:gd name="T7" fmla="*/ 168 h 168"/>
                  <a:gd name="T8" fmla="*/ 43 w 43"/>
                  <a:gd name="T9" fmla="*/ 20 h 168"/>
                  <a:gd name="T10" fmla="*/ 34 w 43"/>
                  <a:gd name="T11" fmla="*/ 84 h 168"/>
                  <a:gd name="T12" fmla="*/ 10 w 43"/>
                  <a:gd name="T13" fmla="*/ 77 h 168"/>
                  <a:gd name="T14" fmla="*/ 10 w 43"/>
                  <a:gd name="T15" fmla="*/ 67 h 168"/>
                  <a:gd name="T16" fmla="*/ 34 w 43"/>
                  <a:gd name="T17" fmla="*/ 75 h 168"/>
                  <a:gd name="T18" fmla="*/ 34 w 43"/>
                  <a:gd name="T19" fmla="*/ 84 h 168"/>
                  <a:gd name="T20" fmla="*/ 34 w 43"/>
                  <a:gd name="T21" fmla="*/ 65 h 168"/>
                  <a:gd name="T22" fmla="*/ 10 w 43"/>
                  <a:gd name="T23" fmla="*/ 58 h 168"/>
                  <a:gd name="T24" fmla="*/ 10 w 43"/>
                  <a:gd name="T25" fmla="*/ 48 h 168"/>
                  <a:gd name="T26" fmla="*/ 34 w 43"/>
                  <a:gd name="T27" fmla="*/ 55 h 168"/>
                  <a:gd name="T28" fmla="*/ 34 w 43"/>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68">
                    <a:moveTo>
                      <a:pt x="43" y="20"/>
                    </a:moveTo>
                    <a:lnTo>
                      <a:pt x="0" y="0"/>
                    </a:lnTo>
                    <a:lnTo>
                      <a:pt x="0" y="149"/>
                    </a:lnTo>
                    <a:lnTo>
                      <a:pt x="43" y="168"/>
                    </a:lnTo>
                    <a:lnTo>
                      <a:pt x="43" y="20"/>
                    </a:lnTo>
                    <a:close/>
                    <a:moveTo>
                      <a:pt x="34" y="84"/>
                    </a:moveTo>
                    <a:lnTo>
                      <a:pt x="10" y="77"/>
                    </a:lnTo>
                    <a:lnTo>
                      <a:pt x="10" y="67"/>
                    </a:lnTo>
                    <a:lnTo>
                      <a:pt x="34" y="75"/>
                    </a:lnTo>
                    <a:lnTo>
                      <a:pt x="34" y="84"/>
                    </a:lnTo>
                    <a:close/>
                    <a:moveTo>
                      <a:pt x="34" y="65"/>
                    </a:moveTo>
                    <a:lnTo>
                      <a:pt x="10" y="58"/>
                    </a:lnTo>
                    <a:lnTo>
                      <a:pt x="10" y="48"/>
                    </a:lnTo>
                    <a:lnTo>
                      <a:pt x="34" y="55"/>
                    </a:lnTo>
                    <a:lnTo>
                      <a:pt x="3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1" name="Freeform 11"/>
              <p:cNvSpPr>
                <a:spLocks/>
              </p:cNvSpPr>
              <p:nvPr/>
            </p:nvSpPr>
            <p:spPr bwMode="auto">
              <a:xfrm>
                <a:off x="1356033" y="1787933"/>
                <a:ext cx="169860" cy="374073"/>
              </a:xfrm>
              <a:custGeom>
                <a:avLst/>
                <a:gdLst>
                  <a:gd name="T0" fmla="*/ 29 w 89"/>
                  <a:gd name="T1" fmla="*/ 52 h 196"/>
                  <a:gd name="T2" fmla="*/ 89 w 89"/>
                  <a:gd name="T3" fmla="*/ 24 h 196"/>
                  <a:gd name="T4" fmla="*/ 89 w 89"/>
                  <a:gd name="T5" fmla="*/ 0 h 196"/>
                  <a:gd name="T6" fmla="*/ 0 w 89"/>
                  <a:gd name="T7" fmla="*/ 48 h 196"/>
                  <a:gd name="T8" fmla="*/ 0 w 89"/>
                  <a:gd name="T9" fmla="*/ 196 h 196"/>
                  <a:gd name="T10" fmla="*/ 29 w 89"/>
                  <a:gd name="T11" fmla="*/ 174 h 196"/>
                  <a:gd name="T12" fmla="*/ 29 w 89"/>
                  <a:gd name="T13" fmla="*/ 52 h 196"/>
                </a:gdLst>
                <a:ahLst/>
                <a:cxnLst>
                  <a:cxn ang="0">
                    <a:pos x="T0" y="T1"/>
                  </a:cxn>
                  <a:cxn ang="0">
                    <a:pos x="T2" y="T3"/>
                  </a:cxn>
                  <a:cxn ang="0">
                    <a:pos x="T4" y="T5"/>
                  </a:cxn>
                  <a:cxn ang="0">
                    <a:pos x="T6" y="T7"/>
                  </a:cxn>
                  <a:cxn ang="0">
                    <a:pos x="T8" y="T9"/>
                  </a:cxn>
                  <a:cxn ang="0">
                    <a:pos x="T10" y="T11"/>
                  </a:cxn>
                  <a:cxn ang="0">
                    <a:pos x="T12" y="T13"/>
                  </a:cxn>
                </a:cxnLst>
                <a:rect l="0" t="0" r="r" b="b"/>
                <a:pathLst>
                  <a:path w="89" h="196">
                    <a:moveTo>
                      <a:pt x="29" y="52"/>
                    </a:moveTo>
                    <a:lnTo>
                      <a:pt x="89" y="24"/>
                    </a:lnTo>
                    <a:lnTo>
                      <a:pt x="89" y="0"/>
                    </a:lnTo>
                    <a:lnTo>
                      <a:pt x="0" y="48"/>
                    </a:lnTo>
                    <a:lnTo>
                      <a:pt x="0" y="196"/>
                    </a:lnTo>
                    <a:lnTo>
                      <a:pt x="29" y="174"/>
                    </a:lnTo>
                    <a:lnTo>
                      <a:pt x="2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2" name="Freeform 12"/>
              <p:cNvSpPr>
                <a:spLocks/>
              </p:cNvSpPr>
              <p:nvPr/>
            </p:nvSpPr>
            <p:spPr bwMode="auto">
              <a:xfrm>
                <a:off x="1096472" y="1690598"/>
                <a:ext cx="250018" cy="120238"/>
              </a:xfrm>
              <a:custGeom>
                <a:avLst/>
                <a:gdLst>
                  <a:gd name="T0" fmla="*/ 0 w 131"/>
                  <a:gd name="T1" fmla="*/ 44 h 63"/>
                  <a:gd name="T2" fmla="*/ 43 w 131"/>
                  <a:gd name="T3" fmla="*/ 63 h 63"/>
                  <a:gd name="T4" fmla="*/ 131 w 131"/>
                  <a:gd name="T5" fmla="*/ 17 h 63"/>
                  <a:gd name="T6" fmla="*/ 88 w 131"/>
                  <a:gd name="T7" fmla="*/ 0 h 63"/>
                  <a:gd name="T8" fmla="*/ 0 w 131"/>
                  <a:gd name="T9" fmla="*/ 44 h 63"/>
                </a:gdLst>
                <a:ahLst/>
                <a:cxnLst>
                  <a:cxn ang="0">
                    <a:pos x="T0" y="T1"/>
                  </a:cxn>
                  <a:cxn ang="0">
                    <a:pos x="T2" y="T3"/>
                  </a:cxn>
                  <a:cxn ang="0">
                    <a:pos x="T4" y="T5"/>
                  </a:cxn>
                  <a:cxn ang="0">
                    <a:pos x="T6" y="T7"/>
                  </a:cxn>
                  <a:cxn ang="0">
                    <a:pos x="T8" y="T9"/>
                  </a:cxn>
                </a:cxnLst>
                <a:rect l="0" t="0" r="r" b="b"/>
                <a:pathLst>
                  <a:path w="131" h="63">
                    <a:moveTo>
                      <a:pt x="0" y="44"/>
                    </a:moveTo>
                    <a:lnTo>
                      <a:pt x="43" y="63"/>
                    </a:lnTo>
                    <a:lnTo>
                      <a:pt x="131" y="17"/>
                    </a:lnTo>
                    <a:lnTo>
                      <a:pt x="88" y="0"/>
                    </a:lnTo>
                    <a:lnTo>
                      <a:pt x="0"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3" name="Freeform 13"/>
              <p:cNvSpPr>
                <a:spLocks noEditPoints="1"/>
              </p:cNvSpPr>
              <p:nvPr/>
            </p:nvSpPr>
            <p:spPr bwMode="auto">
              <a:xfrm>
                <a:off x="1090747" y="1782208"/>
                <a:ext cx="87793" cy="320634"/>
              </a:xfrm>
              <a:custGeom>
                <a:avLst/>
                <a:gdLst>
                  <a:gd name="T0" fmla="*/ 43 w 46"/>
                  <a:gd name="T1" fmla="*/ 19 h 168"/>
                  <a:gd name="T2" fmla="*/ 0 w 46"/>
                  <a:gd name="T3" fmla="*/ 0 h 168"/>
                  <a:gd name="T4" fmla="*/ 0 w 46"/>
                  <a:gd name="T5" fmla="*/ 149 h 168"/>
                  <a:gd name="T6" fmla="*/ 46 w 46"/>
                  <a:gd name="T7" fmla="*/ 168 h 168"/>
                  <a:gd name="T8" fmla="*/ 43 w 46"/>
                  <a:gd name="T9" fmla="*/ 19 h 168"/>
                  <a:gd name="T10" fmla="*/ 34 w 46"/>
                  <a:gd name="T11" fmla="*/ 82 h 168"/>
                  <a:gd name="T12" fmla="*/ 10 w 46"/>
                  <a:gd name="T13" fmla="*/ 77 h 168"/>
                  <a:gd name="T14" fmla="*/ 10 w 46"/>
                  <a:gd name="T15" fmla="*/ 67 h 168"/>
                  <a:gd name="T16" fmla="*/ 34 w 46"/>
                  <a:gd name="T17" fmla="*/ 72 h 168"/>
                  <a:gd name="T18" fmla="*/ 34 w 46"/>
                  <a:gd name="T19" fmla="*/ 82 h 168"/>
                  <a:gd name="T20" fmla="*/ 34 w 46"/>
                  <a:gd name="T21" fmla="*/ 65 h 168"/>
                  <a:gd name="T22" fmla="*/ 10 w 46"/>
                  <a:gd name="T23" fmla="*/ 58 h 168"/>
                  <a:gd name="T24" fmla="*/ 10 w 46"/>
                  <a:gd name="T25" fmla="*/ 48 h 168"/>
                  <a:gd name="T26" fmla="*/ 34 w 46"/>
                  <a:gd name="T27" fmla="*/ 55 h 168"/>
                  <a:gd name="T28" fmla="*/ 34 w 46"/>
                  <a:gd name="T29"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68">
                    <a:moveTo>
                      <a:pt x="43" y="19"/>
                    </a:moveTo>
                    <a:lnTo>
                      <a:pt x="0" y="0"/>
                    </a:lnTo>
                    <a:lnTo>
                      <a:pt x="0" y="149"/>
                    </a:lnTo>
                    <a:lnTo>
                      <a:pt x="46" y="168"/>
                    </a:lnTo>
                    <a:lnTo>
                      <a:pt x="43" y="19"/>
                    </a:lnTo>
                    <a:close/>
                    <a:moveTo>
                      <a:pt x="34" y="82"/>
                    </a:moveTo>
                    <a:lnTo>
                      <a:pt x="10" y="77"/>
                    </a:lnTo>
                    <a:lnTo>
                      <a:pt x="10" y="67"/>
                    </a:lnTo>
                    <a:lnTo>
                      <a:pt x="34" y="72"/>
                    </a:lnTo>
                    <a:lnTo>
                      <a:pt x="34" y="82"/>
                    </a:lnTo>
                    <a:close/>
                    <a:moveTo>
                      <a:pt x="34" y="65"/>
                    </a:moveTo>
                    <a:lnTo>
                      <a:pt x="10" y="58"/>
                    </a:lnTo>
                    <a:lnTo>
                      <a:pt x="10" y="48"/>
                    </a:lnTo>
                    <a:lnTo>
                      <a:pt x="34" y="55"/>
                    </a:lnTo>
                    <a:lnTo>
                      <a:pt x="3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4" name="Freeform 14"/>
              <p:cNvSpPr>
                <a:spLocks/>
              </p:cNvSpPr>
              <p:nvPr/>
            </p:nvSpPr>
            <p:spPr bwMode="auto">
              <a:xfrm>
                <a:off x="1188082" y="1728769"/>
                <a:ext cx="167951" cy="374073"/>
              </a:xfrm>
              <a:custGeom>
                <a:avLst/>
                <a:gdLst>
                  <a:gd name="T0" fmla="*/ 28 w 88"/>
                  <a:gd name="T1" fmla="*/ 52 h 196"/>
                  <a:gd name="T2" fmla="*/ 88 w 88"/>
                  <a:gd name="T3" fmla="*/ 24 h 196"/>
                  <a:gd name="T4" fmla="*/ 88 w 88"/>
                  <a:gd name="T5" fmla="*/ 0 h 196"/>
                  <a:gd name="T6" fmla="*/ 0 w 88"/>
                  <a:gd name="T7" fmla="*/ 47 h 196"/>
                  <a:gd name="T8" fmla="*/ 0 w 88"/>
                  <a:gd name="T9" fmla="*/ 196 h 196"/>
                  <a:gd name="T10" fmla="*/ 28 w 88"/>
                  <a:gd name="T11" fmla="*/ 174 h 196"/>
                  <a:gd name="T12" fmla="*/ 28 w 88"/>
                  <a:gd name="T13" fmla="*/ 52 h 196"/>
                </a:gdLst>
                <a:ahLst/>
                <a:cxnLst>
                  <a:cxn ang="0">
                    <a:pos x="T0" y="T1"/>
                  </a:cxn>
                  <a:cxn ang="0">
                    <a:pos x="T2" y="T3"/>
                  </a:cxn>
                  <a:cxn ang="0">
                    <a:pos x="T4" y="T5"/>
                  </a:cxn>
                  <a:cxn ang="0">
                    <a:pos x="T6" y="T7"/>
                  </a:cxn>
                  <a:cxn ang="0">
                    <a:pos x="T8" y="T9"/>
                  </a:cxn>
                  <a:cxn ang="0">
                    <a:pos x="T10" y="T11"/>
                  </a:cxn>
                  <a:cxn ang="0">
                    <a:pos x="T12" y="T13"/>
                  </a:cxn>
                </a:cxnLst>
                <a:rect l="0" t="0" r="r" b="b"/>
                <a:pathLst>
                  <a:path w="88" h="196">
                    <a:moveTo>
                      <a:pt x="28" y="52"/>
                    </a:moveTo>
                    <a:lnTo>
                      <a:pt x="88" y="24"/>
                    </a:lnTo>
                    <a:lnTo>
                      <a:pt x="88" y="0"/>
                    </a:lnTo>
                    <a:lnTo>
                      <a:pt x="0" y="47"/>
                    </a:lnTo>
                    <a:lnTo>
                      <a:pt x="0" y="196"/>
                    </a:lnTo>
                    <a:lnTo>
                      <a:pt x="28" y="174"/>
                    </a:lnTo>
                    <a:lnTo>
                      <a:pt x="28"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5" name="Freeform 15"/>
              <p:cNvSpPr>
                <a:spLocks/>
              </p:cNvSpPr>
              <p:nvPr/>
            </p:nvSpPr>
            <p:spPr bwMode="auto">
              <a:xfrm>
                <a:off x="926613" y="1627617"/>
                <a:ext cx="255744" cy="118329"/>
              </a:xfrm>
              <a:custGeom>
                <a:avLst/>
                <a:gdLst>
                  <a:gd name="T0" fmla="*/ 0 w 134"/>
                  <a:gd name="T1" fmla="*/ 45 h 62"/>
                  <a:gd name="T2" fmla="*/ 46 w 134"/>
                  <a:gd name="T3" fmla="*/ 62 h 62"/>
                  <a:gd name="T4" fmla="*/ 134 w 134"/>
                  <a:gd name="T5" fmla="*/ 17 h 62"/>
                  <a:gd name="T6" fmla="*/ 91 w 134"/>
                  <a:gd name="T7" fmla="*/ 0 h 62"/>
                  <a:gd name="T8" fmla="*/ 0 w 134"/>
                  <a:gd name="T9" fmla="*/ 45 h 62"/>
                </a:gdLst>
                <a:ahLst/>
                <a:cxnLst>
                  <a:cxn ang="0">
                    <a:pos x="T0" y="T1"/>
                  </a:cxn>
                  <a:cxn ang="0">
                    <a:pos x="T2" y="T3"/>
                  </a:cxn>
                  <a:cxn ang="0">
                    <a:pos x="T4" y="T5"/>
                  </a:cxn>
                  <a:cxn ang="0">
                    <a:pos x="T6" y="T7"/>
                  </a:cxn>
                  <a:cxn ang="0">
                    <a:pos x="T8" y="T9"/>
                  </a:cxn>
                </a:cxnLst>
                <a:rect l="0" t="0" r="r" b="b"/>
                <a:pathLst>
                  <a:path w="134" h="62">
                    <a:moveTo>
                      <a:pt x="0" y="45"/>
                    </a:moveTo>
                    <a:lnTo>
                      <a:pt x="46" y="62"/>
                    </a:lnTo>
                    <a:lnTo>
                      <a:pt x="134" y="17"/>
                    </a:lnTo>
                    <a:lnTo>
                      <a:pt x="91" y="0"/>
                    </a:lnTo>
                    <a:lnTo>
                      <a:pt x="0"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6" name="Freeform 16"/>
              <p:cNvSpPr>
                <a:spLocks noEditPoints="1"/>
              </p:cNvSpPr>
              <p:nvPr/>
            </p:nvSpPr>
            <p:spPr bwMode="auto">
              <a:xfrm>
                <a:off x="922796" y="1719226"/>
                <a:ext cx="85884" cy="318725"/>
              </a:xfrm>
              <a:custGeom>
                <a:avLst/>
                <a:gdLst>
                  <a:gd name="T0" fmla="*/ 45 w 45"/>
                  <a:gd name="T1" fmla="*/ 19 h 167"/>
                  <a:gd name="T2" fmla="*/ 0 w 45"/>
                  <a:gd name="T3" fmla="*/ 0 h 167"/>
                  <a:gd name="T4" fmla="*/ 0 w 45"/>
                  <a:gd name="T5" fmla="*/ 150 h 167"/>
                  <a:gd name="T6" fmla="*/ 45 w 45"/>
                  <a:gd name="T7" fmla="*/ 167 h 167"/>
                  <a:gd name="T8" fmla="*/ 45 w 45"/>
                  <a:gd name="T9" fmla="*/ 19 h 167"/>
                  <a:gd name="T10" fmla="*/ 33 w 45"/>
                  <a:gd name="T11" fmla="*/ 84 h 167"/>
                  <a:gd name="T12" fmla="*/ 12 w 45"/>
                  <a:gd name="T13" fmla="*/ 76 h 167"/>
                  <a:gd name="T14" fmla="*/ 12 w 45"/>
                  <a:gd name="T15" fmla="*/ 67 h 167"/>
                  <a:gd name="T16" fmla="*/ 33 w 45"/>
                  <a:gd name="T17" fmla="*/ 74 h 167"/>
                  <a:gd name="T18" fmla="*/ 33 w 45"/>
                  <a:gd name="T19" fmla="*/ 84 h 167"/>
                  <a:gd name="T20" fmla="*/ 33 w 45"/>
                  <a:gd name="T21" fmla="*/ 64 h 167"/>
                  <a:gd name="T22" fmla="*/ 12 w 45"/>
                  <a:gd name="T23" fmla="*/ 60 h 167"/>
                  <a:gd name="T24" fmla="*/ 12 w 45"/>
                  <a:gd name="T25" fmla="*/ 50 h 167"/>
                  <a:gd name="T26" fmla="*/ 33 w 45"/>
                  <a:gd name="T27" fmla="*/ 55 h 167"/>
                  <a:gd name="T28" fmla="*/ 33 w 45"/>
                  <a:gd name="T29"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67">
                    <a:moveTo>
                      <a:pt x="45" y="19"/>
                    </a:moveTo>
                    <a:lnTo>
                      <a:pt x="0" y="0"/>
                    </a:lnTo>
                    <a:lnTo>
                      <a:pt x="0" y="150"/>
                    </a:lnTo>
                    <a:lnTo>
                      <a:pt x="45" y="167"/>
                    </a:lnTo>
                    <a:lnTo>
                      <a:pt x="45" y="19"/>
                    </a:lnTo>
                    <a:close/>
                    <a:moveTo>
                      <a:pt x="33" y="84"/>
                    </a:moveTo>
                    <a:lnTo>
                      <a:pt x="12" y="76"/>
                    </a:lnTo>
                    <a:lnTo>
                      <a:pt x="12" y="67"/>
                    </a:lnTo>
                    <a:lnTo>
                      <a:pt x="33" y="74"/>
                    </a:lnTo>
                    <a:lnTo>
                      <a:pt x="33" y="84"/>
                    </a:lnTo>
                    <a:close/>
                    <a:moveTo>
                      <a:pt x="33" y="64"/>
                    </a:moveTo>
                    <a:lnTo>
                      <a:pt x="12" y="60"/>
                    </a:lnTo>
                    <a:lnTo>
                      <a:pt x="12" y="50"/>
                    </a:lnTo>
                    <a:lnTo>
                      <a:pt x="33" y="55"/>
                    </a:lnTo>
                    <a:lnTo>
                      <a:pt x="33"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7" name="Freeform 17"/>
              <p:cNvSpPr>
                <a:spLocks/>
              </p:cNvSpPr>
              <p:nvPr/>
            </p:nvSpPr>
            <p:spPr bwMode="auto">
              <a:xfrm>
                <a:off x="1018222" y="1669604"/>
                <a:ext cx="169860" cy="368347"/>
              </a:xfrm>
              <a:custGeom>
                <a:avLst/>
                <a:gdLst>
                  <a:gd name="T0" fmla="*/ 31 w 89"/>
                  <a:gd name="T1" fmla="*/ 50 h 193"/>
                  <a:gd name="T2" fmla="*/ 89 w 89"/>
                  <a:gd name="T3" fmla="*/ 21 h 193"/>
                  <a:gd name="T4" fmla="*/ 89 w 89"/>
                  <a:gd name="T5" fmla="*/ 0 h 193"/>
                  <a:gd name="T6" fmla="*/ 0 w 89"/>
                  <a:gd name="T7" fmla="*/ 47 h 193"/>
                  <a:gd name="T8" fmla="*/ 0 w 89"/>
                  <a:gd name="T9" fmla="*/ 193 h 193"/>
                  <a:gd name="T10" fmla="*/ 31 w 89"/>
                  <a:gd name="T11" fmla="*/ 174 h 193"/>
                  <a:gd name="T12" fmla="*/ 31 w 89"/>
                  <a:gd name="T13" fmla="*/ 50 h 193"/>
                </a:gdLst>
                <a:ahLst/>
                <a:cxnLst>
                  <a:cxn ang="0">
                    <a:pos x="T0" y="T1"/>
                  </a:cxn>
                  <a:cxn ang="0">
                    <a:pos x="T2" y="T3"/>
                  </a:cxn>
                  <a:cxn ang="0">
                    <a:pos x="T4" y="T5"/>
                  </a:cxn>
                  <a:cxn ang="0">
                    <a:pos x="T6" y="T7"/>
                  </a:cxn>
                  <a:cxn ang="0">
                    <a:pos x="T8" y="T9"/>
                  </a:cxn>
                  <a:cxn ang="0">
                    <a:pos x="T10" y="T11"/>
                  </a:cxn>
                  <a:cxn ang="0">
                    <a:pos x="T12" y="T13"/>
                  </a:cxn>
                </a:cxnLst>
                <a:rect l="0" t="0" r="r" b="b"/>
                <a:pathLst>
                  <a:path w="89" h="193">
                    <a:moveTo>
                      <a:pt x="31" y="50"/>
                    </a:moveTo>
                    <a:lnTo>
                      <a:pt x="89" y="21"/>
                    </a:lnTo>
                    <a:lnTo>
                      <a:pt x="89" y="0"/>
                    </a:lnTo>
                    <a:lnTo>
                      <a:pt x="0" y="47"/>
                    </a:lnTo>
                    <a:lnTo>
                      <a:pt x="0" y="193"/>
                    </a:lnTo>
                    <a:lnTo>
                      <a:pt x="31" y="174"/>
                    </a:lnTo>
                    <a:lnTo>
                      <a:pt x="31"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8" name="Freeform 18"/>
              <p:cNvSpPr>
                <a:spLocks/>
              </p:cNvSpPr>
              <p:nvPr/>
            </p:nvSpPr>
            <p:spPr bwMode="auto">
              <a:xfrm>
                <a:off x="762479" y="1568452"/>
                <a:ext cx="255744" cy="118329"/>
              </a:xfrm>
              <a:custGeom>
                <a:avLst/>
                <a:gdLst>
                  <a:gd name="T0" fmla="*/ 0 w 134"/>
                  <a:gd name="T1" fmla="*/ 43 h 62"/>
                  <a:gd name="T2" fmla="*/ 45 w 134"/>
                  <a:gd name="T3" fmla="*/ 62 h 62"/>
                  <a:gd name="T4" fmla="*/ 134 w 134"/>
                  <a:gd name="T5" fmla="*/ 17 h 62"/>
                  <a:gd name="T6" fmla="*/ 91 w 134"/>
                  <a:gd name="T7" fmla="*/ 0 h 62"/>
                  <a:gd name="T8" fmla="*/ 0 w 134"/>
                  <a:gd name="T9" fmla="*/ 43 h 62"/>
                </a:gdLst>
                <a:ahLst/>
                <a:cxnLst>
                  <a:cxn ang="0">
                    <a:pos x="T0" y="T1"/>
                  </a:cxn>
                  <a:cxn ang="0">
                    <a:pos x="T2" y="T3"/>
                  </a:cxn>
                  <a:cxn ang="0">
                    <a:pos x="T4" y="T5"/>
                  </a:cxn>
                  <a:cxn ang="0">
                    <a:pos x="T6" y="T7"/>
                  </a:cxn>
                  <a:cxn ang="0">
                    <a:pos x="T8" y="T9"/>
                  </a:cxn>
                </a:cxnLst>
                <a:rect l="0" t="0" r="r" b="b"/>
                <a:pathLst>
                  <a:path w="134" h="62">
                    <a:moveTo>
                      <a:pt x="0" y="43"/>
                    </a:moveTo>
                    <a:lnTo>
                      <a:pt x="45" y="62"/>
                    </a:lnTo>
                    <a:lnTo>
                      <a:pt x="134" y="17"/>
                    </a:lnTo>
                    <a:lnTo>
                      <a:pt x="91" y="0"/>
                    </a:ln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99" name="Freeform 19"/>
              <p:cNvSpPr>
                <a:spLocks noEditPoints="1"/>
              </p:cNvSpPr>
              <p:nvPr/>
            </p:nvSpPr>
            <p:spPr bwMode="auto">
              <a:xfrm>
                <a:off x="758662" y="1660062"/>
                <a:ext cx="85884" cy="318725"/>
              </a:xfrm>
              <a:custGeom>
                <a:avLst/>
                <a:gdLst>
                  <a:gd name="T0" fmla="*/ 45 w 45"/>
                  <a:gd name="T1" fmla="*/ 19 h 167"/>
                  <a:gd name="T2" fmla="*/ 0 w 45"/>
                  <a:gd name="T3" fmla="*/ 0 h 167"/>
                  <a:gd name="T4" fmla="*/ 0 w 45"/>
                  <a:gd name="T5" fmla="*/ 148 h 167"/>
                  <a:gd name="T6" fmla="*/ 45 w 45"/>
                  <a:gd name="T7" fmla="*/ 167 h 167"/>
                  <a:gd name="T8" fmla="*/ 45 w 45"/>
                  <a:gd name="T9" fmla="*/ 19 h 167"/>
                  <a:gd name="T10" fmla="*/ 33 w 45"/>
                  <a:gd name="T11" fmla="*/ 83 h 167"/>
                  <a:gd name="T12" fmla="*/ 11 w 45"/>
                  <a:gd name="T13" fmla="*/ 76 h 167"/>
                  <a:gd name="T14" fmla="*/ 11 w 45"/>
                  <a:gd name="T15" fmla="*/ 67 h 167"/>
                  <a:gd name="T16" fmla="*/ 33 w 45"/>
                  <a:gd name="T17" fmla="*/ 74 h 167"/>
                  <a:gd name="T18" fmla="*/ 33 w 45"/>
                  <a:gd name="T19" fmla="*/ 83 h 167"/>
                  <a:gd name="T20" fmla="*/ 33 w 45"/>
                  <a:gd name="T21" fmla="*/ 64 h 167"/>
                  <a:gd name="T22" fmla="*/ 11 w 45"/>
                  <a:gd name="T23" fmla="*/ 57 h 167"/>
                  <a:gd name="T24" fmla="*/ 11 w 45"/>
                  <a:gd name="T25" fmla="*/ 48 h 167"/>
                  <a:gd name="T26" fmla="*/ 33 w 45"/>
                  <a:gd name="T27" fmla="*/ 55 h 167"/>
                  <a:gd name="T28" fmla="*/ 33 w 45"/>
                  <a:gd name="T29"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67">
                    <a:moveTo>
                      <a:pt x="45" y="19"/>
                    </a:moveTo>
                    <a:lnTo>
                      <a:pt x="0" y="0"/>
                    </a:lnTo>
                    <a:lnTo>
                      <a:pt x="0" y="148"/>
                    </a:lnTo>
                    <a:lnTo>
                      <a:pt x="45" y="167"/>
                    </a:lnTo>
                    <a:lnTo>
                      <a:pt x="45" y="19"/>
                    </a:lnTo>
                    <a:close/>
                    <a:moveTo>
                      <a:pt x="33" y="83"/>
                    </a:moveTo>
                    <a:lnTo>
                      <a:pt x="11" y="76"/>
                    </a:lnTo>
                    <a:lnTo>
                      <a:pt x="11" y="67"/>
                    </a:lnTo>
                    <a:lnTo>
                      <a:pt x="33" y="74"/>
                    </a:lnTo>
                    <a:lnTo>
                      <a:pt x="33" y="83"/>
                    </a:lnTo>
                    <a:close/>
                    <a:moveTo>
                      <a:pt x="33" y="64"/>
                    </a:moveTo>
                    <a:lnTo>
                      <a:pt x="11" y="57"/>
                    </a:lnTo>
                    <a:lnTo>
                      <a:pt x="11" y="48"/>
                    </a:lnTo>
                    <a:lnTo>
                      <a:pt x="33" y="55"/>
                    </a:lnTo>
                    <a:lnTo>
                      <a:pt x="33"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00" name="Freeform 20"/>
              <p:cNvSpPr>
                <a:spLocks/>
              </p:cNvSpPr>
              <p:nvPr/>
            </p:nvSpPr>
            <p:spPr bwMode="auto">
              <a:xfrm>
                <a:off x="854088" y="1608531"/>
                <a:ext cx="167951" cy="370255"/>
              </a:xfrm>
              <a:custGeom>
                <a:avLst/>
                <a:gdLst>
                  <a:gd name="T0" fmla="*/ 31 w 88"/>
                  <a:gd name="T1" fmla="*/ 51 h 194"/>
                  <a:gd name="T2" fmla="*/ 88 w 88"/>
                  <a:gd name="T3" fmla="*/ 22 h 194"/>
                  <a:gd name="T4" fmla="*/ 88 w 88"/>
                  <a:gd name="T5" fmla="*/ 0 h 194"/>
                  <a:gd name="T6" fmla="*/ 0 w 88"/>
                  <a:gd name="T7" fmla="*/ 46 h 194"/>
                  <a:gd name="T8" fmla="*/ 0 w 88"/>
                  <a:gd name="T9" fmla="*/ 194 h 194"/>
                  <a:gd name="T10" fmla="*/ 31 w 88"/>
                  <a:gd name="T11" fmla="*/ 173 h 194"/>
                  <a:gd name="T12" fmla="*/ 31 w 88"/>
                  <a:gd name="T13" fmla="*/ 51 h 194"/>
                </a:gdLst>
                <a:ahLst/>
                <a:cxnLst>
                  <a:cxn ang="0">
                    <a:pos x="T0" y="T1"/>
                  </a:cxn>
                  <a:cxn ang="0">
                    <a:pos x="T2" y="T3"/>
                  </a:cxn>
                  <a:cxn ang="0">
                    <a:pos x="T4" y="T5"/>
                  </a:cxn>
                  <a:cxn ang="0">
                    <a:pos x="T6" y="T7"/>
                  </a:cxn>
                  <a:cxn ang="0">
                    <a:pos x="T8" y="T9"/>
                  </a:cxn>
                  <a:cxn ang="0">
                    <a:pos x="T10" y="T11"/>
                  </a:cxn>
                  <a:cxn ang="0">
                    <a:pos x="T12" y="T13"/>
                  </a:cxn>
                </a:cxnLst>
                <a:rect l="0" t="0" r="r" b="b"/>
                <a:pathLst>
                  <a:path w="88" h="194">
                    <a:moveTo>
                      <a:pt x="31" y="51"/>
                    </a:moveTo>
                    <a:lnTo>
                      <a:pt x="88" y="22"/>
                    </a:lnTo>
                    <a:lnTo>
                      <a:pt x="88" y="0"/>
                    </a:lnTo>
                    <a:lnTo>
                      <a:pt x="0" y="46"/>
                    </a:lnTo>
                    <a:lnTo>
                      <a:pt x="0" y="194"/>
                    </a:lnTo>
                    <a:lnTo>
                      <a:pt x="31" y="173"/>
                    </a:lnTo>
                    <a:lnTo>
                      <a:pt x="31"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01" name="Oval 21"/>
              <p:cNvSpPr>
                <a:spLocks noChangeArrowheads="1"/>
              </p:cNvSpPr>
              <p:nvPr/>
            </p:nvSpPr>
            <p:spPr bwMode="auto">
              <a:xfrm>
                <a:off x="694976" y="1341200"/>
                <a:ext cx="1023282" cy="1023282"/>
              </a:xfrm>
              <a:prstGeom prst="ellipse">
                <a:avLst/>
              </a:prstGeom>
              <a:noFill/>
              <a:ln w="19050" cap="flat">
                <a:solidFill>
                  <a:sysClr val="window" lastClr="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sp>
        <p:nvSpPr>
          <p:cNvPr id="207" name="Rectangle 206"/>
          <p:cNvSpPr/>
          <p:nvPr/>
        </p:nvSpPr>
        <p:spPr>
          <a:xfrm>
            <a:off x="9558441" y="1886964"/>
            <a:ext cx="2067468" cy="1628270"/>
          </a:xfrm>
          <a:prstGeom prst="rect">
            <a:avLst/>
          </a:prstGeom>
          <a:solidFill>
            <a:srgbClr val="CC000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Upgrade site collections to 2013 mode</a:t>
            </a:r>
            <a:endParaRPr lang="en-US" sz="1600" kern="0" dirty="0" smtClean="0">
              <a:solidFill>
                <a:prstClr val="white"/>
              </a:solidFill>
              <a:latin typeface="Calibri"/>
            </a:endParaRPr>
          </a:p>
        </p:txBody>
      </p:sp>
      <p:grpSp>
        <p:nvGrpSpPr>
          <p:cNvPr id="208" name="Group 20"/>
          <p:cNvGrpSpPr>
            <a:grpSpLocks noChangeAspect="1"/>
          </p:cNvGrpSpPr>
          <p:nvPr/>
        </p:nvGrpSpPr>
        <p:grpSpPr bwMode="auto">
          <a:xfrm>
            <a:off x="9924799" y="2022812"/>
            <a:ext cx="1337441" cy="953970"/>
            <a:chOff x="4160" y="1106"/>
            <a:chExt cx="994" cy="709"/>
          </a:xfrm>
        </p:grpSpPr>
        <p:sp>
          <p:nvSpPr>
            <p:cNvPr id="209"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0"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1" name="Freeform 22"/>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2"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3"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4"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5"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6"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7"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8"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219"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sp>
        <p:nvSpPr>
          <p:cNvPr id="206" name="TextBox 205"/>
          <p:cNvSpPr txBox="1"/>
          <p:nvPr/>
        </p:nvSpPr>
        <p:spPr>
          <a:xfrm>
            <a:off x="9558441" y="1886964"/>
            <a:ext cx="253832" cy="338554"/>
          </a:xfrm>
          <a:prstGeom prst="rect">
            <a:avLst/>
          </a:prstGeom>
        </p:spPr>
        <p:txBody>
          <a:bodyPr wrap="square" rtlCol="0">
            <a:spAutoFit/>
          </a:bodyPr>
          <a:lstStyle/>
          <a:p>
            <a:pPr algn="r" defTabSz="914377">
              <a:defRPr/>
            </a:pPr>
            <a:r>
              <a:rPr lang="en-US" sz="1600" kern="0" dirty="0" smtClean="0">
                <a:solidFill>
                  <a:prstClr val="white"/>
                </a:solidFill>
                <a:latin typeface="Calibri"/>
              </a:rPr>
              <a:t>5</a:t>
            </a:r>
          </a:p>
        </p:txBody>
      </p:sp>
      <p:grpSp>
        <p:nvGrpSpPr>
          <p:cNvPr id="6" name="Group 5"/>
          <p:cNvGrpSpPr/>
          <p:nvPr/>
        </p:nvGrpSpPr>
        <p:grpSpPr>
          <a:xfrm>
            <a:off x="7266298" y="1886964"/>
            <a:ext cx="2067468" cy="3361438"/>
            <a:chOff x="7266298" y="1886964"/>
            <a:chExt cx="2067468" cy="3361438"/>
          </a:xfrm>
        </p:grpSpPr>
        <p:sp>
          <p:nvSpPr>
            <p:cNvPr id="90" name="Rectangle 89"/>
            <p:cNvSpPr/>
            <p:nvPr/>
          </p:nvSpPr>
          <p:spPr>
            <a:xfrm>
              <a:off x="7266298" y="1886964"/>
              <a:ext cx="2067468" cy="3361438"/>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Site collections remain in 2010 mode</a:t>
              </a:r>
              <a:endParaRPr lang="en-US" sz="1600" kern="0" dirty="0" smtClean="0">
                <a:solidFill>
                  <a:prstClr val="white"/>
                </a:solidFill>
                <a:latin typeface="Calibri"/>
              </a:endParaRPr>
            </a:p>
          </p:txBody>
        </p:sp>
        <p:grpSp>
          <p:nvGrpSpPr>
            <p:cNvPr id="91" name="Group 20"/>
            <p:cNvGrpSpPr>
              <a:grpSpLocks noChangeAspect="1"/>
            </p:cNvGrpSpPr>
            <p:nvPr/>
          </p:nvGrpSpPr>
          <p:grpSpPr bwMode="auto">
            <a:xfrm>
              <a:off x="7632656" y="3760087"/>
              <a:ext cx="1337441" cy="953970"/>
              <a:chOff x="4160" y="1106"/>
              <a:chExt cx="994" cy="709"/>
            </a:xfrm>
          </p:grpSpPr>
          <p:sp>
            <p:nvSpPr>
              <p:cNvPr id="92"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3"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4" name="Freeform 22"/>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5"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6"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7"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8"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99"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0"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1"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2"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sp>
          <p:nvSpPr>
            <p:cNvPr id="89" name="TextBox 88"/>
            <p:cNvSpPr txBox="1"/>
            <p:nvPr/>
          </p:nvSpPr>
          <p:spPr>
            <a:xfrm>
              <a:off x="7266298" y="1886964"/>
              <a:ext cx="253832" cy="271696"/>
            </a:xfrm>
            <a:prstGeom prst="rect">
              <a:avLst/>
            </a:prstGeom>
          </p:spPr>
          <p:txBody>
            <a:bodyPr wrap="square" rtlCol="0">
              <a:spAutoFit/>
            </a:bodyPr>
            <a:lstStyle/>
            <a:p>
              <a:pPr algn="r" defTabSz="914377">
                <a:defRPr/>
              </a:pPr>
              <a:r>
                <a:rPr lang="en-US" sz="1600" kern="0" dirty="0" smtClean="0">
                  <a:solidFill>
                    <a:prstClr val="white"/>
                  </a:solidFill>
                  <a:latin typeface="Calibri"/>
                </a:rPr>
                <a:t>4</a:t>
              </a:r>
            </a:p>
          </p:txBody>
        </p:sp>
      </p:grpSp>
      <p:sp>
        <p:nvSpPr>
          <p:cNvPr id="103" name="Rectangle 102"/>
          <p:cNvSpPr/>
          <p:nvPr/>
        </p:nvSpPr>
        <p:spPr>
          <a:xfrm>
            <a:off x="9333766" y="3620131"/>
            <a:ext cx="2292143" cy="1628270"/>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2010 mode available</a:t>
            </a:r>
            <a:endParaRPr lang="en-US" sz="1600" kern="0" dirty="0" smtClean="0">
              <a:solidFill>
                <a:prstClr val="white"/>
              </a:solidFill>
              <a:latin typeface="Calibri"/>
            </a:endParaRPr>
          </a:p>
        </p:txBody>
      </p:sp>
      <p:grpSp>
        <p:nvGrpSpPr>
          <p:cNvPr id="104" name="Group 20"/>
          <p:cNvGrpSpPr>
            <a:grpSpLocks noChangeAspect="1"/>
          </p:cNvGrpSpPr>
          <p:nvPr/>
        </p:nvGrpSpPr>
        <p:grpSpPr bwMode="auto">
          <a:xfrm>
            <a:off x="9924799" y="3755979"/>
            <a:ext cx="1337441" cy="953970"/>
            <a:chOff x="4160" y="1106"/>
            <a:chExt cx="994" cy="709"/>
          </a:xfrm>
        </p:grpSpPr>
        <p:sp>
          <p:nvSpPr>
            <p:cNvPr id="105" name="AutoShape 19"/>
            <p:cNvSpPr>
              <a:spLocks noChangeAspect="1" noChangeArrowheads="1" noTextEdit="1"/>
            </p:cNvSpPr>
            <p:nvPr/>
          </p:nvSpPr>
          <p:spPr bwMode="auto">
            <a:xfrm>
              <a:off x="4160" y="1106"/>
              <a:ext cx="992" cy="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6" name="Freeform 21"/>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7" name="Freeform 22"/>
            <p:cNvSpPr>
              <a:spLocks noEditPoints="1"/>
            </p:cNvSpPr>
            <p:nvPr/>
          </p:nvSpPr>
          <p:spPr bwMode="auto">
            <a:xfrm>
              <a:off x="4162" y="1106"/>
              <a:ext cx="992" cy="707"/>
            </a:xfrm>
            <a:custGeom>
              <a:avLst/>
              <a:gdLst>
                <a:gd name="T0" fmla="*/ 406 w 417"/>
                <a:gd name="T1" fmla="*/ 0 h 296"/>
                <a:gd name="T2" fmla="*/ 11 w 417"/>
                <a:gd name="T3" fmla="*/ 0 h 296"/>
                <a:gd name="T4" fmla="*/ 0 w 417"/>
                <a:gd name="T5" fmla="*/ 12 h 296"/>
                <a:gd name="T6" fmla="*/ 0 w 417"/>
                <a:gd name="T7" fmla="*/ 285 h 296"/>
                <a:gd name="T8" fmla="*/ 11 w 417"/>
                <a:gd name="T9" fmla="*/ 296 h 296"/>
                <a:gd name="T10" fmla="*/ 406 w 417"/>
                <a:gd name="T11" fmla="*/ 296 h 296"/>
                <a:gd name="T12" fmla="*/ 417 w 417"/>
                <a:gd name="T13" fmla="*/ 285 h 296"/>
                <a:gd name="T14" fmla="*/ 417 w 417"/>
                <a:gd name="T15" fmla="*/ 12 h 296"/>
                <a:gd name="T16" fmla="*/ 406 w 417"/>
                <a:gd name="T17" fmla="*/ 0 h 296"/>
                <a:gd name="T18" fmla="*/ 359 w 417"/>
                <a:gd name="T19" fmla="*/ 21 h 296"/>
                <a:gd name="T20" fmla="*/ 387 w 417"/>
                <a:gd name="T21" fmla="*/ 21 h 296"/>
                <a:gd name="T22" fmla="*/ 387 w 417"/>
                <a:gd name="T23" fmla="*/ 43 h 296"/>
                <a:gd name="T24" fmla="*/ 359 w 417"/>
                <a:gd name="T25" fmla="*/ 43 h 296"/>
                <a:gd name="T26" fmla="*/ 359 w 417"/>
                <a:gd name="T27" fmla="*/ 21 h 296"/>
                <a:gd name="T28" fmla="*/ 316 w 417"/>
                <a:gd name="T29" fmla="*/ 21 h 296"/>
                <a:gd name="T30" fmla="*/ 344 w 417"/>
                <a:gd name="T31" fmla="*/ 21 h 296"/>
                <a:gd name="T32" fmla="*/ 344 w 417"/>
                <a:gd name="T33" fmla="*/ 43 h 296"/>
                <a:gd name="T34" fmla="*/ 316 w 417"/>
                <a:gd name="T35" fmla="*/ 43 h 296"/>
                <a:gd name="T36" fmla="*/ 316 w 417"/>
                <a:gd name="T37" fmla="*/ 21 h 296"/>
                <a:gd name="T38" fmla="*/ 273 w 417"/>
                <a:gd name="T39" fmla="*/ 21 h 296"/>
                <a:gd name="T40" fmla="*/ 301 w 417"/>
                <a:gd name="T41" fmla="*/ 21 h 296"/>
                <a:gd name="T42" fmla="*/ 301 w 417"/>
                <a:gd name="T43" fmla="*/ 43 h 296"/>
                <a:gd name="T44" fmla="*/ 273 w 417"/>
                <a:gd name="T45" fmla="*/ 43 h 296"/>
                <a:gd name="T46" fmla="*/ 273 w 417"/>
                <a:gd name="T47" fmla="*/ 21 h 296"/>
                <a:gd name="T48" fmla="*/ 399 w 417"/>
                <a:gd name="T49" fmla="*/ 280 h 296"/>
                <a:gd name="T50" fmla="*/ 17 w 417"/>
                <a:gd name="T51" fmla="*/ 280 h 296"/>
                <a:gd name="T52" fmla="*/ 17 w 417"/>
                <a:gd name="T53" fmla="*/ 62 h 296"/>
                <a:gd name="T54" fmla="*/ 399 w 417"/>
                <a:gd name="T55" fmla="*/ 62 h 296"/>
                <a:gd name="T56" fmla="*/ 399 w 417"/>
                <a:gd name="T57" fmla="*/ 28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7" h="296">
                  <a:moveTo>
                    <a:pt x="406" y="0"/>
                  </a:moveTo>
                  <a:cubicBezTo>
                    <a:pt x="11" y="0"/>
                    <a:pt x="11" y="0"/>
                    <a:pt x="11" y="0"/>
                  </a:cubicBezTo>
                  <a:cubicBezTo>
                    <a:pt x="5" y="0"/>
                    <a:pt x="0" y="5"/>
                    <a:pt x="0" y="12"/>
                  </a:cubicBezTo>
                  <a:cubicBezTo>
                    <a:pt x="0" y="285"/>
                    <a:pt x="0" y="285"/>
                    <a:pt x="0" y="285"/>
                  </a:cubicBezTo>
                  <a:cubicBezTo>
                    <a:pt x="0" y="291"/>
                    <a:pt x="5" y="296"/>
                    <a:pt x="11" y="296"/>
                  </a:cubicBezTo>
                  <a:cubicBezTo>
                    <a:pt x="406" y="296"/>
                    <a:pt x="406" y="296"/>
                    <a:pt x="406" y="296"/>
                  </a:cubicBezTo>
                  <a:cubicBezTo>
                    <a:pt x="412" y="296"/>
                    <a:pt x="417" y="291"/>
                    <a:pt x="417" y="285"/>
                  </a:cubicBezTo>
                  <a:cubicBezTo>
                    <a:pt x="417" y="12"/>
                    <a:pt x="417" y="12"/>
                    <a:pt x="417" y="12"/>
                  </a:cubicBezTo>
                  <a:cubicBezTo>
                    <a:pt x="417" y="5"/>
                    <a:pt x="412" y="0"/>
                    <a:pt x="406" y="0"/>
                  </a:cubicBezTo>
                  <a:close/>
                  <a:moveTo>
                    <a:pt x="359" y="21"/>
                  </a:moveTo>
                  <a:cubicBezTo>
                    <a:pt x="387" y="21"/>
                    <a:pt x="387" y="21"/>
                    <a:pt x="387" y="21"/>
                  </a:cubicBezTo>
                  <a:cubicBezTo>
                    <a:pt x="387" y="43"/>
                    <a:pt x="387" y="43"/>
                    <a:pt x="387" y="43"/>
                  </a:cubicBezTo>
                  <a:cubicBezTo>
                    <a:pt x="359" y="43"/>
                    <a:pt x="359" y="43"/>
                    <a:pt x="359" y="43"/>
                  </a:cubicBezTo>
                  <a:lnTo>
                    <a:pt x="359" y="21"/>
                  </a:lnTo>
                  <a:close/>
                  <a:moveTo>
                    <a:pt x="316" y="21"/>
                  </a:moveTo>
                  <a:cubicBezTo>
                    <a:pt x="344" y="21"/>
                    <a:pt x="344" y="21"/>
                    <a:pt x="344" y="21"/>
                  </a:cubicBezTo>
                  <a:cubicBezTo>
                    <a:pt x="344" y="43"/>
                    <a:pt x="344" y="43"/>
                    <a:pt x="344" y="43"/>
                  </a:cubicBezTo>
                  <a:cubicBezTo>
                    <a:pt x="316" y="43"/>
                    <a:pt x="316" y="43"/>
                    <a:pt x="316" y="43"/>
                  </a:cubicBezTo>
                  <a:lnTo>
                    <a:pt x="316" y="21"/>
                  </a:lnTo>
                  <a:close/>
                  <a:moveTo>
                    <a:pt x="273" y="21"/>
                  </a:moveTo>
                  <a:cubicBezTo>
                    <a:pt x="301" y="21"/>
                    <a:pt x="301" y="21"/>
                    <a:pt x="301" y="21"/>
                  </a:cubicBezTo>
                  <a:cubicBezTo>
                    <a:pt x="301" y="43"/>
                    <a:pt x="301" y="43"/>
                    <a:pt x="301" y="43"/>
                  </a:cubicBezTo>
                  <a:cubicBezTo>
                    <a:pt x="273" y="43"/>
                    <a:pt x="273" y="43"/>
                    <a:pt x="273" y="43"/>
                  </a:cubicBezTo>
                  <a:lnTo>
                    <a:pt x="273" y="21"/>
                  </a:lnTo>
                  <a:close/>
                  <a:moveTo>
                    <a:pt x="399" y="280"/>
                  </a:moveTo>
                  <a:cubicBezTo>
                    <a:pt x="17" y="280"/>
                    <a:pt x="17" y="280"/>
                    <a:pt x="17" y="280"/>
                  </a:cubicBezTo>
                  <a:cubicBezTo>
                    <a:pt x="17" y="62"/>
                    <a:pt x="17" y="62"/>
                    <a:pt x="17" y="62"/>
                  </a:cubicBezTo>
                  <a:cubicBezTo>
                    <a:pt x="399" y="62"/>
                    <a:pt x="399" y="62"/>
                    <a:pt x="399" y="62"/>
                  </a:cubicBezTo>
                  <a:lnTo>
                    <a:pt x="399" y="2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8" name="Rectangle 23"/>
            <p:cNvSpPr>
              <a:spLocks noChangeArrowheads="1"/>
            </p:cNvSpPr>
            <p:nvPr/>
          </p:nvSpPr>
          <p:spPr bwMode="auto">
            <a:xfrm>
              <a:off x="4636" y="1306"/>
              <a:ext cx="240"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09" name="Rectangle 24"/>
            <p:cNvSpPr>
              <a:spLocks noChangeArrowheads="1"/>
            </p:cNvSpPr>
            <p:nvPr/>
          </p:nvSpPr>
          <p:spPr bwMode="auto">
            <a:xfrm>
              <a:off x="4755" y="1466"/>
              <a:ext cx="14" cy="1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0" name="Rectangle 25"/>
            <p:cNvSpPr>
              <a:spLocks noChangeArrowheads="1"/>
            </p:cNvSpPr>
            <p:nvPr/>
          </p:nvSpPr>
          <p:spPr bwMode="auto">
            <a:xfrm>
              <a:off x="4969"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1" name="Rectangle 26"/>
            <p:cNvSpPr>
              <a:spLocks noChangeArrowheads="1"/>
            </p:cNvSpPr>
            <p:nvPr/>
          </p:nvSpPr>
          <p:spPr bwMode="auto">
            <a:xfrm>
              <a:off x="4524" y="1538"/>
              <a:ext cx="14" cy="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2" name="Rectangle 27"/>
            <p:cNvSpPr>
              <a:spLocks noChangeArrowheads="1"/>
            </p:cNvSpPr>
            <p:nvPr/>
          </p:nvSpPr>
          <p:spPr bwMode="auto">
            <a:xfrm>
              <a:off x="4700" y="1617"/>
              <a:ext cx="124"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3" name="Rectangle 28"/>
            <p:cNvSpPr>
              <a:spLocks noChangeArrowheads="1"/>
            </p:cNvSpPr>
            <p:nvPr/>
          </p:nvSpPr>
          <p:spPr bwMode="auto">
            <a:xfrm>
              <a:off x="4919" y="1617"/>
              <a:ext cx="123"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4" name="Rectangle 29"/>
            <p:cNvSpPr>
              <a:spLocks noChangeArrowheads="1"/>
            </p:cNvSpPr>
            <p:nvPr/>
          </p:nvSpPr>
          <p:spPr bwMode="auto">
            <a:xfrm>
              <a:off x="4479" y="1617"/>
              <a:ext cx="121"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sp>
          <p:nvSpPr>
            <p:cNvPr id="115" name="Rectangle 30"/>
            <p:cNvSpPr>
              <a:spLocks noChangeArrowheads="1"/>
            </p:cNvSpPr>
            <p:nvPr/>
          </p:nvSpPr>
          <p:spPr bwMode="auto">
            <a:xfrm>
              <a:off x="4533" y="1538"/>
              <a:ext cx="443" cy="1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en-US" sz="1600" kern="0" smtClean="0">
                <a:solidFill>
                  <a:prstClr val="black"/>
                </a:solidFill>
                <a:latin typeface="Calibri"/>
              </a:endParaRPr>
            </a:p>
          </p:txBody>
        </p:sp>
      </p:grpSp>
      <p:grpSp>
        <p:nvGrpSpPr>
          <p:cNvPr id="116" name="Group 115"/>
          <p:cNvGrpSpPr/>
          <p:nvPr/>
        </p:nvGrpSpPr>
        <p:grpSpPr>
          <a:xfrm>
            <a:off x="7266298" y="5394815"/>
            <a:ext cx="4359611" cy="1322425"/>
            <a:chOff x="7266298" y="5394815"/>
            <a:chExt cx="4359611" cy="1322425"/>
          </a:xfrm>
        </p:grpSpPr>
        <p:sp>
          <p:nvSpPr>
            <p:cNvPr id="119" name="Rectangle 118"/>
            <p:cNvSpPr/>
            <p:nvPr/>
          </p:nvSpPr>
          <p:spPr>
            <a:xfrm>
              <a:off x="7266298" y="5394815"/>
              <a:ext cx="4359611" cy="1322425"/>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endParaRPr lang="en-US" sz="1600" kern="0" dirty="0" smtClean="0">
                <a:solidFill>
                  <a:prstClr val="white"/>
                </a:solidFill>
                <a:latin typeface="Calibri"/>
              </a:endParaRPr>
            </a:p>
          </p:txBody>
        </p:sp>
        <p:sp>
          <p:nvSpPr>
            <p:cNvPr id="120" name="Rectangle 119"/>
            <p:cNvSpPr/>
            <p:nvPr/>
          </p:nvSpPr>
          <p:spPr>
            <a:xfrm>
              <a:off x="9558440" y="5708787"/>
              <a:ext cx="2067469" cy="797440"/>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34290" tIns="34290" rIns="34290" bIns="34290" numCol="1" spcCol="0" rtlCol="0" fromWordArt="0" anchor="b" anchorCtr="0" forceAA="0" compatLnSpc="1">
              <a:prstTxWarp prst="textNoShape">
                <a:avLst/>
              </a:prstTxWarp>
              <a:noAutofit/>
            </a:bodyPr>
            <a:lstStyle/>
            <a:p>
              <a:pPr algn="ctr" defTabSz="914377">
                <a:lnSpc>
                  <a:spcPts val="1400"/>
                </a:lnSpc>
                <a:defRPr/>
              </a:pPr>
              <a:r>
                <a:rPr lang="en-US" altLang="zh-CN" sz="1600" kern="0" dirty="0" smtClean="0">
                  <a:solidFill>
                    <a:prstClr val="white"/>
                  </a:solidFill>
                  <a:latin typeface="Calibri"/>
                  <a:ea typeface="宋体" panose="02010600030101010101" pitchFamily="2" charset="-122"/>
                </a:rPr>
                <a:t>2010 workflow engine</a:t>
              </a:r>
            </a:p>
            <a:p>
              <a:pPr algn="ctr" defTabSz="914377">
                <a:lnSpc>
                  <a:spcPts val="1400"/>
                </a:lnSpc>
                <a:defRPr/>
              </a:pPr>
              <a:r>
                <a:rPr lang="en-US" sz="1600" kern="0" dirty="0" smtClean="0">
                  <a:solidFill>
                    <a:prstClr val="white"/>
                  </a:solidFill>
                  <a:latin typeface="Calibri"/>
                  <a:ea typeface="宋体" panose="02010600030101010101" pitchFamily="2" charset="-122"/>
                </a:rPr>
                <a:t>2010 customization models </a:t>
              </a:r>
              <a:br>
                <a:rPr lang="en-US" sz="1600" kern="0" dirty="0" smtClean="0">
                  <a:solidFill>
                    <a:prstClr val="white"/>
                  </a:solidFill>
                  <a:latin typeface="Calibri"/>
                  <a:ea typeface="宋体" panose="02010600030101010101" pitchFamily="2" charset="-122"/>
                </a:rPr>
              </a:br>
              <a:r>
                <a:rPr lang="en-US" sz="1600" kern="0" dirty="0" smtClean="0">
                  <a:solidFill>
                    <a:prstClr val="white"/>
                  </a:solidFill>
                  <a:latin typeface="Calibri"/>
                  <a:ea typeface="宋体" panose="02010600030101010101" pitchFamily="2" charset="-122"/>
                </a:rPr>
                <a:t>(Full Trust, Sandbox)</a:t>
              </a:r>
              <a:endParaRPr lang="en-US" sz="1600" kern="0" dirty="0" smtClean="0">
                <a:solidFill>
                  <a:prstClr val="white"/>
                </a:solidFill>
                <a:latin typeface="Calibri"/>
              </a:endParaRPr>
            </a:p>
          </p:txBody>
        </p:sp>
        <p:grpSp>
          <p:nvGrpSpPr>
            <p:cNvPr id="121" name="Group 120"/>
            <p:cNvGrpSpPr/>
            <p:nvPr/>
          </p:nvGrpSpPr>
          <p:grpSpPr>
            <a:xfrm>
              <a:off x="7550927" y="5792660"/>
              <a:ext cx="757480" cy="531762"/>
              <a:chOff x="7550927" y="5792660"/>
              <a:chExt cx="757480" cy="531762"/>
            </a:xfrm>
          </p:grpSpPr>
          <p:sp>
            <p:nvSpPr>
              <p:cNvPr id="125" name="Freeform 124"/>
              <p:cNvSpPr/>
              <p:nvPr/>
            </p:nvSpPr>
            <p:spPr bwMode="auto">
              <a:xfrm>
                <a:off x="7550927" y="5792660"/>
                <a:ext cx="630011" cy="531762"/>
              </a:xfrm>
              <a:custGeom>
                <a:avLst/>
                <a:gdLst>
                  <a:gd name="connsiteX0" fmla="*/ 10049 w 1547447"/>
                  <a:gd name="connsiteY0" fmla="*/ 1055077 h 1075173"/>
                  <a:gd name="connsiteX1" fmla="*/ 0 w 1547447"/>
                  <a:gd name="connsiteY1" fmla="*/ 0 h 1075173"/>
                  <a:gd name="connsiteX2" fmla="*/ 482321 w 1547447"/>
                  <a:gd name="connsiteY2" fmla="*/ 0 h 1075173"/>
                  <a:gd name="connsiteX3" fmla="*/ 482321 w 1547447"/>
                  <a:gd name="connsiteY3" fmla="*/ 140677 h 1075173"/>
                  <a:gd name="connsiteX4" fmla="*/ 1547447 w 1547447"/>
                  <a:gd name="connsiteY4" fmla="*/ 140677 h 1075173"/>
                  <a:gd name="connsiteX5" fmla="*/ 1547447 w 1547447"/>
                  <a:gd name="connsiteY5" fmla="*/ 1075173 h 1075173"/>
                  <a:gd name="connsiteX6" fmla="*/ 10049 w 1547447"/>
                  <a:gd name="connsiteY6" fmla="*/ 1055077 h 107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447" h="1075173">
                    <a:moveTo>
                      <a:pt x="10049" y="1055077"/>
                    </a:moveTo>
                    <a:cubicBezTo>
                      <a:pt x="6699" y="703385"/>
                      <a:pt x="3350" y="351692"/>
                      <a:pt x="0" y="0"/>
                    </a:cubicBezTo>
                    <a:lnTo>
                      <a:pt x="482321" y="0"/>
                    </a:lnTo>
                    <a:lnTo>
                      <a:pt x="482321" y="140677"/>
                    </a:lnTo>
                    <a:lnTo>
                      <a:pt x="1547447" y="140677"/>
                    </a:lnTo>
                    <a:lnTo>
                      <a:pt x="1547447" y="1075173"/>
                    </a:lnTo>
                    <a:lnTo>
                      <a:pt x="10049" y="1055077"/>
                    </a:ln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6" name="Parallelogram 125"/>
              <p:cNvSpPr/>
              <p:nvPr/>
            </p:nvSpPr>
            <p:spPr bwMode="auto">
              <a:xfrm>
                <a:off x="7554043" y="5962860"/>
                <a:ext cx="754364" cy="361562"/>
              </a:xfrm>
              <a:prstGeom prst="parallelogram">
                <a:avLst>
                  <a:gd name="adj" fmla="val 37370"/>
                </a:avLst>
              </a:prstGeom>
              <a:solidFill>
                <a:srgbClr val="FFFFFF"/>
              </a:solidFill>
              <a:ln w="285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0070C0"/>
                    </a:solidFill>
                    <a:ea typeface="Segoe UI" pitchFamily="34" charset="0"/>
                    <a:cs typeface="Segoe UI" pitchFamily="34" charset="0"/>
                  </a:rPr>
                  <a:t>14</a:t>
                </a:r>
              </a:p>
            </p:txBody>
          </p:sp>
        </p:grpSp>
        <p:grpSp>
          <p:nvGrpSpPr>
            <p:cNvPr id="122" name="Group 121"/>
            <p:cNvGrpSpPr/>
            <p:nvPr/>
          </p:nvGrpSpPr>
          <p:grpSpPr>
            <a:xfrm>
              <a:off x="8576286" y="5792660"/>
              <a:ext cx="757480" cy="531762"/>
              <a:chOff x="8576286" y="5792660"/>
              <a:chExt cx="757480" cy="531762"/>
            </a:xfrm>
          </p:grpSpPr>
          <p:sp>
            <p:nvSpPr>
              <p:cNvPr id="123" name="Freeform 122"/>
              <p:cNvSpPr/>
              <p:nvPr/>
            </p:nvSpPr>
            <p:spPr bwMode="auto">
              <a:xfrm>
                <a:off x="8576286" y="5792660"/>
                <a:ext cx="630011" cy="531762"/>
              </a:xfrm>
              <a:custGeom>
                <a:avLst/>
                <a:gdLst>
                  <a:gd name="connsiteX0" fmla="*/ 10049 w 1547447"/>
                  <a:gd name="connsiteY0" fmla="*/ 1055077 h 1075173"/>
                  <a:gd name="connsiteX1" fmla="*/ 0 w 1547447"/>
                  <a:gd name="connsiteY1" fmla="*/ 0 h 1075173"/>
                  <a:gd name="connsiteX2" fmla="*/ 482321 w 1547447"/>
                  <a:gd name="connsiteY2" fmla="*/ 0 h 1075173"/>
                  <a:gd name="connsiteX3" fmla="*/ 482321 w 1547447"/>
                  <a:gd name="connsiteY3" fmla="*/ 140677 h 1075173"/>
                  <a:gd name="connsiteX4" fmla="*/ 1547447 w 1547447"/>
                  <a:gd name="connsiteY4" fmla="*/ 140677 h 1075173"/>
                  <a:gd name="connsiteX5" fmla="*/ 1547447 w 1547447"/>
                  <a:gd name="connsiteY5" fmla="*/ 1075173 h 1075173"/>
                  <a:gd name="connsiteX6" fmla="*/ 10049 w 1547447"/>
                  <a:gd name="connsiteY6" fmla="*/ 1055077 h 107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447" h="1075173">
                    <a:moveTo>
                      <a:pt x="10049" y="1055077"/>
                    </a:moveTo>
                    <a:cubicBezTo>
                      <a:pt x="6699" y="703385"/>
                      <a:pt x="3350" y="351692"/>
                      <a:pt x="0" y="0"/>
                    </a:cubicBezTo>
                    <a:lnTo>
                      <a:pt x="482321" y="0"/>
                    </a:lnTo>
                    <a:lnTo>
                      <a:pt x="482321" y="140677"/>
                    </a:lnTo>
                    <a:lnTo>
                      <a:pt x="1547447" y="140677"/>
                    </a:lnTo>
                    <a:lnTo>
                      <a:pt x="1547447" y="1075173"/>
                    </a:lnTo>
                    <a:lnTo>
                      <a:pt x="10049" y="1055077"/>
                    </a:ln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Parallelogram 123"/>
              <p:cNvSpPr/>
              <p:nvPr/>
            </p:nvSpPr>
            <p:spPr bwMode="auto">
              <a:xfrm>
                <a:off x="8579402" y="5962860"/>
                <a:ext cx="754364" cy="361562"/>
              </a:xfrm>
              <a:prstGeom prst="parallelogram">
                <a:avLst>
                  <a:gd name="adj" fmla="val 37370"/>
                </a:avLst>
              </a:prstGeom>
              <a:solidFill>
                <a:srgbClr val="FFFFFF"/>
              </a:solidFill>
              <a:ln w="28575">
                <a:solidFill>
                  <a:srgbClr val="0070C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solidFill>
                      <a:srgbClr val="0070C0"/>
                    </a:solidFill>
                    <a:ea typeface="Segoe UI" pitchFamily="34" charset="0"/>
                    <a:cs typeface="Segoe UI" pitchFamily="34" charset="0"/>
                  </a:rPr>
                  <a:t>15</a:t>
                </a:r>
              </a:p>
            </p:txBody>
          </p:sp>
        </p:grpSp>
      </p:grpSp>
    </p:spTree>
    <p:extLst>
      <p:ext uri="{BB962C8B-B14F-4D97-AF65-F5344CB8AC3E}">
        <p14:creationId xmlns:p14="http://schemas.microsoft.com/office/powerpoint/2010/main" val="4293585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75" grpId="0" animBg="1"/>
      <p:bldP spid="180" grpId="0" animBg="1"/>
      <p:bldP spid="207" grpId="0" animBg="1"/>
      <p:bldP spid="10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Upgrade to SharePoint 2013</a:t>
            </a:r>
            <a:endParaRPr lang="en-US" dirty="0"/>
          </a:p>
        </p:txBody>
      </p:sp>
      <p:sp>
        <p:nvSpPr>
          <p:cNvPr id="4" name="Text Placeholder 3"/>
          <p:cNvSpPr>
            <a:spLocks noGrp="1"/>
          </p:cNvSpPr>
          <p:nvPr>
            <p:ph type="body" sz="quarter" idx="11"/>
          </p:nvPr>
        </p:nvSpPr>
        <p:spPr/>
        <p:txBody>
          <a:bodyPr/>
          <a:lstStyle/>
          <a:p>
            <a:r>
              <a:rPr lang="en-US" dirty="0" smtClean="0"/>
              <a:t>Build servers</a:t>
            </a:r>
          </a:p>
          <a:p>
            <a:r>
              <a:rPr lang="en-US" dirty="0" smtClean="0"/>
              <a:t>Deploy customizations</a:t>
            </a:r>
          </a:p>
          <a:p>
            <a:r>
              <a:rPr lang="en-US" dirty="0" smtClean="0"/>
              <a:t>Upgrade services</a:t>
            </a:r>
          </a:p>
          <a:p>
            <a:r>
              <a:rPr lang="en-US" dirty="0" smtClean="0"/>
              <a:t>Migrate to claims</a:t>
            </a:r>
          </a:p>
          <a:p>
            <a:r>
              <a:rPr lang="en-US" dirty="0" smtClean="0"/>
              <a:t>Upgrade content databases</a:t>
            </a:r>
          </a:p>
          <a:p>
            <a:r>
              <a:rPr lang="en-US" dirty="0" smtClean="0"/>
              <a:t>Upgrade site collections</a:t>
            </a:r>
          </a:p>
          <a:p>
            <a:r>
              <a:rPr lang="en-US" dirty="0" smtClean="0"/>
              <a:t>Along the way</a:t>
            </a:r>
          </a:p>
          <a:p>
            <a:pPr lvl="1"/>
            <a:r>
              <a:rPr lang="en-US" dirty="0" smtClean="0"/>
              <a:t>Backup everything first</a:t>
            </a:r>
          </a:p>
          <a:p>
            <a:pPr lvl="1"/>
            <a:r>
              <a:rPr lang="en-US" dirty="0" smtClean="0"/>
              <a:t>Minimize downtime</a:t>
            </a:r>
          </a:p>
          <a:p>
            <a:pPr lvl="1"/>
            <a:r>
              <a:rPr lang="en-US" dirty="0" smtClean="0"/>
              <a:t>Monitor progress</a:t>
            </a:r>
            <a:endParaRPr lang="en-US" dirty="0"/>
          </a:p>
        </p:txBody>
      </p:sp>
    </p:spTree>
    <p:extLst>
      <p:ext uri="{BB962C8B-B14F-4D97-AF65-F5344CB8AC3E}">
        <p14:creationId xmlns:p14="http://schemas.microsoft.com/office/powerpoint/2010/main" val="18483108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Upgrade Path</a:t>
            </a:r>
            <a:endParaRPr lang="en-US" dirty="0"/>
          </a:p>
        </p:txBody>
      </p:sp>
      <p:sp>
        <p:nvSpPr>
          <p:cNvPr id="8" name="Rectangle 7"/>
          <p:cNvSpPr/>
          <p:nvPr/>
        </p:nvSpPr>
        <p:spPr bwMode="auto">
          <a:xfrm>
            <a:off x="8752316" y="2314915"/>
            <a:ext cx="2821894" cy="282189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b="1" dirty="0" smtClean="0">
                <a:gradFill>
                  <a:gsLst>
                    <a:gs pos="0">
                      <a:srgbClr val="FFFFFF"/>
                    </a:gs>
                    <a:gs pos="100000">
                      <a:srgbClr val="FFFFFF"/>
                    </a:gs>
                  </a:gsLst>
                  <a:lin ang="5400000" scaled="0"/>
                </a:gradFill>
                <a:ea typeface="Segoe UI" pitchFamily="34" charset="0"/>
                <a:cs typeface="Segoe UI" pitchFamily="34" charset="0"/>
              </a:rPr>
              <a:t>2013</a:t>
            </a:r>
            <a:endParaRPr lang="en-US" sz="4800" b="1"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808474" y="2314915"/>
            <a:ext cx="2821894" cy="2821894"/>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b="1" dirty="0" smtClean="0">
                <a:gradFill>
                  <a:gsLst>
                    <a:gs pos="0">
                      <a:srgbClr val="FFFFFF"/>
                    </a:gs>
                    <a:gs pos="100000">
                      <a:srgbClr val="FFFFFF"/>
                    </a:gs>
                  </a:gsLst>
                  <a:lin ang="5400000" scaled="0"/>
                </a:gradFill>
                <a:ea typeface="Segoe UI" pitchFamily="34" charset="0"/>
                <a:cs typeface="Segoe UI" pitchFamily="34" charset="0"/>
              </a:rPr>
              <a:t>2010</a:t>
            </a:r>
            <a:endParaRPr lang="en-US" sz="4800" b="1"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64632" y="2314915"/>
            <a:ext cx="2821894" cy="2821894"/>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4800" b="1" dirty="0" smtClean="0">
                <a:gradFill>
                  <a:gsLst>
                    <a:gs pos="0">
                      <a:srgbClr val="FFFFFF"/>
                    </a:gs>
                    <a:gs pos="100000">
                      <a:srgbClr val="FFFFFF"/>
                    </a:gs>
                  </a:gsLst>
                  <a:lin ang="5400000" scaled="0"/>
                </a:gradFill>
                <a:ea typeface="Segoe UI" pitchFamily="34" charset="0"/>
                <a:cs typeface="Segoe UI" pitchFamily="34" charset="0"/>
              </a:rPr>
              <a:t>2007</a:t>
            </a:r>
          </a:p>
        </p:txBody>
      </p:sp>
      <p:sp>
        <p:nvSpPr>
          <p:cNvPr id="36" name="Right Arrow 35"/>
          <p:cNvSpPr/>
          <p:nvPr/>
        </p:nvSpPr>
        <p:spPr bwMode="auto">
          <a:xfrm>
            <a:off x="3188677" y="3375442"/>
            <a:ext cx="2117646" cy="700839"/>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ight Arrow 36"/>
          <p:cNvSpPr/>
          <p:nvPr/>
        </p:nvSpPr>
        <p:spPr bwMode="auto">
          <a:xfrm>
            <a:off x="7221415" y="3375442"/>
            <a:ext cx="2117646" cy="700839"/>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95339138"/>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Upgrade: A High Level View</a:t>
            </a:r>
            <a:endParaRPr lang="en-US" dirty="0"/>
          </a:p>
        </p:txBody>
      </p:sp>
      <p:grpSp>
        <p:nvGrpSpPr>
          <p:cNvPr id="16" name="Group 15"/>
          <p:cNvGrpSpPr/>
          <p:nvPr/>
        </p:nvGrpSpPr>
        <p:grpSpPr>
          <a:xfrm>
            <a:off x="274320" y="1211263"/>
            <a:ext cx="5486718" cy="5486400"/>
            <a:chOff x="274320" y="1211263"/>
            <a:chExt cx="5486718" cy="5486400"/>
          </a:xfrm>
        </p:grpSpPr>
        <p:sp>
          <p:nvSpPr>
            <p:cNvPr id="13" name="Rectangle 12"/>
            <p:cNvSpPr/>
            <p:nvPr/>
          </p:nvSpPr>
          <p:spPr bwMode="auto">
            <a:xfrm>
              <a:off x="274320" y="1211263"/>
              <a:ext cx="5486718" cy="5486400"/>
            </a:xfrm>
            <a:prstGeom prst="rect">
              <a:avLst/>
            </a:prstGeom>
            <a:solidFill>
              <a:srgbClr val="99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B2B</a:t>
              </a:r>
              <a:r>
                <a:rPr lang="en-US" sz="2400" dirty="0" smtClean="0">
                  <a:gradFill>
                    <a:gsLst>
                      <a:gs pos="0">
                        <a:srgbClr val="FFFFFF"/>
                      </a:gs>
                      <a:gs pos="100000">
                        <a:srgbClr val="FFFFFF"/>
                      </a:gs>
                    </a:gsLst>
                    <a:lin ang="5400000" scaled="0"/>
                  </a:gradFill>
                  <a:ea typeface="Segoe UI" pitchFamily="34" charset="0"/>
                  <a:cs typeface="Segoe UI" pitchFamily="34" charset="0"/>
                </a:rPr>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(Build-to-Build)</a:t>
              </a:r>
            </a:p>
          </p:txBody>
        </p:sp>
        <p:grpSp>
          <p:nvGrpSpPr>
            <p:cNvPr id="11" name="Group 10"/>
            <p:cNvGrpSpPr/>
            <p:nvPr/>
          </p:nvGrpSpPr>
          <p:grpSpPr>
            <a:xfrm>
              <a:off x="774510" y="3040063"/>
              <a:ext cx="4486656" cy="1828800"/>
              <a:chOff x="4017582" y="2125663"/>
              <a:chExt cx="4486656" cy="1828800"/>
            </a:xfrm>
          </p:grpSpPr>
          <p:sp>
            <p:nvSpPr>
              <p:cNvPr id="5" name="Rectangle 4"/>
              <p:cNvSpPr/>
              <p:nvPr/>
            </p:nvSpPr>
            <p:spPr bwMode="auto">
              <a:xfrm>
                <a:off x="4017582" y="2125663"/>
                <a:ext cx="1828800" cy="1828800"/>
              </a:xfrm>
              <a:prstGeom prst="rect">
                <a:avLst/>
              </a:prstGeom>
              <a:solidFill>
                <a:srgbClr val="003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2013</a:t>
                </a:r>
              </a:p>
            </p:txBody>
          </p:sp>
          <p:sp>
            <p:nvSpPr>
              <p:cNvPr id="6" name="Rectangle 5"/>
              <p:cNvSpPr/>
              <p:nvPr/>
            </p:nvSpPr>
            <p:spPr bwMode="auto">
              <a:xfrm>
                <a:off x="6675438" y="2125663"/>
                <a:ext cx="1828800" cy="18288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2013</a:t>
                </a:r>
                <a:br>
                  <a:rPr lang="en-US" sz="2800" dirty="0" smtClean="0">
                    <a:gradFill>
                      <a:gsLst>
                        <a:gs pos="0">
                          <a:srgbClr val="FFFFFF"/>
                        </a:gs>
                        <a:gs pos="100000">
                          <a:srgbClr val="FFFFFF"/>
                        </a:gs>
                      </a:gsLst>
                      <a:lin ang="5400000" scaled="0"/>
                    </a:gradFill>
                    <a:ea typeface="Segoe UI" pitchFamily="34" charset="0"/>
                    <a:cs typeface="Segoe UI" pitchFamily="34" charset="0"/>
                  </a:rPr>
                </a:br>
                <a:r>
                  <a:rPr lang="en-US" sz="2800" dirty="0" smtClean="0">
                    <a:gradFill>
                      <a:gsLst>
                        <a:gs pos="0">
                          <a:srgbClr val="FFFFFF"/>
                        </a:gs>
                        <a:gs pos="100000">
                          <a:srgbClr val="FFFFFF"/>
                        </a:gs>
                      </a:gsLst>
                      <a:lin ang="5400000" scaled="0"/>
                    </a:gradFill>
                    <a:ea typeface="Segoe UI" pitchFamily="34" charset="0"/>
                    <a:cs typeface="Segoe UI" pitchFamily="34" charset="0"/>
                  </a:rPr>
                  <a:t>CU</a:t>
                </a:r>
              </a:p>
            </p:txBody>
          </p:sp>
          <p:sp>
            <p:nvSpPr>
              <p:cNvPr id="9" name="Right Arrow 8"/>
              <p:cNvSpPr/>
              <p:nvPr/>
            </p:nvSpPr>
            <p:spPr bwMode="auto">
              <a:xfrm>
                <a:off x="5672805" y="2747455"/>
                <a:ext cx="1176210" cy="58521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5" name="Group 14"/>
          <p:cNvGrpSpPr/>
          <p:nvPr/>
        </p:nvGrpSpPr>
        <p:grpSpPr>
          <a:xfrm>
            <a:off x="6695772" y="1211263"/>
            <a:ext cx="5486718" cy="5486400"/>
            <a:chOff x="6695772" y="1211263"/>
            <a:chExt cx="5486718" cy="5486400"/>
          </a:xfrm>
        </p:grpSpPr>
        <p:sp>
          <p:nvSpPr>
            <p:cNvPr id="14" name="Rectangle 13"/>
            <p:cNvSpPr/>
            <p:nvPr/>
          </p:nvSpPr>
          <p:spPr bwMode="auto">
            <a:xfrm>
              <a:off x="6695772" y="1211263"/>
              <a:ext cx="5486718" cy="5486400"/>
            </a:xfrm>
            <a:prstGeom prst="rect">
              <a:avLst/>
            </a:prstGeom>
            <a:solidFill>
              <a:srgbClr val="99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V2V</a:t>
              </a:r>
              <a:r>
                <a:rPr lang="en-US" sz="2400" dirty="0">
                  <a:gradFill>
                    <a:gsLst>
                      <a:gs pos="0">
                        <a:srgbClr val="FFFFFF"/>
                      </a:gs>
                      <a:gs pos="100000">
                        <a:srgbClr val="FFFFFF"/>
                      </a:gs>
                    </a:gsLst>
                    <a:lin ang="5400000" scaled="0"/>
                  </a:gradFill>
                  <a:ea typeface="Segoe UI" pitchFamily="34" charset="0"/>
                  <a:cs typeface="Segoe UI" pitchFamily="34" charset="0"/>
                </a:rPr>
                <a:t/>
              </a:r>
              <a:br>
                <a:rPr lang="en-US" sz="2400" dirty="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(Version-to-Version)</a:t>
              </a: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7195803" y="3040063"/>
              <a:ext cx="4486656" cy="1828800"/>
              <a:chOff x="4017582" y="4405567"/>
              <a:chExt cx="4486656" cy="1828800"/>
            </a:xfrm>
          </p:grpSpPr>
          <p:sp>
            <p:nvSpPr>
              <p:cNvPr id="7" name="Rectangle 6"/>
              <p:cNvSpPr/>
              <p:nvPr/>
            </p:nvSpPr>
            <p:spPr bwMode="auto">
              <a:xfrm>
                <a:off x="4017582" y="4405567"/>
                <a:ext cx="1828800" cy="1828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2010</a:t>
                </a:r>
              </a:p>
            </p:txBody>
          </p:sp>
          <p:sp>
            <p:nvSpPr>
              <p:cNvPr id="8" name="Rectangle 7"/>
              <p:cNvSpPr/>
              <p:nvPr/>
            </p:nvSpPr>
            <p:spPr bwMode="auto">
              <a:xfrm>
                <a:off x="6675438" y="4405567"/>
                <a:ext cx="1828800" cy="1828800"/>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2013</a:t>
                </a:r>
              </a:p>
            </p:txBody>
          </p:sp>
          <p:sp>
            <p:nvSpPr>
              <p:cNvPr id="10" name="Right Arrow 9"/>
              <p:cNvSpPr/>
              <p:nvPr/>
            </p:nvSpPr>
            <p:spPr bwMode="auto">
              <a:xfrm>
                <a:off x="5672805" y="5027359"/>
                <a:ext cx="1176210" cy="58521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4" name="TextBox 33"/>
          <p:cNvSpPr txBox="1"/>
          <p:nvPr/>
        </p:nvSpPr>
        <p:spPr>
          <a:xfrm>
            <a:off x="623343" y="5264659"/>
            <a:ext cx="3781292" cy="1037207"/>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FFFFFF"/>
                </a:solidFill>
              </a:rPr>
              <a:t>In-place upgrade</a:t>
            </a:r>
          </a:p>
          <a:p>
            <a:pPr>
              <a:lnSpc>
                <a:spcPct val="90000"/>
              </a:lnSpc>
              <a:spcAft>
                <a:spcPts val="600"/>
              </a:spcAft>
            </a:pPr>
            <a:r>
              <a:rPr lang="en-US" sz="2400" dirty="0" smtClean="0">
                <a:solidFill>
                  <a:srgbClr val="FFFFFF"/>
                </a:solidFill>
              </a:rPr>
              <a:t>Database attach upgrade</a:t>
            </a:r>
          </a:p>
        </p:txBody>
      </p:sp>
      <p:sp>
        <p:nvSpPr>
          <p:cNvPr id="35" name="TextBox 34"/>
          <p:cNvSpPr txBox="1"/>
          <p:nvPr/>
        </p:nvSpPr>
        <p:spPr>
          <a:xfrm>
            <a:off x="7195803" y="5264659"/>
            <a:ext cx="378129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FFFFFF"/>
                </a:solidFill>
              </a:rPr>
              <a:t>Database attach upgrade</a:t>
            </a:r>
          </a:p>
        </p:txBody>
      </p:sp>
    </p:spTree>
    <p:extLst>
      <p:ext uri="{BB962C8B-B14F-4D97-AF65-F5344CB8AC3E}">
        <p14:creationId xmlns:p14="http://schemas.microsoft.com/office/powerpoint/2010/main" val="505468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bldP spid="3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Upgrade: A High Level View</a:t>
            </a:r>
            <a:endParaRPr lang="en-US" dirty="0"/>
          </a:p>
        </p:txBody>
      </p:sp>
      <p:grpSp>
        <p:nvGrpSpPr>
          <p:cNvPr id="16" name="Group 15"/>
          <p:cNvGrpSpPr/>
          <p:nvPr/>
        </p:nvGrpSpPr>
        <p:grpSpPr>
          <a:xfrm>
            <a:off x="274320" y="1211263"/>
            <a:ext cx="5486718" cy="5486400"/>
            <a:chOff x="274320" y="1211263"/>
            <a:chExt cx="5486718" cy="5486400"/>
          </a:xfrm>
        </p:grpSpPr>
        <p:sp>
          <p:nvSpPr>
            <p:cNvPr id="13" name="Rectangle 12"/>
            <p:cNvSpPr/>
            <p:nvPr/>
          </p:nvSpPr>
          <p:spPr bwMode="auto">
            <a:xfrm>
              <a:off x="274320" y="1211263"/>
              <a:ext cx="5486718" cy="5486400"/>
            </a:xfrm>
            <a:prstGeom prst="rect">
              <a:avLst/>
            </a:prstGeom>
            <a:solidFill>
              <a:srgbClr val="99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B2B</a:t>
              </a:r>
              <a:r>
                <a:rPr lang="en-US" sz="2400" dirty="0" smtClean="0">
                  <a:gradFill>
                    <a:gsLst>
                      <a:gs pos="0">
                        <a:srgbClr val="FFFFFF"/>
                      </a:gs>
                      <a:gs pos="100000">
                        <a:srgbClr val="FFFFFF"/>
                      </a:gs>
                    </a:gsLst>
                    <a:lin ang="5400000" scaled="0"/>
                  </a:gradFill>
                  <a:ea typeface="Segoe UI" pitchFamily="34" charset="0"/>
                  <a:cs typeface="Segoe UI" pitchFamily="34" charset="0"/>
                </a:rPr>
                <a:t/>
              </a:r>
              <a:br>
                <a:rPr lang="en-US" sz="2400" dirty="0" smtClean="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(Build-to-Build)</a:t>
              </a:r>
            </a:p>
          </p:txBody>
        </p:sp>
        <p:grpSp>
          <p:nvGrpSpPr>
            <p:cNvPr id="11" name="Group 10"/>
            <p:cNvGrpSpPr/>
            <p:nvPr/>
          </p:nvGrpSpPr>
          <p:grpSpPr>
            <a:xfrm>
              <a:off x="774510" y="3040063"/>
              <a:ext cx="4486656" cy="1828800"/>
              <a:chOff x="4017582" y="2125663"/>
              <a:chExt cx="4486656" cy="1828800"/>
            </a:xfrm>
          </p:grpSpPr>
          <p:sp>
            <p:nvSpPr>
              <p:cNvPr id="5" name="Rectangle 4"/>
              <p:cNvSpPr/>
              <p:nvPr/>
            </p:nvSpPr>
            <p:spPr bwMode="auto">
              <a:xfrm>
                <a:off x="4017582" y="2125663"/>
                <a:ext cx="1828800" cy="1828800"/>
              </a:xfrm>
              <a:prstGeom prst="rect">
                <a:avLst/>
              </a:prstGeom>
              <a:solidFill>
                <a:srgbClr val="003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2013</a:t>
                </a:r>
              </a:p>
            </p:txBody>
          </p:sp>
          <p:sp>
            <p:nvSpPr>
              <p:cNvPr id="6" name="Rectangle 5"/>
              <p:cNvSpPr/>
              <p:nvPr/>
            </p:nvSpPr>
            <p:spPr bwMode="auto">
              <a:xfrm>
                <a:off x="6675438" y="2125663"/>
                <a:ext cx="1828800" cy="18288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2013</a:t>
                </a:r>
                <a:br>
                  <a:rPr lang="en-US" sz="2800" dirty="0" smtClean="0">
                    <a:gradFill>
                      <a:gsLst>
                        <a:gs pos="0">
                          <a:srgbClr val="FFFFFF"/>
                        </a:gs>
                        <a:gs pos="100000">
                          <a:srgbClr val="FFFFFF"/>
                        </a:gs>
                      </a:gsLst>
                      <a:lin ang="5400000" scaled="0"/>
                    </a:gradFill>
                    <a:ea typeface="Segoe UI" pitchFamily="34" charset="0"/>
                    <a:cs typeface="Segoe UI" pitchFamily="34" charset="0"/>
                  </a:rPr>
                </a:br>
                <a:r>
                  <a:rPr lang="en-US" sz="2800" dirty="0" smtClean="0">
                    <a:gradFill>
                      <a:gsLst>
                        <a:gs pos="0">
                          <a:srgbClr val="FFFFFF"/>
                        </a:gs>
                        <a:gs pos="100000">
                          <a:srgbClr val="FFFFFF"/>
                        </a:gs>
                      </a:gsLst>
                      <a:lin ang="5400000" scaled="0"/>
                    </a:gradFill>
                    <a:ea typeface="Segoe UI" pitchFamily="34" charset="0"/>
                    <a:cs typeface="Segoe UI" pitchFamily="34" charset="0"/>
                  </a:rPr>
                  <a:t>CU</a:t>
                </a:r>
              </a:p>
            </p:txBody>
          </p:sp>
          <p:sp>
            <p:nvSpPr>
              <p:cNvPr id="9" name="Right Arrow 8"/>
              <p:cNvSpPr/>
              <p:nvPr/>
            </p:nvSpPr>
            <p:spPr bwMode="auto">
              <a:xfrm>
                <a:off x="5672805" y="2747455"/>
                <a:ext cx="1176210" cy="58521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5" name="Group 14"/>
          <p:cNvGrpSpPr/>
          <p:nvPr/>
        </p:nvGrpSpPr>
        <p:grpSpPr>
          <a:xfrm>
            <a:off x="6695772" y="1211263"/>
            <a:ext cx="5486718" cy="5486400"/>
            <a:chOff x="6695772" y="1211263"/>
            <a:chExt cx="5486718" cy="5486400"/>
          </a:xfrm>
        </p:grpSpPr>
        <p:sp>
          <p:nvSpPr>
            <p:cNvPr id="14" name="Rectangle 13"/>
            <p:cNvSpPr/>
            <p:nvPr/>
          </p:nvSpPr>
          <p:spPr bwMode="auto">
            <a:xfrm>
              <a:off x="6695772" y="1211263"/>
              <a:ext cx="5486718" cy="5486400"/>
            </a:xfrm>
            <a:prstGeom prst="rect">
              <a:avLst/>
            </a:prstGeom>
            <a:solidFill>
              <a:srgbClr val="99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V2V</a:t>
              </a:r>
              <a:r>
                <a:rPr lang="en-US" sz="2400" dirty="0">
                  <a:gradFill>
                    <a:gsLst>
                      <a:gs pos="0">
                        <a:srgbClr val="FFFFFF"/>
                      </a:gs>
                      <a:gs pos="100000">
                        <a:srgbClr val="FFFFFF"/>
                      </a:gs>
                    </a:gsLst>
                    <a:lin ang="5400000" scaled="0"/>
                  </a:gradFill>
                  <a:ea typeface="Segoe UI" pitchFamily="34" charset="0"/>
                  <a:cs typeface="Segoe UI" pitchFamily="34" charset="0"/>
                </a:rPr>
                <a:t/>
              </a:r>
              <a:br>
                <a:rPr lang="en-US" sz="2400" dirty="0">
                  <a:gradFill>
                    <a:gsLst>
                      <a:gs pos="0">
                        <a:srgbClr val="FFFFFF"/>
                      </a:gs>
                      <a:gs pos="100000">
                        <a:srgbClr val="FFFFFF"/>
                      </a:gs>
                    </a:gsLst>
                    <a:lin ang="5400000" scaled="0"/>
                  </a:gradFill>
                  <a:ea typeface="Segoe UI" pitchFamily="34" charset="0"/>
                  <a:cs typeface="Segoe UI" pitchFamily="34" charset="0"/>
                </a:rPr>
              </a:br>
              <a:r>
                <a:rPr lang="en-US" sz="2400" dirty="0" smtClean="0">
                  <a:gradFill>
                    <a:gsLst>
                      <a:gs pos="0">
                        <a:srgbClr val="FFFFFF"/>
                      </a:gs>
                      <a:gs pos="100000">
                        <a:srgbClr val="FFFFFF"/>
                      </a:gs>
                    </a:gsLst>
                    <a:lin ang="5400000" scaled="0"/>
                  </a:gradFill>
                  <a:ea typeface="Segoe UI" pitchFamily="34" charset="0"/>
                  <a:cs typeface="Segoe UI" pitchFamily="34" charset="0"/>
                </a:rPr>
                <a:t>(Version-to-Version)</a:t>
              </a:r>
              <a:endParaRPr lang="en-US" sz="2400" dirty="0">
                <a:gradFill>
                  <a:gsLst>
                    <a:gs pos="0">
                      <a:srgbClr val="FFFFFF"/>
                    </a:gs>
                    <a:gs pos="100000">
                      <a:srgbClr val="FFFFFF"/>
                    </a:gs>
                  </a:gsLst>
                  <a:lin ang="5400000" scaled="0"/>
                </a:gradFill>
                <a:ea typeface="Segoe UI" pitchFamily="34" charset="0"/>
                <a:cs typeface="Segoe UI" pitchFamily="34" charset="0"/>
              </a:endParaRPr>
            </a:p>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7195803" y="3040063"/>
              <a:ext cx="4486656" cy="1828800"/>
              <a:chOff x="4017582" y="4405567"/>
              <a:chExt cx="4486656" cy="1828800"/>
            </a:xfrm>
          </p:grpSpPr>
          <p:sp>
            <p:nvSpPr>
              <p:cNvPr id="7" name="Rectangle 6"/>
              <p:cNvSpPr/>
              <p:nvPr/>
            </p:nvSpPr>
            <p:spPr bwMode="auto">
              <a:xfrm>
                <a:off x="4017582" y="4405567"/>
                <a:ext cx="1828800" cy="1828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2010</a:t>
                </a:r>
              </a:p>
            </p:txBody>
          </p:sp>
          <p:sp>
            <p:nvSpPr>
              <p:cNvPr id="8" name="Rectangle 7"/>
              <p:cNvSpPr/>
              <p:nvPr/>
            </p:nvSpPr>
            <p:spPr bwMode="auto">
              <a:xfrm>
                <a:off x="6675438" y="4405567"/>
                <a:ext cx="1828800" cy="1828800"/>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2013</a:t>
                </a:r>
              </a:p>
            </p:txBody>
          </p:sp>
          <p:sp>
            <p:nvSpPr>
              <p:cNvPr id="10" name="Right Arrow 9"/>
              <p:cNvSpPr/>
              <p:nvPr/>
            </p:nvSpPr>
            <p:spPr bwMode="auto">
              <a:xfrm>
                <a:off x="5672805" y="5027359"/>
                <a:ext cx="1176210" cy="585216"/>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4" name="TextBox 33"/>
          <p:cNvSpPr txBox="1"/>
          <p:nvPr/>
        </p:nvSpPr>
        <p:spPr>
          <a:xfrm>
            <a:off x="623343" y="5264659"/>
            <a:ext cx="3781292" cy="1037207"/>
          </a:xfrm>
          <a:prstGeom prst="rect">
            <a:avLst/>
          </a:prstGeom>
          <a:noFill/>
        </p:spPr>
        <p:txBody>
          <a:bodyPr wrap="none" lIns="182880" tIns="146304" rIns="182880" bIns="146304" rtlCol="0">
            <a:spAutoFit/>
          </a:bodyPr>
          <a:lstStyle/>
          <a:p>
            <a:pPr>
              <a:lnSpc>
                <a:spcPct val="90000"/>
              </a:lnSpc>
              <a:spcAft>
                <a:spcPts val="600"/>
              </a:spcAft>
            </a:pPr>
            <a:r>
              <a:rPr lang="en-US" sz="2400" dirty="0">
                <a:solidFill>
                  <a:srgbClr val="E6E6E6">
                    <a:lumMod val="50000"/>
                  </a:srgbClr>
                </a:solidFill>
              </a:rPr>
              <a:t>In-place upgrade</a:t>
            </a:r>
          </a:p>
          <a:p>
            <a:pPr>
              <a:lnSpc>
                <a:spcPct val="90000"/>
              </a:lnSpc>
              <a:spcAft>
                <a:spcPts val="600"/>
              </a:spcAft>
            </a:pPr>
            <a:r>
              <a:rPr lang="en-US" sz="2400" dirty="0" smtClean="0">
                <a:solidFill>
                  <a:srgbClr val="FFFFFF"/>
                </a:solidFill>
              </a:rPr>
              <a:t>Database attach upgrade</a:t>
            </a:r>
          </a:p>
        </p:txBody>
      </p:sp>
      <p:sp>
        <p:nvSpPr>
          <p:cNvPr id="35" name="TextBox 34"/>
          <p:cNvSpPr txBox="1"/>
          <p:nvPr/>
        </p:nvSpPr>
        <p:spPr>
          <a:xfrm>
            <a:off x="7195803" y="5264659"/>
            <a:ext cx="378129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FFFFFF"/>
                </a:solidFill>
              </a:rPr>
              <a:t>Database attach upgrade</a:t>
            </a:r>
          </a:p>
        </p:txBody>
      </p:sp>
    </p:spTree>
    <p:extLst>
      <p:ext uri="{BB962C8B-B14F-4D97-AF65-F5344CB8AC3E}">
        <p14:creationId xmlns:p14="http://schemas.microsoft.com/office/powerpoint/2010/main" val="44709940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This Session</a:t>
            </a:r>
            <a:endParaRPr lang="en-US" dirty="0"/>
          </a:p>
        </p:txBody>
      </p:sp>
      <p:sp>
        <p:nvSpPr>
          <p:cNvPr id="3" name="Content Placeholder 2"/>
          <p:cNvSpPr>
            <a:spLocks noGrp="1"/>
          </p:cNvSpPr>
          <p:nvPr>
            <p:ph type="body" sz="quarter" idx="11"/>
          </p:nvPr>
        </p:nvSpPr>
        <p:spPr>
          <a:prstGeom prst="rect">
            <a:avLst/>
          </a:prstGeom>
        </p:spPr>
        <p:txBody>
          <a:bodyPr/>
          <a:lstStyle/>
          <a:p>
            <a:r>
              <a:rPr lang="en-US" dirty="0" smtClean="0"/>
              <a:t>Roadmap to SharePoint 2013 &amp; Office 365</a:t>
            </a:r>
          </a:p>
          <a:p>
            <a:pPr lvl="1"/>
            <a:r>
              <a:rPr lang="en-US" dirty="0" smtClean="0"/>
              <a:t>What is SharePoint 2010? What is new at Microsoft? What is SharePoint 2013?</a:t>
            </a:r>
          </a:p>
          <a:p>
            <a:pPr lvl="1"/>
            <a:r>
              <a:rPr lang="en-US" dirty="0" smtClean="0"/>
              <a:t>When should I upgrade? </a:t>
            </a:r>
          </a:p>
          <a:p>
            <a:pPr lvl="1"/>
            <a:r>
              <a:rPr lang="en-US" dirty="0" smtClean="0"/>
              <a:t>On-premise or Office 365?</a:t>
            </a:r>
            <a:endParaRPr lang="en-US" dirty="0"/>
          </a:p>
          <a:p>
            <a:r>
              <a:rPr lang="en-US" dirty="0" smtClean="0"/>
              <a:t>Insight, clarity &amp; balance</a:t>
            </a:r>
          </a:p>
          <a:p>
            <a:pPr lvl="1"/>
            <a:r>
              <a:rPr lang="en-US" dirty="0" smtClean="0"/>
              <a:t>What are enterprises planning and doing?</a:t>
            </a:r>
          </a:p>
          <a:p>
            <a:r>
              <a:rPr lang="en-US" dirty="0"/>
              <a:t>Technical guidance</a:t>
            </a:r>
          </a:p>
          <a:p>
            <a:pPr lvl="1"/>
            <a:r>
              <a:rPr lang="en-US" dirty="0"/>
              <a:t>How do I upgrade or migrate?</a:t>
            </a:r>
          </a:p>
          <a:p>
            <a:pPr lvl="1"/>
            <a:r>
              <a:rPr lang="en-US" dirty="0"/>
              <a:t>What do I need to know to successfully upgrade</a:t>
            </a:r>
            <a:r>
              <a:rPr lang="en-US" dirty="0" smtClean="0"/>
              <a:t>?</a:t>
            </a:r>
          </a:p>
          <a:p>
            <a:r>
              <a:rPr lang="en-US" dirty="0" smtClean="0"/>
              <a:t>Answer questions</a:t>
            </a:r>
            <a:endParaRPr lang="en-US" dirty="0"/>
          </a:p>
        </p:txBody>
      </p:sp>
    </p:spTree>
    <p:extLst>
      <p:ext uri="{BB962C8B-B14F-4D97-AF65-F5344CB8AC3E}">
        <p14:creationId xmlns:p14="http://schemas.microsoft.com/office/powerpoint/2010/main" val="5604056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Upgrade SharePoint</a:t>
            </a:r>
          </a:p>
        </p:txBody>
      </p:sp>
      <p:sp>
        <p:nvSpPr>
          <p:cNvPr id="5" name="Rectangle 4"/>
          <p:cNvSpPr/>
          <p:nvPr/>
        </p:nvSpPr>
        <p:spPr bwMode="auto">
          <a:xfrm>
            <a:off x="6675438" y="1211263"/>
            <a:ext cx="4572000" cy="4572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Upgrade</a:t>
            </a:r>
            <a:br>
              <a:rPr lang="en-US" sz="6600" dirty="0" smtClean="0">
                <a:gradFill>
                  <a:gsLst>
                    <a:gs pos="0">
                      <a:srgbClr val="FFFFFF"/>
                    </a:gs>
                    <a:gs pos="100000">
                      <a:srgbClr val="FFFFFF"/>
                    </a:gs>
                  </a:gsLst>
                  <a:lin ang="5400000" scaled="0"/>
                </a:gradFill>
                <a:ea typeface="Segoe UI" pitchFamily="34" charset="0"/>
                <a:cs typeface="Segoe UI" pitchFamily="34" charset="0"/>
              </a:rPr>
            </a:br>
            <a:r>
              <a:rPr lang="en-US" sz="6600" dirty="0" smtClean="0">
                <a:gradFill>
                  <a:gsLst>
                    <a:gs pos="0">
                      <a:srgbClr val="FFFFFF"/>
                    </a:gs>
                    <a:gs pos="100000">
                      <a:srgbClr val="FFFFFF"/>
                    </a:gs>
                  </a:gsLst>
                  <a:lin ang="5400000" scaled="0"/>
                </a:gradFill>
                <a:ea typeface="Segoe UI" pitchFamily="34" charset="0"/>
                <a:cs typeface="Segoe UI" pitchFamily="34" charset="0"/>
              </a:rPr>
              <a:t>the way you upgrade!</a:t>
            </a:r>
          </a:p>
        </p:txBody>
      </p:sp>
    </p:spTree>
    <p:extLst>
      <p:ext uri="{BB962C8B-B14F-4D97-AF65-F5344CB8AC3E}">
        <p14:creationId xmlns:p14="http://schemas.microsoft.com/office/powerpoint/2010/main" val="37807515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365 or On-</a:t>
            </a:r>
            <a:r>
              <a:rPr lang="en-US" dirty="0" err="1" smtClean="0"/>
              <a:t>Prem</a:t>
            </a:r>
            <a:r>
              <a:rPr lang="en-US" dirty="0" smtClean="0"/>
              <a:t>?</a:t>
            </a:r>
            <a:endParaRPr lang="en-US" dirty="0"/>
          </a:p>
        </p:txBody>
      </p:sp>
    </p:spTree>
    <p:extLst>
      <p:ext uri="{BB962C8B-B14F-4D97-AF65-F5344CB8AC3E}">
        <p14:creationId xmlns:p14="http://schemas.microsoft.com/office/powerpoint/2010/main" val="113794041"/>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Office 365</a:t>
            </a:r>
          </a:p>
        </p:txBody>
      </p:sp>
      <p:sp>
        <p:nvSpPr>
          <p:cNvPr id="5" name="Rectangle 4"/>
          <p:cNvSpPr/>
          <p:nvPr/>
        </p:nvSpPr>
        <p:spPr bwMode="auto">
          <a:xfrm>
            <a:off x="6675438" y="1211263"/>
            <a:ext cx="4572000" cy="4572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On-</a:t>
            </a:r>
            <a:r>
              <a:rPr lang="en-US" sz="6600" dirty="0" err="1" smtClean="0">
                <a:gradFill>
                  <a:gsLst>
                    <a:gs pos="0">
                      <a:srgbClr val="FFFFFF"/>
                    </a:gs>
                    <a:gs pos="100000">
                      <a:srgbClr val="FFFFFF"/>
                    </a:gs>
                  </a:gsLst>
                  <a:lin ang="5400000" scaled="0"/>
                </a:gradFill>
                <a:ea typeface="Segoe UI" pitchFamily="34" charset="0"/>
                <a:cs typeface="Segoe UI" pitchFamily="34" charset="0"/>
              </a:rPr>
              <a:t>Prem</a:t>
            </a:r>
            <a:endParaRPr lang="en-US" sz="66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19309608"/>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853320" y="1453334"/>
            <a:ext cx="8729834" cy="3173458"/>
          </a:xfrm>
          <a:prstGeom prst="rect">
            <a:avLst/>
          </a:prstGeom>
        </p:spPr>
      </p:pic>
    </p:spTree>
    <p:extLst>
      <p:ext uri="{BB962C8B-B14F-4D97-AF65-F5344CB8AC3E}">
        <p14:creationId xmlns:p14="http://schemas.microsoft.com/office/powerpoint/2010/main" val="4258218129"/>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Which Cloud?</a:t>
            </a:r>
            <a:endParaRPr lang="en-US" dirty="0"/>
          </a:p>
        </p:txBody>
      </p:sp>
      <p:grpSp>
        <p:nvGrpSpPr>
          <p:cNvPr id="47" name="Group 46"/>
          <p:cNvGrpSpPr/>
          <p:nvPr/>
        </p:nvGrpSpPr>
        <p:grpSpPr>
          <a:xfrm>
            <a:off x="9340735" y="2314915"/>
            <a:ext cx="2821894" cy="2821894"/>
            <a:chOff x="9340735" y="2314915"/>
            <a:chExt cx="2821894" cy="2821894"/>
          </a:xfrm>
        </p:grpSpPr>
        <p:sp>
          <p:nvSpPr>
            <p:cNvPr id="8" name="Rectangle 7"/>
            <p:cNvSpPr/>
            <p:nvPr/>
          </p:nvSpPr>
          <p:spPr bwMode="auto">
            <a:xfrm>
              <a:off x="9340735" y="2314915"/>
              <a:ext cx="2821894" cy="282189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Private Cloud</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207"/>
            <p:cNvSpPr>
              <a:spLocks noEditPoints="1"/>
            </p:cNvSpPr>
            <p:nvPr/>
          </p:nvSpPr>
          <p:spPr bwMode="black">
            <a:xfrm>
              <a:off x="10095844" y="3291246"/>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grpSp>
        <p:nvGrpSpPr>
          <p:cNvPr id="3" name="Group 2"/>
          <p:cNvGrpSpPr/>
          <p:nvPr/>
        </p:nvGrpSpPr>
        <p:grpSpPr>
          <a:xfrm>
            <a:off x="195943" y="2314915"/>
            <a:ext cx="2821894" cy="2821894"/>
            <a:chOff x="195943" y="2314915"/>
            <a:chExt cx="2821894" cy="2821894"/>
          </a:xfrm>
        </p:grpSpPr>
        <p:sp>
          <p:nvSpPr>
            <p:cNvPr id="5" name="Rectangle 4"/>
            <p:cNvSpPr/>
            <p:nvPr/>
          </p:nvSpPr>
          <p:spPr bwMode="auto">
            <a:xfrm>
              <a:off x="195943" y="2314915"/>
              <a:ext cx="2821894" cy="2821894"/>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SaaS</a:t>
              </a:r>
            </a:p>
          </p:txBody>
        </p:sp>
        <p:grpSp>
          <p:nvGrpSpPr>
            <p:cNvPr id="22" name="Group 21"/>
            <p:cNvGrpSpPr/>
            <p:nvPr/>
          </p:nvGrpSpPr>
          <p:grpSpPr>
            <a:xfrm>
              <a:off x="656892" y="3061849"/>
              <a:ext cx="1899995" cy="1495219"/>
              <a:chOff x="8170069" y="489786"/>
              <a:chExt cx="1899995" cy="1495219"/>
            </a:xfrm>
          </p:grpSpPr>
          <p:pic>
            <p:nvPicPr>
              <p:cNvPr id="23" name="Picture 22"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8909233" y="824174"/>
                <a:ext cx="1160831" cy="1160831"/>
              </a:xfrm>
              <a:prstGeom prst="rect">
                <a:avLst/>
              </a:prstGeom>
              <a:noFill/>
            </p:spPr>
          </p:pic>
          <p:grpSp>
            <p:nvGrpSpPr>
              <p:cNvPr id="24" name="Group 23"/>
              <p:cNvGrpSpPr/>
              <p:nvPr/>
            </p:nvGrpSpPr>
            <p:grpSpPr>
              <a:xfrm>
                <a:off x="8170069" y="489786"/>
                <a:ext cx="944296" cy="840127"/>
                <a:chOff x="2710965" y="4337264"/>
                <a:chExt cx="906750" cy="806723"/>
              </a:xfrm>
            </p:grpSpPr>
            <p:pic>
              <p:nvPicPr>
                <p:cNvPr id="25" name="Picture 24" descr="C:\Users\v-junyo\Dropbox\ZumTeam\Team_Resources\Design inspirations\Metro_Style_Icons\app_64.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flipH="1">
                  <a:off x="2710965" y="4337264"/>
                  <a:ext cx="906750" cy="80672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bwMode="black">
                <a:xfrm>
                  <a:off x="2946913" y="4635249"/>
                  <a:ext cx="423592" cy="344700"/>
                  <a:chOff x="5184775" y="225425"/>
                  <a:chExt cx="1500188" cy="1220788"/>
                </a:xfrm>
                <a:solidFill>
                  <a:srgbClr val="FFFFFF"/>
                </a:solidFill>
              </p:grpSpPr>
              <p:sp>
                <p:nvSpPr>
                  <p:cNvPr id="2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2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2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grpSp>
          </p:grpSp>
        </p:grpSp>
      </p:grpSp>
      <p:grpSp>
        <p:nvGrpSpPr>
          <p:cNvPr id="4" name="Group 3"/>
          <p:cNvGrpSpPr/>
          <p:nvPr/>
        </p:nvGrpSpPr>
        <p:grpSpPr>
          <a:xfrm>
            <a:off x="3244207" y="2314915"/>
            <a:ext cx="2821894" cy="2821894"/>
            <a:chOff x="3244207" y="2314915"/>
            <a:chExt cx="2821894" cy="2821894"/>
          </a:xfrm>
        </p:grpSpPr>
        <p:sp>
          <p:nvSpPr>
            <p:cNvPr id="6" name="Rectangle 5"/>
            <p:cNvSpPr/>
            <p:nvPr/>
          </p:nvSpPr>
          <p:spPr bwMode="auto">
            <a:xfrm>
              <a:off x="3244207" y="2314915"/>
              <a:ext cx="2821894" cy="2821894"/>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Hosted </a:t>
              </a:r>
              <a:r>
                <a:rPr lang="en-US" sz="2800" b="1" dirty="0" err="1" smtClean="0">
                  <a:gradFill>
                    <a:gsLst>
                      <a:gs pos="0">
                        <a:srgbClr val="FFFFFF"/>
                      </a:gs>
                      <a:gs pos="100000">
                        <a:srgbClr val="FFFFFF"/>
                      </a:gs>
                    </a:gsLst>
                    <a:lin ang="5400000" scaled="0"/>
                  </a:gradFill>
                  <a:ea typeface="Segoe UI" pitchFamily="34" charset="0"/>
                  <a:cs typeface="Segoe UI" pitchFamily="34" charset="0"/>
                </a:rPr>
                <a:t>IaaS</a:t>
              </a:r>
              <a:endParaRPr lang="en-US" sz="2800" b="1"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2" name="Group 31"/>
            <p:cNvGrpSpPr/>
            <p:nvPr/>
          </p:nvGrpSpPr>
          <p:grpSpPr>
            <a:xfrm>
              <a:off x="3814512" y="3069992"/>
              <a:ext cx="1689750" cy="1478933"/>
              <a:chOff x="5656722" y="4131270"/>
              <a:chExt cx="1868555" cy="1635430"/>
            </a:xfrm>
          </p:grpSpPr>
          <p:pic>
            <p:nvPicPr>
              <p:cNvPr id="33" name="Picture 32"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6241610" y="4483033"/>
                <a:ext cx="1283667" cy="1283667"/>
              </a:xfrm>
              <a:prstGeom prst="rect">
                <a:avLst/>
              </a:prstGeom>
              <a:noFill/>
            </p:spPr>
          </p:pic>
          <p:sp>
            <p:nvSpPr>
              <p:cNvPr id="34" name="Freeform 207"/>
              <p:cNvSpPr>
                <a:spLocks noEditPoints="1"/>
              </p:cNvSpPr>
              <p:nvPr/>
            </p:nvSpPr>
            <p:spPr bwMode="black">
              <a:xfrm>
                <a:off x="5656722" y="4131270"/>
                <a:ext cx="1169777" cy="87020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grpSp>
      <p:grpSp>
        <p:nvGrpSpPr>
          <p:cNvPr id="46" name="Group 45"/>
          <p:cNvGrpSpPr/>
          <p:nvPr/>
        </p:nvGrpSpPr>
        <p:grpSpPr>
          <a:xfrm>
            <a:off x="6292471" y="2314915"/>
            <a:ext cx="2821894" cy="2821894"/>
            <a:chOff x="6292471" y="2314915"/>
            <a:chExt cx="2821894" cy="2821894"/>
          </a:xfrm>
        </p:grpSpPr>
        <p:sp>
          <p:nvSpPr>
            <p:cNvPr id="7" name="Rectangle 6"/>
            <p:cNvSpPr/>
            <p:nvPr/>
          </p:nvSpPr>
          <p:spPr bwMode="auto">
            <a:xfrm>
              <a:off x="6292471" y="2314915"/>
              <a:ext cx="2821894" cy="2821894"/>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Managed </a:t>
              </a:r>
              <a:r>
                <a:rPr lang="en-US" sz="2800" b="1" dirty="0" err="1" smtClean="0">
                  <a:gradFill>
                    <a:gsLst>
                      <a:gs pos="0">
                        <a:srgbClr val="FFFFFF"/>
                      </a:gs>
                      <a:gs pos="100000">
                        <a:srgbClr val="FFFFFF"/>
                      </a:gs>
                    </a:gsLst>
                    <a:lin ang="5400000" scaled="0"/>
                  </a:gradFill>
                  <a:ea typeface="Segoe UI" pitchFamily="34" charset="0"/>
                  <a:cs typeface="Segoe UI" pitchFamily="34" charset="0"/>
                </a:rPr>
                <a:t>IaaS</a:t>
              </a:r>
              <a:endParaRPr lang="en-US" sz="2800" b="1"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3" name="Group 42"/>
            <p:cNvGrpSpPr/>
            <p:nvPr/>
          </p:nvGrpSpPr>
          <p:grpSpPr>
            <a:xfrm>
              <a:off x="6858543" y="3069992"/>
              <a:ext cx="1689750" cy="1478933"/>
              <a:chOff x="5656722" y="4131270"/>
              <a:chExt cx="1868555" cy="1635430"/>
            </a:xfrm>
          </p:grpSpPr>
          <p:pic>
            <p:nvPicPr>
              <p:cNvPr id="44" name="Picture 43"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6241610" y="4483033"/>
                <a:ext cx="1283667" cy="1283667"/>
              </a:xfrm>
              <a:prstGeom prst="rect">
                <a:avLst/>
              </a:prstGeom>
              <a:noFill/>
            </p:spPr>
          </p:pic>
          <p:sp>
            <p:nvSpPr>
              <p:cNvPr id="45" name="Freeform 207"/>
              <p:cNvSpPr>
                <a:spLocks noEditPoints="1"/>
              </p:cNvSpPr>
              <p:nvPr/>
            </p:nvSpPr>
            <p:spPr bwMode="black">
              <a:xfrm>
                <a:off x="5656722" y="4131270"/>
                <a:ext cx="1169777" cy="87020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grpSp>
      <p:pic>
        <p:nvPicPr>
          <p:cNvPr id="30" name="Picture 29"/>
          <p:cNvPicPr>
            <a:picLocks noChangeAspect="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3338316" y="4440496"/>
            <a:ext cx="2633675" cy="634350"/>
          </a:xfrm>
          <a:prstGeom prst="rect">
            <a:avLst/>
          </a:prstGeom>
        </p:spPr>
      </p:pic>
      <p:pic>
        <p:nvPicPr>
          <p:cNvPr id="31" name="Picture 30"/>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a:stretch/>
        </p:blipFill>
        <p:spPr>
          <a:xfrm>
            <a:off x="492333" y="4365641"/>
            <a:ext cx="2217709" cy="806179"/>
          </a:xfrm>
          <a:prstGeom prst="rect">
            <a:avLst/>
          </a:prstGeom>
        </p:spPr>
      </p:pic>
      <p:pic>
        <p:nvPicPr>
          <p:cNvPr id="35" name="Picture 34"/>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r="32146"/>
          <a:stretch/>
        </p:blipFill>
        <p:spPr>
          <a:xfrm>
            <a:off x="9999286" y="4354581"/>
            <a:ext cx="1504791" cy="806179"/>
          </a:xfrm>
          <a:prstGeom prst="rect">
            <a:avLst/>
          </a:prstGeom>
        </p:spPr>
      </p:pic>
      <p:pic>
        <p:nvPicPr>
          <p:cNvPr id="38" name="Picture 37"/>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r="32146"/>
          <a:stretch/>
        </p:blipFill>
        <p:spPr>
          <a:xfrm>
            <a:off x="6951022" y="4354581"/>
            <a:ext cx="1504791" cy="806179"/>
          </a:xfrm>
          <a:prstGeom prst="rect">
            <a:avLst/>
          </a:prstGeom>
        </p:spPr>
      </p:pic>
    </p:spTree>
    <p:extLst>
      <p:ext uri="{BB962C8B-B14F-4D97-AF65-F5344CB8AC3E}">
        <p14:creationId xmlns:p14="http://schemas.microsoft.com/office/powerpoint/2010/main" val="3976543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Workloads and Clouds</a:t>
            </a:r>
            <a:endParaRPr lang="en-US" dirty="0"/>
          </a:p>
        </p:txBody>
      </p:sp>
      <p:sp>
        <p:nvSpPr>
          <p:cNvPr id="3" name="Text Placeholder 2"/>
          <p:cNvSpPr>
            <a:spLocks noGrp="1"/>
          </p:cNvSpPr>
          <p:nvPr>
            <p:ph type="body" sz="quarter" idx="11"/>
          </p:nvPr>
        </p:nvSpPr>
        <p:spPr/>
        <p:txBody>
          <a:bodyPr/>
          <a:lstStyle/>
          <a:p>
            <a:r>
              <a:rPr lang="en-US" dirty="0"/>
              <a:t>Private Cloud (“On </a:t>
            </a:r>
            <a:r>
              <a:rPr lang="en-US" dirty="0" err="1"/>
              <a:t>Prem</a:t>
            </a:r>
            <a:r>
              <a:rPr lang="en-US" dirty="0"/>
              <a:t>”) </a:t>
            </a:r>
            <a:endParaRPr lang="en-US" dirty="0" smtClean="0"/>
          </a:p>
          <a:p>
            <a:r>
              <a:rPr lang="en-US" dirty="0" err="1" smtClean="0"/>
              <a:t>SaaS</a:t>
            </a:r>
            <a:r>
              <a:rPr lang="en-US" dirty="0" smtClean="0"/>
              <a:t> (Office 365)</a:t>
            </a:r>
          </a:p>
          <a:p>
            <a:pPr lvl="1"/>
            <a:r>
              <a:rPr lang="en-US" dirty="0"/>
              <a:t>Collaboration</a:t>
            </a:r>
          </a:p>
          <a:p>
            <a:pPr lvl="1"/>
            <a:r>
              <a:rPr lang="en-US" dirty="0"/>
              <a:t>Extranet Scenarios</a:t>
            </a:r>
          </a:p>
          <a:p>
            <a:pPr lvl="1"/>
            <a:r>
              <a:rPr lang="en-US" dirty="0"/>
              <a:t>Social</a:t>
            </a:r>
          </a:p>
          <a:p>
            <a:pPr lvl="1"/>
            <a:r>
              <a:rPr lang="en-US" dirty="0" smtClean="0"/>
              <a:t>User-driven solutions</a:t>
            </a:r>
          </a:p>
          <a:p>
            <a:r>
              <a:rPr lang="en-US" dirty="0" err="1" smtClean="0"/>
              <a:t>IaaS</a:t>
            </a:r>
            <a:r>
              <a:rPr lang="en-US" dirty="0" smtClean="0"/>
              <a:t> (</a:t>
            </a:r>
            <a:r>
              <a:rPr lang="en-US" dirty="0"/>
              <a:t>Windows Azure VMs</a:t>
            </a:r>
            <a:r>
              <a:rPr lang="en-US" dirty="0" smtClean="0"/>
              <a:t>)</a:t>
            </a:r>
          </a:p>
          <a:p>
            <a:pPr lvl="1"/>
            <a:r>
              <a:rPr lang="en-US" dirty="0" smtClean="0"/>
              <a:t>Public-facing websites</a:t>
            </a:r>
          </a:p>
          <a:p>
            <a:pPr lvl="1"/>
            <a:r>
              <a:rPr lang="en-US" dirty="0" smtClean="0"/>
              <a:t>Small farms for remote users or projects</a:t>
            </a:r>
          </a:p>
          <a:p>
            <a:pPr lvl="1"/>
            <a:r>
              <a:rPr lang="en-US" dirty="0" err="1" smtClean="0"/>
              <a:t>Dev</a:t>
            </a:r>
            <a:r>
              <a:rPr lang="en-US" dirty="0" smtClean="0"/>
              <a:t> environments</a:t>
            </a:r>
          </a:p>
          <a:p>
            <a:pPr lvl="1"/>
            <a:r>
              <a:rPr lang="en-US" dirty="0" smtClean="0"/>
              <a:t>Disaster recovery</a:t>
            </a:r>
          </a:p>
          <a:p>
            <a:pPr lvl="1"/>
            <a:r>
              <a:rPr lang="en-US" dirty="0" smtClean="0"/>
              <a:t>Custom or third-party </a:t>
            </a:r>
            <a:r>
              <a:rPr lang="en-US" dirty="0"/>
              <a:t>applications (full-trust</a:t>
            </a:r>
            <a:r>
              <a:rPr lang="en-US" dirty="0" smtClean="0"/>
              <a:t>)</a:t>
            </a:r>
            <a:endParaRPr lang="en-US" dirty="0"/>
          </a:p>
        </p:txBody>
      </p:sp>
      <p:grpSp>
        <p:nvGrpSpPr>
          <p:cNvPr id="25" name="Group 24"/>
          <p:cNvGrpSpPr/>
          <p:nvPr/>
        </p:nvGrpSpPr>
        <p:grpSpPr>
          <a:xfrm>
            <a:off x="10006386" y="4733858"/>
            <a:ext cx="2130426" cy="2130426"/>
            <a:chOff x="10006386" y="4683902"/>
            <a:chExt cx="2130426" cy="2130426"/>
          </a:xfrm>
        </p:grpSpPr>
        <p:grpSp>
          <p:nvGrpSpPr>
            <p:cNvPr id="19" name="Group 18"/>
            <p:cNvGrpSpPr/>
            <p:nvPr/>
          </p:nvGrpSpPr>
          <p:grpSpPr>
            <a:xfrm>
              <a:off x="10006386" y="4683902"/>
              <a:ext cx="2130426" cy="2130426"/>
              <a:chOff x="10006386" y="4683902"/>
              <a:chExt cx="2130426" cy="2130426"/>
            </a:xfrm>
          </p:grpSpPr>
          <p:sp>
            <p:nvSpPr>
              <p:cNvPr id="13" name="Rounded Rectangle 12"/>
              <p:cNvSpPr/>
              <p:nvPr/>
            </p:nvSpPr>
            <p:spPr bwMode="auto">
              <a:xfrm>
                <a:off x="10006386" y="4683902"/>
                <a:ext cx="2130426" cy="2130426"/>
              </a:xfrm>
              <a:prstGeom prst="round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6" name="Group 15"/>
              <p:cNvGrpSpPr/>
              <p:nvPr/>
            </p:nvGrpSpPr>
            <p:grpSpPr>
              <a:xfrm>
                <a:off x="10224755" y="4946509"/>
                <a:ext cx="1689750" cy="1478933"/>
                <a:chOff x="5656722" y="3928377"/>
                <a:chExt cx="1868555" cy="1635430"/>
              </a:xfrm>
            </p:grpSpPr>
            <p:pic>
              <p:nvPicPr>
                <p:cNvPr id="17" name="Picture 16"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6241610" y="4280140"/>
                  <a:ext cx="1283667" cy="1283667"/>
                </a:xfrm>
                <a:prstGeom prst="rect">
                  <a:avLst/>
                </a:prstGeom>
                <a:noFill/>
              </p:spPr>
            </p:pic>
            <p:sp>
              <p:nvSpPr>
                <p:cNvPr id="18" name="Freeform 207"/>
                <p:cNvSpPr>
                  <a:spLocks noEditPoints="1"/>
                </p:cNvSpPr>
                <p:nvPr/>
              </p:nvSpPr>
              <p:spPr bwMode="black">
                <a:xfrm>
                  <a:off x="5656722" y="3928377"/>
                  <a:ext cx="1169777" cy="87020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grpSp>
        <p:pic>
          <p:nvPicPr>
            <p:cNvPr id="21" name="Picture 20"/>
            <p:cNvPicPr>
              <a:picLocks noChangeAspect="1"/>
            </p:cNvPicPr>
            <p:nvPr/>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0066288" y="6221411"/>
              <a:ext cx="2006682" cy="483332"/>
            </a:xfrm>
            <a:prstGeom prst="rect">
              <a:avLst/>
            </a:prstGeom>
          </p:spPr>
        </p:pic>
      </p:grpSp>
      <p:grpSp>
        <p:nvGrpSpPr>
          <p:cNvPr id="24" name="Group 23"/>
          <p:cNvGrpSpPr/>
          <p:nvPr/>
        </p:nvGrpSpPr>
        <p:grpSpPr>
          <a:xfrm>
            <a:off x="10006386" y="2444381"/>
            <a:ext cx="2130426" cy="2130426"/>
            <a:chOff x="10006386" y="2415769"/>
            <a:chExt cx="2130426" cy="2130426"/>
          </a:xfrm>
        </p:grpSpPr>
        <p:grpSp>
          <p:nvGrpSpPr>
            <p:cNvPr id="14" name="Group 13"/>
            <p:cNvGrpSpPr/>
            <p:nvPr/>
          </p:nvGrpSpPr>
          <p:grpSpPr>
            <a:xfrm>
              <a:off x="10006386" y="2415769"/>
              <a:ext cx="2130426" cy="2130426"/>
              <a:chOff x="10006386" y="2415769"/>
              <a:chExt cx="2130426" cy="2130426"/>
            </a:xfrm>
          </p:grpSpPr>
          <p:sp>
            <p:nvSpPr>
              <p:cNvPr id="12" name="Rounded Rectangle 11"/>
              <p:cNvSpPr/>
              <p:nvPr/>
            </p:nvSpPr>
            <p:spPr bwMode="auto">
              <a:xfrm>
                <a:off x="10006386" y="2415769"/>
                <a:ext cx="2130426" cy="2130426"/>
              </a:xfrm>
              <a:prstGeom prst="round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10866467" y="2991895"/>
                <a:ext cx="1160831" cy="1160831"/>
              </a:xfrm>
              <a:prstGeom prst="rect">
                <a:avLst/>
              </a:prstGeom>
              <a:noFill/>
            </p:spPr>
          </p:pic>
          <p:grpSp>
            <p:nvGrpSpPr>
              <p:cNvPr id="6" name="Group 5"/>
              <p:cNvGrpSpPr/>
              <p:nvPr/>
            </p:nvGrpSpPr>
            <p:grpSpPr>
              <a:xfrm>
                <a:off x="10127303" y="2657507"/>
                <a:ext cx="944296" cy="840127"/>
                <a:chOff x="2710965" y="4144672"/>
                <a:chExt cx="906750" cy="806723"/>
              </a:xfrm>
            </p:grpSpPr>
            <p:pic>
              <p:nvPicPr>
                <p:cNvPr id="7" name="Picture 6" descr="C:\Users\v-junyo\Dropbox\ZumTeam\Team_Resources\Design inspirations\Metro_Style_Icons\app_64.png"/>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flipH="1">
                  <a:off x="2710965" y="4144672"/>
                  <a:ext cx="906750" cy="806723"/>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bwMode="black">
                <a:xfrm>
                  <a:off x="2946913" y="4442657"/>
                  <a:ext cx="423592" cy="415818"/>
                  <a:chOff x="5184775" y="-456659"/>
                  <a:chExt cx="1500188" cy="1472659"/>
                </a:xfrm>
                <a:solidFill>
                  <a:srgbClr val="FFFFFF"/>
                </a:solidFill>
              </p:grpSpPr>
              <p:sp>
                <p:nvSpPr>
                  <p:cNvPr id="9" name="Freeform 86"/>
                  <p:cNvSpPr>
                    <a:spLocks noEditPoints="1"/>
                  </p:cNvSpPr>
                  <p:nvPr/>
                </p:nvSpPr>
                <p:spPr bwMode="black">
                  <a:xfrm>
                    <a:off x="5184775" y="-337598"/>
                    <a:ext cx="1095374" cy="110172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10"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11" name="Freeform 88"/>
                  <p:cNvSpPr>
                    <a:spLocks noEditPoints="1"/>
                  </p:cNvSpPr>
                  <p:nvPr/>
                </p:nvSpPr>
                <p:spPr bwMode="black">
                  <a:xfrm>
                    <a:off x="6129339" y="-456659"/>
                    <a:ext cx="555624" cy="598490"/>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grpSp>
          </p:grpSp>
        </p:grpSp>
        <p:pic>
          <p:nvPicPr>
            <p:cNvPr id="22" name="Picture 21"/>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a:stretch/>
          </p:blipFill>
          <p:spPr>
            <a:xfrm>
              <a:off x="10224756" y="3832022"/>
              <a:ext cx="1689744" cy="614254"/>
            </a:xfrm>
            <a:prstGeom prst="rect">
              <a:avLst/>
            </a:prstGeom>
          </p:spPr>
        </p:pic>
      </p:grpSp>
      <p:grpSp>
        <p:nvGrpSpPr>
          <p:cNvPr id="26" name="Group 25"/>
          <p:cNvGrpSpPr/>
          <p:nvPr/>
        </p:nvGrpSpPr>
        <p:grpSpPr>
          <a:xfrm>
            <a:off x="10006386" y="147636"/>
            <a:ext cx="2130426" cy="2130426"/>
            <a:chOff x="10006386" y="147636"/>
            <a:chExt cx="2130426" cy="2130426"/>
          </a:xfrm>
        </p:grpSpPr>
        <p:grpSp>
          <p:nvGrpSpPr>
            <p:cNvPr id="20" name="Group 19"/>
            <p:cNvGrpSpPr/>
            <p:nvPr/>
          </p:nvGrpSpPr>
          <p:grpSpPr>
            <a:xfrm>
              <a:off x="10006386" y="147636"/>
              <a:ext cx="2130426" cy="2130426"/>
              <a:chOff x="10006386" y="147636"/>
              <a:chExt cx="2130426" cy="2130426"/>
            </a:xfrm>
          </p:grpSpPr>
          <p:sp>
            <p:nvSpPr>
              <p:cNvPr id="4" name="Rounded Rectangle 3"/>
              <p:cNvSpPr/>
              <p:nvPr/>
            </p:nvSpPr>
            <p:spPr bwMode="auto">
              <a:xfrm>
                <a:off x="10006386" y="147636"/>
                <a:ext cx="2130426" cy="2130426"/>
              </a:xfrm>
              <a:prstGeom prst="round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Freeform 207"/>
              <p:cNvSpPr>
                <a:spLocks noEditPoints="1"/>
              </p:cNvSpPr>
              <p:nvPr/>
            </p:nvSpPr>
            <p:spPr bwMode="black">
              <a:xfrm>
                <a:off x="10373021" y="524231"/>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pic>
          <p:nvPicPr>
            <p:cNvPr id="23" name="Picture 22"/>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r="32146"/>
            <a:stretch/>
          </p:blipFill>
          <p:spPr>
            <a:xfrm>
              <a:off x="10496356" y="1592114"/>
              <a:ext cx="1146548" cy="614254"/>
            </a:xfrm>
            <a:prstGeom prst="rect">
              <a:avLst/>
            </a:prstGeom>
          </p:spPr>
        </p:pic>
      </p:grpSp>
    </p:spTree>
    <p:extLst>
      <p:ext uri="{BB962C8B-B14F-4D97-AF65-F5344CB8AC3E}">
        <p14:creationId xmlns:p14="http://schemas.microsoft.com/office/powerpoint/2010/main" val="16148240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When should I move to the cloud?</a:t>
            </a:r>
            <a:endParaRPr lang="en-US" dirty="0"/>
          </a:p>
        </p:txBody>
      </p:sp>
    </p:spTree>
    <p:extLst>
      <p:ext uri="{BB962C8B-B14F-4D97-AF65-F5344CB8AC3E}">
        <p14:creationId xmlns:p14="http://schemas.microsoft.com/office/powerpoint/2010/main" val="2403135208"/>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Move Forward</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Don’t Move Up</a:t>
            </a:r>
          </a:p>
        </p:txBody>
      </p:sp>
      <p:grpSp>
        <p:nvGrpSpPr>
          <p:cNvPr id="12" name="Group 11"/>
          <p:cNvGrpSpPr/>
          <p:nvPr/>
        </p:nvGrpSpPr>
        <p:grpSpPr>
          <a:xfrm>
            <a:off x="1189038" y="4335462"/>
            <a:ext cx="2286000" cy="1447801"/>
            <a:chOff x="6675437" y="4335462"/>
            <a:chExt cx="2286000" cy="1447801"/>
          </a:xfrm>
          <a:solidFill>
            <a:schemeClr val="accent3">
              <a:lumMod val="75000"/>
            </a:schemeClr>
          </a:solidFill>
        </p:grpSpPr>
        <p:sp>
          <p:nvSpPr>
            <p:cNvPr id="13" name="Rectangle 12"/>
            <p:cNvSpPr/>
            <p:nvPr/>
          </p:nvSpPr>
          <p:spPr bwMode="auto">
            <a:xfrm>
              <a:off x="6675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14" name="Up Arrow 13"/>
            <p:cNvSpPr/>
            <p:nvPr/>
          </p:nvSpPr>
          <p:spPr bwMode="auto">
            <a:xfrm>
              <a:off x="6827837" y="45640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5" name="Group 14"/>
          <p:cNvGrpSpPr/>
          <p:nvPr/>
        </p:nvGrpSpPr>
        <p:grpSpPr>
          <a:xfrm>
            <a:off x="3475038" y="4335462"/>
            <a:ext cx="2286000" cy="1447801"/>
            <a:chOff x="8961437" y="4335462"/>
            <a:chExt cx="2286000" cy="1447801"/>
          </a:xfrm>
          <a:solidFill>
            <a:schemeClr val="accent3">
              <a:lumMod val="75000"/>
            </a:schemeClr>
          </a:solidFill>
        </p:grpSpPr>
        <p:sp>
          <p:nvSpPr>
            <p:cNvPr id="16" name="Rectangle 15"/>
            <p:cNvSpPr/>
            <p:nvPr/>
          </p:nvSpPr>
          <p:spPr bwMode="auto">
            <a:xfrm>
              <a:off x="8961437" y="4335462"/>
              <a:ext cx="2286000" cy="1447801"/>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17" name="Up Arrow 16"/>
            <p:cNvSpPr/>
            <p:nvPr/>
          </p:nvSpPr>
          <p:spPr bwMode="auto">
            <a:xfrm rot="10800000">
              <a:off x="9321428" y="4640262"/>
              <a:ext cx="415184" cy="838200"/>
            </a:xfrm>
            <a:prstGeom prst="upArrow">
              <a:avLst/>
            </a:prstGeom>
            <a:solidFill>
              <a:srgbClr val="F7F7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273228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Upgrade Path</a:t>
            </a:r>
            <a:endParaRPr lang="en-US" dirty="0"/>
          </a:p>
        </p:txBody>
      </p:sp>
      <p:grpSp>
        <p:nvGrpSpPr>
          <p:cNvPr id="47" name="Group 46"/>
          <p:cNvGrpSpPr/>
          <p:nvPr/>
        </p:nvGrpSpPr>
        <p:grpSpPr>
          <a:xfrm>
            <a:off x="2049663" y="2314915"/>
            <a:ext cx="2821894" cy="2821894"/>
            <a:chOff x="9340735" y="2314915"/>
            <a:chExt cx="2821894" cy="2821894"/>
          </a:xfrm>
        </p:grpSpPr>
        <p:sp>
          <p:nvSpPr>
            <p:cNvPr id="8" name="Rectangle 7"/>
            <p:cNvSpPr/>
            <p:nvPr/>
          </p:nvSpPr>
          <p:spPr bwMode="auto">
            <a:xfrm>
              <a:off x="9340735" y="2314915"/>
              <a:ext cx="2821894" cy="282189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Private Cloud</a:t>
              </a:r>
              <a:endParaRPr lang="en-US" sz="2800" b="1"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207"/>
            <p:cNvSpPr>
              <a:spLocks noEditPoints="1"/>
            </p:cNvSpPr>
            <p:nvPr/>
          </p:nvSpPr>
          <p:spPr bwMode="black">
            <a:xfrm>
              <a:off x="10095844" y="3291246"/>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grpSp>
        <p:nvGrpSpPr>
          <p:cNvPr id="3" name="Group 2"/>
          <p:cNvGrpSpPr/>
          <p:nvPr/>
        </p:nvGrpSpPr>
        <p:grpSpPr>
          <a:xfrm>
            <a:off x="6831204" y="566200"/>
            <a:ext cx="2821894" cy="2821894"/>
            <a:chOff x="195943" y="2314915"/>
            <a:chExt cx="2821894" cy="2821894"/>
          </a:xfrm>
        </p:grpSpPr>
        <p:sp>
          <p:nvSpPr>
            <p:cNvPr id="5" name="Rectangle 4"/>
            <p:cNvSpPr/>
            <p:nvPr/>
          </p:nvSpPr>
          <p:spPr bwMode="auto">
            <a:xfrm>
              <a:off x="195943" y="2314915"/>
              <a:ext cx="2821894" cy="2821894"/>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SaaS</a:t>
              </a:r>
            </a:p>
          </p:txBody>
        </p:sp>
        <p:grpSp>
          <p:nvGrpSpPr>
            <p:cNvPr id="22" name="Group 21"/>
            <p:cNvGrpSpPr/>
            <p:nvPr/>
          </p:nvGrpSpPr>
          <p:grpSpPr>
            <a:xfrm>
              <a:off x="656892" y="3061849"/>
              <a:ext cx="1899995" cy="1495219"/>
              <a:chOff x="8170069" y="489786"/>
              <a:chExt cx="1899995" cy="1495219"/>
            </a:xfrm>
          </p:grpSpPr>
          <p:pic>
            <p:nvPicPr>
              <p:cNvPr id="23" name="Picture 22"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8909233" y="824174"/>
                <a:ext cx="1160831" cy="1160831"/>
              </a:xfrm>
              <a:prstGeom prst="rect">
                <a:avLst/>
              </a:prstGeom>
              <a:noFill/>
            </p:spPr>
          </p:pic>
          <p:grpSp>
            <p:nvGrpSpPr>
              <p:cNvPr id="24" name="Group 23"/>
              <p:cNvGrpSpPr/>
              <p:nvPr/>
            </p:nvGrpSpPr>
            <p:grpSpPr>
              <a:xfrm>
                <a:off x="8170069" y="489786"/>
                <a:ext cx="944296" cy="840127"/>
                <a:chOff x="2710965" y="4337264"/>
                <a:chExt cx="906750" cy="806723"/>
              </a:xfrm>
            </p:grpSpPr>
            <p:pic>
              <p:nvPicPr>
                <p:cNvPr id="25" name="Picture 24" descr="C:\Users\v-junyo\Dropbox\ZumTeam\Team_Resources\Design inspirations\Metro_Style_Icons\app_64.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flipH="1">
                  <a:off x="2710965" y="4337264"/>
                  <a:ext cx="906750" cy="80672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p:nvPr/>
              </p:nvGrpSpPr>
              <p:grpSpPr bwMode="black">
                <a:xfrm>
                  <a:off x="2946913" y="4635249"/>
                  <a:ext cx="423592" cy="344700"/>
                  <a:chOff x="5184775" y="225425"/>
                  <a:chExt cx="1500188" cy="1220788"/>
                </a:xfrm>
                <a:solidFill>
                  <a:srgbClr val="FFFFFF"/>
                </a:solidFill>
              </p:grpSpPr>
              <p:sp>
                <p:nvSpPr>
                  <p:cNvPr id="2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2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29"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grpSp>
          </p:grpSp>
        </p:grpSp>
      </p:grpSp>
      <p:grpSp>
        <p:nvGrpSpPr>
          <p:cNvPr id="4" name="Group 3"/>
          <p:cNvGrpSpPr/>
          <p:nvPr/>
        </p:nvGrpSpPr>
        <p:grpSpPr>
          <a:xfrm>
            <a:off x="6825502" y="3822767"/>
            <a:ext cx="2821894" cy="2821894"/>
            <a:chOff x="3244207" y="2314915"/>
            <a:chExt cx="2821894" cy="2821894"/>
          </a:xfrm>
        </p:grpSpPr>
        <p:sp>
          <p:nvSpPr>
            <p:cNvPr id="6" name="Rectangle 5"/>
            <p:cNvSpPr/>
            <p:nvPr/>
          </p:nvSpPr>
          <p:spPr bwMode="auto">
            <a:xfrm>
              <a:off x="3244207" y="2314915"/>
              <a:ext cx="2821894" cy="2821894"/>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1"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0">
                        <a:srgbClr val="FFFFFF"/>
                      </a:gs>
                      <a:gs pos="100000">
                        <a:srgbClr val="FFFFFF"/>
                      </a:gs>
                    </a:gsLst>
                    <a:lin ang="5400000" scaled="0"/>
                  </a:gradFill>
                  <a:ea typeface="Segoe UI" pitchFamily="34" charset="0"/>
                  <a:cs typeface="Segoe UI" pitchFamily="34" charset="0"/>
                </a:rPr>
                <a:t>Hosted </a:t>
              </a:r>
              <a:r>
                <a:rPr lang="en-US" sz="2800" b="1" dirty="0" err="1" smtClean="0">
                  <a:gradFill>
                    <a:gsLst>
                      <a:gs pos="0">
                        <a:srgbClr val="FFFFFF"/>
                      </a:gs>
                      <a:gs pos="100000">
                        <a:srgbClr val="FFFFFF"/>
                      </a:gs>
                    </a:gsLst>
                    <a:lin ang="5400000" scaled="0"/>
                  </a:gradFill>
                  <a:ea typeface="Segoe UI" pitchFamily="34" charset="0"/>
                  <a:cs typeface="Segoe UI" pitchFamily="34" charset="0"/>
                </a:rPr>
                <a:t>IaaS</a:t>
              </a:r>
              <a:endParaRPr lang="en-US" sz="2800" b="1"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2" name="Group 31"/>
            <p:cNvGrpSpPr/>
            <p:nvPr/>
          </p:nvGrpSpPr>
          <p:grpSpPr>
            <a:xfrm>
              <a:off x="3814512" y="3069992"/>
              <a:ext cx="1689750" cy="1478933"/>
              <a:chOff x="5656722" y="4131270"/>
              <a:chExt cx="1868555" cy="1635430"/>
            </a:xfrm>
          </p:grpSpPr>
          <p:pic>
            <p:nvPicPr>
              <p:cNvPr id="33" name="Picture 32"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6241610" y="4483033"/>
                <a:ext cx="1283667" cy="1283667"/>
              </a:xfrm>
              <a:prstGeom prst="rect">
                <a:avLst/>
              </a:prstGeom>
              <a:noFill/>
            </p:spPr>
          </p:pic>
          <p:sp>
            <p:nvSpPr>
              <p:cNvPr id="34" name="Freeform 207"/>
              <p:cNvSpPr>
                <a:spLocks noEditPoints="1"/>
              </p:cNvSpPr>
              <p:nvPr/>
            </p:nvSpPr>
            <p:spPr bwMode="black">
              <a:xfrm>
                <a:off x="5656722" y="4131270"/>
                <a:ext cx="1169777" cy="87020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grpSp>
      <p:pic>
        <p:nvPicPr>
          <p:cNvPr id="30" name="Picture 29"/>
          <p:cNvPicPr>
            <a:picLocks noChangeAspect="1"/>
          </p:cNvPicPr>
          <p:nvPr/>
        </p:nvPicPr>
        <p:blipFill>
          <a:blip r:embed="rId4">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6919611" y="5948348"/>
            <a:ext cx="2633675" cy="634350"/>
          </a:xfrm>
          <a:prstGeom prst="rect">
            <a:avLst/>
          </a:prstGeom>
        </p:spPr>
      </p:pic>
      <p:pic>
        <p:nvPicPr>
          <p:cNvPr id="31" name="Picture 30"/>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a:stretch/>
        </p:blipFill>
        <p:spPr>
          <a:xfrm>
            <a:off x="7127594" y="2616926"/>
            <a:ext cx="2217709" cy="806179"/>
          </a:xfrm>
          <a:prstGeom prst="rect">
            <a:avLst/>
          </a:prstGeom>
        </p:spPr>
      </p:pic>
      <p:pic>
        <p:nvPicPr>
          <p:cNvPr id="35" name="Picture 34"/>
          <p:cNvPicPr>
            <a:picLocks noChangeAspect="1"/>
          </p:cNvPicPr>
          <p:nvPr/>
        </p:nvPicPr>
        <p:blipFill rotWithShape="1">
          <a:blip r:embed="rId6" cstate="print">
            <a:biLevel thresh="25000"/>
            <a:extLst>
              <a:ext uri="{28A0092B-C50C-407E-A947-70E740481C1C}">
                <a14:useLocalDpi xmlns:a14="http://schemas.microsoft.com/office/drawing/2010/main" val="0"/>
              </a:ext>
            </a:extLst>
          </a:blip>
          <a:srcRect r="32146"/>
          <a:stretch/>
        </p:blipFill>
        <p:spPr>
          <a:xfrm>
            <a:off x="2708214" y="4354581"/>
            <a:ext cx="1504791" cy="806179"/>
          </a:xfrm>
          <a:prstGeom prst="rect">
            <a:avLst/>
          </a:prstGeom>
        </p:spPr>
      </p:pic>
      <p:sp>
        <p:nvSpPr>
          <p:cNvPr id="2" name="Right Arrow 1"/>
          <p:cNvSpPr/>
          <p:nvPr/>
        </p:nvSpPr>
        <p:spPr bwMode="auto">
          <a:xfrm rot="20700000">
            <a:off x="4743752" y="2419988"/>
            <a:ext cx="2332892" cy="700839"/>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ight Arrow 36"/>
          <p:cNvSpPr/>
          <p:nvPr/>
        </p:nvSpPr>
        <p:spPr bwMode="auto">
          <a:xfrm rot="900000" flipV="1">
            <a:off x="4700824" y="4111182"/>
            <a:ext cx="2332892" cy="700839"/>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30478956"/>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Journey to the Cloud</a:t>
            </a:r>
            <a:endParaRPr lang="en-US" dirty="0"/>
          </a:p>
        </p:txBody>
      </p:sp>
      <p:sp>
        <p:nvSpPr>
          <p:cNvPr id="3" name="Text Placeholder 2"/>
          <p:cNvSpPr>
            <a:spLocks noGrp="1"/>
          </p:cNvSpPr>
          <p:nvPr>
            <p:ph type="body" sz="quarter" idx="11"/>
          </p:nvPr>
        </p:nvSpPr>
        <p:spPr>
          <a:xfrm>
            <a:off x="274639" y="1212849"/>
            <a:ext cx="11889564" cy="5016758"/>
          </a:xfrm>
        </p:spPr>
        <p:txBody>
          <a:bodyPr/>
          <a:lstStyle/>
          <a:p>
            <a:r>
              <a:rPr lang="en-US" sz="3600" dirty="0"/>
              <a:t>Journey is inevitable</a:t>
            </a:r>
          </a:p>
          <a:p>
            <a:r>
              <a:rPr lang="en-US" sz="3600" dirty="0"/>
              <a:t>Workload-based determination of platform</a:t>
            </a:r>
          </a:p>
          <a:p>
            <a:r>
              <a:rPr lang="en-US" sz="3600" dirty="0" smtClean="0"/>
              <a:t>Microsoft wants you in the (their) cloud</a:t>
            </a:r>
          </a:p>
          <a:p>
            <a:pPr lvl="1"/>
            <a:r>
              <a:rPr lang="en-US" dirty="0" smtClean="0"/>
              <a:t>Aggressive pricing</a:t>
            </a:r>
          </a:p>
          <a:p>
            <a:pPr lvl="1"/>
            <a:r>
              <a:rPr lang="en-US" dirty="0" smtClean="0"/>
              <a:t>But there are (many) alternatives</a:t>
            </a:r>
          </a:p>
          <a:p>
            <a:r>
              <a:rPr lang="en-US" sz="3600" dirty="0" smtClean="0"/>
              <a:t>Tools and guidance are incomplete</a:t>
            </a:r>
          </a:p>
          <a:p>
            <a:r>
              <a:rPr lang="en-US" sz="3600" dirty="0" smtClean="0"/>
              <a:t>Address challenges of hybrid service architecture early on</a:t>
            </a:r>
          </a:p>
          <a:p>
            <a:r>
              <a:rPr lang="en-US" sz="3600" dirty="0" smtClean="0"/>
              <a:t>Architect </a:t>
            </a:r>
            <a:r>
              <a:rPr lang="en-US" sz="3600" dirty="0" err="1" smtClean="0"/>
              <a:t>on-premise</a:t>
            </a:r>
            <a:r>
              <a:rPr lang="en-US" sz="3600" dirty="0" smtClean="0"/>
              <a:t> implementations to reflect Office 365</a:t>
            </a:r>
          </a:p>
          <a:p>
            <a:r>
              <a:rPr lang="en-US" sz="3600" dirty="0" smtClean="0"/>
              <a:t>Build customizations for cloud, whenever possible</a:t>
            </a:r>
          </a:p>
        </p:txBody>
      </p:sp>
    </p:spTree>
    <p:extLst>
      <p:ext uri="{BB962C8B-B14F-4D97-AF65-F5344CB8AC3E}">
        <p14:creationId xmlns:p14="http://schemas.microsoft.com/office/powerpoint/2010/main" val="27131970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26820" b="18901"/>
          <a:stretch/>
        </p:blipFill>
        <p:spPr>
          <a:xfrm>
            <a:off x="-1" y="1"/>
            <a:ext cx="12436476" cy="7002462"/>
          </a:xfrm>
          <a:prstGeom prst="rect">
            <a:avLst/>
          </a:prstGeom>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1454152246"/>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 what I end up with is…</a:t>
            </a:r>
            <a:endParaRPr lang="en-US" dirty="0"/>
          </a:p>
        </p:txBody>
      </p:sp>
    </p:spTree>
    <p:extLst>
      <p:ext uri="{BB962C8B-B14F-4D97-AF65-F5344CB8AC3E}">
        <p14:creationId xmlns:p14="http://schemas.microsoft.com/office/powerpoint/2010/main" val="2770667552"/>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2713037" y="3497262"/>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ounded Rectangle 3"/>
          <p:cNvSpPr/>
          <p:nvPr/>
        </p:nvSpPr>
        <p:spPr bwMode="auto">
          <a:xfrm>
            <a:off x="2713037" y="3497262"/>
            <a:ext cx="7091585" cy="2818422"/>
          </a:xfrm>
          <a:prstGeom prst="roundRect">
            <a:avLst>
              <a:gd name="adj" fmla="val 8096"/>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Freeform 207"/>
          <p:cNvSpPr>
            <a:spLocks noEditPoints="1"/>
          </p:cNvSpPr>
          <p:nvPr/>
        </p:nvSpPr>
        <p:spPr bwMode="black">
          <a:xfrm>
            <a:off x="7900726" y="4150482"/>
            <a:ext cx="1393218" cy="103642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nvGrpSpPr>
          <p:cNvPr id="8" name="Group 7"/>
          <p:cNvGrpSpPr/>
          <p:nvPr/>
        </p:nvGrpSpPr>
        <p:grpSpPr>
          <a:xfrm>
            <a:off x="5670351" y="4129680"/>
            <a:ext cx="1689750" cy="1478933"/>
            <a:chOff x="5656722" y="4131270"/>
            <a:chExt cx="1868555" cy="1635430"/>
          </a:xfrm>
        </p:grpSpPr>
        <p:pic>
          <p:nvPicPr>
            <p:cNvPr id="9" name="Picture 8"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6241610" y="4483033"/>
              <a:ext cx="1283667" cy="1283667"/>
            </a:xfrm>
            <a:prstGeom prst="rect">
              <a:avLst/>
            </a:prstGeom>
            <a:noFill/>
          </p:spPr>
        </p:pic>
        <p:sp>
          <p:nvSpPr>
            <p:cNvPr id="10" name="Freeform 207"/>
            <p:cNvSpPr>
              <a:spLocks noEditPoints="1"/>
            </p:cNvSpPr>
            <p:nvPr/>
          </p:nvSpPr>
          <p:spPr bwMode="black">
            <a:xfrm>
              <a:off x="5656722" y="4131270"/>
              <a:ext cx="1169777" cy="870204"/>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solidFill>
                  <a:srgbClr val="505050"/>
                </a:solidFill>
              </a:endParaRPr>
            </a:p>
          </p:txBody>
        </p:sp>
      </p:grpSp>
      <p:pic>
        <p:nvPicPr>
          <p:cNvPr id="12" name="Picture 11" descr="\\MAGNUM\Projects\Microsoft\Cloud Power FY12\Design\ICONS_PNG\Cloud.png"/>
          <p:cNvPicPr>
            <a:picLocks noChangeAspect="1" noChangeArrowheads="1"/>
          </p:cNvPicPr>
          <p:nvPr/>
        </p:nvPicPr>
        <p:blipFill>
          <a:blip r:embed="rId2" cstate="print">
            <a:biLevel thresh="50000"/>
          </a:blip>
          <a:srcRect/>
          <a:stretch>
            <a:fillRect/>
          </a:stretch>
        </p:blipFill>
        <p:spPr bwMode="auto">
          <a:xfrm>
            <a:off x="3681590" y="4457842"/>
            <a:ext cx="1160831" cy="1160831"/>
          </a:xfrm>
          <a:prstGeom prst="rect">
            <a:avLst/>
          </a:prstGeom>
          <a:noFill/>
        </p:spPr>
      </p:pic>
      <p:grpSp>
        <p:nvGrpSpPr>
          <p:cNvPr id="13" name="Group 12"/>
          <p:cNvGrpSpPr/>
          <p:nvPr/>
        </p:nvGrpSpPr>
        <p:grpSpPr>
          <a:xfrm>
            <a:off x="2942426" y="4123454"/>
            <a:ext cx="944296" cy="840127"/>
            <a:chOff x="2710965" y="4337264"/>
            <a:chExt cx="906750" cy="806723"/>
          </a:xfrm>
        </p:grpSpPr>
        <p:pic>
          <p:nvPicPr>
            <p:cNvPr id="14" name="Picture 13" descr="C:\Users\v-junyo\Dropbox\ZumTeam\Team_Resources\Design inspirations\Metro_Style_Icons\app_64.png"/>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flipH="1">
              <a:off x="2710965" y="4337264"/>
              <a:ext cx="906750" cy="806723"/>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p:cNvGrpSpPr/>
            <p:nvPr/>
          </p:nvGrpSpPr>
          <p:grpSpPr bwMode="black">
            <a:xfrm>
              <a:off x="2946913" y="4635249"/>
              <a:ext cx="423592" cy="344700"/>
              <a:chOff x="5184775" y="225425"/>
              <a:chExt cx="1500188" cy="1220788"/>
            </a:xfrm>
            <a:solidFill>
              <a:srgbClr val="FFFFFF"/>
            </a:solidFill>
          </p:grpSpPr>
          <p:sp>
            <p:nvSpPr>
              <p:cNvPr id="16"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17"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sp>
            <p:nvSpPr>
              <p:cNvPr id="18"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00">
                  <a:solidFill>
                    <a:srgbClr val="505050"/>
                  </a:solidFill>
                </a:endParaRPr>
              </a:p>
            </p:txBody>
          </p:sp>
        </p:grpSp>
      </p:grpSp>
      <p:sp>
        <p:nvSpPr>
          <p:cNvPr id="21" name="Freeform 20"/>
          <p:cNvSpPr/>
          <p:nvPr/>
        </p:nvSpPr>
        <p:spPr>
          <a:xfrm>
            <a:off x="2713037" y="2608812"/>
            <a:ext cx="3486233"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2013</a:t>
            </a:r>
          </a:p>
        </p:txBody>
      </p:sp>
      <p:sp>
        <p:nvSpPr>
          <p:cNvPr id="22" name="Freeform 21"/>
          <p:cNvSpPr/>
          <p:nvPr/>
        </p:nvSpPr>
        <p:spPr>
          <a:xfrm>
            <a:off x="6272304" y="2608812"/>
            <a:ext cx="3532321"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a:solidFill>
                  <a:srgbClr val="FFFFFF"/>
                </a:solidFill>
              </a:rPr>
              <a:t>2010</a:t>
            </a:r>
          </a:p>
        </p:txBody>
      </p:sp>
      <p:sp>
        <p:nvSpPr>
          <p:cNvPr id="23" name="Freeform 22"/>
          <p:cNvSpPr/>
          <p:nvPr/>
        </p:nvSpPr>
        <p:spPr>
          <a:xfrm>
            <a:off x="2713037" y="1717231"/>
            <a:ext cx="3486233"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smtClean="0">
                <a:solidFill>
                  <a:srgbClr val="FFFFFF"/>
                </a:solidFill>
              </a:rPr>
              <a:t>Foundation</a:t>
            </a:r>
            <a:endParaRPr lang="en-US" sz="3200" dirty="0">
              <a:solidFill>
                <a:srgbClr val="FFFFFF"/>
              </a:solidFill>
            </a:endParaRPr>
          </a:p>
        </p:txBody>
      </p:sp>
      <p:sp>
        <p:nvSpPr>
          <p:cNvPr id="24" name="Freeform 23"/>
          <p:cNvSpPr/>
          <p:nvPr/>
        </p:nvSpPr>
        <p:spPr>
          <a:xfrm>
            <a:off x="6272304" y="1717231"/>
            <a:ext cx="3532321" cy="819604"/>
          </a:xfrm>
          <a:custGeom>
            <a:avLst/>
            <a:gdLst>
              <a:gd name="connsiteX0" fmla="*/ 0 w 2323596"/>
              <a:gd name="connsiteY0" fmla="*/ 86095 h 860945"/>
              <a:gd name="connsiteX1" fmla="*/ 86095 w 2323596"/>
              <a:gd name="connsiteY1" fmla="*/ 0 h 860945"/>
              <a:gd name="connsiteX2" fmla="*/ 2237502 w 2323596"/>
              <a:gd name="connsiteY2" fmla="*/ 0 h 860945"/>
              <a:gd name="connsiteX3" fmla="*/ 2323597 w 2323596"/>
              <a:gd name="connsiteY3" fmla="*/ 86095 h 860945"/>
              <a:gd name="connsiteX4" fmla="*/ 2323596 w 2323596"/>
              <a:gd name="connsiteY4" fmla="*/ 774851 h 860945"/>
              <a:gd name="connsiteX5" fmla="*/ 2237501 w 2323596"/>
              <a:gd name="connsiteY5" fmla="*/ 860946 h 860945"/>
              <a:gd name="connsiteX6" fmla="*/ 86095 w 2323596"/>
              <a:gd name="connsiteY6" fmla="*/ 860945 h 860945"/>
              <a:gd name="connsiteX7" fmla="*/ 0 w 2323596"/>
              <a:gd name="connsiteY7" fmla="*/ 774850 h 860945"/>
              <a:gd name="connsiteX8" fmla="*/ 0 w 232359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596" h="860945">
                <a:moveTo>
                  <a:pt x="0" y="86095"/>
                </a:moveTo>
                <a:cubicBezTo>
                  <a:pt x="0" y="38546"/>
                  <a:pt x="38546" y="0"/>
                  <a:pt x="86095" y="0"/>
                </a:cubicBezTo>
                <a:lnTo>
                  <a:pt x="2237502" y="0"/>
                </a:lnTo>
                <a:cubicBezTo>
                  <a:pt x="2285051" y="0"/>
                  <a:pt x="2323597" y="38546"/>
                  <a:pt x="2323597" y="86095"/>
                </a:cubicBezTo>
                <a:cubicBezTo>
                  <a:pt x="2323597" y="315680"/>
                  <a:pt x="2323596" y="545266"/>
                  <a:pt x="2323596" y="774851"/>
                </a:cubicBezTo>
                <a:cubicBezTo>
                  <a:pt x="2323596" y="822400"/>
                  <a:pt x="2285050" y="860946"/>
                  <a:pt x="2237501" y="860946"/>
                </a:cubicBezTo>
                <a:lnTo>
                  <a:pt x="86095" y="860945"/>
                </a:lnTo>
                <a:cubicBezTo>
                  <a:pt x="38546" y="860945"/>
                  <a:pt x="0" y="822399"/>
                  <a:pt x="0" y="774850"/>
                </a:cubicBezTo>
                <a:lnTo>
                  <a:pt x="0" y="86095"/>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smtClean="0">
                <a:solidFill>
                  <a:srgbClr val="FFFFFF"/>
                </a:solidFill>
              </a:rPr>
              <a:t>Server</a:t>
            </a:r>
            <a:endParaRPr lang="en-US" sz="3200" dirty="0">
              <a:solidFill>
                <a:srgbClr val="FFFFFF"/>
              </a:solidFill>
            </a:endParaRPr>
          </a:p>
        </p:txBody>
      </p:sp>
      <p:sp>
        <p:nvSpPr>
          <p:cNvPr id="25" name="TextBox 24"/>
          <p:cNvSpPr txBox="1"/>
          <p:nvPr/>
        </p:nvSpPr>
        <p:spPr>
          <a:xfrm>
            <a:off x="3348994" y="5517652"/>
            <a:ext cx="1223733" cy="738664"/>
          </a:xfrm>
          <a:prstGeom prst="rect">
            <a:avLst/>
          </a:prstGeom>
          <a:noFill/>
        </p:spPr>
        <p:txBody>
          <a:bodyPr wrap="none" lIns="182880" tIns="146304" rIns="182880" bIns="146304" rtlCol="0">
            <a:spAutoFit/>
          </a:bodyPr>
          <a:lstStyle/>
          <a:p>
            <a:pPr>
              <a:lnSpc>
                <a:spcPct val="90000"/>
              </a:lnSpc>
              <a:spcAft>
                <a:spcPts val="600"/>
              </a:spcAft>
            </a:pPr>
            <a:r>
              <a:rPr lang="en-US" sz="3200" b="1" dirty="0" err="1" smtClean="0">
                <a:solidFill>
                  <a:srgbClr val="F7F7F9"/>
                </a:solidFill>
              </a:rPr>
              <a:t>Saas</a:t>
            </a:r>
            <a:endParaRPr lang="en-US" sz="3200" b="1" dirty="0" smtClean="0">
              <a:solidFill>
                <a:srgbClr val="F7F7F9"/>
              </a:solidFill>
            </a:endParaRPr>
          </a:p>
        </p:txBody>
      </p:sp>
      <p:sp>
        <p:nvSpPr>
          <p:cNvPr id="26" name="TextBox 25"/>
          <p:cNvSpPr txBox="1"/>
          <p:nvPr/>
        </p:nvSpPr>
        <p:spPr>
          <a:xfrm>
            <a:off x="5794814" y="5517652"/>
            <a:ext cx="1172437" cy="738664"/>
          </a:xfrm>
          <a:prstGeom prst="rect">
            <a:avLst/>
          </a:prstGeom>
          <a:noFill/>
        </p:spPr>
        <p:txBody>
          <a:bodyPr wrap="none" lIns="182880" tIns="146304" rIns="182880" bIns="146304" rtlCol="0">
            <a:spAutoFit/>
          </a:bodyPr>
          <a:lstStyle/>
          <a:p>
            <a:pPr>
              <a:lnSpc>
                <a:spcPct val="90000"/>
              </a:lnSpc>
              <a:spcAft>
                <a:spcPts val="600"/>
              </a:spcAft>
            </a:pPr>
            <a:r>
              <a:rPr lang="en-US" sz="3200" b="1" dirty="0" err="1" smtClean="0">
                <a:solidFill>
                  <a:srgbClr val="F7F7F9"/>
                </a:solidFill>
              </a:rPr>
              <a:t>IaaS</a:t>
            </a:r>
            <a:endParaRPr lang="en-US" sz="3200" b="1" dirty="0" smtClean="0">
              <a:solidFill>
                <a:srgbClr val="F7F7F9"/>
              </a:solidFill>
            </a:endParaRPr>
          </a:p>
        </p:txBody>
      </p:sp>
      <p:sp>
        <p:nvSpPr>
          <p:cNvPr id="27" name="TextBox 26"/>
          <p:cNvSpPr txBox="1"/>
          <p:nvPr/>
        </p:nvSpPr>
        <p:spPr>
          <a:xfrm>
            <a:off x="7697130" y="5517652"/>
            <a:ext cx="1722459" cy="738664"/>
          </a:xfrm>
          <a:prstGeom prst="rect">
            <a:avLst/>
          </a:prstGeom>
          <a:noFill/>
        </p:spPr>
        <p:txBody>
          <a:bodyPr wrap="none" lIns="182880" tIns="146304" rIns="182880" bIns="146304" rtlCol="0">
            <a:spAutoFit/>
          </a:bodyPr>
          <a:lstStyle/>
          <a:p>
            <a:pPr>
              <a:lnSpc>
                <a:spcPct val="90000"/>
              </a:lnSpc>
              <a:spcAft>
                <a:spcPts val="600"/>
              </a:spcAft>
            </a:pPr>
            <a:r>
              <a:rPr lang="en-US" sz="3200" b="1" dirty="0" smtClean="0">
                <a:solidFill>
                  <a:srgbClr val="F7F7F9"/>
                </a:solidFill>
              </a:rPr>
              <a:t>Private</a:t>
            </a:r>
          </a:p>
        </p:txBody>
      </p:sp>
      <p:sp>
        <p:nvSpPr>
          <p:cNvPr id="28" name="Freeform 27"/>
          <p:cNvSpPr/>
          <p:nvPr/>
        </p:nvSpPr>
        <p:spPr>
          <a:xfrm>
            <a:off x="2713036" y="828617"/>
            <a:ext cx="2263867"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smtClean="0">
                <a:solidFill>
                  <a:srgbClr val="FFFFFF"/>
                </a:solidFill>
              </a:rPr>
              <a:t>Service</a:t>
            </a:r>
            <a:endParaRPr lang="en-US" sz="3200" dirty="0">
              <a:solidFill>
                <a:srgbClr val="FFFFFF"/>
              </a:solidFill>
            </a:endParaRPr>
          </a:p>
        </p:txBody>
      </p:sp>
      <p:sp>
        <p:nvSpPr>
          <p:cNvPr id="32" name="Freeform 31"/>
          <p:cNvSpPr/>
          <p:nvPr/>
        </p:nvSpPr>
        <p:spPr>
          <a:xfrm>
            <a:off x="5140370" y="828617"/>
            <a:ext cx="2263867"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smtClean="0">
                <a:solidFill>
                  <a:srgbClr val="FFFFFF"/>
                </a:solidFill>
              </a:rPr>
              <a:t>Solution</a:t>
            </a:r>
            <a:endParaRPr lang="en-US" sz="3200" dirty="0">
              <a:solidFill>
                <a:srgbClr val="FFFFFF"/>
              </a:solidFill>
            </a:endParaRPr>
          </a:p>
        </p:txBody>
      </p:sp>
      <p:sp>
        <p:nvSpPr>
          <p:cNvPr id="33" name="Freeform 32"/>
          <p:cNvSpPr/>
          <p:nvPr/>
        </p:nvSpPr>
        <p:spPr>
          <a:xfrm>
            <a:off x="7540755" y="828617"/>
            <a:ext cx="2263867" cy="819604"/>
          </a:xfrm>
          <a:custGeom>
            <a:avLst/>
            <a:gdLst>
              <a:gd name="connsiteX0" fmla="*/ 0 w 3497466"/>
              <a:gd name="connsiteY0" fmla="*/ 86095 h 860945"/>
              <a:gd name="connsiteX1" fmla="*/ 86095 w 3497466"/>
              <a:gd name="connsiteY1" fmla="*/ 0 h 860945"/>
              <a:gd name="connsiteX2" fmla="*/ 3411372 w 3497466"/>
              <a:gd name="connsiteY2" fmla="*/ 0 h 860945"/>
              <a:gd name="connsiteX3" fmla="*/ 3497467 w 3497466"/>
              <a:gd name="connsiteY3" fmla="*/ 86095 h 860945"/>
              <a:gd name="connsiteX4" fmla="*/ 3497466 w 3497466"/>
              <a:gd name="connsiteY4" fmla="*/ 774851 h 860945"/>
              <a:gd name="connsiteX5" fmla="*/ 3411371 w 3497466"/>
              <a:gd name="connsiteY5" fmla="*/ 860946 h 860945"/>
              <a:gd name="connsiteX6" fmla="*/ 86095 w 3497466"/>
              <a:gd name="connsiteY6" fmla="*/ 860945 h 860945"/>
              <a:gd name="connsiteX7" fmla="*/ 0 w 3497466"/>
              <a:gd name="connsiteY7" fmla="*/ 774850 h 860945"/>
              <a:gd name="connsiteX8" fmla="*/ 0 w 3497466"/>
              <a:gd name="connsiteY8" fmla="*/ 86095 h 86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7466" h="860945">
                <a:moveTo>
                  <a:pt x="0" y="86095"/>
                </a:moveTo>
                <a:cubicBezTo>
                  <a:pt x="0" y="38546"/>
                  <a:pt x="38546" y="0"/>
                  <a:pt x="86095" y="0"/>
                </a:cubicBezTo>
                <a:lnTo>
                  <a:pt x="3411372" y="0"/>
                </a:lnTo>
                <a:cubicBezTo>
                  <a:pt x="3458921" y="0"/>
                  <a:pt x="3497467" y="38546"/>
                  <a:pt x="3497467" y="86095"/>
                </a:cubicBezTo>
                <a:cubicBezTo>
                  <a:pt x="3497467" y="315680"/>
                  <a:pt x="3497466" y="545266"/>
                  <a:pt x="3497466" y="774851"/>
                </a:cubicBezTo>
                <a:cubicBezTo>
                  <a:pt x="3497466" y="822400"/>
                  <a:pt x="3458920" y="860946"/>
                  <a:pt x="3411371" y="860946"/>
                </a:cubicBezTo>
                <a:lnTo>
                  <a:pt x="86095" y="860945"/>
                </a:lnTo>
                <a:cubicBezTo>
                  <a:pt x="38546" y="860945"/>
                  <a:pt x="0" y="822399"/>
                  <a:pt x="0" y="774850"/>
                </a:cubicBezTo>
                <a:lnTo>
                  <a:pt x="0" y="86095"/>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1405" tIns="101405" rIns="101405" bIns="101405" numCol="1" spcCol="1270" anchor="ctr" anchorCtr="0">
            <a:noAutofit/>
          </a:bodyPr>
          <a:lstStyle/>
          <a:p>
            <a:pPr algn="ctr" defTabSz="888784">
              <a:lnSpc>
                <a:spcPct val="90000"/>
              </a:lnSpc>
              <a:spcBef>
                <a:spcPct val="0"/>
              </a:spcBef>
              <a:spcAft>
                <a:spcPct val="35000"/>
              </a:spcAft>
            </a:pPr>
            <a:r>
              <a:rPr lang="en-US" sz="3200" dirty="0" smtClean="0">
                <a:solidFill>
                  <a:srgbClr val="FFFFFF"/>
                </a:solidFill>
              </a:rPr>
              <a:t>Application</a:t>
            </a:r>
            <a:endParaRPr lang="en-US" sz="3200" dirty="0">
              <a:solidFill>
                <a:srgbClr val="FFFFFF"/>
              </a:solidFill>
            </a:endParaRPr>
          </a:p>
        </p:txBody>
      </p:sp>
    </p:spTree>
    <p:extLst>
      <p:ext uri="{BB962C8B-B14F-4D97-AF65-F5344CB8AC3E}">
        <p14:creationId xmlns:p14="http://schemas.microsoft.com/office/powerpoint/2010/main" val="23985823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8" grpId="0" animBg="1"/>
      <p:bldP spid="32" grpId="0" animBg="1"/>
      <p:bldP spid="3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Remember…</a:t>
            </a:r>
            <a:endParaRPr lang="en-US" dirty="0"/>
          </a:p>
        </p:txBody>
      </p:sp>
    </p:spTree>
    <p:extLst>
      <p:ext uri="{BB962C8B-B14F-4D97-AF65-F5344CB8AC3E}">
        <p14:creationId xmlns:p14="http://schemas.microsoft.com/office/powerpoint/2010/main" val="2892218935"/>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Business</a:t>
            </a:r>
            <a:br>
              <a:rPr lang="en-US" sz="6600" dirty="0" smtClean="0">
                <a:gradFill>
                  <a:gsLst>
                    <a:gs pos="0">
                      <a:srgbClr val="FFFFFF"/>
                    </a:gs>
                    <a:gs pos="100000">
                      <a:srgbClr val="FFFFFF"/>
                    </a:gs>
                  </a:gsLst>
                  <a:lin ang="5400000" scaled="0"/>
                </a:gradFill>
                <a:ea typeface="Segoe UI" pitchFamily="34" charset="0"/>
                <a:cs typeface="Segoe UI" pitchFamily="34" charset="0"/>
              </a:rPr>
            </a:br>
            <a:r>
              <a:rPr lang="en-US" sz="6600" dirty="0" smtClean="0">
                <a:gradFill>
                  <a:gsLst>
                    <a:gs pos="0">
                      <a:srgbClr val="FFFFFF"/>
                    </a:gs>
                    <a:gs pos="100000">
                      <a:srgbClr val="FFFFFF"/>
                    </a:gs>
                  </a:gsLst>
                  <a:lin ang="5400000" scaled="0"/>
                </a:gradFill>
                <a:ea typeface="Segoe UI" pitchFamily="34" charset="0"/>
                <a:cs typeface="Segoe UI" pitchFamily="34" charset="0"/>
              </a:rPr>
              <a:t>Matters</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IT Doesn’t Matter</a:t>
            </a:r>
          </a:p>
        </p:txBody>
      </p:sp>
    </p:spTree>
    <p:extLst>
      <p:ext uri="{BB962C8B-B14F-4D97-AF65-F5344CB8AC3E}">
        <p14:creationId xmlns:p14="http://schemas.microsoft.com/office/powerpoint/2010/main" val="4183616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Business</a:t>
            </a:r>
            <a:br>
              <a:rPr lang="en-US" sz="6600" dirty="0" smtClean="0">
                <a:gradFill>
                  <a:gsLst>
                    <a:gs pos="0">
                      <a:srgbClr val="FFFFFF"/>
                    </a:gs>
                    <a:gs pos="100000">
                      <a:srgbClr val="FFFFFF"/>
                    </a:gs>
                  </a:gsLst>
                  <a:lin ang="5400000" scaled="0"/>
                </a:gradFill>
                <a:ea typeface="Segoe UI" pitchFamily="34" charset="0"/>
                <a:cs typeface="Segoe UI" pitchFamily="34" charset="0"/>
              </a:rPr>
            </a:br>
            <a:r>
              <a:rPr lang="en-US" sz="6600" dirty="0" smtClean="0">
                <a:gradFill>
                  <a:gsLst>
                    <a:gs pos="0">
                      <a:srgbClr val="FFFFFF"/>
                    </a:gs>
                    <a:gs pos="100000">
                      <a:srgbClr val="FFFFFF"/>
                    </a:gs>
                  </a:gsLst>
                  <a:lin ang="5400000" scaled="0"/>
                </a:gradFill>
                <a:ea typeface="Segoe UI" pitchFamily="34" charset="0"/>
                <a:cs typeface="Segoe UI" pitchFamily="34" charset="0"/>
              </a:rPr>
              <a:t>Matters</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IT Matters</a:t>
            </a:r>
          </a:p>
        </p:txBody>
      </p:sp>
      <p:grpSp>
        <p:nvGrpSpPr>
          <p:cNvPr id="12" name="Group 11"/>
          <p:cNvGrpSpPr/>
          <p:nvPr/>
        </p:nvGrpSpPr>
        <p:grpSpPr>
          <a:xfrm>
            <a:off x="6675437" y="4335462"/>
            <a:ext cx="2286000" cy="1447801"/>
            <a:chOff x="6675437" y="4335462"/>
            <a:chExt cx="2286000" cy="1447801"/>
          </a:xfrm>
        </p:grpSpPr>
        <p:sp>
          <p:nvSpPr>
            <p:cNvPr id="2" name="Rectangle 1"/>
            <p:cNvSpPr/>
            <p:nvPr/>
          </p:nvSpPr>
          <p:spPr bwMode="auto">
            <a:xfrm>
              <a:off x="6675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VALUE</a:t>
              </a:r>
            </a:p>
          </p:txBody>
        </p:sp>
        <p:sp>
          <p:nvSpPr>
            <p:cNvPr id="3" name="Up Arrow 2"/>
            <p:cNvSpPr/>
            <p:nvPr/>
          </p:nvSpPr>
          <p:spPr bwMode="auto">
            <a:xfrm>
              <a:off x="6827837" y="45640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8961437" y="4335462"/>
            <a:ext cx="2286000" cy="1447801"/>
            <a:chOff x="8961437" y="4335462"/>
            <a:chExt cx="2286000" cy="1447801"/>
          </a:xfrm>
        </p:grpSpPr>
        <p:sp>
          <p:nvSpPr>
            <p:cNvPr id="6" name="Rectangle 5"/>
            <p:cNvSpPr/>
            <p:nvPr/>
          </p:nvSpPr>
          <p:spPr bwMode="auto">
            <a:xfrm>
              <a:off x="8961437" y="4335462"/>
              <a:ext cx="2286000" cy="1447801"/>
            </a:xfrm>
            <a:prstGeom prst="rect">
              <a:avLst/>
            </a:prstGeom>
            <a:solidFill>
              <a:srgbClr val="96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ea typeface="Segoe UI" pitchFamily="34" charset="0"/>
                  <a:cs typeface="Segoe UI" pitchFamily="34" charset="0"/>
                </a:rPr>
                <a:t>  RISK</a:t>
              </a:r>
            </a:p>
          </p:txBody>
        </p:sp>
        <p:sp>
          <p:nvSpPr>
            <p:cNvPr id="9" name="Up Arrow 8"/>
            <p:cNvSpPr/>
            <p:nvPr/>
          </p:nvSpPr>
          <p:spPr bwMode="auto">
            <a:xfrm rot="10800000">
              <a:off x="9321428" y="4640262"/>
              <a:ext cx="415184" cy="838200"/>
            </a:xfrm>
            <a:prstGeom prst="up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7044980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F2652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Upgrade SharePoint</a:t>
            </a:r>
          </a:p>
        </p:txBody>
      </p:sp>
      <p:sp>
        <p:nvSpPr>
          <p:cNvPr id="5" name="Rectangle 4"/>
          <p:cNvSpPr/>
          <p:nvPr/>
        </p:nvSpPr>
        <p:spPr bwMode="auto">
          <a:xfrm>
            <a:off x="6675438" y="1211263"/>
            <a:ext cx="4572000" cy="4572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Upgrade</a:t>
            </a:r>
            <a:br>
              <a:rPr lang="en-US" sz="6600" dirty="0" smtClean="0">
                <a:gradFill>
                  <a:gsLst>
                    <a:gs pos="0">
                      <a:srgbClr val="FFFFFF"/>
                    </a:gs>
                    <a:gs pos="100000">
                      <a:srgbClr val="FFFFFF"/>
                    </a:gs>
                  </a:gsLst>
                  <a:lin ang="5400000" scaled="0"/>
                </a:gradFill>
                <a:ea typeface="Segoe UI" pitchFamily="34" charset="0"/>
                <a:cs typeface="Segoe UI" pitchFamily="34" charset="0"/>
              </a:rPr>
            </a:br>
            <a:r>
              <a:rPr lang="en-US" sz="6600" dirty="0" smtClean="0">
                <a:gradFill>
                  <a:gsLst>
                    <a:gs pos="0">
                      <a:srgbClr val="FFFFFF"/>
                    </a:gs>
                    <a:gs pos="100000">
                      <a:srgbClr val="FFFFFF"/>
                    </a:gs>
                  </a:gsLst>
                  <a:lin ang="5400000" scaled="0"/>
                </a:gradFill>
                <a:ea typeface="Segoe UI" pitchFamily="34" charset="0"/>
                <a:cs typeface="Segoe UI" pitchFamily="34" charset="0"/>
              </a:rPr>
              <a:t>IT</a:t>
            </a:r>
          </a:p>
        </p:txBody>
      </p:sp>
    </p:spTree>
    <p:extLst>
      <p:ext uri="{BB962C8B-B14F-4D97-AF65-F5344CB8AC3E}">
        <p14:creationId xmlns:p14="http://schemas.microsoft.com/office/powerpoint/2010/main" val="1410160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MAHALO! (thank you!)</a:t>
            </a:r>
            <a:endParaRPr lang="en-US" dirty="0"/>
          </a:p>
        </p:txBody>
      </p:sp>
      <p:sp>
        <p:nvSpPr>
          <p:cNvPr id="6" name="Text Placeholder 5"/>
          <p:cNvSpPr>
            <a:spLocks noGrp="1"/>
          </p:cNvSpPr>
          <p:nvPr>
            <p:ph type="body" sz="quarter" idx="11"/>
          </p:nvPr>
        </p:nvSpPr>
        <p:spPr>
          <a:xfrm>
            <a:off x="274639" y="1212849"/>
            <a:ext cx="11889564" cy="7069628"/>
          </a:xfrm>
        </p:spPr>
        <p:txBody>
          <a:bodyPr/>
          <a:lstStyle/>
          <a:p>
            <a:r>
              <a:rPr lang="en-US" dirty="0" smtClean="0"/>
              <a:t>http://tiny.cc/danholmespc14</a:t>
            </a:r>
          </a:p>
          <a:p>
            <a:r>
              <a:rPr lang="en-US" dirty="0" smtClean="0"/>
              <a:t>http://itunity.com</a:t>
            </a:r>
          </a:p>
          <a:p>
            <a:r>
              <a:rPr lang="en-US" dirty="0" smtClean="0"/>
              <a:t>http://bit.ly/danholmearticles</a:t>
            </a:r>
          </a:p>
          <a:p>
            <a:r>
              <a:rPr lang="en-US" dirty="0" smtClean="0"/>
              <a:t>http://bit.ly/danholmebooks</a:t>
            </a:r>
          </a:p>
          <a:p>
            <a:endParaRPr lang="en-US" dirty="0" smtClean="0"/>
          </a:p>
          <a:p>
            <a:r>
              <a:rPr lang="en-US" sz="5400" spc="-102" dirty="0" smtClean="0">
                <a:ln w="3175">
                  <a:noFill/>
                </a:ln>
                <a:gradFill>
                  <a:gsLst>
                    <a:gs pos="1250">
                      <a:schemeClr val="tx1"/>
                    </a:gs>
                    <a:gs pos="100000">
                      <a:schemeClr val="tx1"/>
                    </a:gs>
                  </a:gsLst>
                  <a:lin ang="5400000" scaled="0"/>
                </a:gradFill>
                <a:cs typeface="Segoe UI" pitchFamily="34" charset="0"/>
              </a:rPr>
              <a:t>A HUI HO! (‘til next time!)</a:t>
            </a:r>
          </a:p>
          <a:p>
            <a:r>
              <a:rPr lang="en-US" dirty="0" smtClean="0"/>
              <a:t>dan.holme@itunity.com</a:t>
            </a:r>
          </a:p>
          <a:p>
            <a:r>
              <a:rPr lang="en-US" dirty="0" smtClean="0"/>
              <a:t>@</a:t>
            </a:r>
            <a:r>
              <a:rPr lang="en-US" dirty="0" err="1" smtClean="0"/>
              <a:t>danholme</a:t>
            </a:r>
            <a:endParaRPr lang="en-US" dirty="0" smtClean="0"/>
          </a:p>
          <a:p>
            <a:endParaRPr lang="en-US" dirty="0" smtClean="0"/>
          </a:p>
          <a:p>
            <a:endParaRPr lang="en-US" dirty="0"/>
          </a:p>
        </p:txBody>
      </p:sp>
      <p:sp>
        <p:nvSpPr>
          <p:cNvPr id="4" name="UNITY TILE"/>
          <p:cNvSpPr/>
          <p:nvPr/>
        </p:nvSpPr>
        <p:spPr bwMode="auto">
          <a:xfrm>
            <a:off x="8199437" y="4774894"/>
            <a:ext cx="4114800" cy="205852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6670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900723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7212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Does SharePoint Matter?</a:t>
            </a:r>
            <a:endParaRPr lang="en-US" dirty="0"/>
          </a:p>
        </p:txBody>
      </p:sp>
    </p:spTree>
    <p:extLst>
      <p:ext uri="{BB962C8B-B14F-4D97-AF65-F5344CB8AC3E}">
        <p14:creationId xmlns:p14="http://schemas.microsoft.com/office/powerpoint/2010/main" val="412114675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189038" y="1211263"/>
            <a:ext cx="4572000" cy="45720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45720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Business</a:t>
            </a:r>
            <a:br>
              <a:rPr lang="en-US" sz="6600" dirty="0" smtClean="0">
                <a:gradFill>
                  <a:gsLst>
                    <a:gs pos="0">
                      <a:srgbClr val="FFFFFF"/>
                    </a:gs>
                    <a:gs pos="100000">
                      <a:srgbClr val="FFFFFF"/>
                    </a:gs>
                  </a:gsLst>
                  <a:lin ang="5400000" scaled="0"/>
                </a:gradFill>
                <a:ea typeface="Segoe UI" pitchFamily="34" charset="0"/>
                <a:cs typeface="Segoe UI" pitchFamily="34" charset="0"/>
              </a:rPr>
            </a:br>
            <a:r>
              <a:rPr lang="en-US" sz="6600" dirty="0" smtClean="0">
                <a:gradFill>
                  <a:gsLst>
                    <a:gs pos="0">
                      <a:srgbClr val="FFFFFF"/>
                    </a:gs>
                    <a:gs pos="100000">
                      <a:srgbClr val="FFFFFF"/>
                    </a:gs>
                  </a:gsLst>
                  <a:lin ang="5400000" scaled="0"/>
                </a:gradFill>
                <a:ea typeface="Segoe UI" pitchFamily="34" charset="0"/>
                <a:cs typeface="Segoe UI" pitchFamily="34" charset="0"/>
              </a:rPr>
              <a:t>Matters</a:t>
            </a:r>
          </a:p>
        </p:txBody>
      </p:sp>
      <p:sp>
        <p:nvSpPr>
          <p:cNvPr id="5" name="Rectangle 4"/>
          <p:cNvSpPr/>
          <p:nvPr/>
        </p:nvSpPr>
        <p:spPr bwMode="auto">
          <a:xfrm>
            <a:off x="6675438" y="1211263"/>
            <a:ext cx="4572000" cy="4572000"/>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6600" dirty="0" smtClean="0">
                <a:gradFill>
                  <a:gsLst>
                    <a:gs pos="0">
                      <a:srgbClr val="FFFFFF"/>
                    </a:gs>
                    <a:gs pos="100000">
                      <a:srgbClr val="FFFFFF"/>
                    </a:gs>
                  </a:gsLst>
                  <a:lin ang="5400000" scaled="0"/>
                </a:gradFill>
                <a:ea typeface="Segoe UI" pitchFamily="34" charset="0"/>
                <a:cs typeface="Segoe UI" pitchFamily="34" charset="0"/>
              </a:rPr>
              <a:t>SharePoint Doesn’t Matter</a:t>
            </a:r>
          </a:p>
        </p:txBody>
      </p:sp>
    </p:spTree>
    <p:extLst>
      <p:ext uri="{BB962C8B-B14F-4D97-AF65-F5344CB8AC3E}">
        <p14:creationId xmlns:p14="http://schemas.microsoft.com/office/powerpoint/2010/main" val="3376056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16D6A8C8-1AC8-4E75-85DA-A0194E9BB424}"/>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2</TotalTime>
  <Words>2138</Words>
  <Application>Microsoft Office PowerPoint</Application>
  <PresentationFormat>Custom</PresentationFormat>
  <Paragraphs>443</Paragraphs>
  <Slides>78</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78</vt:i4>
      </vt:variant>
    </vt:vector>
  </HeadingPairs>
  <TitlesOfParts>
    <vt:vector size="87" baseType="lpstr">
      <vt:lpstr>宋体</vt:lpstr>
      <vt:lpstr>Arial</vt:lpstr>
      <vt:lpstr>Calibri</vt:lpstr>
      <vt:lpstr>Segoe Light</vt:lpstr>
      <vt:lpstr>Segoe UI</vt:lpstr>
      <vt:lpstr>Segoe UI Light</vt:lpstr>
      <vt:lpstr>Wingdings</vt:lpstr>
      <vt:lpstr>5-30499_SPC_2014_ITPro_Template_16x9</vt:lpstr>
      <vt:lpstr>1_5-30499_SPC_2014_ITPro_Template_16x9</vt:lpstr>
      <vt:lpstr>PowerPoint Presentation</vt:lpstr>
      <vt:lpstr>SharePoint 2013 and Office 365 Upgrade and Migration Strategy and Tactics</vt:lpstr>
      <vt:lpstr>PowerPoint Presentation</vt:lpstr>
      <vt:lpstr>SharePoint 2013 and Office 365 Upgrade and Migration Strategy and Tactics</vt:lpstr>
      <vt:lpstr>PowerPoint Presentation</vt:lpstr>
      <vt:lpstr>About This Session</vt:lpstr>
      <vt:lpstr>PowerPoint Presentation</vt:lpstr>
      <vt:lpstr>Why Does SharePoint Matter?</vt:lpstr>
      <vt:lpstr>PowerPoint Presentation</vt:lpstr>
      <vt:lpstr>PowerPoint Presentation</vt:lpstr>
      <vt:lpstr>PowerPoint Presentation</vt:lpstr>
      <vt:lpstr>Why should I consider SharePoint 2013?</vt:lpstr>
      <vt:lpstr>Ancient History</vt:lpstr>
      <vt:lpstr>2006</vt:lpstr>
      <vt:lpstr>2007 – 2012: Revolutionary Trends</vt:lpstr>
      <vt:lpstr>SharePoint 2013</vt:lpstr>
      <vt:lpstr>PowerPoint Presentation</vt:lpstr>
      <vt:lpstr>PowerPoint Presentation</vt:lpstr>
      <vt:lpstr>Should I upgrade?</vt:lpstr>
      <vt:lpstr>PowerPoint Presentation</vt:lpstr>
      <vt:lpstr>PowerPoint Presentation</vt:lpstr>
      <vt:lpstr>PowerPoint Presentation</vt:lpstr>
      <vt:lpstr>Workload</vt:lpstr>
      <vt:lpstr>PowerPoint Presentation</vt:lpstr>
      <vt:lpstr>“ Upgrade projects have delivered little or no value ”</vt:lpstr>
      <vt:lpstr>PowerPoint Presentation</vt:lpstr>
      <vt:lpstr>PowerPoint Presentation</vt:lpstr>
      <vt:lpstr>PowerPoint Presentation</vt:lpstr>
      <vt:lpstr>PowerPoint Presentation</vt:lpstr>
      <vt:lpstr>When should I begin moving to 2013?</vt:lpstr>
      <vt:lpstr>PowerPoint Presentation</vt:lpstr>
      <vt:lpstr>PowerPoint Presentation</vt:lpstr>
      <vt:lpstr>“ We are the ones with the budget. If IT can’t deliver, we will go around them. “</vt:lpstr>
      <vt:lpstr>How should I move forward?</vt:lpstr>
      <vt:lpstr>Roadmap to 2013</vt:lpstr>
      <vt:lpstr>Roadmap to 2013</vt:lpstr>
      <vt:lpstr>Roadmap to 2013</vt:lpstr>
      <vt:lpstr>Roadmap to 2013</vt:lpstr>
      <vt:lpstr>Roadmap to 2013</vt:lpstr>
      <vt:lpstr>PowerPoint Presentation</vt:lpstr>
      <vt:lpstr>Mobile</vt:lpstr>
      <vt:lpstr>PowerPoint Presentation</vt:lpstr>
      <vt:lpstr>Search</vt:lpstr>
      <vt:lpstr>Web Content Management</vt:lpstr>
      <vt:lpstr>Roadmap to 2013</vt:lpstr>
      <vt:lpstr>Roadmap to 2013</vt:lpstr>
      <vt:lpstr>Roadmap to 2013</vt:lpstr>
      <vt:lpstr>I have SharePoint 2007… Should I skip 2010?</vt:lpstr>
      <vt:lpstr>The 2010/2013 Workload Decision Tree</vt:lpstr>
      <vt:lpstr>OK, now can we upgrade?</vt:lpstr>
      <vt:lpstr>PowerPoint Presentation</vt:lpstr>
      <vt:lpstr>PowerPoint Presentation</vt:lpstr>
      <vt:lpstr>Upgrade: A High Level View</vt:lpstr>
      <vt:lpstr>Split Personality SharePoint 2013</vt:lpstr>
      <vt:lpstr>Upgrade: A High Level View</vt:lpstr>
      <vt:lpstr>Upgrade to SharePoint 2013</vt:lpstr>
      <vt:lpstr>Upgrade Path</vt:lpstr>
      <vt:lpstr>Upgrade: A High Level View</vt:lpstr>
      <vt:lpstr>Upgrade: A High Level View</vt:lpstr>
      <vt:lpstr>PowerPoint Presentation</vt:lpstr>
      <vt:lpstr>Office 365 or On-Prem?</vt:lpstr>
      <vt:lpstr>PowerPoint Presentation</vt:lpstr>
      <vt:lpstr>PowerPoint Presentation</vt:lpstr>
      <vt:lpstr>Which Cloud?</vt:lpstr>
      <vt:lpstr>Workloads and Clouds</vt:lpstr>
      <vt:lpstr>When should I move to the cloud?</vt:lpstr>
      <vt:lpstr>PowerPoint Presentation</vt:lpstr>
      <vt:lpstr>Upgrade Path</vt:lpstr>
      <vt:lpstr>Journey to the Cloud</vt:lpstr>
      <vt:lpstr>So what I end up with is…</vt:lpstr>
      <vt:lpstr>PowerPoint Presentation</vt:lpstr>
      <vt:lpstr>Remember…</vt:lpstr>
      <vt:lpstr>PowerPoint Presentation</vt:lpstr>
      <vt:lpstr>PowerPoint Presentation</vt:lpstr>
      <vt:lpstr>PowerPoint Presentation</vt:lpstr>
      <vt:lpstr>MAHALO! (thank you!)</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and Office 365 upgrade and migration: strategy and tactics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2014-03-03T16:13:10Z</dcterms:created>
  <dcterms:modified xsi:type="dcterms:W3CDTF">2014-03-04T02:37:42Z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