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36.jpg" ContentType="image/jp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15"/>
    <p:sldMasterId id="2147484221" r:id="rId16"/>
  </p:sldMasterIdLst>
  <p:notesMasterIdLst>
    <p:notesMasterId r:id="rId57"/>
  </p:notesMasterIdLst>
  <p:handoutMasterIdLst>
    <p:handoutMasterId r:id="rId58"/>
  </p:handoutMasterIdLst>
  <p:sldIdLst>
    <p:sldId id="256" r:id="rId17"/>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99" r:id="rId31"/>
    <p:sldId id="300" r:id="rId32"/>
    <p:sldId id="301" r:id="rId33"/>
    <p:sldId id="302" r:id="rId34"/>
    <p:sldId id="288" r:id="rId35"/>
    <p:sldId id="289" r:id="rId36"/>
    <p:sldId id="290" r:id="rId37"/>
    <p:sldId id="291" r:id="rId38"/>
    <p:sldId id="292" r:id="rId39"/>
    <p:sldId id="293" r:id="rId40"/>
    <p:sldId id="294" r:id="rId41"/>
    <p:sldId id="295" r:id="rId42"/>
    <p:sldId id="296" r:id="rId43"/>
    <p:sldId id="275" r:id="rId44"/>
    <p:sldId id="276" r:id="rId45"/>
    <p:sldId id="277" r:id="rId46"/>
    <p:sldId id="278" r:id="rId47"/>
    <p:sldId id="279" r:id="rId48"/>
    <p:sldId id="280" r:id="rId49"/>
    <p:sldId id="281" r:id="rId50"/>
    <p:sldId id="282" r:id="rId51"/>
    <p:sldId id="283" r:id="rId52"/>
    <p:sldId id="285" r:id="rId53"/>
    <p:sldId id="284" r:id="rId54"/>
    <p:sldId id="287" r:id="rId55"/>
    <p:sldId id="286" r:id="rId5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099"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0"/>
    </p:cViewPr>
  </p:outlineViewPr>
  <p:notesTextViewPr>
    <p:cViewPr>
      <p:scale>
        <a:sx n="100" d="100"/>
        <a:sy n="100" d="100"/>
      </p:scale>
      <p:origin x="0" y="-162"/>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slide" Target="slides/slide39.xml"/><Relationship Id="rId63" Type="http://schemas.openxmlformats.org/officeDocument/2006/relationships/tableStyles" Target="tableStyle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2.xml"/><Relationship Id="rId29" Type="http://schemas.openxmlformats.org/officeDocument/2006/relationships/slide" Target="slides/slide13.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handoutMaster" Target="handoutMasters/handoutMaster1.xml"/><Relationship Id="rId5" Type="http://schemas.openxmlformats.org/officeDocument/2006/relationships/customXml" Target="../customXml/item5.xml"/><Relationship Id="rId61" Type="http://schemas.openxmlformats.org/officeDocument/2006/relationships/viewProps" Target="viewProps.xml"/><Relationship Id="rId19" Type="http://schemas.openxmlformats.org/officeDocument/2006/relationships/slide" Target="slides/slide3.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8" Type="http://schemas.openxmlformats.org/officeDocument/2006/relationships/customXml" Target="../customXml/item8.xml"/><Relationship Id="rId51" Type="http://schemas.openxmlformats.org/officeDocument/2006/relationships/slide" Target="slides/slide35.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commentAuthors" Target="commentAuthors.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Master" Target="slideMasters/slideMaster1.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notesMaster" Target="notesMasters/notesMaster1.xml"/><Relationship Id="rId10" Type="http://schemas.openxmlformats.org/officeDocument/2006/relationships/customXml" Target="../customXml/item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43573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63957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4154543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CA201E-DF3A-4906-92CE-6CFA3099AAA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37649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87137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003453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1473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63938" y="236538"/>
            <a:ext cx="3302000" cy="185737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233738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0535756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028345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3495548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38893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637722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FC09F481-5CC1-44AF-B1AC-762B06747FC8}"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347312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15920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22165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59202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26595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520242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50736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100243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387698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339420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044118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813761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14129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6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960" fontAlgn="base">
              <a:spcBef>
                <a:spcPct val="0"/>
              </a:spcBef>
              <a:spcAft>
                <a:spcPct val="0"/>
              </a:spcAft>
            </a:pPr>
            <a:endParaRPr lang="en-US" sz="2238"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8" y="27565"/>
            <a:ext cx="3097489" cy="2805906"/>
          </a:xfrm>
          <a:prstGeom prst="rect">
            <a:avLst/>
          </a:prstGeom>
        </p:spPr>
        <p:txBody>
          <a:bodyPr anchor="b" anchorCtr="0">
            <a:noAutofit/>
          </a:bodyPr>
          <a:lstStyle>
            <a:lvl1pPr marL="0" indent="0">
              <a:lnSpc>
                <a:spcPts val="3876"/>
              </a:lnSpc>
              <a:spcBef>
                <a:spcPts val="0"/>
              </a:spcBef>
              <a:buNone/>
              <a:defRPr sz="3672" b="0" cap="none" baseline="0">
                <a:gradFill>
                  <a:gsLst>
                    <a:gs pos="100000">
                      <a:schemeClr val="bg1"/>
                    </a:gs>
                    <a:gs pos="0">
                      <a:schemeClr val="bg1"/>
                    </a:gs>
                  </a:gsLst>
                  <a:lin ang="5400000" scaled="0"/>
                </a:gradFill>
                <a:latin typeface="Segoe UI Light" pitchFamily="34" charset="0"/>
              </a:defRPr>
            </a:lvl1pPr>
            <a:lvl2pPr marL="620069" indent="0">
              <a:buNone/>
              <a:defRPr sz="2747" b="1"/>
            </a:lvl2pPr>
            <a:lvl3pPr marL="1240137" indent="0">
              <a:buNone/>
              <a:defRPr sz="2442" b="1"/>
            </a:lvl3pPr>
            <a:lvl4pPr marL="1860206" indent="0">
              <a:buNone/>
              <a:defRPr sz="2136" b="1"/>
            </a:lvl4pPr>
            <a:lvl5pPr marL="2480274" indent="0">
              <a:buNone/>
              <a:defRPr sz="2136" b="1"/>
            </a:lvl5pPr>
            <a:lvl6pPr marL="3100344" indent="0">
              <a:buNone/>
              <a:defRPr sz="2136" b="1"/>
            </a:lvl6pPr>
            <a:lvl7pPr marL="3720412" indent="0">
              <a:buNone/>
              <a:defRPr sz="2136" b="1"/>
            </a:lvl7pPr>
            <a:lvl8pPr marL="4340480" indent="0">
              <a:buNone/>
              <a:defRPr sz="2136" b="1"/>
            </a:lvl8pPr>
            <a:lvl9pPr marL="4960549" indent="0">
              <a:buNone/>
              <a:defRPr sz="2136" b="1"/>
            </a:lvl9pPr>
          </a:lstStyle>
          <a:p>
            <a:pPr lvl="0"/>
            <a:r>
              <a:rPr lang="en-US" dirty="0"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89160" y="6221788"/>
            <a:ext cx="2208564" cy="764735"/>
          </a:xfrm>
          <a:prstGeom prst="rect">
            <a:avLst/>
          </a:prstGeom>
        </p:spPr>
      </p:pic>
      <p:sp>
        <p:nvSpPr>
          <p:cNvPr id="8" name="Picture Placeholder 4"/>
          <p:cNvSpPr>
            <a:spLocks noGrp="1"/>
          </p:cNvSpPr>
          <p:nvPr>
            <p:ph type="pic" sz="quarter" idx="11"/>
          </p:nvPr>
        </p:nvSpPr>
        <p:spPr>
          <a:xfrm>
            <a:off x="3968399" y="1054035"/>
            <a:ext cx="8153844" cy="4957693"/>
          </a:xfrm>
          <a:solidFill>
            <a:schemeClr val="bg1">
              <a:lumMod val="95000"/>
            </a:schemeClr>
          </a:solidFill>
          <a:ln>
            <a:noFill/>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lvl1pPr>
              <a:defRPr lang="en-US" sz="2244">
                <a:solidFill>
                  <a:schemeClr val="bg2"/>
                </a:solidFill>
                <a:latin typeface="+mn-lt"/>
                <a:ea typeface="Segoe UI" pitchFamily="34" charset="0"/>
                <a:cs typeface="Segoe UI" pitchFamily="34" charset="0"/>
              </a:defRPr>
            </a:lvl1pPr>
          </a:lstStyle>
          <a:p>
            <a:pPr marL="0" lvl="0" algn="ctr" defTabSz="932290" fontAlgn="base">
              <a:spcBef>
                <a:spcPct val="0"/>
              </a:spcBef>
              <a:spcAft>
                <a:spcPct val="0"/>
              </a:spcAft>
            </a:pPr>
            <a:endParaRPr lang="en-US" dirty="0"/>
          </a:p>
        </p:txBody>
      </p:sp>
      <p:sp>
        <p:nvSpPr>
          <p:cNvPr id="9" name="Text Placeholder 6"/>
          <p:cNvSpPr>
            <a:spLocks noGrp="1"/>
          </p:cNvSpPr>
          <p:nvPr>
            <p:ph type="body" sz="quarter" idx="10"/>
          </p:nvPr>
        </p:nvSpPr>
        <p:spPr>
          <a:xfrm>
            <a:off x="543752" y="3114884"/>
            <a:ext cx="3097489" cy="3646492"/>
          </a:xfrm>
        </p:spPr>
        <p:txBody>
          <a:bodyPr/>
          <a:lstStyle>
            <a:lvl1pPr marL="0" indent="0">
              <a:lnSpc>
                <a:spcPct val="100000"/>
              </a:lnSpc>
              <a:spcBef>
                <a:spcPts val="0"/>
              </a:spcBef>
              <a:spcAft>
                <a:spcPts val="1224"/>
              </a:spcAft>
              <a:buNone/>
              <a:defRPr sz="1836"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2" descr="C:\Users\stacyd\AppData\Local\Temp\vmware-stacyr\VMwareDnD\f284194e\Administration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60460" y="263547"/>
            <a:ext cx="826628" cy="82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77664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5430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Line Title and  Non-Bullete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19121" y="190646"/>
            <a:ext cx="11375537" cy="1045201"/>
          </a:xfrm>
        </p:spPr>
        <p:txBody>
          <a:bodyPr/>
          <a:lstStyle>
            <a:lvl1pPr>
              <a:defRPr sz="3773"/>
            </a:lvl1pPr>
          </a:lstStyle>
          <a:p>
            <a:r>
              <a:rPr lang="en-US" dirty="0" smtClean="0"/>
              <a:t>Title Line One</a:t>
            </a:r>
            <a:br>
              <a:rPr lang="en-US" dirty="0" smtClean="0"/>
            </a:br>
            <a:r>
              <a:rPr lang="en-US" dirty="0" smtClean="0"/>
              <a:t>Title Line Two</a:t>
            </a:r>
            <a:endParaRPr lang="en-US" dirty="0"/>
          </a:p>
        </p:txBody>
      </p:sp>
      <p:sp>
        <p:nvSpPr>
          <p:cNvPr id="4" name="Text Placeholder 4"/>
          <p:cNvSpPr>
            <a:spLocks noGrp="1"/>
          </p:cNvSpPr>
          <p:nvPr>
            <p:ph type="body" sz="quarter" idx="10" hasCustomPrompt="1"/>
          </p:nvPr>
        </p:nvSpPr>
        <p:spPr>
          <a:xfrm>
            <a:off x="432756" y="1480117"/>
            <a:ext cx="11607130" cy="1177139"/>
          </a:xfrm>
          <a:prstGeom prst="rect">
            <a:avLst/>
          </a:prstGeom>
        </p:spPr>
        <p:txBody>
          <a:bodyPr/>
          <a:lstStyle>
            <a:lvl1pPr marL="0" indent="0">
              <a:spcBef>
                <a:spcPts val="0"/>
              </a:spcBef>
              <a:spcAft>
                <a:spcPts val="918"/>
              </a:spcAft>
              <a:buNone/>
              <a:defRPr sz="4385" spc="-136" baseline="0">
                <a:solidFill>
                  <a:srgbClr val="505050"/>
                </a:solidFill>
                <a:latin typeface="Segoe UI Light"/>
                <a:cs typeface="Segoe UI Light"/>
              </a:defRPr>
            </a:lvl1pPr>
            <a:lvl2pPr marL="0" indent="0">
              <a:spcBef>
                <a:spcPts val="0"/>
              </a:spcBef>
              <a:spcAft>
                <a:spcPts val="408"/>
              </a:spcAft>
              <a:buNone/>
              <a:defRPr sz="3264" spc="-68" baseline="0">
                <a:solidFill>
                  <a:srgbClr val="505050"/>
                </a:solidFill>
                <a:latin typeface="Segoe UI Light"/>
                <a:cs typeface="Segoe UI Light"/>
              </a:defRPr>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 32pt</a:t>
            </a:r>
          </a:p>
          <a:p>
            <a:pPr lvl="1"/>
            <a:r>
              <a:rPr lang="en-US" dirty="0" smtClean="0"/>
              <a:t>Second level 24pt</a:t>
            </a:r>
          </a:p>
        </p:txBody>
      </p:sp>
      <p:sp>
        <p:nvSpPr>
          <p:cNvPr id="5" name="Rectangle 4"/>
          <p:cNvSpPr/>
          <p:nvPr userDrawn="1"/>
        </p:nvSpPr>
        <p:spPr>
          <a:xfrm>
            <a:off x="0" y="-3109"/>
            <a:ext cx="12436475" cy="1324297"/>
          </a:xfrm>
          <a:prstGeom prst="rect">
            <a:avLst/>
          </a:prstGeom>
          <a:solidFill>
            <a:srgbClr val="83B800"/>
          </a:solidFill>
          <a:ln>
            <a:noFill/>
          </a:ln>
          <a:effectLst/>
        </p:spPr>
        <p:style>
          <a:lnRef idx="1">
            <a:schemeClr val="accent1"/>
          </a:lnRef>
          <a:fillRef idx="3">
            <a:schemeClr val="accent1"/>
          </a:fillRef>
          <a:effectRef idx="2">
            <a:schemeClr val="accent1"/>
          </a:effectRef>
          <a:fontRef idx="minor">
            <a:schemeClr val="lt1"/>
          </a:fontRef>
        </p:style>
        <p:txBody>
          <a:bodyPr lIns="124344" tIns="62172" rIns="124344" bIns="62172" rtlCol="0" anchor="ctr"/>
          <a:lstStyle/>
          <a:p>
            <a:pPr algn="ctr" defTabSz="932867"/>
            <a:endParaRPr lang="en-US" sz="1937" dirty="0">
              <a:solidFill>
                <a:srgbClr val="FFFFFF"/>
              </a:solidFill>
              <a:latin typeface="Segoe UI Light"/>
            </a:endParaRPr>
          </a:p>
        </p:txBody>
      </p:sp>
      <p:pic>
        <p:nvPicPr>
          <p:cNvPr id="6" name="Picture 5"/>
          <p:cNvPicPr>
            <a:picLocks noChangeAspect="1"/>
          </p:cNvPicPr>
          <p:nvPr userDrawn="1"/>
        </p:nvPicPr>
        <p:blipFill>
          <a:blip r:embed="rId2"/>
          <a:stretch>
            <a:fillRect/>
          </a:stretch>
        </p:blipFill>
        <p:spPr>
          <a:xfrm>
            <a:off x="10363732" y="6450508"/>
            <a:ext cx="1779107" cy="336774"/>
          </a:xfrm>
          <a:prstGeom prst="rect">
            <a:avLst/>
          </a:prstGeom>
        </p:spPr>
      </p:pic>
    </p:spTree>
    <p:extLst>
      <p:ext uri="{BB962C8B-B14F-4D97-AF65-F5344CB8AC3E}">
        <p14:creationId xmlns:p14="http://schemas.microsoft.com/office/powerpoint/2010/main" val="260819143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7763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60535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92105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03709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85028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91655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098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259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72533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2253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A53D9F-536E-4957-B591-DC58E4CCA8B1}" type="datetimeFigureOut">
              <a:rPr lang="en-US" smtClean="0">
                <a:solidFill>
                  <a:prstClr val="black">
                    <a:tint val="75000"/>
                  </a:prstClr>
                </a:solidFill>
              </a:rPr>
              <a:pPr/>
              <a:t>3/4/2014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1CDB594-7502-4597-9BEA-A571D039DF6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7145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 id="2147484219" r:id="rId31"/>
    <p:sldLayoutId id="2147484220"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64A53D9F-536E-4957-B591-DC58E4CCA8B1}" type="datetimeFigureOut">
              <a:rPr lang="en-US" smtClean="0">
                <a:solidFill>
                  <a:prstClr val="black">
                    <a:tint val="75000"/>
                  </a:prstClr>
                </a:solidFill>
              </a:rPr>
              <a:pPr defTabSz="932597"/>
              <a:t>3/4/2014</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F1CDB594-7502-4597-9BEA-A571D039DF67}"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37236985"/>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microsoftcloudpartner.co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33.xml"/><Relationship Id="rId1" Type="http://schemas.openxmlformats.org/officeDocument/2006/relationships/customXml" Target="../../customXml/item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33.xml"/><Relationship Id="rId1" Type="http://schemas.openxmlformats.org/officeDocument/2006/relationships/customXml" Target="../../customXml/item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33.xml"/><Relationship Id="rId1" Type="http://schemas.openxmlformats.org/officeDocument/2006/relationships/customXml" Target="../../customXml/item4.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3.xml"/><Relationship Id="rId1" Type="http://schemas.openxmlformats.org/officeDocument/2006/relationships/customXml" Target="../../customXml/item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33.xml"/><Relationship Id="rId1" Type="http://schemas.openxmlformats.org/officeDocument/2006/relationships/customXml" Target="../../customXml/item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3.xml"/><Relationship Id="rId1" Type="http://schemas.openxmlformats.org/officeDocument/2006/relationships/customXml" Target="../../customXml/item10.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33.xml"/><Relationship Id="rId1" Type="http://schemas.openxmlformats.org/officeDocument/2006/relationships/customXml" Target="../../customXml/item8.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3.xml"/><Relationship Id="rId1" Type="http://schemas.openxmlformats.org/officeDocument/2006/relationships/customXml" Target="../../customXml/item1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33.xml"/><Relationship Id="rId1" Type="http://schemas.openxmlformats.org/officeDocument/2006/relationships/customXml" Target="../../customXml/item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6.xml"/><Relationship Id="rId1" Type="http://schemas.openxmlformats.org/officeDocument/2006/relationships/slideLayout" Target="../slideLayouts/slideLayout31.xml"/><Relationship Id="rId5" Type="http://schemas.openxmlformats.org/officeDocument/2006/relationships/image" Target="../media/image36.jp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hyperlink" Target="https://mspartner.microsoft.com/en/us/pages/membership/view-my-dashboard.aspx" TargetMode="External"/><Relationship Id="rId3" Type="http://schemas.openxmlformats.org/officeDocument/2006/relationships/hyperlink" Target="http://blogs.office.com/office365updates/" TargetMode="External"/><Relationship Id="rId7" Type="http://schemas.openxmlformats.org/officeDocument/2006/relationships/hyperlink" Target="https://portal.fasttrack.office.com/"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hyperlink" Target="http://officeignitelabs.cloudguides.com/" TargetMode="External"/><Relationship Id="rId5" Type="http://schemas.openxmlformats.org/officeDocument/2006/relationships/hyperlink" Target="https://drumbeat.office.com/" TargetMode="External"/><Relationship Id="rId4" Type="http://schemas.openxmlformats.org/officeDocument/2006/relationships/hyperlink" Target="http://www.microsoftcloudparnter.com/"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012597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8837" y="1330408"/>
            <a:ext cx="8497725" cy="1252454"/>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5" name="Rectangle 4"/>
          <p:cNvSpPr/>
          <p:nvPr/>
        </p:nvSpPr>
        <p:spPr>
          <a:xfrm>
            <a:off x="296265" y="1330408"/>
            <a:ext cx="3079566" cy="125245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7" name="TextBox 6"/>
          <p:cNvSpPr txBox="1"/>
          <p:nvPr/>
        </p:nvSpPr>
        <p:spPr>
          <a:xfrm>
            <a:off x="296265" y="1664247"/>
            <a:ext cx="3079565" cy="5847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defTabSz="914126"/>
            <a:r>
              <a:rPr lang="en-US" sz="3200" b="1" dirty="0" smtClean="0">
                <a:solidFill>
                  <a:srgbClr val="FFFFFF"/>
                </a:solidFill>
                <a:latin typeface="Segoe UI Light" panose="020B0502040204020203" pitchFamily="34" charset="0"/>
                <a:cs typeface="Segoe UI Light" panose="020B0502040204020203" pitchFamily="34" charset="0"/>
              </a:rPr>
              <a:t>Connect</a:t>
            </a:r>
            <a:endParaRPr lang="en-US" sz="3200" b="1" dirty="0">
              <a:solidFill>
                <a:srgbClr val="FFFFFF"/>
              </a:solidFill>
              <a:latin typeface="Segoe UI Light" panose="020B0502040204020203" pitchFamily="34" charset="0"/>
              <a:cs typeface="Segoe UI Light" panose="020B0502040204020203" pitchFamily="34" charset="0"/>
            </a:endParaRPr>
          </a:p>
        </p:txBody>
      </p:sp>
      <p:sp>
        <p:nvSpPr>
          <p:cNvPr id="8" name="Rectangle 7"/>
          <p:cNvSpPr/>
          <p:nvPr/>
        </p:nvSpPr>
        <p:spPr>
          <a:xfrm>
            <a:off x="3475037" y="1763206"/>
            <a:ext cx="8398519" cy="400110"/>
          </a:xfrm>
          <a:prstGeom prst="rect">
            <a:avLst/>
          </a:prstGeom>
        </p:spPr>
        <p:txBody>
          <a:bodyPr wrap="square">
            <a:spAutoFit/>
          </a:bodyPr>
          <a:lstStyle/>
          <a:p>
            <a:r>
              <a:rPr lang="en-US" sz="2000" b="1" dirty="0"/>
              <a:t>Connect-</a:t>
            </a:r>
            <a:r>
              <a:rPr lang="en-US" sz="2000" b="1" dirty="0" err="1"/>
              <a:t>MsolService</a:t>
            </a:r>
            <a:endParaRPr lang="en-US" sz="2000" dirty="0"/>
          </a:p>
        </p:txBody>
      </p:sp>
      <p:sp>
        <p:nvSpPr>
          <p:cNvPr id="9" name="Rectangle 8"/>
          <p:cNvSpPr/>
          <p:nvPr/>
        </p:nvSpPr>
        <p:spPr>
          <a:xfrm>
            <a:off x="3398837" y="2646109"/>
            <a:ext cx="8497725" cy="1252454"/>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0" name="Rectangle 9"/>
          <p:cNvSpPr/>
          <p:nvPr/>
        </p:nvSpPr>
        <p:spPr>
          <a:xfrm>
            <a:off x="296265" y="2646109"/>
            <a:ext cx="3079566" cy="125245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1" name="TextBox 10"/>
          <p:cNvSpPr txBox="1"/>
          <p:nvPr/>
        </p:nvSpPr>
        <p:spPr>
          <a:xfrm>
            <a:off x="296265" y="2670270"/>
            <a:ext cx="3079565" cy="10772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defTabSz="914126"/>
            <a:r>
              <a:rPr lang="en-US" sz="3200" b="1" dirty="0" smtClean="0">
                <a:solidFill>
                  <a:srgbClr val="FFFFFF"/>
                </a:solidFill>
                <a:latin typeface="Segoe UI Light" panose="020B0502040204020203" pitchFamily="34" charset="0"/>
                <a:cs typeface="Segoe UI Light" panose="020B0502040204020203" pitchFamily="34" charset="0"/>
              </a:rPr>
              <a:t>Locate your tenant</a:t>
            </a:r>
            <a:endParaRPr lang="en-US" sz="3200" b="1" dirty="0">
              <a:solidFill>
                <a:srgbClr val="FFFFFF"/>
              </a:solidFill>
              <a:latin typeface="Segoe UI Light" panose="020B0502040204020203" pitchFamily="34" charset="0"/>
              <a:cs typeface="Segoe UI Light" panose="020B0502040204020203" pitchFamily="34" charset="0"/>
            </a:endParaRPr>
          </a:p>
        </p:txBody>
      </p:sp>
      <p:sp>
        <p:nvSpPr>
          <p:cNvPr id="13" name="Rectangle 12"/>
          <p:cNvSpPr/>
          <p:nvPr/>
        </p:nvSpPr>
        <p:spPr>
          <a:xfrm>
            <a:off x="3398837" y="3961810"/>
            <a:ext cx="8497725" cy="1252454"/>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4" name="Rectangle 13"/>
          <p:cNvSpPr/>
          <p:nvPr/>
        </p:nvSpPr>
        <p:spPr>
          <a:xfrm>
            <a:off x="296265" y="3961810"/>
            <a:ext cx="3079566" cy="125245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5" name="TextBox 14"/>
          <p:cNvSpPr txBox="1"/>
          <p:nvPr/>
        </p:nvSpPr>
        <p:spPr>
          <a:xfrm>
            <a:off x="296265" y="3997306"/>
            <a:ext cx="3079565" cy="10772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defTabSz="914126"/>
            <a:r>
              <a:rPr lang="en-US" sz="3200" b="1" dirty="0" smtClean="0">
                <a:solidFill>
                  <a:srgbClr val="FFFFFF"/>
                </a:solidFill>
                <a:latin typeface="Segoe UI Light" panose="020B0502040204020203" pitchFamily="34" charset="0"/>
                <a:cs typeface="Segoe UI Light" panose="020B0502040204020203" pitchFamily="34" charset="0"/>
              </a:rPr>
              <a:t>Access your customers</a:t>
            </a:r>
            <a:endParaRPr lang="en-US" sz="3200" b="1" dirty="0">
              <a:solidFill>
                <a:srgbClr val="FFFFFF"/>
              </a:solidFill>
              <a:latin typeface="Segoe UI Light" panose="020B0502040204020203" pitchFamily="34" charset="0"/>
              <a:cs typeface="Segoe UI Light" panose="020B0502040204020203" pitchFamily="34" charset="0"/>
            </a:endParaRPr>
          </a:p>
        </p:txBody>
      </p:sp>
      <p:sp>
        <p:nvSpPr>
          <p:cNvPr id="17" name="Rectangle 16"/>
          <p:cNvSpPr/>
          <p:nvPr/>
        </p:nvSpPr>
        <p:spPr>
          <a:xfrm>
            <a:off x="3398837" y="5290207"/>
            <a:ext cx="8497725" cy="1252454"/>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8" name="Rectangle 17"/>
          <p:cNvSpPr/>
          <p:nvPr/>
        </p:nvSpPr>
        <p:spPr>
          <a:xfrm>
            <a:off x="296265" y="5290207"/>
            <a:ext cx="3079566" cy="125245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26"/>
            <a:endParaRPr lang="en-US" sz="1799" dirty="0">
              <a:solidFill>
                <a:srgbClr val="FFFFFF"/>
              </a:solidFill>
            </a:endParaRPr>
          </a:p>
        </p:txBody>
      </p:sp>
      <p:sp>
        <p:nvSpPr>
          <p:cNvPr id="19" name="TextBox 18"/>
          <p:cNvSpPr txBox="1"/>
          <p:nvPr/>
        </p:nvSpPr>
        <p:spPr>
          <a:xfrm>
            <a:off x="296265" y="5377825"/>
            <a:ext cx="3079565" cy="10772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defTabSz="914126"/>
            <a:r>
              <a:rPr lang="en-US" sz="3200" b="1" dirty="0" smtClean="0">
                <a:solidFill>
                  <a:srgbClr val="FFFFFF"/>
                </a:solidFill>
                <a:latin typeface="Segoe UI Light" panose="020B0502040204020203" pitchFamily="34" charset="0"/>
                <a:cs typeface="Segoe UI Light" panose="020B0502040204020203" pitchFamily="34" charset="0"/>
              </a:rPr>
              <a:t>All other commands</a:t>
            </a:r>
            <a:endParaRPr lang="en-US" sz="3200" b="1" dirty="0">
              <a:solidFill>
                <a:srgbClr val="FFFFFF"/>
              </a:solidFill>
              <a:latin typeface="Segoe UI Light" panose="020B0502040204020203" pitchFamily="34" charset="0"/>
              <a:cs typeface="Segoe UI Light" panose="020B0502040204020203" pitchFamily="34" charset="0"/>
            </a:endParaRPr>
          </a:p>
        </p:txBody>
      </p:sp>
      <p:sp>
        <p:nvSpPr>
          <p:cNvPr id="21" name="Title 16"/>
          <p:cNvSpPr>
            <a:spLocks noGrp="1"/>
          </p:cNvSpPr>
          <p:nvPr>
            <p:ph type="title"/>
          </p:nvPr>
        </p:nvSpPr>
        <p:spPr>
          <a:xfrm>
            <a:off x="274639" y="295274"/>
            <a:ext cx="11889564" cy="917575"/>
          </a:xfrm>
        </p:spPr>
        <p:txBody>
          <a:bodyPr/>
          <a:lstStyle/>
          <a:p>
            <a:r>
              <a:rPr lang="en-US" dirty="0" smtClean="0"/>
              <a:t>Use PowerShell to administer customers</a:t>
            </a:r>
            <a:endParaRPr lang="en-US" dirty="0"/>
          </a:p>
        </p:txBody>
      </p:sp>
      <p:sp>
        <p:nvSpPr>
          <p:cNvPr id="22" name="Rectangle 21"/>
          <p:cNvSpPr/>
          <p:nvPr/>
        </p:nvSpPr>
        <p:spPr>
          <a:xfrm>
            <a:off x="3475037" y="2874987"/>
            <a:ext cx="8398519" cy="707886"/>
          </a:xfrm>
          <a:prstGeom prst="rect">
            <a:avLst/>
          </a:prstGeom>
        </p:spPr>
        <p:txBody>
          <a:bodyPr wrap="square">
            <a:spAutoFit/>
          </a:bodyPr>
          <a:lstStyle/>
          <a:p>
            <a:r>
              <a:rPr lang="en-US" sz="2000" b="1" dirty="0"/>
              <a:t>$</a:t>
            </a:r>
            <a:r>
              <a:rPr lang="en-US" sz="2000" b="1" dirty="0" err="1"/>
              <a:t>tenID</a:t>
            </a:r>
            <a:r>
              <a:rPr lang="en-US" sz="2000" b="1" dirty="0"/>
              <a:t>=(get-</a:t>
            </a:r>
            <a:r>
              <a:rPr lang="en-US" sz="2000" b="1" dirty="0" err="1"/>
              <a:t>msolpartnercontract</a:t>
            </a:r>
            <a:r>
              <a:rPr lang="en-US" sz="2000" b="1" dirty="0"/>
              <a:t> -domain yourtenant.com).</a:t>
            </a:r>
            <a:r>
              <a:rPr lang="en-US" sz="2000" b="1" dirty="0" err="1"/>
              <a:t>tenantId.guid</a:t>
            </a:r>
            <a:endParaRPr lang="en-US" sz="2000" dirty="0"/>
          </a:p>
        </p:txBody>
      </p:sp>
      <p:sp>
        <p:nvSpPr>
          <p:cNvPr id="23" name="Rectangle 22"/>
          <p:cNvSpPr/>
          <p:nvPr/>
        </p:nvSpPr>
        <p:spPr>
          <a:xfrm>
            <a:off x="3475037" y="4282739"/>
            <a:ext cx="8398519" cy="646331"/>
          </a:xfrm>
          <a:prstGeom prst="rect">
            <a:avLst/>
          </a:prstGeom>
        </p:spPr>
        <p:txBody>
          <a:bodyPr wrap="square">
            <a:spAutoFit/>
          </a:bodyPr>
          <a:lstStyle/>
          <a:p>
            <a:pPr marL="0" lvl="1"/>
            <a:r>
              <a:rPr lang="en-US" b="1" dirty="0"/>
              <a:t>Get-</a:t>
            </a:r>
            <a:r>
              <a:rPr lang="en-US" b="1" dirty="0" err="1"/>
              <a:t>MsolUser</a:t>
            </a:r>
            <a:r>
              <a:rPr lang="en-US" b="1" dirty="0"/>
              <a:t> -</a:t>
            </a:r>
            <a:r>
              <a:rPr lang="en-US" b="1" dirty="0" err="1"/>
              <a:t>tenantID</a:t>
            </a:r>
            <a:r>
              <a:rPr lang="en-US" b="1" dirty="0"/>
              <a:t> $</a:t>
            </a:r>
            <a:r>
              <a:rPr lang="en-US" b="1" dirty="0" err="1"/>
              <a:t>tenID</a:t>
            </a:r>
            <a:endParaRPr lang="en-US" dirty="0"/>
          </a:p>
          <a:p>
            <a:pPr marL="0" lvl="1"/>
            <a:r>
              <a:rPr lang="en-US" dirty="0"/>
              <a:t>Or set Principal Name: </a:t>
            </a:r>
            <a:r>
              <a:rPr lang="en-US" b="1" dirty="0"/>
              <a:t>Set-</a:t>
            </a:r>
            <a:r>
              <a:rPr lang="en-US" b="1" dirty="0" err="1"/>
              <a:t>MSOLUserPrincipalName</a:t>
            </a:r>
            <a:endParaRPr lang="en-US" dirty="0"/>
          </a:p>
        </p:txBody>
      </p:sp>
      <p:sp>
        <p:nvSpPr>
          <p:cNvPr id="24" name="Rectangle 23"/>
          <p:cNvSpPr/>
          <p:nvPr/>
        </p:nvSpPr>
        <p:spPr>
          <a:xfrm>
            <a:off x="3475037" y="5643750"/>
            <a:ext cx="8398519" cy="400110"/>
          </a:xfrm>
          <a:prstGeom prst="rect">
            <a:avLst/>
          </a:prstGeom>
        </p:spPr>
        <p:txBody>
          <a:bodyPr wrap="square">
            <a:spAutoFit/>
          </a:bodyPr>
          <a:lstStyle/>
          <a:p>
            <a:r>
              <a:rPr lang="en-US" sz="2000" dirty="0" smtClean="0"/>
              <a:t>Add </a:t>
            </a:r>
            <a:r>
              <a:rPr lang="en-US" sz="2000" b="1" dirty="0" smtClean="0"/>
              <a:t>–</a:t>
            </a:r>
            <a:r>
              <a:rPr lang="en-US" sz="2000" b="1" dirty="0" err="1" smtClean="0"/>
              <a:t>tenantID</a:t>
            </a:r>
            <a:r>
              <a:rPr lang="en-US" sz="2000" b="1" dirty="0" smtClean="0"/>
              <a:t> </a:t>
            </a:r>
            <a:r>
              <a:rPr lang="en-US" sz="2000" b="1" dirty="0"/>
              <a:t>$</a:t>
            </a:r>
            <a:r>
              <a:rPr lang="en-US" sz="2000" b="1" dirty="0" err="1"/>
              <a:t>tenID</a:t>
            </a:r>
            <a:endParaRPr lang="en-US" sz="2000" b="1" dirty="0"/>
          </a:p>
        </p:txBody>
      </p:sp>
      <p:sp>
        <p:nvSpPr>
          <p:cNvPr id="26" name="Rectangle 25"/>
          <p:cNvSpPr/>
          <p:nvPr/>
        </p:nvSpPr>
        <p:spPr bwMode="auto">
          <a:xfrm>
            <a:off x="296264" y="1330407"/>
            <a:ext cx="381000" cy="381000"/>
          </a:xfrm>
          <a:prstGeom prst="rect">
            <a:avLst/>
          </a:prstGeom>
          <a:solidFill>
            <a:schemeClr val="bg1">
              <a:lumMod val="95000"/>
            </a:schemeClr>
          </a:solidFill>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Rectangle 27"/>
          <p:cNvSpPr/>
          <p:nvPr/>
        </p:nvSpPr>
        <p:spPr bwMode="auto">
          <a:xfrm>
            <a:off x="296264" y="2652346"/>
            <a:ext cx="381000" cy="381000"/>
          </a:xfrm>
          <a:prstGeom prst="rect">
            <a:avLst/>
          </a:prstGeom>
          <a:solidFill>
            <a:schemeClr val="bg1">
              <a:lumMod val="95000"/>
            </a:schemeClr>
          </a:solidFill>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Rectangle 29"/>
          <p:cNvSpPr/>
          <p:nvPr/>
        </p:nvSpPr>
        <p:spPr bwMode="auto">
          <a:xfrm>
            <a:off x="296264" y="3963942"/>
            <a:ext cx="381000" cy="381000"/>
          </a:xfrm>
          <a:prstGeom prst="rect">
            <a:avLst/>
          </a:prstGeom>
          <a:solidFill>
            <a:schemeClr val="bg1">
              <a:lumMod val="95000"/>
            </a:schemeClr>
          </a:solidFill>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ectangle 31"/>
          <p:cNvSpPr/>
          <p:nvPr/>
        </p:nvSpPr>
        <p:spPr bwMode="auto">
          <a:xfrm>
            <a:off x="296264" y="5291163"/>
            <a:ext cx="381000" cy="381000"/>
          </a:xfrm>
          <a:prstGeom prst="rect">
            <a:avLst/>
          </a:prstGeom>
          <a:solidFill>
            <a:schemeClr val="bg1">
              <a:lumMod val="95000"/>
            </a:schemeClr>
          </a:solidFill>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TextBox 33"/>
          <p:cNvSpPr txBox="1"/>
          <p:nvPr/>
        </p:nvSpPr>
        <p:spPr>
          <a:xfrm>
            <a:off x="296265" y="1274653"/>
            <a:ext cx="380999"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smtClean="0">
                <a:solidFill>
                  <a:schemeClr val="tx1">
                    <a:lumMod val="50000"/>
                  </a:schemeClr>
                </a:solidFill>
              </a:rPr>
              <a:t>1</a:t>
            </a:r>
          </a:p>
        </p:txBody>
      </p:sp>
      <p:sp>
        <p:nvSpPr>
          <p:cNvPr id="35" name="TextBox 34"/>
          <p:cNvSpPr txBox="1"/>
          <p:nvPr/>
        </p:nvSpPr>
        <p:spPr>
          <a:xfrm>
            <a:off x="296265" y="2596592"/>
            <a:ext cx="380999"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a:solidFill>
                  <a:schemeClr val="tx1">
                    <a:lumMod val="50000"/>
                  </a:schemeClr>
                </a:solidFill>
              </a:rPr>
              <a:t>2</a:t>
            </a:r>
            <a:endParaRPr lang="en-US" sz="1600" b="1" dirty="0" smtClean="0">
              <a:solidFill>
                <a:schemeClr val="tx1">
                  <a:lumMod val="50000"/>
                </a:schemeClr>
              </a:solidFill>
            </a:endParaRPr>
          </a:p>
        </p:txBody>
      </p:sp>
      <p:sp>
        <p:nvSpPr>
          <p:cNvPr id="36" name="TextBox 35"/>
          <p:cNvSpPr txBox="1"/>
          <p:nvPr/>
        </p:nvSpPr>
        <p:spPr>
          <a:xfrm>
            <a:off x="296265" y="3908188"/>
            <a:ext cx="380999"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a:solidFill>
                  <a:schemeClr val="tx1">
                    <a:lumMod val="50000"/>
                  </a:schemeClr>
                </a:solidFill>
              </a:rPr>
              <a:t>3</a:t>
            </a:r>
            <a:endParaRPr lang="en-US" sz="1600" b="1" dirty="0" smtClean="0">
              <a:solidFill>
                <a:schemeClr val="tx1">
                  <a:lumMod val="50000"/>
                </a:schemeClr>
              </a:solidFill>
            </a:endParaRPr>
          </a:p>
        </p:txBody>
      </p:sp>
      <p:sp>
        <p:nvSpPr>
          <p:cNvPr id="37" name="TextBox 36"/>
          <p:cNvSpPr txBox="1"/>
          <p:nvPr/>
        </p:nvSpPr>
        <p:spPr>
          <a:xfrm>
            <a:off x="296265" y="5235409"/>
            <a:ext cx="380999" cy="517065"/>
          </a:xfrm>
          <a:prstGeom prst="rect">
            <a:avLst/>
          </a:prstGeom>
          <a:noFill/>
        </p:spPr>
        <p:txBody>
          <a:bodyPr wrap="square" lIns="182880" tIns="146304" rIns="182880" bIns="146304" rtlCol="0">
            <a:spAutoFit/>
          </a:bodyPr>
          <a:lstStyle/>
          <a:p>
            <a:pPr algn="ctr">
              <a:lnSpc>
                <a:spcPct val="90000"/>
              </a:lnSpc>
              <a:spcAft>
                <a:spcPts val="600"/>
              </a:spcAft>
            </a:pPr>
            <a:r>
              <a:rPr lang="en-US" sz="1600" b="1" dirty="0">
                <a:solidFill>
                  <a:schemeClr val="tx1">
                    <a:lumMod val="50000"/>
                  </a:schemeClr>
                </a:solidFill>
              </a:rPr>
              <a:t>4</a:t>
            </a:r>
            <a:endParaRPr lang="en-US" sz="1600" b="1" dirty="0" smtClean="0">
              <a:solidFill>
                <a:schemeClr val="tx1">
                  <a:lumMod val="50000"/>
                </a:schemeClr>
              </a:solidFill>
            </a:endParaRPr>
          </a:p>
        </p:txBody>
      </p:sp>
    </p:spTree>
    <p:extLst>
      <p:ext uri="{BB962C8B-B14F-4D97-AF65-F5344CB8AC3E}">
        <p14:creationId xmlns:p14="http://schemas.microsoft.com/office/powerpoint/2010/main" val="3003428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0-#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P spid="9" grpId="0" animBg="1"/>
      <p:bldP spid="10" grpId="0" animBg="1"/>
      <p:bldP spid="11" grpId="0" animBg="1"/>
      <p:bldP spid="13" grpId="0" animBg="1"/>
      <p:bldP spid="14" grpId="0" animBg="1"/>
      <p:bldP spid="15" grpId="0" animBg="1"/>
      <p:bldP spid="17" grpId="0" animBg="1"/>
      <p:bldP spid="18" grpId="0" animBg="1"/>
      <p:bldP spid="19" grpId="0" animBg="1"/>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27037" y="295274"/>
            <a:ext cx="11889564" cy="917575"/>
          </a:xfrm>
        </p:spPr>
        <p:txBody>
          <a:bodyPr/>
          <a:lstStyle/>
          <a:p>
            <a:r>
              <a:rPr lang="en-US" dirty="0" smtClean="0"/>
              <a:t>Getting started with Partner admin center</a:t>
            </a:r>
            <a:endParaRPr lang="en-US" dirty="0"/>
          </a:p>
        </p:txBody>
      </p:sp>
      <p:sp>
        <p:nvSpPr>
          <p:cNvPr id="4" name="Pentagon 3"/>
          <p:cNvSpPr/>
          <p:nvPr/>
        </p:nvSpPr>
        <p:spPr bwMode="auto">
          <a:xfrm>
            <a:off x="558791" y="1516062"/>
            <a:ext cx="11450645" cy="822960"/>
          </a:xfrm>
          <a:prstGeom prst="homePlate">
            <a:avLst>
              <a:gd name="adj" fmla="val 337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5720" rIns="45720" bIns="45720" numCol="1" spcCol="0" rtlCol="0" fromWordArt="0" anchor="ctr" anchorCtr="0" forceAA="0" compatLnSpc="1">
            <a:prstTxWarp prst="textNoShape">
              <a:avLst/>
            </a:prstTxWarp>
            <a:noAutofit/>
          </a:bodyPr>
          <a:lstStyle/>
          <a:p>
            <a:r>
              <a:rPr lang="en-US" sz="2800" dirty="0" smtClean="0">
                <a:solidFill>
                  <a:srgbClr val="FFFFFF"/>
                </a:solidFill>
                <a:latin typeface="Segoe UI" pitchFamily="34" charset="0"/>
                <a:ea typeface="Segoe UI" pitchFamily="34" charset="0"/>
                <a:cs typeface="Segoe UI" pitchFamily="34" charset="0"/>
              </a:rPr>
              <a:t>Become a MPN member</a:t>
            </a:r>
            <a:endParaRPr lang="en-US" sz="2800" dirty="0">
              <a:solidFill>
                <a:srgbClr val="FFFFFF"/>
              </a:solidFill>
              <a:latin typeface="Segoe UI" pitchFamily="34" charset="0"/>
              <a:ea typeface="Segoe UI" pitchFamily="34" charset="0"/>
              <a:cs typeface="Segoe UI" pitchFamily="34" charset="0"/>
            </a:endParaRPr>
          </a:p>
        </p:txBody>
      </p:sp>
      <p:sp>
        <p:nvSpPr>
          <p:cNvPr id="5" name="Pentagon 4"/>
          <p:cNvSpPr/>
          <p:nvPr/>
        </p:nvSpPr>
        <p:spPr bwMode="auto">
          <a:xfrm>
            <a:off x="558791" y="2540000"/>
            <a:ext cx="11450645" cy="822960"/>
          </a:xfrm>
          <a:prstGeom prst="homePlate">
            <a:avLst>
              <a:gd name="adj" fmla="val 337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5720" rIns="45720" bIns="45720" numCol="1" spcCol="0" rtlCol="0" fromWordArt="0" anchor="ctr" anchorCtr="0" forceAA="0" compatLnSpc="1">
            <a:prstTxWarp prst="textNoShape">
              <a:avLst/>
            </a:prstTxWarp>
            <a:noAutofit/>
          </a:bodyPr>
          <a:lstStyle/>
          <a:p>
            <a:r>
              <a:rPr lang="en-US" sz="2800" dirty="0" smtClean="0">
                <a:solidFill>
                  <a:srgbClr val="FFFFFF"/>
                </a:solidFill>
                <a:latin typeface="Segoe UI" pitchFamily="34" charset="0"/>
                <a:ea typeface="Segoe UI" pitchFamily="34" charset="0"/>
                <a:cs typeface="Segoe UI" pitchFamily="34" charset="0"/>
              </a:rPr>
              <a:t>Participate in a </a:t>
            </a:r>
            <a:r>
              <a:rPr lang="en-US" sz="2800" dirty="0" smtClean="0">
                <a:solidFill>
                  <a:srgbClr val="FFFFFF"/>
                </a:solidFill>
                <a:latin typeface="Segoe UI" pitchFamily="34" charset="0"/>
                <a:ea typeface="Segoe UI" pitchFamily="34" charset="0"/>
                <a:cs typeface="Segoe UI" pitchFamily="34" charset="0"/>
                <a:hlinkClick r:id="rId3"/>
              </a:rPr>
              <a:t>Microsoft Cloud Partner Program </a:t>
            </a:r>
            <a:endParaRPr lang="en-US" sz="2800" dirty="0">
              <a:solidFill>
                <a:srgbClr val="FFFFFF"/>
              </a:solidFill>
              <a:latin typeface="Segoe UI" pitchFamily="34" charset="0"/>
              <a:ea typeface="Segoe UI" pitchFamily="34" charset="0"/>
              <a:cs typeface="Segoe UI" pitchFamily="34" charset="0"/>
            </a:endParaRPr>
          </a:p>
        </p:txBody>
      </p:sp>
      <p:sp>
        <p:nvSpPr>
          <p:cNvPr id="6" name="Pentagon 5"/>
          <p:cNvSpPr/>
          <p:nvPr/>
        </p:nvSpPr>
        <p:spPr bwMode="auto">
          <a:xfrm>
            <a:off x="558791" y="3563938"/>
            <a:ext cx="11450645" cy="822960"/>
          </a:xfrm>
          <a:prstGeom prst="homePlate">
            <a:avLst>
              <a:gd name="adj" fmla="val 337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5720" rIns="45720" bIns="45720" numCol="1" spcCol="0" rtlCol="0" fromWordArt="0" anchor="ctr" anchorCtr="0" forceAA="0" compatLnSpc="1">
            <a:prstTxWarp prst="textNoShape">
              <a:avLst/>
            </a:prstTxWarp>
            <a:noAutofit/>
          </a:bodyPr>
          <a:lstStyle/>
          <a:p>
            <a:r>
              <a:rPr lang="en-US" sz="2800" dirty="0">
                <a:solidFill>
                  <a:srgbClr val="FFFFFF"/>
                </a:solidFill>
                <a:latin typeface="Segoe UI" pitchFamily="34" charset="0"/>
                <a:ea typeface="Segoe UI" pitchFamily="34" charset="0"/>
                <a:cs typeface="Segoe UI" pitchFamily="34" charset="0"/>
              </a:rPr>
              <a:t>Get an Office 365 </a:t>
            </a:r>
            <a:r>
              <a:rPr lang="en-US" sz="2800" dirty="0" smtClean="0">
                <a:solidFill>
                  <a:srgbClr val="FFFFFF"/>
                </a:solidFill>
                <a:latin typeface="Segoe UI" pitchFamily="34" charset="0"/>
                <a:ea typeface="Segoe UI" pitchFamily="34" charset="0"/>
                <a:cs typeface="Segoe UI" pitchFamily="34" charset="0"/>
              </a:rPr>
              <a:t>tenant for </a:t>
            </a:r>
            <a:r>
              <a:rPr lang="en-US" sz="2800" dirty="0">
                <a:solidFill>
                  <a:srgbClr val="FFFFFF"/>
                </a:solidFill>
                <a:latin typeface="Segoe UI" pitchFamily="34" charset="0"/>
                <a:ea typeface="Segoe UI" pitchFamily="34" charset="0"/>
                <a:cs typeface="Segoe UI" pitchFamily="34" charset="0"/>
              </a:rPr>
              <a:t>your organization</a:t>
            </a:r>
          </a:p>
        </p:txBody>
      </p:sp>
      <p:sp>
        <p:nvSpPr>
          <p:cNvPr id="7" name="Pentagon 6"/>
          <p:cNvSpPr/>
          <p:nvPr/>
        </p:nvSpPr>
        <p:spPr bwMode="auto">
          <a:xfrm>
            <a:off x="558791" y="4587876"/>
            <a:ext cx="11450645" cy="822960"/>
          </a:xfrm>
          <a:prstGeom prst="homePlate">
            <a:avLst>
              <a:gd name="adj" fmla="val 337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5720" rIns="45720" bIns="45720" numCol="1" spcCol="0" rtlCol="0" fromWordArt="0" anchor="ctr" anchorCtr="0" forceAA="0" compatLnSpc="1">
            <a:prstTxWarp prst="textNoShape">
              <a:avLst/>
            </a:prstTxWarp>
            <a:noAutofit/>
          </a:bodyPr>
          <a:lstStyle/>
          <a:p>
            <a:r>
              <a:rPr lang="en-US" sz="2800" dirty="0">
                <a:solidFill>
                  <a:srgbClr val="FFFFFF"/>
                </a:solidFill>
                <a:latin typeface="Segoe UI" pitchFamily="34" charset="0"/>
                <a:ea typeface="Segoe UI" pitchFamily="34" charset="0"/>
                <a:cs typeface="Segoe UI" pitchFamily="34" charset="0"/>
              </a:rPr>
              <a:t>Office 365 Partner admin center available within your admin center</a:t>
            </a:r>
          </a:p>
        </p:txBody>
      </p:sp>
      <p:sp>
        <p:nvSpPr>
          <p:cNvPr id="8" name="Pentagon 7"/>
          <p:cNvSpPr/>
          <p:nvPr/>
        </p:nvSpPr>
        <p:spPr bwMode="auto">
          <a:xfrm>
            <a:off x="558791" y="5611812"/>
            <a:ext cx="11450645" cy="822960"/>
          </a:xfrm>
          <a:prstGeom prst="homePlate">
            <a:avLst>
              <a:gd name="adj" fmla="val 337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5720" rIns="45720" bIns="45720" numCol="1" spcCol="0" rtlCol="0" fromWordArt="0" anchor="ctr" anchorCtr="0" forceAA="0" compatLnSpc="1">
            <a:prstTxWarp prst="textNoShape">
              <a:avLst/>
            </a:prstTxWarp>
            <a:noAutofit/>
          </a:bodyPr>
          <a:lstStyle/>
          <a:p>
            <a:r>
              <a:rPr lang="en-US" sz="2800" dirty="0">
                <a:solidFill>
                  <a:srgbClr val="FFFFFF"/>
                </a:solidFill>
                <a:latin typeface="Segoe UI" pitchFamily="34" charset="0"/>
                <a:ea typeface="Segoe UI" pitchFamily="34" charset="0"/>
                <a:cs typeface="Segoe UI" pitchFamily="34" charset="0"/>
              </a:rPr>
              <a:t>Make sure you get delegated admin privileges for your customers</a:t>
            </a:r>
          </a:p>
        </p:txBody>
      </p:sp>
    </p:spTree>
    <p:extLst>
      <p:ext uri="{BB962C8B-B14F-4D97-AF65-F5344CB8AC3E}">
        <p14:creationId xmlns:p14="http://schemas.microsoft.com/office/powerpoint/2010/main" val="8203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9" presetClass="emph" presetSubtype="0" grpId="1" nodeType="withEffect">
                                  <p:stCondLst>
                                    <p:cond delay="0"/>
                                  </p:stCondLst>
                                  <p:childTnLst>
                                    <p:set>
                                      <p:cBhvr rctx="PPT">
                                        <p:cTn id="9" dur="indefinite"/>
                                        <p:tgtEl>
                                          <p:spTgt spid="4"/>
                                        </p:tgtEl>
                                        <p:attrNameLst>
                                          <p:attrName>style.opacity</p:attrName>
                                        </p:attrNameLst>
                                      </p:cBhvr>
                                      <p:to>
                                        <p:strVal val="0.5"/>
                                      </p:to>
                                    </p:set>
                                    <p:animEffect filter="image" prLst="opacity: 0.5">
                                      <p:cBhvr rctx="IE">
                                        <p:cTn id="10" dur="indefinite"/>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9" presetClass="emph" presetSubtype="0" grpId="1" nodeType="withEffect">
                                  <p:stCondLst>
                                    <p:cond delay="0"/>
                                  </p:stCondLst>
                                  <p:childTnLst>
                                    <p:set>
                                      <p:cBhvr rctx="PPT">
                                        <p:cTn id="17" dur="indefinite"/>
                                        <p:tgtEl>
                                          <p:spTgt spid="5"/>
                                        </p:tgtEl>
                                        <p:attrNameLst>
                                          <p:attrName>style.opacity</p:attrName>
                                        </p:attrNameLst>
                                      </p:cBhvr>
                                      <p:to>
                                        <p:strVal val="0.5"/>
                                      </p:to>
                                    </p:set>
                                    <p:animEffect filter="image" prLst="opacity: 0.5">
                                      <p:cBhvr rctx="IE">
                                        <p:cTn id="18" dur="indefinite"/>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9" presetClass="emph" presetSubtype="0" grpId="1" nodeType="withEffect">
                                  <p:stCondLst>
                                    <p:cond delay="0"/>
                                  </p:stCondLst>
                                  <p:childTnLst>
                                    <p:set>
                                      <p:cBhvr rctx="PPT">
                                        <p:cTn id="25" dur="indefinite"/>
                                        <p:tgtEl>
                                          <p:spTgt spid="6"/>
                                        </p:tgtEl>
                                        <p:attrNameLst>
                                          <p:attrName>style.opacity</p:attrName>
                                        </p:attrNameLst>
                                      </p:cBhvr>
                                      <p:to>
                                        <p:strVal val="0.5"/>
                                      </p:to>
                                    </p:set>
                                    <p:animEffect filter="image" prLst="opacity: 0.5">
                                      <p:cBhvr rctx="IE">
                                        <p:cTn id="26" dur="indefinite"/>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9" presetClass="emph" presetSubtype="0" grpId="1" nodeType="withEffect">
                                  <p:stCondLst>
                                    <p:cond delay="0"/>
                                  </p:stCondLst>
                                  <p:childTnLst>
                                    <p:set>
                                      <p:cBhvr rctx="PPT">
                                        <p:cTn id="33" dur="indefinite"/>
                                        <p:tgtEl>
                                          <p:spTgt spid="7"/>
                                        </p:tgtEl>
                                        <p:attrNameLst>
                                          <p:attrName>style.opacity</p:attrName>
                                        </p:attrNameLst>
                                      </p:cBhvr>
                                      <p:to>
                                        <p:strVal val="0.5"/>
                                      </p:to>
                                    </p:set>
                                    <p:animEffect filter="image" prLst="opacity: 0.5">
                                      <p:cBhvr rctx="IE">
                                        <p:cTn id="34" dur="indefinite"/>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9" presetClass="emph" presetSubtype="0" grpId="1" nodeType="withEffect">
                                  <p:stCondLst>
                                    <p:cond delay="0"/>
                                  </p:stCondLst>
                                  <p:childTnLst>
                                    <p:set>
                                      <p:cBhvr rctx="PPT">
                                        <p:cTn id="41" dur="indefinite"/>
                                        <p:tgtEl>
                                          <p:spTgt spid="8"/>
                                        </p:tgtEl>
                                        <p:attrNameLst>
                                          <p:attrName>style.opacity</p:attrName>
                                        </p:attrNameLst>
                                      </p:cBhvr>
                                      <p:to>
                                        <p:strVal val="0.5"/>
                                      </p:to>
                                    </p:set>
                                    <p:animEffect filter="image" prLst="opacity: 0.5">
                                      <p:cBhvr rctx="IE">
                                        <p:cTn id="42"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278062"/>
            <a:ext cx="11887200" cy="1831975"/>
          </a:xfrm>
        </p:spPr>
        <p:txBody>
          <a:bodyPr/>
          <a:lstStyle/>
          <a:p>
            <a:r>
              <a:rPr lang="en-US" dirty="0" smtClean="0"/>
              <a:t>SKU Transitions</a:t>
            </a:r>
            <a:endParaRPr lang="en-US" dirty="0"/>
          </a:p>
        </p:txBody>
      </p:sp>
    </p:spTree>
    <p:extLst>
      <p:ext uri="{BB962C8B-B14F-4D97-AF65-F5344CB8AC3E}">
        <p14:creationId xmlns:p14="http://schemas.microsoft.com/office/powerpoint/2010/main" val="245344387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p:cNvSpPr>
            <a:spLocks noGrp="1"/>
          </p:cNvSpPr>
          <p:nvPr>
            <p:ph type="body" idx="1"/>
          </p:nvPr>
        </p:nvSpPr>
        <p:spPr>
          <a:xfrm>
            <a:off x="512899" y="27564"/>
            <a:ext cx="3107436" cy="2587032"/>
          </a:xfrm>
        </p:spPr>
        <p:txBody>
          <a:bodyPr/>
          <a:lstStyle/>
          <a:p>
            <a:r>
              <a:rPr lang="en-US" dirty="0" smtClean="0">
                <a:latin typeface="Segoe UI Light" pitchFamily="34" charset="0"/>
              </a:rPr>
              <a:t>Office 365 Switch Plans</a:t>
            </a:r>
            <a:endParaRPr lang="en-US" dirty="0">
              <a:latin typeface="Segoe UI Light" pitchFamily="34" charset="0"/>
            </a:endParaRPr>
          </a:p>
        </p:txBody>
      </p:sp>
      <p:sp>
        <p:nvSpPr>
          <p:cNvPr id="10" name="Text Placeholder 4"/>
          <p:cNvSpPr>
            <a:spLocks noGrp="1"/>
          </p:cNvSpPr>
          <p:nvPr>
            <p:ph type="body" sz="quarter" idx="10"/>
          </p:nvPr>
        </p:nvSpPr>
        <p:spPr>
          <a:xfrm>
            <a:off x="512899" y="2942182"/>
            <a:ext cx="3636372" cy="3646492"/>
          </a:xfrm>
        </p:spPr>
        <p:txBody>
          <a:bodyPr/>
          <a:lstStyle/>
          <a:p>
            <a:r>
              <a:rPr lang="en-US" sz="2400" dirty="0" smtClean="0">
                <a:latin typeface="Segoe UI" pitchFamily="34" charset="0"/>
                <a:ea typeface="Segoe UI" pitchFamily="34" charset="0"/>
                <a:cs typeface="Segoe UI" pitchFamily="34" charset="0"/>
              </a:rPr>
              <a:t>Switch Plans enable eligible Office 365 customers to purchase a different plan and have users transitioned automatically</a:t>
            </a:r>
            <a:endParaRPr lang="en-US" sz="2400" baseline="44000" dirty="0" smtClean="0">
              <a:latin typeface="Segoe UI" pitchFamily="34" charset="0"/>
              <a:ea typeface="Segoe UI" pitchFamily="34" charset="0"/>
              <a:cs typeface="Segoe UI" pitchFamily="34" charset="0"/>
            </a:endParaRPr>
          </a:p>
        </p:txBody>
      </p:sp>
      <p:sp>
        <p:nvSpPr>
          <p:cNvPr id="3" name="Rectangle 2"/>
          <p:cNvSpPr/>
          <p:nvPr/>
        </p:nvSpPr>
        <p:spPr bwMode="auto">
          <a:xfrm>
            <a:off x="4896894" y="1280725"/>
            <a:ext cx="7102129" cy="4391714"/>
          </a:xfrm>
          <a:prstGeom prst="rect">
            <a:avLst/>
          </a:prstGeom>
          <a:solidFill>
            <a:srgbClr val="F8F8F8"/>
          </a:solidFill>
          <a:ln>
            <a:noFill/>
            <a:headEnd type="none" w="med" len="med"/>
            <a:tailEnd type="none" w="med" len="med"/>
          </a:ln>
          <a:effectLst>
            <a:outerShdw blurRad="406400" dist="38100" dir="2700000" algn="tl" rotWithShape="0">
              <a:prstClr val="black">
                <a:alpha val="93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rotWithShape="1">
          <a:blip r:embed="rId3"/>
          <a:srcRect l="83581" t="23726" b="58649"/>
          <a:stretch/>
        </p:blipFill>
        <p:spPr>
          <a:xfrm>
            <a:off x="5153099" y="1770600"/>
            <a:ext cx="2903633" cy="1705982"/>
          </a:xfrm>
          <a:prstGeom prst="rect">
            <a:avLst/>
          </a:prstGeom>
          <a:effectLst>
            <a:outerShdw blurRad="292100" dist="139700" dir="2700000" algn="ctr" rotWithShape="0">
              <a:prstClr val="black">
                <a:alpha val="65000"/>
              </a:prstClr>
            </a:outerShdw>
          </a:effectLst>
        </p:spPr>
      </p:pic>
      <p:sp>
        <p:nvSpPr>
          <p:cNvPr id="2" name="TextBox 1"/>
          <p:cNvSpPr txBox="1"/>
          <p:nvPr/>
        </p:nvSpPr>
        <p:spPr>
          <a:xfrm>
            <a:off x="8580437" y="1750057"/>
            <a:ext cx="4343400" cy="3231654"/>
          </a:xfrm>
          <a:prstGeom prst="rect">
            <a:avLst/>
          </a:prstGeom>
          <a:noFill/>
        </p:spPr>
        <p:txBody>
          <a:bodyPr wrap="square" lIns="0" tIns="0" rIns="0" bIns="0" rtlCol="0">
            <a:spAutoFit/>
          </a:bodyPr>
          <a:lstStyle/>
          <a:p>
            <a:pPr defTabSz="932597"/>
            <a:r>
              <a:rPr lang="en-US" sz="2000" dirty="0">
                <a:solidFill>
                  <a:srgbClr val="FFFFFF">
                    <a:lumMod val="50000"/>
                  </a:srgbClr>
                </a:solidFill>
                <a:latin typeface="Segoe UI" pitchFamily="34" charset="0"/>
                <a:ea typeface="Segoe UI" pitchFamily="34" charset="0"/>
                <a:cs typeface="Segoe UI" pitchFamily="34" charset="0"/>
              </a:rPr>
              <a:t>Available since August 2013</a:t>
            </a:r>
          </a:p>
          <a:p>
            <a:pPr marL="236538" indent="-236538" defTabSz="932597">
              <a:spcBef>
                <a:spcPts val="612"/>
              </a:spcBef>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P1 to P2</a:t>
            </a:r>
          </a:p>
          <a:p>
            <a:pPr marL="236538" indent="-236538" defTabSz="932597">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EXO P1 to E1</a:t>
            </a:r>
          </a:p>
          <a:p>
            <a:pPr marL="236538" indent="-236538" defTabSz="932597">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E1 to E3</a:t>
            </a:r>
          </a:p>
          <a:p>
            <a:pPr marL="236538" indent="-236538" defTabSz="932597">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EXO P1 to E3</a:t>
            </a:r>
          </a:p>
          <a:p>
            <a:pPr marL="236538" indent="-236538" defTabSz="932597">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E3 to E4</a:t>
            </a:r>
          </a:p>
          <a:p>
            <a:pPr defTabSz="932597"/>
            <a:endPar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endParaRPr>
          </a:p>
          <a:p>
            <a:pPr defTabSz="932597"/>
            <a:r>
              <a:rPr lang="en-US" sz="2000" dirty="0">
                <a:solidFill>
                  <a:srgbClr val="FFFFFF">
                    <a:lumMod val="50000"/>
                  </a:srgbClr>
                </a:solidFill>
                <a:latin typeface="Segoe UI" pitchFamily="34" charset="0"/>
                <a:ea typeface="Segoe UI" pitchFamily="34" charset="0"/>
                <a:cs typeface="Segoe UI" pitchFamily="34" charset="0"/>
              </a:rPr>
              <a:t>Added in December 2013</a:t>
            </a:r>
          </a:p>
          <a:p>
            <a:pPr marL="236538" indent="-236538" defTabSz="932597">
              <a:spcBef>
                <a:spcPts val="612"/>
              </a:spcBef>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P1/2 to M/E</a:t>
            </a:r>
          </a:p>
          <a:p>
            <a:pPr marL="236538" indent="-236538" defTabSz="932597">
              <a:buFont typeface="Arial" panose="020B0604020202020204" pitchFamily="34" charset="0"/>
              <a:buChar char="•"/>
            </a:pPr>
            <a:r>
              <a:rPr lang="en-US" sz="2000" spc="-71" dirty="0">
                <a:solidFill>
                  <a:srgbClr val="797A7D"/>
                </a:solidFill>
                <a:latin typeface="Segoe UI" panose="020B0502040204020203" pitchFamily="34" charset="0"/>
                <a:ea typeface="Segoe UI" panose="020B0502040204020203" pitchFamily="34" charset="0"/>
                <a:cs typeface="Segoe UI" panose="020B0502040204020203" pitchFamily="34" charset="0"/>
              </a:rPr>
              <a:t>M to E</a:t>
            </a:r>
          </a:p>
        </p:txBody>
      </p:sp>
    </p:spTree>
    <p:extLst>
      <p:ext uri="{BB962C8B-B14F-4D97-AF65-F5344CB8AC3E}">
        <p14:creationId xmlns:p14="http://schemas.microsoft.com/office/powerpoint/2010/main" val="26310557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592262"/>
            <a:ext cx="10056812" cy="2751698"/>
          </a:xfrm>
        </p:spPr>
        <p:txBody>
          <a:bodyPr/>
          <a:lstStyle/>
          <a:p>
            <a:r>
              <a:rPr lang="en-US" i="1" dirty="0" smtClean="0"/>
              <a:t>Demo </a:t>
            </a:r>
            <a:br>
              <a:rPr lang="en-US" i="1" dirty="0" smtClean="0"/>
            </a:br>
            <a:r>
              <a:rPr lang="en-US" i="1" dirty="0" smtClean="0"/>
              <a:t>SKU plan transitions</a:t>
            </a:r>
            <a:endParaRPr lang="en-US" i="1"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129003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74639" y="122270"/>
            <a:ext cx="11889564" cy="917575"/>
          </a:xfrm>
        </p:spPr>
        <p:txBody>
          <a:bodyPr/>
          <a:lstStyle/>
          <a:p>
            <a:r>
              <a:rPr lang="en-US" dirty="0" smtClean="0"/>
              <a:t>Putting </a:t>
            </a:r>
            <a:r>
              <a:rPr lang="en-US" dirty="0"/>
              <a:t>you in front of your customers </a:t>
            </a:r>
          </a:p>
        </p:txBody>
      </p:sp>
      <p:sp>
        <p:nvSpPr>
          <p:cNvPr id="2" name="Text Placeholder 1"/>
          <p:cNvSpPr>
            <a:spLocks noGrp="1"/>
          </p:cNvSpPr>
          <p:nvPr>
            <p:ph type="body" sz="quarter" idx="11"/>
          </p:nvPr>
        </p:nvSpPr>
        <p:spPr>
          <a:xfrm>
            <a:off x="274639" y="982662"/>
            <a:ext cx="11889564" cy="738664"/>
          </a:xfrm>
        </p:spPr>
        <p:txBody>
          <a:bodyPr/>
          <a:lstStyle/>
          <a:p>
            <a:r>
              <a:rPr lang="en-US" dirty="0" smtClean="0"/>
              <a:t>Easier for customers to find your contact info</a:t>
            </a:r>
            <a:endParaRPr lang="en-US" dirty="0"/>
          </a:p>
        </p:txBody>
      </p:sp>
      <p:pic>
        <p:nvPicPr>
          <p:cNvPr id="4" name="Picture 3"/>
          <p:cNvPicPr>
            <a:picLocks noChangeAspect="1"/>
          </p:cNvPicPr>
          <p:nvPr/>
        </p:nvPicPr>
        <p:blipFill>
          <a:blip r:embed="rId3"/>
          <a:stretch>
            <a:fillRect/>
          </a:stretch>
        </p:blipFill>
        <p:spPr>
          <a:xfrm>
            <a:off x="1722437" y="2130424"/>
            <a:ext cx="7696200" cy="43291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0877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5" name="Picture 4"/>
          <p:cNvPicPr>
            <a:picLocks noChangeAspect="1"/>
          </p:cNvPicPr>
          <p:nvPr/>
        </p:nvPicPr>
        <p:blipFill>
          <a:blip r:embed="rId2"/>
          <a:stretch>
            <a:fillRect/>
          </a:stretch>
        </p:blipFill>
        <p:spPr>
          <a:xfrm>
            <a:off x="-1" y="0"/>
            <a:ext cx="12436475" cy="6995518"/>
          </a:xfrm>
          <a:prstGeom prst="rect">
            <a:avLst/>
          </a:prstGeom>
        </p:spPr>
      </p:pic>
      <p:sp>
        <p:nvSpPr>
          <p:cNvPr id="6" name="Freeform 5"/>
          <p:cNvSpPr/>
          <p:nvPr/>
        </p:nvSpPr>
        <p:spPr>
          <a:xfrm rot="20359169">
            <a:off x="385644" y="3769137"/>
            <a:ext cx="161790" cy="232213"/>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bg1"/>
          </a:solidFill>
          <a:ln w="3175">
            <a:solidFill>
              <a:schemeClr val="tx1">
                <a:lumMod val="85000"/>
                <a:lumOff val="15000"/>
              </a:schemeClr>
            </a:solidFill>
          </a:ln>
          <a:effectLst>
            <a:glow rad="228600">
              <a:srgbClr val="FFC000">
                <a:alpha val="40000"/>
              </a:srgb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4" rIns="91386" bIns="45694" rtlCol="0" anchor="ctr"/>
          <a:lstStyle/>
          <a:p>
            <a:pPr algn="ctr"/>
            <a:endParaRPr lang="en-US"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42945022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12434712" cy="6994525"/>
          </a:xfrm>
          <a:prstGeom prst="rect">
            <a:avLst/>
          </a:prstGeom>
        </p:spPr>
      </p:pic>
      <p:sp>
        <p:nvSpPr>
          <p:cNvPr id="3" name="Freeform 2"/>
          <p:cNvSpPr/>
          <p:nvPr/>
        </p:nvSpPr>
        <p:spPr>
          <a:xfrm rot="20359169">
            <a:off x="9067933" y="2680150"/>
            <a:ext cx="161790" cy="232213"/>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bg1"/>
          </a:solidFill>
          <a:ln w="3175">
            <a:solidFill>
              <a:schemeClr val="tx1">
                <a:lumMod val="85000"/>
                <a:lumOff val="15000"/>
              </a:schemeClr>
            </a:solidFill>
          </a:ln>
          <a:effectLst>
            <a:glow rad="228600">
              <a:srgbClr val="FFC000">
                <a:alpha val="40000"/>
              </a:srgb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4" rIns="91386" bIns="45694" rtlCol="0" anchor="ctr"/>
          <a:lstStyle/>
          <a:p>
            <a:pPr algn="ctr"/>
            <a:endParaRPr lang="en-US"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68197099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1112"/>
            <a:ext cx="12436475" cy="6995518"/>
          </a:xfrm>
          <a:prstGeom prst="rect">
            <a:avLst/>
          </a:prstGeom>
        </p:spPr>
      </p:pic>
      <p:sp>
        <p:nvSpPr>
          <p:cNvPr id="3" name="Freeform 2"/>
          <p:cNvSpPr/>
          <p:nvPr/>
        </p:nvSpPr>
        <p:spPr>
          <a:xfrm rot="20359169">
            <a:off x="10216428" y="2603950"/>
            <a:ext cx="161790" cy="232213"/>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chemeClr val="bg1"/>
          </a:solidFill>
          <a:ln w="3175">
            <a:solidFill>
              <a:schemeClr val="tx1">
                <a:lumMod val="85000"/>
                <a:lumOff val="15000"/>
              </a:schemeClr>
            </a:solidFill>
          </a:ln>
          <a:effectLst>
            <a:glow rad="228600">
              <a:srgbClr val="FFC000">
                <a:alpha val="40000"/>
              </a:srgbClr>
            </a:glow>
            <a:outerShdw blurRad="25400" dist="25400" dir="204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4" rIns="91386" bIns="45694" rtlCol="0" anchor="ctr"/>
          <a:lstStyle/>
          <a:p>
            <a:pPr algn="ctr"/>
            <a:endParaRPr lang="en-US"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288535900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rotWithShape="1">
          <a:blip r:embed="rId3"/>
          <a:srcRect r="126" b="416"/>
          <a:stretch/>
        </p:blipFill>
        <p:spPr>
          <a:xfrm>
            <a:off x="882" y="-1"/>
            <a:ext cx="12457473" cy="6994525"/>
          </a:xfrm>
          <a:prstGeom prst="rect">
            <a:avLst/>
          </a:prstGeom>
        </p:spPr>
      </p:pic>
      <p:sp>
        <p:nvSpPr>
          <p:cNvPr id="5" name="Freeform 4"/>
          <p:cNvSpPr/>
          <p:nvPr>
            <p:custDataLst>
              <p:custData r:id="rId1"/>
            </p:custDataLst>
          </p:nvPr>
        </p:nvSpPr>
        <p:spPr>
          <a:xfrm rot="20359169">
            <a:off x="2794521" y="3273552"/>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4061631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Partner Tools</a:t>
            </a:r>
            <a:br>
              <a:rPr lang="en-US" dirty="0" smtClean="0"/>
            </a:br>
            <a:r>
              <a:rPr lang="en-US" dirty="0" smtClean="0"/>
              <a:t>SPC 204</a:t>
            </a:r>
            <a:endParaRPr lang="en-US" dirty="0"/>
          </a:p>
        </p:txBody>
      </p:sp>
      <p:sp>
        <p:nvSpPr>
          <p:cNvPr id="7" name="Text Placeholder 4"/>
          <p:cNvSpPr>
            <a:spLocks noGrp="1"/>
          </p:cNvSpPr>
          <p:nvPr>
            <p:ph type="body" sz="quarter" idx="14"/>
          </p:nvPr>
        </p:nvSpPr>
        <p:spPr>
          <a:xfrm>
            <a:off x="1931886" y="5173662"/>
            <a:ext cx="8214226" cy="1371600"/>
          </a:xfrm>
        </p:spPr>
        <p:txBody>
          <a:bodyPr/>
          <a:lstStyle/>
          <a:p>
            <a:r>
              <a:rPr lang="en-US" sz="2400" dirty="0" smtClean="0"/>
              <a:t>Adam Jung</a:t>
            </a:r>
          </a:p>
          <a:p>
            <a:r>
              <a:rPr lang="en-US" sz="2400" dirty="0" smtClean="0"/>
              <a:t>Office 365 Product Management</a:t>
            </a:r>
            <a:endParaRPr lang="en-US" sz="2400" dirty="0"/>
          </a:p>
        </p:txBody>
      </p:sp>
      <p:sp>
        <p:nvSpPr>
          <p:cNvPr id="2" name="Text Placeholder 1"/>
          <p:cNvSpPr>
            <a:spLocks noGrp="1"/>
          </p:cNvSpPr>
          <p:nvPr>
            <p:ph type="body" sz="quarter" idx="15"/>
          </p:nvPr>
        </p:nvSpPr>
        <p:spPr/>
        <p:txBody>
          <a:bodyPr/>
          <a:lstStyle/>
          <a:p>
            <a:r>
              <a:rPr lang="en-US" dirty="0" smtClean="0"/>
              <a:t>SPC240</a:t>
            </a:r>
            <a:endParaRPr lang="en-US" dirty="0"/>
          </a:p>
        </p:txBody>
      </p:sp>
      <p:sp>
        <p:nvSpPr>
          <p:cNvPr id="6" name="Text Placeholder 4"/>
          <p:cNvSpPr txBox="1">
            <a:spLocks/>
          </p:cNvSpPr>
          <p:nvPr/>
        </p:nvSpPr>
        <p:spPr bwMode="ltGray">
          <a:xfrm>
            <a:off x="1931886" y="4457379"/>
            <a:ext cx="3124200"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Jeff James</a:t>
            </a:r>
          </a:p>
          <a:p>
            <a:r>
              <a:rPr lang="en-US" sz="2400" dirty="0" smtClean="0"/>
              <a:t>Office 365 Engineering</a:t>
            </a:r>
            <a:endParaRPr lang="en-US" sz="2400" dirty="0"/>
          </a:p>
        </p:txBody>
      </p:sp>
    </p:spTree>
    <p:extLst>
      <p:ext uri="{BB962C8B-B14F-4D97-AF65-F5344CB8AC3E}">
        <p14:creationId xmlns:p14="http://schemas.microsoft.com/office/powerpoint/2010/main" val="68488406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rotWithShape="1">
          <a:blip r:embed="rId3"/>
          <a:srcRect b="484"/>
          <a:stretch/>
        </p:blipFill>
        <p:spPr>
          <a:xfrm>
            <a:off x="882" y="0"/>
            <a:ext cx="12454140" cy="7002620"/>
          </a:xfrm>
          <a:prstGeom prst="rect">
            <a:avLst/>
          </a:prstGeom>
        </p:spPr>
      </p:pic>
      <p:sp>
        <p:nvSpPr>
          <p:cNvPr id="6" name="Freeform 5"/>
          <p:cNvSpPr/>
          <p:nvPr>
            <p:custDataLst>
              <p:custData r:id="rId1"/>
            </p:custDataLst>
          </p:nvPr>
        </p:nvSpPr>
        <p:spPr>
          <a:xfrm rot="20359169">
            <a:off x="7195245" y="2380371"/>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40740642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882" y="0"/>
            <a:ext cx="12434711" cy="7003257"/>
          </a:xfrm>
          <a:prstGeom prst="rect">
            <a:avLst/>
          </a:prstGeom>
        </p:spPr>
      </p:pic>
      <p:sp>
        <p:nvSpPr>
          <p:cNvPr id="6" name="Freeform 5"/>
          <p:cNvSpPr/>
          <p:nvPr>
            <p:custDataLst>
              <p:custData r:id="rId1"/>
            </p:custDataLst>
          </p:nvPr>
        </p:nvSpPr>
        <p:spPr>
          <a:xfrm rot="20359169">
            <a:off x="5145461" y="3691844"/>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371396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3"/>
          <a:stretch>
            <a:fillRect/>
          </a:stretch>
        </p:blipFill>
        <p:spPr>
          <a:xfrm>
            <a:off x="882" y="1"/>
            <a:ext cx="12443444" cy="6994525"/>
          </a:xfrm>
          <a:prstGeom prst="rect">
            <a:avLst/>
          </a:prstGeom>
        </p:spPr>
      </p:pic>
      <p:sp>
        <p:nvSpPr>
          <p:cNvPr id="6" name="Freeform 5"/>
          <p:cNvSpPr/>
          <p:nvPr>
            <p:custDataLst>
              <p:custData r:id="rId1"/>
            </p:custDataLst>
          </p:nvPr>
        </p:nvSpPr>
        <p:spPr>
          <a:xfrm rot="20359169">
            <a:off x="2852810" y="3119621"/>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21255882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882" y="0"/>
            <a:ext cx="12434711" cy="7002155"/>
          </a:xfrm>
          <a:prstGeom prst="rect">
            <a:avLst/>
          </a:prstGeom>
        </p:spPr>
      </p:pic>
      <p:sp>
        <p:nvSpPr>
          <p:cNvPr id="6" name="Freeform 5"/>
          <p:cNvSpPr/>
          <p:nvPr>
            <p:custDataLst>
              <p:custData r:id="rId1"/>
            </p:custDataLst>
          </p:nvPr>
        </p:nvSpPr>
        <p:spPr>
          <a:xfrm rot="20359169">
            <a:off x="5621477" y="6079506"/>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22531331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6" name="Picture 5"/>
          <p:cNvPicPr>
            <a:picLocks noChangeAspect="1"/>
          </p:cNvPicPr>
          <p:nvPr/>
        </p:nvPicPr>
        <p:blipFill>
          <a:blip r:embed="rId3"/>
          <a:stretch>
            <a:fillRect/>
          </a:stretch>
        </p:blipFill>
        <p:spPr>
          <a:xfrm>
            <a:off x="883" y="1"/>
            <a:ext cx="12434711" cy="7051870"/>
          </a:xfrm>
          <a:prstGeom prst="rect">
            <a:avLst/>
          </a:prstGeom>
        </p:spPr>
      </p:pic>
      <p:sp>
        <p:nvSpPr>
          <p:cNvPr id="7" name="Freeform 6"/>
          <p:cNvSpPr/>
          <p:nvPr>
            <p:custDataLst>
              <p:custData r:id="rId1"/>
            </p:custDataLst>
          </p:nvPr>
        </p:nvSpPr>
        <p:spPr>
          <a:xfrm rot="20359169">
            <a:off x="4620869" y="6684885"/>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18910546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stretch>
            <a:fillRect/>
          </a:stretch>
        </p:blipFill>
        <p:spPr>
          <a:xfrm>
            <a:off x="882" y="-1"/>
            <a:ext cx="12434711" cy="7008179"/>
          </a:xfrm>
          <a:prstGeom prst="rect">
            <a:avLst/>
          </a:prstGeom>
        </p:spPr>
      </p:pic>
      <p:sp>
        <p:nvSpPr>
          <p:cNvPr id="7" name="Freeform 6"/>
          <p:cNvSpPr/>
          <p:nvPr>
            <p:custDataLst>
              <p:custData r:id="rId1"/>
            </p:custDataLst>
          </p:nvPr>
        </p:nvSpPr>
        <p:spPr>
          <a:xfrm rot="20359169">
            <a:off x="5330038" y="5684279"/>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2910126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rotWithShape="1">
          <a:blip r:embed="rId3"/>
          <a:srcRect t="1" b="164"/>
          <a:stretch/>
        </p:blipFill>
        <p:spPr>
          <a:xfrm>
            <a:off x="883" y="0"/>
            <a:ext cx="12434711" cy="7004240"/>
          </a:xfrm>
          <a:prstGeom prst="rect">
            <a:avLst/>
          </a:prstGeom>
        </p:spPr>
      </p:pic>
      <p:sp>
        <p:nvSpPr>
          <p:cNvPr id="6" name="Freeform 5"/>
          <p:cNvSpPr/>
          <p:nvPr>
            <p:custDataLst>
              <p:custData r:id="rId1"/>
            </p:custDataLst>
          </p:nvPr>
        </p:nvSpPr>
        <p:spPr>
          <a:xfrm rot="20359169">
            <a:off x="3960277" y="5474477"/>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spTree>
    <p:extLst>
      <p:ext uri="{BB962C8B-B14F-4D97-AF65-F5344CB8AC3E}">
        <p14:creationId xmlns:p14="http://schemas.microsoft.com/office/powerpoint/2010/main" val="36782724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6" name="Freeform 5"/>
          <p:cNvSpPr/>
          <p:nvPr>
            <p:custDataLst>
              <p:custData r:id="rId1"/>
            </p:custDataLst>
          </p:nvPr>
        </p:nvSpPr>
        <p:spPr>
          <a:xfrm rot="20359169">
            <a:off x="3960277" y="5474477"/>
            <a:ext cx="140015" cy="205611"/>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ysClr val="window" lastClr="FFFFFF"/>
          </a:solidFill>
          <a:ln w="3175" cap="flat" cmpd="sng" algn="ctr">
            <a:solidFill>
              <a:sysClr val="windowText" lastClr="000000">
                <a:lumMod val="85000"/>
                <a:lumOff val="15000"/>
              </a:sysClr>
            </a:solidFill>
            <a:prstDash val="solid"/>
          </a:ln>
          <a:effectLst>
            <a:glow rad="228600">
              <a:srgbClr val="4BACC6">
                <a:satMod val="175000"/>
                <a:alpha val="40000"/>
              </a:srgbClr>
            </a:glow>
            <a:outerShdw blurRad="25400" dist="25400" dir="2040000" algn="tl" rotWithShape="0">
              <a:prstClr val="black">
                <a:alpha val="20000"/>
              </a:prstClr>
            </a:outerShdw>
          </a:effectLst>
        </p:spPr>
        <p:txBody>
          <a:bodyPr lIns="104205" tIns="52103" rIns="104205" bIns="52103" rtlCol="0" anchor="ctr"/>
          <a:lstStyle/>
          <a:p>
            <a:pPr algn="ctr" defTabSz="1038852">
              <a:defRPr/>
            </a:pPr>
            <a:endParaRPr lang="en-US" sz="1836" kern="0" dirty="0">
              <a:solidFill>
                <a:prstClr val="white">
                  <a:lumMod val="50000"/>
                </a:prstClr>
              </a:solidFill>
              <a:latin typeface="Segoe UI Light" panose="020B0502040204020203" pitchFamily="34" charset="0"/>
            </a:endParaRPr>
          </a:p>
        </p:txBody>
      </p:sp>
      <p:pic>
        <p:nvPicPr>
          <p:cNvPr id="4" name="Picture 3"/>
          <p:cNvPicPr>
            <a:picLocks noChangeAspect="1"/>
          </p:cNvPicPr>
          <p:nvPr/>
        </p:nvPicPr>
        <p:blipFill>
          <a:blip r:embed="rId3"/>
          <a:stretch>
            <a:fillRect/>
          </a:stretch>
        </p:blipFill>
        <p:spPr>
          <a:xfrm>
            <a:off x="883" y="0"/>
            <a:ext cx="12434711" cy="6998343"/>
          </a:xfrm>
          <a:prstGeom prst="rect">
            <a:avLst/>
          </a:prstGeom>
        </p:spPr>
      </p:pic>
    </p:spTree>
    <p:extLst>
      <p:ext uri="{BB962C8B-B14F-4D97-AF65-F5344CB8AC3E}">
        <p14:creationId xmlns:p14="http://schemas.microsoft.com/office/powerpoint/2010/main" val="10858184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354262"/>
            <a:ext cx="11887200" cy="1831975"/>
          </a:xfrm>
        </p:spPr>
        <p:txBody>
          <a:bodyPr/>
          <a:lstStyle/>
          <a:p>
            <a:r>
              <a:rPr lang="en-US" dirty="0" smtClean="0"/>
              <a:t>Additional Partner tools</a:t>
            </a:r>
            <a:endParaRPr lang="en-US" dirty="0"/>
          </a:p>
        </p:txBody>
      </p:sp>
    </p:spTree>
    <p:extLst>
      <p:ext uri="{BB962C8B-B14F-4D97-AF65-F5344CB8AC3E}">
        <p14:creationId xmlns:p14="http://schemas.microsoft.com/office/powerpoint/2010/main" val="268330051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Online Services Partner Dashboard</a:t>
            </a:r>
            <a:endParaRPr lang="en-US" dirty="0"/>
          </a:p>
        </p:txBody>
      </p:sp>
    </p:spTree>
    <p:extLst>
      <p:ext uri="{BB962C8B-B14F-4D97-AF65-F5344CB8AC3E}">
        <p14:creationId xmlns:p14="http://schemas.microsoft.com/office/powerpoint/2010/main" val="306226123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74639" y="1363662"/>
            <a:ext cx="11889564" cy="4524315"/>
          </a:xfrm>
        </p:spPr>
        <p:txBody>
          <a:bodyPr/>
          <a:lstStyle/>
          <a:p>
            <a:pPr algn="ctr"/>
            <a:r>
              <a:rPr lang="en-US" sz="6000" i="1" dirty="0" smtClean="0"/>
              <a:t>Overview of resources and tools </a:t>
            </a:r>
            <a:br>
              <a:rPr lang="en-US" sz="6000" i="1" dirty="0" smtClean="0"/>
            </a:br>
            <a:r>
              <a:rPr lang="en-US" sz="6000" i="1" dirty="0" smtClean="0"/>
              <a:t>available to help Partners </a:t>
            </a:r>
            <a:br>
              <a:rPr lang="en-US" sz="6000" i="1" dirty="0" smtClean="0"/>
            </a:br>
            <a:r>
              <a:rPr lang="en-US" sz="6000" i="1" dirty="0" smtClean="0"/>
              <a:t>administer their </a:t>
            </a:r>
            <a:br>
              <a:rPr lang="en-US" sz="6000" i="1" dirty="0" smtClean="0"/>
            </a:br>
            <a:r>
              <a:rPr lang="en-US" sz="6000" i="1" dirty="0" smtClean="0"/>
              <a:t>Office 365 customers </a:t>
            </a:r>
          </a:p>
          <a:p>
            <a:pPr algn="ctr"/>
            <a:endParaRPr lang="en-US" sz="6000" i="1" dirty="0"/>
          </a:p>
        </p:txBody>
      </p:sp>
    </p:spTree>
    <p:extLst>
      <p:ext uri="{BB962C8B-B14F-4D97-AF65-F5344CB8AC3E}">
        <p14:creationId xmlns:p14="http://schemas.microsoft.com/office/powerpoint/2010/main" val="349449335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88338" y="513887"/>
            <a:ext cx="3209544" cy="1704544"/>
          </a:xfrm>
          <a:prstGeom prst="rect">
            <a:avLst/>
          </a:prstGeom>
          <a:solidFill>
            <a:srgbClr val="008272"/>
          </a:solidFill>
          <a:ln>
            <a:noFill/>
          </a:ln>
          <a:effectLst/>
        </p:spPr>
        <p:style>
          <a:lnRef idx="1">
            <a:schemeClr val="dk1"/>
          </a:lnRef>
          <a:fillRef idx="3">
            <a:schemeClr val="dk1"/>
          </a:fillRef>
          <a:effectRef idx="2">
            <a:schemeClr val="dk1"/>
          </a:effectRef>
          <a:fontRef idx="minor">
            <a:schemeClr val="lt1"/>
          </a:fontRef>
        </p:style>
        <p:txBody>
          <a:bodyPr rtlCol="0" anchor="ctr"/>
          <a:lstStyle/>
          <a:p>
            <a:pPr algn="ctr" defTabSz="931074"/>
            <a:endParaRPr lang="en-US" sz="2448" dirty="0">
              <a:solidFill>
                <a:srgbClr val="FFFFFF"/>
              </a:solidFill>
              <a:latin typeface="Segoe UI Light"/>
            </a:endParaRPr>
          </a:p>
        </p:txBody>
      </p:sp>
      <p:pic>
        <p:nvPicPr>
          <p:cNvPr id="10" name="Picture 9"/>
          <p:cNvPicPr>
            <a:picLocks noChangeAspect="1"/>
          </p:cNvPicPr>
          <p:nvPr/>
        </p:nvPicPr>
        <p:blipFill>
          <a:blip r:embed="rId3"/>
          <a:stretch>
            <a:fillRect/>
          </a:stretch>
        </p:blipFill>
        <p:spPr>
          <a:xfrm>
            <a:off x="926346" y="782507"/>
            <a:ext cx="1311473" cy="932603"/>
          </a:xfrm>
          <a:prstGeom prst="rect">
            <a:avLst/>
          </a:prstGeom>
        </p:spPr>
      </p:pic>
      <p:pic>
        <p:nvPicPr>
          <p:cNvPr id="12" name="Picture 11" descr="MSFT_logo_pn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09496" y="11884779"/>
            <a:ext cx="2040032" cy="750414"/>
          </a:xfrm>
          <a:prstGeom prst="rect">
            <a:avLst/>
          </a:prstGeom>
        </p:spPr>
      </p:pic>
      <p:sp>
        <p:nvSpPr>
          <p:cNvPr id="15" name="object 2"/>
          <p:cNvSpPr/>
          <p:nvPr/>
        </p:nvSpPr>
        <p:spPr>
          <a:xfrm>
            <a:off x="3896291" y="442516"/>
            <a:ext cx="6797229" cy="4369651"/>
          </a:xfrm>
          <a:prstGeom prst="rect">
            <a:avLst/>
          </a:prstGeom>
          <a:blipFill>
            <a:blip r:embed="rId5" cstate="print"/>
            <a:stretch>
              <a:fillRect/>
            </a:stretch>
          </a:blipFill>
        </p:spPr>
        <p:txBody>
          <a:bodyPr wrap="square" lIns="0" tIns="0" rIns="0" bIns="0" rtlCol="0">
            <a:noAutofit/>
          </a:bodyPr>
          <a:lstStyle/>
          <a:p>
            <a:pPr defTabSz="516524"/>
            <a:endParaRPr sz="1017" dirty="0">
              <a:solidFill>
                <a:prstClr val="black"/>
              </a:solidFill>
            </a:endParaRPr>
          </a:p>
        </p:txBody>
      </p:sp>
      <p:sp>
        <p:nvSpPr>
          <p:cNvPr id="8" name="Rectangle 7"/>
          <p:cNvSpPr/>
          <p:nvPr/>
        </p:nvSpPr>
        <p:spPr>
          <a:xfrm>
            <a:off x="688338" y="4084036"/>
            <a:ext cx="10025699" cy="2816517"/>
          </a:xfrm>
          <a:prstGeom prst="rect">
            <a:avLst/>
          </a:prstGeom>
          <a:solidFill>
            <a:srgbClr val="0082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99669"/>
            <a:endParaRPr lang="en-US" sz="1428" dirty="0">
              <a:solidFill>
                <a:srgbClr val="FFFFFF"/>
              </a:solidFill>
              <a:latin typeface="Segoe UI Light"/>
            </a:endParaRPr>
          </a:p>
        </p:txBody>
      </p:sp>
      <p:sp>
        <p:nvSpPr>
          <p:cNvPr id="5" name="Title 4"/>
          <p:cNvSpPr>
            <a:spLocks noGrp="1"/>
          </p:cNvSpPr>
          <p:nvPr>
            <p:ph type="ctrTitle" idx="4294967295"/>
          </p:nvPr>
        </p:nvSpPr>
        <p:spPr>
          <a:xfrm>
            <a:off x="863776" y="4130564"/>
            <a:ext cx="9674822" cy="2437590"/>
          </a:xfrm>
        </p:spPr>
        <p:txBody>
          <a:bodyPr/>
          <a:lstStyle/>
          <a:p>
            <a:pPr defTabSz="931074"/>
            <a:r>
              <a:rPr lang="en-US" sz="4400" dirty="0">
                <a:solidFill>
                  <a:schemeClr val="bg1"/>
                </a:solidFill>
              </a:rPr>
              <a:t>The new </a:t>
            </a:r>
            <a:r>
              <a:rPr lang="en-US" sz="4400" b="1" dirty="0">
                <a:solidFill>
                  <a:srgbClr val="7FBA00"/>
                </a:solidFill>
              </a:rPr>
              <a:t>Microsoft Online Services Partner Dashboard</a:t>
            </a:r>
            <a:r>
              <a:rPr lang="en-US" sz="4400" dirty="0">
                <a:solidFill>
                  <a:srgbClr val="7FBA00"/>
                </a:solidFill>
              </a:rPr>
              <a:t> </a:t>
            </a:r>
            <a:r>
              <a:rPr lang="en-US" sz="4400" dirty="0">
                <a:solidFill>
                  <a:schemeClr val="bg1"/>
                </a:solidFill>
              </a:rPr>
              <a:t>is </a:t>
            </a:r>
            <a:r>
              <a:rPr lang="en-US" sz="4400" dirty="0" smtClean="0">
                <a:solidFill>
                  <a:schemeClr val="bg1"/>
                </a:solidFill>
              </a:rPr>
              <a:t>provides Resellers </a:t>
            </a:r>
            <a:r>
              <a:rPr lang="en-US" sz="4400" dirty="0">
                <a:solidFill>
                  <a:schemeClr val="bg1"/>
                </a:solidFill>
              </a:rPr>
              <a:t>and Distributors </a:t>
            </a:r>
            <a:r>
              <a:rPr lang="en-US" sz="4400" dirty="0" smtClean="0">
                <a:solidFill>
                  <a:schemeClr val="bg1"/>
                </a:solidFill>
              </a:rPr>
              <a:t>visibility into </a:t>
            </a:r>
            <a:r>
              <a:rPr lang="en-US" sz="4400" dirty="0">
                <a:solidFill>
                  <a:schemeClr val="bg1"/>
                </a:solidFill>
              </a:rPr>
              <a:t>the status and health of their Microsoft Online business. </a:t>
            </a:r>
          </a:p>
        </p:txBody>
      </p:sp>
      <p:sp>
        <p:nvSpPr>
          <p:cNvPr id="17" name="Rectangle 16"/>
          <p:cNvSpPr/>
          <p:nvPr/>
        </p:nvSpPr>
        <p:spPr bwMode="auto">
          <a:xfrm>
            <a:off x="688339" y="2324428"/>
            <a:ext cx="3207952" cy="1665187"/>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62174" rIns="62174" bIns="124347" numCol="1" spcCol="0" rtlCol="0" fromWordArt="0" anchor="b" anchorCtr="0" forceAA="0" compatLnSpc="1">
            <a:prstTxWarp prst="textNoShape">
              <a:avLst/>
            </a:prstTxWarp>
            <a:noAutofit/>
          </a:bodyPr>
          <a:lstStyle/>
          <a:p>
            <a:pPr algn="ctr" defTabSz="1243028" fontAlgn="base">
              <a:spcBef>
                <a:spcPct val="0"/>
              </a:spcBef>
              <a:spcAft>
                <a:spcPct val="0"/>
              </a:spcAft>
            </a:pPr>
            <a:endParaRPr lang="en-US" sz="3264" spc="-68"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730871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1810447" y="1211262"/>
            <a:ext cx="8815580" cy="5175953"/>
          </a:xfrm>
          <a:prstGeom prst="rect">
            <a:avLst/>
          </a:prstGeom>
        </p:spPr>
      </p:pic>
      <p:sp>
        <p:nvSpPr>
          <p:cNvPr id="15" name="Title 16"/>
          <p:cNvSpPr txBox="1">
            <a:spLocks/>
          </p:cNvSpPr>
          <p:nvPr/>
        </p:nvSpPr>
        <p:spPr>
          <a:xfrm>
            <a:off x="6446837" y="293687"/>
            <a:ext cx="342899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New</a:t>
            </a:r>
            <a:endParaRPr kumimoji="0" lang="en-US" sz="5400" b="0" i="0" u="none" strike="noStrike" kern="1200" cap="none" spc="-102" normalizeH="0" baseline="0" noProof="0" dirty="0">
              <a:ln w="3175">
                <a:noFill/>
              </a:ln>
              <a:gradFill>
                <a:gsLst>
                  <a:gs pos="1250">
                    <a:srgbClr val="505050"/>
                  </a:gs>
                  <a:gs pos="100000">
                    <a:srgbClr val="505050"/>
                  </a:gs>
                </a:gsLst>
                <a:lin ang="5400000" scaled="0"/>
              </a:gradFill>
              <a:effectLst/>
              <a:uLnTx/>
              <a:uFillTx/>
              <a:latin typeface="Segoe UI Light"/>
              <a:cs typeface="Segoe UI" pitchFamily="34" charset="0"/>
            </a:endParaRPr>
          </a:p>
        </p:txBody>
      </p:sp>
      <p:sp>
        <p:nvSpPr>
          <p:cNvPr id="4" name="Title 16"/>
          <p:cNvSpPr txBox="1">
            <a:spLocks/>
          </p:cNvSpPr>
          <p:nvPr/>
        </p:nvSpPr>
        <p:spPr>
          <a:xfrm>
            <a:off x="1810447" y="293687"/>
            <a:ext cx="342899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Old</a:t>
            </a:r>
            <a:endParaRPr kumimoji="0" lang="en-US" sz="5400" b="0" i="0" u="none" strike="noStrike" kern="1200" cap="none" spc="-102" normalizeH="0" baseline="0" noProof="0" dirty="0">
              <a:ln w="3175">
                <a:noFill/>
              </a:ln>
              <a:gradFill>
                <a:gsLst>
                  <a:gs pos="1250">
                    <a:srgbClr val="505050"/>
                  </a:gs>
                  <a:gs pos="100000">
                    <a:srgbClr val="505050"/>
                  </a:gs>
                </a:gsLst>
                <a:lin ang="5400000" scaled="0"/>
              </a:gradFill>
              <a:effectLst/>
              <a:uLnTx/>
              <a:uFillTx/>
              <a:latin typeface="Segoe UI Light"/>
              <a:cs typeface="Segoe UI" pitchFamily="34" charset="0"/>
            </a:endParaRPr>
          </a:p>
        </p:txBody>
      </p:sp>
    </p:spTree>
    <p:extLst>
      <p:ext uri="{BB962C8B-B14F-4D97-AF65-F5344CB8AC3E}">
        <p14:creationId xmlns:p14="http://schemas.microsoft.com/office/powerpoint/2010/main" val="22303105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7944"/>
          <a:stretch/>
        </p:blipFill>
        <p:spPr>
          <a:xfrm>
            <a:off x="503237" y="1344958"/>
            <a:ext cx="4052529" cy="5362469"/>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5151437" y="1344958"/>
            <a:ext cx="6475816" cy="4004301"/>
          </a:xfrm>
          <a:prstGeom prst="rect">
            <a:avLst/>
          </a:prstGeom>
        </p:spPr>
        <p:txBody>
          <a:bodyPr wrap="square">
            <a:spAutoFit/>
          </a:bodyPr>
          <a:lstStyle/>
          <a:p>
            <a:pPr marL="262284" indent="-262284" defTabSz="931074">
              <a:spcBef>
                <a:spcPts val="1200"/>
              </a:spcBef>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Provides an at-a-glance view to gauge the health of your online services business</a:t>
            </a:r>
          </a:p>
          <a:p>
            <a:pPr marL="262284" indent="-262284" defTabSz="699425">
              <a:spcBef>
                <a:spcPts val="1200"/>
              </a:spcBef>
              <a:buFont typeface="Arial" panose="020B0604020202020204" pitchFamily="34" charset="0"/>
              <a:buChar char="•"/>
              <a:defRPr/>
            </a:pPr>
            <a:r>
              <a:rPr lang="en-US" sz="2142" dirty="0">
                <a:solidFill>
                  <a:prstClr val="black"/>
                </a:solidFill>
                <a:latin typeface="Segoe UI Light" panose="020B0502040204020203" pitchFamily="34" charset="0"/>
                <a:cs typeface="Segoe UI Light" panose="020B0502040204020203" pitchFamily="34" charset="0"/>
              </a:rPr>
              <a:t>Helps identify new opportunities for customer management and engagement</a:t>
            </a:r>
          </a:p>
          <a:p>
            <a:pPr marL="262284" indent="-262284" defTabSz="931074">
              <a:spcBef>
                <a:spcPts val="1200"/>
              </a:spcBef>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Offers quick access to items that need immediate attention</a:t>
            </a:r>
          </a:p>
          <a:p>
            <a:pPr marL="262284" indent="-262284" defTabSz="931074">
              <a:spcBef>
                <a:spcPts val="1200"/>
              </a:spcBef>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Ability to export data from the dashboard to Excel, allowing for custom pivots</a:t>
            </a:r>
          </a:p>
          <a:p>
            <a:pPr marL="262284" indent="-262284" defTabSz="931074">
              <a:spcBef>
                <a:spcPts val="1200"/>
              </a:spcBef>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Links to Channel Incentives reporting and other frequently-used information</a:t>
            </a:r>
            <a:endParaRPr lang="en-US" sz="1836" dirty="0">
              <a:solidFill>
                <a:prstClr val="black"/>
              </a:solidFill>
              <a:latin typeface="Calibri"/>
            </a:endParaRPr>
          </a:p>
        </p:txBody>
      </p:sp>
      <p:sp>
        <p:nvSpPr>
          <p:cNvPr id="8" name="Title 16"/>
          <p:cNvSpPr txBox="1">
            <a:spLocks/>
          </p:cNvSpPr>
          <p:nvPr/>
        </p:nvSpPr>
        <p:spPr>
          <a:xfrm>
            <a:off x="274639" y="1444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Benefits</a:t>
            </a:r>
            <a:r>
              <a:rPr kumimoji="0" lang="en-US" sz="5400" b="0" i="0" u="none" strike="noStrike" kern="1200" cap="none" spc="-102" normalizeH="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 to Resellers</a:t>
            </a:r>
            <a:endParaRPr kumimoji="0" lang="en-US" sz="5400" b="0" i="0" u="none" strike="noStrike" kern="1200" cap="none" spc="-102" normalizeH="0" baseline="0" noProof="0" dirty="0">
              <a:ln w="3175">
                <a:noFill/>
              </a:ln>
              <a:gradFill>
                <a:gsLst>
                  <a:gs pos="1250">
                    <a:srgbClr val="505050"/>
                  </a:gs>
                  <a:gs pos="100000">
                    <a:srgbClr val="505050"/>
                  </a:gs>
                </a:gsLst>
                <a:lin ang="5400000" scaled="0"/>
              </a:gradFill>
              <a:effectLst/>
              <a:uLnTx/>
              <a:uFillTx/>
              <a:latin typeface="Segoe UI Light"/>
              <a:cs typeface="Segoe UI" pitchFamily="34" charset="0"/>
            </a:endParaRPr>
          </a:p>
        </p:txBody>
      </p:sp>
    </p:spTree>
    <p:extLst>
      <p:ext uri="{BB962C8B-B14F-4D97-AF65-F5344CB8AC3E}">
        <p14:creationId xmlns:p14="http://schemas.microsoft.com/office/powerpoint/2010/main" val="173897510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6"/>
          <p:cNvSpPr txBox="1">
            <a:spLocks/>
          </p:cNvSpPr>
          <p:nvPr/>
        </p:nvSpPr>
        <p:spPr>
          <a:xfrm>
            <a:off x="274639" y="1444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102" normalizeH="0" baseline="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Benefits</a:t>
            </a:r>
            <a:r>
              <a:rPr kumimoji="0" lang="en-US" sz="5400" b="0" i="0" u="none" strike="noStrike" kern="1200" cap="none" spc="-102" normalizeH="0" noProof="0" dirty="0" smtClean="0">
                <a:ln w="3175">
                  <a:noFill/>
                </a:ln>
                <a:gradFill>
                  <a:gsLst>
                    <a:gs pos="1250">
                      <a:srgbClr val="505050"/>
                    </a:gs>
                    <a:gs pos="100000">
                      <a:srgbClr val="505050"/>
                    </a:gs>
                  </a:gsLst>
                  <a:lin ang="5400000" scaled="0"/>
                </a:gradFill>
                <a:effectLst/>
                <a:uLnTx/>
                <a:uFillTx/>
                <a:latin typeface="Segoe UI Light"/>
                <a:cs typeface="Segoe UI" pitchFamily="34" charset="0"/>
              </a:rPr>
              <a:t> to Distributors</a:t>
            </a:r>
            <a:endParaRPr kumimoji="0" lang="en-US" sz="5400" b="0" i="0" u="none" strike="noStrike" kern="1200" cap="none" spc="-102" normalizeH="0" baseline="0" noProof="0" dirty="0">
              <a:ln w="3175">
                <a:noFill/>
              </a:ln>
              <a:gradFill>
                <a:gsLst>
                  <a:gs pos="1250">
                    <a:srgbClr val="505050"/>
                  </a:gs>
                  <a:gs pos="100000">
                    <a:srgbClr val="505050"/>
                  </a:gs>
                </a:gsLst>
                <a:lin ang="5400000" scaled="0"/>
              </a:gradFill>
              <a:effectLst/>
              <a:uLnTx/>
              <a:uFillTx/>
              <a:latin typeface="Segoe UI Light"/>
              <a:cs typeface="Segoe UI" pitchFamily="34" charset="0"/>
            </a:endParaRPr>
          </a:p>
        </p:txBody>
      </p:sp>
      <p:sp>
        <p:nvSpPr>
          <p:cNvPr id="7" name="Rectangle 6"/>
          <p:cNvSpPr/>
          <p:nvPr/>
        </p:nvSpPr>
        <p:spPr>
          <a:xfrm>
            <a:off x="5270325" y="1592262"/>
            <a:ext cx="6553200" cy="3191130"/>
          </a:xfrm>
          <a:prstGeom prst="rect">
            <a:avLst/>
          </a:prstGeom>
        </p:spPr>
        <p:txBody>
          <a:bodyPr wrap="square">
            <a:spAutoFit/>
          </a:bodyPr>
          <a:lstStyle/>
          <a:p>
            <a:pPr marL="262284" indent="-262284" defTabSz="931074">
              <a:spcAft>
                <a:spcPts val="1200"/>
              </a:spcAft>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A quick and easy way to manage resellers, and view business activity by product. </a:t>
            </a:r>
          </a:p>
          <a:p>
            <a:pPr marL="262284" indent="-262284" defTabSz="931074">
              <a:spcAft>
                <a:spcPts val="1200"/>
              </a:spcAft>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See the number of trials, quotes, and subscriptions on Office 365, Windows Intune and CRM Online managed by a specific reseller at any given time.</a:t>
            </a:r>
          </a:p>
          <a:p>
            <a:pPr marL="262284" indent="-262284" defTabSz="931074">
              <a:spcAft>
                <a:spcPts val="1200"/>
              </a:spcAft>
              <a:buFont typeface="Arial" panose="020B0604020202020204" pitchFamily="34" charset="0"/>
              <a:buChar char="•"/>
            </a:pPr>
            <a:r>
              <a:rPr lang="en-US" sz="2142" dirty="0">
                <a:solidFill>
                  <a:prstClr val="black"/>
                </a:solidFill>
                <a:latin typeface="Segoe UI Light" panose="020B0502040204020203" pitchFamily="34" charset="0"/>
                <a:cs typeface="Segoe UI Light" panose="020B0502040204020203" pitchFamily="34" charset="0"/>
              </a:rPr>
              <a:t>Access to reseller’s contact information, right from the dashboard.  </a:t>
            </a:r>
          </a:p>
          <a:p>
            <a:pPr marL="262284" indent="-262284" defTabSz="931074">
              <a:buFont typeface="Arial" panose="020B0604020202020204" pitchFamily="34" charset="0"/>
              <a:buChar char="•"/>
            </a:pPr>
            <a:endParaRPr lang="en-US" sz="2142" dirty="0">
              <a:solidFill>
                <a:prstClr val="black"/>
              </a:solidFill>
              <a:latin typeface="Segoe UI Light" panose="020B0502040204020203" pitchFamily="34" charset="0"/>
              <a:cs typeface="Segoe UI Light" panose="020B0502040204020203" pitchFamily="34"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8381" r="7366" b="15833"/>
          <a:stretch/>
        </p:blipFill>
        <p:spPr>
          <a:xfrm>
            <a:off x="503237" y="1592262"/>
            <a:ext cx="4191000" cy="50998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3092783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1820862"/>
            <a:ext cx="12039598" cy="2751698"/>
          </a:xfrm>
        </p:spPr>
        <p:txBody>
          <a:bodyPr/>
          <a:lstStyle/>
          <a:p>
            <a:r>
              <a:rPr lang="en-US" sz="6600" i="1" dirty="0" smtClean="0"/>
              <a:t>Demo</a:t>
            </a:r>
            <a:br>
              <a:rPr lang="en-US" sz="6600" i="1" dirty="0" smtClean="0"/>
            </a:br>
            <a:r>
              <a:rPr lang="en-US" sz="6600" i="1" dirty="0" smtClean="0"/>
              <a:t>Online Services Partner Dashboard</a:t>
            </a:r>
            <a:endParaRPr lang="en-US" sz="6600" i="1" dirty="0"/>
          </a:p>
        </p:txBody>
      </p:sp>
    </p:spTree>
    <p:extLst>
      <p:ext uri="{BB962C8B-B14F-4D97-AF65-F5344CB8AC3E}">
        <p14:creationId xmlns:p14="http://schemas.microsoft.com/office/powerpoint/2010/main" val="1252818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742237" y="2201862"/>
            <a:ext cx="3733800" cy="2034403"/>
          </a:xfrm>
          <a:prstGeom prst="rect">
            <a:avLst/>
          </a:prstGeom>
        </p:spPr>
        <p:txBody>
          <a:bodyPr/>
          <a:lstStyle/>
          <a:p>
            <a:pPr defTabSz="699425">
              <a:defRPr/>
            </a:pPr>
            <a:r>
              <a:rPr lang="en-US" sz="2448" dirty="0">
                <a:solidFill>
                  <a:schemeClr val="tx1"/>
                </a:solidFill>
                <a:latin typeface="Segoe UI Light" panose="020B0502040204020203" pitchFamily="34" charset="0"/>
                <a:cs typeface="Segoe UI Light" panose="020B0502040204020203" pitchFamily="34" charset="0"/>
              </a:rPr>
              <a:t>Resources designed to help partners realize the full potential of the Online Services Partner Dashboard are now available.  </a:t>
            </a:r>
          </a:p>
        </p:txBody>
      </p:sp>
      <p:sp>
        <p:nvSpPr>
          <p:cNvPr id="3" name="object 2"/>
          <p:cNvSpPr/>
          <p:nvPr/>
        </p:nvSpPr>
        <p:spPr>
          <a:xfrm>
            <a:off x="731837" y="1897062"/>
            <a:ext cx="6456856" cy="4114800"/>
          </a:xfrm>
          <a:prstGeom prst="rect">
            <a:avLst/>
          </a:prstGeom>
          <a:blipFill>
            <a:blip r:embed="rId3" cstate="print"/>
            <a:stretch>
              <a:fillRect/>
            </a:stretch>
          </a:blipFill>
          <a:effectLst>
            <a:outerShdw blurRad="50800" dist="38100" dir="2700000" algn="tl" rotWithShape="0">
              <a:prstClr val="black">
                <a:alpha val="40000"/>
              </a:prstClr>
            </a:outerShdw>
          </a:effectLst>
        </p:spPr>
        <p:txBody>
          <a:bodyPr wrap="square" lIns="0" tIns="0" rIns="0" bIns="0" rtlCol="0">
            <a:noAutofit/>
          </a:bodyPr>
          <a:lstStyle/>
          <a:p>
            <a:pPr defTabSz="516524"/>
            <a:endParaRPr sz="1017" dirty="0">
              <a:solidFill>
                <a:prstClr val="white"/>
              </a:solidFill>
            </a:endParaRPr>
          </a:p>
        </p:txBody>
      </p:sp>
      <p:sp>
        <p:nvSpPr>
          <p:cNvPr id="10" name="Rectangle 9"/>
          <p:cNvSpPr/>
          <p:nvPr/>
        </p:nvSpPr>
        <p:spPr>
          <a:xfrm>
            <a:off x="731837" y="144462"/>
            <a:ext cx="7303346" cy="1077218"/>
          </a:xfrm>
          <a:prstGeom prst="rect">
            <a:avLst/>
          </a:prstGeom>
        </p:spPr>
        <p:txBody>
          <a:bodyPr wrap="none">
            <a:spAutoFit/>
          </a:bodyPr>
          <a:lstStyle/>
          <a:p>
            <a:pPr defTabSz="699425">
              <a:defRPr/>
            </a:pPr>
            <a:r>
              <a:rPr lang="en-US" sz="3200" b="1" dirty="0">
                <a:solidFill>
                  <a:prstClr val="white"/>
                </a:solidFill>
                <a:latin typeface="Segoe UI Light" panose="020B0502040204020203" pitchFamily="34" charset="0"/>
                <a:cs typeface="Segoe UI Light" panose="020B0502040204020203" pitchFamily="34" charset="0"/>
              </a:rPr>
              <a:t>Learn More </a:t>
            </a:r>
          </a:p>
          <a:p>
            <a:pPr defTabSz="699425">
              <a:defRPr/>
            </a:pPr>
            <a:r>
              <a:rPr lang="en-US" sz="3200" dirty="0">
                <a:solidFill>
                  <a:prstClr val="white"/>
                </a:solidFill>
                <a:latin typeface="Segoe UI Light" panose="020B0502040204020203" pitchFamily="34" charset="0"/>
                <a:cs typeface="Segoe UI Light" panose="020B0502040204020203" pitchFamily="34" charset="0"/>
              </a:rPr>
              <a:t>Visit the Microsoft Partner Network portal</a:t>
            </a:r>
          </a:p>
        </p:txBody>
      </p:sp>
    </p:spTree>
    <p:extLst>
      <p:ext uri="{BB962C8B-B14F-4D97-AF65-F5344CB8AC3E}">
        <p14:creationId xmlns:p14="http://schemas.microsoft.com/office/powerpoint/2010/main" val="14378014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430462"/>
            <a:ext cx="11887200" cy="1831975"/>
          </a:xfrm>
        </p:spPr>
        <p:txBody>
          <a:bodyPr/>
          <a:lstStyle/>
          <a:p>
            <a:r>
              <a:rPr lang="en-US" dirty="0" smtClean="0"/>
              <a:t>Additional Resources</a:t>
            </a:r>
            <a:endParaRPr lang="en-US" dirty="0"/>
          </a:p>
        </p:txBody>
      </p:sp>
    </p:spTree>
    <p:extLst>
      <p:ext uri="{BB962C8B-B14F-4D97-AF65-F5344CB8AC3E}">
        <p14:creationId xmlns:p14="http://schemas.microsoft.com/office/powerpoint/2010/main" val="165364880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27037" y="295274"/>
            <a:ext cx="11889564" cy="917575"/>
          </a:xfrm>
        </p:spPr>
        <p:txBody>
          <a:bodyPr/>
          <a:lstStyle/>
          <a:p>
            <a:r>
              <a:rPr lang="en-US" dirty="0" smtClean="0"/>
              <a:t>Other Office 365 sessions to check out</a:t>
            </a:r>
            <a:endParaRPr lang="en-US" dirty="0"/>
          </a:p>
        </p:txBody>
      </p:sp>
      <p:sp>
        <p:nvSpPr>
          <p:cNvPr id="2" name="Rectangle 1"/>
          <p:cNvSpPr/>
          <p:nvPr/>
        </p:nvSpPr>
        <p:spPr bwMode="auto">
          <a:xfrm>
            <a:off x="579437" y="1820862"/>
            <a:ext cx="3429000" cy="30416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a:endParaRPr lang="en-US" sz="3200" dirty="0" smtClean="0"/>
          </a:p>
          <a:p>
            <a:pPr algn="ctr"/>
            <a:r>
              <a:rPr lang="en-US" sz="3200" dirty="0" smtClean="0"/>
              <a:t>SPC289</a:t>
            </a:r>
          </a:p>
          <a:p>
            <a:pPr algn="ctr"/>
            <a:r>
              <a:rPr lang="en-US" sz="3200" dirty="0" smtClean="0"/>
              <a:t>Change </a:t>
            </a:r>
            <a:r>
              <a:rPr lang="en-US" sz="3200" dirty="0"/>
              <a:t>Management (Thurs)</a:t>
            </a:r>
          </a:p>
        </p:txBody>
      </p:sp>
      <p:sp>
        <p:nvSpPr>
          <p:cNvPr id="5" name="Rectangle 4"/>
          <p:cNvSpPr/>
          <p:nvPr/>
        </p:nvSpPr>
        <p:spPr bwMode="auto">
          <a:xfrm>
            <a:off x="8052301" y="1820862"/>
            <a:ext cx="3429000" cy="30416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a:endParaRPr lang="en-US" sz="3200" dirty="0" smtClean="0"/>
          </a:p>
          <a:p>
            <a:pPr algn="ctr"/>
            <a:r>
              <a:rPr lang="en-US" sz="3200" dirty="0" smtClean="0"/>
              <a:t>SPC214</a:t>
            </a:r>
          </a:p>
          <a:p>
            <a:pPr algn="ctr"/>
            <a:r>
              <a:rPr lang="en-US" sz="3200" dirty="0" smtClean="0"/>
              <a:t>Security</a:t>
            </a:r>
            <a:r>
              <a:rPr lang="en-US" sz="3200" dirty="0"/>
              <a:t>, Privacy &amp; Compliance (Weds) </a:t>
            </a:r>
            <a:endParaRPr lang="en-US" sz="2000" dirty="0"/>
          </a:p>
        </p:txBody>
      </p:sp>
      <p:sp>
        <p:nvSpPr>
          <p:cNvPr id="7" name="Rectangle 6"/>
          <p:cNvSpPr/>
          <p:nvPr/>
        </p:nvSpPr>
        <p:spPr bwMode="auto">
          <a:xfrm>
            <a:off x="4315869" y="1820862"/>
            <a:ext cx="3429000" cy="304167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a:endParaRPr lang="en-US" sz="3200" dirty="0" smtClean="0"/>
          </a:p>
          <a:p>
            <a:pPr algn="ctr"/>
            <a:r>
              <a:rPr lang="en-US" sz="3200" dirty="0" smtClean="0"/>
              <a:t>SPC238</a:t>
            </a:r>
          </a:p>
          <a:p>
            <a:pPr algn="ctr"/>
            <a:r>
              <a:rPr lang="en-US" sz="3200" dirty="0" smtClean="0"/>
              <a:t>Service </a:t>
            </a:r>
            <a:r>
              <a:rPr lang="en-US" sz="3200" dirty="0"/>
              <a:t>Communications </a:t>
            </a:r>
            <a:r>
              <a:rPr lang="en-US" sz="3200" dirty="0" smtClean="0"/>
              <a:t>(Thurs)</a:t>
            </a:r>
            <a:endParaRPr lang="en-US" sz="3200" dirty="0"/>
          </a:p>
        </p:txBody>
      </p:sp>
    </p:spTree>
    <p:extLst>
      <p:ext uri="{BB962C8B-B14F-4D97-AF65-F5344CB8AC3E}">
        <p14:creationId xmlns:p14="http://schemas.microsoft.com/office/powerpoint/2010/main" val="1359827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668462"/>
            <a:ext cx="11887200" cy="4124206"/>
          </a:xfrm>
        </p:spPr>
        <p:txBody>
          <a:bodyPr/>
          <a:lstStyle/>
          <a:p>
            <a:r>
              <a:rPr lang="en-US" dirty="0" smtClean="0">
                <a:hlinkClick r:id="rId3"/>
              </a:rPr>
              <a:t>Office 365 Technology Blog</a:t>
            </a:r>
            <a:endParaRPr lang="en-US" dirty="0" smtClean="0"/>
          </a:p>
          <a:p>
            <a:r>
              <a:rPr lang="en-US" dirty="0" smtClean="0">
                <a:hlinkClick r:id="rId4"/>
              </a:rPr>
              <a:t>www.MicrosoftOfficeDemos.com</a:t>
            </a:r>
          </a:p>
          <a:p>
            <a:r>
              <a:rPr lang="en-US" dirty="0" smtClean="0">
                <a:hlinkClick r:id="rId5"/>
              </a:rPr>
              <a:t>Drumbeat</a:t>
            </a:r>
            <a:r>
              <a:rPr lang="en-US" dirty="0"/>
              <a:t>: Sales </a:t>
            </a:r>
            <a:r>
              <a:rPr lang="en-US" dirty="0" smtClean="0"/>
              <a:t>readiness resources</a:t>
            </a:r>
            <a:endParaRPr lang="en-US" dirty="0"/>
          </a:p>
          <a:p>
            <a:r>
              <a:rPr lang="en-US" dirty="0" smtClean="0">
                <a:hlinkClick r:id="rId6"/>
              </a:rPr>
              <a:t>Ignite Online</a:t>
            </a:r>
            <a:r>
              <a:rPr lang="en-US" dirty="0" smtClean="0"/>
              <a:t>: Technical readiness resources</a:t>
            </a:r>
          </a:p>
          <a:p>
            <a:r>
              <a:rPr lang="en-US" dirty="0" smtClean="0">
                <a:hlinkClick r:id="rId7"/>
              </a:rPr>
              <a:t>FastTrack</a:t>
            </a:r>
            <a:r>
              <a:rPr lang="en-US" dirty="0" smtClean="0"/>
              <a:t>: Deployment resources</a:t>
            </a:r>
          </a:p>
          <a:p>
            <a:r>
              <a:rPr lang="en-US" dirty="0" smtClean="0">
                <a:hlinkClick r:id="rId8"/>
              </a:rPr>
              <a:t>Online Services Partner Dashboard</a:t>
            </a:r>
            <a:endParaRPr lang="en-US" dirty="0" smtClean="0"/>
          </a:p>
        </p:txBody>
      </p:sp>
      <p:sp>
        <p:nvSpPr>
          <p:cNvPr id="17" name="Title 16"/>
          <p:cNvSpPr>
            <a:spLocks noGrp="1"/>
          </p:cNvSpPr>
          <p:nvPr>
            <p:ph type="title"/>
          </p:nvPr>
        </p:nvSpPr>
        <p:spPr/>
        <p:txBody>
          <a:bodyPr/>
          <a:lstStyle/>
          <a:p>
            <a:r>
              <a:rPr lang="en-US" dirty="0" smtClean="0"/>
              <a:t>Office 365 Partner Resources</a:t>
            </a:r>
            <a:endParaRPr lang="en-US" dirty="0"/>
          </a:p>
        </p:txBody>
      </p:sp>
    </p:spTree>
    <p:extLst>
      <p:ext uri="{BB962C8B-B14F-4D97-AF65-F5344CB8AC3E}">
        <p14:creationId xmlns:p14="http://schemas.microsoft.com/office/powerpoint/2010/main" val="340727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07797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139" y="295274"/>
            <a:ext cx="11889564" cy="917575"/>
          </a:xfrm>
        </p:spPr>
        <p:txBody>
          <a:bodyPr/>
          <a:lstStyle/>
          <a:p>
            <a:r>
              <a:rPr lang="en-US" dirty="0" smtClean="0"/>
              <a:t>What we’ve heard from you</a:t>
            </a:r>
            <a:endParaRPr lang="en-US" dirty="0"/>
          </a:p>
        </p:txBody>
      </p:sp>
      <p:sp>
        <p:nvSpPr>
          <p:cNvPr id="4" name="Rectangle 3"/>
          <p:cNvSpPr/>
          <p:nvPr/>
        </p:nvSpPr>
        <p:spPr bwMode="auto">
          <a:xfrm>
            <a:off x="6236490" y="1725107"/>
            <a:ext cx="5580875" cy="21479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7" tIns="146246" rIns="182807" bIns="146246" numCol="1" spcCol="0" rtlCol="0" fromWordArt="0" anchor="t" anchorCtr="0" forceAA="0" compatLnSpc="1">
            <a:prstTxWarp prst="textNoShape">
              <a:avLst/>
            </a:prstTxWarp>
            <a:noAutofit/>
          </a:bodyPr>
          <a:lstStyle/>
          <a:p>
            <a:pPr defTabSz="932103" fontAlgn="base">
              <a:lnSpc>
                <a:spcPct val="90000"/>
              </a:lnSpc>
              <a:spcBef>
                <a:spcPts val="1200"/>
              </a:spcBef>
              <a:spcAft>
                <a:spcPct val="0"/>
              </a:spcAft>
            </a:pP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Enable easier and more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flexible customer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administration</a:t>
            </a:r>
            <a:endParaRPr lang="en-US" sz="279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4"/>
          <p:cNvSpPr/>
          <p:nvPr/>
        </p:nvSpPr>
        <p:spPr bwMode="auto">
          <a:xfrm>
            <a:off x="579437" y="1725107"/>
            <a:ext cx="5580875" cy="21479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7" tIns="146246" rIns="182807" bIns="146246" numCol="1" spcCol="0" rtlCol="0" fromWordArt="0" anchor="t" anchorCtr="0" forceAA="0" compatLnSpc="1">
            <a:prstTxWarp prst="textNoShape">
              <a:avLst/>
            </a:prstTxWarp>
            <a:noAutofit/>
          </a:bodyPr>
          <a:lstStyle/>
          <a:p>
            <a:pPr defTabSz="932103" fontAlgn="base">
              <a:lnSpc>
                <a:spcPct val="90000"/>
              </a:lnSpc>
              <a:spcBef>
                <a:spcPts val="1200"/>
              </a:spcBef>
              <a:spcAft>
                <a:spcPct val="0"/>
              </a:spcAft>
            </a:pP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Give me better visibility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into customers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that I manage</a:t>
            </a:r>
            <a:endParaRPr lang="en-US" sz="279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bwMode="auto">
          <a:xfrm>
            <a:off x="6236490" y="3926047"/>
            <a:ext cx="5580875" cy="21479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7" tIns="146246" rIns="182807" bIns="146246" numCol="1" spcCol="0" rtlCol="0" fromWordArt="0" anchor="t" anchorCtr="0" forceAA="0" compatLnSpc="1">
            <a:prstTxWarp prst="textNoShape">
              <a:avLst/>
            </a:prstTxWarp>
            <a:noAutofit/>
          </a:bodyPr>
          <a:lstStyle/>
          <a:p>
            <a:pPr defTabSz="932103" fontAlgn="base">
              <a:lnSpc>
                <a:spcPct val="90000"/>
              </a:lnSpc>
              <a:spcBef>
                <a:spcPts val="1200"/>
              </a:spcBef>
              <a:spcAft>
                <a:spcPct val="0"/>
              </a:spcAft>
            </a:pP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Simplify &amp;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streamline tasks</a:t>
            </a:r>
          </a:p>
        </p:txBody>
      </p:sp>
      <p:sp>
        <p:nvSpPr>
          <p:cNvPr id="7" name="Freeform 35"/>
          <p:cNvSpPr>
            <a:spLocks noChangeAspect="1" noEditPoints="1"/>
          </p:cNvSpPr>
          <p:nvPr/>
        </p:nvSpPr>
        <p:spPr bwMode="black">
          <a:xfrm>
            <a:off x="10492756" y="2077872"/>
            <a:ext cx="903896" cy="915282"/>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chemeClr val="bg1"/>
          </a:solidFill>
          <a:ln>
            <a:noFill/>
          </a:ln>
        </p:spPr>
        <p:txBody>
          <a:bodyPr vert="horz" wrap="square" lIns="82251" tIns="41125" rIns="82251" bIns="41125" numCol="1" anchor="t" anchorCtr="0" compatLnSpc="1">
            <a:prstTxWarp prst="textNoShape">
              <a:avLst/>
            </a:prstTxWarp>
          </a:bodyPr>
          <a:lstStyle/>
          <a:p>
            <a:pPr defTabSz="914001"/>
            <a:endParaRPr lang="en-US" sz="2398" dirty="0">
              <a:solidFill>
                <a:srgbClr val="000000"/>
              </a:solidFill>
            </a:endParaRPr>
          </a:p>
        </p:txBody>
      </p:sp>
      <p:grpSp>
        <p:nvGrpSpPr>
          <p:cNvPr id="8" name="Group 7"/>
          <p:cNvGrpSpPr>
            <a:grpSpLocks noChangeAspect="1"/>
          </p:cNvGrpSpPr>
          <p:nvPr/>
        </p:nvGrpSpPr>
        <p:grpSpPr>
          <a:xfrm>
            <a:off x="10503693" y="4330639"/>
            <a:ext cx="1027125" cy="1060688"/>
            <a:chOff x="10444640" y="-1603510"/>
            <a:chExt cx="1197968" cy="1237114"/>
          </a:xfrm>
          <a:solidFill>
            <a:schemeClr val="accent1"/>
          </a:solidFill>
        </p:grpSpPr>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444640" y="-1603510"/>
              <a:ext cx="807765" cy="807765"/>
            </a:xfrm>
            <a:prstGeom prst="rect">
              <a:avLst/>
            </a:prstGeom>
            <a:grpFill/>
          </p:spPr>
        </p:pic>
        <p:sp>
          <p:nvSpPr>
            <p:cNvPr id="10" name="Oval 9"/>
            <p:cNvSpPr/>
            <p:nvPr/>
          </p:nvSpPr>
          <p:spPr bwMode="auto">
            <a:xfrm>
              <a:off x="10819648" y="-1189356"/>
              <a:ext cx="822960" cy="82296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41"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888228" y="-1120776"/>
              <a:ext cx="685800" cy="685800"/>
            </a:xfrm>
            <a:prstGeom prst="rect">
              <a:avLst/>
            </a:prstGeom>
            <a:grpFill/>
            <a:extLst/>
          </p:spPr>
        </p:pic>
      </p:grpSp>
      <p:pic>
        <p:nvPicPr>
          <p:cNvPr id="12" name="Picture 2" descr="\\MAGNUM\Projects\Microsoft\Cloud Power FY12\Design\ICONS_PNG\Secure_Elastic.png"/>
          <p:cNvPicPr>
            <a:picLocks noChangeAspect="1" noChangeArrowheads="1"/>
          </p:cNvPicPr>
          <p:nvPr/>
        </p:nvPicPr>
        <p:blipFill>
          <a:blip r:embed="rId5" cstate="print">
            <a:lum bright="100000"/>
          </a:blip>
          <a:srcRect/>
          <a:stretch>
            <a:fillRect/>
          </a:stretch>
        </p:blipFill>
        <p:spPr bwMode="auto">
          <a:xfrm>
            <a:off x="4626168" y="2129675"/>
            <a:ext cx="1080855" cy="1081137"/>
          </a:xfrm>
          <a:prstGeom prst="rect">
            <a:avLst/>
          </a:prstGeom>
          <a:noFill/>
        </p:spPr>
      </p:pic>
      <p:sp>
        <p:nvSpPr>
          <p:cNvPr id="13" name="Rectangle 12"/>
          <p:cNvSpPr/>
          <p:nvPr/>
        </p:nvSpPr>
        <p:spPr bwMode="auto">
          <a:xfrm>
            <a:off x="579437" y="3926047"/>
            <a:ext cx="5580875" cy="21479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7" tIns="146246" rIns="182807" bIns="146246" numCol="1" spcCol="0" rtlCol="0" fromWordArt="0" anchor="t" anchorCtr="0" forceAA="0" compatLnSpc="1">
            <a:prstTxWarp prst="textNoShape">
              <a:avLst/>
            </a:prstTxWarp>
            <a:noAutofit/>
          </a:bodyPr>
          <a:lstStyle/>
          <a:p>
            <a:pPr defTabSz="932103" fontAlgn="base">
              <a:lnSpc>
                <a:spcPct val="90000"/>
              </a:lnSpc>
              <a:spcBef>
                <a:spcPts val="1200"/>
              </a:spcBef>
              <a:spcAft>
                <a:spcPct val="0"/>
              </a:spcAft>
            </a:pP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Provide tools </a:t>
            </a:r>
            <a:r>
              <a:rPr lang="en-US" sz="2799" dirty="0">
                <a:gradFill>
                  <a:gsLst>
                    <a:gs pos="0">
                      <a:srgbClr val="FFFFFF"/>
                    </a:gs>
                    <a:gs pos="100000">
                      <a:srgbClr val="FFFFFF"/>
                    </a:gs>
                  </a:gsLst>
                  <a:lin ang="5400000" scaled="0"/>
                </a:gradFill>
                <a:latin typeface="Segoe UI Light"/>
                <a:ea typeface="Segoe UI" pitchFamily="34" charset="0"/>
                <a:cs typeface="Segoe UI" pitchFamily="34" charset="0"/>
              </a:rPr>
              <a:t>to help </a:t>
            </a:r>
            <a:br>
              <a:rPr lang="en-US" sz="2799"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me acquire &amp; </a:t>
            </a:r>
            <a:b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799" dirty="0" smtClean="0">
                <a:gradFill>
                  <a:gsLst>
                    <a:gs pos="0">
                      <a:srgbClr val="FFFFFF"/>
                    </a:gs>
                    <a:gs pos="100000">
                      <a:srgbClr val="FFFFFF"/>
                    </a:gs>
                  </a:gsLst>
                  <a:lin ang="5400000" scaled="0"/>
                </a:gradFill>
                <a:latin typeface="Segoe UI Light"/>
                <a:ea typeface="Segoe UI" pitchFamily="34" charset="0"/>
                <a:cs typeface="Segoe UI" pitchFamily="34" charset="0"/>
              </a:rPr>
              <a:t>retain customers</a:t>
            </a:r>
            <a:endParaRPr lang="en-US" sz="279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4" name="Picture 3" descr="\\MAGNUM\Projects\Microsoft\Cloud Power FY12\Design\Icons\PNGs\Public_Cloud_Productivity.png"/>
          <p:cNvPicPr>
            <a:picLocks noChangeAspect="1" noChangeArrowheads="1"/>
          </p:cNvPicPr>
          <p:nvPr/>
        </p:nvPicPr>
        <p:blipFill>
          <a:blip r:embed="rId6" cstate="print">
            <a:lum bright="100000"/>
          </a:blip>
          <a:stretch>
            <a:fillRect/>
          </a:stretch>
        </p:blipFill>
        <p:spPr bwMode="auto">
          <a:xfrm>
            <a:off x="4370074" y="3880370"/>
            <a:ext cx="1692926" cy="1692925"/>
          </a:xfrm>
          <a:prstGeom prst="rect">
            <a:avLst/>
          </a:prstGeom>
          <a:noFill/>
        </p:spPr>
      </p:pic>
    </p:spTree>
    <p:extLst>
      <p:ext uri="{BB962C8B-B14F-4D97-AF65-F5344CB8AC3E}">
        <p14:creationId xmlns:p14="http://schemas.microsoft.com/office/powerpoint/2010/main" val="2556660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3655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a:t>
            </a:r>
            <a:br>
              <a:rPr lang="en-US" dirty="0" smtClean="0"/>
            </a:br>
            <a:r>
              <a:rPr lang="en-US" dirty="0" smtClean="0"/>
              <a:t>Partner admin center</a:t>
            </a:r>
            <a:endParaRPr lang="en-US" dirty="0"/>
          </a:p>
        </p:txBody>
      </p:sp>
    </p:spTree>
    <p:extLst>
      <p:ext uri="{BB962C8B-B14F-4D97-AF65-F5344CB8AC3E}">
        <p14:creationId xmlns:p14="http://schemas.microsoft.com/office/powerpoint/2010/main" val="170419472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jung\AppData\Local\Temp\SNAGHTML14daed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7637" y="677862"/>
            <a:ext cx="9793077" cy="6020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92171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jung\AppData\Local\Temp\SNAGHTML14bccb4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281" y="175062"/>
            <a:ext cx="6086475" cy="37242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jung\AppData\Local\Temp\SNAGHTML14bde8f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869" y="3973112"/>
            <a:ext cx="611505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jung\AppData\Local\Temp\SNAGHTML14bee47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9487" y="3973112"/>
            <a:ext cx="5618550" cy="20657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ajung\AppData\Local\Temp\SNAGHTML14c614e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9486" y="175062"/>
            <a:ext cx="5710863" cy="2834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4224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2"/>
                                        </p:tgtEl>
                                        <p:attrNameLst>
                                          <p:attrName>style.visibility</p:attrName>
                                        </p:attrNameLst>
                                      </p:cBhvr>
                                      <p:to>
                                        <p:strVal val="visible"/>
                                      </p:to>
                                    </p:set>
                                    <p:animEffect transition="in" filter="fade">
                                      <p:cBhvr>
                                        <p:cTn id="12" dur="500"/>
                                        <p:tgtEl>
                                          <p:spTgt spid="10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fade">
                                      <p:cBhvr>
                                        <p:cTn id="22"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479" y="295274"/>
            <a:ext cx="11419271" cy="917575"/>
          </a:xfrm>
        </p:spPr>
        <p:txBody>
          <a:bodyPr/>
          <a:lstStyle/>
          <a:p>
            <a:r>
              <a:rPr lang="en-US" dirty="0" smtClean="0"/>
              <a:t>…out with the old…</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111" y="1668462"/>
            <a:ext cx="11700006" cy="4495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1590557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592262"/>
            <a:ext cx="10056812" cy="2751698"/>
          </a:xfrm>
        </p:spPr>
        <p:txBody>
          <a:bodyPr/>
          <a:lstStyle/>
          <a:p>
            <a:r>
              <a:rPr lang="en-US" i="1" dirty="0" smtClean="0"/>
              <a:t>Demo </a:t>
            </a:r>
            <a:br>
              <a:rPr lang="en-US" i="1" dirty="0" smtClean="0"/>
            </a:br>
            <a:r>
              <a:rPr lang="en-US" i="1" dirty="0" smtClean="0"/>
              <a:t>Partner admin center</a:t>
            </a:r>
            <a:endParaRPr lang="en-US" i="1" dirty="0"/>
          </a:p>
        </p:txBody>
      </p:sp>
    </p:spTree>
    <p:extLst>
      <p:ext uri="{BB962C8B-B14F-4D97-AF65-F5344CB8AC3E}">
        <p14:creationId xmlns:p14="http://schemas.microsoft.com/office/powerpoint/2010/main" val="9465336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11.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12.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13.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14.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3.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4.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5.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6.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7.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8.xml><?xml version="1.0" encoding="utf-8"?>
<Control xmlns="http://schemas.microsoft.com/VisualStudio/2011/storyboarding/control">
  <Id Name="592e91dd-da42-475e-a2ab-cd7f070af5aa" RevisionId="f7c58486-81ea-418a-9f7d-3fb3d5c6f933" Stencil="System.MyShapes" StencilRevisionId="00000000-0000-0000-0000-000000000000" StencilVersion="0.0"/>
</Control>
</file>

<file path=customXml/item9.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10.xml><?xml version="1.0" encoding="utf-8"?>
<ds:datastoreItem xmlns:ds="http://schemas.openxmlformats.org/officeDocument/2006/customXml" ds:itemID="{DB997F6E-E43B-4F0E-8002-CB07A497783C}"/>
</file>

<file path=customXml/itemProps11.xml><?xml version="1.0" encoding="utf-8"?>
<ds:datastoreItem xmlns:ds="http://schemas.openxmlformats.org/officeDocument/2006/customXml" ds:itemID="{E82982BD-E592-4F61-94C5-16DB4CD58DF9}"/>
</file>

<file path=customXml/itemProps12.xml><?xml version="1.0" encoding="utf-8"?>
<ds:datastoreItem xmlns:ds="http://schemas.openxmlformats.org/officeDocument/2006/customXml" ds:itemID="{6A6A48C1-F306-489F-841C-65F092CD0D8E}"/>
</file>

<file path=customXml/itemProps13.xml><?xml version="1.0" encoding="utf-8"?>
<ds:datastoreItem xmlns:ds="http://schemas.openxmlformats.org/officeDocument/2006/customXml" ds:itemID="{692FAC5A-E654-43C0-9235-49816A679DC5}"/>
</file>

<file path=customXml/itemProps14.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673D5DBF-5F89-4A20-A378-1054955EC80C}"/>
</file>

<file path=customXml/itemProps3.xml><?xml version="1.0" encoding="utf-8"?>
<ds:datastoreItem xmlns:ds="http://schemas.openxmlformats.org/officeDocument/2006/customXml" ds:itemID="{94969698-A4BA-4D50-BE57-F2C8C936A042}"/>
</file>

<file path=customXml/itemProps4.xml><?xml version="1.0" encoding="utf-8"?>
<ds:datastoreItem xmlns:ds="http://schemas.openxmlformats.org/officeDocument/2006/customXml" ds:itemID="{7708A94F-C6CB-43FA-A361-FC2E18C2D3A8}"/>
</file>

<file path=customXml/itemProps5.xml><?xml version="1.0" encoding="utf-8"?>
<ds:datastoreItem xmlns:ds="http://schemas.openxmlformats.org/officeDocument/2006/customXml" ds:itemID="{3B948A4B-E744-489D-8BA9-CE32CB987B00}"/>
</file>

<file path=customXml/itemProps6.xml><?xml version="1.0" encoding="utf-8"?>
<ds:datastoreItem xmlns:ds="http://schemas.openxmlformats.org/officeDocument/2006/customXml" ds:itemID="{AD09D6DC-3945-4499-9156-045D88D7B9D2}"/>
</file>

<file path=customXml/itemProps7.xml><?xml version="1.0" encoding="utf-8"?>
<ds:datastoreItem xmlns:ds="http://schemas.openxmlformats.org/officeDocument/2006/customXml" ds:itemID="{7EBB7078-68B9-4FDE-9AEB-8FBF0282B6FA}"/>
</file>

<file path=customXml/itemProps8.xml><?xml version="1.0" encoding="utf-8"?>
<ds:datastoreItem xmlns:ds="http://schemas.openxmlformats.org/officeDocument/2006/customXml" ds:itemID="{0F8BC628-1551-4EBE-9AF9-212A6B44B759}"/>
</file>

<file path=customXml/itemProps9.xml><?xml version="1.0" encoding="utf-8"?>
<ds:datastoreItem xmlns:ds="http://schemas.openxmlformats.org/officeDocument/2006/customXml" ds:itemID="{BEE30CE8-E004-46D4-BFA0-D481B2187329}"/>
</file>

<file path=docProps/app.xml><?xml version="1.0" encoding="utf-8"?>
<Properties xmlns="http://schemas.openxmlformats.org/officeDocument/2006/extended-properties" xmlns:vt="http://schemas.openxmlformats.org/officeDocument/2006/docPropsVTypes">
  <Template>SharePoint_Conference_2014_ITPro_Template</Template>
  <TotalTime>216</TotalTime>
  <Words>3194</Words>
  <Application>Microsoft Office PowerPoint</Application>
  <PresentationFormat>Custom</PresentationFormat>
  <Paragraphs>164</Paragraphs>
  <Slides>40</Slides>
  <Notes>25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40</vt:i4>
      </vt:variant>
    </vt:vector>
  </HeadingPairs>
  <TitlesOfParts>
    <vt:vector size="48" baseType="lpstr">
      <vt:lpstr>Arial</vt:lpstr>
      <vt:lpstr>Calibri</vt:lpstr>
      <vt:lpstr>Calibri Light</vt:lpstr>
      <vt:lpstr>Segoe UI</vt:lpstr>
      <vt:lpstr>Segoe UI Light</vt:lpstr>
      <vt:lpstr>Wingdings</vt:lpstr>
      <vt:lpstr>5-30499_SPC_2014_ITPro_Template_16x9</vt:lpstr>
      <vt:lpstr>Office Theme</vt:lpstr>
      <vt:lpstr>PowerPoint Presentation</vt:lpstr>
      <vt:lpstr>Office 365 Partner Tools SPC 204</vt:lpstr>
      <vt:lpstr>PowerPoint Presentation</vt:lpstr>
      <vt:lpstr>What we’ve heard from you</vt:lpstr>
      <vt:lpstr>Office 365  Partner admin center</vt:lpstr>
      <vt:lpstr>PowerPoint Presentation</vt:lpstr>
      <vt:lpstr>PowerPoint Presentation</vt:lpstr>
      <vt:lpstr>…out with the old…</vt:lpstr>
      <vt:lpstr>Demo  Partner admin center</vt:lpstr>
      <vt:lpstr>Use PowerShell to administer customers</vt:lpstr>
      <vt:lpstr>Getting started with Partner admin center</vt:lpstr>
      <vt:lpstr>SKU Transitions</vt:lpstr>
      <vt:lpstr>PowerPoint Presentation</vt:lpstr>
      <vt:lpstr>Demo  SKU plan transitions</vt:lpstr>
      <vt:lpstr>Putting you in front of your customers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Partner tools</vt:lpstr>
      <vt:lpstr>Microsoft Online Services Partner Dashboard</vt:lpstr>
      <vt:lpstr>The new Microsoft Online Services Partner Dashboard is provides Resellers and Distributors visibility into the status and health of their Microsoft Online business. </vt:lpstr>
      <vt:lpstr>PowerPoint Presentation</vt:lpstr>
      <vt:lpstr>PowerPoint Presentation</vt:lpstr>
      <vt:lpstr>PowerPoint Presentation</vt:lpstr>
      <vt:lpstr>Demo Online Services Partner Dashboard</vt:lpstr>
      <vt:lpstr>Resources designed to help partners realize the full potential of the Online Services Partner Dashboard are now available.  </vt:lpstr>
      <vt:lpstr>Additional Resources</vt:lpstr>
      <vt:lpstr>Other Office 365 sessions to check out</vt:lpstr>
      <vt:lpstr>Office 365 Partner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Partner Tools SPC 204</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11</cp:revision>
  <dcterms:created xsi:type="dcterms:W3CDTF">2014-03-03T15:36:20Z</dcterms:created>
  <dcterms:modified xsi:type="dcterms:W3CDTF">2014-03-05T02:58:53Z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